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5" r:id="rId3"/>
    <p:sldId id="280" r:id="rId4"/>
    <p:sldId id="281" r:id="rId5"/>
    <p:sldId id="276" r:id="rId6"/>
    <p:sldId id="277" r:id="rId7"/>
    <p:sldId id="282" r:id="rId8"/>
    <p:sldId id="286" r:id="rId9"/>
    <p:sldId id="28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70389F-FA43-4D63-BCCB-DF362B446B8C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5A8551-2A26-4AA1-BB30-75A9A939B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8C5084-2B84-42E1-B2B7-895635ACEE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029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1F92E-9B6E-67D4-9329-2BA9C45FBC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DBE90D-4618-AABA-21F3-81C63E6A2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0D558-B884-6BCA-1A1D-753A01D36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D3E45-108E-55D5-E4B8-C3D7FA23A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3C89FB-44C5-FF66-11F7-3903B3162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914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A9715-E1F7-3B7D-653B-48B12278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4F76A-417D-04C0-72EF-B0A940027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EFBD0-F298-369F-306E-6EA7E2EE0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F8963-101A-B383-5AC2-5FB6091D1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DA1E9-E1A4-335D-C0C9-B8FA1626F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70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45BD8-A867-2637-52C7-FE5A66281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D2DDE4-97CC-D547-D55E-869045C9B8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35136-DAC3-20BE-44AB-E9A0E48ED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ABA9B-97F6-C9DC-C5C0-6003A14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B67D4-4599-B97F-7EA0-E16C7A5BC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318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8C00C-9C53-6BD7-D1A9-8DCABDCE6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5AE25-97F8-0C2D-E0B6-3B4ED0E78E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8C0F05-1710-B9D6-96D7-878B772096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606B0-989C-96AB-742F-F971BB914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1EE44-DF7B-EDC6-EC7F-28B60CCE8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5BA99E-004D-F8EE-4F73-D9B31C4CE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967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B4DF9-ACB9-767C-F82E-4839293D4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99C61-D2C6-EFE4-4866-BCD88B399F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16979F-F253-30BA-28D5-E768796A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9882E5-E0C1-EAF5-F41C-0D1E7397BE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3E5787-1FD3-C07C-0CC3-2824B64209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465113-6014-5866-0F95-265C66FF6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54CF99-DDE6-8CD2-E21A-6BB8F8652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545DE4-8865-C2F2-8FE5-0A47AE832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838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51B65-0EFC-3729-5170-D5823FF4D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0EA195-146F-CFB3-969A-094AA321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618D1C-F71D-F460-76E3-7D7A93B33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D024D5-7C81-C9CD-0268-71D92818E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70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CC471D-ACE7-0A49-A144-2150DDB14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2D6D26-CD02-5177-1431-699A225FB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58D46-CA39-339E-433F-E5CF60028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849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7AF0E-95A8-AEAE-8685-242433E92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E05BD-BA80-E5B9-D289-05F335D3F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4C964C-14D7-6A23-BF0C-A0BEDF949A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DE581A-31EC-BE16-A5C4-02FEE43B1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06414F-9088-3459-ECBF-B9D6A653D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0C799A-B58C-58EC-3B1E-7BD362B62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210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5A0F3-F499-0058-6C91-6B03FB7B2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27602F-D749-AA42-42C8-B4B17F213B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1CEC4B-26F5-3306-878E-18132DE677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B3E1A2-C7C1-2F65-FF9C-F95040954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071EF-43D2-CD69-2C3D-16F37AE46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02084-5DEE-7E97-D153-86AF8CFCF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294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62820-E876-105E-DD80-CFDDC4EE7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E8A54D-C430-69A5-3F3C-7395DDAB74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06A21-2150-AAD8-CFD2-C44F9745C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6664E-2780-F763-FE3E-D638D51AC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72BDB-2937-7081-0740-2762E40BD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27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C3BB08-A436-F295-2041-C5841079B1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A3CAE7-9F3E-5452-96EF-720E1B7983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15FA6-F531-9849-DF80-6705E6690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19CD69-FEAD-90EB-3449-D675184DB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4115B-2EB2-F1D6-D3E2-BF4814344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00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BD4D29-80E0-02C0-7A7C-E6AC40D3B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9C8A3-0C02-4C13-A3FE-593B52C3C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40586-E78D-D080-A120-684BE2BAE9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4A88E5-2FB1-4149-9EC1-3B9F3F5A442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860FA-AB04-0BCC-6072-DDC43016B0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B7A0C-B370-541B-BD72-98BF9A8B19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37F838-EA4D-4F15-B6D7-49D6001860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073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bundantlifeinitiative.com/about/health-and-wellbe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295474/The_relationship_between_wellbeing_and_health.pdf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sets.publishing.service.gov.uk/government/uploads/system/uploads/attachment_data/file/225525/DH_wellbeing_health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295474/The_relationship_between_wellbeing_and_health.pd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videos/search?q=medical+model+explained&amp;&amp;view=detail&amp;mid=EBC92BA700742C81822AEBC92BA700742C81822A&amp;&amp;FORM=VRDGAR&amp;ru=%2Fvideos%2Fsearch%3Fq%3Dmedical%2520model%2520explained%26%26FORM%3DVDVVXX" TargetMode="External"/><Relationship Id="rId3" Type="http://schemas.openxmlformats.org/officeDocument/2006/relationships/hyperlink" Target="https://courses.lumenlearning.com/wm-abnormalpsych/chapter/multidimensional-approaches-to-understanding-mental-illness/" TargetMode="External"/><Relationship Id="rId7" Type="http://schemas.openxmlformats.org/officeDocument/2006/relationships/hyperlink" Target="https://www.bing.com/videos/search?q=medical+model+explained&amp;&amp;view=detail&amp;mid=A8516E0FAC215903BFF5A8516E0FAC215903BFF5&amp;&amp;FORM=VRDGAR&amp;ru=%2Fvideos%2Fsearch%3Fq%3Dmedical%2520model%2520explained%26%26FORM%3DVDVVXX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ywellmind.com/health-belief-model-3132721" TargetMode="External"/><Relationship Id="rId5" Type="http://schemas.openxmlformats.org/officeDocument/2006/relationships/hyperlink" Target="https://psu.pb.unizin.org/kines082/chapter/the-health-belief-model/" TargetMode="Externa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buffalo-environmentalhealth/chapter/examples-of-health-behaviors-and-concepts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slhub.org/learn/improving-patient-safety/health-inequalities/the-dahlgren-whitehead-rainbow-1991-r587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f.imperial.ac.uk/blog/imperial-medicine/2019/12/03/using-co-production-to-improve-the-way-we-talk-about-diabetes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youtu.be/nbShL4YZvZ0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0FCABD-CA50-A7F1-670F-540C2DB3D6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300" b="1745"/>
          <a:stretch/>
        </p:blipFill>
        <p:spPr>
          <a:xfrm>
            <a:off x="-3048" y="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0B2E6-F6DF-19A8-38F7-699264DA0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651" y="1641606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/>
              <a:t>Health and Wellbeing</a:t>
            </a:r>
            <a:br>
              <a:rPr lang="en-GB" sz="5200" dirty="0"/>
            </a:br>
            <a:br>
              <a:rPr lang="en-GB" sz="5200" dirty="0"/>
            </a:br>
            <a:r>
              <a:rPr lang="en-GB" sz="5200" dirty="0"/>
              <a:t>Week one</a:t>
            </a:r>
          </a:p>
        </p:txBody>
      </p:sp>
    </p:spTree>
    <p:extLst>
      <p:ext uri="{BB962C8B-B14F-4D97-AF65-F5344CB8AC3E}">
        <p14:creationId xmlns:p14="http://schemas.microsoft.com/office/powerpoint/2010/main" val="12169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C515C-7A2C-C906-D1AC-B0FCD334E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320126"/>
            <a:ext cx="3806729" cy="3072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we mean by Health and Wellbeing?</a:t>
            </a:r>
          </a:p>
        </p:txBody>
      </p:sp>
      <p:pic>
        <p:nvPicPr>
          <p:cNvPr id="5" name="Content Placeholder 4" descr="A heart shaped word cloud&#10;&#10;Description automatically generated">
            <a:extLst>
              <a:ext uri="{FF2B5EF4-FFF2-40B4-BE49-F238E27FC236}">
                <a16:creationId xmlns:a16="http://schemas.microsoft.com/office/drawing/2014/main" id="{FEC5976E-DCD1-DD1F-B3C5-EE410E648B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01129" y="787115"/>
            <a:ext cx="5666016" cy="514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8532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415E-3872-CA17-728C-E2D13C128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Relationship between health and wellbeing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2DF1C-E356-EC43-B78E-3ECC1AEA7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2000" i="1" dirty="0"/>
              <a:t>There is a two way relationship between wellbeing and health: health influences wellbeing and wellbeing itself influences health.</a:t>
            </a:r>
          </a:p>
          <a:p>
            <a:r>
              <a:rPr lang="en-US" sz="2000" i="1" dirty="0"/>
              <a:t>Health is one of the top things people say matters for wellbeing.</a:t>
            </a:r>
          </a:p>
          <a:p>
            <a:r>
              <a:rPr lang="en-US" sz="2000" i="1" dirty="0"/>
              <a:t>Both physical and mental health influence wellbeing, however mental health and wellbeing are independent dimensions, mental health is not simply the opposite of mental illness. </a:t>
            </a:r>
            <a:endParaRPr lang="en-GB" sz="2000" i="1" dirty="0"/>
          </a:p>
        </p:txBody>
      </p:sp>
      <p:pic>
        <p:nvPicPr>
          <p:cNvPr id="5" name="Picture 4" descr="A logo with a lion and a shield&#10;&#10;Description automatically generated">
            <a:extLst>
              <a:ext uri="{FF2B5EF4-FFF2-40B4-BE49-F238E27FC236}">
                <a16:creationId xmlns:a16="http://schemas.microsoft.com/office/drawing/2014/main" id="{EFAFB91A-F9A8-9AF8-2729-8027A1F3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46"/>
          <a:stretch/>
        </p:blipFill>
        <p:spPr>
          <a:xfrm>
            <a:off x="6719367" y="2423522"/>
            <a:ext cx="4788505" cy="32786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C307B8-16D4-01C0-F095-EE44D725990A}"/>
              </a:ext>
            </a:extLst>
          </p:cNvPr>
          <p:cNvSpPr txBox="1"/>
          <p:nvPr/>
        </p:nvSpPr>
        <p:spPr>
          <a:xfrm>
            <a:off x="568516" y="5840736"/>
            <a:ext cx="8335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The relationship between wellbeing and health (publishing.service.gov.uk)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D6EBB2-5BFE-AFE3-FBAE-581B82AEF3E2}"/>
              </a:ext>
            </a:extLst>
          </p:cNvPr>
          <p:cNvSpPr txBox="1"/>
          <p:nvPr/>
        </p:nvSpPr>
        <p:spPr>
          <a:xfrm>
            <a:off x="568517" y="620941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Microsoft PowerPoint - DH Well-being Poster - FINAL.pptx (publishing.service.gov.uk)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205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98CDD1-DD57-4749-F914-79E0249154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72932"/>
            <a:ext cx="12200990" cy="62714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BDEE45-B010-2818-E4A6-1E667E23CD7B}"/>
              </a:ext>
            </a:extLst>
          </p:cNvPr>
          <p:cNvSpPr txBox="1"/>
          <p:nvPr/>
        </p:nvSpPr>
        <p:spPr>
          <a:xfrm>
            <a:off x="643467" y="6259677"/>
            <a:ext cx="9512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The relationship between wellbeing and health (publishing.service.gov.uk)</a:t>
            </a:r>
            <a:endParaRPr lang="en-GB" dirty="0"/>
          </a:p>
        </p:txBody>
      </p:sp>
      <p:pic>
        <p:nvPicPr>
          <p:cNvPr id="9" name="Picture 8" descr="A logo with a lion and a shield&#10;&#10;Description automatically generated">
            <a:extLst>
              <a:ext uri="{FF2B5EF4-FFF2-40B4-BE49-F238E27FC236}">
                <a16:creationId xmlns:a16="http://schemas.microsoft.com/office/drawing/2014/main" id="{37BAB25F-D028-1877-EF43-E65EFA4F60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446"/>
          <a:stretch/>
        </p:blipFill>
        <p:spPr>
          <a:xfrm>
            <a:off x="96353" y="172932"/>
            <a:ext cx="2211418" cy="151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90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F10F5-4E21-799C-1EB6-43FC8C388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US" b="1" dirty="0"/>
              <a:t>Medical Model and Health Belief Models of health.</a:t>
            </a:r>
            <a:br>
              <a:rPr lang="en-US" dirty="0"/>
            </a:br>
            <a:endParaRPr lang="en-GB" dirty="0"/>
          </a:p>
        </p:txBody>
      </p:sp>
      <p:pic>
        <p:nvPicPr>
          <p:cNvPr id="5" name="Content Placeholder 4" descr="A diagram of different types of people&#10;&#10;Description automatically generated">
            <a:extLst>
              <a:ext uri="{FF2B5EF4-FFF2-40B4-BE49-F238E27FC236}">
                <a16:creationId xmlns:a16="http://schemas.microsoft.com/office/drawing/2014/main" id="{3B543039-C07B-CA7A-75BD-1998865B8D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0804" y="2015157"/>
            <a:ext cx="3332249" cy="3104486"/>
          </a:xfrm>
        </p:spPr>
      </p:pic>
      <p:pic>
        <p:nvPicPr>
          <p:cNvPr id="10" name="Picture 9" descr="A diagram of a health belief model&#10;&#10;Description automatically generated">
            <a:extLst>
              <a:ext uri="{FF2B5EF4-FFF2-40B4-BE49-F238E27FC236}">
                <a16:creationId xmlns:a16="http://schemas.microsoft.com/office/drawing/2014/main" id="{0EFA4D0A-FA39-40CE-96A6-F475B337BB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812971" y="1190266"/>
            <a:ext cx="6143347" cy="416952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38EE5C0-1600-5079-5F96-17DCB087D8AE}"/>
              </a:ext>
            </a:extLst>
          </p:cNvPr>
          <p:cNvSpPr txBox="1"/>
          <p:nvPr/>
        </p:nvSpPr>
        <p:spPr>
          <a:xfrm>
            <a:off x="6711795" y="5238982"/>
            <a:ext cx="67074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6"/>
              </a:rPr>
              <a:t>How the Health Belief Model Influences Your Behaviors (verywellmind.com)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71213A-597F-EF67-0127-964B5BB83AE1}"/>
              </a:ext>
            </a:extLst>
          </p:cNvPr>
          <p:cNvSpPr txBox="1"/>
          <p:nvPr/>
        </p:nvSpPr>
        <p:spPr>
          <a:xfrm>
            <a:off x="1011441" y="1582083"/>
            <a:ext cx="3233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Medical Model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987D56-194B-FA64-59D1-8D2D9DE485D1}"/>
              </a:ext>
            </a:extLst>
          </p:cNvPr>
          <p:cNvSpPr txBox="1"/>
          <p:nvPr/>
        </p:nvSpPr>
        <p:spPr>
          <a:xfrm>
            <a:off x="6708211" y="6102583"/>
            <a:ext cx="67110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7"/>
              </a:rPr>
              <a:t>The Health Belief Model - Bing video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1E9A89-7A24-4689-0568-891876E5767B}"/>
              </a:ext>
            </a:extLst>
          </p:cNvPr>
          <p:cNvSpPr txBox="1"/>
          <p:nvPr/>
        </p:nvSpPr>
        <p:spPr>
          <a:xfrm>
            <a:off x="235682" y="5238983"/>
            <a:ext cx="60344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8"/>
              </a:rPr>
              <a:t>Biomedical Model of Health | Health | AQA A-Level Sociology - Bing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837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A0F60-C0B4-9F6F-D9F8-23FBCE3EB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6586" y="5040560"/>
            <a:ext cx="5838353" cy="2415901"/>
          </a:xfrm>
        </p:spPr>
        <p:txBody>
          <a:bodyPr/>
          <a:lstStyle/>
          <a:p>
            <a:pPr marL="125730" indent="-125730" defTabSz="502920">
              <a:spcBef>
                <a:spcPts val="550"/>
              </a:spcBef>
              <a:defRPr/>
            </a:pPr>
            <a:endParaRPr lang="en-GB" sz="1540" kern="1200" dirty="0">
              <a:solidFill>
                <a:srgbClr val="0B0C0C"/>
              </a:solidFill>
              <a:latin typeface="GDS Transport"/>
              <a:ea typeface="+mn-ea"/>
              <a:cs typeface="+mn-cs"/>
            </a:endParaRPr>
          </a:p>
          <a:p>
            <a:pPr marL="125730" indent="-125730" defTabSz="502920">
              <a:spcBef>
                <a:spcPts val="550"/>
              </a:spcBef>
              <a:defRPr/>
            </a:pPr>
            <a:endParaRPr lang="en-GB" sz="1540" dirty="0">
              <a:solidFill>
                <a:srgbClr val="0B0C0C"/>
              </a:solidFill>
              <a:latin typeface="GDS Transport"/>
            </a:endParaRPr>
          </a:p>
          <a:p>
            <a:pPr marL="125730" indent="-125730" defTabSz="502920">
              <a:spcBef>
                <a:spcPts val="550"/>
              </a:spcBef>
              <a:defRPr/>
            </a:pPr>
            <a:endParaRPr lang="en-GB" sz="1540" kern="1200" dirty="0">
              <a:solidFill>
                <a:srgbClr val="0B0C0C"/>
              </a:solidFill>
              <a:latin typeface="GDS Transport"/>
              <a:ea typeface="+mn-ea"/>
              <a:cs typeface="+mn-cs"/>
            </a:endParaRPr>
          </a:p>
          <a:p>
            <a:pPr marL="125730" indent="-125730" defTabSz="502920">
              <a:spcBef>
                <a:spcPts val="550"/>
              </a:spcBef>
              <a:defRPr/>
            </a:pPr>
            <a:endParaRPr lang="en-GB" sz="1540" dirty="0">
              <a:solidFill>
                <a:srgbClr val="0B0C0C"/>
              </a:solidFill>
              <a:latin typeface="GDS Transport"/>
            </a:endParaRPr>
          </a:p>
          <a:p>
            <a:pPr marL="0" indent="0" defTabSz="502920">
              <a:spcBef>
                <a:spcPts val="550"/>
              </a:spcBef>
              <a:buNone/>
              <a:defRPr/>
            </a:pPr>
            <a:endParaRPr lang="en-GB" sz="154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025262-AC9D-B69B-B50E-411202C43DF9}"/>
              </a:ext>
            </a:extLst>
          </p:cNvPr>
          <p:cNvSpPr txBox="1"/>
          <p:nvPr/>
        </p:nvSpPr>
        <p:spPr>
          <a:xfrm>
            <a:off x="6868871" y="587011"/>
            <a:ext cx="4522573" cy="55572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Health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Social support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Education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Employment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b="0" i="0" dirty="0">
                <a:solidFill>
                  <a:srgbClr val="212121"/>
                </a:solidFill>
                <a:effectLst/>
                <a:latin typeface="Bahnschrift SemiLight" panose="020B0502040204020203" pitchFamily="34" charset="0"/>
              </a:rPr>
              <a:t>Socioeconomic Status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Neighbours / community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Physical environment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Access to health and social care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>
                <a:latin typeface="Bahnschrift SemiLight" panose="020B0502040204020203" pitchFamily="34" charset="0"/>
              </a:rPr>
              <a:t>Public health implications </a:t>
            </a:r>
          </a:p>
        </p:txBody>
      </p:sp>
      <p:pic>
        <p:nvPicPr>
          <p:cNvPr id="2050" name="Picture 2" descr="What Are Social Determinants of Health?">
            <a:extLst>
              <a:ext uri="{FF2B5EF4-FFF2-40B4-BE49-F238E27FC236}">
                <a16:creationId xmlns:a16="http://schemas.microsoft.com/office/drawing/2014/main" id="{18CBC477-0ED0-03D5-29E9-CFBB2538B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71" y="1690688"/>
            <a:ext cx="5954858" cy="385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7EEF0AB-8B88-B3F8-4A85-41D32E146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Determents of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3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0" descr="A diagram of a social and community&#10;&#10;Description automatically generated">
            <a:extLst>
              <a:ext uri="{FF2B5EF4-FFF2-40B4-BE49-F238E27FC236}">
                <a16:creationId xmlns:a16="http://schemas.microsoft.com/office/drawing/2014/main" id="{1B4C3149-33C7-6777-BD85-2D675FDF71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95719" y="643467"/>
            <a:ext cx="7631598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A03E6A-18F4-6801-D326-0150CE42E355}"/>
              </a:ext>
            </a:extLst>
          </p:cNvPr>
          <p:cNvSpPr txBox="1"/>
          <p:nvPr/>
        </p:nvSpPr>
        <p:spPr>
          <a:xfrm>
            <a:off x="587924" y="5899204"/>
            <a:ext cx="7119161" cy="2446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02920">
              <a:spcAft>
                <a:spcPts val="600"/>
              </a:spcAft>
            </a:pPr>
            <a:r>
              <a:rPr lang="en-US" sz="990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The Dahlgren-Whitehead rainbow (1991) - Health inequalities - Patient Safety Learning - the hub (pslhub.org)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C716B1-4DB0-6FEF-1FC6-7DA5A9578AB4}"/>
              </a:ext>
            </a:extLst>
          </p:cNvPr>
          <p:cNvSpPr txBox="1"/>
          <p:nvPr/>
        </p:nvSpPr>
        <p:spPr>
          <a:xfrm>
            <a:off x="477012" y="42172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" indent="-125730" defTabSz="502920">
              <a:spcBef>
                <a:spcPts val="550"/>
              </a:spcBef>
              <a:defRPr/>
            </a:pPr>
            <a:r>
              <a:rPr lang="en-GB" sz="3200" kern="1200" dirty="0">
                <a:solidFill>
                  <a:srgbClr val="0B0C0C"/>
                </a:solidFill>
                <a:latin typeface="GDS Transport"/>
                <a:ea typeface="+mn-ea"/>
                <a:cs typeface="+mn-cs"/>
              </a:rPr>
              <a:t>Dahlgren and Whitehead (1991)</a:t>
            </a:r>
            <a:endParaRPr lang="en-GB" sz="32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3968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talking&#10;&#10;Description automatically generated">
            <a:extLst>
              <a:ext uri="{FF2B5EF4-FFF2-40B4-BE49-F238E27FC236}">
                <a16:creationId xmlns:a16="http://schemas.microsoft.com/office/drawing/2014/main" id="{B156C979-DBE2-E8D7-2317-060BE5EFB0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44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9414EC-F1B7-6036-AF5C-BB8B4AFE7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do we know about coproduction?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9B4E7-3754-FC60-325C-81BEBDDF7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rgbClr val="FFFFFF"/>
                </a:solidFill>
                <a:hlinkClick r:id="rId4"/>
              </a:rPr>
              <a:t>https://youtu.be/nbShL4YZvZ0</a:t>
            </a:r>
            <a:endParaRPr lang="en-US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BB58F-A564-ED2E-8566-95B042BFD8F4}"/>
              </a:ext>
            </a:extLst>
          </p:cNvPr>
          <p:cNvSpPr txBox="1"/>
          <p:nvPr/>
        </p:nvSpPr>
        <p:spPr>
          <a:xfrm>
            <a:off x="9865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f.imperial.ac.uk/blog/imperial-medicine/2019/12/03/using-co-production-to-improve-the-way-we-talk-about-diabet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5896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415B2C43-DE4D-4882-9EA9-401B5DB755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6" r="959" b="2"/>
          <a:stretch>
            <a:fillRect/>
          </a:stretch>
        </p:blipFill>
        <p:spPr>
          <a:xfrm>
            <a:off x="1" y="10"/>
            <a:ext cx="526868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9435ED-FFC7-D467-16EF-169DCD3FF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4453561" cy="1899912"/>
          </a:xfrm>
        </p:spPr>
        <p:txBody>
          <a:bodyPr>
            <a:normAutofit/>
          </a:bodyPr>
          <a:lstStyle/>
          <a:p>
            <a:r>
              <a:rPr lang="en-US" sz="4000" b="1" dirty="0">
                <a:highlight>
                  <a:srgbClr val="FFFF00"/>
                </a:highlight>
              </a:rPr>
              <a:t>Task for next week</a:t>
            </a:r>
            <a:endParaRPr lang="en-GB" sz="40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7364C-5D22-F7C4-4328-A64FE79BC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7658" y="2434201"/>
            <a:ext cx="5606142" cy="3742762"/>
          </a:xfrm>
        </p:spPr>
        <p:txBody>
          <a:bodyPr>
            <a:normAutofit fontScale="92500"/>
          </a:bodyPr>
          <a:lstStyle/>
          <a:p>
            <a:r>
              <a:rPr lang="en-US" sz="3200" b="1" dirty="0"/>
              <a:t>Create a poster explaining the principles of co-production and opportunities to use coproduction in your area of work.</a:t>
            </a:r>
          </a:p>
          <a:p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Submit your poster by 23:59 on 17/03/26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12231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283</Words>
  <Application>Microsoft Office PowerPoint</Application>
  <PresentationFormat>Widescreen</PresentationFormat>
  <Paragraphs>38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Aptos Display</vt:lpstr>
      <vt:lpstr>Arial</vt:lpstr>
      <vt:lpstr>Bahnschrift SemiLight</vt:lpstr>
      <vt:lpstr>Calibri</vt:lpstr>
      <vt:lpstr>GDS Transport</vt:lpstr>
      <vt:lpstr>Wingdings</vt:lpstr>
      <vt:lpstr>Office Theme</vt:lpstr>
      <vt:lpstr>Health and Wellbeing  Week one</vt:lpstr>
      <vt:lpstr>What do we mean by Health and Wellbeing?</vt:lpstr>
      <vt:lpstr>Relationship between health and wellbeing </vt:lpstr>
      <vt:lpstr>PowerPoint Presentation</vt:lpstr>
      <vt:lpstr> Medical Model and Health Belief Models of health. </vt:lpstr>
      <vt:lpstr>Determents of health</vt:lpstr>
      <vt:lpstr>PowerPoint Presentation</vt:lpstr>
      <vt:lpstr>What do we know about coproduction? </vt:lpstr>
      <vt:lpstr>Task for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1</cp:revision>
  <dcterms:created xsi:type="dcterms:W3CDTF">2026-03-09T20:37:59Z</dcterms:created>
  <dcterms:modified xsi:type="dcterms:W3CDTF">2026-03-09T20:46:14Z</dcterms:modified>
</cp:coreProperties>
</file>