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2"/>
  </p:notesMasterIdLst>
  <p:sldIdLst>
    <p:sldId id="488" r:id="rId8"/>
    <p:sldId id="489" r:id="rId9"/>
    <p:sldId id="492" r:id="rId10"/>
    <p:sldId id="409" r:id="rId11"/>
    <p:sldId id="374" r:id="rId12"/>
    <p:sldId id="315" r:id="rId13"/>
    <p:sldId id="376" r:id="rId14"/>
    <p:sldId id="399" r:id="rId15"/>
    <p:sldId id="400" r:id="rId16"/>
    <p:sldId id="401" r:id="rId17"/>
    <p:sldId id="271" r:id="rId18"/>
    <p:sldId id="404" r:id="rId19"/>
    <p:sldId id="403" r:id="rId20"/>
    <p:sldId id="49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94CEB-92CC-4850-B251-F27B459F37A0}" v="3" dt="2024-08-28T10:59:19.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9C94CEB-92CC-4850-B251-F27B459F37A0}"/>
    <pc:docChg chg="custSel modSld">
      <pc:chgData name="Paul Tinkler" userId="bcebf29c-73c2-433d-80d2-6bad896374bf" providerId="ADAL" clId="{49C94CEB-92CC-4850-B251-F27B459F37A0}" dt="2024-08-28T11:01:42.843" v="8" actId="27636"/>
      <pc:docMkLst>
        <pc:docMk/>
      </pc:docMkLst>
      <pc:sldChg chg="modSp">
        <pc:chgData name="Paul Tinkler" userId="bcebf29c-73c2-433d-80d2-6bad896374bf" providerId="ADAL" clId="{49C94CEB-92CC-4850-B251-F27B459F37A0}" dt="2024-08-28T10:59:19.384" v="4"/>
        <pc:sldMkLst>
          <pc:docMk/>
          <pc:sldMk cId="0" sldId="315"/>
        </pc:sldMkLst>
        <pc:spChg chg="mod">
          <ac:chgData name="Paul Tinkler" userId="bcebf29c-73c2-433d-80d2-6bad896374bf" providerId="ADAL" clId="{49C94CEB-92CC-4850-B251-F27B459F37A0}" dt="2024-08-28T10:59:19.384" v="4"/>
          <ac:spMkLst>
            <pc:docMk/>
            <pc:sldMk cId="0" sldId="315"/>
            <ac:spMk id="27650" creationId="{E7D07BD7-C37C-4235-9C0B-5A33EE50FE94}"/>
          </ac:spMkLst>
        </pc:spChg>
      </pc:sldChg>
      <pc:sldChg chg="modSp mod">
        <pc:chgData name="Paul Tinkler" userId="bcebf29c-73c2-433d-80d2-6bad896374bf" providerId="ADAL" clId="{49C94CEB-92CC-4850-B251-F27B459F37A0}" dt="2024-08-28T10:59:19.628" v="5" actId="27636"/>
        <pc:sldMkLst>
          <pc:docMk/>
          <pc:sldMk cId="0" sldId="376"/>
        </pc:sldMkLst>
        <pc:spChg chg="mod">
          <ac:chgData name="Paul Tinkler" userId="bcebf29c-73c2-433d-80d2-6bad896374bf" providerId="ADAL" clId="{49C94CEB-92CC-4850-B251-F27B459F37A0}" dt="2024-08-28T10:59:19.628" v="5" actId="27636"/>
          <ac:spMkLst>
            <pc:docMk/>
            <pc:sldMk cId="0" sldId="376"/>
            <ac:spMk id="3" creationId="{BF0F598B-7ABE-454B-9E7E-EA430848C2C0}"/>
          </ac:spMkLst>
        </pc:spChg>
      </pc:sldChg>
      <pc:sldChg chg="modSp mod">
        <pc:chgData name="Paul Tinkler" userId="bcebf29c-73c2-433d-80d2-6bad896374bf" providerId="ADAL" clId="{49C94CEB-92CC-4850-B251-F27B459F37A0}" dt="2024-08-28T11:01:42.843" v="8" actId="27636"/>
        <pc:sldMkLst>
          <pc:docMk/>
          <pc:sldMk cId="0" sldId="400"/>
        </pc:sldMkLst>
        <pc:spChg chg="mod">
          <ac:chgData name="Paul Tinkler" userId="bcebf29c-73c2-433d-80d2-6bad896374bf" providerId="ADAL" clId="{49C94CEB-92CC-4850-B251-F27B459F37A0}" dt="2024-08-28T11:01:42.843" v="8" actId="27636"/>
          <ac:spMkLst>
            <pc:docMk/>
            <pc:sldMk cId="0" sldId="400"/>
            <ac:spMk id="3" creationId="{06291BA5-1278-4329-A6AC-CF5867E00B15}"/>
          </ac:spMkLst>
        </pc:spChg>
      </pc:sldChg>
      <pc:sldChg chg="modSp">
        <pc:chgData name="Paul Tinkler" userId="bcebf29c-73c2-433d-80d2-6bad896374bf" providerId="ADAL" clId="{49C94CEB-92CC-4850-B251-F27B459F37A0}" dt="2024-08-28T10:59:19.384" v="4"/>
        <pc:sldMkLst>
          <pc:docMk/>
          <pc:sldMk cId="0" sldId="404"/>
        </pc:sldMkLst>
        <pc:picChg chg="mod">
          <ac:chgData name="Paul Tinkler" userId="bcebf29c-73c2-433d-80d2-6bad896374bf" providerId="ADAL" clId="{49C94CEB-92CC-4850-B251-F27B459F37A0}" dt="2024-08-28T10:59:19.384" v="4"/>
          <ac:picMkLst>
            <pc:docMk/>
            <pc:sldMk cId="0" sldId="404"/>
            <ac:picMk id="2" creationId="{85F71729-B9AA-41B4-B82D-FD556514E4DD}"/>
          </ac:picMkLst>
        </pc:picChg>
      </pc:sldChg>
      <pc:sldChg chg="addSp delSp modSp mod">
        <pc:chgData name="Paul Tinkler" userId="bcebf29c-73c2-433d-80d2-6bad896374bf" providerId="ADAL" clId="{49C94CEB-92CC-4850-B251-F27B459F37A0}" dt="2024-08-28T10:58:37.139" v="3" actId="20577"/>
        <pc:sldMkLst>
          <pc:docMk/>
          <pc:sldMk cId="1597842760" sldId="488"/>
        </pc:sldMkLst>
        <pc:spChg chg="add mod">
          <ac:chgData name="Paul Tinkler" userId="bcebf29c-73c2-433d-80d2-6bad896374bf" providerId="ADAL" clId="{49C94CEB-92CC-4850-B251-F27B459F37A0}" dt="2024-08-28T10:58:37.139" v="3" actId="20577"/>
          <ac:spMkLst>
            <pc:docMk/>
            <pc:sldMk cId="1597842760" sldId="488"/>
            <ac:spMk id="2" creationId="{3DEFAB2E-AD62-44CF-2001-46A85DF7EA73}"/>
          </ac:spMkLst>
        </pc:spChg>
        <pc:spChg chg="del">
          <ac:chgData name="Paul Tinkler" userId="bcebf29c-73c2-433d-80d2-6bad896374bf" providerId="ADAL" clId="{49C94CEB-92CC-4850-B251-F27B459F37A0}" dt="2024-08-28T10:58:23.424" v="1" actId="478"/>
          <ac:spMkLst>
            <pc:docMk/>
            <pc:sldMk cId="1597842760" sldId="488"/>
            <ac:spMk id="4" creationId="{1D6FF9EC-275E-BEBB-94C5-C23DAD282440}"/>
          </ac:spMkLst>
        </pc:spChg>
        <pc:spChg chg="add mod">
          <ac:chgData name="Paul Tinkler" userId="bcebf29c-73c2-433d-80d2-6bad896374bf" providerId="ADAL" clId="{49C94CEB-92CC-4850-B251-F27B459F37A0}" dt="2024-08-28T10:58:34.074" v="2"/>
          <ac:spMkLst>
            <pc:docMk/>
            <pc:sldMk cId="1597842760" sldId="488"/>
            <ac:spMk id="5" creationId="{9E775082-BE09-27EA-9B10-FE60DBDAAB51}"/>
          </ac:spMkLst>
        </pc:spChg>
        <pc:picChg chg="del">
          <ac:chgData name="Paul Tinkler" userId="bcebf29c-73c2-433d-80d2-6bad896374bf" providerId="ADAL" clId="{49C94CEB-92CC-4850-B251-F27B459F37A0}" dt="2024-08-28T10:58:20.534" v="0" actId="478"/>
          <ac:picMkLst>
            <pc:docMk/>
            <pc:sldMk cId="1597842760" sldId="488"/>
            <ac:picMk id="3" creationId="{AE921247-0302-11B5-9F3E-E0E15D20FA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28/08/2024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Dawson, P. &amp; Andriopolous, C. (2017). </a:t>
            </a:r>
            <a:r>
              <a:rPr lang="en-GB" i="1" dirty="0"/>
              <a:t>Managing change, creativity &amp; innovation. </a:t>
            </a:r>
            <a:r>
              <a:rPr lang="en-GB" i="0" dirty="0"/>
              <a:t>3</a:t>
            </a:r>
            <a:r>
              <a:rPr lang="en-GB" i="0" baseline="30000" dirty="0"/>
              <a:t>rd</a:t>
            </a:r>
            <a:r>
              <a:rPr lang="en-GB" i="0" dirty="0"/>
              <a:t> edn. London; Sage Publications Ltd</a:t>
            </a:r>
            <a:r>
              <a:rPr lang="en-GB" dirty="0"/>
              <a:t>   p.203</a:t>
            </a:r>
          </a:p>
          <a:p>
            <a:endParaRPr lang="en-GB" dirty="0"/>
          </a:p>
          <a:p>
            <a:r>
              <a:rPr lang="en-GB" dirty="0"/>
              <a:t>This ‘Hard’ focus risks failure because it doesn’t account for the ‘human factor’.</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33891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Readiness: </a:t>
            </a:r>
            <a:r>
              <a:rPr lang="en-GB" dirty="0"/>
              <a:t>a concept that relates to the extent to which people are positively inclined to accept the need for change, and where resources are available to support it.</a:t>
            </a:r>
          </a:p>
          <a:p>
            <a:endParaRPr lang="en-GB" dirty="0"/>
          </a:p>
          <a:p>
            <a:r>
              <a:rPr lang="en-GB" b="1" i="1" u="sng" dirty="0"/>
              <a:t>Time perspective: </a:t>
            </a:r>
            <a:r>
              <a:rPr lang="en-GB" dirty="0"/>
              <a:t>in relation to how individual time perspectives influence the way people react to change in drawing on memories of the past, experiences of the present and expectations of the future</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Communication: </a:t>
            </a:r>
            <a:r>
              <a:rPr lang="en-GB" dirty="0"/>
              <a:t>in the strategies used and developed by those leading change and the way that messages are sent from one person or group to others, who then interpret the message (in ways that were intended AND unintended), as well as with the various forms of sensemaking and sensegiving that occur during times of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Resistance: </a:t>
            </a:r>
            <a:r>
              <a:rPr lang="en-GB" dirty="0"/>
              <a:t>in terms of the opposition to change by individuals and groups. And the ways in which people’s perceptions and interpretations of change help explain the reasons why people question and/or resist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4079057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31C00ED-961C-4430-B425-04EB028C53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69154E2C-2C09-4E51-991A-559F72C87331}" type="slidenum">
              <a:rPr lang="en-US" altLang="en-US">
                <a:latin typeface="Times New Roman" panose="02020603050405020304" pitchFamily="18" charset="0"/>
              </a:rPr>
              <a:pPr/>
              <a:t>6</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7CEFFA1B-FEE8-485B-AB76-60832B3A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584778C-A9C9-455D-A8E0-224721AEE3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Short sighted?  Or just plain daft?</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3B90CBF6-8505-40E6-9ACD-F60ACEA3D376}"/>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4517A32E-0FE0-4D22-854F-8651F431A0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33796" name="Slide Number Placeholder 3">
            <a:extLst>
              <a:ext uri="{FF2B5EF4-FFF2-40B4-BE49-F238E27FC236}">
                <a16:creationId xmlns:a16="http://schemas.microsoft.com/office/drawing/2014/main" id="{F5EB51C3-E0CB-4553-8EB0-DD4D6A5E5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5612726-C391-4FF4-960F-D1A1EC42685D}" type="slidenum">
              <a:rPr lang="en-US" altLang="en-US">
                <a:latin typeface="Times New Roman" panose="02020603050405020304" pitchFamily="18" charset="0"/>
              </a:rPr>
              <a:pPr/>
              <a:t>10</a:t>
            </a:fld>
            <a:endParaRPr lang="en-US"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challenges is ‘surfacing’ the submerged issues – otherwise out strategy is likely to fail.  If we understand them, we can have a better chance of dealing with them – taking them into account, mitigating, persuading, accommodating, modifying, reframing, etc.  Torben Rick (2015) described these issues with the iceberg analogy.</a:t>
            </a:r>
          </a:p>
          <a:p>
            <a:endParaRPr lang="en-GB" dirty="0"/>
          </a:p>
          <a:p>
            <a:r>
              <a:rPr lang="en-GB" dirty="0"/>
              <a:t>Rick, T. (2015) ‘The iceberg that sinks organizational change’, </a:t>
            </a:r>
            <a:r>
              <a:rPr lang="en-GB" i="1" dirty="0"/>
              <a:t>Change management, corporate culture</a:t>
            </a:r>
            <a:r>
              <a:rPr lang="en-GB" dirty="0"/>
              <a:t> [blog]; 16 January.  Available at https://www.pinterest.co.uk/pin/423831014918249673/?nic_v2=1a5GzMwm3  (Accessed 18</a:t>
            </a:r>
            <a:r>
              <a:rPr lang="en-GB" baseline="30000" dirty="0"/>
              <a:t>th</a:t>
            </a:r>
            <a:r>
              <a:rPr lang="en-GB" dirty="0"/>
              <a:t> September 2020)</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13316116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0663031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6578874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8736575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20850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60930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099622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00376481"/>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929325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6524062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773129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25064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482758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7529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021423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24867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7643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03013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90344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53252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32233428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40328868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879033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57549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271540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84309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962075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829571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8242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21623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358859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5135766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44889455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8722480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519011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234652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16057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773783607"/>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404515580"/>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4182781161"/>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4"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3090614"/>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55063404"/>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8431222"/>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georgecouros/8052329146/" TargetMode="External"/><Relationship Id="rId2" Type="http://schemas.openxmlformats.org/officeDocument/2006/relationships/image" Target="../media/image42.jp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31.xml"/><Relationship Id="rId5" Type="http://schemas.openxmlformats.org/officeDocument/2006/relationships/image" Target="../media/image48.png"/><Relationship Id="rId4" Type="http://schemas.openxmlformats.org/officeDocument/2006/relationships/image" Target="../media/image47.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FAB2E-AD62-44CF-2001-46A85DF7EA73}"/>
              </a:ext>
            </a:extLst>
          </p:cNvPr>
          <p:cNvSpPr>
            <a:spLocks noGrp="1"/>
          </p:cNvSpPr>
          <p:nvPr>
            <p:ph type="title"/>
          </p:nvPr>
        </p:nvSpPr>
        <p:spPr>
          <a:xfrm>
            <a:off x="219117" y="4589603"/>
            <a:ext cx="3943350" cy="657312"/>
          </a:xfrm>
        </p:spPr>
        <p:txBody>
          <a:bodyPr/>
          <a:lstStyle/>
          <a:p>
            <a:pPr algn="ctr"/>
            <a:r>
              <a:rPr lang="en-GB" sz="4000" i="1" dirty="0">
                <a:solidFill>
                  <a:schemeClr val="bg1"/>
                </a:solidFill>
              </a:rPr>
              <a:t>Session 5</a:t>
            </a:r>
          </a:p>
        </p:txBody>
      </p:sp>
      <p:sp>
        <p:nvSpPr>
          <p:cNvPr id="5" name="TextBox 4">
            <a:extLst>
              <a:ext uri="{FF2B5EF4-FFF2-40B4-BE49-F238E27FC236}">
                <a16:creationId xmlns:a16="http://schemas.microsoft.com/office/drawing/2014/main" id="{9E775082-BE09-27EA-9B10-FE60DBDAAB51}"/>
              </a:ext>
            </a:extLst>
          </p:cNvPr>
          <p:cNvSpPr txBox="1"/>
          <p:nvPr/>
        </p:nvSpPr>
        <p:spPr>
          <a:xfrm>
            <a:off x="655906" y="1161980"/>
            <a:ext cx="3069771" cy="3170099"/>
          </a:xfrm>
          <a:prstGeom prst="rect">
            <a:avLst/>
          </a:prstGeom>
          <a:noFill/>
        </p:spPr>
        <p:txBody>
          <a:bodyPr wrap="square" rtlCol="0">
            <a:spAutoFit/>
          </a:bodyPr>
          <a:lstStyle/>
          <a:p>
            <a:pPr algn="ctr"/>
            <a:r>
              <a:rPr lang="en-GB" sz="4000" dirty="0">
                <a:solidFill>
                  <a:schemeClr val="bg1"/>
                </a:solidFill>
              </a:rPr>
              <a:t>BMSK6011</a:t>
            </a:r>
          </a:p>
          <a:p>
            <a:pPr algn="ctr"/>
            <a:endParaRPr lang="en-GB" sz="4000" dirty="0">
              <a:solidFill>
                <a:schemeClr val="bg1"/>
              </a:solidFill>
            </a:endParaRPr>
          </a:p>
          <a:p>
            <a:pPr algn="ctr"/>
            <a:r>
              <a:rPr lang="en-GB" sz="4000" dirty="0">
                <a:solidFill>
                  <a:schemeClr val="bg1"/>
                </a:solidFill>
              </a:rPr>
              <a:t>Leading and Implementing Change</a:t>
            </a:r>
          </a:p>
        </p:txBody>
      </p:sp>
    </p:spTree>
    <p:extLst>
      <p:ext uri="{BB962C8B-B14F-4D97-AF65-F5344CB8AC3E}">
        <p14:creationId xmlns:p14="http://schemas.microsoft.com/office/powerpoint/2010/main" val="1597842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‘Hard’ and ‘Soft’ aspects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Kurt Lewin</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John Kotter</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Change Equation</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35389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FA46-8BA2-4785-8AB6-C3B0A6DA0032}"/>
              </a:ext>
            </a:extLst>
          </p:cNvPr>
          <p:cNvSpPr>
            <a:spLocks noGrp="1"/>
          </p:cNvSpPr>
          <p:nvPr>
            <p:ph type="title"/>
          </p:nvPr>
        </p:nvSpPr>
        <p:spPr>
          <a:xfrm>
            <a:off x="628650" y="116633"/>
            <a:ext cx="7886700" cy="936104"/>
          </a:xfrm>
        </p:spPr>
        <p:txBody>
          <a:bodyPr/>
          <a:lstStyle/>
          <a:p>
            <a:r>
              <a:rPr lang="en-GB" i="1" dirty="0">
                <a:solidFill>
                  <a:srgbClr val="0000CC"/>
                </a:solidFill>
              </a:rPr>
              <a:t>Hard</a:t>
            </a:r>
            <a:r>
              <a:rPr lang="en-GB" dirty="0"/>
              <a:t> and Soft Aspects of </a:t>
            </a:r>
            <a:r>
              <a:rPr lang="en-GB" i="1" dirty="0"/>
              <a:t>Change</a:t>
            </a:r>
          </a:p>
        </p:txBody>
      </p:sp>
      <p:sp>
        <p:nvSpPr>
          <p:cNvPr id="3" name="Content Placeholder 2">
            <a:extLst>
              <a:ext uri="{FF2B5EF4-FFF2-40B4-BE49-F238E27FC236}">
                <a16:creationId xmlns:a16="http://schemas.microsoft.com/office/drawing/2014/main" id="{A96D0BB8-4471-494C-98B1-5038EB1CACB1}"/>
              </a:ext>
            </a:extLst>
          </p:cNvPr>
          <p:cNvSpPr>
            <a:spLocks noGrp="1"/>
          </p:cNvSpPr>
          <p:nvPr>
            <p:ph idx="1"/>
          </p:nvPr>
        </p:nvSpPr>
        <p:spPr>
          <a:xfrm>
            <a:off x="251520" y="836712"/>
            <a:ext cx="7886700" cy="4351338"/>
          </a:xfrm>
        </p:spPr>
        <p:txBody>
          <a:bodyPr/>
          <a:lstStyle/>
          <a:p>
            <a:r>
              <a:rPr lang="en-GB" b="1" dirty="0">
                <a:solidFill>
                  <a:srgbClr val="0000CC"/>
                </a:solidFill>
              </a:rPr>
              <a:t>Focus</a:t>
            </a:r>
            <a:r>
              <a:rPr lang="en-GB" dirty="0">
                <a:solidFill>
                  <a:srgbClr val="0000CC"/>
                </a:solidFill>
              </a:rPr>
              <a:t>: on the management of change, planning and system requirements</a:t>
            </a:r>
          </a:p>
          <a:p>
            <a:r>
              <a:rPr lang="en-GB" b="1" dirty="0">
                <a:solidFill>
                  <a:srgbClr val="0000CC"/>
                </a:solidFill>
              </a:rPr>
              <a:t>Inadequate attention</a:t>
            </a:r>
            <a:r>
              <a:rPr lang="en-GB" dirty="0">
                <a:solidFill>
                  <a:srgbClr val="0000CC"/>
                </a:solidFill>
              </a:rPr>
              <a:t>: what change looks and feels like for employees in the organisation</a:t>
            </a:r>
          </a:p>
          <a:p>
            <a:r>
              <a:rPr lang="en-GB" b="1" dirty="0">
                <a:solidFill>
                  <a:srgbClr val="0000CC"/>
                </a:solidFill>
              </a:rPr>
              <a:t>(Senior Managers) Ignore</a:t>
            </a:r>
            <a:r>
              <a:rPr lang="en-GB" dirty="0">
                <a:solidFill>
                  <a:srgbClr val="0000CC"/>
                </a:solidFill>
              </a:rPr>
              <a:t>: people aspects of change</a:t>
            </a:r>
          </a:p>
          <a:p>
            <a:r>
              <a:rPr lang="en-GB" b="1" dirty="0">
                <a:solidFill>
                  <a:srgbClr val="0000CC"/>
                </a:solidFill>
              </a:rPr>
              <a:t>Success:</a:t>
            </a:r>
            <a:r>
              <a:rPr lang="en-GB" dirty="0">
                <a:solidFill>
                  <a:srgbClr val="0000CC"/>
                </a:solidFill>
              </a:rPr>
              <a:t> equals tangible, measurable, quantifiable – ‘Hard’ side of change</a:t>
            </a:r>
          </a:p>
          <a:p>
            <a:r>
              <a:rPr lang="en-GB" b="1" i="1" dirty="0">
                <a:solidFill>
                  <a:srgbClr val="0000CC"/>
                </a:solidFill>
              </a:rPr>
              <a:t>But Not</a:t>
            </a:r>
            <a:r>
              <a:rPr lang="en-GB" b="1" dirty="0">
                <a:solidFill>
                  <a:srgbClr val="0000CC"/>
                </a:solidFill>
              </a:rPr>
              <a:t>:</a:t>
            </a:r>
            <a:r>
              <a:rPr lang="en-GB" dirty="0">
                <a:solidFill>
                  <a:srgbClr val="0000CC"/>
                </a:solidFill>
              </a:rPr>
              <a:t> </a:t>
            </a:r>
            <a:r>
              <a:rPr lang="en-GB" dirty="0">
                <a:solidFill>
                  <a:srgbClr val="7030A0"/>
                </a:solidFill>
              </a:rPr>
              <a:t>individuals…their interests, aspirations, capabilities, motivation and personalities –  the ‘Soft’ side of change</a:t>
            </a:r>
          </a:p>
        </p:txBody>
      </p:sp>
    </p:spTree>
    <p:extLst>
      <p:ext uri="{BB962C8B-B14F-4D97-AF65-F5344CB8AC3E}">
        <p14:creationId xmlns:p14="http://schemas.microsoft.com/office/powerpoint/2010/main" val="364131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C5C1-8BFB-45FC-B3F4-0CB26DCCEA6B}"/>
              </a:ext>
            </a:extLst>
          </p:cNvPr>
          <p:cNvSpPr>
            <a:spLocks noGrp="1"/>
          </p:cNvSpPr>
          <p:nvPr>
            <p:ph type="title"/>
          </p:nvPr>
        </p:nvSpPr>
        <p:spPr>
          <a:xfrm>
            <a:off x="628650" y="365125"/>
            <a:ext cx="7886700" cy="975643"/>
          </a:xfrm>
        </p:spPr>
        <p:txBody>
          <a:bodyPr/>
          <a:lstStyle/>
          <a:p>
            <a:r>
              <a:rPr lang="en-GB" dirty="0"/>
              <a:t>Hard and </a:t>
            </a:r>
            <a:r>
              <a:rPr lang="en-GB" i="1" dirty="0">
                <a:solidFill>
                  <a:srgbClr val="7030A0"/>
                </a:solidFill>
              </a:rPr>
              <a:t>Soft</a:t>
            </a:r>
            <a:r>
              <a:rPr lang="en-GB" dirty="0"/>
              <a:t> Aspects of </a:t>
            </a:r>
            <a:r>
              <a:rPr lang="en-GB" i="1" dirty="0"/>
              <a:t>Change</a:t>
            </a:r>
            <a:endParaRPr lang="en-GB" dirty="0"/>
          </a:p>
        </p:txBody>
      </p:sp>
      <p:sp>
        <p:nvSpPr>
          <p:cNvPr id="3" name="Content Placeholder 2">
            <a:extLst>
              <a:ext uri="{FF2B5EF4-FFF2-40B4-BE49-F238E27FC236}">
                <a16:creationId xmlns:a16="http://schemas.microsoft.com/office/drawing/2014/main" id="{18805645-3A82-468D-A441-E8F161A89D73}"/>
              </a:ext>
            </a:extLst>
          </p:cNvPr>
          <p:cNvSpPr>
            <a:spLocks noGrp="1"/>
          </p:cNvSpPr>
          <p:nvPr>
            <p:ph idx="1"/>
          </p:nvPr>
        </p:nvSpPr>
        <p:spPr>
          <a:xfrm>
            <a:off x="628650" y="1253331"/>
            <a:ext cx="7886700" cy="4351338"/>
          </a:xfrm>
        </p:spPr>
        <p:txBody>
          <a:bodyPr/>
          <a:lstStyle/>
          <a:p>
            <a:pPr marL="0" indent="0">
              <a:buNone/>
            </a:pPr>
            <a:r>
              <a:rPr lang="en-GB" i="1" dirty="0">
                <a:solidFill>
                  <a:srgbClr val="7030A0"/>
                </a:solidFill>
              </a:rPr>
              <a:t>The human processes of change</a:t>
            </a:r>
            <a:r>
              <a:rPr lang="en-GB" dirty="0">
                <a:solidFill>
                  <a:srgbClr val="7030A0"/>
                </a:solidFill>
              </a:rPr>
              <a:t>…</a:t>
            </a:r>
          </a:p>
          <a:p>
            <a:r>
              <a:rPr lang="en-GB" dirty="0">
                <a:solidFill>
                  <a:srgbClr val="7030A0"/>
                </a:solidFill>
              </a:rPr>
              <a:t>Readiness</a:t>
            </a:r>
          </a:p>
          <a:p>
            <a:r>
              <a:rPr lang="en-GB" dirty="0">
                <a:solidFill>
                  <a:srgbClr val="7030A0"/>
                </a:solidFill>
              </a:rPr>
              <a:t>Time perspective</a:t>
            </a:r>
          </a:p>
          <a:p>
            <a:r>
              <a:rPr lang="en-GB" dirty="0">
                <a:solidFill>
                  <a:srgbClr val="7030A0"/>
                </a:solidFill>
              </a:rPr>
              <a:t>Communication</a:t>
            </a:r>
          </a:p>
          <a:p>
            <a:r>
              <a:rPr lang="en-GB" dirty="0">
                <a:solidFill>
                  <a:srgbClr val="7030A0"/>
                </a:solidFill>
              </a:rPr>
              <a:t>Resistance</a:t>
            </a:r>
          </a:p>
        </p:txBody>
      </p:sp>
      <p:pic>
        <p:nvPicPr>
          <p:cNvPr id="5" name="Picture 4">
            <a:extLst>
              <a:ext uri="{FF2B5EF4-FFF2-40B4-BE49-F238E27FC236}">
                <a16:creationId xmlns:a16="http://schemas.microsoft.com/office/drawing/2014/main" id="{D05B7808-CABD-4E59-92B9-6B5E9B049BBA}"/>
              </a:ext>
            </a:extLst>
          </p:cNvPr>
          <p:cNvPicPr>
            <a:picLocks noChangeAspect="1"/>
          </p:cNvPicPr>
          <p:nvPr/>
        </p:nvPicPr>
        <p:blipFill>
          <a:blip r:embed="rId3"/>
          <a:stretch>
            <a:fillRect/>
          </a:stretch>
        </p:blipFill>
        <p:spPr>
          <a:xfrm>
            <a:off x="6588224" y="1149882"/>
            <a:ext cx="2390739" cy="1554857"/>
          </a:xfrm>
          <a:prstGeom prst="rect">
            <a:avLst/>
          </a:prstGeom>
        </p:spPr>
      </p:pic>
      <p:pic>
        <p:nvPicPr>
          <p:cNvPr id="6" name="Picture 5">
            <a:extLst>
              <a:ext uri="{FF2B5EF4-FFF2-40B4-BE49-F238E27FC236}">
                <a16:creationId xmlns:a16="http://schemas.microsoft.com/office/drawing/2014/main" id="{BAABCABE-C8C4-4D9B-8904-390494135781}"/>
              </a:ext>
            </a:extLst>
          </p:cNvPr>
          <p:cNvPicPr>
            <a:picLocks noChangeAspect="1"/>
          </p:cNvPicPr>
          <p:nvPr/>
        </p:nvPicPr>
        <p:blipFill>
          <a:blip r:embed="rId4"/>
          <a:stretch>
            <a:fillRect/>
          </a:stretch>
        </p:blipFill>
        <p:spPr>
          <a:xfrm>
            <a:off x="3469861" y="2841133"/>
            <a:ext cx="2614894" cy="2010742"/>
          </a:xfrm>
          <a:prstGeom prst="rect">
            <a:avLst/>
          </a:prstGeom>
        </p:spPr>
      </p:pic>
      <p:pic>
        <p:nvPicPr>
          <p:cNvPr id="7" name="Picture 6">
            <a:extLst>
              <a:ext uri="{FF2B5EF4-FFF2-40B4-BE49-F238E27FC236}">
                <a16:creationId xmlns:a16="http://schemas.microsoft.com/office/drawing/2014/main" id="{B14668B1-477E-4166-BD8A-CCC6C1D286CA}"/>
              </a:ext>
            </a:extLst>
          </p:cNvPr>
          <p:cNvPicPr>
            <a:picLocks noChangeAspect="1"/>
          </p:cNvPicPr>
          <p:nvPr/>
        </p:nvPicPr>
        <p:blipFill>
          <a:blip r:embed="rId5"/>
          <a:stretch>
            <a:fillRect/>
          </a:stretch>
        </p:blipFill>
        <p:spPr>
          <a:xfrm>
            <a:off x="0" y="3846504"/>
            <a:ext cx="3448050" cy="1800225"/>
          </a:xfrm>
          <a:prstGeom prst="rect">
            <a:avLst/>
          </a:prstGeom>
        </p:spPr>
      </p:pic>
      <p:pic>
        <p:nvPicPr>
          <p:cNvPr id="8" name="Picture 7">
            <a:extLst>
              <a:ext uri="{FF2B5EF4-FFF2-40B4-BE49-F238E27FC236}">
                <a16:creationId xmlns:a16="http://schemas.microsoft.com/office/drawing/2014/main" id="{211BA3BA-9E16-43F9-BA57-34A153FED0D9}"/>
              </a:ext>
            </a:extLst>
          </p:cNvPr>
          <p:cNvPicPr>
            <a:picLocks noChangeAspect="1"/>
          </p:cNvPicPr>
          <p:nvPr/>
        </p:nvPicPr>
        <p:blipFill>
          <a:blip r:embed="rId6"/>
          <a:stretch>
            <a:fillRect/>
          </a:stretch>
        </p:blipFill>
        <p:spPr>
          <a:xfrm>
            <a:off x="6083045" y="3901439"/>
            <a:ext cx="3031328" cy="1800225"/>
          </a:xfrm>
          <a:prstGeom prst="rect">
            <a:avLst/>
          </a:prstGeom>
        </p:spPr>
      </p:pic>
    </p:spTree>
    <p:extLst>
      <p:ext uri="{BB962C8B-B14F-4D97-AF65-F5344CB8AC3E}">
        <p14:creationId xmlns:p14="http://schemas.microsoft.com/office/powerpoint/2010/main" val="3193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BB269B7-56AB-4CBB-955F-84B350CDB202}"/>
              </a:ext>
            </a:extLst>
          </p:cNvPr>
          <p:cNvSpPr>
            <a:spLocks noGrp="1"/>
          </p:cNvSpPr>
          <p:nvPr>
            <p:ph type="title"/>
          </p:nvPr>
        </p:nvSpPr>
        <p:spPr>
          <a:xfrm>
            <a:off x="457200" y="7938"/>
            <a:ext cx="8229600" cy="1143000"/>
          </a:xfrm>
        </p:spPr>
        <p:txBody>
          <a:bodyPr/>
          <a:lstStyle/>
          <a:p>
            <a:r>
              <a:rPr lang="en-GB" altLang="en-US"/>
              <a:t>Considerations</a:t>
            </a:r>
          </a:p>
        </p:txBody>
      </p:sp>
      <p:sp>
        <p:nvSpPr>
          <p:cNvPr id="3" name="Content Placeholder 2">
            <a:extLst>
              <a:ext uri="{FF2B5EF4-FFF2-40B4-BE49-F238E27FC236}">
                <a16:creationId xmlns:a16="http://schemas.microsoft.com/office/drawing/2014/main" id="{015FAE8C-9737-4780-B86E-5154EBDE2769}"/>
              </a:ext>
            </a:extLst>
          </p:cNvPr>
          <p:cNvSpPr>
            <a:spLocks noGrp="1"/>
          </p:cNvSpPr>
          <p:nvPr>
            <p:ph idx="1"/>
          </p:nvPr>
        </p:nvSpPr>
        <p:spPr>
          <a:xfrm>
            <a:off x="-12700" y="981075"/>
            <a:ext cx="9059863" cy="3916363"/>
          </a:xfrm>
        </p:spPr>
        <p:txBody>
          <a:bodyPr/>
          <a:lstStyle/>
          <a:p>
            <a:pPr>
              <a:defRPr/>
            </a:pPr>
            <a:r>
              <a:rPr lang="en-GB" sz="2400" dirty="0">
                <a:solidFill>
                  <a:srgbClr val="0000FF"/>
                </a:solidFill>
              </a:rPr>
              <a:t>Talking about the future is seldom enough to move people</a:t>
            </a:r>
          </a:p>
          <a:p>
            <a:pPr>
              <a:defRPr/>
            </a:pPr>
            <a:r>
              <a:rPr lang="en-GB" sz="2400" dirty="0">
                <a:solidFill>
                  <a:srgbClr val="002060"/>
                </a:solidFill>
              </a:rPr>
              <a:t>Significant effort is needed to ‘unfreeze’ people and get them moving</a:t>
            </a:r>
          </a:p>
          <a:p>
            <a:pPr>
              <a:defRPr/>
            </a:pPr>
            <a:r>
              <a:rPr lang="en-GB" sz="2400" i="1" dirty="0">
                <a:solidFill>
                  <a:srgbClr val="0000CC"/>
                </a:solidFill>
              </a:rPr>
              <a:t>Push</a:t>
            </a:r>
            <a:r>
              <a:rPr lang="en-GB" sz="2400" dirty="0">
                <a:solidFill>
                  <a:srgbClr val="0000CC"/>
                </a:solidFill>
              </a:rPr>
              <a:t> methods to shift them, </a:t>
            </a:r>
            <a:r>
              <a:rPr lang="en-GB" sz="2400" i="1" dirty="0">
                <a:solidFill>
                  <a:srgbClr val="0000CC"/>
                </a:solidFill>
              </a:rPr>
              <a:t>Pull </a:t>
            </a:r>
            <a:r>
              <a:rPr lang="en-GB" sz="2400" dirty="0">
                <a:solidFill>
                  <a:srgbClr val="0000CC"/>
                </a:solidFill>
              </a:rPr>
              <a:t>methods to keep them moving</a:t>
            </a:r>
          </a:p>
          <a:p>
            <a:pPr>
              <a:defRPr/>
            </a:pPr>
            <a:r>
              <a:rPr lang="en-GB" sz="2400" dirty="0">
                <a:solidFill>
                  <a:srgbClr val="990099"/>
                </a:solidFill>
              </a:rPr>
              <a:t>‘</a:t>
            </a:r>
            <a:r>
              <a:rPr lang="en-GB" sz="2400" dirty="0">
                <a:solidFill>
                  <a:srgbClr val="002060"/>
                </a:solidFill>
              </a:rPr>
              <a:t>Change ready’ is a term used to describe people who are already ‘unfrozen’ and ready to move</a:t>
            </a:r>
          </a:p>
          <a:p>
            <a:pPr>
              <a:lnSpc>
                <a:spcPct val="100000"/>
              </a:lnSpc>
              <a:spcBef>
                <a:spcPts val="0"/>
              </a:spcBef>
              <a:defRPr/>
            </a:pPr>
            <a:r>
              <a:rPr lang="en-GB" sz="2400" dirty="0">
                <a:solidFill>
                  <a:srgbClr val="0000CC"/>
                </a:solidFill>
              </a:rPr>
              <a:t>Some are always ready to move, </a:t>
            </a:r>
          </a:p>
          <a:p>
            <a:pPr marL="0" indent="0">
              <a:lnSpc>
                <a:spcPct val="100000"/>
              </a:lnSpc>
              <a:spcBef>
                <a:spcPts val="0"/>
              </a:spcBef>
              <a:buFont typeface="Arial" panose="020B0604020202020204" pitchFamily="34" charset="0"/>
              <a:buNone/>
              <a:defRPr/>
            </a:pPr>
            <a:r>
              <a:rPr lang="en-GB" sz="2400" dirty="0">
                <a:solidFill>
                  <a:srgbClr val="0000CC"/>
                </a:solidFill>
              </a:rPr>
              <a:t>    whilst others take a long time to </a:t>
            </a:r>
          </a:p>
          <a:p>
            <a:pPr marL="0" indent="0">
              <a:lnSpc>
                <a:spcPct val="100000"/>
              </a:lnSpc>
              <a:spcBef>
                <a:spcPts val="0"/>
              </a:spcBef>
              <a:buFont typeface="Arial" panose="020B0604020202020204" pitchFamily="34" charset="0"/>
              <a:buNone/>
              <a:defRPr/>
            </a:pPr>
            <a:r>
              <a:rPr lang="en-GB" sz="2400" dirty="0">
                <a:solidFill>
                  <a:srgbClr val="0000CC"/>
                </a:solidFill>
              </a:rPr>
              <a:t>    let go of their comfortable current </a:t>
            </a:r>
          </a:p>
          <a:p>
            <a:pPr marL="0" indent="0">
              <a:lnSpc>
                <a:spcPct val="100000"/>
              </a:lnSpc>
              <a:spcBef>
                <a:spcPts val="0"/>
              </a:spcBef>
              <a:buFont typeface="Arial" panose="020B0604020202020204" pitchFamily="34" charset="0"/>
              <a:buNone/>
              <a:defRPr/>
            </a:pPr>
            <a:r>
              <a:rPr lang="en-GB" sz="2400" dirty="0">
                <a:solidFill>
                  <a:srgbClr val="0000CC"/>
                </a:solidFill>
              </a:rPr>
              <a:t>    realities</a:t>
            </a:r>
          </a:p>
        </p:txBody>
      </p:sp>
      <p:pic>
        <p:nvPicPr>
          <p:cNvPr id="26628" name="Picture 4" descr="A person that is standing in the snow&#10;&#10;Description generated with high confidence">
            <a:extLst>
              <a:ext uri="{FF2B5EF4-FFF2-40B4-BE49-F238E27FC236}">
                <a16:creationId xmlns:a16="http://schemas.microsoft.com/office/drawing/2014/main" id="{7E0A9F35-BED4-4E83-9812-E9A7E54563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063" y="3829050"/>
            <a:ext cx="3467100" cy="182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7D07BD7-C37C-4235-9C0B-5A33EE50FE94}"/>
              </a:ext>
            </a:extLst>
          </p:cNvPr>
          <p:cNvSpPr>
            <a:spLocks noGrp="1" noRot="1"/>
          </p:cNvSpPr>
          <p:nvPr>
            <p:ph type="title"/>
          </p:nvPr>
        </p:nvSpPr>
        <p:spPr/>
        <p:txBody>
          <a:bodyPr/>
          <a:lstStyle/>
          <a:p>
            <a:pPr eaLnBrk="1" hangingPunct="1"/>
            <a:r>
              <a:rPr lang="en-GB" altLang="en-US">
                <a:latin typeface="Times New Roman" panose="02020603050405020304" pitchFamily="18" charset="0"/>
              </a:rPr>
              <a:t>Resisting Change</a:t>
            </a:r>
          </a:p>
        </p:txBody>
      </p:sp>
      <p:sp>
        <p:nvSpPr>
          <p:cNvPr id="27651" name="Text Box 3">
            <a:extLst>
              <a:ext uri="{FF2B5EF4-FFF2-40B4-BE49-F238E27FC236}">
                <a16:creationId xmlns:a16="http://schemas.microsoft.com/office/drawing/2014/main" id="{57048F23-DEC0-4F85-B560-A5B6CCCDC526}"/>
              </a:ext>
            </a:extLst>
          </p:cNvPr>
          <p:cNvSpPr txBox="1">
            <a:spLocks noChangeArrowheads="1"/>
          </p:cNvSpPr>
          <p:nvPr/>
        </p:nvSpPr>
        <p:spPr bwMode="auto">
          <a:xfrm>
            <a:off x="1644650" y="2420938"/>
            <a:ext cx="611505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a:latin typeface="Arial" panose="020B0604020202020204" pitchFamily="34" charset="0"/>
              </a:rPr>
              <a:t>“Everything that can be invented,</a:t>
            </a:r>
          </a:p>
          <a:p>
            <a:pPr algn="ctr" eaLnBrk="1" hangingPunct="1">
              <a:spcBef>
                <a:spcPct val="0"/>
              </a:spcBef>
              <a:buFontTx/>
              <a:buNone/>
            </a:pPr>
            <a:r>
              <a:rPr lang="en-GB" altLang="en-US">
                <a:latin typeface="Arial" panose="020B0604020202020204" pitchFamily="34" charset="0"/>
              </a:rPr>
              <a:t>has been invented”.</a:t>
            </a:r>
          </a:p>
          <a:p>
            <a:pPr algn="ctr" eaLnBrk="1" hangingPunct="1">
              <a:spcBef>
                <a:spcPct val="0"/>
              </a:spcBef>
              <a:buFontTx/>
              <a:buNone/>
            </a:pPr>
            <a:endParaRPr lang="en-GB" altLang="en-US" sz="2800">
              <a:latin typeface="Arial" panose="020B0604020202020204" pitchFamily="34" charset="0"/>
            </a:endParaRPr>
          </a:p>
          <a:p>
            <a:pPr algn="ctr" eaLnBrk="1" hangingPunct="1">
              <a:spcBef>
                <a:spcPct val="0"/>
              </a:spcBef>
              <a:buFontTx/>
              <a:buNone/>
            </a:pPr>
            <a:endParaRPr lang="en-GB" altLang="en-US" sz="2800">
              <a:latin typeface="Arial" panose="020B0604020202020204" pitchFamily="34" charset="0"/>
            </a:endParaRPr>
          </a:p>
        </p:txBody>
      </p:sp>
      <p:sp>
        <p:nvSpPr>
          <p:cNvPr id="15367" name="Text Box 7">
            <a:extLst>
              <a:ext uri="{FF2B5EF4-FFF2-40B4-BE49-F238E27FC236}">
                <a16:creationId xmlns:a16="http://schemas.microsoft.com/office/drawing/2014/main" id="{5A4C0E3F-BB48-467B-93DD-C655ADAD2C2D}"/>
              </a:ext>
            </a:extLst>
          </p:cNvPr>
          <p:cNvSpPr txBox="1">
            <a:spLocks noChangeArrowheads="1"/>
          </p:cNvSpPr>
          <p:nvPr/>
        </p:nvSpPr>
        <p:spPr bwMode="auto">
          <a:xfrm>
            <a:off x="1476375" y="4365625"/>
            <a:ext cx="6192838"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latin typeface="Arial" panose="020B0604020202020204" pitchFamily="34" charset="0"/>
              </a:rPr>
              <a:t>Charles H. Duell</a:t>
            </a:r>
            <a:r>
              <a:rPr lang="en-GB" altLang="en-US" sz="1800">
                <a:latin typeface="Arial" panose="020B0604020202020204" pitchFamily="34" charset="0"/>
              </a:rPr>
              <a:t>,</a:t>
            </a:r>
          </a:p>
          <a:p>
            <a:pPr algn="ctr">
              <a:spcBef>
                <a:spcPct val="0"/>
              </a:spcBef>
              <a:buFontTx/>
              <a:buNone/>
            </a:pPr>
            <a:r>
              <a:rPr lang="en-GB" altLang="en-US" sz="1800">
                <a:latin typeface="Arial" panose="020B0604020202020204" pitchFamily="34" charset="0"/>
              </a:rPr>
              <a:t>Director US Patents Office</a:t>
            </a:r>
          </a:p>
          <a:p>
            <a:pPr algn="ctr">
              <a:spcBef>
                <a:spcPct val="0"/>
              </a:spcBef>
              <a:buFontTx/>
              <a:buNone/>
            </a:pPr>
            <a:r>
              <a:rPr lang="en-GB" altLang="en-US" sz="1800">
                <a:latin typeface="Arial" panose="020B0604020202020204" pitchFamily="34" charset="0"/>
              </a:rPr>
              <a:t>1899</a:t>
            </a:r>
          </a:p>
          <a:p>
            <a:pPr algn="ctr">
              <a:spcBef>
                <a:spcPct val="50000"/>
              </a:spcBef>
              <a:buFontTx/>
              <a:buNone/>
            </a:pPr>
            <a:endParaRPr lang="en-GB" altLang="en-US" sz="1800">
              <a:latin typeface="Arial" panose="020B0604020202020204" pitchFamily="34" charset="0"/>
            </a:endParaRPr>
          </a:p>
        </p:txBody>
      </p:sp>
      <p:pic>
        <p:nvPicPr>
          <p:cNvPr id="27653" name="Picture 2">
            <a:extLst>
              <a:ext uri="{FF2B5EF4-FFF2-40B4-BE49-F238E27FC236}">
                <a16:creationId xmlns:a16="http://schemas.microsoft.com/office/drawing/2014/main" id="{B669CF1D-2C41-499D-99F9-6FAD3D875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9113" y="476250"/>
            <a:ext cx="1884362"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C486F01-C8A1-457F-81EA-2C9C1C043FE0}"/>
              </a:ext>
            </a:extLst>
          </p:cNvPr>
          <p:cNvSpPr>
            <a:spLocks noGrp="1"/>
          </p:cNvSpPr>
          <p:nvPr>
            <p:ph type="title"/>
          </p:nvPr>
        </p:nvSpPr>
        <p:spPr>
          <a:xfrm>
            <a:off x="457200" y="-52388"/>
            <a:ext cx="8229600" cy="1143001"/>
          </a:xfrm>
        </p:spPr>
        <p:txBody>
          <a:bodyPr/>
          <a:lstStyle/>
          <a:p>
            <a:r>
              <a:rPr lang="en-GB" altLang="en-US" dirty="0"/>
              <a:t>Some ways to make it happen</a:t>
            </a:r>
          </a:p>
        </p:txBody>
      </p:sp>
      <p:sp>
        <p:nvSpPr>
          <p:cNvPr id="3" name="Content Placeholder 2">
            <a:extLst>
              <a:ext uri="{FF2B5EF4-FFF2-40B4-BE49-F238E27FC236}">
                <a16:creationId xmlns:a16="http://schemas.microsoft.com/office/drawing/2014/main" id="{BF0F598B-7ABE-454B-9E7E-EA430848C2C0}"/>
              </a:ext>
            </a:extLst>
          </p:cNvPr>
          <p:cNvSpPr>
            <a:spLocks noGrp="1"/>
          </p:cNvSpPr>
          <p:nvPr>
            <p:ph idx="1"/>
          </p:nvPr>
        </p:nvSpPr>
        <p:spPr>
          <a:xfrm>
            <a:off x="107950" y="981075"/>
            <a:ext cx="8229600" cy="3916363"/>
          </a:xfrm>
        </p:spPr>
        <p:txBody>
          <a:bodyPr>
            <a:normAutofit lnSpcReduction="10000"/>
          </a:bodyPr>
          <a:lstStyle/>
          <a:p>
            <a:r>
              <a:rPr lang="en-GB" altLang="en-US" sz="2000" dirty="0">
                <a:solidFill>
                  <a:srgbClr val="002060"/>
                </a:solidFill>
              </a:rPr>
              <a:t>Burning platform: Expose a crisis (melting iceberg)</a:t>
            </a:r>
          </a:p>
          <a:p>
            <a:r>
              <a:rPr lang="en-GB" altLang="en-US" sz="2000" dirty="0">
                <a:solidFill>
                  <a:srgbClr val="0000CC"/>
                </a:solidFill>
              </a:rPr>
              <a:t>Challenge: Inspire them to achieve remarkable things</a:t>
            </a:r>
          </a:p>
          <a:p>
            <a:r>
              <a:rPr lang="en-GB" altLang="en-US" sz="2000" dirty="0">
                <a:solidFill>
                  <a:srgbClr val="002060"/>
                </a:solidFill>
              </a:rPr>
              <a:t>Command: Just tell them to move!</a:t>
            </a:r>
          </a:p>
          <a:p>
            <a:r>
              <a:rPr lang="en-GB" altLang="en-US" sz="2000" dirty="0">
                <a:solidFill>
                  <a:srgbClr val="0000CC"/>
                </a:solidFill>
              </a:rPr>
              <a:t>Evidence: Cold, hard facts are difficult to ignore</a:t>
            </a:r>
          </a:p>
          <a:p>
            <a:r>
              <a:rPr lang="en-GB" altLang="en-US" sz="2000" dirty="0">
                <a:solidFill>
                  <a:srgbClr val="002060"/>
                </a:solidFill>
              </a:rPr>
              <a:t>Destabilising: Shaking people out of their comfort zone</a:t>
            </a:r>
          </a:p>
          <a:p>
            <a:r>
              <a:rPr lang="en-GB" altLang="en-US" sz="2000" dirty="0">
                <a:solidFill>
                  <a:srgbClr val="0000FF"/>
                </a:solidFill>
              </a:rPr>
              <a:t>Education: Teach them to change</a:t>
            </a:r>
          </a:p>
          <a:p>
            <a:r>
              <a:rPr lang="en-GB" altLang="en-US" sz="2000" dirty="0">
                <a:solidFill>
                  <a:srgbClr val="002060"/>
                </a:solidFill>
              </a:rPr>
              <a:t>MBO: Tell people what to do, but not how</a:t>
            </a:r>
          </a:p>
          <a:p>
            <a:r>
              <a:rPr lang="en-GB" altLang="en-US" sz="2000" dirty="0">
                <a:solidFill>
                  <a:srgbClr val="0000CC"/>
                </a:solidFill>
              </a:rPr>
              <a:t>Restructuring: Redesign the organisation to force behavioural change</a:t>
            </a:r>
          </a:p>
          <a:p>
            <a:r>
              <a:rPr lang="en-GB" altLang="en-US" sz="2000" dirty="0">
                <a:solidFill>
                  <a:srgbClr val="002060"/>
                </a:solidFill>
              </a:rPr>
              <a:t>Rites of passage: Hold a wake to help let go of the past</a:t>
            </a:r>
          </a:p>
          <a:p>
            <a:r>
              <a:rPr lang="en-GB" altLang="en-US" sz="2000" dirty="0">
                <a:solidFill>
                  <a:srgbClr val="0000CC"/>
                </a:solidFill>
              </a:rPr>
              <a:t>Setting goals: Give them a formal objective</a:t>
            </a:r>
          </a:p>
          <a:p>
            <a:r>
              <a:rPr lang="en-GB" altLang="en-US" sz="2000" dirty="0">
                <a:solidFill>
                  <a:srgbClr val="002060"/>
                </a:solidFill>
              </a:rPr>
              <a:t>Envisioning: Done well, visions work to create change</a:t>
            </a:r>
          </a:p>
          <a:p>
            <a:endParaRPr lang="en-GB" altLang="en-US" sz="2000" dirty="0"/>
          </a:p>
          <a:p>
            <a:endParaRPr lang="en-GB" altLang="en-US" sz="2000" dirty="0"/>
          </a:p>
        </p:txBody>
      </p:sp>
      <p:pic>
        <p:nvPicPr>
          <p:cNvPr id="29700" name="Picture 4" descr="A close up of a sign&#10;&#10;Description generated with very high confidence">
            <a:extLst>
              <a:ext uri="{FF2B5EF4-FFF2-40B4-BE49-F238E27FC236}">
                <a16:creationId xmlns:a16="http://schemas.microsoft.com/office/drawing/2014/main" id="{8F24B988-389A-4FB7-97EB-7DCDF41857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0075" y="1617663"/>
            <a:ext cx="2098675"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90B3685-7BFC-4824-93D5-A259523A4890}"/>
              </a:ext>
            </a:extLst>
          </p:cNvPr>
          <p:cNvSpPr txBox="1"/>
          <p:nvPr/>
        </p:nvSpPr>
        <p:spPr>
          <a:xfrm>
            <a:off x="6950075" y="711666"/>
            <a:ext cx="1903150" cy="646331"/>
          </a:xfrm>
          <a:prstGeom prst="rect">
            <a:avLst/>
          </a:prstGeom>
          <a:noFill/>
        </p:spPr>
        <p:txBody>
          <a:bodyPr wrap="none" rtlCol="0">
            <a:spAutoFit/>
          </a:bodyPr>
          <a:lstStyle/>
          <a:p>
            <a:r>
              <a:rPr lang="en-GB" sz="3600" b="1" i="1" dirty="0">
                <a:solidFill>
                  <a:srgbClr val="0000CC"/>
                </a:solidFill>
              </a:rPr>
              <a:t>Unfreeze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descr="A view of the side of a road&#10;&#10;Description generated with very high confidence">
            <a:extLst>
              <a:ext uri="{FF2B5EF4-FFF2-40B4-BE49-F238E27FC236}">
                <a16:creationId xmlns:a16="http://schemas.microsoft.com/office/drawing/2014/main" id="{406B4726-1485-4B20-8BCA-B14DA82650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0675" y="2349500"/>
            <a:ext cx="2473325" cy="333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itle 1">
            <a:extLst>
              <a:ext uri="{FF2B5EF4-FFF2-40B4-BE49-F238E27FC236}">
                <a16:creationId xmlns:a16="http://schemas.microsoft.com/office/drawing/2014/main" id="{112361ED-1C45-41B9-9582-F2ABE68427C1}"/>
              </a:ext>
            </a:extLst>
          </p:cNvPr>
          <p:cNvSpPr>
            <a:spLocks noGrp="1"/>
          </p:cNvSpPr>
          <p:nvPr>
            <p:ph type="title"/>
          </p:nvPr>
        </p:nvSpPr>
        <p:spPr>
          <a:xfrm>
            <a:off x="457200" y="-63500"/>
            <a:ext cx="8229600" cy="1143000"/>
          </a:xfrm>
        </p:spPr>
        <p:txBody>
          <a:bodyPr/>
          <a:lstStyle/>
          <a:p>
            <a:r>
              <a:rPr lang="en-GB" altLang="en-US"/>
              <a:t>Lewin – ‘</a:t>
            </a:r>
            <a:r>
              <a:rPr lang="en-GB" altLang="en-US" i="1"/>
              <a:t>Change is a journey</a:t>
            </a:r>
            <a:r>
              <a:rPr lang="en-GB" altLang="en-US"/>
              <a:t>’</a:t>
            </a:r>
          </a:p>
        </p:txBody>
      </p:sp>
      <p:sp>
        <p:nvSpPr>
          <p:cNvPr id="3" name="Content Placeholder 2">
            <a:extLst>
              <a:ext uri="{FF2B5EF4-FFF2-40B4-BE49-F238E27FC236}">
                <a16:creationId xmlns:a16="http://schemas.microsoft.com/office/drawing/2014/main" id="{3F924F26-AD02-4863-9C78-88280FE1012F}"/>
              </a:ext>
            </a:extLst>
          </p:cNvPr>
          <p:cNvSpPr>
            <a:spLocks noGrp="1"/>
          </p:cNvSpPr>
          <p:nvPr>
            <p:ph idx="1"/>
          </p:nvPr>
        </p:nvSpPr>
        <p:spPr>
          <a:xfrm>
            <a:off x="0" y="981075"/>
            <a:ext cx="6769100" cy="3916363"/>
          </a:xfrm>
        </p:spPr>
        <p:txBody>
          <a:bodyPr/>
          <a:lstStyle/>
          <a:p>
            <a:r>
              <a:rPr lang="en-GB" altLang="en-US" sz="2400" dirty="0">
                <a:solidFill>
                  <a:srgbClr val="0000CC"/>
                </a:solidFill>
              </a:rPr>
              <a:t>May not be simple, and there may be misunderstanding along the way</a:t>
            </a:r>
          </a:p>
          <a:p>
            <a:r>
              <a:rPr lang="en-GB" altLang="en-US" sz="2400" dirty="0">
                <a:solidFill>
                  <a:srgbClr val="002060"/>
                </a:solidFill>
              </a:rPr>
              <a:t>Leaders spend months on their own personal journeys, then expect everyone to cross the chasm in a single bound</a:t>
            </a:r>
          </a:p>
          <a:p>
            <a:r>
              <a:rPr lang="en-GB" altLang="en-US" sz="2400" dirty="0">
                <a:solidFill>
                  <a:srgbClr val="0000FF"/>
                </a:solidFill>
              </a:rPr>
              <a:t>Transitioning takes </a:t>
            </a:r>
            <a:r>
              <a:rPr lang="en-GB" altLang="en-US" sz="2400" i="1" dirty="0">
                <a:solidFill>
                  <a:srgbClr val="0000FF"/>
                </a:solidFill>
              </a:rPr>
              <a:t>time</a:t>
            </a:r>
          </a:p>
          <a:p>
            <a:r>
              <a:rPr lang="en-GB" altLang="en-US" sz="2400" dirty="0">
                <a:solidFill>
                  <a:srgbClr val="002060"/>
                </a:solidFill>
              </a:rPr>
              <a:t>Paradoxically, the </a:t>
            </a:r>
            <a:r>
              <a:rPr lang="en-GB" altLang="en-US" sz="2400" i="1" dirty="0">
                <a:solidFill>
                  <a:srgbClr val="002060"/>
                </a:solidFill>
              </a:rPr>
              <a:t>First Step </a:t>
            </a:r>
            <a:r>
              <a:rPr lang="en-GB" altLang="en-US" sz="2400" dirty="0">
                <a:solidFill>
                  <a:srgbClr val="002060"/>
                </a:solidFill>
              </a:rPr>
              <a:t>is often hard, but……</a:t>
            </a:r>
          </a:p>
          <a:p>
            <a:r>
              <a:rPr lang="en-GB" altLang="en-US" sz="2400" i="1" dirty="0">
                <a:solidFill>
                  <a:srgbClr val="0000CC"/>
                </a:solidFill>
              </a:rPr>
              <a:t>Then we become comfortable in the temporary situations </a:t>
            </a:r>
            <a:r>
              <a:rPr lang="en-GB" altLang="en-US" sz="2400" dirty="0">
                <a:solidFill>
                  <a:srgbClr val="0000CC"/>
                </a:solidFill>
              </a:rPr>
              <a:t>(where talking about change may be substituted for real action)</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AB36842-FAAD-4FC3-92D4-E721BE3CC2FE}"/>
              </a:ext>
            </a:extLst>
          </p:cNvPr>
          <p:cNvSpPr>
            <a:spLocks noGrp="1"/>
          </p:cNvSpPr>
          <p:nvPr>
            <p:ph type="title"/>
          </p:nvPr>
        </p:nvSpPr>
        <p:spPr>
          <a:xfrm>
            <a:off x="5656539" y="28980"/>
            <a:ext cx="3463925" cy="747077"/>
          </a:xfrm>
        </p:spPr>
        <p:txBody>
          <a:bodyPr/>
          <a:lstStyle/>
          <a:p>
            <a:r>
              <a:rPr lang="en-GB" altLang="en-US" dirty="0"/>
              <a:t>We can try……..</a:t>
            </a:r>
          </a:p>
        </p:txBody>
      </p:sp>
      <p:sp>
        <p:nvSpPr>
          <p:cNvPr id="3" name="Content Placeholder 2">
            <a:extLst>
              <a:ext uri="{FF2B5EF4-FFF2-40B4-BE49-F238E27FC236}">
                <a16:creationId xmlns:a16="http://schemas.microsoft.com/office/drawing/2014/main" id="{06291BA5-1278-4329-A6AC-CF5867E00B15}"/>
              </a:ext>
            </a:extLst>
          </p:cNvPr>
          <p:cNvSpPr>
            <a:spLocks noGrp="1"/>
          </p:cNvSpPr>
          <p:nvPr>
            <p:ph idx="1"/>
          </p:nvPr>
        </p:nvSpPr>
        <p:spPr>
          <a:xfrm>
            <a:off x="19328" y="188640"/>
            <a:ext cx="8100392" cy="5330417"/>
          </a:xfrm>
        </p:spPr>
        <p:txBody>
          <a:bodyPr>
            <a:normAutofit/>
          </a:bodyPr>
          <a:lstStyle/>
          <a:p>
            <a:pPr>
              <a:defRPr/>
            </a:pPr>
            <a:r>
              <a:rPr lang="en-GB" sz="1600" dirty="0">
                <a:solidFill>
                  <a:srgbClr val="0000CC"/>
                </a:solidFill>
              </a:rPr>
              <a:t>Boiling the frog: Incremental changes may not be noticed</a:t>
            </a:r>
          </a:p>
          <a:p>
            <a:pPr>
              <a:defRPr/>
            </a:pPr>
            <a:r>
              <a:rPr lang="en-GB" sz="1600" dirty="0">
                <a:solidFill>
                  <a:srgbClr val="002060"/>
                </a:solidFill>
              </a:rPr>
              <a:t>Challenge: Inspire them to achieve remarkable things</a:t>
            </a:r>
          </a:p>
          <a:p>
            <a:pPr>
              <a:defRPr/>
            </a:pPr>
            <a:r>
              <a:rPr lang="en-GB" sz="1600" dirty="0">
                <a:solidFill>
                  <a:srgbClr val="0000CC"/>
                </a:solidFill>
              </a:rPr>
              <a:t>Coaching: Psychological support for executives…and others?</a:t>
            </a:r>
          </a:p>
          <a:p>
            <a:pPr>
              <a:defRPr/>
            </a:pPr>
            <a:r>
              <a:rPr lang="en-GB" sz="1600" dirty="0">
                <a:solidFill>
                  <a:srgbClr val="002060"/>
                </a:solidFill>
              </a:rPr>
              <a:t>Command: Just tell them what to do!</a:t>
            </a:r>
          </a:p>
          <a:p>
            <a:pPr>
              <a:defRPr/>
            </a:pPr>
            <a:r>
              <a:rPr lang="en-GB" sz="1600" dirty="0">
                <a:solidFill>
                  <a:srgbClr val="0000FF"/>
                </a:solidFill>
              </a:rPr>
              <a:t>Education: Teach them, one step at a time</a:t>
            </a:r>
          </a:p>
          <a:p>
            <a:pPr>
              <a:defRPr/>
            </a:pPr>
            <a:r>
              <a:rPr lang="en-GB" sz="1600" dirty="0">
                <a:solidFill>
                  <a:srgbClr val="002060"/>
                </a:solidFill>
              </a:rPr>
              <a:t>Facilitation: Use a facilitator to guide team meetings</a:t>
            </a:r>
          </a:p>
          <a:p>
            <a:pPr>
              <a:defRPr/>
            </a:pPr>
            <a:r>
              <a:rPr lang="en-GB" sz="1600" dirty="0">
                <a:solidFill>
                  <a:srgbClr val="0000CC"/>
                </a:solidFill>
              </a:rPr>
              <a:t>First steps: Make it easy to get going</a:t>
            </a:r>
          </a:p>
          <a:p>
            <a:pPr>
              <a:defRPr/>
            </a:pPr>
            <a:r>
              <a:rPr lang="en-GB" sz="1600" dirty="0">
                <a:solidFill>
                  <a:srgbClr val="002060"/>
                </a:solidFill>
              </a:rPr>
              <a:t>Involvement: Give them an important role</a:t>
            </a:r>
          </a:p>
          <a:p>
            <a:pPr>
              <a:defRPr/>
            </a:pPr>
            <a:r>
              <a:rPr lang="en-GB" sz="1600" dirty="0">
                <a:solidFill>
                  <a:srgbClr val="0000CC"/>
                </a:solidFill>
              </a:rPr>
              <a:t>MBO: Tell people what to do, but not how</a:t>
            </a:r>
          </a:p>
          <a:p>
            <a:pPr>
              <a:defRPr/>
            </a:pPr>
            <a:r>
              <a:rPr lang="en-GB" sz="1600" dirty="0">
                <a:solidFill>
                  <a:srgbClr val="002060"/>
                </a:solidFill>
              </a:rPr>
              <a:t>Open Space: People talking about what concerns them</a:t>
            </a:r>
          </a:p>
          <a:p>
            <a:pPr>
              <a:defRPr/>
            </a:pPr>
            <a:r>
              <a:rPr lang="en-GB" sz="1600" dirty="0">
                <a:solidFill>
                  <a:srgbClr val="0000CC"/>
                </a:solidFill>
              </a:rPr>
              <a:t>Re-education: Train the people you have in new knowledge/skills</a:t>
            </a:r>
          </a:p>
          <a:p>
            <a:pPr>
              <a:defRPr/>
            </a:pPr>
            <a:r>
              <a:rPr lang="en-GB" sz="1600" dirty="0">
                <a:solidFill>
                  <a:srgbClr val="002060"/>
                </a:solidFill>
              </a:rPr>
              <a:t>Restructuring: Redesign the organisation to force change</a:t>
            </a:r>
          </a:p>
          <a:p>
            <a:pPr>
              <a:defRPr/>
            </a:pPr>
            <a:r>
              <a:rPr lang="en-GB" sz="1600" dirty="0">
                <a:solidFill>
                  <a:srgbClr val="0000CC"/>
                </a:solidFill>
              </a:rPr>
              <a:t>Shift and sync: Change a bit then pause – destabilisation</a:t>
            </a:r>
          </a:p>
          <a:p>
            <a:pPr>
              <a:defRPr/>
            </a:pPr>
            <a:r>
              <a:rPr lang="en-GB" sz="1600" dirty="0">
                <a:solidFill>
                  <a:srgbClr val="002060"/>
                </a:solidFill>
              </a:rPr>
              <a:t>Spill and fill: Incremental movement to a new organisation</a:t>
            </a:r>
          </a:p>
          <a:p>
            <a:pPr>
              <a:defRPr/>
            </a:pPr>
            <a:r>
              <a:rPr lang="en-GB" sz="1600" dirty="0">
                <a:solidFill>
                  <a:srgbClr val="0000FF"/>
                </a:solidFill>
              </a:rPr>
              <a:t>Stepwise change: Breaking things down into smaller pieces</a:t>
            </a:r>
          </a:p>
          <a:p>
            <a:pPr>
              <a:defRPr/>
            </a:pPr>
            <a:r>
              <a:rPr lang="en-GB" sz="1600" dirty="0">
                <a:solidFill>
                  <a:schemeClr val="tx1">
                    <a:lumMod val="75000"/>
                    <a:lumOff val="25000"/>
                  </a:schemeClr>
                </a:solidFill>
              </a:rPr>
              <a:t>Whole-System Planning: Everyone planning together</a:t>
            </a:r>
          </a:p>
          <a:p>
            <a:pPr>
              <a:defRPr/>
            </a:pPr>
            <a:endParaRPr lang="en-GB" sz="1600" dirty="0">
              <a:solidFill>
                <a:srgbClr val="0000FF"/>
              </a:solidFill>
            </a:endParaRPr>
          </a:p>
          <a:p>
            <a:pPr>
              <a:defRPr/>
            </a:pPr>
            <a:endParaRPr lang="en-GB" sz="1600" dirty="0">
              <a:solidFill>
                <a:srgbClr val="00CC00"/>
              </a:solidFill>
            </a:endParaRPr>
          </a:p>
          <a:p>
            <a:pPr>
              <a:defRPr/>
            </a:pPr>
            <a:endParaRPr lang="en-GB" sz="1600" dirty="0"/>
          </a:p>
        </p:txBody>
      </p:sp>
      <p:pic>
        <p:nvPicPr>
          <p:cNvPr id="31748" name="Picture 9">
            <a:extLst>
              <a:ext uri="{FF2B5EF4-FFF2-40B4-BE49-F238E27FC236}">
                <a16:creationId xmlns:a16="http://schemas.microsoft.com/office/drawing/2014/main" id="{6C34BB0E-0EEE-45B5-A6CE-18ADBBDBE1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2138" y="1930400"/>
            <a:ext cx="3463925"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8B065538-5247-4F97-979B-327465A25DDB}"/>
              </a:ext>
            </a:extLst>
          </p:cNvPr>
          <p:cNvSpPr txBox="1"/>
          <p:nvPr/>
        </p:nvSpPr>
        <p:spPr>
          <a:xfrm rot="20131035">
            <a:off x="6917712" y="920288"/>
            <a:ext cx="2179568" cy="584775"/>
          </a:xfrm>
          <a:prstGeom prst="rect">
            <a:avLst/>
          </a:prstGeom>
          <a:noFill/>
        </p:spPr>
        <p:txBody>
          <a:bodyPr wrap="square">
            <a:spAutoFit/>
          </a:bodyPr>
          <a:lstStyle/>
          <a:p>
            <a:r>
              <a:rPr lang="en-GB" sz="3200" b="1" i="1" dirty="0">
                <a:solidFill>
                  <a:srgbClr val="0000CC"/>
                </a:solidFill>
              </a:rPr>
              <a:t>Movement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ntr" presetSubtype="0" fill="hold"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ntr" presetSubtype="0" fill="hold"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CB86457-4913-4C13-8238-3345F32E3984}"/>
              </a:ext>
            </a:extLst>
          </p:cNvPr>
          <p:cNvSpPr>
            <a:spLocks noGrp="1"/>
          </p:cNvSpPr>
          <p:nvPr>
            <p:ph type="title"/>
          </p:nvPr>
        </p:nvSpPr>
        <p:spPr>
          <a:xfrm>
            <a:off x="457200" y="53975"/>
            <a:ext cx="8229600" cy="1143000"/>
          </a:xfrm>
        </p:spPr>
        <p:txBody>
          <a:bodyPr/>
          <a:lstStyle/>
          <a:p>
            <a:r>
              <a:rPr lang="en-GB" altLang="en-US"/>
              <a:t>Refreeze</a:t>
            </a:r>
          </a:p>
        </p:txBody>
      </p:sp>
      <p:sp>
        <p:nvSpPr>
          <p:cNvPr id="3" name="Content Placeholder 2">
            <a:extLst>
              <a:ext uri="{FF2B5EF4-FFF2-40B4-BE49-F238E27FC236}">
                <a16:creationId xmlns:a16="http://schemas.microsoft.com/office/drawing/2014/main" id="{8520EE16-CEFB-4FF4-BBAB-6A78A9052659}"/>
              </a:ext>
            </a:extLst>
          </p:cNvPr>
          <p:cNvSpPr>
            <a:spLocks noGrp="1"/>
          </p:cNvSpPr>
          <p:nvPr>
            <p:ph idx="1"/>
          </p:nvPr>
        </p:nvSpPr>
        <p:spPr>
          <a:xfrm>
            <a:off x="395288" y="1196975"/>
            <a:ext cx="8229600" cy="3916363"/>
          </a:xfrm>
        </p:spPr>
        <p:txBody>
          <a:bodyPr/>
          <a:lstStyle/>
          <a:p>
            <a:pPr>
              <a:defRPr/>
            </a:pPr>
            <a:r>
              <a:rPr lang="en-GB" sz="2000" dirty="0">
                <a:solidFill>
                  <a:srgbClr val="0000CC"/>
                </a:solidFill>
              </a:rPr>
              <a:t>Burning bridges: Ensure there is no way back</a:t>
            </a:r>
          </a:p>
          <a:p>
            <a:pPr>
              <a:defRPr/>
            </a:pPr>
            <a:r>
              <a:rPr lang="en-GB" sz="2000" dirty="0">
                <a:solidFill>
                  <a:srgbClr val="002060"/>
                </a:solidFill>
              </a:rPr>
              <a:t>Evidence stream: Show them time and again that the change is real</a:t>
            </a:r>
          </a:p>
          <a:p>
            <a:pPr>
              <a:defRPr/>
            </a:pPr>
            <a:r>
              <a:rPr lang="en-GB" sz="2000" dirty="0">
                <a:solidFill>
                  <a:srgbClr val="0000FF"/>
                </a:solidFill>
              </a:rPr>
              <a:t>Golden handcuffs: Put rewards in their middle-term future</a:t>
            </a:r>
          </a:p>
          <a:p>
            <a:pPr>
              <a:defRPr/>
            </a:pPr>
            <a:r>
              <a:rPr lang="en-GB" sz="2000" dirty="0">
                <a:solidFill>
                  <a:srgbClr val="002060"/>
                </a:solidFill>
              </a:rPr>
              <a:t>Institutionalisation: Build change into the formal systems and structures</a:t>
            </a:r>
          </a:p>
          <a:p>
            <a:pPr>
              <a:defRPr/>
            </a:pPr>
            <a:r>
              <a:rPr lang="en-GB" sz="2000" dirty="0">
                <a:solidFill>
                  <a:srgbClr val="0000CC"/>
                </a:solidFill>
              </a:rPr>
              <a:t>New challenge: Get them looking to the future</a:t>
            </a:r>
          </a:p>
          <a:p>
            <a:pPr>
              <a:defRPr/>
            </a:pPr>
            <a:r>
              <a:rPr lang="en-GB" sz="2000" dirty="0">
                <a:solidFill>
                  <a:srgbClr val="002060"/>
                </a:solidFill>
              </a:rPr>
              <a:t>Reward alignment: Align rewards with desired behaviours</a:t>
            </a:r>
          </a:p>
          <a:p>
            <a:pPr>
              <a:defRPr/>
            </a:pPr>
            <a:r>
              <a:rPr lang="en-GB" sz="2000" dirty="0">
                <a:solidFill>
                  <a:srgbClr val="0000CC"/>
                </a:solidFill>
              </a:rPr>
              <a:t>Rites of passage: Use formal rituals to confirm change</a:t>
            </a:r>
          </a:p>
          <a:p>
            <a:pPr>
              <a:defRPr/>
            </a:pPr>
            <a:r>
              <a:rPr lang="en-GB" sz="2000" dirty="0">
                <a:solidFill>
                  <a:srgbClr val="002060"/>
                </a:solidFill>
              </a:rPr>
              <a:t>Socialising: Build into the social fabric</a:t>
            </a:r>
          </a:p>
        </p:txBody>
      </p:sp>
      <p:pic>
        <p:nvPicPr>
          <p:cNvPr id="32772" name="Picture 4" descr="A group of people standing in the snow&#10;&#10;Description generated with high confidence">
            <a:extLst>
              <a:ext uri="{FF2B5EF4-FFF2-40B4-BE49-F238E27FC236}">
                <a16:creationId xmlns:a16="http://schemas.microsoft.com/office/drawing/2014/main" id="{000C3AE7-E593-474A-B25C-67E110E300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4084638"/>
            <a:ext cx="3144838"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gn on the side of a road&#10;&#10;Description generated with very high confidence">
            <a:extLst>
              <a:ext uri="{FF2B5EF4-FFF2-40B4-BE49-F238E27FC236}">
                <a16:creationId xmlns:a16="http://schemas.microsoft.com/office/drawing/2014/main" id="{712FDF3A-6C07-470C-A276-8E1475AB08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12369" y="1296790"/>
            <a:ext cx="3831631" cy="2873723"/>
          </a:xfrm>
          <a:prstGeom prst="rect">
            <a:avLst/>
          </a:prstGeom>
        </p:spPr>
      </p:pic>
      <p:sp>
        <p:nvSpPr>
          <p:cNvPr id="2" name="Title 1">
            <a:extLst>
              <a:ext uri="{FF2B5EF4-FFF2-40B4-BE49-F238E27FC236}">
                <a16:creationId xmlns:a16="http://schemas.microsoft.com/office/drawing/2014/main" id="{58C8A334-9E87-4EDA-87C0-F2A150E4D8E8}"/>
              </a:ext>
            </a:extLst>
          </p:cNvPr>
          <p:cNvSpPr>
            <a:spLocks noGrp="1"/>
          </p:cNvSpPr>
          <p:nvPr>
            <p:ph type="title"/>
          </p:nvPr>
        </p:nvSpPr>
        <p:spPr>
          <a:xfrm>
            <a:off x="457200" y="0"/>
            <a:ext cx="8229600" cy="1143000"/>
          </a:xfrm>
        </p:spPr>
        <p:txBody>
          <a:bodyPr/>
          <a:lstStyle/>
          <a:p>
            <a:r>
              <a:rPr lang="en-US" dirty="0"/>
              <a:t>Barriers to Change</a:t>
            </a:r>
            <a:endParaRPr lang="en-GB" dirty="0"/>
          </a:p>
        </p:txBody>
      </p:sp>
      <p:sp>
        <p:nvSpPr>
          <p:cNvPr id="3" name="Content Placeholder 2">
            <a:extLst>
              <a:ext uri="{FF2B5EF4-FFF2-40B4-BE49-F238E27FC236}">
                <a16:creationId xmlns:a16="http://schemas.microsoft.com/office/drawing/2014/main" id="{538E7B26-7EAE-440F-938C-3C46BB118E70}"/>
              </a:ext>
            </a:extLst>
          </p:cNvPr>
          <p:cNvSpPr>
            <a:spLocks noGrp="1"/>
          </p:cNvSpPr>
          <p:nvPr>
            <p:ph idx="1"/>
          </p:nvPr>
        </p:nvSpPr>
        <p:spPr>
          <a:xfrm>
            <a:off x="193987" y="908720"/>
            <a:ext cx="5085452" cy="2081138"/>
          </a:xfrm>
        </p:spPr>
        <p:txBody>
          <a:bodyPr>
            <a:noAutofit/>
          </a:bodyPr>
          <a:lstStyle/>
          <a:p>
            <a:pPr>
              <a:spcAft>
                <a:spcPct val="30000"/>
              </a:spcAft>
            </a:pPr>
            <a:r>
              <a:rPr lang="en-US" sz="2800" b="1" dirty="0">
                <a:solidFill>
                  <a:srgbClr val="0000CC"/>
                </a:solidFill>
              </a:rPr>
              <a:t>Excessive focus on costs</a:t>
            </a:r>
          </a:p>
          <a:p>
            <a:pPr>
              <a:spcAft>
                <a:spcPct val="30000"/>
              </a:spcAft>
            </a:pPr>
            <a:r>
              <a:rPr lang="en-US" sz="2800" b="1" dirty="0">
                <a:solidFill>
                  <a:srgbClr val="002060"/>
                </a:solidFill>
              </a:rPr>
              <a:t>Failure to perceive benefits</a:t>
            </a:r>
          </a:p>
          <a:p>
            <a:pPr>
              <a:spcAft>
                <a:spcPct val="30000"/>
              </a:spcAft>
            </a:pPr>
            <a:r>
              <a:rPr lang="en-US" sz="2800" b="1" dirty="0">
                <a:solidFill>
                  <a:srgbClr val="0000FF"/>
                </a:solidFill>
              </a:rPr>
              <a:t>Lack of coordination and cooperation</a:t>
            </a:r>
          </a:p>
          <a:p>
            <a:pPr>
              <a:spcAft>
                <a:spcPct val="30000"/>
              </a:spcAft>
            </a:pPr>
            <a:r>
              <a:rPr lang="en-US" sz="2800" b="1" dirty="0">
                <a:solidFill>
                  <a:srgbClr val="002060"/>
                </a:solidFill>
              </a:rPr>
              <a:t>Uncertainty avoidance</a:t>
            </a:r>
          </a:p>
          <a:p>
            <a:pPr>
              <a:spcAft>
                <a:spcPct val="30000"/>
              </a:spcAft>
            </a:pPr>
            <a:r>
              <a:rPr lang="en-US" sz="2800" b="1" dirty="0">
                <a:solidFill>
                  <a:srgbClr val="0000CC"/>
                </a:solidFill>
              </a:rPr>
              <a:t>Fear of loss</a:t>
            </a:r>
            <a:endParaRPr lang="en-GB" sz="2800" b="1" dirty="0">
              <a:solidFill>
                <a:srgbClr val="0000CC"/>
              </a:solidFill>
            </a:endParaRPr>
          </a:p>
        </p:txBody>
      </p:sp>
      <p:sp>
        <p:nvSpPr>
          <p:cNvPr id="4" name="Text Box 4">
            <a:extLst>
              <a:ext uri="{FF2B5EF4-FFF2-40B4-BE49-F238E27FC236}">
                <a16:creationId xmlns:a16="http://schemas.microsoft.com/office/drawing/2014/main" id="{60FEBE1F-139E-40E8-9C09-9848197B318A}"/>
              </a:ext>
            </a:extLst>
          </p:cNvPr>
          <p:cNvSpPr txBox="1">
            <a:spLocks noChangeArrowheads="1"/>
          </p:cNvSpPr>
          <p:nvPr/>
        </p:nvSpPr>
        <p:spPr bwMode="auto">
          <a:xfrm>
            <a:off x="2736713" y="4437112"/>
            <a:ext cx="6343650" cy="1200329"/>
          </a:xfrm>
          <a:prstGeom prst="rect">
            <a:avLst/>
          </a:prstGeom>
          <a:solidFill>
            <a:schemeClr val="bg1">
              <a:lumMod val="50000"/>
            </a:schemeClr>
          </a:solidFill>
          <a:ln w="9525">
            <a:noFill/>
            <a:miter lim="800000"/>
            <a:headEnd/>
            <a:tailEnd/>
          </a:ln>
          <a:effectLst/>
        </p:spPr>
        <p:txBody>
          <a:bodyPr>
            <a:spAutoFit/>
          </a:bodyPr>
          <a:lstStyle/>
          <a:p>
            <a:pPr>
              <a:spcBef>
                <a:spcPct val="50000"/>
              </a:spcBef>
            </a:pPr>
            <a:r>
              <a:rPr lang="en-US" b="1" i="1" dirty="0">
                <a:solidFill>
                  <a:schemeClr val="bg1"/>
                </a:solidFill>
              </a:rPr>
              <a:t>Leadership for Change:</a:t>
            </a:r>
            <a:r>
              <a:rPr lang="en-US" dirty="0">
                <a:solidFill>
                  <a:schemeClr val="bg1"/>
                </a:solidFill>
              </a:rPr>
              <a:t> 80% of successful innovative companies have top leaders who reinforce the value and importance of innovation.  Transformational leadership is well-suited for leading change.</a:t>
            </a:r>
          </a:p>
        </p:txBody>
      </p:sp>
    </p:spTree>
    <p:extLst>
      <p:ext uri="{BB962C8B-B14F-4D97-AF65-F5344CB8AC3E}">
        <p14:creationId xmlns:p14="http://schemas.microsoft.com/office/powerpoint/2010/main" val="107394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2285131-7683-435C-92D5-A5CEE2FED24A}"/>
              </a:ext>
            </a:extLst>
          </p:cNvPr>
          <p:cNvSpPr>
            <a:spLocks noGrp="1"/>
          </p:cNvSpPr>
          <p:nvPr>
            <p:ph type="title"/>
          </p:nvPr>
        </p:nvSpPr>
        <p:spPr>
          <a:xfrm>
            <a:off x="628650" y="188640"/>
            <a:ext cx="7886700" cy="687611"/>
          </a:xfrm>
        </p:spPr>
        <p:txBody>
          <a:bodyPr/>
          <a:lstStyle/>
          <a:p>
            <a:pPr algn="ctr"/>
            <a:r>
              <a:rPr lang="en-GB" altLang="en-US" dirty="0"/>
              <a:t>Our Iceberg is Melting</a:t>
            </a:r>
          </a:p>
        </p:txBody>
      </p:sp>
      <p:pic>
        <p:nvPicPr>
          <p:cNvPr id="2" name="10.08 Our Iceberg is Melting (1).mp4">
            <a:hlinkClick r:id="" action="ppaction://media"/>
            <a:extLst>
              <a:ext uri="{FF2B5EF4-FFF2-40B4-BE49-F238E27FC236}">
                <a16:creationId xmlns:a16="http://schemas.microsoft.com/office/drawing/2014/main" id="{85F71729-B9AA-41B4-B82D-FD556514E4DD}"/>
              </a:ext>
            </a:extLst>
          </p:cNvPr>
          <p:cNvPicPr>
            <a:picLocks noGrp="1" noChangeAspect="1" noChangeArrowheads="1"/>
          </p:cNvPicPr>
          <p:nvPr>
            <p:ph idx="1"/>
            <a:vide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a:xfrm>
            <a:off x="1943100" y="1125538"/>
            <a:ext cx="5618163" cy="4213225"/>
          </a:xfrm>
        </p:spPr>
      </p:pic>
    </p:spTree>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nodeType="clickPar">
                      <p:stCondLst>
                        <p:cond delay="0"/>
                      </p:stCondLst>
                      <p:childTnLst>
                        <p:par>
                          <p:cTn id="5" fill="hold" nodeType="withGroup">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BAF0A0E-4B77-4A86-83F5-9DE3C5ADC623}"/>
              </a:ext>
            </a:extLst>
          </p:cNvPr>
          <p:cNvSpPr>
            <a:spLocks noGrp="1"/>
          </p:cNvSpPr>
          <p:nvPr>
            <p:ph type="title"/>
          </p:nvPr>
        </p:nvSpPr>
        <p:spPr>
          <a:xfrm>
            <a:off x="107504" y="116632"/>
            <a:ext cx="4951462" cy="887412"/>
          </a:xfrm>
        </p:spPr>
        <p:txBody>
          <a:bodyPr/>
          <a:lstStyle/>
          <a:p>
            <a:r>
              <a:rPr lang="en-GB" altLang="en-US" dirty="0"/>
              <a:t>Another iceberg…..</a:t>
            </a:r>
          </a:p>
        </p:txBody>
      </p:sp>
      <p:pic>
        <p:nvPicPr>
          <p:cNvPr id="40963" name="Picture 3">
            <a:extLst>
              <a:ext uri="{FF2B5EF4-FFF2-40B4-BE49-F238E27FC236}">
                <a16:creationId xmlns:a16="http://schemas.microsoft.com/office/drawing/2014/main" id="{036D555C-B9C4-473F-8AA2-F8F5B19891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888454"/>
            <a:ext cx="4951462" cy="471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4ACDDEB-4667-42C4-ADA5-19E157CA18D6}"/>
              </a:ext>
            </a:extLst>
          </p:cNvPr>
          <p:cNvSpPr txBox="1"/>
          <p:nvPr/>
        </p:nvSpPr>
        <p:spPr>
          <a:xfrm>
            <a:off x="7164288" y="4797152"/>
            <a:ext cx="1484252" cy="369332"/>
          </a:xfrm>
          <a:prstGeom prst="rect">
            <a:avLst/>
          </a:prstGeom>
          <a:noFill/>
        </p:spPr>
        <p:txBody>
          <a:bodyPr wrap="none" rtlCol="0">
            <a:spAutoFit/>
          </a:bodyPr>
          <a:lstStyle/>
          <a:p>
            <a:r>
              <a:rPr lang="en-GB" dirty="0"/>
              <a:t>Rick, T. (2015)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ED03183-5341-26FF-759B-78D52EDA9081}"/>
              </a:ext>
            </a:extLst>
          </p:cNvPr>
          <p:cNvPicPr>
            <a:picLocks noChangeAspect="1"/>
          </p:cNvPicPr>
          <p:nvPr/>
        </p:nvPicPr>
        <p:blipFill>
          <a:blip r:embed="rId2"/>
          <a:stretch>
            <a:fillRect/>
          </a:stretch>
        </p:blipFill>
        <p:spPr>
          <a:xfrm>
            <a:off x="3960804" y="1"/>
            <a:ext cx="5183195" cy="2348880"/>
          </a:xfrm>
          <a:prstGeom prst="rect">
            <a:avLst/>
          </a:prstGeom>
        </p:spPr>
      </p:pic>
      <p:sp>
        <p:nvSpPr>
          <p:cNvPr id="5" name="Title 1">
            <a:extLst>
              <a:ext uri="{FF2B5EF4-FFF2-40B4-BE49-F238E27FC236}">
                <a16:creationId xmlns:a16="http://schemas.microsoft.com/office/drawing/2014/main" id="{896A1039-609D-4A44-AF00-D5439DE5BDEF}"/>
              </a:ext>
            </a:extLst>
          </p:cNvPr>
          <p:cNvSpPr txBox="1">
            <a:spLocks/>
          </p:cNvSpPr>
          <p:nvPr/>
        </p:nvSpPr>
        <p:spPr>
          <a:xfrm>
            <a:off x="1547664" y="37586"/>
            <a:ext cx="2719214"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6" name="TextBox 5">
            <a:extLst>
              <a:ext uri="{FF2B5EF4-FFF2-40B4-BE49-F238E27FC236}">
                <a16:creationId xmlns:a16="http://schemas.microsoft.com/office/drawing/2014/main" id="{B357F181-F0C8-A069-5CD8-9A6AC337CD60}"/>
              </a:ext>
            </a:extLst>
          </p:cNvPr>
          <p:cNvSpPr txBox="1"/>
          <p:nvPr/>
        </p:nvSpPr>
        <p:spPr>
          <a:xfrm>
            <a:off x="40327" y="800353"/>
            <a:ext cx="3920477" cy="2246769"/>
          </a:xfrm>
          <a:prstGeom prst="rect">
            <a:avLst/>
          </a:prstGeom>
          <a:noFill/>
        </p:spPr>
        <p:txBody>
          <a:bodyPr wrap="square" rtlCol="0">
            <a:spAutoFit/>
          </a:bodyPr>
          <a:lstStyle/>
          <a:p>
            <a:r>
              <a:rPr lang="en-GB" sz="2800" dirty="0">
                <a:solidFill>
                  <a:srgbClr val="0000CC"/>
                </a:solidFill>
              </a:rPr>
              <a:t>We are now starting to explore </a:t>
            </a:r>
            <a:r>
              <a:rPr lang="en-GB" sz="2800" i="1" dirty="0">
                <a:solidFill>
                  <a:srgbClr val="0000CC"/>
                </a:solidFill>
              </a:rPr>
              <a:t>models and theories </a:t>
            </a:r>
            <a:r>
              <a:rPr lang="en-GB" sz="2800" dirty="0">
                <a:solidFill>
                  <a:srgbClr val="0000CC"/>
                </a:solidFill>
              </a:rPr>
              <a:t>that address </a:t>
            </a:r>
            <a:r>
              <a:rPr lang="en-GB" sz="2800" i="1" dirty="0">
                <a:solidFill>
                  <a:srgbClr val="0000CC"/>
                </a:solidFill>
              </a:rPr>
              <a:t>the change process</a:t>
            </a:r>
            <a:r>
              <a:rPr lang="en-GB" sz="2800" dirty="0">
                <a:solidFill>
                  <a:srgbClr val="0000CC"/>
                </a:solidFill>
              </a:rPr>
              <a:t> and its difficulties…</a:t>
            </a:r>
          </a:p>
        </p:txBody>
      </p:sp>
      <p:pic>
        <p:nvPicPr>
          <p:cNvPr id="10" name="Picture 9">
            <a:extLst>
              <a:ext uri="{FF2B5EF4-FFF2-40B4-BE49-F238E27FC236}">
                <a16:creationId xmlns:a16="http://schemas.microsoft.com/office/drawing/2014/main" id="{615AA490-9368-FBE5-C716-3B291E8C1C8C}"/>
              </a:ext>
            </a:extLst>
          </p:cNvPr>
          <p:cNvPicPr>
            <a:picLocks noChangeAspect="1"/>
          </p:cNvPicPr>
          <p:nvPr/>
        </p:nvPicPr>
        <p:blipFill>
          <a:blip r:embed="rId3"/>
          <a:stretch>
            <a:fillRect/>
          </a:stretch>
        </p:blipFill>
        <p:spPr>
          <a:xfrm>
            <a:off x="16075" y="3993632"/>
            <a:ext cx="5059981" cy="1667616"/>
          </a:xfrm>
          <a:prstGeom prst="rect">
            <a:avLst/>
          </a:prstGeom>
        </p:spPr>
      </p:pic>
      <p:pic>
        <p:nvPicPr>
          <p:cNvPr id="1026" name="Picture 2" descr="Cartoon Morph cartoon illustration graphics animation morph futurama bender  rick and morty rick homer simpson homer | Animated movies, Animation,  Futurama">
            <a:extLst>
              <a:ext uri="{FF2B5EF4-FFF2-40B4-BE49-F238E27FC236}">
                <a16:creationId xmlns:a16="http://schemas.microsoft.com/office/drawing/2014/main" id="{63DA2F5C-84C9-CD8C-B89E-85FD0E4A2A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9868" y="3618148"/>
            <a:ext cx="2375925" cy="178194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8695A96E-C349-4B41-9DFA-CA4062DE4BD4}"/>
              </a:ext>
            </a:extLst>
          </p:cNvPr>
          <p:cNvPicPr>
            <a:picLocks noChangeAspect="1"/>
          </p:cNvPicPr>
          <p:nvPr/>
        </p:nvPicPr>
        <p:blipFill>
          <a:blip r:embed="rId5"/>
          <a:stretch>
            <a:fillRect/>
          </a:stretch>
        </p:blipFill>
        <p:spPr>
          <a:xfrm>
            <a:off x="4877506" y="2448532"/>
            <a:ext cx="1674895" cy="1580850"/>
          </a:xfrm>
          <a:prstGeom prst="rect">
            <a:avLst/>
          </a:prstGeom>
        </p:spPr>
      </p:pic>
    </p:spTree>
    <p:extLst>
      <p:ext uri="{BB962C8B-B14F-4D97-AF65-F5344CB8AC3E}">
        <p14:creationId xmlns:p14="http://schemas.microsoft.com/office/powerpoint/2010/main" val="214180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4386</TotalTime>
  <Words>1176</Words>
  <Application>Microsoft Office PowerPoint</Application>
  <PresentationFormat>On-screen Show (4:3)</PresentationFormat>
  <Paragraphs>116</Paragraphs>
  <Slides>14</Slides>
  <Notes>5</Notes>
  <HiddenSlides>0</HiddenSlides>
  <MMClips>1</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14</vt:i4>
      </vt:variant>
    </vt:vector>
  </HeadingPairs>
  <TitlesOfParts>
    <vt:vector size="26" baseType="lpstr">
      <vt:lpstr>Arial</vt:lpstr>
      <vt:lpstr>Calibri</vt:lpstr>
      <vt:lpstr>Calibri Light</vt:lpstr>
      <vt:lpstr>Symbol</vt:lpstr>
      <vt:lpstr>Times New Roman</vt:lpstr>
      <vt:lpstr>UWTSD 200 B</vt:lpstr>
      <vt:lpstr>UWTSD 2024</vt:lpstr>
      <vt:lpstr>UWTSD Text 1</vt:lpstr>
      <vt:lpstr>UWTSD Text 2</vt:lpstr>
      <vt:lpstr>UWTSD Text 3</vt:lpstr>
      <vt:lpstr>UWTSD Text 4</vt:lpstr>
      <vt:lpstr>UWTSD Logo Variations place image in Background</vt:lpstr>
      <vt:lpstr>Session 5</vt:lpstr>
      <vt:lpstr>Agenda</vt:lpstr>
      <vt:lpstr>Hard and Soft Aspects of Change</vt:lpstr>
      <vt:lpstr>Hard and Soft Aspects of Change</vt:lpstr>
      <vt:lpstr>Considerations</vt:lpstr>
      <vt:lpstr>Resisting Change</vt:lpstr>
      <vt:lpstr>Some ways to make it happen</vt:lpstr>
      <vt:lpstr>Lewin – ‘Change is a journey’</vt:lpstr>
      <vt:lpstr>We can try……..</vt:lpstr>
      <vt:lpstr>Refreeze</vt:lpstr>
      <vt:lpstr>Barriers to Change</vt:lpstr>
      <vt:lpstr>Our Iceberg is Melting</vt:lpstr>
      <vt:lpstr>Another iceberg…..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7</cp:revision>
  <dcterms:created xsi:type="dcterms:W3CDTF">2022-07-05T09:16:08Z</dcterms:created>
  <dcterms:modified xsi:type="dcterms:W3CDTF">2024-08-28T11:01:52Z</dcterms:modified>
</cp:coreProperties>
</file>