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0"/>
  </p:notesMasterIdLst>
  <p:sldIdLst>
    <p:sldId id="257" r:id="rId5"/>
    <p:sldId id="730" r:id="rId6"/>
    <p:sldId id="742" r:id="rId7"/>
    <p:sldId id="506" r:id="rId8"/>
    <p:sldId id="731" r:id="rId9"/>
    <p:sldId id="700" r:id="rId10"/>
    <p:sldId id="702" r:id="rId11"/>
    <p:sldId id="715" r:id="rId12"/>
    <p:sldId id="524" r:id="rId13"/>
    <p:sldId id="525" r:id="rId14"/>
    <p:sldId id="526" r:id="rId15"/>
    <p:sldId id="705" r:id="rId16"/>
    <p:sldId id="709" r:id="rId17"/>
    <p:sldId id="527" r:id="rId18"/>
    <p:sldId id="545" r:id="rId19"/>
    <p:sldId id="708" r:id="rId20"/>
    <p:sldId id="733" r:id="rId21"/>
    <p:sldId id="732" r:id="rId22"/>
    <p:sldId id="724" r:id="rId23"/>
    <p:sldId id="728" r:id="rId24"/>
    <p:sldId id="531" r:id="rId25"/>
    <p:sldId id="743" r:id="rId26"/>
    <p:sldId id="532" r:id="rId27"/>
    <p:sldId id="533" r:id="rId28"/>
    <p:sldId id="534" r:id="rId29"/>
    <p:sldId id="711" r:id="rId30"/>
    <p:sldId id="737" r:id="rId31"/>
    <p:sldId id="738" r:id="rId32"/>
    <p:sldId id="739" r:id="rId33"/>
    <p:sldId id="740" r:id="rId34"/>
    <p:sldId id="744" r:id="rId35"/>
    <p:sldId id="535" r:id="rId36"/>
    <p:sldId id="722" r:id="rId37"/>
    <p:sldId id="725" r:id="rId38"/>
    <p:sldId id="723" r:id="rId39"/>
    <p:sldId id="726" r:id="rId40"/>
    <p:sldId id="716" r:id="rId41"/>
    <p:sldId id="718" r:id="rId42"/>
    <p:sldId id="734" r:id="rId43"/>
    <p:sldId id="721" r:id="rId44"/>
    <p:sldId id="729" r:id="rId45"/>
    <p:sldId id="719" r:id="rId46"/>
    <p:sldId id="736" r:id="rId47"/>
    <p:sldId id="741" r:id="rId48"/>
    <p:sldId id="70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5974"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10/26/2026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10/26/2026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10/26/2026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10/26/2026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10/26/2026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10/26/2026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10/26/2026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linkedin.com/pulse/20140908174823-354556068-does-culture-influence-our-consumer-behavior-if-so-how"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cxtoday.com/loyalty-management/behind-the-choices-exploring-the-four-key-drivers-of-consumer-behavior/"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45P6JVwvan4"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qualtrics.com/uk/experience-management/customer/customer-journey-touchpoin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gcs.civilservice.gov.uk/guidance/external-affairs/customer-journey-mapping/#:~:text=A%20customer%20journey%20map%20is,staff%20or%20receiving%20a%20servic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davechaffey.com/digital-marketing-glossary/customer-journey-map/"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68ZXwI5L4kY?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www.nngroup.com/articles/analyze-customer-journey-map/"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littlehotelier.com/blog/get-more-bookings/what-is-customer-journey-hotel-industry/"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oaky.com/en/blog/guest-journey" TargetMode="External"/><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www.tns-bmrb.co.uk/" TargetMode="External"/><Relationship Id="rId3" Type="http://schemas.openxmlformats.org/officeDocument/2006/relationships/hyperlink" Target="http://www.thearf.org/" TargetMode="External"/><Relationship Id="rId7" Type="http://schemas.openxmlformats.org/officeDocument/2006/relationships/hyperlink" Target="http://www.kantarmedia-tgigb.com/" TargetMode="External"/><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hyperlink" Target="http://www.esomar.org/" TargetMode="External"/><Relationship Id="rId11" Type="http://schemas.openxmlformats.org/officeDocument/2006/relationships/hyperlink" Target="https://www.keynote.co.uk/about-key-note/who-we-are/" TargetMode="External"/><Relationship Id="rId5" Type="http://schemas.openxmlformats.org/officeDocument/2006/relationships/hyperlink" Target="http://www.euromonitor.com/" TargetMode="External"/><Relationship Id="rId10" Type="http://schemas.openxmlformats.org/officeDocument/2006/relationships/hyperlink" Target="http://www.mintel.com/" TargetMode="External"/><Relationship Id="rId4" Type="http://schemas.openxmlformats.org/officeDocument/2006/relationships/hyperlink" Target="http://www.datamonitor.com/" TargetMode="External"/><Relationship Id="rId9" Type="http://schemas.openxmlformats.org/officeDocument/2006/relationships/hyperlink" Target="http://www.marketresearch.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OCTOBER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140202" y="704850"/>
            <a:ext cx="8070647" cy="538715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376056" y="4381442"/>
            <a:ext cx="7455159" cy="954107"/>
          </a:xfrm>
          <a:prstGeom prst="rect">
            <a:avLst/>
          </a:prstGeom>
          <a:noFill/>
        </p:spPr>
        <p:txBody>
          <a:bodyPr wrap="square" rtlCol="0">
            <a:spAutoFit/>
          </a:bodyPr>
          <a:lstStyle/>
          <a:p>
            <a:pPr algn="ctr"/>
            <a:r>
              <a:rPr lang="en-GB" sz="2800" b="1" dirty="0">
                <a:solidFill>
                  <a:srgbClr val="FFC000"/>
                </a:solidFill>
              </a:rPr>
              <a:t>Customer Insight, Buying Behaviour and Customer Journey Planning</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BFEC-3A0B-C0DB-2A52-BFBB0AF2D8A8}"/>
              </a:ext>
            </a:extLst>
          </p:cNvPr>
          <p:cNvSpPr>
            <a:spLocks noGrp="1"/>
          </p:cNvSpPr>
          <p:nvPr>
            <p:ph type="title"/>
          </p:nvPr>
        </p:nvSpPr>
        <p:spPr>
          <a:xfrm>
            <a:off x="581192" y="702156"/>
            <a:ext cx="11029616" cy="873256"/>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Today’s Lecture</a:t>
            </a:r>
          </a:p>
        </p:txBody>
      </p:sp>
      <p:sp>
        <p:nvSpPr>
          <p:cNvPr id="18"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AF5226-27A3-90C6-EE1C-A612D19BAD64}"/>
              </a:ext>
            </a:extLst>
          </p:cNvPr>
          <p:cNvSpPr>
            <a:spLocks noGrp="1"/>
          </p:cNvSpPr>
          <p:nvPr>
            <p:ph idx="1"/>
          </p:nvPr>
        </p:nvSpPr>
        <p:spPr>
          <a:xfrm>
            <a:off x="6340830" y="2340864"/>
            <a:ext cx="5269977" cy="3634486"/>
          </a:xfrm>
        </p:spPr>
        <p:txBody>
          <a:bodyPr>
            <a:normAutofit lnSpcReduction="10000"/>
          </a:bodyPr>
          <a:lstStyle/>
          <a:p>
            <a:r>
              <a:rPr lang="en-GB" sz="2400" dirty="0">
                <a:latin typeface="Calibri" panose="020F0502020204030204" pitchFamily="34" charset="0"/>
                <a:ea typeface="Calibri" panose="020F0502020204030204" pitchFamily="34" charset="0"/>
                <a:cs typeface="Calibri" panose="020F0502020204030204" pitchFamily="34" charset="0"/>
              </a:rPr>
              <a:t>Customer Categories</a:t>
            </a:r>
          </a:p>
          <a:p>
            <a:r>
              <a:rPr lang="en-GB" sz="2400" dirty="0">
                <a:latin typeface="Calibri" panose="020F0502020204030204" pitchFamily="34" charset="0"/>
                <a:ea typeface="Calibri" panose="020F0502020204030204" pitchFamily="34" charset="0"/>
                <a:cs typeface="Calibri" panose="020F0502020204030204" pitchFamily="34" charset="0"/>
              </a:rPr>
              <a:t>Consumer Decision Making Process (DMP)</a:t>
            </a:r>
          </a:p>
          <a:p>
            <a:r>
              <a:rPr lang="en-GB" sz="2400" dirty="0">
                <a:latin typeface="Calibri" panose="020F0502020204030204" pitchFamily="34" charset="0"/>
                <a:ea typeface="Calibri" panose="020F0502020204030204" pitchFamily="34" charset="0"/>
                <a:cs typeface="Calibri" panose="020F0502020204030204" pitchFamily="34" charset="0"/>
              </a:rPr>
              <a:t>Factors Influencing Buyer Behaviour</a:t>
            </a:r>
          </a:p>
          <a:p>
            <a:r>
              <a:rPr lang="en-GB" sz="2400" dirty="0">
                <a:latin typeface="Calibri" panose="020F0502020204030204" pitchFamily="34" charset="0"/>
                <a:ea typeface="Calibri" panose="020F0502020204030204" pitchFamily="34" charset="0"/>
                <a:cs typeface="Calibri" panose="020F0502020204030204" pitchFamily="34" charset="0"/>
              </a:rPr>
              <a:t>Diffusion of Innovation</a:t>
            </a:r>
          </a:p>
          <a:p>
            <a:r>
              <a:rPr lang="en-GB" sz="2400" dirty="0">
                <a:latin typeface="Calibri" panose="020F0502020204030204" pitchFamily="34" charset="0"/>
                <a:ea typeface="Calibri" panose="020F0502020204030204" pitchFamily="34" charset="0"/>
                <a:cs typeface="Calibri" panose="020F0502020204030204" pitchFamily="34" charset="0"/>
              </a:rPr>
              <a:t>The Marketing Funnel</a:t>
            </a:r>
          </a:p>
          <a:p>
            <a:r>
              <a:rPr lang="en-GB" sz="2400" dirty="0">
                <a:latin typeface="Calibri" panose="020F0502020204030204" pitchFamily="34" charset="0"/>
                <a:ea typeface="Calibri" panose="020F0502020204030204" pitchFamily="34" charset="0"/>
                <a:cs typeface="Calibri" panose="020F0502020204030204" pitchFamily="34" charset="0"/>
              </a:rPr>
              <a:t>Customer Journey Mapping</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
        <p:nvSpPr>
          <p:cNvPr id="5" name="Slide Number Placeholder 4">
            <a:extLst>
              <a:ext uri="{FF2B5EF4-FFF2-40B4-BE49-F238E27FC236}">
                <a16:creationId xmlns:a16="http://schemas.microsoft.com/office/drawing/2014/main" id="{71BB7F14-B330-FA8F-331C-646AEC401678}"/>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F29B0F"/>
                </a:solidFill>
              </a:rPr>
              <a:pPr>
                <a:spcAft>
                  <a:spcPts val="600"/>
                </a:spcAft>
              </a:pPr>
              <a:t>2</a:t>
            </a:fld>
            <a:endParaRPr lang="en-US">
              <a:solidFill>
                <a:srgbClr val="F29B0F"/>
              </a:solidFill>
            </a:endParaRPr>
          </a:p>
        </p:txBody>
      </p:sp>
      <p:pic>
        <p:nvPicPr>
          <p:cNvPr id="1026" name="Picture 2" descr="Understanding the variables that influence consumer buying behavior helps marketers tailor their messages &amp; strategies to their target audience's need">
            <a:extLst>
              <a:ext uri="{FF2B5EF4-FFF2-40B4-BE49-F238E27FC236}">
                <a16:creationId xmlns:a16="http://schemas.microsoft.com/office/drawing/2014/main" id="{04E42E77-34F6-0C3A-CA51-41A54DCBF5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92" t="2570" r="53192" b="52772"/>
          <a:stretch/>
        </p:blipFill>
        <p:spPr bwMode="auto">
          <a:xfrm>
            <a:off x="1131233" y="2671992"/>
            <a:ext cx="3525397" cy="3062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9684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8D8AB-DC81-00AA-0F71-F41793633F8E}"/>
              </a:ext>
            </a:extLst>
          </p:cNvPr>
          <p:cNvSpPr>
            <a:spLocks noGrp="1"/>
          </p:cNvSpPr>
          <p:nvPr>
            <p:ph type="title"/>
          </p:nvPr>
        </p:nvSpPr>
        <p:spPr>
          <a:xfrm>
            <a:off x="581192" y="702156"/>
            <a:ext cx="11029616" cy="809403"/>
          </a:xfrm>
        </p:spPr>
        <p:txBody>
          <a:bodyPr/>
          <a:lstStyle/>
          <a:p>
            <a:r>
              <a:rPr lang="en-GB" dirty="0"/>
              <a:t>Customer Insight</a:t>
            </a:r>
          </a:p>
        </p:txBody>
      </p:sp>
      <p:sp>
        <p:nvSpPr>
          <p:cNvPr id="3" name="Content Placeholder 2">
            <a:extLst>
              <a:ext uri="{FF2B5EF4-FFF2-40B4-BE49-F238E27FC236}">
                <a16:creationId xmlns:a16="http://schemas.microsoft.com/office/drawing/2014/main" id="{962B0B86-8000-F676-43AB-A557898BC44D}"/>
              </a:ext>
            </a:extLst>
          </p:cNvPr>
          <p:cNvSpPr>
            <a:spLocks noGrp="1"/>
          </p:cNvSpPr>
          <p:nvPr>
            <p:ph idx="1"/>
          </p:nvPr>
        </p:nvSpPr>
        <p:spPr>
          <a:xfrm>
            <a:off x="581192" y="1670180"/>
            <a:ext cx="11029615" cy="4553338"/>
          </a:xfrm>
        </p:spPr>
        <p:txBody>
          <a:bodyPr>
            <a:normAutofit/>
          </a:bodyPr>
          <a:lstStyle/>
          <a:p>
            <a:r>
              <a:rPr lang="en-GB" sz="2000" dirty="0">
                <a:solidFill>
                  <a:schemeClr val="tx1">
                    <a:lumMod val="65000"/>
                    <a:lumOff val="35000"/>
                  </a:schemeClr>
                </a:solidFill>
              </a:rPr>
              <a:t>From a </a:t>
            </a:r>
            <a:r>
              <a:rPr lang="en-GB" sz="2000" b="1" dirty="0">
                <a:solidFill>
                  <a:schemeClr val="tx1">
                    <a:lumMod val="65000"/>
                    <a:lumOff val="35000"/>
                  </a:schemeClr>
                </a:solidFill>
              </a:rPr>
              <a:t>strategic marketing perspective</a:t>
            </a:r>
            <a:r>
              <a:rPr lang="en-GB" sz="2000" dirty="0">
                <a:solidFill>
                  <a:schemeClr val="tx1">
                    <a:lumMod val="65000"/>
                    <a:lumOff val="35000"/>
                  </a:schemeClr>
                </a:solidFill>
              </a:rPr>
              <a:t>, </a:t>
            </a:r>
            <a:r>
              <a:rPr lang="en-GB" sz="2000" b="1" dirty="0">
                <a:solidFill>
                  <a:schemeClr val="tx1">
                    <a:lumMod val="65000"/>
                    <a:lumOff val="35000"/>
                  </a:schemeClr>
                </a:solidFill>
              </a:rPr>
              <a:t>customer insight</a:t>
            </a:r>
            <a:r>
              <a:rPr lang="en-GB" sz="2000" dirty="0">
                <a:solidFill>
                  <a:schemeClr val="tx1">
                    <a:lumMod val="65000"/>
                    <a:lumOff val="35000"/>
                  </a:schemeClr>
                </a:solidFill>
              </a:rPr>
              <a:t> refers to a </a:t>
            </a:r>
            <a:r>
              <a:rPr lang="en-GB" sz="2000" b="1" dirty="0">
                <a:solidFill>
                  <a:schemeClr val="tx1">
                    <a:lumMod val="65000"/>
                    <a:lumOff val="35000"/>
                  </a:schemeClr>
                </a:solidFill>
              </a:rPr>
              <a:t>deep, evidence-based understanding of customer behaviours, motivations, needs, and preferences</a:t>
            </a:r>
            <a:r>
              <a:rPr lang="en-GB" sz="2000" dirty="0">
                <a:solidFill>
                  <a:schemeClr val="tx1">
                    <a:lumMod val="65000"/>
                    <a:lumOff val="35000"/>
                  </a:schemeClr>
                </a:solidFill>
              </a:rPr>
              <a:t>, which informs </a:t>
            </a:r>
            <a:r>
              <a:rPr lang="en-GB" sz="2000" b="1" dirty="0">
                <a:solidFill>
                  <a:schemeClr val="tx1">
                    <a:lumMod val="65000"/>
                    <a:lumOff val="35000"/>
                  </a:schemeClr>
                </a:solidFill>
              </a:rPr>
              <a:t>long-term strategic decisions</a:t>
            </a:r>
            <a:r>
              <a:rPr lang="en-GB" sz="2000" dirty="0">
                <a:solidFill>
                  <a:schemeClr val="tx1">
                    <a:lumMod val="65000"/>
                    <a:lumOff val="35000"/>
                  </a:schemeClr>
                </a:solidFill>
              </a:rPr>
              <a:t> and helps create </a:t>
            </a:r>
            <a:r>
              <a:rPr lang="en-GB" sz="2000" b="1" dirty="0">
                <a:solidFill>
                  <a:schemeClr val="tx1">
                    <a:lumMod val="65000"/>
                    <a:lumOff val="35000"/>
                  </a:schemeClr>
                </a:solidFill>
              </a:rPr>
              <a:t>competitive advantage</a:t>
            </a:r>
            <a:r>
              <a:rPr lang="en-GB" sz="2000" dirty="0">
                <a:solidFill>
                  <a:schemeClr val="tx1">
                    <a:lumMod val="65000"/>
                    <a:lumOff val="35000"/>
                  </a:schemeClr>
                </a:solidFill>
              </a:rPr>
              <a:t>.</a:t>
            </a:r>
          </a:p>
          <a:p>
            <a:endParaRPr lang="en-GB" sz="800" dirty="0">
              <a:solidFill>
                <a:schemeClr val="tx1">
                  <a:lumMod val="65000"/>
                  <a:lumOff val="35000"/>
                </a:schemeClr>
              </a:solidFill>
            </a:endParaRPr>
          </a:p>
          <a:p>
            <a:r>
              <a:rPr lang="en-GB" sz="2000" b="1" dirty="0">
                <a:solidFill>
                  <a:schemeClr val="tx1">
                    <a:lumMod val="65000"/>
                    <a:lumOff val="35000"/>
                  </a:schemeClr>
                </a:solidFill>
              </a:rPr>
              <a:t>“Customer insight is the fresh understanding of customers and the marketplace derived from marketing information that becomes the basis for creating customer value and relationships.”  	</a:t>
            </a:r>
            <a:r>
              <a:rPr lang="en-GB" sz="2000" b="1" dirty="0"/>
              <a:t>																	</a:t>
            </a:r>
            <a:r>
              <a:rPr lang="en-GB" sz="2000" i="1" dirty="0"/>
              <a:t>Kotler &amp; Keller (2016)</a:t>
            </a:r>
          </a:p>
          <a:p>
            <a:endParaRPr lang="en-GB" sz="800" i="1" dirty="0"/>
          </a:p>
          <a:p>
            <a:r>
              <a:rPr lang="en-GB" sz="2000" b="1" i="0" dirty="0">
                <a:solidFill>
                  <a:schemeClr val="tx1">
                    <a:lumMod val="65000"/>
                    <a:lumOff val="35000"/>
                  </a:schemeClr>
                </a:solidFill>
                <a:effectLst/>
              </a:rPr>
              <a:t>“In today’s world of data and analytics, organisations have the opportunity for unprecedented insight into their customers, their decisions, and the way they interact with their brand. Companies that can harness the immense amount of information at their fingertips can hone every aspect of their customer strategy–from product design to customer targeting</a:t>
            </a:r>
            <a:r>
              <a:rPr lang="en-GB" sz="2000" b="0" i="0" dirty="0">
                <a:solidFill>
                  <a:schemeClr val="tx1">
                    <a:lumMod val="65000"/>
                    <a:lumOff val="35000"/>
                  </a:schemeClr>
                </a:solidFill>
                <a:effectLst/>
              </a:rPr>
              <a:t>.” 		</a:t>
            </a:r>
            <a:r>
              <a:rPr lang="en-GB" sz="2000" b="0" i="0" dirty="0">
                <a:solidFill>
                  <a:srgbClr val="000000"/>
                </a:solidFill>
                <a:effectLst/>
              </a:rPr>
              <a:t>McKinsey (2025)</a:t>
            </a:r>
            <a:endParaRPr lang="en-GB" sz="2000" dirty="0"/>
          </a:p>
        </p:txBody>
      </p:sp>
      <p:sp>
        <p:nvSpPr>
          <p:cNvPr id="4" name="Footer Placeholder 3">
            <a:extLst>
              <a:ext uri="{FF2B5EF4-FFF2-40B4-BE49-F238E27FC236}">
                <a16:creationId xmlns:a16="http://schemas.microsoft.com/office/drawing/2014/main" id="{A4D97396-4C56-4617-9463-23AD811433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54B01BD-8ECE-D9A6-7FED-E741B1917178}"/>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383927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What is ‘Buyer </a:t>
            </a:r>
            <a:r>
              <a:rPr lang="en-US" b="1" dirty="0" err="1">
                <a:solidFill>
                  <a:srgbClr val="FFFFFF"/>
                </a:solidFill>
                <a:latin typeface="Calibri" panose="020F0502020204030204" pitchFamily="34" charset="0"/>
                <a:ea typeface="Calibri" panose="020F0502020204030204" pitchFamily="34" charset="0"/>
                <a:cs typeface="Calibri" panose="020F0502020204030204" pitchFamily="34" charset="0"/>
              </a:rPr>
              <a:t>Behaviour</a:t>
            </a:r>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GB" sz="2400" b="0"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Calibri" panose="020F0502020204030204" pitchFamily="34" charset="0"/>
              </a:rPr>
              <a:t>Buyer Behaviour </a:t>
            </a:r>
            <a:r>
              <a:rPr kumimoji="0" lang="en-GB" sz="24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refers to the decisions and acts people (customers) undertake to buy products or services for individual or group use.</a:t>
            </a:r>
            <a:endParaRPr kumimoji="0" lang="en-US" sz="24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0624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D06246"/>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D06246"/>
              </a:solidFill>
              <a:effectLst/>
              <a:uLnTx/>
              <a:uFillTx/>
              <a:latin typeface="Franklin Gothic Book" panose="020B0502020104020203"/>
              <a:ea typeface="+mn-ea"/>
              <a:cs typeface="+mn-cs"/>
            </a:endParaRPr>
          </a:p>
        </p:txBody>
      </p:sp>
      <p:grpSp>
        <p:nvGrpSpPr>
          <p:cNvPr id="8" name="Group 7">
            <a:extLst>
              <a:ext uri="{FF2B5EF4-FFF2-40B4-BE49-F238E27FC236}">
                <a16:creationId xmlns:a16="http://schemas.microsoft.com/office/drawing/2014/main" id="{7497AE34-3DA3-5378-A54E-9F35F56F51E2}"/>
              </a:ext>
            </a:extLst>
          </p:cNvPr>
          <p:cNvGrpSpPr/>
          <p:nvPr/>
        </p:nvGrpSpPr>
        <p:grpSpPr>
          <a:xfrm>
            <a:off x="4786681" y="1825592"/>
            <a:ext cx="6560271" cy="3614250"/>
            <a:chOff x="1462088" y="1307235"/>
            <a:chExt cx="7339012" cy="4204565"/>
          </a:xfrm>
        </p:grpSpPr>
        <p:sp>
          <p:nvSpPr>
            <p:cNvPr id="9" name="Line 4">
              <a:extLst>
                <a:ext uri="{FF2B5EF4-FFF2-40B4-BE49-F238E27FC236}">
                  <a16:creationId xmlns:a16="http://schemas.microsoft.com/office/drawing/2014/main" id="{3B9EE292-23AA-E27E-74DF-3DC5CE1F2235}"/>
                </a:ext>
              </a:extLst>
            </p:cNvPr>
            <p:cNvSpPr>
              <a:spLocks noChangeShapeType="1"/>
            </p:cNvSpPr>
            <p:nvPr/>
          </p:nvSpPr>
          <p:spPr bwMode="auto">
            <a:xfrm flipV="1">
              <a:off x="2847975" y="4460875"/>
              <a:ext cx="15335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0" name="Line 5">
              <a:extLst>
                <a:ext uri="{FF2B5EF4-FFF2-40B4-BE49-F238E27FC236}">
                  <a16:creationId xmlns:a16="http://schemas.microsoft.com/office/drawing/2014/main" id="{E8407147-666B-A374-80D1-6830C25EF58E}"/>
                </a:ext>
              </a:extLst>
            </p:cNvPr>
            <p:cNvSpPr>
              <a:spLocks noChangeShapeType="1"/>
            </p:cNvSpPr>
            <p:nvPr/>
          </p:nvSpPr>
          <p:spPr bwMode="auto">
            <a:xfrm>
              <a:off x="3084513" y="3221038"/>
              <a:ext cx="15335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1" name="Line 6">
              <a:extLst>
                <a:ext uri="{FF2B5EF4-FFF2-40B4-BE49-F238E27FC236}">
                  <a16:creationId xmlns:a16="http://schemas.microsoft.com/office/drawing/2014/main" id="{ABC586B5-07FE-4C4D-B20F-AB96C0261EF1}"/>
                </a:ext>
              </a:extLst>
            </p:cNvPr>
            <p:cNvSpPr>
              <a:spLocks noChangeShapeType="1"/>
            </p:cNvSpPr>
            <p:nvPr/>
          </p:nvSpPr>
          <p:spPr bwMode="auto">
            <a:xfrm flipH="1">
              <a:off x="5718175" y="3321050"/>
              <a:ext cx="15843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3" name="Line 7">
              <a:extLst>
                <a:ext uri="{FF2B5EF4-FFF2-40B4-BE49-F238E27FC236}">
                  <a16:creationId xmlns:a16="http://schemas.microsoft.com/office/drawing/2014/main" id="{A97CDD23-CDAB-7978-590D-FF3DF51EC072}"/>
                </a:ext>
              </a:extLst>
            </p:cNvPr>
            <p:cNvSpPr>
              <a:spLocks noChangeShapeType="1"/>
            </p:cNvSpPr>
            <p:nvPr/>
          </p:nvSpPr>
          <p:spPr bwMode="auto">
            <a:xfrm flipH="1" flipV="1">
              <a:off x="5862638" y="4354513"/>
              <a:ext cx="15843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5" name="Rectangle 8">
              <a:extLst>
                <a:ext uri="{FF2B5EF4-FFF2-40B4-BE49-F238E27FC236}">
                  <a16:creationId xmlns:a16="http://schemas.microsoft.com/office/drawing/2014/main" id="{C7644515-380F-7F22-62B2-40C722190EE9}"/>
                </a:ext>
              </a:extLst>
            </p:cNvPr>
            <p:cNvSpPr>
              <a:spLocks noChangeArrowheads="1"/>
            </p:cNvSpPr>
            <p:nvPr/>
          </p:nvSpPr>
          <p:spPr bwMode="auto">
            <a:xfrm>
              <a:off x="7302500" y="2286794"/>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What are</a:t>
              </a:r>
            </a:p>
            <a:p>
              <a:pPr algn="ctr">
                <a:defRPr/>
              </a:pPr>
              <a:r>
                <a:rPr lang="en-US" altLang="en-US" sz="1600" b="1" dirty="0">
                  <a:solidFill>
                    <a:srgbClr val="000090"/>
                  </a:solidFill>
                  <a:latin typeface="Calibri" panose="020F0502020204030204" pitchFamily="34" charset="0"/>
                </a:rPr>
                <a:t>their choice</a:t>
              </a:r>
            </a:p>
            <a:p>
              <a:pPr algn="ctr">
                <a:defRPr/>
              </a:pPr>
              <a:r>
                <a:rPr lang="en-US" altLang="en-US" sz="1600" b="1" dirty="0">
                  <a:solidFill>
                    <a:srgbClr val="000090"/>
                  </a:solidFill>
                  <a:latin typeface="Calibri" panose="020F0502020204030204" pitchFamily="34" charset="0"/>
                </a:rPr>
                <a:t>criteria?</a:t>
              </a:r>
            </a:p>
          </p:txBody>
        </p:sp>
        <p:sp>
          <p:nvSpPr>
            <p:cNvPr id="17" name="Rectangle 9">
              <a:extLst>
                <a:ext uri="{FF2B5EF4-FFF2-40B4-BE49-F238E27FC236}">
                  <a16:creationId xmlns:a16="http://schemas.microsoft.com/office/drawing/2014/main" id="{315E38C8-F969-4302-B88C-996BF20E965E}"/>
                </a:ext>
              </a:extLst>
            </p:cNvPr>
            <p:cNvSpPr>
              <a:spLocks noChangeArrowheads="1"/>
            </p:cNvSpPr>
            <p:nvPr/>
          </p:nvSpPr>
          <p:spPr bwMode="auto">
            <a:xfrm>
              <a:off x="1462088" y="2301588"/>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How </a:t>
              </a:r>
            </a:p>
            <a:p>
              <a:pPr algn="ctr">
                <a:defRPr/>
              </a:pPr>
              <a:r>
                <a:rPr lang="en-US" altLang="en-US" sz="1600" b="1" dirty="0">
                  <a:solidFill>
                    <a:srgbClr val="000090"/>
                  </a:solidFill>
                  <a:latin typeface="Calibri" panose="020F0502020204030204" pitchFamily="34" charset="0"/>
                </a:rPr>
                <a:t>do they buy?</a:t>
              </a:r>
            </a:p>
          </p:txBody>
        </p:sp>
        <p:sp>
          <p:nvSpPr>
            <p:cNvPr id="19" name="Line 10">
              <a:extLst>
                <a:ext uri="{FF2B5EF4-FFF2-40B4-BE49-F238E27FC236}">
                  <a16:creationId xmlns:a16="http://schemas.microsoft.com/office/drawing/2014/main" id="{D106904F-7736-33A5-C4C1-6819508FEAF1}"/>
                </a:ext>
              </a:extLst>
            </p:cNvPr>
            <p:cNvSpPr>
              <a:spLocks noChangeShapeType="1"/>
            </p:cNvSpPr>
            <p:nvPr/>
          </p:nvSpPr>
          <p:spPr bwMode="auto">
            <a:xfrm>
              <a:off x="5089525" y="2508250"/>
              <a:ext cx="0" cy="1173163"/>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25" name="Oval 14">
              <a:extLst>
                <a:ext uri="{FF2B5EF4-FFF2-40B4-BE49-F238E27FC236}">
                  <a16:creationId xmlns:a16="http://schemas.microsoft.com/office/drawing/2014/main" id="{55859E3C-350B-922E-C71D-640FFF0D6F2A}"/>
                </a:ext>
              </a:extLst>
            </p:cNvPr>
            <p:cNvSpPr>
              <a:spLocks noChangeArrowheads="1"/>
            </p:cNvSpPr>
            <p:nvPr/>
          </p:nvSpPr>
          <p:spPr bwMode="auto">
            <a:xfrm>
              <a:off x="4416425" y="3708400"/>
              <a:ext cx="1371600" cy="1371600"/>
            </a:xfrm>
            <a:prstGeom prst="ellipse">
              <a:avLst/>
            </a:prstGeom>
            <a:solidFill>
              <a:schemeClr val="accent1"/>
            </a:solidFill>
            <a:ln w="25400">
              <a:solidFill>
                <a:srgbClr val="33CCFF"/>
              </a:solidFill>
              <a:round/>
              <a:headEnd/>
              <a:tailEnd/>
            </a:ln>
            <a:effectLst>
              <a:outerShdw dist="107763" dir="2700000" algn="ctr" rotWithShape="0">
                <a:schemeClr val="folHlink">
                  <a:alpha val="50000"/>
                </a:schemeClr>
              </a:outerShdw>
            </a:effectLst>
            <a:scene3d>
              <a:camera prst="orthographicFront"/>
              <a:lightRig rig="threePt" dir="t"/>
            </a:scene3d>
            <a:sp3d>
              <a:bevelT/>
            </a:sp3d>
          </p:spPr>
          <p:txBody>
            <a:bodyPr wrap="none" anchor="ctr"/>
            <a:lstStyle/>
            <a:p>
              <a:pPr algn="ctr">
                <a:defRPr/>
              </a:pPr>
              <a:r>
                <a:rPr lang="en-US" altLang="en-US" sz="1600" b="1" dirty="0">
                  <a:solidFill>
                    <a:schemeClr val="bg1"/>
                  </a:solidFill>
                  <a:latin typeface="Calibri" panose="020F0502020204030204" pitchFamily="34" charset="0"/>
                </a:rPr>
                <a:t>Customers</a:t>
              </a:r>
            </a:p>
          </p:txBody>
        </p:sp>
        <p:sp>
          <p:nvSpPr>
            <p:cNvPr id="28" name="Rectangle 16">
              <a:extLst>
                <a:ext uri="{FF2B5EF4-FFF2-40B4-BE49-F238E27FC236}">
                  <a16:creationId xmlns:a16="http://schemas.microsoft.com/office/drawing/2014/main" id="{7683CB8C-92C4-D8F5-2E83-0F1B93ADD8CB}"/>
                </a:ext>
              </a:extLst>
            </p:cNvPr>
            <p:cNvSpPr>
              <a:spLocks noChangeArrowheads="1"/>
            </p:cNvSpPr>
            <p:nvPr/>
          </p:nvSpPr>
          <p:spPr bwMode="auto">
            <a:xfrm>
              <a:off x="7269163"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When </a:t>
              </a:r>
            </a:p>
            <a:p>
              <a:pPr algn="ctr">
                <a:defRPr/>
              </a:pPr>
              <a:r>
                <a:rPr lang="en-US" altLang="en-US" sz="1600" b="1" dirty="0">
                  <a:solidFill>
                    <a:srgbClr val="000090"/>
                  </a:solidFill>
                  <a:latin typeface="Calibri" panose="020F0502020204030204" pitchFamily="34" charset="0"/>
                </a:rPr>
                <a:t>do they buy?</a:t>
              </a:r>
            </a:p>
          </p:txBody>
        </p:sp>
        <p:sp>
          <p:nvSpPr>
            <p:cNvPr id="29" name="Rectangle 17">
              <a:extLst>
                <a:ext uri="{FF2B5EF4-FFF2-40B4-BE49-F238E27FC236}">
                  <a16:creationId xmlns:a16="http://schemas.microsoft.com/office/drawing/2014/main" id="{585FB4F1-899D-8201-0147-43F12D3CD702}"/>
                </a:ext>
              </a:extLst>
            </p:cNvPr>
            <p:cNvSpPr>
              <a:spLocks noChangeArrowheads="1"/>
            </p:cNvSpPr>
            <p:nvPr/>
          </p:nvSpPr>
          <p:spPr bwMode="auto">
            <a:xfrm>
              <a:off x="1462088"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Where </a:t>
              </a:r>
            </a:p>
            <a:p>
              <a:pPr algn="ctr">
                <a:defRPr/>
              </a:pPr>
              <a:r>
                <a:rPr lang="en-US" altLang="en-US" sz="1600" b="1" dirty="0">
                  <a:solidFill>
                    <a:srgbClr val="000090"/>
                  </a:solidFill>
                  <a:latin typeface="Calibri" panose="020F0502020204030204" pitchFamily="34" charset="0"/>
                </a:rPr>
                <a:t>do they buy?</a:t>
              </a:r>
            </a:p>
          </p:txBody>
        </p:sp>
        <p:sp>
          <p:nvSpPr>
            <p:cNvPr id="30" name="Rectangle 18">
              <a:extLst>
                <a:ext uri="{FF2B5EF4-FFF2-40B4-BE49-F238E27FC236}">
                  <a16:creationId xmlns:a16="http://schemas.microsoft.com/office/drawing/2014/main" id="{34C65D95-E0E9-D6BD-762F-926FAE2C01FA}"/>
                </a:ext>
              </a:extLst>
            </p:cNvPr>
            <p:cNvSpPr>
              <a:spLocks noChangeArrowheads="1"/>
            </p:cNvSpPr>
            <p:nvPr/>
          </p:nvSpPr>
          <p:spPr bwMode="auto">
            <a:xfrm>
              <a:off x="4319588" y="1307235"/>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Who </a:t>
              </a:r>
            </a:p>
            <a:p>
              <a:pPr algn="ctr">
                <a:defRPr/>
              </a:pPr>
              <a:r>
                <a:rPr lang="en-US" altLang="en-US" sz="1600" b="1" dirty="0">
                  <a:solidFill>
                    <a:srgbClr val="000090"/>
                  </a:solidFill>
                  <a:latin typeface="Calibri" panose="020F0502020204030204" pitchFamily="34" charset="0"/>
                </a:rPr>
                <a:t>is important?</a:t>
              </a:r>
            </a:p>
          </p:txBody>
        </p:sp>
      </p:grpSp>
    </p:spTree>
    <p:extLst>
      <p:ext uri="{BB962C8B-B14F-4D97-AF65-F5344CB8AC3E}">
        <p14:creationId xmlns:p14="http://schemas.microsoft.com/office/powerpoint/2010/main" val="119113156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67FC-AA67-C390-C1D2-B2FAB3D53395}"/>
              </a:ext>
            </a:extLst>
          </p:cNvPr>
          <p:cNvSpPr>
            <a:spLocks noGrp="1"/>
          </p:cNvSpPr>
          <p:nvPr>
            <p:ph type="title"/>
          </p:nvPr>
        </p:nvSpPr>
        <p:spPr>
          <a:xfrm>
            <a:off x="575894" y="729658"/>
            <a:ext cx="11029616" cy="735248"/>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Strategic Importance of understanding buying behaviour</a:t>
            </a:r>
          </a:p>
        </p:txBody>
      </p:sp>
      <p:sp>
        <p:nvSpPr>
          <p:cNvPr id="3" name="Footer Placeholder 2">
            <a:extLst>
              <a:ext uri="{FF2B5EF4-FFF2-40B4-BE49-F238E27FC236}">
                <a16:creationId xmlns:a16="http://schemas.microsoft.com/office/drawing/2014/main" id="{815E41C3-5C68-3939-E7D1-D65C916FA76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64A297-19ED-DB53-557B-CB67501BEDF3}"/>
              </a:ext>
            </a:extLst>
          </p:cNvPr>
          <p:cNvSpPr>
            <a:spLocks noGrp="1"/>
          </p:cNvSpPr>
          <p:nvPr>
            <p:ph type="sldNum" sz="quarter" idx="12"/>
          </p:nvPr>
        </p:nvSpPr>
        <p:spPr/>
        <p:txBody>
          <a:bodyPr/>
          <a:lstStyle/>
          <a:p>
            <a:fld id="{3A98EE3D-8CD1-4C3F-BD1C-C98C9596463C}" type="slidenum">
              <a:rPr lang="en-US" smtClean="0"/>
              <a:t>5</a:t>
            </a:fld>
            <a:endParaRPr lang="en-US" dirty="0"/>
          </a:p>
        </p:txBody>
      </p:sp>
      <p:sp>
        <p:nvSpPr>
          <p:cNvPr id="8" name="TextBox 7">
            <a:extLst>
              <a:ext uri="{FF2B5EF4-FFF2-40B4-BE49-F238E27FC236}">
                <a16:creationId xmlns:a16="http://schemas.microsoft.com/office/drawing/2014/main" id="{80418E31-F931-2EDA-D2DF-DB109B474BDA}"/>
              </a:ext>
            </a:extLst>
          </p:cNvPr>
          <p:cNvSpPr txBox="1"/>
          <p:nvPr/>
        </p:nvSpPr>
        <p:spPr>
          <a:xfrm>
            <a:off x="699796" y="1720839"/>
            <a:ext cx="10273004" cy="2308324"/>
          </a:xfrm>
          <a:prstGeom prst="rect">
            <a:avLst/>
          </a:prstGeom>
          <a:noFill/>
        </p:spPr>
        <p:txBody>
          <a:bodyPr wrap="square">
            <a:sp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The importance of consumer behaviour in marketing is far reaching.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I</a:t>
            </a:r>
            <a:r>
              <a:rPr lang="en-GB" sz="2400" b="0" i="0" dirty="0">
                <a:effectLst/>
                <a:latin typeface="Calibri" panose="020F0502020204030204" pitchFamily="34" charset="0"/>
                <a:ea typeface="Calibri" panose="020F0502020204030204" pitchFamily="34" charset="0"/>
                <a:cs typeface="Calibri" panose="020F0502020204030204" pitchFamily="34" charset="0"/>
              </a:rPr>
              <a:t>nsights gained will help inform the development of your marketing strategy so that you reach your audience most efficiently</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It enables optimisation of communications strategies.</a:t>
            </a:r>
          </a:p>
        </p:txBody>
      </p:sp>
      <p:pic>
        <p:nvPicPr>
          <p:cNvPr id="2050" name="Picture 2" descr="Understanding the variables that influence consumer buying behavior helps marketers tailor their messages &amp; strategies to their target audience's need">
            <a:extLst>
              <a:ext uri="{FF2B5EF4-FFF2-40B4-BE49-F238E27FC236}">
                <a16:creationId xmlns:a16="http://schemas.microsoft.com/office/drawing/2014/main" id="{F97D6168-D33E-A308-36AE-5D45A7A83D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89" t="57726" r="26174" b="-1"/>
          <a:stretch/>
        </p:blipFill>
        <p:spPr bwMode="auto">
          <a:xfrm>
            <a:off x="6096000" y="4175392"/>
            <a:ext cx="6096000" cy="2682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146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1714-930E-69D7-FB16-968EF8954B8E}"/>
              </a:ext>
            </a:extLst>
          </p:cNvPr>
          <p:cNvSpPr>
            <a:spLocks noGrp="1"/>
          </p:cNvSpPr>
          <p:nvPr>
            <p:ph type="title"/>
          </p:nvPr>
        </p:nvSpPr>
        <p:spPr>
          <a:xfrm>
            <a:off x="581192" y="702156"/>
            <a:ext cx="11029616" cy="760884"/>
          </a:xfrm>
        </p:spPr>
        <p:txBody>
          <a:bodyPr>
            <a:normAutofit/>
          </a:bodyPr>
          <a:lstStyle/>
          <a:p>
            <a:r>
              <a:rPr lang="en-GB" sz="3600" b="1" u="sng" dirty="0">
                <a:latin typeface="Calibri" panose="020F0502020204030204" pitchFamily="34" charset="0"/>
                <a:ea typeface="Calibri" panose="020F0502020204030204" pitchFamily="34" charset="0"/>
                <a:cs typeface="Calibri" panose="020F0502020204030204" pitchFamily="34" charset="0"/>
              </a:rPr>
              <a:t>Customer types</a:t>
            </a:r>
          </a:p>
        </p:txBody>
      </p:sp>
      <p:sp>
        <p:nvSpPr>
          <p:cNvPr id="3" name="Content Placeholder 2">
            <a:extLst>
              <a:ext uri="{FF2B5EF4-FFF2-40B4-BE49-F238E27FC236}">
                <a16:creationId xmlns:a16="http://schemas.microsoft.com/office/drawing/2014/main" id="{C6D7ACCB-6765-92D0-3520-FFF0F9502CCA}"/>
              </a:ext>
            </a:extLst>
          </p:cNvPr>
          <p:cNvSpPr>
            <a:spLocks noGrp="1"/>
          </p:cNvSpPr>
          <p:nvPr>
            <p:ph idx="1"/>
          </p:nvPr>
        </p:nvSpPr>
        <p:spPr>
          <a:xfrm>
            <a:off x="581192" y="2340864"/>
            <a:ext cx="3814345" cy="3634486"/>
          </a:xfrm>
        </p:spPr>
        <p:txBody>
          <a:bodyPr>
            <a:normAutofit fontScale="92500" lnSpcReduction="20000"/>
          </a:bodyPr>
          <a:lstStyle/>
          <a:p>
            <a:r>
              <a:rPr lang="en-GB" sz="2400" b="1" dirty="0">
                <a:latin typeface="Calibri" panose="020F0502020204030204" pitchFamily="34" charset="0"/>
                <a:ea typeface="Calibri" panose="020F0502020204030204" pitchFamily="34" charset="0"/>
                <a:cs typeface="Calibri" panose="020F0502020204030204" pitchFamily="34" charset="0"/>
              </a:rPr>
              <a:t>There are two broad customer types</a:t>
            </a:r>
            <a:r>
              <a:rPr lang="en-GB" sz="2400" dirty="0">
                <a:latin typeface="Calibri" panose="020F0502020204030204" pitchFamily="34" charset="0"/>
                <a:ea typeface="Calibri" panose="020F0502020204030204" pitchFamily="34" charset="0"/>
                <a:cs typeface="Calibri" panose="020F0502020204030204" pitchFamily="34" charset="0"/>
              </a:rPr>
              <a:t>:</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Private Consumers - B2C (business to consumer)</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Organisational Customers - B2B (business to business)</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Other categories include Customer to Customer C2C and Business to Government B2G </a:t>
            </a:r>
          </a:p>
        </p:txBody>
      </p:sp>
      <p:sp>
        <p:nvSpPr>
          <p:cNvPr id="4" name="Footer Placeholder 3">
            <a:extLst>
              <a:ext uri="{FF2B5EF4-FFF2-40B4-BE49-F238E27FC236}">
                <a16:creationId xmlns:a16="http://schemas.microsoft.com/office/drawing/2014/main" id="{3FB33511-2F78-2826-62C8-DDFA186FF474}"/>
              </a:ext>
            </a:extLst>
          </p:cNvPr>
          <p:cNvSpPr>
            <a:spLocks noGrp="1"/>
          </p:cNvSpPr>
          <p:nvPr>
            <p:ph type="ftr" sz="quarter" idx="11"/>
          </p:nvPr>
        </p:nvSpPr>
        <p:spPr/>
        <p:txBody>
          <a:bodyPr/>
          <a:lstStyle/>
          <a:p>
            <a:r>
              <a:rPr lang="en-US" dirty="0"/>
              <a:t>(Fahy and Jobber, 2012)</a:t>
            </a:r>
          </a:p>
        </p:txBody>
      </p:sp>
      <p:sp>
        <p:nvSpPr>
          <p:cNvPr id="5" name="Slide Number Placeholder 4">
            <a:extLst>
              <a:ext uri="{FF2B5EF4-FFF2-40B4-BE49-F238E27FC236}">
                <a16:creationId xmlns:a16="http://schemas.microsoft.com/office/drawing/2014/main" id="{0E06B79A-696E-748B-3E8F-519C4DC5EE76}"/>
              </a:ext>
            </a:extLst>
          </p:cNvPr>
          <p:cNvSpPr>
            <a:spLocks noGrp="1"/>
          </p:cNvSpPr>
          <p:nvPr>
            <p:ph type="sldNum" sz="quarter" idx="12"/>
          </p:nvPr>
        </p:nvSpPr>
        <p:spPr/>
        <p:txBody>
          <a:bodyPr/>
          <a:lstStyle/>
          <a:p>
            <a:fld id="{3A98EE3D-8CD1-4C3F-BD1C-C98C9596463C}" type="slidenum">
              <a:rPr lang="en-US" smtClean="0"/>
              <a:t>6</a:t>
            </a:fld>
            <a:endParaRPr lang="en-US" dirty="0"/>
          </a:p>
        </p:txBody>
      </p:sp>
      <p:pic>
        <p:nvPicPr>
          <p:cNvPr id="6" name="Picture 5">
            <a:extLst>
              <a:ext uri="{FF2B5EF4-FFF2-40B4-BE49-F238E27FC236}">
                <a16:creationId xmlns:a16="http://schemas.microsoft.com/office/drawing/2014/main" id="{47BA5645-3FA3-645B-0D66-9D986EE082FA}"/>
              </a:ext>
            </a:extLst>
          </p:cNvPr>
          <p:cNvPicPr>
            <a:picLocks noChangeAspect="1"/>
          </p:cNvPicPr>
          <p:nvPr/>
        </p:nvPicPr>
        <p:blipFill rotWithShape="1">
          <a:blip r:embed="rId2"/>
          <a:srcRect t="14890" b="12158"/>
          <a:stretch/>
        </p:blipFill>
        <p:spPr>
          <a:xfrm>
            <a:off x="4497137" y="1705204"/>
            <a:ext cx="7617298" cy="4167704"/>
          </a:xfrm>
          <a:prstGeom prst="rect">
            <a:avLst/>
          </a:prstGeom>
        </p:spPr>
      </p:pic>
    </p:spTree>
    <p:extLst>
      <p:ext uri="{BB962C8B-B14F-4D97-AF65-F5344CB8AC3E}">
        <p14:creationId xmlns:p14="http://schemas.microsoft.com/office/powerpoint/2010/main" val="4138143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Consumer decision-making process</a:t>
            </a:r>
          </a:p>
        </p:txBody>
      </p:sp>
      <p:sp>
        <p:nvSpPr>
          <p:cNvPr id="6" name="TextBox 5">
            <a:extLst>
              <a:ext uri="{FF2B5EF4-FFF2-40B4-BE49-F238E27FC236}">
                <a16:creationId xmlns:a16="http://schemas.microsoft.com/office/drawing/2014/main" id="{7880B9E1-D65B-8AF2-E845-9BD746DF6414}"/>
              </a:ext>
            </a:extLst>
          </p:cNvPr>
          <p:cNvSpPr txBox="1"/>
          <p:nvPr/>
        </p:nvSpPr>
        <p:spPr>
          <a:xfrm>
            <a:off x="4561870" y="723900"/>
            <a:ext cx="7183597" cy="2251830"/>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This model outlines the steps taken throughout purchasing process</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is rooted in cognitive psychology; </a:t>
            </a:r>
            <a:r>
              <a:rPr kumimoji="0" lang="en-GB"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hence, it deals with problem-solving, decision-making, motivation etc.</a:t>
            </a: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(Fahy and Jobber 2022)</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assumes that a customer's purchasing decision is rational</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is a relatively rigid and predictable set of five steps…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(Fahy and Jobber 2022)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EC097"/>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DEC097"/>
              </a:solidFill>
              <a:effectLst/>
              <a:uLnTx/>
              <a:uFillTx/>
              <a:latin typeface="Franklin Gothic Book" panose="020B0502020104020203"/>
              <a:ea typeface="+mn-ea"/>
              <a:cs typeface="+mn-cs"/>
            </a:endParaRPr>
          </a:p>
        </p:txBody>
      </p:sp>
      <p:pic>
        <p:nvPicPr>
          <p:cNvPr id="3" name="Picture 2" descr="Marketing Theories – Explaining the Consumer Decision Making Process">
            <a:extLst>
              <a:ext uri="{FF2B5EF4-FFF2-40B4-BE49-F238E27FC236}">
                <a16:creationId xmlns:a16="http://schemas.microsoft.com/office/drawing/2014/main" id="{D0A55CB6-2D82-ED9A-A64F-2F2F48072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954" y="2841921"/>
            <a:ext cx="4431379" cy="3903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736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dirty="0" err="1">
                <a:solidFill>
                  <a:srgbClr val="FFFFFF"/>
                </a:solidFill>
              </a:rPr>
              <a:t>organisational</a:t>
            </a:r>
            <a:r>
              <a:rPr lang="en-US" dirty="0">
                <a:solidFill>
                  <a:srgbClr val="FFFFFF"/>
                </a:solidFill>
              </a:rPr>
              <a:t> decision-making process (B2B)</a:t>
            </a:r>
          </a:p>
        </p:txBody>
      </p:sp>
      <p:sp>
        <p:nvSpPr>
          <p:cNvPr id="6" name="TextBox 5">
            <a:extLst>
              <a:ext uri="{FF2B5EF4-FFF2-40B4-BE49-F238E27FC236}">
                <a16:creationId xmlns:a16="http://schemas.microsoft.com/office/drawing/2014/main" id="{7880B9E1-D65B-8AF2-E845-9BD746DF6414}"/>
              </a:ext>
            </a:extLst>
          </p:cNvPr>
          <p:cNvSpPr txBox="1"/>
          <p:nvPr/>
        </p:nvSpPr>
        <p:spPr>
          <a:xfrm>
            <a:off x="4561871" y="723900"/>
            <a:ext cx="2448530" cy="365125"/>
          </a:xfrm>
          <a:prstGeom prst="rect">
            <a:avLst/>
          </a:prstGeom>
        </p:spPr>
        <p:txBody>
          <a:bodyPr vert="horz" lIns="91440" tIns="45720" rIns="91440" bIns="45720" rtlCol="0" anchor="ctr">
            <a:normAutofit lnSpcReduction="10000"/>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(Fahy and Jobber 2022)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EC097"/>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DEC097"/>
              </a:solidFill>
              <a:effectLst/>
              <a:uLnTx/>
              <a:uFillTx/>
              <a:latin typeface="Franklin Gothic Book" panose="020B0502020104020203"/>
              <a:ea typeface="+mn-ea"/>
              <a:cs typeface="+mn-cs"/>
            </a:endParaRPr>
          </a:p>
        </p:txBody>
      </p:sp>
      <p:pic>
        <p:nvPicPr>
          <p:cNvPr id="1026" name="Picture 2">
            <a:extLst>
              <a:ext uri="{FF2B5EF4-FFF2-40B4-BE49-F238E27FC236}">
                <a16:creationId xmlns:a16="http://schemas.microsoft.com/office/drawing/2014/main" id="{07F031D1-8140-73CE-4D90-9053135960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1651" y="714187"/>
            <a:ext cx="3232150" cy="594060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Organisational Buying Behaviour | Marketing Journal">
            <a:extLst>
              <a:ext uri="{FF2B5EF4-FFF2-40B4-BE49-F238E27FC236}">
                <a16:creationId xmlns:a16="http://schemas.microsoft.com/office/drawing/2014/main" id="{91AB73EC-DB67-663F-ACB0-3AD1947168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46" r="10442"/>
          <a:stretch/>
        </p:blipFill>
        <p:spPr bwMode="auto">
          <a:xfrm>
            <a:off x="4467166" y="438825"/>
            <a:ext cx="6658034" cy="6277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61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a:bodyPr>
          <a:lstStyle/>
          <a:p>
            <a:r>
              <a:rPr lang="en-GB" dirty="0"/>
              <a:t>Step 1: recognition of need</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570208"/>
            <a:ext cx="10662081" cy="64633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Also called: ‘problem awareness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can be grouped into three groups: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Rectangle: Rounded Corners 5">
            <a:extLst>
              <a:ext uri="{FF2B5EF4-FFF2-40B4-BE49-F238E27FC236}">
                <a16:creationId xmlns:a16="http://schemas.microsoft.com/office/drawing/2014/main" id="{7A8FC47F-265E-A649-7D64-72683B98DC16}"/>
              </a:ext>
            </a:extLst>
          </p:cNvPr>
          <p:cNvSpPr/>
          <p:nvPr/>
        </p:nvSpPr>
        <p:spPr>
          <a:xfrm>
            <a:off x="781235"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Functional</a:t>
            </a:r>
          </a:p>
        </p:txBody>
      </p:sp>
      <p:sp>
        <p:nvSpPr>
          <p:cNvPr id="7" name="Rectangle: Rounded Corners 6">
            <a:extLst>
              <a:ext uri="{FF2B5EF4-FFF2-40B4-BE49-F238E27FC236}">
                <a16:creationId xmlns:a16="http://schemas.microsoft.com/office/drawing/2014/main" id="{2021FE63-056E-AE1C-1285-7C0D6BBCFD01}"/>
              </a:ext>
            </a:extLst>
          </p:cNvPr>
          <p:cNvSpPr/>
          <p:nvPr/>
        </p:nvSpPr>
        <p:spPr>
          <a:xfrm>
            <a:off x="4175464"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Unpredictable</a:t>
            </a:r>
          </a:p>
        </p:txBody>
      </p:sp>
      <p:sp>
        <p:nvSpPr>
          <p:cNvPr id="8" name="Rectangle: Rounded Corners 7">
            <a:extLst>
              <a:ext uri="{FF2B5EF4-FFF2-40B4-BE49-F238E27FC236}">
                <a16:creationId xmlns:a16="http://schemas.microsoft.com/office/drawing/2014/main" id="{441A53AF-CDF5-EAF9-851C-2D095CCA4D53}"/>
              </a:ext>
            </a:extLst>
          </p:cNvPr>
          <p:cNvSpPr/>
          <p:nvPr/>
        </p:nvSpPr>
        <p:spPr>
          <a:xfrm>
            <a:off x="7569693"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Emotional</a:t>
            </a:r>
          </a:p>
        </p:txBody>
      </p:sp>
      <p:sp>
        <p:nvSpPr>
          <p:cNvPr id="9" name="TextBox 8">
            <a:extLst>
              <a:ext uri="{FF2B5EF4-FFF2-40B4-BE49-F238E27FC236}">
                <a16:creationId xmlns:a16="http://schemas.microsoft.com/office/drawing/2014/main" id="{5A23C775-30BA-9F4E-B1BD-B7A0497B1594}"/>
              </a:ext>
            </a:extLst>
          </p:cNvPr>
          <p:cNvSpPr txBox="1"/>
          <p:nvPr/>
        </p:nvSpPr>
        <p:spPr>
          <a:xfrm>
            <a:off x="852256" y="3301637"/>
            <a:ext cx="3018408"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are predictable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Buying petrol, food, or heating</a:t>
            </a:r>
          </a:p>
        </p:txBody>
      </p:sp>
      <p:sp>
        <p:nvSpPr>
          <p:cNvPr id="10" name="TextBox 9">
            <a:extLst>
              <a:ext uri="{FF2B5EF4-FFF2-40B4-BE49-F238E27FC236}">
                <a16:creationId xmlns:a16="http://schemas.microsoft.com/office/drawing/2014/main" id="{169CBB21-3667-A6A5-F3EE-345BD34D7724}"/>
              </a:ext>
            </a:extLst>
          </p:cNvPr>
          <p:cNvSpPr txBox="1"/>
          <p:nvPr/>
        </p:nvSpPr>
        <p:spPr>
          <a:xfrm>
            <a:off x="4175464" y="3301637"/>
            <a:ext cx="3018408" cy="20313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Due to situations beyond customer's control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 include: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Dishwasher breaking down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Car tyre deflating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Twisting your ankle</a:t>
            </a:r>
          </a:p>
        </p:txBody>
      </p:sp>
      <p:sp>
        <p:nvSpPr>
          <p:cNvPr id="11" name="TextBox 10">
            <a:extLst>
              <a:ext uri="{FF2B5EF4-FFF2-40B4-BE49-F238E27FC236}">
                <a16:creationId xmlns:a16="http://schemas.microsoft.com/office/drawing/2014/main" id="{1632FA68-FF4B-81F9-1CBC-DF0EF580AABB}"/>
              </a:ext>
            </a:extLst>
          </p:cNvPr>
          <p:cNvSpPr txBox="1"/>
          <p:nvPr/>
        </p:nvSpPr>
        <p:spPr>
          <a:xfrm>
            <a:off x="7640714" y="3301637"/>
            <a:ext cx="3018408" cy="313932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can also be referred to as experiential needs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 include: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Urge for ice cream when you’re feeling down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Buying expensive perfume to increase your status and sense of self</a:t>
            </a:r>
          </a:p>
        </p:txBody>
      </p:sp>
    </p:spTree>
    <p:extLst>
      <p:ext uri="{BB962C8B-B14F-4D97-AF65-F5344CB8AC3E}">
        <p14:creationId xmlns:p14="http://schemas.microsoft.com/office/powerpoint/2010/main" val="4153274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Step 2: information search</a:t>
            </a:r>
          </a:p>
        </p:txBody>
      </p:sp>
      <p:sp>
        <p:nvSpPr>
          <p:cNvPr id="3" name="TextBox 2">
            <a:extLst>
              <a:ext uri="{FF2B5EF4-FFF2-40B4-BE49-F238E27FC236}">
                <a16:creationId xmlns:a16="http://schemas.microsoft.com/office/drawing/2014/main" id="{1A63A293-6A4B-481D-8960-BE437C3CF946}"/>
              </a:ext>
            </a:extLst>
          </p:cNvPr>
          <p:cNvSpPr txBox="1"/>
          <p:nvPr/>
        </p:nvSpPr>
        <p:spPr>
          <a:xfrm>
            <a:off x="381587" y="1642707"/>
            <a:ext cx="6684961"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Once the customer has identified a need, they will search for information.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Purpose: to build up enough knowledge to feel secure in making a reasoned decision.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First: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internal information search </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whereby the customer attempts to make a decision based on their existing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Then: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external information search</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including talking to friends or experts, reading relevant sales material, or searching the internet for reviews.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Customer set’s his/her expectations, particularly around core needs and non-essential attributes.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Varies considerably for different product categories.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Workspace table with tablet eyeglasses schedule calendar and cup">
            <a:extLst>
              <a:ext uri="{FF2B5EF4-FFF2-40B4-BE49-F238E27FC236}">
                <a16:creationId xmlns:a16="http://schemas.microsoft.com/office/drawing/2014/main" id="{F369CDF5-3EBF-A877-E735-C145A979F3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91885" y="2053388"/>
            <a:ext cx="4538318" cy="3025545"/>
          </a:xfrm>
          <a:prstGeom prst="rect">
            <a:avLst/>
          </a:prstGeom>
        </p:spPr>
      </p:pic>
    </p:spTree>
    <p:extLst>
      <p:ext uri="{BB962C8B-B14F-4D97-AF65-F5344CB8AC3E}">
        <p14:creationId xmlns:p14="http://schemas.microsoft.com/office/powerpoint/2010/main" val="119785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a:t>Step 3: evaluation of alternatives</a:t>
            </a:r>
            <a:endParaRPr lang="en-GB" dirty="0"/>
          </a:p>
        </p:txBody>
      </p:sp>
      <p:sp>
        <p:nvSpPr>
          <p:cNvPr id="3" name="TextBox 2">
            <a:extLst>
              <a:ext uri="{FF2B5EF4-FFF2-40B4-BE49-F238E27FC236}">
                <a16:creationId xmlns:a16="http://schemas.microsoft.com/office/drawing/2014/main" id="{1A63A293-6A4B-481D-8960-BE437C3CF946}"/>
              </a:ext>
            </a:extLst>
          </p:cNvPr>
          <p:cNvSpPr txBox="1"/>
          <p:nvPr/>
        </p:nvSpPr>
        <p:spPr>
          <a:xfrm>
            <a:off x="759661" y="1734218"/>
            <a:ext cx="10662081"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customer compares alternatives based on criteria derived from their needs and product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four key factors that cause a ‘higher customer involvement’ (a higher level of activity with regards to evaluating alternatives):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Laurent and </a:t>
            </a:r>
            <a:r>
              <a:rPr kumimoji="0" 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Kapferer</a:t>
            </a: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(1985) </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603B8D96-AB90-D859-CC05-F31FC577B097}"/>
              </a:ext>
            </a:extLst>
          </p:cNvPr>
          <p:cNvPicPr>
            <a:picLocks noChangeAspect="1"/>
          </p:cNvPicPr>
          <p:nvPr/>
        </p:nvPicPr>
        <p:blipFill>
          <a:blip r:embed="rId2"/>
          <a:stretch>
            <a:fillRect/>
          </a:stretch>
        </p:blipFill>
        <p:spPr>
          <a:xfrm>
            <a:off x="898573" y="2954486"/>
            <a:ext cx="10023427" cy="3254982"/>
          </a:xfrm>
          <a:prstGeom prst="rect">
            <a:avLst/>
          </a:prstGeom>
        </p:spPr>
      </p:pic>
    </p:spTree>
    <p:extLst>
      <p:ext uri="{BB962C8B-B14F-4D97-AF65-F5344CB8AC3E}">
        <p14:creationId xmlns:p14="http://schemas.microsoft.com/office/powerpoint/2010/main" val="1804056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Importance of perceived value and satisfaction</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Close-up of panellets">
            <a:extLst>
              <a:ext uri="{FF2B5EF4-FFF2-40B4-BE49-F238E27FC236}">
                <a16:creationId xmlns:a16="http://schemas.microsoft.com/office/drawing/2014/main" id="{D512F0DA-7C8C-DC5D-64AB-A90A8EE0BD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15" name="TextBox 14">
            <a:extLst>
              <a:ext uri="{FF2B5EF4-FFF2-40B4-BE49-F238E27FC236}">
                <a16:creationId xmlns:a16="http://schemas.microsoft.com/office/drawing/2014/main" id="{C3F2D5C9-6EE2-7028-CE08-AFC038384D88}"/>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Before purchasing, customers set expectations and </a:t>
            </a:r>
            <a:r>
              <a:rPr kumimoji="0" lang="en-US" b="1" i="0" u="none" strike="noStrike" cap="none" spc="0" normalizeH="0" baseline="0" noProof="0">
                <a:ln>
                  <a:noFill/>
                </a:ln>
                <a:solidFill>
                  <a:schemeClr val="tx1">
                    <a:lumMod val="75000"/>
                    <a:lumOff val="25000"/>
                  </a:schemeClr>
                </a:solidFill>
                <a:effectLst/>
                <a:uLnTx/>
                <a:uFillTx/>
              </a:rPr>
              <a:t>make </a:t>
            </a:r>
            <a:r>
              <a:rPr kumimoji="0" lang="en-US" b="1" i="0" u="none" strike="noStrike" cap="none" spc="0" normalizeH="0" baseline="0" noProof="0">
                <a:ln>
                  <a:noFill/>
                </a:ln>
                <a:solidFill>
                  <a:srgbClr val="0070C0"/>
                </a:solidFill>
                <a:effectLst/>
                <a:uLnTx/>
                <a:uFillTx/>
              </a:rPr>
              <a:t>assumptions</a:t>
            </a:r>
            <a:r>
              <a:rPr kumimoji="0" lang="en-US" b="1" i="0" u="none" strike="noStrike" cap="none" spc="0" normalizeH="0" baseline="0" noProof="0">
                <a:ln>
                  <a:noFill/>
                </a:ln>
                <a:solidFill>
                  <a:schemeClr val="tx1">
                    <a:lumMod val="75000"/>
                    <a:lumOff val="25000"/>
                  </a:schemeClr>
                </a:solidFill>
                <a:effectLst/>
                <a:uLnTx/>
                <a:uFillTx/>
              </a:rPr>
              <a:t> </a:t>
            </a:r>
            <a:r>
              <a:rPr kumimoji="0" lang="en-US" b="1" i="0" u="none" strike="noStrike" cap="none" spc="0" normalizeH="0" baseline="0" noProof="0" dirty="0">
                <a:ln>
                  <a:noFill/>
                </a:ln>
                <a:solidFill>
                  <a:schemeClr val="tx1">
                    <a:lumMod val="75000"/>
                    <a:lumOff val="25000"/>
                  </a:schemeClr>
                </a:solidFill>
                <a:effectLst/>
                <a:uLnTx/>
                <a:uFillTx/>
              </a:rPr>
              <a:t>on how </a:t>
            </a:r>
            <a:r>
              <a:rPr kumimoji="0" lang="en-US" b="1" i="0" u="none" strike="noStrike" cap="none" spc="0" normalizeH="0" baseline="0" noProof="0">
                <a:ln>
                  <a:noFill/>
                </a:ln>
                <a:solidFill>
                  <a:schemeClr val="tx1">
                    <a:lumMod val="75000"/>
                    <a:lumOff val="25000"/>
                  </a:schemeClr>
                </a:solidFill>
                <a:effectLst/>
                <a:uLnTx/>
                <a:uFillTx/>
              </a:rPr>
              <a:t>much </a:t>
            </a:r>
            <a:r>
              <a:rPr kumimoji="0" lang="en-US" b="1" i="0" u="none" strike="noStrike" cap="none" spc="0" normalizeH="0" baseline="0" noProof="0">
                <a:ln>
                  <a:noFill/>
                </a:ln>
                <a:solidFill>
                  <a:srgbClr val="0070C0"/>
                </a:solidFill>
                <a:effectLst/>
                <a:uLnTx/>
                <a:uFillTx/>
              </a:rPr>
              <a:t>value and satisfaction they expect </a:t>
            </a:r>
            <a:r>
              <a:rPr kumimoji="0" lang="en-US" b="1" i="0" u="none" strike="noStrike" cap="none" spc="0" normalizeH="0" baseline="0" noProof="0">
                <a:ln>
                  <a:noFill/>
                </a:ln>
                <a:solidFill>
                  <a:schemeClr val="tx1">
                    <a:lumMod val="75000"/>
                    <a:lumOff val="25000"/>
                  </a:schemeClr>
                </a:solidFill>
                <a:effectLst/>
                <a:uLnTx/>
                <a:uFillTx/>
              </a:rPr>
              <a:t>to </a:t>
            </a:r>
            <a:r>
              <a:rPr kumimoji="0" lang="en-US" b="1" i="0" u="none" strike="noStrike" cap="none" spc="0" normalizeH="0" baseline="0" noProof="0" dirty="0">
                <a:ln>
                  <a:noFill/>
                </a:ln>
                <a:solidFill>
                  <a:schemeClr val="tx1">
                    <a:lumMod val="75000"/>
                    <a:lumOff val="25000"/>
                  </a:schemeClr>
                </a:solidFill>
                <a:effectLst/>
                <a:uLnTx/>
                <a:uFillTx/>
              </a:rPr>
              <a:t>derive from the product. </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They </a:t>
            </a:r>
            <a:r>
              <a:rPr kumimoji="0" lang="en-US" b="1" i="0" u="none" strike="noStrike" cap="none" spc="0" normalizeH="0" baseline="0" noProof="0">
                <a:ln>
                  <a:noFill/>
                </a:ln>
                <a:solidFill>
                  <a:schemeClr val="tx1">
                    <a:lumMod val="75000"/>
                    <a:lumOff val="25000"/>
                  </a:schemeClr>
                </a:solidFill>
                <a:effectLst/>
                <a:uLnTx/>
                <a:uFillTx/>
              </a:rPr>
              <a:t>will </a:t>
            </a:r>
            <a:r>
              <a:rPr kumimoji="0" lang="en-US" b="1" i="0" u="none" strike="noStrike" cap="none" spc="0" normalizeH="0" baseline="0" noProof="0">
                <a:ln>
                  <a:noFill/>
                </a:ln>
                <a:solidFill>
                  <a:srgbClr val="0070C0"/>
                </a:solidFill>
                <a:effectLst/>
                <a:uLnTx/>
                <a:uFillTx/>
              </a:rPr>
              <a:t>choose</a:t>
            </a:r>
            <a:r>
              <a:rPr kumimoji="0" lang="en-US" b="1" i="0" u="none" strike="noStrike" cap="none" spc="0" normalizeH="0" baseline="0" noProof="0">
                <a:ln>
                  <a:noFill/>
                </a:ln>
                <a:solidFill>
                  <a:schemeClr val="tx1">
                    <a:lumMod val="75000"/>
                    <a:lumOff val="25000"/>
                  </a:schemeClr>
                </a:solidFill>
                <a:effectLst/>
                <a:uLnTx/>
                <a:uFillTx/>
              </a:rPr>
              <a:t> </a:t>
            </a:r>
            <a:r>
              <a:rPr kumimoji="0" lang="en-US" b="1" i="0" u="none" strike="noStrike" cap="none" spc="0" normalizeH="0" baseline="0" noProof="0" dirty="0">
                <a:ln>
                  <a:noFill/>
                </a:ln>
                <a:solidFill>
                  <a:schemeClr val="tx1">
                    <a:lumMod val="75000"/>
                    <a:lumOff val="25000"/>
                  </a:schemeClr>
                </a:solidFill>
                <a:effectLst/>
                <a:uLnTx/>
                <a:uFillTx/>
              </a:rPr>
              <a:t>the product they conclude will deliver </a:t>
            </a:r>
            <a:r>
              <a:rPr kumimoji="0" lang="en-US" b="1" i="0" u="none" strike="noStrike" cap="none" spc="0" normalizeH="0" baseline="0" noProof="0">
                <a:ln>
                  <a:noFill/>
                </a:ln>
                <a:solidFill>
                  <a:schemeClr val="tx1">
                    <a:lumMod val="75000"/>
                    <a:lumOff val="25000"/>
                  </a:schemeClr>
                </a:solidFill>
                <a:effectLst/>
                <a:uLnTx/>
                <a:uFillTx/>
              </a:rPr>
              <a:t>the </a:t>
            </a:r>
            <a:r>
              <a:rPr kumimoji="0" lang="en-US" b="1" i="0" u="none" strike="noStrike" cap="none" spc="0" normalizeH="0" baseline="0" noProof="0">
                <a:ln>
                  <a:noFill/>
                </a:ln>
                <a:solidFill>
                  <a:srgbClr val="0070C0"/>
                </a:solidFill>
                <a:effectLst/>
                <a:uLnTx/>
                <a:uFillTx/>
              </a:rPr>
              <a:t>greatest combination of value and satisfaction</a:t>
            </a:r>
            <a:r>
              <a:rPr kumimoji="0" lang="en-US" b="1" i="0" u="none" strike="noStrike" cap="none" spc="0" normalizeH="0" baseline="0" noProof="0">
                <a:ln>
                  <a:noFill/>
                </a:ln>
                <a:solidFill>
                  <a:schemeClr val="tx1">
                    <a:lumMod val="75000"/>
                    <a:lumOff val="25000"/>
                  </a:schemeClr>
                </a:solidFill>
                <a:effectLst/>
                <a:uLnTx/>
                <a:uFillTx/>
              </a:rPr>
              <a:t>.</a:t>
            </a:r>
            <a:endParaRPr kumimoji="0" lang="en-US" b="1"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CDA266"/>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DA266"/>
                </a:solidFill>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solidFill>
                <a:srgbClr val="CDA266"/>
              </a:solidFill>
              <a:effectLst/>
              <a:uLnTx/>
              <a:uFillTx/>
            </a:endParaRPr>
          </a:p>
        </p:txBody>
      </p:sp>
    </p:spTree>
    <p:extLst>
      <p:ext uri="{BB962C8B-B14F-4D97-AF65-F5344CB8AC3E}">
        <p14:creationId xmlns:p14="http://schemas.microsoft.com/office/powerpoint/2010/main" val="38942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a:xfrm>
            <a:off x="581192" y="702156"/>
            <a:ext cx="11029616" cy="879391"/>
          </a:xfrm>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419099" y="2829432"/>
            <a:ext cx="2628899" cy="599568"/>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4057650" y="2829432"/>
            <a:ext cx="2628899"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696200" y="2625890"/>
            <a:ext cx="4279232"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3286125" y="2970391"/>
            <a:ext cx="771523"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686550" y="2930286"/>
            <a:ext cx="914400"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pic>
        <p:nvPicPr>
          <p:cNvPr id="12" name="Picture 11" descr="Cup of coffee 3D pattern">
            <a:extLst>
              <a:ext uri="{FF2B5EF4-FFF2-40B4-BE49-F238E27FC236}">
                <a16:creationId xmlns:a16="http://schemas.microsoft.com/office/drawing/2014/main" id="{C38A3E30-3264-D47A-FFD6-0FE7AED7315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122676" y="837146"/>
            <a:ext cx="797599" cy="996800"/>
          </a:xfrm>
          <a:prstGeom prst="rect">
            <a:avLst/>
          </a:prstGeom>
        </p:spPr>
      </p:pic>
      <p:sp>
        <p:nvSpPr>
          <p:cNvPr id="13" name="TextBox 12">
            <a:extLst>
              <a:ext uri="{FF2B5EF4-FFF2-40B4-BE49-F238E27FC236}">
                <a16:creationId xmlns:a16="http://schemas.microsoft.com/office/drawing/2014/main" id="{D0B2860A-FECE-30DF-3425-736A1F83B4BE}"/>
              </a:ext>
            </a:extLst>
          </p:cNvPr>
          <p:cNvSpPr txBox="1"/>
          <p:nvPr/>
        </p:nvSpPr>
        <p:spPr>
          <a:xfrm>
            <a:off x="613276" y="2075545"/>
            <a:ext cx="7580485"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200" b="0" i="0" u="none" strike="noStrike" kern="1200" cap="none" spc="0" normalizeH="0" baseline="0" noProof="0" dirty="0">
                <a:ln>
                  <a:noFill/>
                </a:ln>
                <a:solidFill>
                  <a:srgbClr val="0070C0"/>
                </a:solidFill>
                <a:effectLst/>
                <a:uLnTx/>
                <a:uFillTx/>
                <a:latin typeface="Calibri" panose="020F0502020204030204" pitchFamily="34" charset="0"/>
                <a:ea typeface="MS PGothic" panose="020B0600070205080204" pitchFamily="34" charset="-128"/>
                <a:cs typeface="Calibri" panose="020F0502020204030204" pitchFamily="34" charset="0"/>
              </a:rPr>
              <a:t>Question: What is Customer Value?</a:t>
            </a:r>
            <a:endParaRPr kumimoji="0" lang="en-GB" sz="2200" b="0" i="0" u="none" strike="noStrike" kern="1200" cap="none" spc="0" normalizeH="0" baseline="0" noProof="0" dirty="0">
              <a:ln>
                <a:noFill/>
              </a:ln>
              <a:solidFill>
                <a:srgbClr val="0070C0"/>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08787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Step 4: purchase decision </a:t>
            </a:r>
          </a:p>
        </p:txBody>
      </p:sp>
      <p:sp>
        <p:nvSpPr>
          <p:cNvPr id="3" name="TextBox 2">
            <a:extLst>
              <a:ext uri="{FF2B5EF4-FFF2-40B4-BE49-F238E27FC236}">
                <a16:creationId xmlns:a16="http://schemas.microsoft.com/office/drawing/2014/main" id="{1A63A293-6A4B-481D-8960-BE437C3CF946}"/>
              </a:ext>
            </a:extLst>
          </p:cNvPr>
          <p:cNvSpPr txBox="1"/>
          <p:nvPr/>
        </p:nvSpPr>
        <p:spPr>
          <a:xfrm>
            <a:off x="436881" y="1625600"/>
            <a:ext cx="5821679" cy="375487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Purchase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Involves the trade of money for a product or service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Shoppers in bricks and mortar stores rarely abandon their carts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Abandonment of virtual shopping carts is quite common and provides marketers with real challenges.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Person standing indoors, holding clipboard with formal document, handing keys to smiling couple">
            <a:extLst>
              <a:ext uri="{FF2B5EF4-FFF2-40B4-BE49-F238E27FC236}">
                <a16:creationId xmlns:a16="http://schemas.microsoft.com/office/drawing/2014/main" id="{890E4003-406C-0AA8-D1DF-6E6802538E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748669" y="2303064"/>
            <a:ext cx="4431196" cy="2954131"/>
          </a:xfrm>
          <a:prstGeom prst="rect">
            <a:avLst/>
          </a:prstGeom>
        </p:spPr>
      </p:pic>
    </p:spTree>
    <p:extLst>
      <p:ext uri="{BB962C8B-B14F-4D97-AF65-F5344CB8AC3E}">
        <p14:creationId xmlns:p14="http://schemas.microsoft.com/office/powerpoint/2010/main" val="3518512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653313"/>
          </a:xfrm>
        </p:spPr>
        <p:txBody>
          <a:bodyPr vert="horz" lIns="91440" tIns="45720" rIns="91440" bIns="45720" rtlCol="0" anchor="b">
            <a:normAutofit/>
          </a:bodyPr>
          <a:lstStyle/>
          <a:p>
            <a:r>
              <a:rPr lang="en-US" b="0" kern="1200" cap="all" dirty="0">
                <a:solidFill>
                  <a:schemeClr val="tx2"/>
                </a:solidFill>
                <a:latin typeface="+mj-lt"/>
                <a:ea typeface="+mj-ea"/>
                <a:cs typeface="+mj-cs"/>
              </a:rPr>
              <a:t>Step 5: post-purchase evaluation</a:t>
            </a:r>
          </a:p>
        </p:txBody>
      </p:sp>
      <p:sp>
        <p:nvSpPr>
          <p:cNvPr id="20" name="Rectangle 19">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Rectangle 2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Woman thinking in bed">
            <a:extLst>
              <a:ext uri="{FF2B5EF4-FFF2-40B4-BE49-F238E27FC236}">
                <a16:creationId xmlns:a16="http://schemas.microsoft.com/office/drawing/2014/main" id="{A4C7FD59-8898-6610-14B7-7BAE58436EA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505428"/>
            <a:ext cx="7108234" cy="4353371"/>
          </a:xfrm>
          <a:prstGeom prst="rect">
            <a:avLst/>
          </a:prstGeom>
        </p:spPr>
        <p:txBody>
          <a:bodyPr vert="horz" lIns="91440" tIns="45720" rIns="91440" bIns="45720" rtlCol="0" anchor="ctr">
            <a:normAutofit fontScale="92500" lnSpcReduction="20000"/>
          </a:bodyPr>
          <a:lstStyle/>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200" b="1" i="0" u="none" strike="noStrike" cap="none" spc="0" normalizeH="0" baseline="0" noProof="0" dirty="0">
                <a:ln>
                  <a:noFill/>
                </a:ln>
                <a:solidFill>
                  <a:schemeClr val="tx1">
                    <a:lumMod val="75000"/>
                    <a:lumOff val="25000"/>
                  </a:schemeClr>
                </a:solidFill>
                <a:effectLst/>
                <a:uLnTx/>
                <a:uFillTx/>
              </a:rPr>
              <a:t>After the Purchase, customers may experience ‘</a:t>
            </a:r>
            <a:r>
              <a:rPr kumimoji="0" lang="en-US" sz="2200" b="1" i="0" u="none" strike="noStrike" cap="none" spc="0" normalizeH="0" baseline="0" noProof="0" dirty="0">
                <a:ln>
                  <a:noFill/>
                </a:ln>
                <a:solidFill>
                  <a:srgbClr val="0070C0"/>
                </a:solidFill>
                <a:effectLst/>
                <a:uLnTx/>
                <a:uFillTx/>
              </a:rPr>
              <a:t>cognitive dissonance</a:t>
            </a:r>
            <a:r>
              <a:rPr lang="en-US" sz="2200" b="1" dirty="0">
                <a:solidFill>
                  <a:schemeClr val="tx1">
                    <a:lumMod val="75000"/>
                    <a:lumOff val="25000"/>
                  </a:schemeClr>
                </a:solidFill>
              </a:rPr>
              <a: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sz="2200" b="1" dirty="0">
              <a:solidFill>
                <a:schemeClr val="tx1">
                  <a:lumMod val="75000"/>
                  <a:lumOff val="25000"/>
                </a:schemeClr>
              </a:solidFill>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200" dirty="0">
                <a:solidFill>
                  <a:schemeClr val="tx1">
                    <a:lumMod val="75000"/>
                    <a:lumOff val="25000"/>
                  </a:schemeClr>
                </a:solidFill>
              </a:rPr>
              <a:t>Cognitive Dissonance is the perception of contradictory information, and the mental toll of it</a:t>
            </a:r>
            <a:endParaRPr kumimoji="0" lang="en-US" sz="2200"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200" b="0" i="0" u="none" strike="noStrike" cap="none" spc="0" normalizeH="0" baseline="0" noProof="0" dirty="0">
                <a:ln>
                  <a:noFill/>
                </a:ln>
                <a:solidFill>
                  <a:schemeClr val="tx1">
                    <a:lumMod val="75000"/>
                    <a:lumOff val="25000"/>
                  </a:schemeClr>
                </a:solidFill>
                <a:effectLst/>
                <a:uLnTx/>
                <a:uFillTx/>
              </a:rPr>
              <a:t>It arises from their feelings of uncertainty as to whether they made the right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200" b="0" i="0" u="none" strike="noStrike" cap="none" spc="0" normalizeH="0" baseline="0" noProof="0" dirty="0">
                <a:ln>
                  <a:noFill/>
                </a:ln>
                <a:solidFill>
                  <a:schemeClr val="tx1">
                    <a:lumMod val="75000"/>
                    <a:lumOff val="25000"/>
                  </a:schemeClr>
                </a:solidFill>
                <a:effectLst/>
                <a:uLnTx/>
                <a:uFillTx/>
              </a:rPr>
              <a:t>It is common for customers to seek reassurance from friends, family, people who have made the same purchase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2200" b="0" i="0" u="none" strike="noStrike" cap="none" spc="0" normalizeH="0" baseline="0" noProof="0" dirty="0">
              <a:ln>
                <a:noFill/>
              </a:ln>
              <a:solidFill>
                <a:schemeClr val="tx1">
                  <a:lumMod val="75000"/>
                  <a:lumOff val="25000"/>
                </a:schemeClr>
              </a:solidFill>
              <a:effectLst/>
              <a:uLnTx/>
              <a:uFillTx/>
            </a:endParaRPr>
          </a:p>
          <a:p>
            <a:pPr marL="457200" marR="0" lvl="1" indent="0" algn="ctr" defTabSz="457200" fontAlgn="auto">
              <a:lnSpc>
                <a:spcPct val="90000"/>
              </a:lnSpc>
              <a:spcBef>
                <a:spcPct val="20000"/>
              </a:spcBef>
              <a:spcAft>
                <a:spcPts val="600"/>
              </a:spcAft>
              <a:buClr>
                <a:schemeClr val="accent1"/>
              </a:buClr>
              <a:buSzPct val="92000"/>
              <a:tabLst/>
              <a:defRPr/>
            </a:pPr>
            <a:r>
              <a:rPr kumimoji="0" lang="en-US" sz="2200" b="1" i="0" u="none" strike="noStrike" cap="none" spc="0" normalizeH="0" baseline="0" noProof="0" dirty="0">
                <a:ln>
                  <a:noFill/>
                </a:ln>
                <a:solidFill>
                  <a:srgbClr val="0070C0"/>
                </a:solidFill>
                <a:effectLst/>
                <a:uLnTx/>
                <a:uFillTx/>
              </a:rPr>
              <a:t>It is important that customers feel happy with their decision as this leads to word-of-mouth marketing and potential long-term customer relationships.</a:t>
            </a:r>
            <a:endParaRPr kumimoji="0" lang="en-US" sz="2200" b="0" i="0" u="none" strike="noStrike" cap="none" spc="0" normalizeH="0" baseline="0" noProof="0" dirty="0">
              <a:ln>
                <a:noFill/>
              </a:ln>
              <a:solidFill>
                <a:srgbClr val="0070C0"/>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6350635"/>
            <a:ext cx="6955836"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rgbClr val="CC745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C7458"/>
                </a:solidFill>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solidFill>
                <a:srgbClr val="CC7458"/>
              </a:solidFill>
              <a:effectLst/>
              <a:uLnTx/>
              <a:uFillTx/>
            </a:endParaRPr>
          </a:p>
        </p:txBody>
      </p:sp>
    </p:spTree>
    <p:extLst>
      <p:ext uri="{BB962C8B-B14F-4D97-AF65-F5344CB8AC3E}">
        <p14:creationId xmlns:p14="http://schemas.microsoft.com/office/powerpoint/2010/main" val="3556542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Overcoming cognitive dissonance</a:t>
            </a:r>
          </a:p>
        </p:txBody>
      </p:sp>
      <p:pic>
        <p:nvPicPr>
          <p:cNvPr id="7" name="Picture 6" descr="Rescue buoy floating at sea">
            <a:extLst>
              <a:ext uri="{FF2B5EF4-FFF2-40B4-BE49-F238E27FC236}">
                <a16:creationId xmlns:a16="http://schemas.microsoft.com/office/drawing/2014/main" id="{84BB6376-8BCE-5B28-9129-F8AFCF07E7A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R="0" lvl="1" defTabSz="457200" fontAlgn="auto">
              <a:spcBef>
                <a:spcPct val="20000"/>
              </a:spcBef>
              <a:spcAft>
                <a:spcPts val="600"/>
              </a:spcAft>
              <a:buClr>
                <a:schemeClr val="accent1"/>
              </a:buClr>
              <a:buSzPct val="92000"/>
              <a:tabLst/>
              <a:defRPr/>
            </a:pPr>
            <a:endParaRPr kumimoji="0" lang="en-US" sz="20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1">
                    <a:lumMod val="75000"/>
                    <a:lumOff val="25000"/>
                  </a:schemeClr>
                </a:solidFill>
              </a:rPr>
              <a:t>What can businesses do to avoid cognitive dissonance or to help customers to overcome it?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chemeClr val="tx1">
                  <a:lumMod val="75000"/>
                  <a:lumOff val="25000"/>
                </a:schemeClr>
              </a:solidFill>
              <a:effectLst/>
              <a:uLnTx/>
              <a:uFillTx/>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400" b="0" i="0" u="none" strike="noStrike" cap="none" spc="0" normalizeH="0" baseline="0" noProof="0" dirty="0">
                <a:ln>
                  <a:noFill/>
                </a:ln>
                <a:solidFill>
                  <a:schemeClr val="tx1">
                    <a:lumMod val="75000"/>
                    <a:lumOff val="25000"/>
                  </a:schemeClr>
                </a:solidFill>
                <a:effectLst/>
                <a:uLnTx/>
                <a:uFillTx/>
              </a:rPr>
              <a:t>Ensuring that pre-purchase expectations are realistic (e.g., making reviews from other customers visible)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Offering post-purchase service (e.g. extended warranties)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A82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A828"/>
                </a:solidFill>
                <a:effectLst/>
                <a:uLnTx/>
                <a:uFillTx/>
              </a:rPr>
              <a:pPr marR="0" lvl="0" indent="0" defTabSz="457200" fontAlgn="auto">
                <a:spcBef>
                  <a:spcPts val="0"/>
                </a:spcBef>
                <a:spcAft>
                  <a:spcPts val="600"/>
                </a:spcAft>
                <a:buClrTx/>
                <a:buSzTx/>
                <a:buFontTx/>
                <a:buNone/>
                <a:tabLst/>
                <a:defRPr/>
              </a:pPr>
              <a:t>16</a:t>
            </a:fld>
            <a:endParaRPr kumimoji="0" lang="en-US" b="0" i="0" u="none" strike="noStrike" cap="none" spc="0" normalizeH="0" baseline="0" noProof="0">
              <a:ln>
                <a:noFill/>
              </a:ln>
              <a:solidFill>
                <a:srgbClr val="FFA828"/>
              </a:solidFill>
              <a:effectLst/>
              <a:uLnTx/>
              <a:uFillTx/>
            </a:endParaRPr>
          </a:p>
        </p:txBody>
      </p:sp>
    </p:spTree>
    <p:extLst>
      <p:ext uri="{BB962C8B-B14F-4D97-AF65-F5344CB8AC3E}">
        <p14:creationId xmlns:p14="http://schemas.microsoft.com/office/powerpoint/2010/main" val="1259700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7C11D-449D-C327-DA4C-2E5933B283A1}"/>
              </a:ext>
            </a:extLst>
          </p:cNvPr>
          <p:cNvSpPr>
            <a:spLocks noGrp="1"/>
          </p:cNvSpPr>
          <p:nvPr>
            <p:ph type="title"/>
          </p:nvPr>
        </p:nvSpPr>
        <p:spPr>
          <a:xfrm>
            <a:off x="581192" y="702157"/>
            <a:ext cx="11029616" cy="517044"/>
          </a:xfrm>
        </p:spPr>
        <p:txBody>
          <a:bodyPr>
            <a:normAutofit fontScale="90000"/>
          </a:bodyPr>
          <a:lstStyle/>
          <a:p>
            <a:r>
              <a:rPr lang="en-GB" dirty="0"/>
              <a:t>Extended and limited problem solving</a:t>
            </a:r>
          </a:p>
        </p:txBody>
      </p:sp>
      <p:pic>
        <p:nvPicPr>
          <p:cNvPr id="7" name="Content Placeholder 6">
            <a:extLst>
              <a:ext uri="{FF2B5EF4-FFF2-40B4-BE49-F238E27FC236}">
                <a16:creationId xmlns:a16="http://schemas.microsoft.com/office/drawing/2014/main" id="{EDD21F44-2396-E14D-3B50-F6C8C734598F}"/>
              </a:ext>
            </a:extLst>
          </p:cNvPr>
          <p:cNvPicPr>
            <a:picLocks noGrp="1" noChangeAspect="1"/>
          </p:cNvPicPr>
          <p:nvPr>
            <p:ph idx="1"/>
          </p:nvPr>
        </p:nvPicPr>
        <p:blipFill rotWithShape="1">
          <a:blip r:embed="rId2"/>
          <a:srcRect l="4842" t="9822" r="29797" b="27884"/>
          <a:stretch/>
        </p:blipFill>
        <p:spPr>
          <a:xfrm>
            <a:off x="1513840" y="1461299"/>
            <a:ext cx="8920479" cy="5163435"/>
          </a:xfrm>
        </p:spPr>
      </p:pic>
      <p:sp>
        <p:nvSpPr>
          <p:cNvPr id="5" name="Slide Number Placeholder 4">
            <a:extLst>
              <a:ext uri="{FF2B5EF4-FFF2-40B4-BE49-F238E27FC236}">
                <a16:creationId xmlns:a16="http://schemas.microsoft.com/office/drawing/2014/main" id="{FB4435E8-46BD-E1F9-4585-B993D4AA011F}"/>
              </a:ext>
            </a:extLst>
          </p:cNvPr>
          <p:cNvSpPr>
            <a:spLocks noGrp="1"/>
          </p:cNvSpPr>
          <p:nvPr>
            <p:ph type="sldNum" sz="quarter" idx="12"/>
          </p:nvPr>
        </p:nvSpPr>
        <p:spPr/>
        <p:txBody>
          <a:bodyPr/>
          <a:lstStyle/>
          <a:p>
            <a:fld id="{3A98EE3D-8CD1-4C3F-BD1C-C98C9596463C}" type="slidenum">
              <a:rPr lang="en-US" smtClean="0"/>
              <a:t>17</a:t>
            </a:fld>
            <a:endParaRPr lang="en-US" dirty="0"/>
          </a:p>
        </p:txBody>
      </p:sp>
    </p:spTree>
    <p:extLst>
      <p:ext uri="{BB962C8B-B14F-4D97-AF65-F5344CB8AC3E}">
        <p14:creationId xmlns:p14="http://schemas.microsoft.com/office/powerpoint/2010/main" val="3030962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FD062C-842A-7B52-114F-4BCBD693DEAF}"/>
              </a:ext>
            </a:extLst>
          </p:cNvPr>
          <p:cNvSpPr>
            <a:spLocks noGrp="1"/>
          </p:cNvSpPr>
          <p:nvPr>
            <p:ph type="title"/>
          </p:nvPr>
        </p:nvSpPr>
        <p:spPr>
          <a:xfrm>
            <a:off x="581192" y="568960"/>
            <a:ext cx="11029616" cy="62900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Purchase Type Categories</a:t>
            </a:r>
          </a:p>
        </p:txBody>
      </p:sp>
      <p:sp>
        <p:nvSpPr>
          <p:cNvPr id="6" name="Content Placeholder 5">
            <a:extLst>
              <a:ext uri="{FF2B5EF4-FFF2-40B4-BE49-F238E27FC236}">
                <a16:creationId xmlns:a16="http://schemas.microsoft.com/office/drawing/2014/main" id="{4B9AD64A-910A-26B1-3CA7-01EA12E3670C}"/>
              </a:ext>
            </a:extLst>
          </p:cNvPr>
          <p:cNvSpPr>
            <a:spLocks noGrp="1"/>
          </p:cNvSpPr>
          <p:nvPr>
            <p:ph idx="1"/>
          </p:nvPr>
        </p:nvSpPr>
        <p:spPr>
          <a:xfrm>
            <a:off x="581192" y="1446245"/>
            <a:ext cx="11029615" cy="5094514"/>
          </a:xfrm>
        </p:spPr>
        <p:txBody>
          <a:bodyPr>
            <a:normAutofit lnSpcReduction="10000"/>
          </a:bodyPr>
          <a:lstStyle/>
          <a:p>
            <a:pPr marL="0" indent="0" algn="l">
              <a:buNone/>
            </a:pP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There are several categories used to label the different facets of consumer behaviour:</a:t>
            </a: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Routine or Habitual </a:t>
            </a:r>
            <a:r>
              <a:rPr lang="en-GB" sz="1800" b="1" dirty="0">
                <a:solidFill>
                  <a:srgbClr val="000000"/>
                </a:solidFill>
                <a:latin typeface="Calibri" panose="020F0502020204030204" pitchFamily="34" charset="0"/>
                <a:ea typeface="Calibri" panose="020F0502020204030204" pitchFamily="34" charset="0"/>
                <a:cs typeface="Calibri" panose="020F0502020204030204" pitchFamily="34" charset="0"/>
              </a:rPr>
              <a:t>B</a:t>
            </a: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uying </a:t>
            </a:r>
            <a:r>
              <a:rPr lang="en-GB" sz="1800" b="1" dirty="0">
                <a:solidFill>
                  <a:srgbClr val="000000"/>
                </a:solidFill>
                <a:latin typeface="Calibri" panose="020F0502020204030204" pitchFamily="34" charset="0"/>
                <a:ea typeface="Calibri" panose="020F0502020204030204" pitchFamily="34" charset="0"/>
                <a:cs typeface="Calibri" panose="020F0502020204030204" pitchFamily="34" charset="0"/>
              </a:rPr>
              <a:t>B</a:t>
            </a: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Also known as routine buying behaviour, this consumer behaviour is influenced by repetition and brand familiarity in purchase decisions, and typically covers everyday items that a person buys frequently without much thought.</a:t>
            </a:r>
          </a:p>
          <a:p>
            <a:pPr marL="0" indent="0" algn="l">
              <a:buNone/>
            </a:pPr>
            <a:endParaRPr lang="en-GB" sz="11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342900" indent="-342900" algn="l">
              <a:buFont typeface="+mj-lt"/>
              <a:buAutoNum type="arabicPeriod" startAt="2"/>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Impulse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behaviour occurs when buying decisions are made in the moment – without planning or research – based on an immediate desire. A common example of impulse buying is purchasing chocolate or sweets while in the queue at the supermarket. </a:t>
            </a:r>
          </a:p>
          <a:p>
            <a:pPr algn="l">
              <a:buFont typeface="+mj-lt"/>
              <a:buAutoNum type="arabicPeriod" startAt="2"/>
            </a:pPr>
            <a:endParaRPr lang="en-GB" sz="10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mj-lt"/>
              <a:buAutoNum type="arabicPeriod" startAt="2"/>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Complex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can include both limited and extended decision-making behaviours. It covers the purchases that people make after giving the matter some thought or conducting research into their options.</a:t>
            </a:r>
          </a:p>
          <a:p>
            <a:pPr algn="l">
              <a:buFont typeface="+mj-lt"/>
              <a:buAutoNum type="arabicPeriod" startAt="2"/>
            </a:pPr>
            <a:endParaRPr lang="en-GB" sz="10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mj-lt"/>
              <a:buAutoNum type="arabicPeriod" startAt="2"/>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Dissonance-reducing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Dissonance-reducing buying occurs when a consumer is engaged in their purchase – typically an important one – but can see little difference between brands or products. This can be unsettling for some consumers, as they worry they’ll regret their decision post-purchase.</a:t>
            </a:r>
          </a:p>
          <a:p>
            <a:endParaRPr lang="en-GB" dirty="0"/>
          </a:p>
        </p:txBody>
      </p:sp>
      <p:sp>
        <p:nvSpPr>
          <p:cNvPr id="3" name="Footer Placeholder 2">
            <a:extLst>
              <a:ext uri="{FF2B5EF4-FFF2-40B4-BE49-F238E27FC236}">
                <a16:creationId xmlns:a16="http://schemas.microsoft.com/office/drawing/2014/main" id="{A48A285E-E48E-BDB4-98B1-F0F4C8615C7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476E841-3674-B9AE-51F6-236954AF4537}"/>
              </a:ext>
            </a:extLst>
          </p:cNvPr>
          <p:cNvSpPr>
            <a:spLocks noGrp="1"/>
          </p:cNvSpPr>
          <p:nvPr>
            <p:ph type="sldNum" sz="quarter" idx="12"/>
          </p:nvPr>
        </p:nvSpPr>
        <p:spPr/>
        <p:txBody>
          <a:bodyPr/>
          <a:lstStyle/>
          <a:p>
            <a:fld id="{3A98EE3D-8CD1-4C3F-BD1C-C98C9596463C}" type="slidenum">
              <a:rPr lang="en-US" smtClean="0"/>
              <a:t>18</a:t>
            </a:fld>
            <a:endParaRPr lang="en-US" dirty="0"/>
          </a:p>
        </p:txBody>
      </p:sp>
    </p:spTree>
    <p:extLst>
      <p:ext uri="{BB962C8B-B14F-4D97-AF65-F5344CB8AC3E}">
        <p14:creationId xmlns:p14="http://schemas.microsoft.com/office/powerpoint/2010/main" val="1508098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CC61C-1FDD-67F0-D482-BD07E6C3D506}"/>
              </a:ext>
            </a:extLst>
          </p:cNvPr>
          <p:cNvSpPr>
            <a:spLocks noGrp="1"/>
          </p:cNvSpPr>
          <p:nvPr>
            <p:ph type="title"/>
          </p:nvPr>
        </p:nvSpPr>
        <p:spPr>
          <a:xfrm>
            <a:off x="575894" y="729658"/>
            <a:ext cx="11029616" cy="575267"/>
          </a:xfrm>
        </p:spPr>
        <p:txBody>
          <a:bodyPr/>
          <a:lstStyle/>
          <a:p>
            <a:r>
              <a:rPr lang="en-GB" dirty="0"/>
              <a:t>The Consumer Decision Journey – McKinsey loyalty loop</a:t>
            </a:r>
          </a:p>
        </p:txBody>
      </p:sp>
      <p:sp>
        <p:nvSpPr>
          <p:cNvPr id="3" name="Footer Placeholder 2">
            <a:extLst>
              <a:ext uri="{FF2B5EF4-FFF2-40B4-BE49-F238E27FC236}">
                <a16:creationId xmlns:a16="http://schemas.microsoft.com/office/drawing/2014/main" id="{B064B72F-6653-A6D3-F069-B0BFB6A53196}"/>
              </a:ext>
            </a:extLst>
          </p:cNvPr>
          <p:cNvSpPr>
            <a:spLocks noGrp="1"/>
          </p:cNvSpPr>
          <p:nvPr>
            <p:ph type="ftr" sz="quarter" idx="11"/>
          </p:nvPr>
        </p:nvSpPr>
        <p:spPr/>
        <p:txBody>
          <a:bodyPr/>
          <a:lstStyle/>
          <a:p>
            <a:r>
              <a:rPr lang="en-US" dirty="0"/>
              <a:t>McKinsey, 2025. </a:t>
            </a:r>
          </a:p>
        </p:txBody>
      </p:sp>
      <p:sp>
        <p:nvSpPr>
          <p:cNvPr id="4" name="Slide Number Placeholder 3">
            <a:extLst>
              <a:ext uri="{FF2B5EF4-FFF2-40B4-BE49-F238E27FC236}">
                <a16:creationId xmlns:a16="http://schemas.microsoft.com/office/drawing/2014/main" id="{738FB37F-903D-6381-F232-9E78ED73C979}"/>
              </a:ext>
            </a:extLst>
          </p:cNvPr>
          <p:cNvSpPr>
            <a:spLocks noGrp="1"/>
          </p:cNvSpPr>
          <p:nvPr>
            <p:ph type="sldNum" sz="quarter" idx="12"/>
          </p:nvPr>
        </p:nvSpPr>
        <p:spPr/>
        <p:txBody>
          <a:bodyPr/>
          <a:lstStyle/>
          <a:p>
            <a:fld id="{3A98EE3D-8CD1-4C3F-BD1C-C98C9596463C}" type="slidenum">
              <a:rPr lang="en-US" smtClean="0"/>
              <a:t>19</a:t>
            </a:fld>
            <a:endParaRPr lang="en-US" dirty="0"/>
          </a:p>
        </p:txBody>
      </p:sp>
      <p:sp>
        <p:nvSpPr>
          <p:cNvPr id="5" name="AutoShape 2" descr="Alternative to the marketing funnel: The consumer decision-making process is now a circular journey">
            <a:extLst>
              <a:ext uri="{FF2B5EF4-FFF2-40B4-BE49-F238E27FC236}">
                <a16:creationId xmlns:a16="http://schemas.microsoft.com/office/drawing/2014/main" id="{96D2176F-944D-817F-9546-056D787F199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descr="A computer screen shot of a diagram&#10;&#10;Description automatically generated">
            <a:extLst>
              <a:ext uri="{FF2B5EF4-FFF2-40B4-BE49-F238E27FC236}">
                <a16:creationId xmlns:a16="http://schemas.microsoft.com/office/drawing/2014/main" id="{02DDBC42-61DC-8317-96F7-69AE7172735A}"/>
              </a:ext>
            </a:extLst>
          </p:cNvPr>
          <p:cNvPicPr>
            <a:picLocks noChangeAspect="1"/>
          </p:cNvPicPr>
          <p:nvPr/>
        </p:nvPicPr>
        <p:blipFill rotWithShape="1">
          <a:blip r:embed="rId2"/>
          <a:srcRect l="13333" t="20279" r="12685" b="8332"/>
          <a:stretch/>
        </p:blipFill>
        <p:spPr>
          <a:xfrm>
            <a:off x="1327279" y="1304925"/>
            <a:ext cx="8852417" cy="5019325"/>
          </a:xfrm>
          <a:prstGeom prst="rect">
            <a:avLst/>
          </a:prstGeom>
        </p:spPr>
      </p:pic>
    </p:spTree>
    <p:extLst>
      <p:ext uri="{BB962C8B-B14F-4D97-AF65-F5344CB8AC3E}">
        <p14:creationId xmlns:p14="http://schemas.microsoft.com/office/powerpoint/2010/main" val="1283494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39" name="Rectangle 103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1" name="Group 104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042" name="Rectangle 10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F2609AD-526E-B7D1-BF22-E653EDCABD8B}"/>
              </a:ext>
            </a:extLst>
          </p:cNvPr>
          <p:cNvSpPr>
            <a:spLocks noGrp="1"/>
          </p:cNvSpPr>
          <p:nvPr>
            <p:ph type="title"/>
          </p:nvPr>
        </p:nvSpPr>
        <p:spPr>
          <a:xfrm>
            <a:off x="584200" y="1524000"/>
            <a:ext cx="3412067" cy="4216947"/>
          </a:xfrm>
        </p:spPr>
        <p:txBody>
          <a:bodyPr vert="horz" lIns="91440" tIns="45720" rIns="91440" bIns="45720" rtlCol="0" anchor="b">
            <a:normAutofit fontScale="90000"/>
          </a:bodyPr>
          <a:lstStyle/>
          <a:p>
            <a:pPr fontAlgn="base"/>
            <a:r>
              <a:rPr lang="en-GB" sz="2000" b="1" i="0" dirty="0">
                <a:solidFill>
                  <a:srgbClr val="92D050"/>
                </a:solidFill>
                <a:effectLst/>
                <a:latin typeface="Arial" panose="020B0604020202020204" pitchFamily="34" charset="0"/>
                <a:cs typeface="Arial" panose="020B0604020202020204" pitchFamily="34" charset="0"/>
              </a:rPr>
              <a:t>Customer-Centric Loop</a:t>
            </a:r>
            <a:br>
              <a:rPr lang="en-GB" sz="2000" b="0" i="0" dirty="0">
                <a:solidFill>
                  <a:schemeClr val="bg1"/>
                </a:solidFill>
                <a:effectLst/>
                <a:latin typeface="Arial" panose="020B0604020202020204" pitchFamily="34" charset="0"/>
                <a:cs typeface="Arial" panose="020B0604020202020204" pitchFamily="34" charset="0"/>
              </a:rPr>
            </a:b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Your customers can also be at many stages of their customer journey at once. The process to get, keep, and grow the right </a:t>
            </a: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customer is an ongoing, </a:t>
            </a: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infinite process. </a:t>
            </a:r>
            <a:br>
              <a:rPr lang="en-GB" sz="2000" b="0" i="0" dirty="0">
                <a:solidFill>
                  <a:schemeClr val="bg1"/>
                </a:solidFill>
                <a:effectLst/>
                <a:latin typeface="Arial" panose="020B0604020202020204" pitchFamily="34" charset="0"/>
                <a:cs typeface="Arial" panose="020B0604020202020204" pitchFamily="34" charset="0"/>
              </a:rPr>
            </a:b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Customer-centric organisations focus on lifetime relationships with customers, far beyond the initial acquisition.</a:t>
            </a:r>
            <a:r>
              <a:rPr lang="en-GB" sz="2000" b="0" i="0" dirty="0">
                <a:solidFill>
                  <a:srgbClr val="636466"/>
                </a:solidFill>
                <a:effectLst/>
                <a:latin typeface="Arial" panose="020B0604020202020204" pitchFamily="34" charset="0"/>
                <a:cs typeface="Arial" panose="020B0604020202020204" pitchFamily="34" charset="0"/>
              </a:rPr>
              <a:t>.</a:t>
            </a:r>
            <a:endParaRPr lang="en-US" sz="2000" dirty="0">
              <a:solidFill>
                <a:srgbClr val="FFFFFF"/>
              </a:solidFill>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B97E6D4-0DD0-C02D-CA2A-7397B853B7E7}"/>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1026" name="Picture 2" descr="A diagram of a customer relationship&#10;&#10;Description automatically generated">
            <a:extLst>
              <a:ext uri="{FF2B5EF4-FFF2-40B4-BE49-F238E27FC236}">
                <a16:creationId xmlns:a16="http://schemas.microsoft.com/office/drawing/2014/main" id="{CE5D9EE7-6294-99E8-F694-113853F0E1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41830" y="1306287"/>
            <a:ext cx="7802003" cy="4005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5958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6"/>
            <a:ext cx="7822894" cy="574383"/>
          </a:xfrm>
        </p:spPr>
        <p:txBody>
          <a:bodyPr vert="horz" lIns="91440" tIns="45720" rIns="91440" bIns="45720" rtlCol="0" anchor="b">
            <a:normAutofit/>
          </a:bodyPr>
          <a:lstStyle/>
          <a:p>
            <a:pPr>
              <a:lnSpc>
                <a:spcPct val="90000"/>
              </a:lnSpc>
            </a:pPr>
            <a:r>
              <a:rPr lang="en-US" u="sng" dirty="0"/>
              <a:t>Cultural influencing factors</a:t>
            </a:r>
          </a:p>
        </p:txBody>
      </p:sp>
      <p:sp>
        <p:nvSpPr>
          <p:cNvPr id="19"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1426499"/>
            <a:ext cx="5155894" cy="4548852"/>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Four categories of purchasing decisions are only a part of consumer </a:t>
            </a:r>
            <a:r>
              <a:rPr kumimoji="0" lang="en-US" sz="2400" b="0" i="0" u="none" strike="noStrike" cap="none" spc="0" normalizeH="0" baseline="0" noProof="0" dirty="0" err="1">
                <a:ln>
                  <a:noFill/>
                </a:ln>
                <a:solidFill>
                  <a:schemeClr val="tx1">
                    <a:lumMod val="75000"/>
                    <a:lumOff val="25000"/>
                  </a:schemeClr>
                </a:solidFill>
                <a:effectLst/>
                <a:uLnTx/>
                <a:uFillTx/>
              </a:rPr>
              <a:t>behaviour</a:t>
            </a:r>
            <a:r>
              <a:rPr kumimoji="0" lang="en-US" sz="2400" b="0" i="0" u="none" strike="noStrike" cap="none" spc="0" normalizeH="0" baseline="0" noProof="0" dirty="0">
                <a:ln>
                  <a:noFill/>
                </a:ln>
                <a:solidFill>
                  <a:schemeClr val="tx1">
                    <a:lumMod val="75000"/>
                    <a:lumOff val="25000"/>
                  </a:schemeClr>
                </a:solidFill>
                <a:effectLst/>
                <a:uLnTx/>
                <a:uFillTx/>
              </a:rPr>
              <a: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8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Underlying, there are four distinct forces, each of which plays a pivotal role in how buyers decide: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800"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Cultural</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Social</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Personal</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Psychological</a:t>
            </a:r>
            <a:endParaRPr kumimoji="0" lang="en-US" sz="2400" b="0" i="0" u="none" strike="noStrike" cap="none" spc="0" normalizeH="0" baseline="0" noProof="0" dirty="0">
              <a:ln>
                <a:noFill/>
              </a:ln>
              <a:solidFill>
                <a:schemeClr val="tx1">
                  <a:lumMod val="75000"/>
                  <a:lumOff val="25000"/>
                </a:schemeClr>
              </a:solidFill>
              <a:effectLst/>
              <a:uLnTx/>
              <a:uFillTx/>
            </a:endParaRPr>
          </a:p>
        </p:txBody>
      </p:sp>
      <p:pic>
        <p:nvPicPr>
          <p:cNvPr id="6" name="Picture 5" descr="Fork in rural forest road">
            <a:extLst>
              <a:ext uri="{FF2B5EF4-FFF2-40B4-BE49-F238E27FC236}">
                <a16:creationId xmlns:a16="http://schemas.microsoft.com/office/drawing/2014/main" id="{EFEF2B66-0DA6-2FB0-221C-C292DD7DE2B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65800" y="1725103"/>
            <a:ext cx="6291078" cy="3570186"/>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21</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2715527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Cultural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390127" y="1604423"/>
            <a:ext cx="6222250"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Refers to the traditions, basic attitudes, and values embedded within the culture in which a consumer lives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Has a significant impact on consumer behaviour: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is acceptable in one culture may be completely taboo in another</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is relevant in one may be of no value to another</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May impact who makes decisions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are instilled in individuals and reinforced over long periods of time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can include nationalities, religions, races and geographic regions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May also be driven by social classes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2"/>
              </a:rPr>
              <a:t>Does Culture Influence Our Consumer </a:t>
            </a:r>
            <a:r>
              <a:rPr lang="en-GB" dirty="0" err="1">
                <a:hlinkClick r:id="rId2"/>
              </a:rPr>
              <a:t>Behavior</a:t>
            </a:r>
            <a:r>
              <a:rPr lang="en-GB" dirty="0">
                <a:hlinkClick r:id="rId2"/>
              </a:rPr>
              <a:t>? If so, How? (linkedin.com)</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hand holding ball">
            <a:extLst>
              <a:ext uri="{FF2B5EF4-FFF2-40B4-BE49-F238E27FC236}">
                <a16:creationId xmlns:a16="http://schemas.microsoft.com/office/drawing/2014/main" id="{D3549345-2287-65A1-01A1-6B2FEBA791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26457" y="2196548"/>
            <a:ext cx="4975416" cy="3310344"/>
          </a:xfrm>
          <a:prstGeom prst="rect">
            <a:avLst/>
          </a:prstGeom>
        </p:spPr>
      </p:pic>
    </p:spTree>
    <p:extLst>
      <p:ext uri="{BB962C8B-B14F-4D97-AF65-F5344CB8AC3E}">
        <p14:creationId xmlns:p14="http://schemas.microsoft.com/office/powerpoint/2010/main" val="1191381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Social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5" y="1600201"/>
            <a:ext cx="5761405" cy="495520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Include consumer groups and social networks, family, roles and status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Social groups refer to groups of two or more individuals who interact to accomplish mutual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Individuals within small groups influence one another’s behaviour, typically through word of mouth influence, or direct referrals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Online social networks are extremely influential today. Influencer marketing is a key digital marketing tool.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2"/>
              </a:rPr>
              <a:t>Behind the Choices: Exploring the Four Key Drivers of Consumer </a:t>
            </a:r>
            <a:r>
              <a:rPr lang="en-GB" dirty="0" err="1">
                <a:hlinkClick r:id="rId2"/>
              </a:rPr>
              <a:t>Behavior</a:t>
            </a:r>
            <a:r>
              <a:rPr lang="en-GB" dirty="0">
                <a:hlinkClick r:id="rId2"/>
              </a:rPr>
              <a:t> - CX Today</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Top shot of a representation of networks with stick figures.">
            <a:extLst>
              <a:ext uri="{FF2B5EF4-FFF2-40B4-BE49-F238E27FC236}">
                <a16:creationId xmlns:a16="http://schemas.microsoft.com/office/drawing/2014/main" id="{2009570E-FA4E-4BB5-94BD-73EF796D7FE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65784" y="2291088"/>
            <a:ext cx="4929178" cy="3280172"/>
          </a:xfrm>
          <a:prstGeom prst="rect">
            <a:avLst/>
          </a:prstGeom>
        </p:spPr>
      </p:pic>
    </p:spTree>
    <p:extLst>
      <p:ext uri="{BB962C8B-B14F-4D97-AF65-F5344CB8AC3E}">
        <p14:creationId xmlns:p14="http://schemas.microsoft.com/office/powerpoint/2010/main" val="116834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personal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665569" y="1997839"/>
            <a:ext cx="4943414" cy="406265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May also influence buyer behaviour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does it include?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individual’s: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Age and life-cycle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Occupation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Lifestyle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Etc.</a:t>
            </a: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Laptop pencils glasses and face mask on desk">
            <a:extLst>
              <a:ext uri="{FF2B5EF4-FFF2-40B4-BE49-F238E27FC236}">
                <a16:creationId xmlns:a16="http://schemas.microsoft.com/office/drawing/2014/main" id="{88E23939-49EC-2F21-DB03-D4630E1DD2B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6000" y="1997839"/>
            <a:ext cx="5175630" cy="3450420"/>
          </a:xfrm>
          <a:prstGeom prst="rect">
            <a:avLst/>
          </a:prstGeom>
        </p:spPr>
      </p:pic>
    </p:spTree>
    <p:extLst>
      <p:ext uri="{BB962C8B-B14F-4D97-AF65-F5344CB8AC3E}">
        <p14:creationId xmlns:p14="http://schemas.microsoft.com/office/powerpoint/2010/main" val="538392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psychological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759661" y="1650975"/>
            <a:ext cx="10662081"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Play a key role in consumer behaviour!</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87BEC2-2AA5-E3BE-D034-5BA1EBBFD0FD}"/>
              </a:ext>
            </a:extLst>
          </p:cNvPr>
          <p:cNvGraphicFramePr>
            <a:graphicFrameLocks noGrp="1"/>
          </p:cNvGraphicFramePr>
          <p:nvPr>
            <p:extLst>
              <p:ext uri="{D42A27DB-BD31-4B8C-83A1-F6EECF244321}">
                <p14:modId xmlns:p14="http://schemas.microsoft.com/office/powerpoint/2010/main" val="125762580"/>
              </p:ext>
            </p:extLst>
          </p:nvPr>
        </p:nvGraphicFramePr>
        <p:xfrm>
          <a:off x="575894" y="2580640"/>
          <a:ext cx="11029616" cy="3312159"/>
        </p:xfrm>
        <a:graphic>
          <a:graphicData uri="http://schemas.openxmlformats.org/drawingml/2006/table">
            <a:tbl>
              <a:tblPr firstRow="1" bandRow="1">
                <a:tableStyleId>{5C22544A-7EE6-4342-B048-85BDC9FD1C3A}</a:tableStyleId>
              </a:tblPr>
              <a:tblGrid>
                <a:gridCol w="2839308">
                  <a:extLst>
                    <a:ext uri="{9D8B030D-6E8A-4147-A177-3AD203B41FA5}">
                      <a16:colId xmlns:a16="http://schemas.microsoft.com/office/drawing/2014/main" val="2754723499"/>
                    </a:ext>
                  </a:extLst>
                </a:gridCol>
                <a:gridCol w="8190308">
                  <a:extLst>
                    <a:ext uri="{9D8B030D-6E8A-4147-A177-3AD203B41FA5}">
                      <a16:colId xmlns:a16="http://schemas.microsoft.com/office/drawing/2014/main" val="3215836028"/>
                    </a:ext>
                  </a:extLst>
                </a:gridCol>
              </a:tblGrid>
              <a:tr h="446102">
                <a:tc>
                  <a:txBody>
                    <a:bodyPr/>
                    <a:lstStyle/>
                    <a:p>
                      <a:pPr algn="l" fontAlgn="b"/>
                      <a:r>
                        <a:rPr lang="en-GB" b="1" dirty="0">
                          <a:effectLst/>
                        </a:rPr>
                        <a:t>Psychological Force</a:t>
                      </a:r>
                    </a:p>
                  </a:txBody>
                  <a:tcPr anchor="b"/>
                </a:tc>
                <a:tc>
                  <a:txBody>
                    <a:bodyPr/>
                    <a:lstStyle/>
                    <a:p>
                      <a:pPr algn="l" fontAlgn="b"/>
                      <a:r>
                        <a:rPr lang="en-GB" b="1" dirty="0">
                          <a:effectLst/>
                        </a:rPr>
                        <a:t>Description</a:t>
                      </a:r>
                    </a:p>
                  </a:txBody>
                  <a:tcPr anchor="b"/>
                </a:tc>
                <a:extLst>
                  <a:ext uri="{0D108BD9-81ED-4DB2-BD59-A6C34878D82A}">
                    <a16:rowId xmlns:a16="http://schemas.microsoft.com/office/drawing/2014/main" val="2979319591"/>
                  </a:ext>
                </a:extLst>
              </a:tr>
              <a:tr h="696654">
                <a:tc>
                  <a:txBody>
                    <a:bodyPr/>
                    <a:lstStyle/>
                    <a:p>
                      <a:pPr fontAlgn="t"/>
                      <a:r>
                        <a:rPr lang="en-GB" b="1" dirty="0">
                          <a:solidFill>
                            <a:schemeClr val="tx1"/>
                          </a:solidFill>
                          <a:effectLst/>
                        </a:rPr>
                        <a:t>Motivation</a:t>
                      </a:r>
                    </a:p>
                  </a:txBody>
                  <a:tcPr marL="15240" marR="15240" marT="15240" marB="15240"/>
                </a:tc>
                <a:tc>
                  <a:txBody>
                    <a:bodyPr/>
                    <a:lstStyle/>
                    <a:p>
                      <a:pPr marL="285750" indent="-285750" fontAlgn="t">
                        <a:buFont typeface="Arial" panose="020B0604020202020204" pitchFamily="34" charset="0"/>
                        <a:buChar char="•"/>
                      </a:pPr>
                      <a:r>
                        <a:rPr lang="en-GB" dirty="0">
                          <a:solidFill>
                            <a:schemeClr val="tx1"/>
                          </a:solidFill>
                          <a:effectLst/>
                        </a:rPr>
                        <a:t>The need that sufficiently presses an individual to seek satisfaction of the need.</a:t>
                      </a:r>
                    </a:p>
                  </a:txBody>
                  <a:tcPr marL="15240" marR="15240" marT="15240" marB="15240"/>
                </a:tc>
                <a:extLst>
                  <a:ext uri="{0D108BD9-81ED-4DB2-BD59-A6C34878D82A}">
                    <a16:rowId xmlns:a16="http://schemas.microsoft.com/office/drawing/2014/main" val="3891717821"/>
                  </a:ext>
                </a:extLst>
              </a:tr>
              <a:tr h="696654">
                <a:tc>
                  <a:txBody>
                    <a:bodyPr/>
                    <a:lstStyle/>
                    <a:p>
                      <a:pPr fontAlgn="t"/>
                      <a:r>
                        <a:rPr lang="en-GB" b="1" dirty="0">
                          <a:solidFill>
                            <a:schemeClr val="tx1"/>
                          </a:solidFill>
                          <a:effectLst/>
                        </a:rPr>
                        <a:t>Perception</a:t>
                      </a:r>
                    </a:p>
                  </a:txBody>
                  <a:tcPr marL="15240" marR="15240" marT="15240" marB="15240"/>
                </a:tc>
                <a:tc>
                  <a:txBody>
                    <a:bodyPr/>
                    <a:lstStyle/>
                    <a:p>
                      <a:pPr marL="285750" indent="-285750" fontAlgn="t">
                        <a:buFont typeface="Arial" panose="020B0604020202020204" pitchFamily="34" charset="0"/>
                        <a:buChar char="•"/>
                      </a:pPr>
                      <a:r>
                        <a:rPr lang="en-GB" dirty="0">
                          <a:solidFill>
                            <a:schemeClr val="tx1"/>
                          </a:solidFill>
                          <a:effectLst/>
                        </a:rPr>
                        <a:t>The process by which individuals select, organise and interpret information to form their picture of the world.</a:t>
                      </a:r>
                    </a:p>
                  </a:txBody>
                  <a:tcPr marL="15240" marR="15240" marT="15240" marB="15240"/>
                </a:tc>
                <a:extLst>
                  <a:ext uri="{0D108BD9-81ED-4DB2-BD59-A6C34878D82A}">
                    <a16:rowId xmlns:a16="http://schemas.microsoft.com/office/drawing/2014/main" val="3731508633"/>
                  </a:ext>
                </a:extLst>
              </a:tr>
              <a:tr h="446102">
                <a:tc>
                  <a:txBody>
                    <a:bodyPr/>
                    <a:lstStyle/>
                    <a:p>
                      <a:pPr fontAlgn="t"/>
                      <a:r>
                        <a:rPr lang="en-GB" b="1" dirty="0">
                          <a:solidFill>
                            <a:schemeClr val="tx1"/>
                          </a:solidFill>
                          <a:effectLst/>
                        </a:rPr>
                        <a:t>Economic Situation</a:t>
                      </a:r>
                    </a:p>
                  </a:txBody>
                  <a:tcPr marL="15240" marR="15240" marT="15240" marB="15240"/>
                </a:tc>
                <a:tc>
                  <a:txBody>
                    <a:bodyPr/>
                    <a:lstStyle/>
                    <a:p>
                      <a:pPr marL="285750" indent="-285750" fontAlgn="t">
                        <a:buFont typeface="Arial" panose="020B0604020202020204" pitchFamily="34" charset="0"/>
                        <a:buChar char="•"/>
                      </a:pPr>
                      <a:r>
                        <a:rPr lang="en-GB" dirty="0">
                          <a:solidFill>
                            <a:schemeClr val="tx1"/>
                          </a:solidFill>
                          <a:effectLst/>
                        </a:rPr>
                        <a:t>The changes in an individual’s behaviour arising from experience.</a:t>
                      </a:r>
                    </a:p>
                  </a:txBody>
                  <a:tcPr marL="15240" marR="15240" marT="15240" marB="15240"/>
                </a:tc>
                <a:extLst>
                  <a:ext uri="{0D108BD9-81ED-4DB2-BD59-A6C34878D82A}">
                    <a16:rowId xmlns:a16="http://schemas.microsoft.com/office/drawing/2014/main" val="2709576665"/>
                  </a:ext>
                </a:extLst>
              </a:tr>
              <a:tr h="1026647">
                <a:tc>
                  <a:txBody>
                    <a:bodyPr/>
                    <a:lstStyle/>
                    <a:p>
                      <a:pPr fontAlgn="t"/>
                      <a:r>
                        <a:rPr lang="en-GB" b="1" dirty="0">
                          <a:solidFill>
                            <a:schemeClr val="tx1"/>
                          </a:solidFill>
                          <a:effectLst/>
                        </a:rPr>
                        <a:t>Beliefs and Attitudes</a:t>
                      </a:r>
                    </a:p>
                  </a:txBody>
                  <a:tcPr marL="15240" marR="15240" marT="15240" marB="15240"/>
                </a:tc>
                <a:tc>
                  <a:txBody>
                    <a:bodyPr/>
                    <a:lstStyle/>
                    <a:p>
                      <a:pPr marL="285750" indent="-285750" fontAlgn="t">
                        <a:buFont typeface="Arial" panose="020B0604020202020204" pitchFamily="34" charset="0"/>
                        <a:buChar char="•"/>
                      </a:pPr>
                      <a:r>
                        <a:rPr lang="en-GB" dirty="0">
                          <a:solidFill>
                            <a:schemeClr val="tx1"/>
                          </a:solidFill>
                          <a:effectLst/>
                        </a:rPr>
                        <a:t>Beliefs: descriptive thoughts that individuals hold about something</a:t>
                      </a:r>
                    </a:p>
                    <a:p>
                      <a:pPr marL="285750" indent="-285750" fontAlgn="t">
                        <a:buFont typeface="Arial" panose="020B0604020202020204" pitchFamily="34" charset="0"/>
                        <a:buChar char="•"/>
                      </a:pPr>
                      <a:r>
                        <a:rPr lang="en-GB" dirty="0">
                          <a:solidFill>
                            <a:schemeClr val="tx1"/>
                          </a:solidFill>
                          <a:effectLst/>
                        </a:rPr>
                        <a:t>Attitudes: reflect a person’s consistent evaluation of particular things or situations</a:t>
                      </a:r>
                    </a:p>
                  </a:txBody>
                  <a:tcPr marL="15240" marR="15240" marT="15240" marB="15240"/>
                </a:tc>
                <a:extLst>
                  <a:ext uri="{0D108BD9-81ED-4DB2-BD59-A6C34878D82A}">
                    <a16:rowId xmlns:a16="http://schemas.microsoft.com/office/drawing/2014/main" val="544637915"/>
                  </a:ext>
                </a:extLst>
              </a:tr>
            </a:tbl>
          </a:graphicData>
        </a:graphic>
      </p:graphicFrame>
    </p:spTree>
    <p:extLst>
      <p:ext uri="{BB962C8B-B14F-4D97-AF65-F5344CB8AC3E}">
        <p14:creationId xmlns:p14="http://schemas.microsoft.com/office/powerpoint/2010/main" val="24945445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key changes in consumer lifestyle and buying behaviour</a:t>
            </a:r>
          </a:p>
        </p:txBody>
      </p:sp>
      <p:pic>
        <p:nvPicPr>
          <p:cNvPr id="6" name="Picture 5" descr="Logo, company name&#10;&#10;Description automatically generated">
            <a:extLst>
              <a:ext uri="{FF2B5EF4-FFF2-40B4-BE49-F238E27FC236}">
                <a16:creationId xmlns:a16="http://schemas.microsoft.com/office/drawing/2014/main" id="{27D43410-EEAE-A634-6512-6B08F8D94C4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Identification of some key changes pre pandemic</a:t>
            </a:r>
          </a:p>
          <a:p>
            <a:r>
              <a:rPr lang="en-GB" dirty="0">
                <a:hlinkClick r:id="rId3"/>
              </a:rPr>
              <a:t>https://youtu.be/45P6JVwvan4</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C6A87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C6A871"/>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C6A871"/>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59638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CC005-1448-EC7B-3D5D-0A5BDE5E097D}"/>
              </a:ext>
            </a:extLst>
          </p:cNvPr>
          <p:cNvSpPr>
            <a:spLocks noGrp="1"/>
          </p:cNvSpPr>
          <p:nvPr>
            <p:ph type="title"/>
          </p:nvPr>
        </p:nvSpPr>
        <p:spPr>
          <a:xfrm>
            <a:off x="581191" y="702156"/>
            <a:ext cx="11378197" cy="894110"/>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McKinsey Report – Key Consumer Trends 2024</a:t>
            </a:r>
          </a:p>
        </p:txBody>
      </p:sp>
      <p:sp>
        <p:nvSpPr>
          <p:cNvPr id="2057" name="Rectangle 2056">
            <a:extLst>
              <a:ext uri="{FF2B5EF4-FFF2-40B4-BE49-F238E27FC236}">
                <a16:creationId xmlns:a16="http://schemas.microsoft.com/office/drawing/2014/main" id="{0A7B8BBB-5B34-401F-9483-EB5DC6DFA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rgbClr val="FFFFFF"/>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ckinsey Logo Stock Photos - Free &amp; Royalty-Free Stock Photos from  Dreamstime">
            <a:extLst>
              <a:ext uri="{FF2B5EF4-FFF2-40B4-BE49-F238E27FC236}">
                <a16:creationId xmlns:a16="http://schemas.microsoft.com/office/drawing/2014/main" id="{566CF280-3E7E-4C9D-0809-81EB24BF35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048" y="2665718"/>
            <a:ext cx="3193153" cy="178816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ome Page - GlobalData">
            <a:extLst>
              <a:ext uri="{FF2B5EF4-FFF2-40B4-BE49-F238E27FC236}">
                <a16:creationId xmlns:a16="http://schemas.microsoft.com/office/drawing/2014/main" id="{E4531ABE-EC7C-420D-3F4A-8E0C450E1EB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630849" y="4982236"/>
            <a:ext cx="3331551" cy="6597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38A7562-FAFA-09E8-9371-A447534CA01A}"/>
              </a:ext>
            </a:extLst>
          </p:cNvPr>
          <p:cNvSpPr>
            <a:spLocks noGrp="1"/>
          </p:cNvSpPr>
          <p:nvPr>
            <p:ph idx="1"/>
          </p:nvPr>
        </p:nvSpPr>
        <p:spPr>
          <a:xfrm>
            <a:off x="4505325" y="2180496"/>
            <a:ext cx="7105481" cy="4045683"/>
          </a:xfrm>
        </p:spPr>
        <p:txBody>
          <a:bodyPr>
            <a:normAutofit/>
          </a:bodyPr>
          <a:lstStyle/>
          <a:p>
            <a:r>
              <a:rPr lang="en-GB" dirty="0">
                <a:solidFill>
                  <a:schemeClr val="tx1"/>
                </a:solidFill>
              </a:rPr>
              <a:t>“Given consumers’ price sensitivity</a:t>
            </a:r>
            <a:r>
              <a:rPr lang="en-GB" dirty="0"/>
              <a:t>, </a:t>
            </a:r>
            <a:r>
              <a:rPr lang="en-GB" b="1" i="1" dirty="0">
                <a:solidFill>
                  <a:srgbClr val="0070C0"/>
                </a:solidFill>
              </a:rPr>
              <a:t>value</a:t>
            </a:r>
            <a:r>
              <a:rPr lang="en-GB" dirty="0"/>
              <a:t> </a:t>
            </a:r>
            <a:r>
              <a:rPr lang="en-GB" dirty="0">
                <a:solidFill>
                  <a:schemeClr val="tx1"/>
                </a:solidFill>
              </a:rPr>
              <a:t>remains the primary reason for consumers to try new brands as well as new places to shop. Aside from value</a:t>
            </a:r>
            <a:r>
              <a:rPr lang="en-GB" dirty="0"/>
              <a:t>, </a:t>
            </a:r>
            <a:r>
              <a:rPr lang="en-GB" b="1" i="1" dirty="0">
                <a:solidFill>
                  <a:srgbClr val="0070C0"/>
                </a:solidFill>
              </a:rPr>
              <a:t>convenience and availability </a:t>
            </a:r>
            <a:r>
              <a:rPr lang="en-GB" dirty="0">
                <a:solidFill>
                  <a:schemeClr val="tx1"/>
                </a:solidFill>
              </a:rPr>
              <a:t>are most often cited as top drivers of consumers’ decisions about where to shop, while </a:t>
            </a:r>
            <a:r>
              <a:rPr lang="en-GB" b="1" i="1" dirty="0">
                <a:solidFill>
                  <a:srgbClr val="0070C0"/>
                </a:solidFill>
              </a:rPr>
              <a:t>quality and </a:t>
            </a:r>
            <a:r>
              <a:rPr lang="en-GB" b="1" i="1" dirty="0">
                <a:solidFill>
                  <a:schemeClr val="tx1"/>
                </a:solidFill>
              </a:rPr>
              <a:t>purpose</a:t>
            </a:r>
            <a:r>
              <a:rPr lang="en-GB" dirty="0">
                <a:solidFill>
                  <a:schemeClr val="tx1"/>
                </a:solidFill>
              </a:rPr>
              <a:t> (desire to support local businesses, for example) are the more important considerations when choosing new brands.”</a:t>
            </a:r>
          </a:p>
          <a:p>
            <a:r>
              <a:rPr lang="en-GB" dirty="0">
                <a:solidFill>
                  <a:schemeClr val="tx1"/>
                </a:solidFill>
              </a:rPr>
              <a:t>Consumers continue to be open to exploring alternatives, and brand loyalty is fading across demographic groups</a:t>
            </a:r>
            <a:r>
              <a:rPr lang="en-GB" dirty="0"/>
              <a:t>.</a:t>
            </a:r>
          </a:p>
          <a:p>
            <a:r>
              <a:rPr lang="en-GB" dirty="0">
                <a:solidFill>
                  <a:schemeClr val="tx1"/>
                </a:solidFill>
              </a:rPr>
              <a:t>The trends we see emerging as a result of the pandemic include a </a:t>
            </a:r>
            <a:r>
              <a:rPr lang="en-GB" b="1" i="1" dirty="0">
                <a:solidFill>
                  <a:srgbClr val="0070C0"/>
                </a:solidFill>
              </a:rPr>
              <a:t>major shift toward e-commerce</a:t>
            </a:r>
            <a:r>
              <a:rPr lang="en-GB" dirty="0"/>
              <a:t>, increased </a:t>
            </a:r>
            <a:r>
              <a:rPr lang="en-GB" b="1" i="1" dirty="0">
                <a:solidFill>
                  <a:srgbClr val="0070C0"/>
                </a:solidFill>
              </a:rPr>
              <a:t>shopping at one-stop-shop retailers</a:t>
            </a:r>
            <a:r>
              <a:rPr lang="en-GB" dirty="0"/>
              <a:t>, and an increased </a:t>
            </a:r>
            <a:r>
              <a:rPr lang="en-GB" b="1" i="1" dirty="0">
                <a:solidFill>
                  <a:srgbClr val="0070C0"/>
                </a:solidFill>
              </a:rPr>
              <a:t>focus on buying local </a:t>
            </a:r>
            <a:r>
              <a:rPr lang="en-GB" dirty="0"/>
              <a:t>and </a:t>
            </a:r>
            <a:r>
              <a:rPr lang="en-GB" b="1" i="1" dirty="0">
                <a:solidFill>
                  <a:srgbClr val="0070C0"/>
                </a:solidFill>
              </a:rPr>
              <a:t>private label offerings.</a:t>
            </a:r>
            <a:endParaRPr lang="en-GB" dirty="0"/>
          </a:p>
        </p:txBody>
      </p:sp>
      <p:sp>
        <p:nvSpPr>
          <p:cNvPr id="4" name="Footer Placeholder 3">
            <a:extLst>
              <a:ext uri="{FF2B5EF4-FFF2-40B4-BE49-F238E27FC236}">
                <a16:creationId xmlns:a16="http://schemas.microsoft.com/office/drawing/2014/main" id="{F4544DAC-299A-2C6F-F07A-89A73D53F57B}"/>
              </a:ext>
            </a:extLst>
          </p:cNvPr>
          <p:cNvSpPr>
            <a:spLocks noGrp="1"/>
          </p:cNvSpPr>
          <p:nvPr>
            <p:ph type="ftr" sz="quarter" idx="11"/>
          </p:nvPr>
        </p:nvSpPr>
        <p:spPr>
          <a:xfrm>
            <a:off x="581192" y="6400800"/>
            <a:ext cx="6917210" cy="365125"/>
          </a:xfrm>
        </p:spPr>
        <p:txBody>
          <a:bodyPr>
            <a:normAutofit/>
          </a:bodyPr>
          <a:lstStyle/>
          <a:p>
            <a:endParaRPr lang="en-US">
              <a:solidFill>
                <a:srgbClr val="C8A772"/>
              </a:solidFill>
            </a:endParaRPr>
          </a:p>
        </p:txBody>
      </p:sp>
      <p:sp>
        <p:nvSpPr>
          <p:cNvPr id="5" name="Slide Number Placeholder 4">
            <a:extLst>
              <a:ext uri="{FF2B5EF4-FFF2-40B4-BE49-F238E27FC236}">
                <a16:creationId xmlns:a16="http://schemas.microsoft.com/office/drawing/2014/main" id="{47C53EFD-BBF2-F6A5-3B06-0FB7D109B6A9}"/>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C8A772"/>
                </a:solidFill>
              </a:rPr>
              <a:pPr>
                <a:spcAft>
                  <a:spcPts val="600"/>
                </a:spcAft>
              </a:pPr>
              <a:t>27</a:t>
            </a:fld>
            <a:endParaRPr lang="en-US">
              <a:solidFill>
                <a:srgbClr val="C8A772"/>
              </a:solidFill>
            </a:endParaRPr>
          </a:p>
        </p:txBody>
      </p:sp>
    </p:spTree>
    <p:extLst>
      <p:ext uri="{BB962C8B-B14F-4D97-AF65-F5344CB8AC3E}">
        <p14:creationId xmlns:p14="http://schemas.microsoft.com/office/powerpoint/2010/main" val="172251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C68FD-93BB-8560-8EE5-14CE2EC953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09F9C4-B8D6-723F-36E2-142614F5C86F}"/>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3E69A79A-0ABE-0D40-F475-23EE57776B9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187AA97-FF4B-A64C-65AA-D0A85ED4BCFC}"/>
              </a:ext>
            </a:extLst>
          </p:cNvPr>
          <p:cNvSpPr>
            <a:spLocks noGrp="1"/>
          </p:cNvSpPr>
          <p:nvPr>
            <p:ph type="sldNum" sz="quarter" idx="12"/>
          </p:nvPr>
        </p:nvSpPr>
        <p:spPr/>
        <p:txBody>
          <a:bodyPr/>
          <a:lstStyle/>
          <a:p>
            <a:fld id="{3A98EE3D-8CD1-4C3F-BD1C-C98C9596463C}" type="slidenum">
              <a:rPr lang="en-US" smtClean="0"/>
              <a:t>28</a:t>
            </a:fld>
            <a:endParaRPr lang="en-US" dirty="0"/>
          </a:p>
        </p:txBody>
      </p:sp>
      <p:pic>
        <p:nvPicPr>
          <p:cNvPr id="7" name="Picture 6">
            <a:extLst>
              <a:ext uri="{FF2B5EF4-FFF2-40B4-BE49-F238E27FC236}">
                <a16:creationId xmlns:a16="http://schemas.microsoft.com/office/drawing/2014/main" id="{C5429A03-943B-A37E-7556-D3C0F497A954}"/>
              </a:ext>
            </a:extLst>
          </p:cNvPr>
          <p:cNvPicPr>
            <a:picLocks noChangeAspect="1"/>
          </p:cNvPicPr>
          <p:nvPr/>
        </p:nvPicPr>
        <p:blipFill rotWithShape="1">
          <a:blip r:embed="rId2"/>
          <a:srcRect l="14730" t="14619" r="5591" b="8755"/>
          <a:stretch/>
        </p:blipFill>
        <p:spPr>
          <a:xfrm>
            <a:off x="99153" y="68961"/>
            <a:ext cx="11821098" cy="6789039"/>
          </a:xfrm>
          <a:prstGeom prst="rect">
            <a:avLst/>
          </a:prstGeom>
        </p:spPr>
      </p:pic>
    </p:spTree>
    <p:extLst>
      <p:ext uri="{BB962C8B-B14F-4D97-AF65-F5344CB8AC3E}">
        <p14:creationId xmlns:p14="http://schemas.microsoft.com/office/powerpoint/2010/main" val="319150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378BC-6ACA-B7F8-1EF0-907936690964}"/>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C092BBA9-0770-38B5-52FE-4A5F175AC4CE}"/>
              </a:ext>
            </a:extLst>
          </p:cNvPr>
          <p:cNvPicPr>
            <a:picLocks noGrp="1" noChangeAspect="1"/>
          </p:cNvPicPr>
          <p:nvPr>
            <p:ph idx="1"/>
          </p:nvPr>
        </p:nvPicPr>
        <p:blipFill rotWithShape="1">
          <a:blip r:embed="rId2"/>
          <a:srcRect l="13915" t="14054" r="3371" b="5573"/>
          <a:stretch/>
        </p:blipFill>
        <p:spPr>
          <a:xfrm>
            <a:off x="440676" y="68961"/>
            <a:ext cx="11170132" cy="6771137"/>
          </a:xfrm>
        </p:spPr>
      </p:pic>
      <p:sp>
        <p:nvSpPr>
          <p:cNvPr id="4" name="Footer Placeholder 3">
            <a:extLst>
              <a:ext uri="{FF2B5EF4-FFF2-40B4-BE49-F238E27FC236}">
                <a16:creationId xmlns:a16="http://schemas.microsoft.com/office/drawing/2014/main" id="{2A6CB93A-61C5-5205-AB25-C9FFE27F9CA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BE336A5-0CD9-A7BC-27CA-14CB738BBA61}"/>
              </a:ext>
            </a:extLst>
          </p:cNvPr>
          <p:cNvSpPr>
            <a:spLocks noGrp="1"/>
          </p:cNvSpPr>
          <p:nvPr>
            <p:ph type="sldNum" sz="quarter" idx="12"/>
          </p:nvPr>
        </p:nvSpPr>
        <p:spPr/>
        <p:txBody>
          <a:bodyPr/>
          <a:lstStyle/>
          <a:p>
            <a:fld id="{3A98EE3D-8CD1-4C3F-BD1C-C98C9596463C}" type="slidenum">
              <a:rPr lang="en-US" smtClean="0"/>
              <a:t>29</a:t>
            </a:fld>
            <a:endParaRPr lang="en-US" dirty="0"/>
          </a:p>
        </p:txBody>
      </p:sp>
    </p:spTree>
    <p:extLst>
      <p:ext uri="{BB962C8B-B14F-4D97-AF65-F5344CB8AC3E}">
        <p14:creationId xmlns:p14="http://schemas.microsoft.com/office/powerpoint/2010/main" val="2051570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EE194-3A5D-2A65-7E27-433B0F57EBAF}"/>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86A52CE7-EB54-3B85-2243-6484220951E3}"/>
              </a:ext>
            </a:extLst>
          </p:cNvPr>
          <p:cNvPicPr>
            <a:picLocks noGrp="1" noChangeAspect="1"/>
          </p:cNvPicPr>
          <p:nvPr>
            <p:ph idx="1"/>
          </p:nvPr>
        </p:nvPicPr>
        <p:blipFill rotWithShape="1">
          <a:blip r:embed="rId2"/>
          <a:srcRect l="29923" t="15904" r="22579" b="17397"/>
          <a:stretch/>
        </p:blipFill>
        <p:spPr>
          <a:xfrm>
            <a:off x="385590" y="227604"/>
            <a:ext cx="11380423" cy="6714195"/>
          </a:xfrm>
        </p:spPr>
      </p:pic>
      <p:sp>
        <p:nvSpPr>
          <p:cNvPr id="4" name="Footer Placeholder 3">
            <a:extLst>
              <a:ext uri="{FF2B5EF4-FFF2-40B4-BE49-F238E27FC236}">
                <a16:creationId xmlns:a16="http://schemas.microsoft.com/office/drawing/2014/main" id="{22AB9A49-D186-8A8F-AB34-22C9B334631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CF2DF23-CE21-A13D-DAB8-211BBE7B9C6A}"/>
              </a:ext>
            </a:extLst>
          </p:cNvPr>
          <p:cNvSpPr>
            <a:spLocks noGrp="1"/>
          </p:cNvSpPr>
          <p:nvPr>
            <p:ph type="sldNum" sz="quarter" idx="12"/>
          </p:nvPr>
        </p:nvSpPr>
        <p:spPr/>
        <p:txBody>
          <a:bodyPr/>
          <a:lstStyle/>
          <a:p>
            <a:fld id="{3A98EE3D-8CD1-4C3F-BD1C-C98C9596463C}" type="slidenum">
              <a:rPr lang="en-US" smtClean="0"/>
              <a:t>30</a:t>
            </a:fld>
            <a:endParaRPr lang="en-US" dirty="0"/>
          </a:p>
        </p:txBody>
      </p:sp>
    </p:spTree>
    <p:extLst>
      <p:ext uri="{BB962C8B-B14F-4D97-AF65-F5344CB8AC3E}">
        <p14:creationId xmlns:p14="http://schemas.microsoft.com/office/powerpoint/2010/main" val="3571138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FB5CC-80E6-110F-75D3-2011A56F4BA3}"/>
              </a:ext>
            </a:extLst>
          </p:cNvPr>
          <p:cNvSpPr>
            <a:spLocks noGrp="1"/>
          </p:cNvSpPr>
          <p:nvPr>
            <p:ph type="title"/>
          </p:nvPr>
        </p:nvSpPr>
        <p:spPr>
          <a:xfrm>
            <a:off x="581192" y="702156"/>
            <a:ext cx="2507448" cy="5721758"/>
          </a:xfrm>
        </p:spPr>
        <p:txBody>
          <a:bodyPr/>
          <a:lstStyle/>
          <a:p>
            <a:r>
              <a:rPr lang="en-GB" dirty="0"/>
              <a:t>Open the report in </a:t>
            </a:r>
            <a:r>
              <a:rPr lang="en-GB" dirty="0" err="1"/>
              <a:t>moodle</a:t>
            </a:r>
            <a:br>
              <a:rPr lang="en-GB" dirty="0"/>
            </a:br>
            <a:br>
              <a:rPr lang="en-GB" dirty="0"/>
            </a:br>
            <a:r>
              <a:rPr lang="en-GB" dirty="0"/>
              <a:t>in small groups identify a key trend </a:t>
            </a:r>
            <a:br>
              <a:rPr lang="en-GB" dirty="0"/>
            </a:br>
            <a:br>
              <a:rPr lang="en-GB" dirty="0"/>
            </a:br>
            <a:r>
              <a:rPr lang="en-GB" dirty="0"/>
              <a:t>discuss its implications for marketing</a:t>
            </a:r>
          </a:p>
        </p:txBody>
      </p:sp>
      <p:pic>
        <p:nvPicPr>
          <p:cNvPr id="7" name="Content Placeholder 6">
            <a:extLst>
              <a:ext uri="{FF2B5EF4-FFF2-40B4-BE49-F238E27FC236}">
                <a16:creationId xmlns:a16="http://schemas.microsoft.com/office/drawing/2014/main" id="{E57AFD15-B4A8-B45D-B852-979565E0788F}"/>
              </a:ext>
            </a:extLst>
          </p:cNvPr>
          <p:cNvPicPr>
            <a:picLocks noGrp="1" noChangeAspect="1"/>
          </p:cNvPicPr>
          <p:nvPr>
            <p:ph idx="1"/>
          </p:nvPr>
        </p:nvPicPr>
        <p:blipFill>
          <a:blip r:embed="rId2"/>
          <a:srcRect l="14503" t="16158" r="15719" b="5433"/>
          <a:stretch>
            <a:fillRect/>
          </a:stretch>
        </p:blipFill>
        <p:spPr>
          <a:xfrm>
            <a:off x="3396493" y="635458"/>
            <a:ext cx="8214315" cy="6153581"/>
          </a:xfrm>
          <a:prstGeom prst="rect">
            <a:avLst/>
          </a:prstGeom>
        </p:spPr>
      </p:pic>
      <p:sp>
        <p:nvSpPr>
          <p:cNvPr id="4" name="Footer Placeholder 3">
            <a:extLst>
              <a:ext uri="{FF2B5EF4-FFF2-40B4-BE49-F238E27FC236}">
                <a16:creationId xmlns:a16="http://schemas.microsoft.com/office/drawing/2014/main" id="{CD5086AA-AD4B-A96D-1054-F9058ACEAAA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7E93F51-BD6A-B426-0BDF-86D616A78A2D}"/>
              </a:ext>
            </a:extLst>
          </p:cNvPr>
          <p:cNvSpPr>
            <a:spLocks noGrp="1"/>
          </p:cNvSpPr>
          <p:nvPr>
            <p:ph type="sldNum" sz="quarter" idx="12"/>
          </p:nvPr>
        </p:nvSpPr>
        <p:spPr/>
        <p:txBody>
          <a:bodyPr/>
          <a:lstStyle/>
          <a:p>
            <a:fld id="{3A98EE3D-8CD1-4C3F-BD1C-C98C9596463C}" type="slidenum">
              <a:rPr lang="en-US" smtClean="0"/>
              <a:t>31</a:t>
            </a:fld>
            <a:endParaRPr lang="en-US" dirty="0"/>
          </a:p>
        </p:txBody>
      </p:sp>
    </p:spTree>
    <p:extLst>
      <p:ext uri="{BB962C8B-B14F-4D97-AF65-F5344CB8AC3E}">
        <p14:creationId xmlns:p14="http://schemas.microsoft.com/office/powerpoint/2010/main" val="15677418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Generic Buyer roles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40550"/>
            <a:ext cx="10662081"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five generic buyer roles – Known as a DMU (Decision Making Unit)</a:t>
            </a:r>
            <a:endParaRPr kumimoji="0" lang="en-GB" sz="1800" b="0"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Blackwell et al. (2000) </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87BEC2-2AA5-E3BE-D034-5BA1EBBFD0FD}"/>
              </a:ext>
            </a:extLst>
          </p:cNvPr>
          <p:cNvGraphicFramePr>
            <a:graphicFrameLocks noGrp="1"/>
          </p:cNvGraphicFramePr>
          <p:nvPr>
            <p:extLst>
              <p:ext uri="{D42A27DB-BD31-4B8C-83A1-F6EECF244321}">
                <p14:modId xmlns:p14="http://schemas.microsoft.com/office/powerpoint/2010/main" val="1901973598"/>
              </p:ext>
            </p:extLst>
          </p:nvPr>
        </p:nvGraphicFramePr>
        <p:xfrm>
          <a:off x="872769" y="2573400"/>
          <a:ext cx="10211786" cy="2849880"/>
        </p:xfrm>
        <a:graphic>
          <a:graphicData uri="http://schemas.openxmlformats.org/drawingml/2006/table">
            <a:tbl>
              <a:tblPr firstRow="1" bandRow="1">
                <a:tableStyleId>{5C22544A-7EE6-4342-B048-85BDC9FD1C3A}</a:tableStyleId>
              </a:tblPr>
              <a:tblGrid>
                <a:gridCol w="1456924">
                  <a:extLst>
                    <a:ext uri="{9D8B030D-6E8A-4147-A177-3AD203B41FA5}">
                      <a16:colId xmlns:a16="http://schemas.microsoft.com/office/drawing/2014/main" val="2754723499"/>
                    </a:ext>
                  </a:extLst>
                </a:gridCol>
                <a:gridCol w="8754862">
                  <a:extLst>
                    <a:ext uri="{9D8B030D-6E8A-4147-A177-3AD203B41FA5}">
                      <a16:colId xmlns:a16="http://schemas.microsoft.com/office/drawing/2014/main" val="3215836028"/>
                    </a:ext>
                  </a:extLst>
                </a:gridCol>
              </a:tblGrid>
              <a:tr h="370840">
                <a:tc>
                  <a:txBody>
                    <a:bodyPr/>
                    <a:lstStyle/>
                    <a:p>
                      <a:pPr algn="l" fontAlgn="b"/>
                      <a:r>
                        <a:rPr lang="en-GB">
                          <a:effectLst/>
                        </a:rPr>
                        <a:t>Role</a:t>
                      </a:r>
                    </a:p>
                  </a:txBody>
                  <a:tcPr anchor="b"/>
                </a:tc>
                <a:tc>
                  <a:txBody>
                    <a:bodyPr/>
                    <a:lstStyle/>
                    <a:p>
                      <a:pPr algn="l" fontAlgn="b"/>
                      <a:r>
                        <a:rPr lang="en-GB">
                          <a:effectLst/>
                        </a:rPr>
                        <a:t>Description</a:t>
                      </a:r>
                    </a:p>
                  </a:txBody>
                  <a:tcPr anchor="b"/>
                </a:tc>
                <a:extLst>
                  <a:ext uri="{0D108BD9-81ED-4DB2-BD59-A6C34878D82A}">
                    <a16:rowId xmlns:a16="http://schemas.microsoft.com/office/drawing/2014/main" val="2979319591"/>
                  </a:ext>
                </a:extLst>
              </a:tr>
              <a:tr h="370840">
                <a:tc>
                  <a:txBody>
                    <a:bodyPr/>
                    <a:lstStyle/>
                    <a:p>
                      <a:pPr fontAlgn="t"/>
                      <a:r>
                        <a:rPr lang="en-GB" b="1">
                          <a:solidFill>
                            <a:srgbClr val="595959"/>
                          </a:solidFill>
                          <a:effectLst/>
                        </a:rPr>
                        <a:t>Initiator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begins the process of purchase consideration</a:t>
                      </a:r>
                    </a:p>
                    <a:p>
                      <a:pPr marL="285750" indent="-285750" fontAlgn="t">
                        <a:buFont typeface="Arial" panose="020B0604020202020204" pitchFamily="34" charset="0"/>
                        <a:buChar char="•"/>
                      </a:pPr>
                      <a:r>
                        <a:rPr lang="en-GB" dirty="0">
                          <a:solidFill>
                            <a:srgbClr val="595959"/>
                          </a:solidFill>
                          <a:effectLst/>
                        </a:rPr>
                        <a:t>May collect information to aid decision making</a:t>
                      </a:r>
                    </a:p>
                  </a:txBody>
                  <a:tcPr marL="15240" marR="15240" marT="15240" marB="15240"/>
                </a:tc>
                <a:extLst>
                  <a:ext uri="{0D108BD9-81ED-4DB2-BD59-A6C34878D82A}">
                    <a16:rowId xmlns:a16="http://schemas.microsoft.com/office/drawing/2014/main" val="3891717821"/>
                  </a:ext>
                </a:extLst>
              </a:tr>
              <a:tr h="370840">
                <a:tc>
                  <a:txBody>
                    <a:bodyPr/>
                    <a:lstStyle/>
                    <a:p>
                      <a:pPr fontAlgn="t"/>
                      <a:r>
                        <a:rPr lang="en-GB" b="1">
                          <a:solidFill>
                            <a:srgbClr val="595959"/>
                          </a:solidFill>
                          <a:effectLst/>
                        </a:rPr>
                        <a:t>Influencer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attempts to persuade others to make a particular purchase</a:t>
                      </a:r>
                    </a:p>
                    <a:p>
                      <a:pPr marL="285750" indent="-285750" fontAlgn="t">
                        <a:buFont typeface="Arial" panose="020B0604020202020204" pitchFamily="34" charset="0"/>
                        <a:buChar char="•"/>
                      </a:pPr>
                      <a:r>
                        <a:rPr lang="en-GB" dirty="0">
                          <a:solidFill>
                            <a:srgbClr val="595959"/>
                          </a:solidFill>
                          <a:effectLst/>
                        </a:rPr>
                        <a:t>Often gather information to aid their argument</a:t>
                      </a:r>
                    </a:p>
                  </a:txBody>
                  <a:tcPr marL="15240" marR="15240" marT="15240" marB="15240"/>
                </a:tc>
                <a:extLst>
                  <a:ext uri="{0D108BD9-81ED-4DB2-BD59-A6C34878D82A}">
                    <a16:rowId xmlns:a16="http://schemas.microsoft.com/office/drawing/2014/main" val="3731508633"/>
                  </a:ext>
                </a:extLst>
              </a:tr>
              <a:tr h="370840">
                <a:tc>
                  <a:txBody>
                    <a:bodyPr/>
                    <a:lstStyle/>
                    <a:p>
                      <a:pPr fontAlgn="t"/>
                      <a:r>
                        <a:rPr lang="en-GB" b="1">
                          <a:solidFill>
                            <a:srgbClr val="595959"/>
                          </a:solidFill>
                          <a:effectLst/>
                        </a:rPr>
                        <a:t>Decider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holds power or financial means necessary to make the final purchasing decision</a:t>
                      </a:r>
                    </a:p>
                  </a:txBody>
                  <a:tcPr marL="15240" marR="15240" marT="15240" marB="15240"/>
                </a:tc>
                <a:extLst>
                  <a:ext uri="{0D108BD9-81ED-4DB2-BD59-A6C34878D82A}">
                    <a16:rowId xmlns:a16="http://schemas.microsoft.com/office/drawing/2014/main" val="2709576665"/>
                  </a:ext>
                </a:extLst>
              </a:tr>
              <a:tr h="370840">
                <a:tc>
                  <a:txBody>
                    <a:bodyPr/>
                    <a:lstStyle/>
                    <a:p>
                      <a:pPr fontAlgn="t"/>
                      <a:r>
                        <a:rPr lang="en-GB" b="1">
                          <a:solidFill>
                            <a:srgbClr val="595959"/>
                          </a:solidFill>
                          <a:effectLst/>
                        </a:rPr>
                        <a:t>Buyer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will actually make the purchase</a:t>
                      </a:r>
                    </a:p>
                  </a:txBody>
                  <a:tcPr marL="15240" marR="15240" marT="15240" marB="15240"/>
                </a:tc>
                <a:extLst>
                  <a:ext uri="{0D108BD9-81ED-4DB2-BD59-A6C34878D82A}">
                    <a16:rowId xmlns:a16="http://schemas.microsoft.com/office/drawing/2014/main" val="2013558036"/>
                  </a:ext>
                </a:extLst>
              </a:tr>
              <a:tr h="370840">
                <a:tc>
                  <a:txBody>
                    <a:bodyPr/>
                    <a:lstStyle/>
                    <a:p>
                      <a:pPr fontAlgn="t"/>
                      <a:r>
                        <a:rPr lang="en-GB" b="1" dirty="0">
                          <a:solidFill>
                            <a:srgbClr val="595959"/>
                          </a:solidFill>
                          <a:effectLst/>
                        </a:rPr>
                        <a:t>User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The final consumer of the purchased offering</a:t>
                      </a:r>
                    </a:p>
                  </a:txBody>
                  <a:tcPr marL="15240" marR="15240" marT="15240" marB="15240"/>
                </a:tc>
                <a:extLst>
                  <a:ext uri="{0D108BD9-81ED-4DB2-BD59-A6C34878D82A}">
                    <a16:rowId xmlns:a16="http://schemas.microsoft.com/office/drawing/2014/main" val="544637915"/>
                  </a:ext>
                </a:extLst>
              </a:tr>
            </a:tbl>
          </a:graphicData>
        </a:graphic>
      </p:graphicFrame>
      <p:sp>
        <p:nvSpPr>
          <p:cNvPr id="8" name="TextBox 7">
            <a:extLst>
              <a:ext uri="{FF2B5EF4-FFF2-40B4-BE49-F238E27FC236}">
                <a16:creationId xmlns:a16="http://schemas.microsoft.com/office/drawing/2014/main" id="{508526CF-C747-3053-551D-3E3DAE59C6A4}"/>
              </a:ext>
            </a:extLst>
          </p:cNvPr>
          <p:cNvSpPr txBox="1"/>
          <p:nvPr/>
        </p:nvSpPr>
        <p:spPr>
          <a:xfrm>
            <a:off x="872769" y="5686798"/>
            <a:ext cx="7234990"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can be the same person or different people with any purchase</a:t>
            </a:r>
          </a:p>
        </p:txBody>
      </p:sp>
    </p:spTree>
    <p:extLst>
      <p:ext uri="{BB962C8B-B14F-4D97-AF65-F5344CB8AC3E}">
        <p14:creationId xmlns:p14="http://schemas.microsoft.com/office/powerpoint/2010/main" val="10258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6DA68C4-3C40-32B4-2769-3340235ECEE7}"/>
              </a:ext>
            </a:extLst>
          </p:cNvPr>
          <p:cNvSpPr>
            <a:spLocks noGrp="1"/>
          </p:cNvSpPr>
          <p:nvPr>
            <p:ph type="title"/>
          </p:nvPr>
        </p:nvSpPr>
        <p:spPr>
          <a:xfrm>
            <a:off x="581192" y="548639"/>
            <a:ext cx="4015674" cy="1061668"/>
          </a:xfrm>
          <a:solidFill>
            <a:schemeClr val="accent2">
              <a:lumMod val="50000"/>
            </a:schemeClr>
          </a:solidFill>
        </p:spPr>
        <p:txBody>
          <a:bodyPr>
            <a:normAutofit/>
          </a:bodyPr>
          <a:lstStyle/>
          <a:p>
            <a:r>
              <a:rPr lang="en-GB" sz="2000" b="1" i="0" dirty="0">
                <a:solidFill>
                  <a:schemeClr val="bg1">
                    <a:lumMod val="95000"/>
                  </a:schemeClr>
                </a:solidFill>
                <a:effectLst/>
                <a:latin typeface="Arial" panose="020B0604020202020204" pitchFamily="34" charset="0"/>
              </a:rPr>
              <a:t>five main factors that influence adoption of an innovation</a:t>
            </a:r>
            <a:endParaRPr lang="en-GB" sz="2000" dirty="0">
              <a:solidFill>
                <a:schemeClr val="bg1">
                  <a:lumMod val="95000"/>
                </a:schemeClr>
              </a:solidFill>
            </a:endParaRPr>
          </a:p>
        </p:txBody>
      </p:sp>
      <p:sp>
        <p:nvSpPr>
          <p:cNvPr id="2059" name="Rectangle 205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4" name="Content Placeholder 2053">
            <a:extLst>
              <a:ext uri="{FF2B5EF4-FFF2-40B4-BE49-F238E27FC236}">
                <a16:creationId xmlns:a16="http://schemas.microsoft.com/office/drawing/2014/main" id="{282A8D13-5F4A-018E-41FB-D6F595BC61A9}"/>
              </a:ext>
            </a:extLst>
          </p:cNvPr>
          <p:cNvSpPr>
            <a:spLocks noGrp="1"/>
          </p:cNvSpPr>
          <p:nvPr>
            <p:ph idx="1"/>
          </p:nvPr>
        </p:nvSpPr>
        <p:spPr>
          <a:xfrm>
            <a:off x="609905" y="1610307"/>
            <a:ext cx="4015675" cy="4813607"/>
          </a:xfrm>
          <a:solidFill>
            <a:schemeClr val="accent1">
              <a:lumMod val="20000"/>
              <a:lumOff val="80000"/>
            </a:schemeClr>
          </a:solidFill>
        </p:spPr>
        <p:txBody>
          <a:bodyPr>
            <a:normAutofit fontScale="92500" lnSpcReduction="10000"/>
          </a:bodyPr>
          <a:lstStyle/>
          <a:p>
            <a:pPr algn="l">
              <a:buFont typeface="+mj-lt"/>
              <a:buAutoNum type="arabicPeriod"/>
            </a:pPr>
            <a:r>
              <a:rPr lang="en-GB" b="0" i="0" dirty="0">
                <a:solidFill>
                  <a:srgbClr val="000000"/>
                </a:solidFill>
                <a:effectLst/>
                <a:latin typeface="Arial" panose="020B0604020202020204" pitchFamily="34" charset="0"/>
              </a:rPr>
              <a:t>Relative Advantage - The degree to which an innovation is seen as better than the idea, program, or product it replaces.</a:t>
            </a:r>
          </a:p>
          <a:p>
            <a:pPr algn="l">
              <a:buFont typeface="+mj-lt"/>
              <a:buAutoNum type="arabicPeriod"/>
            </a:pPr>
            <a:r>
              <a:rPr lang="en-GB" b="0" i="0" dirty="0">
                <a:solidFill>
                  <a:srgbClr val="000000"/>
                </a:solidFill>
                <a:effectLst/>
                <a:latin typeface="Arial" panose="020B0604020202020204" pitchFamily="34" charset="0"/>
              </a:rPr>
              <a:t>Compatibility - How consistent the innovation is with the values, experiences, and needs of the potential adopters.</a:t>
            </a:r>
          </a:p>
          <a:p>
            <a:pPr algn="l">
              <a:buFont typeface="+mj-lt"/>
              <a:buAutoNum type="arabicPeriod"/>
            </a:pPr>
            <a:r>
              <a:rPr lang="en-GB" b="0" i="0" dirty="0">
                <a:solidFill>
                  <a:srgbClr val="000000"/>
                </a:solidFill>
                <a:effectLst/>
                <a:latin typeface="Arial" panose="020B0604020202020204" pitchFamily="34" charset="0"/>
              </a:rPr>
              <a:t>Complexity - How difficult the innovation is to understand and/or use.</a:t>
            </a:r>
          </a:p>
          <a:p>
            <a:pPr algn="l">
              <a:buFont typeface="+mj-lt"/>
              <a:buAutoNum type="arabicPeriod"/>
            </a:pPr>
            <a:r>
              <a:rPr lang="en-GB" b="0" i="0" dirty="0" err="1">
                <a:solidFill>
                  <a:srgbClr val="000000"/>
                </a:solidFill>
                <a:effectLst/>
                <a:latin typeface="Arial" panose="020B0604020202020204" pitchFamily="34" charset="0"/>
              </a:rPr>
              <a:t>Triability</a:t>
            </a:r>
            <a:r>
              <a:rPr lang="en-GB" b="0" i="0" dirty="0">
                <a:solidFill>
                  <a:srgbClr val="000000"/>
                </a:solidFill>
                <a:effectLst/>
                <a:latin typeface="Arial" panose="020B0604020202020204" pitchFamily="34" charset="0"/>
              </a:rPr>
              <a:t> - The extent to which the innovation can be tested or experimented with before a commitment to adopt is made.</a:t>
            </a:r>
          </a:p>
          <a:p>
            <a:pPr algn="l">
              <a:buFont typeface="+mj-lt"/>
              <a:buAutoNum type="arabicPeriod"/>
            </a:pPr>
            <a:r>
              <a:rPr lang="en-GB" b="0" i="0" dirty="0">
                <a:solidFill>
                  <a:srgbClr val="000000"/>
                </a:solidFill>
                <a:effectLst/>
                <a:latin typeface="Arial" panose="020B0604020202020204" pitchFamily="34" charset="0"/>
              </a:rPr>
              <a:t>Observability - The extent to which the innovation provides tangible results.</a:t>
            </a:r>
          </a:p>
          <a:p>
            <a:endParaRPr lang="en-US" dirty="0"/>
          </a:p>
        </p:txBody>
      </p:sp>
      <p:sp>
        <p:nvSpPr>
          <p:cNvPr id="4" name="Footer Placeholder 3">
            <a:extLst>
              <a:ext uri="{FF2B5EF4-FFF2-40B4-BE49-F238E27FC236}">
                <a16:creationId xmlns:a16="http://schemas.microsoft.com/office/drawing/2014/main" id="{39016E81-7833-F932-2D2E-E534302B0436}"/>
              </a:ext>
            </a:extLst>
          </p:cNvPr>
          <p:cNvSpPr>
            <a:spLocks noGrp="1"/>
          </p:cNvSpPr>
          <p:nvPr>
            <p:ph type="ftr" sz="quarter" idx="11"/>
          </p:nvPr>
        </p:nvSpPr>
        <p:spPr>
          <a:xfrm>
            <a:off x="581192" y="6423914"/>
            <a:ext cx="3568661" cy="365125"/>
          </a:xfrm>
        </p:spPr>
        <p:txBody>
          <a:bodyPr>
            <a:normAutofit/>
          </a:bodyPr>
          <a:lstStyle/>
          <a:p>
            <a:pPr>
              <a:spcAft>
                <a:spcPts val="600"/>
              </a:spcAft>
            </a:pPr>
            <a:r>
              <a:rPr lang="en-US">
                <a:solidFill>
                  <a:schemeClr val="tx1">
                    <a:lumMod val="75000"/>
                    <a:lumOff val="25000"/>
                    <a:alpha val="75000"/>
                  </a:schemeClr>
                </a:solidFill>
              </a:rPr>
              <a:t>Diffusion of Innovation model (E.M. Rogers, 1962)</a:t>
            </a:r>
          </a:p>
        </p:txBody>
      </p:sp>
      <p:pic>
        <p:nvPicPr>
          <p:cNvPr id="2050" name="Picture 2" descr="Saying Yes Early vs. Early Adopters – and the Diffusion of Innovation Theory">
            <a:extLst>
              <a:ext uri="{FF2B5EF4-FFF2-40B4-BE49-F238E27FC236}">
                <a16:creationId xmlns:a16="http://schemas.microsoft.com/office/drawing/2014/main" id="{A861FD54-6428-66C5-BCA2-0C6854A2CF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29" b="1"/>
          <a:stretch/>
        </p:blipFill>
        <p:spPr bwMode="auto">
          <a:xfrm>
            <a:off x="4639937" y="1"/>
            <a:ext cx="7537705" cy="6858000"/>
          </a:xfrm>
          <a:prstGeom prst="rect">
            <a:avLst/>
          </a:prstGeom>
          <a:noFill/>
          <a:ln>
            <a:solidFill>
              <a:schemeClr val="accent2">
                <a:lumMod val="60000"/>
                <a:lumOff val="40000"/>
              </a:schemeClr>
            </a:solidFill>
          </a:ln>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C345936A-8E8E-1731-5F55-DB605538650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FFFFFF"/>
                </a:solidFill>
              </a:rPr>
              <a:pPr>
                <a:spcAft>
                  <a:spcPts val="600"/>
                </a:spcAft>
              </a:pPr>
              <a:t>33</a:t>
            </a:fld>
            <a:endParaRPr lang="en-US">
              <a:solidFill>
                <a:srgbClr val="FFFFFF"/>
              </a:solidFill>
            </a:endParaRPr>
          </a:p>
        </p:txBody>
      </p:sp>
    </p:spTree>
    <p:extLst>
      <p:ext uri="{BB962C8B-B14F-4D97-AF65-F5344CB8AC3E}">
        <p14:creationId xmlns:p14="http://schemas.microsoft.com/office/powerpoint/2010/main" val="20282432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E367-1E6D-37BD-F158-CF4E4452B053}"/>
              </a:ext>
            </a:extLst>
          </p:cNvPr>
          <p:cNvSpPr>
            <a:spLocks noGrp="1"/>
          </p:cNvSpPr>
          <p:nvPr>
            <p:ph type="title"/>
          </p:nvPr>
        </p:nvSpPr>
        <p:spPr>
          <a:xfrm>
            <a:off x="581192" y="702156"/>
            <a:ext cx="11029616" cy="707544"/>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The role of marketing</a:t>
            </a:r>
          </a:p>
        </p:txBody>
      </p:sp>
      <p:sp>
        <p:nvSpPr>
          <p:cNvPr id="3" name="Content Placeholder 2">
            <a:extLst>
              <a:ext uri="{FF2B5EF4-FFF2-40B4-BE49-F238E27FC236}">
                <a16:creationId xmlns:a16="http://schemas.microsoft.com/office/drawing/2014/main" id="{E90C9544-F317-E235-5725-81E21B7B406F}"/>
              </a:ext>
            </a:extLst>
          </p:cNvPr>
          <p:cNvSpPr>
            <a:spLocks noGrp="1"/>
          </p:cNvSpPr>
          <p:nvPr>
            <p:ph idx="1"/>
          </p:nvPr>
        </p:nvSpPr>
        <p:spPr>
          <a:xfrm>
            <a:off x="581192" y="1543050"/>
            <a:ext cx="11029615" cy="4432300"/>
          </a:xfrm>
        </p:spPr>
        <p:txBody>
          <a:bodyPr>
            <a:normAutofit fontScale="92500"/>
          </a:bodyPr>
          <a:lstStyle/>
          <a:p>
            <a:r>
              <a:rPr lang="en-GB" sz="2000" dirty="0">
                <a:latin typeface="Calibri" panose="020F0502020204030204" pitchFamily="34" charset="0"/>
                <a:ea typeface="Calibri" panose="020F0502020204030204" pitchFamily="34" charset="0"/>
                <a:cs typeface="Calibri" panose="020F0502020204030204" pitchFamily="34" charset="0"/>
              </a:rPr>
              <a:t>The goal of marketing is to reach consumers at the moments that most influence their purchase decisions.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Marketers seek to identify touch points, when consumers are open to influence during the decision making process (DMP).</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333333"/>
                </a:solidFill>
                <a:latin typeface="Calibri" panose="020F0502020204030204" pitchFamily="34" charset="0"/>
                <a:ea typeface="Calibri" panose="020F0502020204030204" pitchFamily="34" charset="0"/>
                <a:cs typeface="Calibri" panose="020F0502020204030204" pitchFamily="34" charset="0"/>
              </a:rPr>
              <a:t>T</a:t>
            </a:r>
            <a:r>
              <a:rPr lang="en-GB" sz="2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ouch points and key buying factors resulting from the explosion of product choices and digital channels, coupled with the emergence of an increasingly discerning, well-informed consumer. </a:t>
            </a:r>
          </a:p>
          <a:p>
            <a:endParaRPr lang="en-GB" sz="1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r>
              <a:rPr lang="en-GB" sz="2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 sophisticated approach is required to help marketers navigate this environment. This is called Customer Journey Planning</a:t>
            </a:r>
          </a:p>
          <a:p>
            <a:endParaRPr lang="en-GB" sz="11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hlinkClick r:id="rId2"/>
              </a:rPr>
              <a:t>Understanding Customer Journey Touchpoints | Qualtrics</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E15C070D-F205-363D-D6CB-2F17B35EA64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5EE920-6D82-3DF9-8BB9-DAD49252673E}"/>
              </a:ext>
            </a:extLst>
          </p:cNvPr>
          <p:cNvSpPr>
            <a:spLocks noGrp="1"/>
          </p:cNvSpPr>
          <p:nvPr>
            <p:ph type="sldNum" sz="quarter" idx="12"/>
          </p:nvPr>
        </p:nvSpPr>
        <p:spPr/>
        <p:txBody>
          <a:bodyPr/>
          <a:lstStyle/>
          <a:p>
            <a:fld id="{3A98EE3D-8CD1-4C3F-BD1C-C98C9596463C}" type="slidenum">
              <a:rPr lang="en-US" smtClean="0"/>
              <a:t>34</a:t>
            </a:fld>
            <a:endParaRPr lang="en-US" dirty="0"/>
          </a:p>
        </p:txBody>
      </p:sp>
    </p:spTree>
    <p:extLst>
      <p:ext uri="{BB962C8B-B14F-4D97-AF65-F5344CB8AC3E}">
        <p14:creationId xmlns:p14="http://schemas.microsoft.com/office/powerpoint/2010/main" val="26008897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1" name="Rectangle 820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3" name="Rectangle 820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5" name="Rectangle 820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207" name="Rectangle 820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9" name="Group 820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8210" name="Rectangle 820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11" name="Rectangle 82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4DE74E0-252E-27F6-A9EC-9EF50644191B}"/>
              </a:ext>
            </a:extLst>
          </p:cNvPr>
          <p:cNvSpPr>
            <a:spLocks noGrp="1"/>
          </p:cNvSpPr>
          <p:nvPr>
            <p:ph type="title"/>
          </p:nvPr>
        </p:nvSpPr>
        <p:spPr>
          <a:xfrm>
            <a:off x="584200" y="1524001"/>
            <a:ext cx="3412067" cy="1561763"/>
          </a:xfrm>
        </p:spPr>
        <p:txBody>
          <a:bodyPr vert="horz" lIns="91440" tIns="45720" rIns="91440" bIns="45720" rtlCol="0" anchor="b">
            <a:normAutofit/>
          </a:bodyPr>
          <a:lstStyle/>
          <a:p>
            <a:r>
              <a:rPr lang="en-US" sz="3600" dirty="0">
                <a:solidFill>
                  <a:srgbClr val="FFFFFF"/>
                </a:solidFill>
              </a:rPr>
              <a:t>The Sales Funnel</a:t>
            </a:r>
          </a:p>
        </p:txBody>
      </p:sp>
      <p:sp>
        <p:nvSpPr>
          <p:cNvPr id="4" name="Slide Number Placeholder 3">
            <a:extLst>
              <a:ext uri="{FF2B5EF4-FFF2-40B4-BE49-F238E27FC236}">
                <a16:creationId xmlns:a16="http://schemas.microsoft.com/office/drawing/2014/main" id="{F2FB7EA8-D0FC-1181-41FC-DEE0D501FCE0}"/>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35</a:t>
            </a:fld>
            <a:endParaRPr lang="en-US">
              <a:solidFill>
                <a:srgbClr val="FFFFFF"/>
              </a:solidFill>
            </a:endParaRPr>
          </a:p>
        </p:txBody>
      </p:sp>
      <p:sp>
        <p:nvSpPr>
          <p:cNvPr id="3" name="Footer Placeholder 2">
            <a:extLst>
              <a:ext uri="{FF2B5EF4-FFF2-40B4-BE49-F238E27FC236}">
                <a16:creationId xmlns:a16="http://schemas.microsoft.com/office/drawing/2014/main" id="{1D6F92D2-7DD3-549E-712A-DD165D90002F}"/>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8194" name="Picture 2" descr="Rethinking the Marketing Funnel | David Rogers | Marketing funnel, Infographic marketing, Digital marketing trends">
            <a:extLst>
              <a:ext uri="{FF2B5EF4-FFF2-40B4-BE49-F238E27FC236}">
                <a16:creationId xmlns:a16="http://schemas.microsoft.com/office/drawing/2014/main" id="{A3DB1D64-3F5C-E9D8-61F7-40367BA56B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1089"/>
          <a:stretch/>
        </p:blipFill>
        <p:spPr bwMode="auto">
          <a:xfrm>
            <a:off x="4295986" y="548640"/>
            <a:ext cx="7676172" cy="5623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819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C3462-953B-BA96-68E1-1B7050B90F9E}"/>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850A624F-C232-E214-90A2-1FFAB7F8B39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24B3E18-E145-B445-74E9-A39AB0E5FD1C}"/>
              </a:ext>
            </a:extLst>
          </p:cNvPr>
          <p:cNvSpPr>
            <a:spLocks noGrp="1"/>
          </p:cNvSpPr>
          <p:nvPr>
            <p:ph type="sldNum" sz="quarter" idx="12"/>
          </p:nvPr>
        </p:nvSpPr>
        <p:spPr/>
        <p:txBody>
          <a:bodyPr/>
          <a:lstStyle/>
          <a:p>
            <a:fld id="{3A98EE3D-8CD1-4C3F-BD1C-C98C9596463C}" type="slidenum">
              <a:rPr lang="en-US" smtClean="0"/>
              <a:t>36</a:t>
            </a:fld>
            <a:endParaRPr lang="en-US" dirty="0"/>
          </a:p>
        </p:txBody>
      </p:sp>
      <p:pic>
        <p:nvPicPr>
          <p:cNvPr id="10242" name="Picture 2">
            <a:extLst>
              <a:ext uri="{FF2B5EF4-FFF2-40B4-BE49-F238E27FC236}">
                <a16:creationId xmlns:a16="http://schemas.microsoft.com/office/drawing/2014/main" id="{753A1653-7247-214D-278A-F31D3B538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81" y="0"/>
            <a:ext cx="11954406" cy="6789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4486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Person pointing on a map">
            <a:extLst>
              <a:ext uri="{FF2B5EF4-FFF2-40B4-BE49-F238E27FC236}">
                <a16:creationId xmlns:a16="http://schemas.microsoft.com/office/drawing/2014/main" id="{4B57E3BD-F8AB-ABA2-D7D5-3CBCDDADA34E}"/>
              </a:ext>
            </a:extLst>
          </p:cNvPr>
          <p:cNvPicPr>
            <a:picLocks noChangeAspect="1"/>
          </p:cNvPicPr>
          <p:nvPr/>
        </p:nvPicPr>
        <p:blipFill rotWithShape="1">
          <a:blip r:embed="rId2"/>
          <a:srcRect b="15730"/>
          <a:stretch/>
        </p:blipFill>
        <p:spPr>
          <a:xfrm>
            <a:off x="-3047" y="10"/>
            <a:ext cx="12191999" cy="6857990"/>
          </a:xfrm>
          <a:prstGeom prst="rect">
            <a:avLst/>
          </a:prstGeom>
        </p:spPr>
      </p:pic>
      <p:sp>
        <p:nvSpPr>
          <p:cNvPr id="44" name="Rectangle 33">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1F1D6-4C9D-E321-A592-29DE68CF3FCA}"/>
              </a:ext>
            </a:extLst>
          </p:cNvPr>
          <p:cNvSpPr>
            <a:spLocks noGrp="1"/>
          </p:cNvSpPr>
          <p:nvPr>
            <p:ph type="title"/>
          </p:nvPr>
        </p:nvSpPr>
        <p:spPr>
          <a:xfrm>
            <a:off x="320380" y="362269"/>
            <a:ext cx="11548532" cy="4198700"/>
          </a:xfrm>
        </p:spPr>
        <p:txBody>
          <a:bodyPr vert="horz" lIns="91440" tIns="45720" rIns="91440" bIns="45720" rtlCol="0" anchor="t">
            <a:normAutofit/>
          </a:bodyPr>
          <a:lstStyle/>
          <a:p>
            <a:pPr>
              <a:lnSpc>
                <a:spcPct val="90000"/>
              </a:lnSpc>
            </a:pPr>
            <a:r>
              <a:rPr lang="en-US" sz="9800" dirty="0">
                <a:solidFill>
                  <a:srgbClr val="FFFF00"/>
                </a:solidFill>
              </a:rPr>
              <a:t>Customer Journey Mapping</a:t>
            </a:r>
          </a:p>
        </p:txBody>
      </p:sp>
      <p:sp>
        <p:nvSpPr>
          <p:cNvPr id="45" name="Rectangle 35">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99244086-28CE-F0E1-09EE-25CFE83BB3A3}"/>
              </a:ext>
            </a:extLst>
          </p:cNvPr>
          <p:cNvSpPr>
            <a:spLocks noGrp="1"/>
          </p:cNvSpPr>
          <p:nvPr>
            <p:ph type="ftr" sz="quarter" idx="11"/>
          </p:nvPr>
        </p:nvSpPr>
        <p:spPr>
          <a:xfrm>
            <a:off x="4038600" y="6202681"/>
            <a:ext cx="4114800" cy="365125"/>
          </a:xfrm>
        </p:spPr>
        <p:txBody>
          <a:bodyPr vert="horz" lIns="91440" tIns="45720" rIns="91440" bIns="45720" rtlCol="0" anchor="ctr">
            <a:normAutofit/>
          </a:bodyPr>
          <a:lstStyle/>
          <a:p>
            <a:pPr algn="ctr" defTabSz="457200"/>
            <a:endParaRPr lang="en-US" sz="1000" kern="1200" cap="all">
              <a:solidFill>
                <a:schemeClr val="bg1"/>
              </a:solidFill>
              <a:latin typeface="+mn-lt"/>
              <a:ea typeface="+mn-ea"/>
              <a:cs typeface="+mn-cs"/>
            </a:endParaRPr>
          </a:p>
        </p:txBody>
      </p:sp>
      <p:sp>
        <p:nvSpPr>
          <p:cNvPr id="4" name="Slide Number Placeholder 3">
            <a:extLst>
              <a:ext uri="{FF2B5EF4-FFF2-40B4-BE49-F238E27FC236}">
                <a16:creationId xmlns:a16="http://schemas.microsoft.com/office/drawing/2014/main" id="{4AA3CBB1-B879-563D-5C0A-3CA3D8276E86}"/>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smtClean="0">
                <a:solidFill>
                  <a:schemeClr val="bg1"/>
                </a:solidFill>
              </a:rPr>
              <a:pPr defTabSz="457200">
                <a:spcAft>
                  <a:spcPts val="600"/>
                </a:spcAft>
              </a:pPr>
              <a:t>37</a:t>
            </a:fld>
            <a:endParaRPr lang="en-US" sz="1000">
              <a:solidFill>
                <a:schemeClr val="bg1"/>
              </a:solidFill>
            </a:endParaRPr>
          </a:p>
        </p:txBody>
      </p:sp>
    </p:spTree>
    <p:extLst>
      <p:ext uri="{BB962C8B-B14F-4D97-AF65-F5344CB8AC3E}">
        <p14:creationId xmlns:p14="http://schemas.microsoft.com/office/powerpoint/2010/main" val="288876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C049A-B34B-3D3C-6BC1-A3AFA0225CB6}"/>
              </a:ext>
            </a:extLst>
          </p:cNvPr>
          <p:cNvSpPr>
            <a:spLocks noGrp="1"/>
          </p:cNvSpPr>
          <p:nvPr>
            <p:ph type="title"/>
          </p:nvPr>
        </p:nvSpPr>
        <p:spPr>
          <a:xfrm>
            <a:off x="581192" y="702156"/>
            <a:ext cx="11214568" cy="688105"/>
          </a:xfrm>
        </p:spPr>
        <p:txBody>
          <a:bodyPr/>
          <a:lstStyle/>
          <a:p>
            <a:r>
              <a:rPr lang="en-GB" b="1" u="sng">
                <a:latin typeface="Calibri" panose="020F0502020204030204" pitchFamily="34" charset="0"/>
                <a:ea typeface="Calibri" panose="020F0502020204030204" pitchFamily="34" charset="0"/>
                <a:cs typeface="Calibri" panose="020F0502020204030204" pitchFamily="34" charset="0"/>
              </a:rPr>
              <a:t>What are the benefits of creating a customer journey map?</a:t>
            </a:r>
            <a:endParaRPr lang="en-GB" b="1" u="sng"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5CE7495-02B3-0730-5F26-B766DC4C1EFC}"/>
              </a:ext>
            </a:extLst>
          </p:cNvPr>
          <p:cNvSpPr>
            <a:spLocks noGrp="1"/>
          </p:cNvSpPr>
          <p:nvPr>
            <p:ph idx="1"/>
          </p:nvPr>
        </p:nvSpPr>
        <p:spPr>
          <a:xfrm>
            <a:off x="581193" y="1390261"/>
            <a:ext cx="10848808" cy="4842588"/>
          </a:xfrm>
        </p:spPr>
        <p:txBody>
          <a:bodyPr>
            <a:normAutofit fontScale="70000" lnSpcReduction="20000"/>
          </a:bodyPr>
          <a:lstStyle/>
          <a:p>
            <a:pPr marL="0" indent="0" algn="l">
              <a:buNone/>
            </a:pPr>
            <a:endParaRPr lang="en-GB" b="1" i="0" dirty="0">
              <a:solidFill>
                <a:srgbClr val="362F34"/>
              </a:solidFill>
              <a:effectLst/>
              <a:latin typeface="Source Sans Pro" panose="020B0503030403020204" pitchFamily="34" charset="0"/>
            </a:endParaRPr>
          </a:p>
          <a:p>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 today’s digital environment, the process of providing a service or ‘product’ is often complex, with multiple interactions taking place on different platforms to suit the customer’s needs. </a:t>
            </a:r>
            <a:endParaRPr lang="en-GB" sz="2600" dirty="0">
              <a:solidFill>
                <a:srgbClr val="0B0C0C"/>
              </a:solidFill>
              <a:latin typeface="Calibri" panose="020F0502020204030204" pitchFamily="34" charset="0"/>
              <a:ea typeface="Calibri" panose="020F0502020204030204" pitchFamily="34" charset="0"/>
              <a:cs typeface="Calibri" panose="020F0502020204030204" pitchFamily="34" charset="0"/>
            </a:endParaRPr>
          </a:p>
          <a:p>
            <a:pPr algn="l"/>
            <a:r>
              <a:rPr lang="en-GB" sz="2600" b="1"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a:t>
            </a:r>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is a strategic tool to ensure every interaction a customer has with your organisation is as positive as it can be. </a:t>
            </a:r>
          </a:p>
          <a:p>
            <a:pPr algn="l"/>
            <a:r>
              <a:rPr lang="en-GB" sz="2600" dirty="0">
                <a:solidFill>
                  <a:srgbClr val="0B0C0C"/>
                </a:solidFill>
                <a:latin typeface="Calibri" panose="020F0502020204030204" pitchFamily="34" charset="0"/>
                <a:ea typeface="Calibri" panose="020F0502020204030204" pitchFamily="34" charset="0"/>
                <a:cs typeface="Calibri" panose="020F0502020204030204" pitchFamily="34" charset="0"/>
              </a:rPr>
              <a:t>It</a:t>
            </a:r>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 is useful to help identify the customer’s interaction with your organisation, their thought processes and reactions to you, which can reveal opportunities for improvement and innovation in the customer’s experience.</a:t>
            </a:r>
          </a:p>
          <a:p>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can help to identify how the customer is treated during each contact and how the customer feels towards your organisation at the end of the experience. This information can then be used to aid your strategic marketing decisions.</a:t>
            </a:r>
          </a:p>
          <a:p>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It is a key tool to help understand how customers experience the delivery of products and services, especially in terms of identifying ‘moments of truth’. These are the critical points when activities are most likely to succeed or fail.</a:t>
            </a:r>
          </a:p>
          <a:p>
            <a:pPr algn="l"/>
            <a:r>
              <a:rPr lang="en-GB" sz="2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customers navigate touchpoints in different ways, enhancing the omnichannel experience across different platforms is essential for improving marketing. McKinsey.com claim that offering a compelling omnichannel experience is no longer a nice-to-have, but a requirement for survival.</a:t>
            </a:r>
          </a:p>
        </p:txBody>
      </p:sp>
      <p:sp>
        <p:nvSpPr>
          <p:cNvPr id="5" name="Slide Number Placeholder 4">
            <a:extLst>
              <a:ext uri="{FF2B5EF4-FFF2-40B4-BE49-F238E27FC236}">
                <a16:creationId xmlns:a16="http://schemas.microsoft.com/office/drawing/2014/main" id="{EFA4684D-A473-1FC7-AEFD-BFC0AA27BCF9}"/>
              </a:ext>
            </a:extLst>
          </p:cNvPr>
          <p:cNvSpPr>
            <a:spLocks noGrp="1"/>
          </p:cNvSpPr>
          <p:nvPr>
            <p:ph type="sldNum" sz="quarter" idx="12"/>
          </p:nvPr>
        </p:nvSpPr>
        <p:spPr/>
        <p:txBody>
          <a:bodyPr/>
          <a:lstStyle/>
          <a:p>
            <a:fld id="{3A98EE3D-8CD1-4C3F-BD1C-C98C9596463C}" type="slidenum">
              <a:rPr lang="en-US" smtClean="0"/>
              <a:t>38</a:t>
            </a:fld>
            <a:endParaRPr lang="en-US" dirty="0"/>
          </a:p>
        </p:txBody>
      </p:sp>
    </p:spTree>
    <p:extLst>
      <p:ext uri="{BB962C8B-B14F-4D97-AF65-F5344CB8AC3E}">
        <p14:creationId xmlns:p14="http://schemas.microsoft.com/office/powerpoint/2010/main" val="12104453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7B061-AB48-7105-FFC7-CFE6C1AB71D4}"/>
              </a:ext>
            </a:extLst>
          </p:cNvPr>
          <p:cNvSpPr>
            <a:spLocks noGrp="1"/>
          </p:cNvSpPr>
          <p:nvPr>
            <p:ph type="title"/>
          </p:nvPr>
        </p:nvSpPr>
        <p:spPr>
          <a:xfrm>
            <a:off x="581192" y="702156"/>
            <a:ext cx="11029616" cy="467391"/>
          </a:xfrm>
        </p:spPr>
        <p:txBody>
          <a:bodyPr>
            <a:normAutofit fontScale="90000"/>
          </a:bodyPr>
          <a:lstStyle/>
          <a:p>
            <a:r>
              <a:rPr lang="en-GB" b="1" u="sng" dirty="0">
                <a:latin typeface="Calibri" panose="020F0502020204030204" pitchFamily="34" charset="0"/>
                <a:ea typeface="Calibri" panose="020F0502020204030204" pitchFamily="34" charset="0"/>
                <a:cs typeface="Calibri" panose="020F0502020204030204" pitchFamily="34" charset="0"/>
              </a:rPr>
              <a:t>Benefits of customer journey mapping?</a:t>
            </a:r>
          </a:p>
        </p:txBody>
      </p:sp>
      <p:sp>
        <p:nvSpPr>
          <p:cNvPr id="3" name="Content Placeholder 2">
            <a:extLst>
              <a:ext uri="{FF2B5EF4-FFF2-40B4-BE49-F238E27FC236}">
                <a16:creationId xmlns:a16="http://schemas.microsoft.com/office/drawing/2014/main" id="{A3232423-D8EB-BCA1-F4E1-F5586787C096}"/>
              </a:ext>
            </a:extLst>
          </p:cNvPr>
          <p:cNvSpPr>
            <a:spLocks noGrp="1"/>
          </p:cNvSpPr>
          <p:nvPr>
            <p:ph idx="1"/>
          </p:nvPr>
        </p:nvSpPr>
        <p:spPr>
          <a:xfrm>
            <a:off x="447869" y="1351280"/>
            <a:ext cx="11162939" cy="4890901"/>
          </a:xfrm>
        </p:spPr>
        <p:txBody>
          <a:bodyPr>
            <a:noAutofit/>
          </a:bodyPr>
          <a:lstStyle/>
          <a:p>
            <a:pPr algn="l"/>
            <a:r>
              <a:rPr lang="en-GB" sz="2200" dirty="0">
                <a:solidFill>
                  <a:srgbClr val="0B0C0C"/>
                </a:solidFill>
                <a:latin typeface="Calibri" panose="020F0502020204030204" pitchFamily="34" charset="0"/>
                <a:ea typeface="Calibri" panose="020F0502020204030204" pitchFamily="34" charset="0"/>
                <a:cs typeface="Calibri" panose="020F0502020204030204" pitchFamily="34" charset="0"/>
              </a:rPr>
              <a:t>You may have excellent</a:t>
            </a:r>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 promotions </a:t>
            </a:r>
            <a:r>
              <a:rPr lang="en-GB" sz="2200" dirty="0">
                <a:solidFill>
                  <a:srgbClr val="0B0C0C"/>
                </a:solidFill>
                <a:latin typeface="Calibri" panose="020F0502020204030204" pitchFamily="34" charset="0"/>
                <a:ea typeface="Calibri" panose="020F0502020204030204" pitchFamily="34" charset="0"/>
                <a:cs typeface="Calibri" panose="020F0502020204030204" pitchFamily="34" charset="0"/>
              </a:rPr>
              <a:t>and </a:t>
            </a:r>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frontline staff, but if websites are slow </a:t>
            </a:r>
            <a:r>
              <a:rPr lang="en-GB" sz="2200" dirty="0">
                <a:solidFill>
                  <a:srgbClr val="0B0C0C"/>
                </a:solidFill>
                <a:latin typeface="Calibri" panose="020F0502020204030204" pitchFamily="34" charset="0"/>
                <a:ea typeface="Calibri" panose="020F0502020204030204" pitchFamily="34" charset="0"/>
                <a:cs typeface="Calibri" panose="020F0502020204030204" pitchFamily="34" charset="0"/>
              </a:rPr>
              <a:t>or un</a:t>
            </a:r>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intuitive, staff rude, premises untidy etc, then an organisation’s relationship with its customers can suffer.</a:t>
            </a:r>
          </a:p>
          <a:p>
            <a:pPr algn="l"/>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is all about ironing out these inconsistencies. It enables you to consistently and predictably manage customer behaviour.</a:t>
            </a:r>
          </a:p>
          <a:p>
            <a:pPr algn="l"/>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helps you to:</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eal with your customers more effectively</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R</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etain customers</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I</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ncrease efficiency</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M</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inimise negative customer experiences</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eliver a consistently good service to your customer, in all circumstances</a:t>
            </a:r>
          </a:p>
        </p:txBody>
      </p:sp>
      <p:sp>
        <p:nvSpPr>
          <p:cNvPr id="4" name="Footer Placeholder 3">
            <a:extLst>
              <a:ext uri="{FF2B5EF4-FFF2-40B4-BE49-F238E27FC236}">
                <a16:creationId xmlns:a16="http://schemas.microsoft.com/office/drawing/2014/main" id="{52E502C4-F340-A318-8AA1-C537ECC6C2D7}"/>
              </a:ext>
            </a:extLst>
          </p:cNvPr>
          <p:cNvSpPr>
            <a:spLocks noGrp="1"/>
          </p:cNvSpPr>
          <p:nvPr>
            <p:ph type="ftr" sz="quarter" idx="11"/>
          </p:nvPr>
        </p:nvSpPr>
        <p:spPr/>
        <p:txBody>
          <a:bodyPr/>
          <a:lstStyle/>
          <a:p>
            <a:r>
              <a:rPr lang="en-GB">
                <a:hlinkClick r:id="rId2"/>
              </a:rPr>
              <a:t>Customer journey mapping - GCS (civilservice.gov.uk)</a:t>
            </a:r>
            <a:endParaRPr lang="en-US" dirty="0"/>
          </a:p>
        </p:txBody>
      </p:sp>
      <p:sp>
        <p:nvSpPr>
          <p:cNvPr id="5" name="Slide Number Placeholder 4">
            <a:extLst>
              <a:ext uri="{FF2B5EF4-FFF2-40B4-BE49-F238E27FC236}">
                <a16:creationId xmlns:a16="http://schemas.microsoft.com/office/drawing/2014/main" id="{807ED8E9-9A92-B2FB-135E-D835BAE628A4}"/>
              </a:ext>
            </a:extLst>
          </p:cNvPr>
          <p:cNvSpPr>
            <a:spLocks noGrp="1"/>
          </p:cNvSpPr>
          <p:nvPr>
            <p:ph type="sldNum" sz="quarter" idx="12"/>
          </p:nvPr>
        </p:nvSpPr>
        <p:spPr/>
        <p:txBody>
          <a:bodyPr/>
          <a:lstStyle/>
          <a:p>
            <a:fld id="{3A98EE3D-8CD1-4C3F-BD1C-C98C9596463C}" type="slidenum">
              <a:rPr lang="en-US" smtClean="0"/>
              <a:t>39</a:t>
            </a:fld>
            <a:endParaRPr lang="en-US" dirty="0"/>
          </a:p>
        </p:txBody>
      </p:sp>
    </p:spTree>
    <p:extLst>
      <p:ext uri="{BB962C8B-B14F-4D97-AF65-F5344CB8AC3E}">
        <p14:creationId xmlns:p14="http://schemas.microsoft.com/office/powerpoint/2010/main" val="37333032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6A5-3969-7081-E939-1CB99410E7FD}"/>
              </a:ext>
            </a:extLst>
          </p:cNvPr>
          <p:cNvSpPr>
            <a:spLocks noGrp="1"/>
          </p:cNvSpPr>
          <p:nvPr>
            <p:ph type="title"/>
          </p:nvPr>
        </p:nvSpPr>
        <p:spPr>
          <a:xfrm>
            <a:off x="581192" y="702156"/>
            <a:ext cx="11029616" cy="517044"/>
          </a:xfrm>
        </p:spPr>
        <p:txBody>
          <a:bodyPr>
            <a:normAutofit fontScale="90000"/>
          </a:bodyPr>
          <a:lstStyle/>
          <a:p>
            <a:r>
              <a:rPr lang="en-GB" b="1" u="sng" dirty="0">
                <a:latin typeface="Calibri" panose="020F0502020204030204" pitchFamily="34" charset="0"/>
                <a:ea typeface="Calibri" panose="020F0502020204030204" pitchFamily="34" charset="0"/>
                <a:cs typeface="Calibri" panose="020F0502020204030204" pitchFamily="34" charset="0"/>
              </a:rPr>
              <a:t>DIGITAL CUSTOMER JOURNEY MAP  - SMART </a:t>
            </a:r>
            <a:r>
              <a:rPr lang="en-GB" b="1" u="sng" dirty="0" err="1">
                <a:latin typeface="Calibri" panose="020F0502020204030204" pitchFamily="34" charset="0"/>
                <a:ea typeface="Calibri" panose="020F0502020204030204" pitchFamily="34" charset="0"/>
                <a:cs typeface="Calibri" panose="020F0502020204030204" pitchFamily="34" charset="0"/>
              </a:rPr>
              <a:t>iNSIGHTS</a:t>
            </a:r>
            <a:endParaRPr lang="en-GB" b="1" u="sng"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35EA48DD-4840-365E-A430-9C33F241D73E}"/>
              </a:ext>
            </a:extLst>
          </p:cNvPr>
          <p:cNvSpPr>
            <a:spLocks noGrp="1"/>
          </p:cNvSpPr>
          <p:nvPr>
            <p:ph type="ftr" sz="quarter" idx="11"/>
          </p:nvPr>
        </p:nvSpPr>
        <p:spPr/>
        <p:txBody>
          <a:bodyPr/>
          <a:lstStyle/>
          <a:p>
            <a:r>
              <a:rPr lang="en-GB" dirty="0">
                <a:hlinkClick r:id="rId2"/>
              </a:rPr>
              <a:t>Customer journey map definition and examples - What is? - Digital marketing Glossary (davechaffey.com)</a:t>
            </a:r>
            <a:endParaRPr lang="en-US" dirty="0"/>
          </a:p>
        </p:txBody>
      </p:sp>
      <p:sp>
        <p:nvSpPr>
          <p:cNvPr id="5" name="Slide Number Placeholder 4">
            <a:extLst>
              <a:ext uri="{FF2B5EF4-FFF2-40B4-BE49-F238E27FC236}">
                <a16:creationId xmlns:a16="http://schemas.microsoft.com/office/drawing/2014/main" id="{7EB0D1DE-7D3B-5571-8F30-F424EA16A8DE}"/>
              </a:ext>
            </a:extLst>
          </p:cNvPr>
          <p:cNvSpPr>
            <a:spLocks noGrp="1"/>
          </p:cNvSpPr>
          <p:nvPr>
            <p:ph type="sldNum" sz="quarter" idx="12"/>
          </p:nvPr>
        </p:nvSpPr>
        <p:spPr/>
        <p:txBody>
          <a:bodyPr/>
          <a:lstStyle/>
          <a:p>
            <a:fld id="{3A98EE3D-8CD1-4C3F-BD1C-C98C9596463C}" type="slidenum">
              <a:rPr lang="en-US" smtClean="0"/>
              <a:t>40</a:t>
            </a:fld>
            <a:endParaRPr lang="en-US" dirty="0"/>
          </a:p>
        </p:txBody>
      </p:sp>
      <p:pic>
        <p:nvPicPr>
          <p:cNvPr id="11266" name="Picture 2" descr="Omnichannel customer lifecycle">
            <a:extLst>
              <a:ext uri="{FF2B5EF4-FFF2-40B4-BE49-F238E27FC236}">
                <a16:creationId xmlns:a16="http://schemas.microsoft.com/office/drawing/2014/main" id="{0717A901-B957-BA1C-89A1-C1828F5F375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5250" y="1447800"/>
            <a:ext cx="11582400" cy="4976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901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FEDDF-6DBC-B32D-D66B-EE2D735A9568}"/>
              </a:ext>
            </a:extLst>
          </p:cNvPr>
          <p:cNvSpPr>
            <a:spLocks noGrp="1"/>
          </p:cNvSpPr>
          <p:nvPr>
            <p:ph type="title"/>
          </p:nvPr>
        </p:nvSpPr>
        <p:spPr/>
        <p:txBody>
          <a:bodyPr/>
          <a:lstStyle/>
          <a:p>
            <a:endParaRPr lang="en-GB"/>
          </a:p>
        </p:txBody>
      </p:sp>
      <p:pic>
        <p:nvPicPr>
          <p:cNvPr id="6" name="Online Media 5" title="How To Make An Effective Customer Journey Map In 1 Hour (FREE Templates)">
            <a:hlinkClick r:id="" action="ppaction://media"/>
            <a:extLst>
              <a:ext uri="{FF2B5EF4-FFF2-40B4-BE49-F238E27FC236}">
                <a16:creationId xmlns:a16="http://schemas.microsoft.com/office/drawing/2014/main" id="{97299995-C778-9839-4546-1EA10F4B8DA4}"/>
              </a:ext>
            </a:extLst>
          </p:cNvPr>
          <p:cNvPicPr>
            <a:picLocks noGrp="1" noRot="1" noChangeAspect="1"/>
          </p:cNvPicPr>
          <p:nvPr>
            <p:ph idx="1"/>
            <a:videoFile r:link="rId1"/>
          </p:nvPr>
        </p:nvPicPr>
        <p:blipFill>
          <a:blip r:embed="rId3"/>
          <a:stretch>
            <a:fillRect/>
          </a:stretch>
        </p:blipFill>
        <p:spPr>
          <a:xfrm>
            <a:off x="99792" y="12778"/>
            <a:ext cx="11992415" cy="6776261"/>
          </a:xfrm>
          <a:prstGeom prst="rect">
            <a:avLst/>
          </a:prstGeom>
        </p:spPr>
      </p:pic>
      <p:sp>
        <p:nvSpPr>
          <p:cNvPr id="4" name="Footer Placeholder 3">
            <a:extLst>
              <a:ext uri="{FF2B5EF4-FFF2-40B4-BE49-F238E27FC236}">
                <a16:creationId xmlns:a16="http://schemas.microsoft.com/office/drawing/2014/main" id="{1F82665B-0499-E357-28F3-EAD922C6ED7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D30759-1B0E-773F-3B2D-841308E14AD1}"/>
              </a:ext>
            </a:extLst>
          </p:cNvPr>
          <p:cNvSpPr>
            <a:spLocks noGrp="1"/>
          </p:cNvSpPr>
          <p:nvPr>
            <p:ph type="sldNum" sz="quarter" idx="12"/>
          </p:nvPr>
        </p:nvSpPr>
        <p:spPr/>
        <p:txBody>
          <a:bodyPr/>
          <a:lstStyle/>
          <a:p>
            <a:fld id="{3A98EE3D-8CD1-4C3F-BD1C-C98C9596463C}" type="slidenum">
              <a:rPr lang="en-US" smtClean="0"/>
              <a:t>41</a:t>
            </a:fld>
            <a:endParaRPr lang="en-US" dirty="0"/>
          </a:p>
        </p:txBody>
      </p:sp>
    </p:spTree>
    <p:extLst>
      <p:ext uri="{BB962C8B-B14F-4D97-AF65-F5344CB8AC3E}">
        <p14:creationId xmlns:p14="http://schemas.microsoft.com/office/powerpoint/2010/main" val="10516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8E790-0E60-58A1-394A-C420F828D2E5}"/>
              </a:ext>
            </a:extLst>
          </p:cNvPr>
          <p:cNvSpPr>
            <a:spLocks noGrp="1"/>
          </p:cNvSpPr>
          <p:nvPr>
            <p:ph type="title"/>
          </p:nvPr>
        </p:nvSpPr>
        <p:spPr>
          <a:xfrm>
            <a:off x="581192" y="702156"/>
            <a:ext cx="11029616" cy="842164"/>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Analysing The Customer journey</a:t>
            </a:r>
          </a:p>
        </p:txBody>
      </p:sp>
      <p:sp>
        <p:nvSpPr>
          <p:cNvPr id="3" name="Content Placeholder 2">
            <a:extLst>
              <a:ext uri="{FF2B5EF4-FFF2-40B4-BE49-F238E27FC236}">
                <a16:creationId xmlns:a16="http://schemas.microsoft.com/office/drawing/2014/main" id="{F938DBF1-27F7-8EA7-C1F0-343786F914EE}"/>
              </a:ext>
            </a:extLst>
          </p:cNvPr>
          <p:cNvSpPr>
            <a:spLocks noGrp="1"/>
          </p:cNvSpPr>
          <p:nvPr>
            <p:ph idx="1"/>
          </p:nvPr>
        </p:nvSpPr>
        <p:spPr>
          <a:xfrm>
            <a:off x="581193" y="1660849"/>
            <a:ext cx="10886130" cy="4314501"/>
          </a:xfrm>
        </p:spPr>
        <p:txBody>
          <a:bodyPr>
            <a:normAutofit/>
          </a:bodyPr>
          <a:lstStyle/>
          <a:p>
            <a:pPr marL="0" indent="0">
              <a:buNone/>
            </a:pPr>
            <a:endParaRPr lang="en-GB" sz="2800" dirty="0"/>
          </a:p>
          <a:p>
            <a:r>
              <a:rPr lang="en-GB" sz="2800" dirty="0"/>
              <a:t>Example 1 below from Nielsen Group shows how analysing the customer journey can help optimise the customer experience.</a:t>
            </a:r>
          </a:p>
          <a:p>
            <a:pPr marL="0" indent="0">
              <a:buNone/>
            </a:pPr>
            <a:endParaRPr lang="en-GB" sz="2800" dirty="0"/>
          </a:p>
          <a:p>
            <a:r>
              <a:rPr lang="en-GB" sz="2800" dirty="0">
                <a:hlinkClick r:id="rId2"/>
              </a:rPr>
              <a:t>7 Ways to </a:t>
            </a:r>
            <a:r>
              <a:rPr lang="en-GB" sz="2800" dirty="0" err="1">
                <a:hlinkClick r:id="rId2"/>
              </a:rPr>
              <a:t>Analyze</a:t>
            </a:r>
            <a:r>
              <a:rPr lang="en-GB" sz="2800" dirty="0">
                <a:hlinkClick r:id="rId2"/>
              </a:rPr>
              <a:t> a Customer-Journey Map (nngroup.com)</a:t>
            </a:r>
            <a:endParaRPr lang="en-GB" sz="2800" dirty="0"/>
          </a:p>
        </p:txBody>
      </p:sp>
      <p:sp>
        <p:nvSpPr>
          <p:cNvPr id="4" name="Footer Placeholder 3">
            <a:extLst>
              <a:ext uri="{FF2B5EF4-FFF2-40B4-BE49-F238E27FC236}">
                <a16:creationId xmlns:a16="http://schemas.microsoft.com/office/drawing/2014/main" id="{CC19412F-9CB2-49F9-C61F-122ACDF952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1C23F28-9745-23BD-2BA8-1117D75BF435}"/>
              </a:ext>
            </a:extLst>
          </p:cNvPr>
          <p:cNvSpPr>
            <a:spLocks noGrp="1"/>
          </p:cNvSpPr>
          <p:nvPr>
            <p:ph type="sldNum" sz="quarter" idx="12"/>
          </p:nvPr>
        </p:nvSpPr>
        <p:spPr/>
        <p:txBody>
          <a:bodyPr/>
          <a:lstStyle/>
          <a:p>
            <a:fld id="{3A98EE3D-8CD1-4C3F-BD1C-C98C9596463C}" type="slidenum">
              <a:rPr lang="en-US" smtClean="0"/>
              <a:t>42</a:t>
            </a:fld>
            <a:endParaRPr lang="en-US" dirty="0"/>
          </a:p>
        </p:txBody>
      </p:sp>
    </p:spTree>
    <p:extLst>
      <p:ext uri="{BB962C8B-B14F-4D97-AF65-F5344CB8AC3E}">
        <p14:creationId xmlns:p14="http://schemas.microsoft.com/office/powerpoint/2010/main" val="17996410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7" name="Rectangle 3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C2840C6-6494-4E12-A428-2012DA7DD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8CF5084D-B617-4011-8406-A93B64723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8797"/>
            <a:ext cx="5009388" cy="57817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A746102-7F04-DE2E-DF71-37862CE75360}"/>
              </a:ext>
            </a:extLst>
          </p:cNvPr>
          <p:cNvSpPr>
            <a:spLocks noGrp="1"/>
          </p:cNvSpPr>
          <p:nvPr>
            <p:ph type="title"/>
          </p:nvPr>
        </p:nvSpPr>
        <p:spPr>
          <a:xfrm>
            <a:off x="781872" y="1204126"/>
            <a:ext cx="4476811" cy="3358833"/>
          </a:xfrm>
        </p:spPr>
        <p:txBody>
          <a:bodyPr vert="horz" lIns="91440" tIns="45720" rIns="91440" bIns="45720" rtlCol="0" anchor="b">
            <a:normAutofit/>
          </a:bodyPr>
          <a:lstStyle/>
          <a:p>
            <a:r>
              <a:rPr lang="en-US" sz="4000" dirty="0">
                <a:solidFill>
                  <a:srgbClr val="FFFFFF"/>
                </a:solidFill>
              </a:rPr>
              <a:t>Exercise:</a:t>
            </a:r>
            <a:br>
              <a:rPr lang="en-US" sz="4000" dirty="0">
                <a:solidFill>
                  <a:srgbClr val="FFFFFF"/>
                </a:solidFill>
              </a:rPr>
            </a:br>
            <a:br>
              <a:rPr lang="en-US" sz="4000" dirty="0">
                <a:solidFill>
                  <a:srgbClr val="FFFFFF"/>
                </a:solidFill>
              </a:rPr>
            </a:br>
            <a:r>
              <a:rPr lang="en-US" sz="2000" dirty="0">
                <a:solidFill>
                  <a:srgbClr val="FFFFFF"/>
                </a:solidFill>
              </a:rPr>
              <a:t>Consider the </a:t>
            </a:r>
            <a:r>
              <a:rPr lang="en-US" sz="2200" dirty="0">
                <a:solidFill>
                  <a:srgbClr val="FFFFFF"/>
                </a:solidFill>
              </a:rPr>
              <a:t>Customer Journey of a Hotel Guest. What strategies can be used to enhance the customer experience and develop business?</a:t>
            </a:r>
          </a:p>
        </p:txBody>
      </p:sp>
      <p:sp>
        <p:nvSpPr>
          <p:cNvPr id="5" name="Slide Number Placeholder 4">
            <a:extLst>
              <a:ext uri="{FF2B5EF4-FFF2-40B4-BE49-F238E27FC236}">
                <a16:creationId xmlns:a16="http://schemas.microsoft.com/office/drawing/2014/main" id="{A82FFF76-594E-ACE7-BB98-D693A00D07CB}"/>
              </a:ext>
            </a:extLst>
          </p:cNvPr>
          <p:cNvSpPr>
            <a:spLocks noGrp="1"/>
          </p:cNvSpPr>
          <p:nvPr>
            <p:ph type="sldNum" sz="quarter" idx="12"/>
          </p:nvPr>
        </p:nvSpPr>
        <p:spPr>
          <a:xfrm>
            <a:off x="4716009" y="723899"/>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43</a:t>
            </a:fld>
            <a:endParaRPr lang="en-US">
              <a:solidFill>
                <a:srgbClr val="FFFFFF"/>
              </a:solidFill>
            </a:endParaRPr>
          </a:p>
        </p:txBody>
      </p:sp>
      <p:sp>
        <p:nvSpPr>
          <p:cNvPr id="4" name="Footer Placeholder 3">
            <a:extLst>
              <a:ext uri="{FF2B5EF4-FFF2-40B4-BE49-F238E27FC236}">
                <a16:creationId xmlns:a16="http://schemas.microsoft.com/office/drawing/2014/main" id="{13A12A89-31B9-705C-85BB-07D862563C3A}"/>
              </a:ext>
            </a:extLst>
          </p:cNvPr>
          <p:cNvSpPr>
            <a:spLocks noGrp="1"/>
          </p:cNvSpPr>
          <p:nvPr>
            <p:ph type="ftr" sz="quarter" idx="11"/>
          </p:nvPr>
        </p:nvSpPr>
        <p:spPr>
          <a:xfrm>
            <a:off x="781872" y="5884078"/>
            <a:ext cx="4476810" cy="365125"/>
          </a:xfrm>
        </p:spPr>
        <p:txBody>
          <a:bodyPr vert="horz" lIns="91440" tIns="45720" rIns="91440" bIns="45720" rtlCol="0" anchor="ctr">
            <a:normAutofit/>
          </a:bodyPr>
          <a:lstStyle/>
          <a:p>
            <a:pPr defTabSz="457200"/>
            <a:r>
              <a:rPr lang="en-GB" dirty="0">
                <a:hlinkClick r:id="rId2"/>
              </a:rPr>
              <a:t>What is the hotel customer journey? | Little Hotelier</a:t>
            </a:r>
            <a:endParaRPr lang="en-US" sz="900" kern="1200" cap="all" dirty="0">
              <a:solidFill>
                <a:srgbClr val="FFFFFF"/>
              </a:solidFill>
              <a:latin typeface="+mn-lt"/>
              <a:ea typeface="+mn-ea"/>
              <a:cs typeface="+mn-cs"/>
            </a:endParaRPr>
          </a:p>
        </p:txBody>
      </p:sp>
      <p:pic>
        <p:nvPicPr>
          <p:cNvPr id="7" name="Content Placeholder 6">
            <a:extLst>
              <a:ext uri="{FF2B5EF4-FFF2-40B4-BE49-F238E27FC236}">
                <a16:creationId xmlns:a16="http://schemas.microsoft.com/office/drawing/2014/main" id="{1B65AAE5-01A1-75CD-ED33-67D757A7442E}"/>
              </a:ext>
            </a:extLst>
          </p:cNvPr>
          <p:cNvPicPr>
            <a:picLocks noGrp="1" noChangeAspect="1"/>
          </p:cNvPicPr>
          <p:nvPr>
            <p:ph idx="1"/>
          </p:nvPr>
        </p:nvPicPr>
        <p:blipFill rotWithShape="1">
          <a:blip r:embed="rId3"/>
          <a:srcRect l="38227" t="41188" r="40234" b="29662"/>
          <a:stretch/>
        </p:blipFill>
        <p:spPr>
          <a:xfrm>
            <a:off x="5593721" y="1005840"/>
            <a:ext cx="6586235" cy="4878238"/>
          </a:xfrm>
          <a:prstGeom prst="rect">
            <a:avLst/>
          </a:prstGeom>
        </p:spPr>
      </p:pic>
    </p:spTree>
    <p:extLst>
      <p:ext uri="{BB962C8B-B14F-4D97-AF65-F5344CB8AC3E}">
        <p14:creationId xmlns:p14="http://schemas.microsoft.com/office/powerpoint/2010/main" val="36673264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Hotel guest journey 2">
            <a:extLst>
              <a:ext uri="{FF2B5EF4-FFF2-40B4-BE49-F238E27FC236}">
                <a16:creationId xmlns:a16="http://schemas.microsoft.com/office/drawing/2014/main" id="{60E52817-628F-FECB-344E-E00EE28BD4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33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1B0092C-A292-7033-A3C0-5EBF7C6552C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r>
              <a:rPr lang="en-GB">
                <a:hlinkClick r:id="rId3"/>
              </a:rPr>
              <a:t>Hotel Guest Journey Map: Each Stage Unpacked  - Oaky</a:t>
            </a:r>
            <a:endParaRPr lang="en-US" sz="900"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58DB4B03-375B-E197-3EAB-D335B9192530}"/>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44</a:t>
            </a:fld>
            <a:endParaRPr lang="en-US">
              <a:solidFill>
                <a:srgbClr val="FFFFFF"/>
              </a:solidFill>
            </a:endParaRPr>
          </a:p>
        </p:txBody>
      </p:sp>
    </p:spTree>
    <p:extLst>
      <p:ext uri="{BB962C8B-B14F-4D97-AF65-F5344CB8AC3E}">
        <p14:creationId xmlns:p14="http://schemas.microsoft.com/office/powerpoint/2010/main" val="41168573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77897-E580-AC95-55B7-DFEDAB52C287}"/>
              </a:ext>
            </a:extLst>
          </p:cNvPr>
          <p:cNvSpPr>
            <a:spLocks noGrp="1"/>
          </p:cNvSpPr>
          <p:nvPr>
            <p:ph type="title"/>
          </p:nvPr>
        </p:nvSpPr>
        <p:spPr>
          <a:xfrm>
            <a:off x="4382724" y="702156"/>
            <a:ext cx="7225075" cy="706766"/>
          </a:xfrm>
        </p:spPr>
        <p:txBody>
          <a:bodyPr vert="horz" lIns="91440" tIns="45720" rIns="91440" bIns="45720" rtlCol="0" anchor="b">
            <a:normAutofit/>
          </a:bodyPr>
          <a:lstStyle/>
          <a:p>
            <a:r>
              <a:rPr lang="en-US" b="1" u="sng" kern="1200" cap="all" dirty="0">
                <a:solidFill>
                  <a:schemeClr val="tx2"/>
                </a:solidFill>
                <a:latin typeface="Calibri" panose="020F0502020204030204" pitchFamily="34" charset="0"/>
                <a:ea typeface="Calibri" panose="020F0502020204030204" pitchFamily="34" charset="0"/>
                <a:cs typeface="Calibri" panose="020F0502020204030204" pitchFamily="34" charset="0"/>
              </a:rPr>
              <a:t>Useful websites for secondary research</a:t>
            </a:r>
          </a:p>
        </p:txBody>
      </p:sp>
      <p:sp>
        <p:nvSpPr>
          <p:cNvPr id="16"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Placeholder 8" descr="Blue and orange gradient with arrows">
            <a:extLst>
              <a:ext uri="{FF2B5EF4-FFF2-40B4-BE49-F238E27FC236}">
                <a16:creationId xmlns:a16="http://schemas.microsoft.com/office/drawing/2014/main" id="{F9CD09F5-4C6E-BA08-A204-A85A1FC130B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6906" r="422" b="3"/>
          <a:stretch/>
        </p:blipFill>
        <p:spPr>
          <a:xfrm>
            <a:off x="446534" y="601201"/>
            <a:ext cx="3703320" cy="5774200"/>
          </a:xfrm>
          <a:prstGeom prst="rect">
            <a:avLst/>
          </a:prstGeom>
        </p:spPr>
      </p:pic>
      <p:sp>
        <p:nvSpPr>
          <p:cNvPr id="6" name="TextBox 6">
            <a:extLst>
              <a:ext uri="{FF2B5EF4-FFF2-40B4-BE49-F238E27FC236}">
                <a16:creationId xmlns:a16="http://schemas.microsoft.com/office/drawing/2014/main" id="{5FEA607E-D336-5649-CDCA-C6C8AD7ADDDA}"/>
              </a:ext>
            </a:extLst>
          </p:cNvPr>
          <p:cNvSpPr txBox="1">
            <a:spLocks noChangeArrowheads="1"/>
          </p:cNvSpPr>
          <p:nvPr/>
        </p:nvSpPr>
        <p:spPr>
          <a:xfrm>
            <a:off x="6468338" y="1483895"/>
            <a:ext cx="5277128" cy="5101389"/>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900" kern="1200" cap="all">
                <a:solidFill>
                  <a:schemeClr val="tx1">
                    <a:lumMod val="75000"/>
                    <a:lumOff val="2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Advertising Research Foundation</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3"/>
              </a:rPr>
              <a:t>http://www.thearf.org/</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Datamonitor</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4"/>
              </a:rPr>
              <a:t>www.datamonitor.com</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Euromonitor</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5"/>
              </a:rPr>
              <a:t>www.euromonitor.com</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European Society for Opinion and Market Research (ESOMAR)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6"/>
              </a:rPr>
              <a:t>http://www.esomar.org/ </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Kantar Media – Target Group Index</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7"/>
              </a:rPr>
              <a:t>http://www.kantarmedia-tgigb.com/</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The British Market Research Bureau (TNS BMRB)</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8"/>
              </a:rPr>
              <a:t>http://www.tns-bmrb.co.uk/</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Market Research Society (MRS)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9"/>
              </a:rPr>
              <a:t>http://www.marketresearch.org.uk </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Mintel International Group</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10"/>
              </a:rPr>
              <a:t>http://www.mintel.com/</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ICC Key Note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11"/>
              </a:rPr>
              <a:t>https://www.keynote.co.uk/about-key-note/who-we-are/</a:t>
            </a:r>
            <a:endParaRPr lang="en-US" altLang="en-US" sz="1200" dirty="0"/>
          </a:p>
        </p:txBody>
      </p:sp>
      <p:sp>
        <p:nvSpPr>
          <p:cNvPr id="5" name="Slide Number Placeholder 4">
            <a:extLst>
              <a:ext uri="{FF2B5EF4-FFF2-40B4-BE49-F238E27FC236}">
                <a16:creationId xmlns:a16="http://schemas.microsoft.com/office/drawing/2014/main" id="{094698D2-E50E-76A0-7DE9-69E1DE8B8F91}"/>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25E39"/>
                </a:solidFill>
              </a:rPr>
              <a:pPr defTabSz="457200">
                <a:spcAft>
                  <a:spcPts val="600"/>
                </a:spcAft>
              </a:pPr>
              <a:t>45</a:t>
            </a:fld>
            <a:endParaRPr lang="en-US">
              <a:solidFill>
                <a:srgbClr val="F25E39"/>
              </a:solidFill>
            </a:endParaRPr>
          </a:p>
        </p:txBody>
      </p:sp>
    </p:spTree>
    <p:extLst>
      <p:ext uri="{BB962C8B-B14F-4D97-AF65-F5344CB8AC3E}">
        <p14:creationId xmlns:p14="http://schemas.microsoft.com/office/powerpoint/2010/main" val="2674159063"/>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2641</Words>
  <Application>Microsoft Office PowerPoint</Application>
  <PresentationFormat>Widescreen</PresentationFormat>
  <Paragraphs>327</Paragraphs>
  <Slides>45</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Comic Sans MS</vt:lpstr>
      <vt:lpstr>Franklin Gothic Book</vt:lpstr>
      <vt:lpstr>Franklin Gothic Demi</vt:lpstr>
      <vt:lpstr>Source Sans Pro</vt:lpstr>
      <vt:lpstr>Wingdings 2</vt:lpstr>
      <vt:lpstr>DividendVTI</vt:lpstr>
      <vt:lpstr>MBA managing Marketing change BMMB7026</vt:lpstr>
      <vt:lpstr>Today’s Lecture</vt:lpstr>
      <vt:lpstr>Customer Insight</vt:lpstr>
      <vt:lpstr>What is ‘Buyer Behaviour’?</vt:lpstr>
      <vt:lpstr>Strategic Importance of understanding buying behaviour</vt:lpstr>
      <vt:lpstr>Customer types</vt:lpstr>
      <vt:lpstr>Consumer decision-making process</vt:lpstr>
      <vt:lpstr>organisational decision-making process (B2B)</vt:lpstr>
      <vt:lpstr>Step 1: recognition of need</vt:lpstr>
      <vt:lpstr>Step 2: information search</vt:lpstr>
      <vt:lpstr>Step 3: evaluation of alternatives</vt:lpstr>
      <vt:lpstr>Importance of perceived value and satisfaction</vt:lpstr>
      <vt:lpstr>The nature of customer value</vt:lpstr>
      <vt:lpstr>Step 4: purchase decision </vt:lpstr>
      <vt:lpstr>Step 5: post-purchase evaluation</vt:lpstr>
      <vt:lpstr>Overcoming cognitive dissonance</vt:lpstr>
      <vt:lpstr>Extended and limited problem solving</vt:lpstr>
      <vt:lpstr>Purchase Type Categories</vt:lpstr>
      <vt:lpstr>The Consumer Decision Journey – McKinsey loyalty loop</vt:lpstr>
      <vt:lpstr>Customer-Centric Loop  Your customers can also be at many stages of their customer journey at once. The process to get, keep, and grow the right  customer is an ongoing,  infinite process.   Customer-centric organisations focus on lifetime relationships with customers, far beyond the initial acquisition..</vt:lpstr>
      <vt:lpstr>Cultural influencing factors</vt:lpstr>
      <vt:lpstr>Cultural influencing factors</vt:lpstr>
      <vt:lpstr>Social influencing factors</vt:lpstr>
      <vt:lpstr>personal influencing factors</vt:lpstr>
      <vt:lpstr>psychological influencing factors</vt:lpstr>
      <vt:lpstr>key changes in consumer lifestyle and buying behaviour</vt:lpstr>
      <vt:lpstr>McKinsey Report – Key Consumer Trends 2024</vt:lpstr>
      <vt:lpstr>PowerPoint Presentation</vt:lpstr>
      <vt:lpstr>PowerPoint Presentation</vt:lpstr>
      <vt:lpstr>PowerPoint Presentation</vt:lpstr>
      <vt:lpstr>Open the report in moodle  in small groups identify a key trend   discuss its implications for marketing</vt:lpstr>
      <vt:lpstr>Generic Buyer roles</vt:lpstr>
      <vt:lpstr>five main factors that influence adoption of an innovation</vt:lpstr>
      <vt:lpstr>The role of marketing</vt:lpstr>
      <vt:lpstr>The Sales Funnel</vt:lpstr>
      <vt:lpstr>PowerPoint Presentation</vt:lpstr>
      <vt:lpstr>Customer Journey Mapping</vt:lpstr>
      <vt:lpstr>What are the benefits of creating a customer journey map?</vt:lpstr>
      <vt:lpstr>Benefits of customer journey mapping?</vt:lpstr>
      <vt:lpstr>DIGITAL CUSTOMER JOURNEY MAP  - SMART iNSIGHTS</vt:lpstr>
      <vt:lpstr>PowerPoint Presentation</vt:lpstr>
      <vt:lpstr>Analysing The Customer journey</vt:lpstr>
      <vt:lpstr>Exercise:  Consider the Customer Journey of a Hotel Guest. What strategies can be used to enhance the customer experience and develop business?</vt:lpstr>
      <vt:lpstr>PowerPoint Presentation</vt:lpstr>
      <vt:lpstr>Useful websites for secondary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177</cp:revision>
  <dcterms:created xsi:type="dcterms:W3CDTF">2021-11-30T09:35:50Z</dcterms:created>
  <dcterms:modified xsi:type="dcterms:W3CDTF">2026-10-26T18:48:01Z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