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68" r:id="rId3"/>
    <p:sldId id="257" r:id="rId4"/>
    <p:sldId id="258" r:id="rId5"/>
    <p:sldId id="259" r:id="rId6"/>
    <p:sldId id="262" r:id="rId7"/>
    <p:sldId id="263" r:id="rId8"/>
    <p:sldId id="265" r:id="rId9"/>
    <p:sldId id="276" r:id="rId10"/>
    <p:sldId id="274" r:id="rId11"/>
    <p:sldId id="275" r:id="rId12"/>
    <p:sldId id="266" r:id="rId13"/>
    <p:sldId id="277" r:id="rId14"/>
    <p:sldId id="271" r:id="rId15"/>
    <p:sldId id="273" r:id="rId16"/>
    <p:sldId id="270" r:id="rId17"/>
    <p:sldId id="278" r:id="rId18"/>
    <p:sldId id="261" r:id="rId19"/>
    <p:sldId id="260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15" autoAdjust="0"/>
    <p:restoredTop sz="82992" autoAdjust="0"/>
  </p:normalViewPr>
  <p:slideViewPr>
    <p:cSldViewPr snapToGrid="0">
      <p:cViewPr varScale="1">
        <p:scale>
          <a:sx n="52" d="100"/>
          <a:sy n="52" d="100"/>
        </p:scale>
        <p:origin x="32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F90EBC-5960-458E-B57A-5F60FB6D8BFD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E14C49-CAA5-4786-A660-B10563B0D2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4595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1826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3205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124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3745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85898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4703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3150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10F03-B522-49AB-9A97-EF2E815768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14B212-B252-441B-97FF-7AD16EBCA2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C06730-7320-446E-B3F7-AD51DA7E1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9B854E-6A4C-4C33-99F6-7678D1A03F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23FCD9-3B61-4A15-88C7-63144C4A8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2545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CD5CC-60AE-4033-898E-BC97B402D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2A1656-C166-4C78-AC3D-791E1813F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A68501-0119-4571-8FC5-AA1BF2B79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222728-10B6-499C-8214-FFE9CEEBA8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75C661-205A-4D5B-9BFF-EA4F9502F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665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67370-9CC8-484C-97B5-CE7A9DBA6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48AA24-7E21-43FA-BFC8-F01D18E71B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6647EF-19EC-4D49-9130-C66FABF049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AD911E-F47A-4EB1-A0A5-3666BDB7BE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898A1F-A754-4FA2-8E63-2478ACC81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182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86363-665B-46D9-9A3F-CAAF16C363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89AA92-7D78-412F-AAC2-C1EF66BF25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9BCF34-1366-47BC-9E4E-BEE23C5E3C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7C3FCC-D1D4-40A9-B8B1-7A9005E49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F70E04-4AC6-4416-B696-87A8F1D12A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38153A-39A8-49D3-A80F-34B4DE9D3B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307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C736D-2CD2-498D-A09C-898E476511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88F906-DF96-440C-A35B-F96BCE7F7E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504691-5E74-4C15-8E13-C4BEA28ACF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4B04ED-9AFA-4B6E-9889-2076259533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1F0D99-E314-4E7B-9881-94831ABD227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4F4424-B108-4F35-98F8-5F54A44ECE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A561885-8F5C-4F9F-9AD1-4648B0D778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C2F39E-0128-4D91-BA44-984CEE6B4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333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7A154-5626-4C92-86F9-AFD667B31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E82FA3-4A9A-4F7B-9351-61E55EAA07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BD5AC6-E236-4131-BB88-2F5ABB171B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E3BF43-55B2-4B33-AF8B-C54D739D87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5198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C8BF7F-FBBB-4EF2-8541-69C724FD5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2CF5A8-8100-4939-AA13-2D9225B21D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1370D7-A27F-4043-ACE9-E6E9AAE85F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0817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81B45-A83E-4571-8B77-D4A4ACD317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D3BC74-8EA8-4D9A-A2D8-653D5DEA41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794631-94C4-4282-8133-AB1AC2B60B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A703BD-BB3A-4751-BC34-FF71C162F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118029-120E-4848-B47A-4262D22814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BC537F-A0A4-4920-97B5-65FEE1E27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7678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9A6EB-08ED-4D7B-BFF9-A57C472E3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D5A73C-7425-48B2-B7A7-1D4A48280F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91B615-65FB-419E-8B8E-263D0C0394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4D0D4B-2DF1-4606-A3DF-E9A78864CB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292464-2F7A-4D09-A692-5F0C80FC36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A49499-D468-40B3-8D9D-B0DB6B105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3778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C7EDA-4400-419B-ABFA-E26017EAE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B57AB1-3900-42B0-B7F0-C2A5279675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E82008-2705-4F1D-8884-339E0F36A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F271E9-18E4-4743-A063-82939135A9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10FAE-27BD-4D4F-8EFA-189D957DD0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2404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B9986BD-B666-4764-9C4C-64AAD3F9787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AC646B-CF37-4D60-985A-DBE7202A47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615B41-4237-4E84-A02F-A3FB559EDB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13B314-3745-4018-A6BC-7DA0813BC3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98DB26-FF3C-4816-9979-136A990A7A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76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38274-D8B4-4D28-BFF6-472D82D69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6E251A-EAB3-4288-8125-260B9727C2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66629-758C-4D21-9E5F-60B259C199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95EC75-D0DE-4F90-9E50-BBC6B4C6A388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BA9986-9A18-4E0B-A347-54437B75973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27D15D-6EA0-4D67-B578-D8EDAC2DE8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060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oI67VeE3ds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libr4rygirl.wordpress.com/2015/08/18/23research-thing-11-explore-presentations-and-videos/" TargetMode="External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commons.wikimedia.org/wiki/File:Fountain_pen_writing_(literacy).jp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mavink.com/explore/Self-Reflection-for-Kids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imple.wikipedia.org/wiki/Circle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grfpublishers.com/article/view/MzYz/Sustaining-Nursing-Leadership-through-Succession-Planning-in-Saudi-Arabia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exels.com/photo/water-reflection-surface-macro-45229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reamstime.com/stock-photo-text-any-questions-question-mark-red-paper-white-background-image72426561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esl111-bair.blogspot.com/2013/09/day-4-reflective-writing.html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en placed on top of a signature line">
            <a:extLst>
              <a:ext uri="{FF2B5EF4-FFF2-40B4-BE49-F238E27FC236}">
                <a16:creationId xmlns:a16="http://schemas.microsoft.com/office/drawing/2014/main" id="{D0F2C7C5-AF5A-F029-4403-A4EB2CBB3B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628" r="-1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038502-22EB-40E4-ABE3-F8F4A11352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Reflective Writing</a:t>
            </a:r>
            <a:br>
              <a:rPr lang="en-GB" sz="4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Week 7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57444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1D4652-2FF0-4D72-BF78-CE7528AE2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238" y="0"/>
            <a:ext cx="5334197" cy="1260389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 &amp;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93527-718A-468B-8D30-23D42B39C2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422" y="2409568"/>
            <a:ext cx="5873575" cy="3830511"/>
          </a:xfrm>
        </p:spPr>
        <p:txBody>
          <a:bodyPr anchor="ctr">
            <a:normAutofit fontScale="85000" lnSpcReduction="20000"/>
          </a:bodyPr>
          <a:lstStyle/>
          <a:p>
            <a:endParaRPr lang="en-GB" sz="3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Establish what reflective writing is</a:t>
            </a:r>
          </a:p>
          <a:p>
            <a:r>
              <a:rPr lang="en-GB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why we use reflective writing.</a:t>
            </a:r>
          </a:p>
          <a:p>
            <a:r>
              <a:rPr lang="en-GB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Highlight the benefits of using reflective writing.</a:t>
            </a:r>
          </a:p>
          <a:p>
            <a:r>
              <a:rPr lang="en-GB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Pinpoint what reflection means to you.</a:t>
            </a:r>
          </a:p>
          <a:p>
            <a:r>
              <a:rPr lang="en-GB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models of reflection.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Picture 11" descr="Working space background">
            <a:extLst>
              <a:ext uri="{FF2B5EF4-FFF2-40B4-BE49-F238E27FC236}">
                <a16:creationId xmlns:a16="http://schemas.microsoft.com/office/drawing/2014/main" id="{7834CC03-0171-0FE6-69F8-73A4C7FB95B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8164" r="-1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23971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8E5D8-57CF-450B-BCAD-5C1BEB9F4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Reflective Writing?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13CA48-34C0-49BB-AB2F-859ABBD321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hlinkClick r:id="rId3"/>
              </a:rPr>
              <a:t>https://www.youtube.com/watch?v=QoI67VeE3ds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F2270C1E-C211-4C06-B405-E6885D54AC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752725" y="2670628"/>
            <a:ext cx="6686550" cy="3541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39166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ABE3F1-DE8D-4B4B-81E5-1206F6FCD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878" y="741391"/>
            <a:ext cx="4491821" cy="1616203"/>
          </a:xfrm>
        </p:spPr>
        <p:txBody>
          <a:bodyPr anchor="b">
            <a:normAutofit/>
          </a:bodyPr>
          <a:lstStyle/>
          <a:p>
            <a:r>
              <a:rPr lang="en-GB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Why do we write reflectively?</a:t>
            </a:r>
          </a:p>
        </p:txBody>
      </p:sp>
      <p:pic>
        <p:nvPicPr>
          <p:cNvPr id="5" name="Picture 4" descr="Close-up of a fountain pen on a piece of paper&#10;&#10;Description automatically generated">
            <a:extLst>
              <a:ext uri="{FF2B5EF4-FFF2-40B4-BE49-F238E27FC236}">
                <a16:creationId xmlns:a16="http://schemas.microsoft.com/office/drawing/2014/main" id="{B6217EA1-3E58-6986-69FB-42E0FD7F7A8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6858" r="8031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9BE04-533F-47CF-AA55-55C4809E7C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878" y="2533476"/>
            <a:ext cx="4491820" cy="3447832"/>
          </a:xfrm>
        </p:spPr>
        <p:txBody>
          <a:bodyPr anchor="t">
            <a:normAutofit/>
          </a:bodyPr>
          <a:lstStyle/>
          <a:p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Reflective writing is believed to be fundamental within higher education. </a:t>
            </a:r>
          </a:p>
          <a:p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Fully understanding the reflection process enables students to use reflective strategies to improve their academic experience (Smith and Jack, 2005) </a:t>
            </a:r>
          </a:p>
          <a:p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Reflection is an important stage of effective learning, and these days reflection is seen as an integral part of Continuing Professional Development (CPD)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4432EF1-6EBB-426E-EFB5-B7780139B337}"/>
              </a:ext>
            </a:extLst>
          </p:cNvPr>
          <p:cNvSpPr txBox="1"/>
          <p:nvPr/>
        </p:nvSpPr>
        <p:spPr>
          <a:xfrm>
            <a:off x="3788958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commons.wikimedia.org/wiki/File:Fountain_pen_writing_(literacy)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2727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4000"/>
            </a:schemeClr>
          </a:solidFill>
          <a:ln w="127000" cap="sq" cmpd="thinThick">
            <a:solidFill>
              <a:schemeClr val="tx1">
                <a:lumMod val="85000"/>
                <a:lumOff val="15000"/>
                <a:alpha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FF156A-2687-4241-B28D-77C50FF62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are the benefits of using Reflective Writing?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8E7A-D0D4-41B4-8EBD-AB58782335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57400"/>
            <a:ext cx="10515600" cy="3871762"/>
          </a:xfrm>
        </p:spPr>
        <p:txBody>
          <a:bodyPr>
            <a:normAutofit/>
          </a:bodyPr>
          <a:lstStyle/>
          <a:p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Gaining knowledge by reflective writing and also challenging how you make sense of that knowledge. 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you reflect on a situation you do not simply see more, you see differently.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This different way of viewing a situation is reflected in statements about a commitment to action. Action is the final stage of reflection (Cress et al, 2013).</a:t>
            </a:r>
          </a:p>
        </p:txBody>
      </p:sp>
    </p:spTree>
    <p:extLst>
      <p:ext uri="{BB962C8B-B14F-4D97-AF65-F5344CB8AC3E}">
        <p14:creationId xmlns:p14="http://schemas.microsoft.com/office/powerpoint/2010/main" val="3519633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26E0BFB-CDF1-4990-8C11-AC849311E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A person holding a pen in her mouth">
            <a:extLst>
              <a:ext uri="{FF2B5EF4-FFF2-40B4-BE49-F238E27FC236}">
                <a16:creationId xmlns:a16="http://schemas.microsoft.com/office/drawing/2014/main" id="{CD07AF53-1C2E-D989-65BC-FD5CEA186D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2223" r="2010" b="2747"/>
          <a:stretch/>
        </p:blipFill>
        <p:spPr>
          <a:xfrm>
            <a:off x="-2" y="10"/>
            <a:ext cx="866851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6069A1F8-9BEB-4786-9694-FC48B2D75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788244" y="0"/>
            <a:ext cx="940375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0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775C22-E422-49A3-B57F-16461489A1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8600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>
                <a:solidFill>
                  <a:schemeClr val="bg1"/>
                </a:solidFill>
              </a:rPr>
              <a:t>What does Reflection mean to you?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484492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0D01200-0224-43C5-AB38-FB4D16B73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096267-3F96-4753-AC5D-9F6769B5B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248" y="58568"/>
            <a:ext cx="6268770" cy="1536192"/>
          </a:xfrm>
        </p:spPr>
        <p:txBody>
          <a:bodyPr anchor="b">
            <a:normAutofit/>
          </a:bodyPr>
          <a:lstStyle/>
          <a:p>
            <a:r>
              <a:rPr lang="en-GB" sz="5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Models of Reflection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8A44A4-A002-4A88-9FC9-1D0566C97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3202" y="36338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E7D5C7B-DD16-401B-85CE-4AAA2A4F5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506" y="2935541"/>
            <a:ext cx="62179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C525CE-4795-4BC4-BF6A-1374547756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953829"/>
            <a:ext cx="8007178" cy="3904171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through reflection has the desired affect when there is an understanding of frameworks that encourage a structural process to guide the act of reflection (Cress et al, 2013). 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Models help you to engage in the process of reflection.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is no right one.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important you choose the framework that feels most comfortable for you and best assists you in learning from your experiences.</a:t>
            </a: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D1DFE3AE-94D0-4AED-8B91-6AA991B262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94066" y="1272395"/>
            <a:ext cx="4237686" cy="4237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6095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219450-9290-4773-A81A-3E41063F46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Models of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979CEF-D5E6-485F-9703-2AB29FDA02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505494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 dirty="0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484632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mage result for kolbs learning cycle 1984 diagram">
            <a:extLst>
              <a:ext uri="{FF2B5EF4-FFF2-40B4-BE49-F238E27FC236}">
                <a16:creationId xmlns:a16="http://schemas.microsoft.com/office/drawing/2014/main" id="{D7865BB3-48F3-4D5F-A6F4-21829C6910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28" r="2" b="4193"/>
          <a:stretch/>
        </p:blipFill>
        <p:spPr bwMode="auto">
          <a:xfrm>
            <a:off x="5608319" y="1427984"/>
            <a:ext cx="5614835" cy="3848813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93396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9D8668-F3B0-45EA-A061-ACD3FF6815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>
                <a:latin typeface="Times New Roman" panose="02020603050405020304" pitchFamily="18" charset="0"/>
                <a:cs typeface="Times New Roman" panose="02020603050405020304" pitchFamily="18" charset="0"/>
              </a:rPr>
              <a:t>KOLB’s Learning Cycle. (1984)</a:t>
            </a:r>
            <a:br>
              <a:rPr lang="en-GB" sz="4600" b="1" u="sng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4600"/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1E9E26-F5B4-88AA-2AC5-E06BCD3B2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200">
                <a:latin typeface="Times New Roman" panose="02020603050405020304" pitchFamily="18" charset="0"/>
                <a:cs typeface="Times New Roman" panose="02020603050405020304" pitchFamily="18" charset="0"/>
              </a:rPr>
              <a:t>For learning to be effective he proposed that learners must pass through four distinct stages…</a:t>
            </a:r>
          </a:p>
          <a:p>
            <a:endParaRPr lang="en-GB" sz="2200"/>
          </a:p>
        </p:txBody>
      </p:sp>
      <p:pic>
        <p:nvPicPr>
          <p:cNvPr id="5" name="Picture 4" descr="A white circle with black background&#10;&#10;Description automatically generated">
            <a:extLst>
              <a:ext uri="{FF2B5EF4-FFF2-40B4-BE49-F238E27FC236}">
                <a16:creationId xmlns:a16="http://schemas.microsoft.com/office/drawing/2014/main" id="{79302A85-DE74-65B6-BD84-ECA1E0ED279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897" r="1895" b="-3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21EE5B0-20D2-44CE-5386-7705824500A8}"/>
              </a:ext>
            </a:extLst>
          </p:cNvPr>
          <p:cNvSpPr txBox="1"/>
          <p:nvPr/>
        </p:nvSpPr>
        <p:spPr>
          <a:xfrm>
            <a:off x="9309680" y="5990433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simple.wikipedia.org/wiki/Circl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1218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A14105-E197-C1ED-BE36-CA413DDB5C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Gibb’s Reflective model</a:t>
            </a:r>
          </a:p>
        </p:txBody>
      </p:sp>
      <p:pic>
        <p:nvPicPr>
          <p:cNvPr id="5" name="Content Placeholder 4" descr="A diagram of a process&#10;&#10;Description automatically generated">
            <a:extLst>
              <a:ext uri="{FF2B5EF4-FFF2-40B4-BE49-F238E27FC236}">
                <a16:creationId xmlns:a16="http://schemas.microsoft.com/office/drawing/2014/main" id="{471EE0F2-7FFA-D768-047F-983D61EE79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569862" y="160638"/>
            <a:ext cx="7622138" cy="66973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038F6EA-6DEC-220E-1850-78F6B3D173A7}"/>
              </a:ext>
            </a:extLst>
          </p:cNvPr>
          <p:cNvSpPr txBox="1"/>
          <p:nvPr/>
        </p:nvSpPr>
        <p:spPr>
          <a:xfrm>
            <a:off x="8694762" y="6012150"/>
            <a:ext cx="2798674" cy="20005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grfpublishers.com/article/view/MzYz/Sustaining-Nursing-Leadership-through-Succession-Planning-in-Saudi-Arabia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37095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76956-54F0-8F6C-3CA8-F834E7DF9F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Gibbs model (1988)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BF5C5-1AD4-DD22-671D-917A660A0F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Six steps</a:t>
            </a:r>
          </a:p>
          <a:p>
            <a:r>
              <a:rPr lang="en-GB" dirty="0"/>
              <a:t>Description, Feelings, Evaluation, Analysis, Conclusion and Action</a:t>
            </a:r>
          </a:p>
          <a:p>
            <a:r>
              <a:rPr lang="en-GB" dirty="0"/>
              <a:t>Examine the experience and utilise questions to critically reflect</a:t>
            </a:r>
          </a:p>
          <a:p>
            <a:r>
              <a:rPr lang="en-GB" dirty="0"/>
              <a:t>Gives structure to learning from experience</a:t>
            </a:r>
          </a:p>
          <a:p>
            <a:pPr marL="0" indent="0">
              <a:buNone/>
            </a:pPr>
            <a:endParaRPr lang="en-GB" b="1" i="0" dirty="0">
              <a:solidFill>
                <a:srgbClr val="71777D"/>
              </a:solidFill>
              <a:effectLst/>
              <a:highlight>
                <a:srgbClr val="FFFFFF"/>
              </a:highlight>
              <a:latin typeface="-apple-system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047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63EE66-2C7B-4277-BC82-4A166FB70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Johns Model of Reflection</a:t>
            </a:r>
          </a:p>
        </p:txBody>
      </p:sp>
      <p:pic>
        <p:nvPicPr>
          <p:cNvPr id="2050" name="Picture 2" descr="http://mdoherty83.students.cs.qub.ac.uk/024U/img/johnreflection.jpg">
            <a:extLst>
              <a:ext uri="{FF2B5EF4-FFF2-40B4-BE49-F238E27FC236}">
                <a16:creationId xmlns:a16="http://schemas.microsoft.com/office/drawing/2014/main" id="{E2D66DBD-4298-4357-9FB9-205DC073106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99" b="5398"/>
          <a:stretch/>
        </p:blipFill>
        <p:spPr bwMode="auto">
          <a:xfrm>
            <a:off x="4777316" y="1152055"/>
            <a:ext cx="6780700" cy="4551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11694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8C75A-D908-5E58-CD64-C83B3A043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Johns model (1990’s)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6504CC-A39E-DF19-E21C-DF65B44004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Five key questions 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Break down your experience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 on the process and outcomes (John, 1995).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6979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3E46C8-C030-4629-B334-26EE21EFD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b="1">
                <a:latin typeface="Times New Roman" panose="02020603050405020304" pitchFamily="18" charset="0"/>
                <a:cs typeface="Times New Roman" panose="02020603050405020304" pitchFamily="18" charset="0"/>
              </a:rPr>
              <a:t>Choosing a suitable reflective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6AF8E8-B2B7-4D0D-BC4A-6E90BE8779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Selecting a model of reflection that you feel suits your style of writing is a personal preference.</a:t>
            </a:r>
          </a:p>
        </p:txBody>
      </p:sp>
      <p:pic>
        <p:nvPicPr>
          <p:cNvPr id="12" name="Picture 11" descr="White bulbs with a yellow one standing out">
            <a:extLst>
              <a:ext uri="{FF2B5EF4-FFF2-40B4-BE49-F238E27FC236}">
                <a16:creationId xmlns:a16="http://schemas.microsoft.com/office/drawing/2014/main" id="{96272714-7C8C-27F1-FF60-C149B3A09E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146" r="32017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542918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water droplet splashing into water&#10;&#10;Description automatically generated">
            <a:extLst>
              <a:ext uri="{FF2B5EF4-FFF2-40B4-BE49-F238E27FC236}">
                <a16:creationId xmlns:a16="http://schemas.microsoft.com/office/drawing/2014/main" id="{BF61E08B-0F90-5758-731A-EE6C47C719D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7886" r="24189" b="-1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54817C-B2FF-4141-92D2-F6416B3A8C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Activity: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19F0F-DF47-4ED1-A797-F8361A4BC2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groups or pairs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Describe an experience that you have had using a model of reflection.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model of reflection can be their own personal preference.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19197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62E619-75CB-4280-B057-CE26F2A36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409" y="762001"/>
            <a:ext cx="4156512" cy="1708244"/>
          </a:xfrm>
        </p:spPr>
        <p:txBody>
          <a:bodyPr anchor="ctr">
            <a:normAutofit/>
          </a:bodyPr>
          <a:lstStyle/>
          <a:p>
            <a:r>
              <a:rPr lang="en-GB" sz="4000" b="1">
                <a:latin typeface="Times New Roman" panose="02020603050405020304" pitchFamily="18" charset="0"/>
                <a:cs typeface="Times New Roman" panose="02020603050405020304" pitchFamily="18" charset="0"/>
              </a:rPr>
              <a:t>Summarise</a:t>
            </a:r>
          </a:p>
        </p:txBody>
      </p:sp>
      <p:pic>
        <p:nvPicPr>
          <p:cNvPr id="12" name="Picture 11" descr="Glasses on top of a book">
            <a:extLst>
              <a:ext uri="{FF2B5EF4-FFF2-40B4-BE49-F238E27FC236}">
                <a16:creationId xmlns:a16="http://schemas.microsoft.com/office/drawing/2014/main" id="{79A1B677-3835-B989-0EA6-EBBD12659F7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889" r="33221" b="-1"/>
          <a:stretch/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D2376D-9FD0-43C2-B9BF-8D1C4D0177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2011" y="2470245"/>
            <a:ext cx="4447910" cy="4387755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Students are able to: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why we use reflective writing.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Highlight the benefits of using reflective writing.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Pinpoint what reflection means to you.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models of reflection.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120219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white square with red text next to a question mark&#10;&#10;Description automatically generated">
            <a:extLst>
              <a:ext uri="{FF2B5EF4-FFF2-40B4-BE49-F238E27FC236}">
                <a16:creationId xmlns:a16="http://schemas.microsoft.com/office/drawing/2014/main" id="{49A0519F-7837-4436-F38B-5F2D28D745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131" b="661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18190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9">
            <a:extLst>
              <a:ext uri="{FF2B5EF4-FFF2-40B4-BE49-F238E27FC236}">
                <a16:creationId xmlns:a16="http://schemas.microsoft.com/office/drawing/2014/main" id="{BEE73255-8084-4DF9-BB0B-15EAC92E2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0F8BFF-FB8E-4888-B93E-9EAC6D69D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938" y="640081"/>
            <a:ext cx="2608655" cy="52577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dirty="0">
                <a:solidFill>
                  <a:srgbClr val="2C2C2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Quote</a:t>
            </a:r>
          </a:p>
        </p:txBody>
      </p:sp>
      <p:sp>
        <p:nvSpPr>
          <p:cNvPr id="15" name="Rounded Rectangle 9">
            <a:extLst>
              <a:ext uri="{FF2B5EF4-FFF2-40B4-BE49-F238E27FC236}">
                <a16:creationId xmlns:a16="http://schemas.microsoft.com/office/drawing/2014/main" id="{67048353-8981-459A-9BC6-9711CE462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80067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Content Placeholder 3">
            <a:extLst>
              <a:ext uri="{FF2B5EF4-FFF2-40B4-BE49-F238E27FC236}">
                <a16:creationId xmlns:a16="http://schemas.microsoft.com/office/drawing/2014/main" id="{99C838A1-CA6C-4DAE-9A0F-8B2547901E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59" b="3488"/>
          <a:stretch/>
        </p:blipFill>
        <p:spPr>
          <a:xfrm>
            <a:off x="4062964" y="942538"/>
            <a:ext cx="7163222" cy="480833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2641706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5150C-D073-401F-9695-854AAE37F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63174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2DF42-96F2-44F8-89BF-D526244008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8425"/>
            <a:ext cx="10515600" cy="5240740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AJE Journal, (2015)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Exploring Experiential Learning Through Blogging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http://journalism-education.org/2015/01/exploring-experiential-learning-through-blogging-by-mercy-ette-and-ruth-stoker-huddersfield-university/ (Accessed 31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Cress, C. M., Collier, P. J. and Reitenauer, V. L. (2013)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Through Serving: A Student Guidebook for Service‐Learning Across the Disciplines. Teaching, Theology and Religion.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 (1) pp. 83-85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https://onlinelibrary.wiley.com/doi/abs/10.1111/j.1467-9647.2008.00493.x 9 (Accessed 31st January 2019)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John, (1995)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Johns Model of Reflection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file:///C:/Users/J/Downloads/Johnsmodelofreflection%20(9).pdf (Accessed 31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Kelly, C, (1997)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David Kolb, The Theory of Experiential Learning and ESL.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eslj.org/Articles/Kelly-Experiential/ (Accessed 31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Smith, A. and Jack, K. (2005) Reflective Practice: A Meaningful Task For Students.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Nursing Standard.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 (26) pp.33-37. Available at: https://www.ncbi.nlm.nih.gov/pubmed/15789994  (Accessed 31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YouTube, (2014)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Reflective Writing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https://www.youtube.com/watch?v=QoI67VeE3ds. (Accessed 31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36390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3021</TotalTime>
  <Words>762</Words>
  <Application>Microsoft Office PowerPoint</Application>
  <PresentationFormat>Widescreen</PresentationFormat>
  <Paragraphs>71</Paragraphs>
  <Slides>19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-apple-system</vt:lpstr>
      <vt:lpstr>Arial</vt:lpstr>
      <vt:lpstr>Calibri</vt:lpstr>
      <vt:lpstr>Calibri Light</vt:lpstr>
      <vt:lpstr>Times New Roman</vt:lpstr>
      <vt:lpstr>Office Theme</vt:lpstr>
      <vt:lpstr>Reflective Writing Week 7</vt:lpstr>
      <vt:lpstr>Aim &amp; Objectives</vt:lpstr>
      <vt:lpstr>What is Reflective Writing?</vt:lpstr>
      <vt:lpstr>Why do we write reflectively?</vt:lpstr>
      <vt:lpstr>What are the benefits of using Reflective Writing?</vt:lpstr>
      <vt:lpstr>What does Reflection mean to you?</vt:lpstr>
      <vt:lpstr>Models of Reflection</vt:lpstr>
      <vt:lpstr>Models of Reflection</vt:lpstr>
      <vt:lpstr>KOLB’s Learning Cycle. (1984) </vt:lpstr>
      <vt:lpstr>Gibb’s Reflective model</vt:lpstr>
      <vt:lpstr>Gibbs model (1988)</vt:lpstr>
      <vt:lpstr>Johns Model of Reflection</vt:lpstr>
      <vt:lpstr>Johns model (1990’s)</vt:lpstr>
      <vt:lpstr>Choosing a suitable reflective model</vt:lpstr>
      <vt:lpstr>Activity:</vt:lpstr>
      <vt:lpstr>Summarise</vt:lpstr>
      <vt:lpstr>PowerPoint Presentation</vt:lpstr>
      <vt:lpstr>Quote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Reflective Writing</dc:title>
  <dc:creator>Joanna Fender</dc:creator>
  <cp:lastModifiedBy>catrin Boulton</cp:lastModifiedBy>
  <cp:revision>6</cp:revision>
  <dcterms:created xsi:type="dcterms:W3CDTF">2019-02-05T12:16:05Z</dcterms:created>
  <dcterms:modified xsi:type="dcterms:W3CDTF">2024-06-26T10:47:52Z</dcterms:modified>
</cp:coreProperties>
</file>