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59" r:id="rId23"/>
  </p:sldIdLst>
  <p:sldSz cx="9144000" cy="6858000" type="screen4x3"/>
  <p:notesSz cx="6858000" cy="9144000"/>
  <p:defaultTextStyle>
    <a:defPPr>
      <a:defRPr lang="en-US"/>
    </a:defPPr>
    <a:lvl1pPr algn="r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r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r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r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r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6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6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6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60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  <a:srgbClr val="F8F8F8"/>
    <a:srgbClr val="9966FF"/>
    <a:srgbClr val="D60093"/>
    <a:srgbClr val="FFFF99"/>
    <a:srgbClr val="FFFF66"/>
    <a:srgbClr val="99FF33"/>
    <a:srgbClr val="CC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886" autoAdjust="0"/>
    <p:restoredTop sz="94614" autoAdjust="0"/>
  </p:normalViewPr>
  <p:slideViewPr>
    <p:cSldViewPr snapToGrid="0">
      <p:cViewPr>
        <p:scale>
          <a:sx n="80" d="100"/>
          <a:sy n="80" d="100"/>
        </p:scale>
        <p:origin x="-1764" y="-2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B1566C-667C-4D98-9337-7DBEC41036D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D1787E-842D-4C6E-AD0B-38CB4399BB1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524A16-A1E2-489A-B6DF-872B76C70F6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4AEC7B-6EA2-4CB4-A2DA-C6B2F5CD66A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621C53-1291-4094-B752-0029B18D68D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2BE50C-64F8-4AB9-8B46-E6F33108B7E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687316-2C79-411F-93AA-6A866181E37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323D8C-AF26-43B8-818D-0745CF6E04C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1CF5B0-6E81-4787-9BA9-D30A11E7869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0E6B2D-DA1E-4236-AAB4-21F5BEB02B5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005CEF-7C8E-463F-9140-176A899F86E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025FF0D-A9FB-48DE-9039-A3FBE2D5BD6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44FA9790-BD87-4879-9DD4-30DBEDA8297C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2"/>
          <p:cNvSpPr txBox="1">
            <a:spLocks noChangeArrowheads="1"/>
          </p:cNvSpPr>
          <p:nvPr/>
        </p:nvSpPr>
        <p:spPr bwMode="auto">
          <a:xfrm>
            <a:off x="547688" y="549275"/>
            <a:ext cx="8047037" cy="2011363"/>
          </a:xfrm>
          <a:prstGeom prst="rect">
            <a:avLst/>
          </a:prstGeom>
          <a:gradFill rotWithShape="1">
            <a:gsLst>
              <a:gs pos="0">
                <a:srgbClr val="FF3300">
                  <a:gamma/>
                  <a:shade val="46275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en-GB" sz="4200" b="1">
              <a:solidFill>
                <a:srgbClr val="FFFF00"/>
              </a:solidFill>
              <a:latin typeface="Comic Sans MS" pitchFamily="66" charset="0"/>
            </a:endParaRPr>
          </a:p>
          <a:p>
            <a:pPr algn="ctr"/>
            <a:r>
              <a:rPr lang="en-GB" sz="4200" b="1">
                <a:solidFill>
                  <a:srgbClr val="FFFF00"/>
                </a:solidFill>
                <a:latin typeface="Comic Sans MS" pitchFamily="66" charset="0"/>
              </a:rPr>
              <a:t>Simple Equations</a:t>
            </a:r>
          </a:p>
          <a:p>
            <a:pPr algn="ctr"/>
            <a:endParaRPr lang="en-US" sz="42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52227" name="Text Box 3"/>
          <p:cNvSpPr txBox="1">
            <a:spLocks noChangeArrowheads="1"/>
          </p:cNvSpPr>
          <p:nvPr/>
        </p:nvSpPr>
        <p:spPr bwMode="auto">
          <a:xfrm>
            <a:off x="547688" y="3429000"/>
            <a:ext cx="8047037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000" b="1">
                <a:solidFill>
                  <a:srgbClr val="D60093"/>
                </a:solidFill>
                <a:latin typeface="Comic Sans MS" pitchFamily="66" charset="0"/>
              </a:rPr>
              <a:t>Solve each equation by finding the value of the letter.</a:t>
            </a:r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222250" y="201613"/>
            <a:ext cx="8697913" cy="6454775"/>
          </a:xfrm>
          <a:prstGeom prst="rect">
            <a:avLst/>
          </a:prstGeom>
          <a:noFill/>
          <a:ln w="190500">
            <a:solidFill>
              <a:srgbClr val="00CC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325438" y="6253163"/>
            <a:ext cx="7302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GB" sz="1400">
                <a:solidFill>
                  <a:srgbClr val="6699FF"/>
                </a:solidFill>
                <a:latin typeface="Comic Sans MS" pitchFamily="66" charset="0"/>
              </a:rPr>
              <a:t>Year 6</a:t>
            </a:r>
            <a:endParaRPr lang="en-US" sz="1400">
              <a:solidFill>
                <a:srgbClr val="6699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6" grpId="0" animBg="1"/>
      <p:bldP spid="5222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7" name="AutoShape 7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CC00"/>
              </a:gs>
              <a:gs pos="100000">
                <a:srgbClr val="00CC00">
                  <a:gamma/>
                  <a:shade val="4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26" name="AutoShape 6"/>
          <p:cNvSpPr>
            <a:spLocks noChangeArrowheads="1"/>
          </p:cNvSpPr>
          <p:nvPr/>
        </p:nvSpPr>
        <p:spPr bwMode="auto">
          <a:xfrm>
            <a:off x="317500" y="404813"/>
            <a:ext cx="8507413" cy="6046787"/>
          </a:xfrm>
          <a:prstGeom prst="roundRect">
            <a:avLst>
              <a:gd name="adj" fmla="val 10370"/>
            </a:avLst>
          </a:prstGeom>
          <a:gradFill rotWithShape="1">
            <a:gsLst>
              <a:gs pos="0">
                <a:srgbClr val="CCFFCC">
                  <a:gamma/>
                  <a:shade val="66275"/>
                  <a:invGamma/>
                </a:srgbClr>
              </a:gs>
              <a:gs pos="50000">
                <a:srgbClr val="CCFFCC"/>
              </a:gs>
              <a:gs pos="100000">
                <a:srgbClr val="CCFFCC">
                  <a:gamma/>
                  <a:shade val="66275"/>
                  <a:invGamma/>
                </a:srgbClr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22" name="AutoShape 2"/>
          <p:cNvSpPr>
            <a:spLocks noChangeArrowheads="1"/>
          </p:cNvSpPr>
          <p:nvPr/>
        </p:nvSpPr>
        <p:spPr bwMode="auto">
          <a:xfrm>
            <a:off x="565150" y="885825"/>
            <a:ext cx="8012113" cy="205898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99FF33"/>
              </a:gs>
              <a:gs pos="50000">
                <a:srgbClr val="CCFFCC"/>
              </a:gs>
              <a:gs pos="100000">
                <a:srgbClr val="99FF33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2274888" y="1179513"/>
            <a:ext cx="4594225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9000" b="1">
                <a:solidFill>
                  <a:schemeClr val="accent2"/>
                </a:solidFill>
                <a:latin typeface="Comic Sans MS" pitchFamily="66" charset="0"/>
              </a:rPr>
              <a:t>3y = 15</a:t>
            </a:r>
          </a:p>
        </p:txBody>
      </p:sp>
      <p:sp>
        <p:nvSpPr>
          <p:cNvPr id="30724" name="AutoShape 4"/>
          <p:cNvSpPr>
            <a:spLocks noChangeArrowheads="1"/>
          </p:cNvSpPr>
          <p:nvPr/>
        </p:nvSpPr>
        <p:spPr bwMode="auto">
          <a:xfrm>
            <a:off x="1862138" y="4079875"/>
            <a:ext cx="5418137" cy="185578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99FF33"/>
              </a:gs>
              <a:gs pos="50000">
                <a:srgbClr val="FFFF99"/>
              </a:gs>
              <a:gs pos="100000">
                <a:srgbClr val="99FF33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2801938" y="4198938"/>
            <a:ext cx="35369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10000" b="1">
                <a:solidFill>
                  <a:srgbClr val="FF3300"/>
                </a:solidFill>
                <a:latin typeface="Comic Sans MS" pitchFamily="66" charset="0"/>
              </a:rPr>
              <a:t>y = 5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5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1" name="AutoShape 7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CC00"/>
              </a:gs>
              <a:gs pos="100000">
                <a:srgbClr val="00CC00">
                  <a:gamma/>
                  <a:shade val="4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746" name="AutoShape 2"/>
          <p:cNvSpPr>
            <a:spLocks noChangeArrowheads="1"/>
          </p:cNvSpPr>
          <p:nvPr/>
        </p:nvSpPr>
        <p:spPr bwMode="auto">
          <a:xfrm>
            <a:off x="317500" y="404813"/>
            <a:ext cx="8507413" cy="6046787"/>
          </a:xfrm>
          <a:prstGeom prst="roundRect">
            <a:avLst>
              <a:gd name="adj" fmla="val 10370"/>
            </a:avLst>
          </a:prstGeom>
          <a:gradFill rotWithShape="1">
            <a:gsLst>
              <a:gs pos="0">
                <a:srgbClr val="CCFFCC">
                  <a:gamma/>
                  <a:shade val="66275"/>
                  <a:invGamma/>
                </a:srgbClr>
              </a:gs>
              <a:gs pos="50000">
                <a:srgbClr val="CCFFCC"/>
              </a:gs>
              <a:gs pos="100000">
                <a:srgbClr val="CCFFCC">
                  <a:gamma/>
                  <a:shade val="66275"/>
                  <a:invGamma/>
                </a:srgbClr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747" name="AutoShape 3"/>
          <p:cNvSpPr>
            <a:spLocks noChangeArrowheads="1"/>
          </p:cNvSpPr>
          <p:nvPr/>
        </p:nvSpPr>
        <p:spPr bwMode="auto">
          <a:xfrm>
            <a:off x="565150" y="885825"/>
            <a:ext cx="8012113" cy="205898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99FF33"/>
              </a:gs>
              <a:gs pos="50000">
                <a:srgbClr val="CCFFCC"/>
              </a:gs>
              <a:gs pos="100000">
                <a:srgbClr val="99FF33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2282825" y="1179513"/>
            <a:ext cx="4579938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9000" b="1">
                <a:solidFill>
                  <a:schemeClr val="accent2"/>
                </a:solidFill>
                <a:latin typeface="Comic Sans MS" pitchFamily="66" charset="0"/>
              </a:rPr>
              <a:t>6k = 24</a:t>
            </a:r>
          </a:p>
        </p:txBody>
      </p:sp>
      <p:sp>
        <p:nvSpPr>
          <p:cNvPr id="31749" name="AutoShape 5"/>
          <p:cNvSpPr>
            <a:spLocks noChangeArrowheads="1"/>
          </p:cNvSpPr>
          <p:nvPr/>
        </p:nvSpPr>
        <p:spPr bwMode="auto">
          <a:xfrm>
            <a:off x="1862138" y="4079875"/>
            <a:ext cx="5418137" cy="185578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99FF33"/>
              </a:gs>
              <a:gs pos="50000">
                <a:srgbClr val="FFFF99"/>
              </a:gs>
              <a:gs pos="100000">
                <a:srgbClr val="99FF33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750" name="Text Box 6"/>
          <p:cNvSpPr txBox="1">
            <a:spLocks noChangeArrowheads="1"/>
          </p:cNvSpPr>
          <p:nvPr/>
        </p:nvSpPr>
        <p:spPr bwMode="auto">
          <a:xfrm>
            <a:off x="2809875" y="4198938"/>
            <a:ext cx="35210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10000" b="1">
                <a:solidFill>
                  <a:srgbClr val="FF3300"/>
                </a:solidFill>
                <a:latin typeface="Comic Sans MS" pitchFamily="66" charset="0"/>
              </a:rPr>
              <a:t>k = 4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0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5" name="AutoShape 7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CC00"/>
              </a:gs>
              <a:gs pos="100000">
                <a:srgbClr val="00CC00">
                  <a:gamma/>
                  <a:shade val="4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770" name="AutoShape 2"/>
          <p:cNvSpPr>
            <a:spLocks noChangeArrowheads="1"/>
          </p:cNvSpPr>
          <p:nvPr/>
        </p:nvSpPr>
        <p:spPr bwMode="auto">
          <a:xfrm>
            <a:off x="317500" y="404813"/>
            <a:ext cx="8507413" cy="6046787"/>
          </a:xfrm>
          <a:prstGeom prst="roundRect">
            <a:avLst>
              <a:gd name="adj" fmla="val 10370"/>
            </a:avLst>
          </a:prstGeom>
          <a:gradFill rotWithShape="1">
            <a:gsLst>
              <a:gs pos="0">
                <a:srgbClr val="CCFFCC">
                  <a:gamma/>
                  <a:shade val="66275"/>
                  <a:invGamma/>
                </a:srgbClr>
              </a:gs>
              <a:gs pos="50000">
                <a:srgbClr val="CCFFCC"/>
              </a:gs>
              <a:gs pos="100000">
                <a:srgbClr val="CCFFCC">
                  <a:gamma/>
                  <a:shade val="66275"/>
                  <a:invGamma/>
                </a:srgbClr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771" name="AutoShape 3"/>
          <p:cNvSpPr>
            <a:spLocks noChangeArrowheads="1"/>
          </p:cNvSpPr>
          <p:nvPr/>
        </p:nvSpPr>
        <p:spPr bwMode="auto">
          <a:xfrm>
            <a:off x="565150" y="885825"/>
            <a:ext cx="8012113" cy="205898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99FF33"/>
              </a:gs>
              <a:gs pos="50000">
                <a:srgbClr val="CCFFCC"/>
              </a:gs>
              <a:gs pos="100000">
                <a:srgbClr val="99FF33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2292350" y="1179513"/>
            <a:ext cx="4560888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9000" b="1">
                <a:solidFill>
                  <a:schemeClr val="accent2"/>
                </a:solidFill>
                <a:latin typeface="Comic Sans MS" pitchFamily="66" charset="0"/>
              </a:rPr>
              <a:t>7n = 14</a:t>
            </a:r>
          </a:p>
        </p:txBody>
      </p:sp>
      <p:sp>
        <p:nvSpPr>
          <p:cNvPr id="32773" name="AutoShape 5"/>
          <p:cNvSpPr>
            <a:spLocks noChangeArrowheads="1"/>
          </p:cNvSpPr>
          <p:nvPr/>
        </p:nvSpPr>
        <p:spPr bwMode="auto">
          <a:xfrm>
            <a:off x="1862138" y="4079875"/>
            <a:ext cx="5418137" cy="185578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99FF33"/>
              </a:gs>
              <a:gs pos="50000">
                <a:srgbClr val="FFFF99"/>
              </a:gs>
              <a:gs pos="100000">
                <a:srgbClr val="99FF33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774" name="Text Box 6"/>
          <p:cNvSpPr txBox="1">
            <a:spLocks noChangeArrowheads="1"/>
          </p:cNvSpPr>
          <p:nvPr/>
        </p:nvSpPr>
        <p:spPr bwMode="auto">
          <a:xfrm>
            <a:off x="2820988" y="4198938"/>
            <a:ext cx="350043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10000" b="1">
                <a:solidFill>
                  <a:srgbClr val="FF3300"/>
                </a:solidFill>
                <a:latin typeface="Comic Sans MS" pitchFamily="66" charset="0"/>
              </a:rPr>
              <a:t>n = 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4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9" name="AutoShape 7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CC00"/>
              </a:gs>
              <a:gs pos="100000">
                <a:srgbClr val="00CC00">
                  <a:gamma/>
                  <a:shade val="4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3794" name="AutoShape 2"/>
          <p:cNvSpPr>
            <a:spLocks noChangeArrowheads="1"/>
          </p:cNvSpPr>
          <p:nvPr/>
        </p:nvSpPr>
        <p:spPr bwMode="auto">
          <a:xfrm>
            <a:off x="317500" y="404813"/>
            <a:ext cx="8507413" cy="6046787"/>
          </a:xfrm>
          <a:prstGeom prst="roundRect">
            <a:avLst>
              <a:gd name="adj" fmla="val 10370"/>
            </a:avLst>
          </a:prstGeom>
          <a:gradFill rotWithShape="1">
            <a:gsLst>
              <a:gs pos="0">
                <a:srgbClr val="CCFFCC">
                  <a:gamma/>
                  <a:shade val="66275"/>
                  <a:invGamma/>
                </a:srgbClr>
              </a:gs>
              <a:gs pos="50000">
                <a:srgbClr val="CCFFCC"/>
              </a:gs>
              <a:gs pos="100000">
                <a:srgbClr val="CCFFCC">
                  <a:gamma/>
                  <a:shade val="66275"/>
                  <a:invGamma/>
                </a:srgbClr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3795" name="AutoShape 3"/>
          <p:cNvSpPr>
            <a:spLocks noChangeArrowheads="1"/>
          </p:cNvSpPr>
          <p:nvPr/>
        </p:nvSpPr>
        <p:spPr bwMode="auto">
          <a:xfrm>
            <a:off x="565150" y="885825"/>
            <a:ext cx="8012113" cy="205898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99FF33"/>
              </a:gs>
              <a:gs pos="50000">
                <a:srgbClr val="CCFFCC"/>
              </a:gs>
              <a:gs pos="100000">
                <a:srgbClr val="99FF33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2286000" y="1179513"/>
            <a:ext cx="4573588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9000" b="1">
                <a:solidFill>
                  <a:schemeClr val="accent2"/>
                </a:solidFill>
                <a:latin typeface="Comic Sans MS" pitchFamily="66" charset="0"/>
              </a:rPr>
              <a:t>8p = 24</a:t>
            </a:r>
          </a:p>
        </p:txBody>
      </p:sp>
      <p:sp>
        <p:nvSpPr>
          <p:cNvPr id="33797" name="AutoShape 5"/>
          <p:cNvSpPr>
            <a:spLocks noChangeArrowheads="1"/>
          </p:cNvSpPr>
          <p:nvPr/>
        </p:nvSpPr>
        <p:spPr bwMode="auto">
          <a:xfrm>
            <a:off x="1862138" y="4079875"/>
            <a:ext cx="5418137" cy="185578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99FF33"/>
              </a:gs>
              <a:gs pos="50000">
                <a:srgbClr val="FFFF99"/>
              </a:gs>
              <a:gs pos="100000">
                <a:srgbClr val="99FF33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3798" name="Text Box 6"/>
          <p:cNvSpPr txBox="1">
            <a:spLocks noChangeArrowheads="1"/>
          </p:cNvSpPr>
          <p:nvPr/>
        </p:nvSpPr>
        <p:spPr bwMode="auto">
          <a:xfrm>
            <a:off x="2813050" y="4198938"/>
            <a:ext cx="351472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10000" b="1">
                <a:solidFill>
                  <a:srgbClr val="FF3300"/>
                </a:solidFill>
                <a:latin typeface="Comic Sans MS" pitchFamily="66" charset="0"/>
              </a:rPr>
              <a:t>p = 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3" name="AutoShape 7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CC00"/>
              </a:gs>
              <a:gs pos="100000">
                <a:srgbClr val="00CC00">
                  <a:gamma/>
                  <a:shade val="4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4818" name="AutoShape 2"/>
          <p:cNvSpPr>
            <a:spLocks noChangeArrowheads="1"/>
          </p:cNvSpPr>
          <p:nvPr/>
        </p:nvSpPr>
        <p:spPr bwMode="auto">
          <a:xfrm>
            <a:off x="317500" y="404813"/>
            <a:ext cx="8507413" cy="6046787"/>
          </a:xfrm>
          <a:prstGeom prst="roundRect">
            <a:avLst>
              <a:gd name="adj" fmla="val 10370"/>
            </a:avLst>
          </a:prstGeom>
          <a:gradFill rotWithShape="1">
            <a:gsLst>
              <a:gs pos="0">
                <a:srgbClr val="CCFFCC">
                  <a:gamma/>
                  <a:shade val="66275"/>
                  <a:invGamma/>
                </a:srgbClr>
              </a:gs>
              <a:gs pos="50000">
                <a:srgbClr val="CCFFCC"/>
              </a:gs>
              <a:gs pos="100000">
                <a:srgbClr val="CCFFCC">
                  <a:gamma/>
                  <a:shade val="66275"/>
                  <a:invGamma/>
                </a:srgbClr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4819" name="AutoShape 3"/>
          <p:cNvSpPr>
            <a:spLocks noChangeArrowheads="1"/>
          </p:cNvSpPr>
          <p:nvPr/>
        </p:nvSpPr>
        <p:spPr bwMode="auto">
          <a:xfrm>
            <a:off x="565150" y="885825"/>
            <a:ext cx="8012113" cy="205898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99FF33"/>
              </a:gs>
              <a:gs pos="50000">
                <a:srgbClr val="CCFFCC"/>
              </a:gs>
              <a:gs pos="100000">
                <a:srgbClr val="99FF33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2316163" y="1179513"/>
            <a:ext cx="4511675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9000" b="1">
                <a:solidFill>
                  <a:schemeClr val="accent2"/>
                </a:solidFill>
                <a:latin typeface="Comic Sans MS" pitchFamily="66" charset="0"/>
              </a:rPr>
              <a:t>5r = 30</a:t>
            </a:r>
          </a:p>
        </p:txBody>
      </p:sp>
      <p:sp>
        <p:nvSpPr>
          <p:cNvPr id="34821" name="AutoShape 5"/>
          <p:cNvSpPr>
            <a:spLocks noChangeArrowheads="1"/>
          </p:cNvSpPr>
          <p:nvPr/>
        </p:nvSpPr>
        <p:spPr bwMode="auto">
          <a:xfrm>
            <a:off x="1862138" y="4079875"/>
            <a:ext cx="5418137" cy="185578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99FF33"/>
              </a:gs>
              <a:gs pos="50000">
                <a:srgbClr val="FFFF99"/>
              </a:gs>
              <a:gs pos="100000">
                <a:srgbClr val="99FF33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2847975" y="4198938"/>
            <a:ext cx="34448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10000" b="1">
                <a:solidFill>
                  <a:srgbClr val="FF3300"/>
                </a:solidFill>
                <a:latin typeface="Comic Sans MS" pitchFamily="66" charset="0"/>
              </a:rPr>
              <a:t>r = 6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2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7" name="AutoShape 7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CC00"/>
              </a:gs>
              <a:gs pos="100000">
                <a:srgbClr val="00CC00">
                  <a:gamma/>
                  <a:shade val="4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5842" name="AutoShape 2"/>
          <p:cNvSpPr>
            <a:spLocks noChangeArrowheads="1"/>
          </p:cNvSpPr>
          <p:nvPr/>
        </p:nvSpPr>
        <p:spPr bwMode="auto">
          <a:xfrm>
            <a:off x="317500" y="404813"/>
            <a:ext cx="8507413" cy="6046787"/>
          </a:xfrm>
          <a:prstGeom prst="roundRect">
            <a:avLst>
              <a:gd name="adj" fmla="val 10370"/>
            </a:avLst>
          </a:prstGeom>
          <a:gradFill rotWithShape="1">
            <a:gsLst>
              <a:gs pos="0">
                <a:srgbClr val="CCFFCC">
                  <a:gamma/>
                  <a:shade val="66275"/>
                  <a:invGamma/>
                </a:srgbClr>
              </a:gs>
              <a:gs pos="50000">
                <a:srgbClr val="CCFFCC"/>
              </a:gs>
              <a:gs pos="100000">
                <a:srgbClr val="CCFFCC">
                  <a:gamma/>
                  <a:shade val="66275"/>
                  <a:invGamma/>
                </a:srgbClr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5843" name="AutoShape 3"/>
          <p:cNvSpPr>
            <a:spLocks noChangeArrowheads="1"/>
          </p:cNvSpPr>
          <p:nvPr/>
        </p:nvSpPr>
        <p:spPr bwMode="auto">
          <a:xfrm>
            <a:off x="565150" y="885825"/>
            <a:ext cx="8012113" cy="205898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99FF33"/>
              </a:gs>
              <a:gs pos="50000">
                <a:srgbClr val="CCFFCC"/>
              </a:gs>
              <a:gs pos="100000">
                <a:srgbClr val="99FF33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5844" name="Text Box 4"/>
          <p:cNvSpPr txBox="1">
            <a:spLocks noChangeArrowheads="1"/>
          </p:cNvSpPr>
          <p:nvPr/>
        </p:nvSpPr>
        <p:spPr bwMode="auto">
          <a:xfrm>
            <a:off x="2287588" y="1179513"/>
            <a:ext cx="4568825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9000" b="1">
                <a:solidFill>
                  <a:schemeClr val="accent2"/>
                </a:solidFill>
                <a:latin typeface="Comic Sans MS" pitchFamily="66" charset="0"/>
              </a:rPr>
              <a:t>4g = 28</a:t>
            </a:r>
          </a:p>
        </p:txBody>
      </p:sp>
      <p:sp>
        <p:nvSpPr>
          <p:cNvPr id="35845" name="AutoShape 5"/>
          <p:cNvSpPr>
            <a:spLocks noChangeArrowheads="1"/>
          </p:cNvSpPr>
          <p:nvPr/>
        </p:nvSpPr>
        <p:spPr bwMode="auto">
          <a:xfrm>
            <a:off x="1862138" y="4079875"/>
            <a:ext cx="5418137" cy="185578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99FF33"/>
              </a:gs>
              <a:gs pos="50000">
                <a:srgbClr val="FFFF99"/>
              </a:gs>
              <a:gs pos="100000">
                <a:srgbClr val="99FF33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5846" name="Text Box 6"/>
          <p:cNvSpPr txBox="1">
            <a:spLocks noChangeArrowheads="1"/>
          </p:cNvSpPr>
          <p:nvPr/>
        </p:nvSpPr>
        <p:spPr bwMode="auto">
          <a:xfrm>
            <a:off x="2816225" y="4198938"/>
            <a:ext cx="350996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10000" b="1">
                <a:solidFill>
                  <a:srgbClr val="FF3300"/>
                </a:solidFill>
                <a:latin typeface="Comic Sans MS" pitchFamily="66" charset="0"/>
              </a:rPr>
              <a:t>g = 7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6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71" name="AutoShape 7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CC00"/>
              </a:gs>
              <a:gs pos="100000">
                <a:srgbClr val="00CC00">
                  <a:gamma/>
                  <a:shade val="4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6866" name="AutoShape 2"/>
          <p:cNvSpPr>
            <a:spLocks noChangeArrowheads="1"/>
          </p:cNvSpPr>
          <p:nvPr/>
        </p:nvSpPr>
        <p:spPr bwMode="auto">
          <a:xfrm>
            <a:off x="317500" y="404813"/>
            <a:ext cx="8507413" cy="6046787"/>
          </a:xfrm>
          <a:prstGeom prst="roundRect">
            <a:avLst>
              <a:gd name="adj" fmla="val 10370"/>
            </a:avLst>
          </a:prstGeom>
          <a:gradFill rotWithShape="1">
            <a:gsLst>
              <a:gs pos="0">
                <a:srgbClr val="CCFFCC">
                  <a:gamma/>
                  <a:shade val="66275"/>
                  <a:invGamma/>
                </a:srgbClr>
              </a:gs>
              <a:gs pos="50000">
                <a:srgbClr val="CCFFCC"/>
              </a:gs>
              <a:gs pos="100000">
                <a:srgbClr val="CCFFCC">
                  <a:gamma/>
                  <a:shade val="66275"/>
                  <a:invGamma/>
                </a:srgbClr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6867" name="AutoShape 3"/>
          <p:cNvSpPr>
            <a:spLocks noChangeArrowheads="1"/>
          </p:cNvSpPr>
          <p:nvPr/>
        </p:nvSpPr>
        <p:spPr bwMode="auto">
          <a:xfrm>
            <a:off x="565150" y="885825"/>
            <a:ext cx="8012113" cy="205898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99FF33"/>
              </a:gs>
              <a:gs pos="50000">
                <a:srgbClr val="CCFFCC"/>
              </a:gs>
              <a:gs pos="100000">
                <a:srgbClr val="99FF33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2260600" y="1179513"/>
            <a:ext cx="462280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9000" b="1">
                <a:solidFill>
                  <a:schemeClr val="accent2"/>
                </a:solidFill>
                <a:latin typeface="Comic Sans MS" pitchFamily="66" charset="0"/>
              </a:rPr>
              <a:t>9h = 45</a:t>
            </a:r>
          </a:p>
        </p:txBody>
      </p:sp>
      <p:sp>
        <p:nvSpPr>
          <p:cNvPr id="36869" name="AutoShape 5"/>
          <p:cNvSpPr>
            <a:spLocks noChangeArrowheads="1"/>
          </p:cNvSpPr>
          <p:nvPr/>
        </p:nvSpPr>
        <p:spPr bwMode="auto">
          <a:xfrm>
            <a:off x="1862138" y="4079875"/>
            <a:ext cx="5418137" cy="185578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99FF33"/>
              </a:gs>
              <a:gs pos="50000">
                <a:srgbClr val="FFFF99"/>
              </a:gs>
              <a:gs pos="100000">
                <a:srgbClr val="99FF33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6870" name="Text Box 6"/>
          <p:cNvSpPr txBox="1">
            <a:spLocks noChangeArrowheads="1"/>
          </p:cNvSpPr>
          <p:nvPr/>
        </p:nvSpPr>
        <p:spPr bwMode="auto">
          <a:xfrm>
            <a:off x="2787650" y="4198938"/>
            <a:ext cx="35687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10000" b="1">
                <a:solidFill>
                  <a:srgbClr val="FF3300"/>
                </a:solidFill>
                <a:latin typeface="Comic Sans MS" pitchFamily="66" charset="0"/>
              </a:rPr>
              <a:t>h = 5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0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5" name="AutoShape 7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CC00"/>
              </a:gs>
              <a:gs pos="100000">
                <a:srgbClr val="00CC00">
                  <a:gamma/>
                  <a:shade val="4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7890" name="AutoShape 2"/>
          <p:cNvSpPr>
            <a:spLocks noChangeArrowheads="1"/>
          </p:cNvSpPr>
          <p:nvPr/>
        </p:nvSpPr>
        <p:spPr bwMode="auto">
          <a:xfrm>
            <a:off x="317500" y="404813"/>
            <a:ext cx="8507413" cy="6046787"/>
          </a:xfrm>
          <a:prstGeom prst="roundRect">
            <a:avLst>
              <a:gd name="adj" fmla="val 10370"/>
            </a:avLst>
          </a:prstGeom>
          <a:gradFill rotWithShape="1">
            <a:gsLst>
              <a:gs pos="0">
                <a:srgbClr val="CCFFCC">
                  <a:gamma/>
                  <a:shade val="66275"/>
                  <a:invGamma/>
                </a:srgbClr>
              </a:gs>
              <a:gs pos="50000">
                <a:srgbClr val="CCFFCC"/>
              </a:gs>
              <a:gs pos="100000">
                <a:srgbClr val="CCFFCC">
                  <a:gamma/>
                  <a:shade val="66275"/>
                  <a:invGamma/>
                </a:srgbClr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7891" name="AutoShape 3"/>
          <p:cNvSpPr>
            <a:spLocks noChangeArrowheads="1"/>
          </p:cNvSpPr>
          <p:nvPr/>
        </p:nvSpPr>
        <p:spPr bwMode="auto">
          <a:xfrm>
            <a:off x="565150" y="885825"/>
            <a:ext cx="8012113" cy="205898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99FF33"/>
              </a:gs>
              <a:gs pos="50000">
                <a:srgbClr val="CCFFCC"/>
              </a:gs>
              <a:gs pos="100000">
                <a:srgbClr val="99FF33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1949450" y="1179513"/>
            <a:ext cx="5246688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9000" b="1">
                <a:solidFill>
                  <a:schemeClr val="accent2"/>
                </a:solidFill>
                <a:latin typeface="Comic Sans MS" pitchFamily="66" charset="0"/>
              </a:rPr>
              <a:t>11c = 88</a:t>
            </a:r>
          </a:p>
        </p:txBody>
      </p:sp>
      <p:sp>
        <p:nvSpPr>
          <p:cNvPr id="37893" name="AutoShape 5"/>
          <p:cNvSpPr>
            <a:spLocks noChangeArrowheads="1"/>
          </p:cNvSpPr>
          <p:nvPr/>
        </p:nvSpPr>
        <p:spPr bwMode="auto">
          <a:xfrm>
            <a:off x="1862138" y="4079875"/>
            <a:ext cx="5418137" cy="185578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99FF33"/>
              </a:gs>
              <a:gs pos="50000">
                <a:srgbClr val="FFFF99"/>
              </a:gs>
              <a:gs pos="100000">
                <a:srgbClr val="99FF33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7894" name="Text Box 6"/>
          <p:cNvSpPr txBox="1">
            <a:spLocks noChangeArrowheads="1"/>
          </p:cNvSpPr>
          <p:nvPr/>
        </p:nvSpPr>
        <p:spPr bwMode="auto">
          <a:xfrm>
            <a:off x="2827338" y="4198938"/>
            <a:ext cx="348773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10000" b="1">
                <a:solidFill>
                  <a:srgbClr val="FF3300"/>
                </a:solidFill>
                <a:latin typeface="Comic Sans MS" pitchFamily="66" charset="0"/>
              </a:rPr>
              <a:t>c = 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4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9" name="AutoShape 7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CC00"/>
              </a:gs>
              <a:gs pos="100000">
                <a:srgbClr val="00CC00">
                  <a:gamma/>
                  <a:shade val="4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8914" name="AutoShape 2"/>
          <p:cNvSpPr>
            <a:spLocks noChangeArrowheads="1"/>
          </p:cNvSpPr>
          <p:nvPr/>
        </p:nvSpPr>
        <p:spPr bwMode="auto">
          <a:xfrm>
            <a:off x="317500" y="404813"/>
            <a:ext cx="8507413" cy="6046787"/>
          </a:xfrm>
          <a:prstGeom prst="roundRect">
            <a:avLst>
              <a:gd name="adj" fmla="val 10370"/>
            </a:avLst>
          </a:prstGeom>
          <a:gradFill rotWithShape="1">
            <a:gsLst>
              <a:gs pos="0">
                <a:srgbClr val="CCFFCC">
                  <a:gamma/>
                  <a:shade val="66275"/>
                  <a:invGamma/>
                </a:srgbClr>
              </a:gs>
              <a:gs pos="50000">
                <a:srgbClr val="CCFFCC"/>
              </a:gs>
              <a:gs pos="100000">
                <a:srgbClr val="CCFFCC">
                  <a:gamma/>
                  <a:shade val="66275"/>
                  <a:invGamma/>
                </a:srgbClr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8915" name="AutoShape 3"/>
          <p:cNvSpPr>
            <a:spLocks noChangeArrowheads="1"/>
          </p:cNvSpPr>
          <p:nvPr/>
        </p:nvSpPr>
        <p:spPr bwMode="auto">
          <a:xfrm>
            <a:off x="565150" y="885825"/>
            <a:ext cx="8012113" cy="205898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99FF33"/>
              </a:gs>
              <a:gs pos="50000">
                <a:srgbClr val="CCFFCC"/>
              </a:gs>
              <a:gs pos="100000">
                <a:srgbClr val="99FF33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2273300" y="1179513"/>
            <a:ext cx="459740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9000" b="1">
                <a:solidFill>
                  <a:schemeClr val="accent2"/>
                </a:solidFill>
                <a:latin typeface="Comic Sans MS" pitchFamily="66" charset="0"/>
              </a:rPr>
              <a:t>8a = 48</a:t>
            </a:r>
          </a:p>
        </p:txBody>
      </p:sp>
      <p:sp>
        <p:nvSpPr>
          <p:cNvPr id="38917" name="AutoShape 5"/>
          <p:cNvSpPr>
            <a:spLocks noChangeArrowheads="1"/>
          </p:cNvSpPr>
          <p:nvPr/>
        </p:nvSpPr>
        <p:spPr bwMode="auto">
          <a:xfrm>
            <a:off x="1862138" y="4079875"/>
            <a:ext cx="5418137" cy="185578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99FF33"/>
              </a:gs>
              <a:gs pos="50000">
                <a:srgbClr val="FFFF99"/>
              </a:gs>
              <a:gs pos="100000">
                <a:srgbClr val="99FF33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8918" name="Text Box 6"/>
          <p:cNvSpPr txBox="1">
            <a:spLocks noChangeArrowheads="1"/>
          </p:cNvSpPr>
          <p:nvPr/>
        </p:nvSpPr>
        <p:spPr bwMode="auto">
          <a:xfrm>
            <a:off x="2800350" y="4198938"/>
            <a:ext cx="354171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10000" b="1">
                <a:solidFill>
                  <a:srgbClr val="FF3300"/>
                </a:solidFill>
                <a:latin typeface="Comic Sans MS" pitchFamily="66" charset="0"/>
              </a:rPr>
              <a:t>a = 6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8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3" name="AutoShape 7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CC00"/>
              </a:gs>
              <a:gs pos="100000">
                <a:srgbClr val="00CC00">
                  <a:gamma/>
                  <a:shade val="4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9938" name="AutoShape 2"/>
          <p:cNvSpPr>
            <a:spLocks noChangeArrowheads="1"/>
          </p:cNvSpPr>
          <p:nvPr/>
        </p:nvSpPr>
        <p:spPr bwMode="auto">
          <a:xfrm>
            <a:off x="317500" y="404813"/>
            <a:ext cx="8507413" cy="6046787"/>
          </a:xfrm>
          <a:prstGeom prst="roundRect">
            <a:avLst>
              <a:gd name="adj" fmla="val 10370"/>
            </a:avLst>
          </a:prstGeom>
          <a:gradFill rotWithShape="1">
            <a:gsLst>
              <a:gs pos="0">
                <a:srgbClr val="CCFFCC">
                  <a:gamma/>
                  <a:shade val="66275"/>
                  <a:invGamma/>
                </a:srgbClr>
              </a:gs>
              <a:gs pos="50000">
                <a:srgbClr val="CCFFCC"/>
              </a:gs>
              <a:gs pos="100000">
                <a:srgbClr val="CCFFCC">
                  <a:gamma/>
                  <a:shade val="66275"/>
                  <a:invGamma/>
                </a:srgbClr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9939" name="AutoShape 3"/>
          <p:cNvSpPr>
            <a:spLocks noChangeArrowheads="1"/>
          </p:cNvSpPr>
          <p:nvPr/>
        </p:nvSpPr>
        <p:spPr bwMode="auto">
          <a:xfrm>
            <a:off x="565150" y="885825"/>
            <a:ext cx="8012113" cy="205898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99FF33"/>
              </a:gs>
              <a:gs pos="50000">
                <a:srgbClr val="CCFFCC"/>
              </a:gs>
              <a:gs pos="100000">
                <a:srgbClr val="99FF33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2200275" y="1179513"/>
            <a:ext cx="4745038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9000" b="1">
                <a:solidFill>
                  <a:schemeClr val="accent2"/>
                </a:solidFill>
                <a:latin typeface="Comic Sans MS" pitchFamily="66" charset="0"/>
              </a:rPr>
              <a:t>7w = 35</a:t>
            </a:r>
          </a:p>
        </p:txBody>
      </p:sp>
      <p:sp>
        <p:nvSpPr>
          <p:cNvPr id="39941" name="AutoShape 5"/>
          <p:cNvSpPr>
            <a:spLocks noChangeArrowheads="1"/>
          </p:cNvSpPr>
          <p:nvPr/>
        </p:nvSpPr>
        <p:spPr bwMode="auto">
          <a:xfrm>
            <a:off x="1862138" y="4079875"/>
            <a:ext cx="5418137" cy="185578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99FF33"/>
              </a:gs>
              <a:gs pos="50000">
                <a:srgbClr val="FFFF99"/>
              </a:gs>
              <a:gs pos="100000">
                <a:srgbClr val="99FF33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9942" name="Text Box 6"/>
          <p:cNvSpPr txBox="1">
            <a:spLocks noChangeArrowheads="1"/>
          </p:cNvSpPr>
          <p:nvPr/>
        </p:nvSpPr>
        <p:spPr bwMode="auto">
          <a:xfrm>
            <a:off x="2719388" y="4198938"/>
            <a:ext cx="370363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10000" b="1">
                <a:solidFill>
                  <a:srgbClr val="FF3300"/>
                </a:solidFill>
                <a:latin typeface="Comic Sans MS" pitchFamily="66" charset="0"/>
              </a:rPr>
              <a:t>w = 5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2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7" name="AutoShape 7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CC00"/>
              </a:gs>
              <a:gs pos="100000">
                <a:srgbClr val="00CC00">
                  <a:gamma/>
                  <a:shade val="4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0962" name="AutoShape 2"/>
          <p:cNvSpPr>
            <a:spLocks noChangeArrowheads="1"/>
          </p:cNvSpPr>
          <p:nvPr/>
        </p:nvSpPr>
        <p:spPr bwMode="auto">
          <a:xfrm>
            <a:off x="317500" y="404813"/>
            <a:ext cx="8507413" cy="6046787"/>
          </a:xfrm>
          <a:prstGeom prst="roundRect">
            <a:avLst>
              <a:gd name="adj" fmla="val 10370"/>
            </a:avLst>
          </a:prstGeom>
          <a:gradFill rotWithShape="1">
            <a:gsLst>
              <a:gs pos="0">
                <a:srgbClr val="CCFFCC">
                  <a:gamma/>
                  <a:shade val="66275"/>
                  <a:invGamma/>
                </a:srgbClr>
              </a:gs>
              <a:gs pos="50000">
                <a:srgbClr val="CCFFCC"/>
              </a:gs>
              <a:gs pos="100000">
                <a:srgbClr val="CCFFCC">
                  <a:gamma/>
                  <a:shade val="66275"/>
                  <a:invGamma/>
                </a:srgbClr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0963" name="AutoShape 3"/>
          <p:cNvSpPr>
            <a:spLocks noChangeArrowheads="1"/>
          </p:cNvSpPr>
          <p:nvPr/>
        </p:nvSpPr>
        <p:spPr bwMode="auto">
          <a:xfrm>
            <a:off x="565150" y="885825"/>
            <a:ext cx="8012113" cy="205898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99FF33"/>
              </a:gs>
              <a:gs pos="50000">
                <a:srgbClr val="CCFFCC"/>
              </a:gs>
              <a:gs pos="100000">
                <a:srgbClr val="99FF33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0964" name="Text Box 4"/>
          <p:cNvSpPr txBox="1">
            <a:spLocks noChangeArrowheads="1"/>
          </p:cNvSpPr>
          <p:nvPr/>
        </p:nvSpPr>
        <p:spPr bwMode="auto">
          <a:xfrm>
            <a:off x="1431925" y="1179513"/>
            <a:ext cx="6281738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9000" b="1">
                <a:solidFill>
                  <a:schemeClr val="accent2"/>
                </a:solidFill>
                <a:latin typeface="Comic Sans MS" pitchFamily="66" charset="0"/>
              </a:rPr>
              <a:t>y + 5 = 12</a:t>
            </a:r>
          </a:p>
        </p:txBody>
      </p:sp>
      <p:sp>
        <p:nvSpPr>
          <p:cNvPr id="40965" name="AutoShape 5"/>
          <p:cNvSpPr>
            <a:spLocks noChangeArrowheads="1"/>
          </p:cNvSpPr>
          <p:nvPr/>
        </p:nvSpPr>
        <p:spPr bwMode="auto">
          <a:xfrm>
            <a:off x="1862138" y="4079875"/>
            <a:ext cx="5418137" cy="185578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99FF33"/>
              </a:gs>
              <a:gs pos="50000">
                <a:srgbClr val="FFFF99"/>
              </a:gs>
              <a:gs pos="100000">
                <a:srgbClr val="99FF33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2801938" y="4198938"/>
            <a:ext cx="35369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10000" b="1">
                <a:solidFill>
                  <a:srgbClr val="FF3300"/>
                </a:solidFill>
                <a:latin typeface="Comic Sans MS" pitchFamily="66" charset="0"/>
              </a:rPr>
              <a:t>y = 7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6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91" name="AutoShape 7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CC00"/>
              </a:gs>
              <a:gs pos="100000">
                <a:srgbClr val="00CC00">
                  <a:gamma/>
                  <a:shade val="4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1986" name="AutoShape 2"/>
          <p:cNvSpPr>
            <a:spLocks noChangeArrowheads="1"/>
          </p:cNvSpPr>
          <p:nvPr/>
        </p:nvSpPr>
        <p:spPr bwMode="auto">
          <a:xfrm>
            <a:off x="317500" y="404813"/>
            <a:ext cx="8507413" cy="6046787"/>
          </a:xfrm>
          <a:prstGeom prst="roundRect">
            <a:avLst>
              <a:gd name="adj" fmla="val 10370"/>
            </a:avLst>
          </a:prstGeom>
          <a:gradFill rotWithShape="1">
            <a:gsLst>
              <a:gs pos="0">
                <a:srgbClr val="CCFFCC">
                  <a:gamma/>
                  <a:shade val="66275"/>
                  <a:invGamma/>
                </a:srgbClr>
              </a:gs>
              <a:gs pos="50000">
                <a:srgbClr val="CCFFCC"/>
              </a:gs>
              <a:gs pos="100000">
                <a:srgbClr val="CCFFCC">
                  <a:gamma/>
                  <a:shade val="66275"/>
                  <a:invGamma/>
                </a:srgbClr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1987" name="AutoShape 3"/>
          <p:cNvSpPr>
            <a:spLocks noChangeArrowheads="1"/>
          </p:cNvSpPr>
          <p:nvPr/>
        </p:nvSpPr>
        <p:spPr bwMode="auto">
          <a:xfrm>
            <a:off x="565150" y="885825"/>
            <a:ext cx="8012113" cy="205898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99FF33"/>
              </a:gs>
              <a:gs pos="50000">
                <a:srgbClr val="CCFFCC"/>
              </a:gs>
              <a:gs pos="100000">
                <a:srgbClr val="99FF33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1447800" y="1179513"/>
            <a:ext cx="624840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9000" b="1">
                <a:solidFill>
                  <a:schemeClr val="accent2"/>
                </a:solidFill>
                <a:latin typeface="Comic Sans MS" pitchFamily="66" charset="0"/>
              </a:rPr>
              <a:t>n + 8 = 14</a:t>
            </a:r>
          </a:p>
        </p:txBody>
      </p:sp>
      <p:sp>
        <p:nvSpPr>
          <p:cNvPr id="41989" name="AutoShape 5"/>
          <p:cNvSpPr>
            <a:spLocks noChangeArrowheads="1"/>
          </p:cNvSpPr>
          <p:nvPr/>
        </p:nvSpPr>
        <p:spPr bwMode="auto">
          <a:xfrm>
            <a:off x="1862138" y="4079875"/>
            <a:ext cx="5418137" cy="185578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99FF33"/>
              </a:gs>
              <a:gs pos="50000">
                <a:srgbClr val="FFFF99"/>
              </a:gs>
              <a:gs pos="100000">
                <a:srgbClr val="99FF33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1990" name="Text Box 6"/>
          <p:cNvSpPr txBox="1">
            <a:spLocks noChangeArrowheads="1"/>
          </p:cNvSpPr>
          <p:nvPr/>
        </p:nvSpPr>
        <p:spPr bwMode="auto">
          <a:xfrm>
            <a:off x="2820988" y="4198938"/>
            <a:ext cx="350043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10000" b="1">
                <a:solidFill>
                  <a:srgbClr val="FF3300"/>
                </a:solidFill>
                <a:latin typeface="Comic Sans MS" pitchFamily="66" charset="0"/>
              </a:rPr>
              <a:t>n = 6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0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5" name="AutoShape 7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CC00"/>
              </a:gs>
              <a:gs pos="100000">
                <a:srgbClr val="00CC00">
                  <a:gamma/>
                  <a:shade val="4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3010" name="AutoShape 2"/>
          <p:cNvSpPr>
            <a:spLocks noChangeArrowheads="1"/>
          </p:cNvSpPr>
          <p:nvPr/>
        </p:nvSpPr>
        <p:spPr bwMode="auto">
          <a:xfrm>
            <a:off x="317500" y="404813"/>
            <a:ext cx="8507413" cy="6046787"/>
          </a:xfrm>
          <a:prstGeom prst="roundRect">
            <a:avLst>
              <a:gd name="adj" fmla="val 10370"/>
            </a:avLst>
          </a:prstGeom>
          <a:gradFill rotWithShape="1">
            <a:gsLst>
              <a:gs pos="0">
                <a:srgbClr val="CCFFCC">
                  <a:gamma/>
                  <a:shade val="66275"/>
                  <a:invGamma/>
                </a:srgbClr>
              </a:gs>
              <a:gs pos="50000">
                <a:srgbClr val="CCFFCC"/>
              </a:gs>
              <a:gs pos="100000">
                <a:srgbClr val="CCFFCC">
                  <a:gamma/>
                  <a:shade val="66275"/>
                  <a:invGamma/>
                </a:srgbClr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3011" name="AutoShape 3"/>
          <p:cNvSpPr>
            <a:spLocks noChangeArrowheads="1"/>
          </p:cNvSpPr>
          <p:nvPr/>
        </p:nvSpPr>
        <p:spPr bwMode="auto">
          <a:xfrm>
            <a:off x="565150" y="885825"/>
            <a:ext cx="8012113" cy="205898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99FF33"/>
              </a:gs>
              <a:gs pos="50000">
                <a:srgbClr val="CCFFCC"/>
              </a:gs>
              <a:gs pos="100000">
                <a:srgbClr val="99FF33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3012" name="Text Box 4"/>
          <p:cNvSpPr txBox="1">
            <a:spLocks noChangeArrowheads="1"/>
          </p:cNvSpPr>
          <p:nvPr/>
        </p:nvSpPr>
        <p:spPr bwMode="auto">
          <a:xfrm>
            <a:off x="1473200" y="1179513"/>
            <a:ext cx="6199188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9000" b="1">
                <a:solidFill>
                  <a:schemeClr val="accent2"/>
                </a:solidFill>
                <a:latin typeface="Comic Sans MS" pitchFamily="66" charset="0"/>
              </a:rPr>
              <a:t>r - 6 = 10</a:t>
            </a:r>
          </a:p>
        </p:txBody>
      </p:sp>
      <p:sp>
        <p:nvSpPr>
          <p:cNvPr id="43013" name="AutoShape 5"/>
          <p:cNvSpPr>
            <a:spLocks noChangeArrowheads="1"/>
          </p:cNvSpPr>
          <p:nvPr/>
        </p:nvSpPr>
        <p:spPr bwMode="auto">
          <a:xfrm>
            <a:off x="1862138" y="4079875"/>
            <a:ext cx="5418137" cy="185578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99FF33"/>
              </a:gs>
              <a:gs pos="50000">
                <a:srgbClr val="FFFF99"/>
              </a:gs>
              <a:gs pos="100000">
                <a:srgbClr val="99FF33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3014" name="Text Box 6"/>
          <p:cNvSpPr txBox="1">
            <a:spLocks noChangeArrowheads="1"/>
          </p:cNvSpPr>
          <p:nvPr/>
        </p:nvSpPr>
        <p:spPr bwMode="auto">
          <a:xfrm>
            <a:off x="2460625" y="4198938"/>
            <a:ext cx="42195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10000" b="1">
                <a:solidFill>
                  <a:srgbClr val="FF3300"/>
                </a:solidFill>
                <a:latin typeface="Comic Sans MS" pitchFamily="66" charset="0"/>
              </a:rPr>
              <a:t>r = 16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4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9" name="AutoShape 7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CC00"/>
              </a:gs>
              <a:gs pos="100000">
                <a:srgbClr val="00CC00">
                  <a:gamma/>
                  <a:shade val="4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4034" name="AutoShape 2"/>
          <p:cNvSpPr>
            <a:spLocks noChangeArrowheads="1"/>
          </p:cNvSpPr>
          <p:nvPr/>
        </p:nvSpPr>
        <p:spPr bwMode="auto">
          <a:xfrm>
            <a:off x="317500" y="404813"/>
            <a:ext cx="8507413" cy="6046787"/>
          </a:xfrm>
          <a:prstGeom prst="roundRect">
            <a:avLst>
              <a:gd name="adj" fmla="val 10370"/>
            </a:avLst>
          </a:prstGeom>
          <a:gradFill rotWithShape="1">
            <a:gsLst>
              <a:gs pos="0">
                <a:srgbClr val="CCFFCC">
                  <a:gamma/>
                  <a:shade val="66275"/>
                  <a:invGamma/>
                </a:srgbClr>
              </a:gs>
              <a:gs pos="50000">
                <a:srgbClr val="CCFFCC"/>
              </a:gs>
              <a:gs pos="100000">
                <a:srgbClr val="CCFFCC">
                  <a:gamma/>
                  <a:shade val="66275"/>
                  <a:invGamma/>
                </a:srgbClr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4035" name="AutoShape 3"/>
          <p:cNvSpPr>
            <a:spLocks noChangeArrowheads="1"/>
          </p:cNvSpPr>
          <p:nvPr/>
        </p:nvSpPr>
        <p:spPr bwMode="auto">
          <a:xfrm>
            <a:off x="565150" y="885825"/>
            <a:ext cx="8012113" cy="205898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99FF33"/>
              </a:gs>
              <a:gs pos="50000">
                <a:srgbClr val="CCFFCC"/>
              </a:gs>
              <a:gs pos="100000">
                <a:srgbClr val="99FF33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1457325" y="1179513"/>
            <a:ext cx="6230938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9000" b="1">
                <a:solidFill>
                  <a:schemeClr val="accent2"/>
                </a:solidFill>
                <a:latin typeface="Comic Sans MS" pitchFamily="66" charset="0"/>
              </a:rPr>
              <a:t>f - 3 = 15</a:t>
            </a:r>
          </a:p>
        </p:txBody>
      </p:sp>
      <p:sp>
        <p:nvSpPr>
          <p:cNvPr id="44037" name="AutoShape 5"/>
          <p:cNvSpPr>
            <a:spLocks noChangeArrowheads="1"/>
          </p:cNvSpPr>
          <p:nvPr/>
        </p:nvSpPr>
        <p:spPr bwMode="auto">
          <a:xfrm>
            <a:off x="1862138" y="4079875"/>
            <a:ext cx="5418137" cy="185578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99FF33"/>
              </a:gs>
              <a:gs pos="50000">
                <a:srgbClr val="FFFF99"/>
              </a:gs>
              <a:gs pos="100000">
                <a:srgbClr val="99FF33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4038" name="Text Box 6"/>
          <p:cNvSpPr txBox="1">
            <a:spLocks noChangeArrowheads="1"/>
          </p:cNvSpPr>
          <p:nvPr/>
        </p:nvSpPr>
        <p:spPr bwMode="auto">
          <a:xfrm>
            <a:off x="2443163" y="4198938"/>
            <a:ext cx="425608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10000" b="1">
                <a:solidFill>
                  <a:srgbClr val="FF3300"/>
                </a:solidFill>
                <a:latin typeface="Comic Sans MS" pitchFamily="66" charset="0"/>
              </a:rPr>
              <a:t>f = 18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8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3" name="AutoShape 7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CC00"/>
              </a:gs>
              <a:gs pos="100000">
                <a:srgbClr val="00CC00">
                  <a:gamma/>
                  <a:shade val="4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5058" name="AutoShape 2"/>
          <p:cNvSpPr>
            <a:spLocks noChangeArrowheads="1"/>
          </p:cNvSpPr>
          <p:nvPr/>
        </p:nvSpPr>
        <p:spPr bwMode="auto">
          <a:xfrm>
            <a:off x="317500" y="404813"/>
            <a:ext cx="8507413" cy="6046787"/>
          </a:xfrm>
          <a:prstGeom prst="roundRect">
            <a:avLst>
              <a:gd name="adj" fmla="val 10370"/>
            </a:avLst>
          </a:prstGeom>
          <a:gradFill rotWithShape="1">
            <a:gsLst>
              <a:gs pos="0">
                <a:srgbClr val="CCFFCC">
                  <a:gamma/>
                  <a:shade val="66275"/>
                  <a:invGamma/>
                </a:srgbClr>
              </a:gs>
              <a:gs pos="50000">
                <a:srgbClr val="CCFFCC"/>
              </a:gs>
              <a:gs pos="100000">
                <a:srgbClr val="CCFFCC">
                  <a:gamma/>
                  <a:shade val="66275"/>
                  <a:invGamma/>
                </a:srgbClr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5059" name="AutoShape 3"/>
          <p:cNvSpPr>
            <a:spLocks noChangeArrowheads="1"/>
          </p:cNvSpPr>
          <p:nvPr/>
        </p:nvSpPr>
        <p:spPr bwMode="auto">
          <a:xfrm>
            <a:off x="565150" y="885825"/>
            <a:ext cx="8012113" cy="205898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99FF33"/>
              </a:gs>
              <a:gs pos="50000">
                <a:srgbClr val="CCFFCC"/>
              </a:gs>
              <a:gs pos="100000">
                <a:srgbClr val="99FF33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1093788" y="1179513"/>
            <a:ext cx="6958012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9000" b="1">
                <a:solidFill>
                  <a:schemeClr val="accent2"/>
                </a:solidFill>
                <a:latin typeface="Comic Sans MS" pitchFamily="66" charset="0"/>
              </a:rPr>
              <a:t>p + 11 = 31</a:t>
            </a:r>
          </a:p>
        </p:txBody>
      </p:sp>
      <p:sp>
        <p:nvSpPr>
          <p:cNvPr id="45061" name="AutoShape 5"/>
          <p:cNvSpPr>
            <a:spLocks noChangeArrowheads="1"/>
          </p:cNvSpPr>
          <p:nvPr/>
        </p:nvSpPr>
        <p:spPr bwMode="auto">
          <a:xfrm>
            <a:off x="1862138" y="4079875"/>
            <a:ext cx="5418137" cy="185578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99FF33"/>
              </a:gs>
              <a:gs pos="50000">
                <a:srgbClr val="FFFF99"/>
              </a:gs>
              <a:gs pos="100000">
                <a:srgbClr val="99FF33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5062" name="Text Box 6"/>
          <p:cNvSpPr txBox="1">
            <a:spLocks noChangeArrowheads="1"/>
          </p:cNvSpPr>
          <p:nvPr/>
        </p:nvSpPr>
        <p:spPr bwMode="auto">
          <a:xfrm>
            <a:off x="2425700" y="4198938"/>
            <a:ext cx="428942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10000" b="1">
                <a:solidFill>
                  <a:srgbClr val="FF3300"/>
                </a:solidFill>
                <a:latin typeface="Comic Sans MS" pitchFamily="66" charset="0"/>
              </a:rPr>
              <a:t>p = 20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2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7" name="AutoShape 7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CC00"/>
              </a:gs>
              <a:gs pos="100000">
                <a:srgbClr val="00CC00">
                  <a:gamma/>
                  <a:shade val="4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6082" name="AutoShape 2"/>
          <p:cNvSpPr>
            <a:spLocks noChangeArrowheads="1"/>
          </p:cNvSpPr>
          <p:nvPr/>
        </p:nvSpPr>
        <p:spPr bwMode="auto">
          <a:xfrm>
            <a:off x="317500" y="404813"/>
            <a:ext cx="8507413" cy="6046787"/>
          </a:xfrm>
          <a:prstGeom prst="roundRect">
            <a:avLst>
              <a:gd name="adj" fmla="val 10370"/>
            </a:avLst>
          </a:prstGeom>
          <a:gradFill rotWithShape="1">
            <a:gsLst>
              <a:gs pos="0">
                <a:srgbClr val="CCFFCC">
                  <a:gamma/>
                  <a:shade val="66275"/>
                  <a:invGamma/>
                </a:srgbClr>
              </a:gs>
              <a:gs pos="50000">
                <a:srgbClr val="CCFFCC"/>
              </a:gs>
              <a:gs pos="100000">
                <a:srgbClr val="CCFFCC">
                  <a:gamma/>
                  <a:shade val="66275"/>
                  <a:invGamma/>
                </a:srgbClr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6083" name="AutoShape 3"/>
          <p:cNvSpPr>
            <a:spLocks noChangeArrowheads="1"/>
          </p:cNvSpPr>
          <p:nvPr/>
        </p:nvSpPr>
        <p:spPr bwMode="auto">
          <a:xfrm>
            <a:off x="565150" y="885825"/>
            <a:ext cx="8012113" cy="205898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99FF33"/>
              </a:gs>
              <a:gs pos="50000">
                <a:srgbClr val="CCFFCC"/>
              </a:gs>
              <a:gs pos="100000">
                <a:srgbClr val="99FF33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1082675" y="1179513"/>
            <a:ext cx="6981825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9000" b="1">
                <a:solidFill>
                  <a:schemeClr val="accent2"/>
                </a:solidFill>
                <a:latin typeface="Comic Sans MS" pitchFamily="66" charset="0"/>
              </a:rPr>
              <a:t>a + 14 = 27</a:t>
            </a:r>
          </a:p>
        </p:txBody>
      </p:sp>
      <p:sp>
        <p:nvSpPr>
          <p:cNvPr id="46085" name="AutoShape 5"/>
          <p:cNvSpPr>
            <a:spLocks noChangeArrowheads="1"/>
          </p:cNvSpPr>
          <p:nvPr/>
        </p:nvSpPr>
        <p:spPr bwMode="auto">
          <a:xfrm>
            <a:off x="1862138" y="4079875"/>
            <a:ext cx="5418137" cy="185578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99FF33"/>
              </a:gs>
              <a:gs pos="50000">
                <a:srgbClr val="FFFF99"/>
              </a:gs>
              <a:gs pos="100000">
                <a:srgbClr val="99FF33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6086" name="Text Box 6"/>
          <p:cNvSpPr txBox="1">
            <a:spLocks noChangeArrowheads="1"/>
          </p:cNvSpPr>
          <p:nvPr/>
        </p:nvSpPr>
        <p:spPr bwMode="auto">
          <a:xfrm>
            <a:off x="2413000" y="4198938"/>
            <a:ext cx="431641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10000" b="1">
                <a:solidFill>
                  <a:srgbClr val="FF3300"/>
                </a:solidFill>
                <a:latin typeface="Comic Sans MS" pitchFamily="66" charset="0"/>
              </a:rPr>
              <a:t>a = 13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6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11" name="AutoShape 7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CC00"/>
              </a:gs>
              <a:gs pos="100000">
                <a:srgbClr val="00CC00">
                  <a:gamma/>
                  <a:shade val="4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7106" name="AutoShape 2"/>
          <p:cNvSpPr>
            <a:spLocks noChangeArrowheads="1"/>
          </p:cNvSpPr>
          <p:nvPr/>
        </p:nvSpPr>
        <p:spPr bwMode="auto">
          <a:xfrm>
            <a:off x="317500" y="404813"/>
            <a:ext cx="8507413" cy="6046787"/>
          </a:xfrm>
          <a:prstGeom prst="roundRect">
            <a:avLst>
              <a:gd name="adj" fmla="val 10370"/>
            </a:avLst>
          </a:prstGeom>
          <a:gradFill rotWithShape="1">
            <a:gsLst>
              <a:gs pos="0">
                <a:srgbClr val="CCFFCC">
                  <a:gamma/>
                  <a:shade val="66275"/>
                  <a:invGamma/>
                </a:srgbClr>
              </a:gs>
              <a:gs pos="50000">
                <a:srgbClr val="CCFFCC"/>
              </a:gs>
              <a:gs pos="100000">
                <a:srgbClr val="CCFFCC">
                  <a:gamma/>
                  <a:shade val="66275"/>
                  <a:invGamma/>
                </a:srgbClr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7107" name="AutoShape 3"/>
          <p:cNvSpPr>
            <a:spLocks noChangeArrowheads="1"/>
          </p:cNvSpPr>
          <p:nvPr/>
        </p:nvSpPr>
        <p:spPr bwMode="auto">
          <a:xfrm>
            <a:off x="565150" y="885825"/>
            <a:ext cx="8012113" cy="205898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99FF33"/>
              </a:gs>
              <a:gs pos="50000">
                <a:srgbClr val="CCFFCC"/>
              </a:gs>
              <a:gs pos="100000">
                <a:srgbClr val="99FF33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7108" name="Text Box 4"/>
          <p:cNvSpPr txBox="1">
            <a:spLocks noChangeArrowheads="1"/>
          </p:cNvSpPr>
          <p:nvPr/>
        </p:nvSpPr>
        <p:spPr bwMode="auto">
          <a:xfrm>
            <a:off x="1106488" y="1179513"/>
            <a:ext cx="693420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9000" b="1">
                <a:solidFill>
                  <a:schemeClr val="accent2"/>
                </a:solidFill>
                <a:latin typeface="Comic Sans MS" pitchFamily="66" charset="0"/>
              </a:rPr>
              <a:t>c - 12 = 12</a:t>
            </a:r>
          </a:p>
        </p:txBody>
      </p:sp>
      <p:sp>
        <p:nvSpPr>
          <p:cNvPr id="47109" name="AutoShape 5"/>
          <p:cNvSpPr>
            <a:spLocks noChangeArrowheads="1"/>
          </p:cNvSpPr>
          <p:nvPr/>
        </p:nvSpPr>
        <p:spPr bwMode="auto">
          <a:xfrm>
            <a:off x="1862138" y="4079875"/>
            <a:ext cx="5418137" cy="185578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99FF33"/>
              </a:gs>
              <a:gs pos="50000">
                <a:srgbClr val="FFFF99"/>
              </a:gs>
              <a:gs pos="100000">
                <a:srgbClr val="99FF33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7110" name="Text Box 6"/>
          <p:cNvSpPr txBox="1">
            <a:spLocks noChangeArrowheads="1"/>
          </p:cNvSpPr>
          <p:nvPr/>
        </p:nvSpPr>
        <p:spPr bwMode="auto">
          <a:xfrm>
            <a:off x="2439988" y="4198938"/>
            <a:ext cx="426243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10000" b="1">
                <a:solidFill>
                  <a:srgbClr val="FF3300"/>
                </a:solidFill>
                <a:latin typeface="Comic Sans MS" pitchFamily="66" charset="0"/>
              </a:rPr>
              <a:t>c = 24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0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5" name="AutoShape 7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CC00"/>
              </a:gs>
              <a:gs pos="100000">
                <a:srgbClr val="00CC00">
                  <a:gamma/>
                  <a:shade val="4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8130" name="AutoShape 2"/>
          <p:cNvSpPr>
            <a:spLocks noChangeArrowheads="1"/>
          </p:cNvSpPr>
          <p:nvPr/>
        </p:nvSpPr>
        <p:spPr bwMode="auto">
          <a:xfrm>
            <a:off x="317500" y="404813"/>
            <a:ext cx="8507413" cy="6046787"/>
          </a:xfrm>
          <a:prstGeom prst="roundRect">
            <a:avLst>
              <a:gd name="adj" fmla="val 10370"/>
            </a:avLst>
          </a:prstGeom>
          <a:gradFill rotWithShape="1">
            <a:gsLst>
              <a:gs pos="0">
                <a:srgbClr val="CCFFCC">
                  <a:gamma/>
                  <a:shade val="66275"/>
                  <a:invGamma/>
                </a:srgbClr>
              </a:gs>
              <a:gs pos="50000">
                <a:srgbClr val="CCFFCC"/>
              </a:gs>
              <a:gs pos="100000">
                <a:srgbClr val="CCFFCC">
                  <a:gamma/>
                  <a:shade val="66275"/>
                  <a:invGamma/>
                </a:srgbClr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8131" name="AutoShape 3"/>
          <p:cNvSpPr>
            <a:spLocks noChangeArrowheads="1"/>
          </p:cNvSpPr>
          <p:nvPr/>
        </p:nvSpPr>
        <p:spPr bwMode="auto">
          <a:xfrm>
            <a:off x="565150" y="885825"/>
            <a:ext cx="8012113" cy="205898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99FF33"/>
              </a:gs>
              <a:gs pos="50000">
                <a:srgbClr val="CCFFCC"/>
              </a:gs>
              <a:gs pos="100000">
                <a:srgbClr val="99FF33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1011238" y="1179513"/>
            <a:ext cx="7129462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9000" b="1">
                <a:solidFill>
                  <a:schemeClr val="accent2"/>
                </a:solidFill>
                <a:latin typeface="Comic Sans MS" pitchFamily="66" charset="0"/>
              </a:rPr>
              <a:t>w + 26 = 40</a:t>
            </a:r>
          </a:p>
        </p:txBody>
      </p:sp>
      <p:sp>
        <p:nvSpPr>
          <p:cNvPr id="48133" name="AutoShape 5"/>
          <p:cNvSpPr>
            <a:spLocks noChangeArrowheads="1"/>
          </p:cNvSpPr>
          <p:nvPr/>
        </p:nvSpPr>
        <p:spPr bwMode="auto">
          <a:xfrm>
            <a:off x="1862138" y="4079875"/>
            <a:ext cx="5418137" cy="185578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99FF33"/>
              </a:gs>
              <a:gs pos="50000">
                <a:srgbClr val="FFFF99"/>
              </a:gs>
              <a:gs pos="100000">
                <a:srgbClr val="99FF33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8134" name="Text Box 6"/>
          <p:cNvSpPr txBox="1">
            <a:spLocks noChangeArrowheads="1"/>
          </p:cNvSpPr>
          <p:nvPr/>
        </p:nvSpPr>
        <p:spPr bwMode="auto">
          <a:xfrm>
            <a:off x="2332038" y="4198938"/>
            <a:ext cx="447833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10000" b="1">
                <a:solidFill>
                  <a:srgbClr val="FF3300"/>
                </a:solidFill>
                <a:latin typeface="Comic Sans MS" pitchFamily="66" charset="0"/>
              </a:rPr>
              <a:t>w = 14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4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9" name="AutoShape 7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CC00"/>
              </a:gs>
              <a:gs pos="100000">
                <a:srgbClr val="00CC00">
                  <a:gamma/>
                  <a:shade val="4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154" name="AutoShape 2"/>
          <p:cNvSpPr>
            <a:spLocks noChangeArrowheads="1"/>
          </p:cNvSpPr>
          <p:nvPr/>
        </p:nvSpPr>
        <p:spPr bwMode="auto">
          <a:xfrm>
            <a:off x="317500" y="404813"/>
            <a:ext cx="8507413" cy="6046787"/>
          </a:xfrm>
          <a:prstGeom prst="roundRect">
            <a:avLst>
              <a:gd name="adj" fmla="val 10370"/>
            </a:avLst>
          </a:prstGeom>
          <a:gradFill rotWithShape="1">
            <a:gsLst>
              <a:gs pos="0">
                <a:srgbClr val="CCFFCC">
                  <a:gamma/>
                  <a:shade val="66275"/>
                  <a:invGamma/>
                </a:srgbClr>
              </a:gs>
              <a:gs pos="50000">
                <a:srgbClr val="CCFFCC"/>
              </a:gs>
              <a:gs pos="100000">
                <a:srgbClr val="CCFFCC">
                  <a:gamma/>
                  <a:shade val="66275"/>
                  <a:invGamma/>
                </a:srgbClr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155" name="AutoShape 3"/>
          <p:cNvSpPr>
            <a:spLocks noChangeArrowheads="1"/>
          </p:cNvSpPr>
          <p:nvPr/>
        </p:nvSpPr>
        <p:spPr bwMode="auto">
          <a:xfrm>
            <a:off x="565150" y="885825"/>
            <a:ext cx="8012113" cy="205898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99FF33"/>
              </a:gs>
              <a:gs pos="50000">
                <a:srgbClr val="CCFFCC"/>
              </a:gs>
              <a:gs pos="100000">
                <a:srgbClr val="99FF33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156" name="Text Box 4"/>
          <p:cNvSpPr txBox="1">
            <a:spLocks noChangeArrowheads="1"/>
          </p:cNvSpPr>
          <p:nvPr/>
        </p:nvSpPr>
        <p:spPr bwMode="auto">
          <a:xfrm>
            <a:off x="1160463" y="1179513"/>
            <a:ext cx="682625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9000" b="1">
                <a:solidFill>
                  <a:schemeClr val="accent2"/>
                </a:solidFill>
                <a:latin typeface="Comic Sans MS" pitchFamily="66" charset="0"/>
              </a:rPr>
              <a:t>d – 14 = 30</a:t>
            </a:r>
          </a:p>
        </p:txBody>
      </p:sp>
      <p:sp>
        <p:nvSpPr>
          <p:cNvPr id="49157" name="AutoShape 5"/>
          <p:cNvSpPr>
            <a:spLocks noChangeArrowheads="1"/>
          </p:cNvSpPr>
          <p:nvPr/>
        </p:nvSpPr>
        <p:spPr bwMode="auto">
          <a:xfrm>
            <a:off x="1862138" y="4079875"/>
            <a:ext cx="5418137" cy="185578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99FF33"/>
              </a:gs>
              <a:gs pos="50000">
                <a:srgbClr val="FFFF99"/>
              </a:gs>
              <a:gs pos="100000">
                <a:srgbClr val="99FF33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158" name="Text Box 6"/>
          <p:cNvSpPr txBox="1">
            <a:spLocks noChangeArrowheads="1"/>
          </p:cNvSpPr>
          <p:nvPr/>
        </p:nvSpPr>
        <p:spPr bwMode="auto">
          <a:xfrm>
            <a:off x="2413000" y="4198938"/>
            <a:ext cx="431641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10000" b="1">
                <a:solidFill>
                  <a:srgbClr val="FF3300"/>
                </a:solidFill>
                <a:latin typeface="Comic Sans MS" pitchFamily="66" charset="0"/>
              </a:rPr>
              <a:t>a = 44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8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3" name="AutoShape 7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00CC00"/>
              </a:gs>
              <a:gs pos="100000">
                <a:srgbClr val="00CC00">
                  <a:gamma/>
                  <a:shade val="4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178" name="AutoShape 2"/>
          <p:cNvSpPr>
            <a:spLocks noChangeArrowheads="1"/>
          </p:cNvSpPr>
          <p:nvPr/>
        </p:nvSpPr>
        <p:spPr bwMode="auto">
          <a:xfrm>
            <a:off x="317500" y="404813"/>
            <a:ext cx="8507413" cy="6046787"/>
          </a:xfrm>
          <a:prstGeom prst="roundRect">
            <a:avLst>
              <a:gd name="adj" fmla="val 10370"/>
            </a:avLst>
          </a:prstGeom>
          <a:gradFill rotWithShape="1">
            <a:gsLst>
              <a:gs pos="0">
                <a:srgbClr val="CCFFCC">
                  <a:gamma/>
                  <a:shade val="66275"/>
                  <a:invGamma/>
                </a:srgbClr>
              </a:gs>
              <a:gs pos="50000">
                <a:srgbClr val="CCFFCC"/>
              </a:gs>
              <a:gs pos="100000">
                <a:srgbClr val="CCFFCC">
                  <a:gamma/>
                  <a:shade val="66275"/>
                  <a:invGamma/>
                </a:srgbClr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179" name="AutoShape 3"/>
          <p:cNvSpPr>
            <a:spLocks noChangeArrowheads="1"/>
          </p:cNvSpPr>
          <p:nvPr/>
        </p:nvSpPr>
        <p:spPr bwMode="auto">
          <a:xfrm>
            <a:off x="565150" y="885825"/>
            <a:ext cx="8012113" cy="205898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99FF33"/>
              </a:gs>
              <a:gs pos="50000">
                <a:srgbClr val="CCFFCC"/>
              </a:gs>
              <a:gs pos="100000">
                <a:srgbClr val="99FF33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180" name="Text Box 4"/>
          <p:cNvSpPr txBox="1">
            <a:spLocks noChangeArrowheads="1"/>
          </p:cNvSpPr>
          <p:nvPr/>
        </p:nvSpPr>
        <p:spPr bwMode="auto">
          <a:xfrm>
            <a:off x="957263" y="1179513"/>
            <a:ext cx="7234237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9000" b="1">
                <a:solidFill>
                  <a:schemeClr val="accent2"/>
                </a:solidFill>
                <a:latin typeface="Comic Sans MS" pitchFamily="66" charset="0"/>
              </a:rPr>
              <a:t>m - 11 = 50</a:t>
            </a:r>
          </a:p>
        </p:txBody>
      </p:sp>
      <p:sp>
        <p:nvSpPr>
          <p:cNvPr id="50181" name="AutoShape 5"/>
          <p:cNvSpPr>
            <a:spLocks noChangeArrowheads="1"/>
          </p:cNvSpPr>
          <p:nvPr/>
        </p:nvSpPr>
        <p:spPr bwMode="auto">
          <a:xfrm>
            <a:off x="1862138" y="4079875"/>
            <a:ext cx="5418137" cy="185578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99FF33"/>
              </a:gs>
              <a:gs pos="50000">
                <a:srgbClr val="FFFF99"/>
              </a:gs>
              <a:gs pos="100000">
                <a:srgbClr val="99FF33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182" name="Text Box 6"/>
          <p:cNvSpPr txBox="1">
            <a:spLocks noChangeArrowheads="1"/>
          </p:cNvSpPr>
          <p:nvPr/>
        </p:nvSpPr>
        <p:spPr bwMode="auto">
          <a:xfrm>
            <a:off x="2273300" y="4198938"/>
            <a:ext cx="459581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10000" b="1">
                <a:solidFill>
                  <a:srgbClr val="FF3300"/>
                </a:solidFill>
                <a:latin typeface="Comic Sans MS" pitchFamily="66" charset="0"/>
              </a:rPr>
              <a:t>m = 61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0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0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2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222250" y="201613"/>
            <a:ext cx="8697913" cy="6454775"/>
          </a:xfrm>
          <a:prstGeom prst="rect">
            <a:avLst/>
          </a:prstGeom>
          <a:noFill/>
          <a:ln w="190500">
            <a:solidFill>
              <a:srgbClr val="00CC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7064375" y="6253163"/>
            <a:ext cx="16557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1400">
                <a:solidFill>
                  <a:srgbClr val="6699FF"/>
                </a:solidFill>
                <a:latin typeface="Comic Sans MS" pitchFamily="66" charset="0"/>
              </a:rPr>
              <a:t>©  B. Taylor 2006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6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6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160</Words>
  <Application>Microsoft Office PowerPoint</Application>
  <PresentationFormat>On-screen Show (4:3)</PresentationFormat>
  <Paragraphs>45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5" baseType="lpstr">
      <vt:lpstr>Arial</vt:lpstr>
      <vt:lpstr>Comic Sans MS</vt:lpstr>
      <vt:lpstr>Default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 Taylor</dc:creator>
  <cp:lastModifiedBy>Laptop</cp:lastModifiedBy>
  <cp:revision>25</cp:revision>
  <dcterms:created xsi:type="dcterms:W3CDTF">2006-03-03T16:34:11Z</dcterms:created>
  <dcterms:modified xsi:type="dcterms:W3CDTF">2011-11-25T20:30:57Z</dcterms:modified>
</cp:coreProperties>
</file>