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96" r:id="rId1"/>
  </p:sldMasterIdLst>
  <p:handoutMasterIdLst>
    <p:handoutMasterId r:id="rId13"/>
  </p:handoutMasterIdLst>
  <p:sldIdLst>
    <p:sldId id="304" r:id="rId2"/>
    <p:sldId id="305" r:id="rId3"/>
    <p:sldId id="302" r:id="rId4"/>
    <p:sldId id="306" r:id="rId5"/>
    <p:sldId id="303" r:id="rId6"/>
    <p:sldId id="270" r:id="rId7"/>
    <p:sldId id="271" r:id="rId8"/>
    <p:sldId id="262" r:id="rId9"/>
    <p:sldId id="263" r:id="rId10"/>
    <p:sldId id="274" r:id="rId11"/>
    <p:sldId id="276" r:id="rId1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 varScale="1">
        <p:scale>
          <a:sx n="86" d="100"/>
          <a:sy n="86" d="100"/>
        </p:scale>
        <p:origin x="562" y="6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65" d="100"/>
          <a:sy n="65" d="100"/>
        </p:scale>
        <p:origin x="3154" y="67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A4978B22-992F-43B9-84A9-F48BD8870DFD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28B6FC5-B323-7464-D59C-6066EAD447BE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3794335-1254-4C41-A952-B377072693D7}" type="datetimeFigureOut">
              <a:rPr lang="en-GB" smtClean="0"/>
              <a:t>19/01/2026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EDC8696-05EB-07E5-F742-CC65256EEA9F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D78EA9C-46AF-3C88-ADA0-13203836A34C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0C241CD-A22A-41AC-AC6F-FE23BEFB7A4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621975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 bwMode="blackWhite">
          <a:xfrm>
            <a:off x="1600200" y="2386744"/>
            <a:ext cx="8991600" cy="164592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 algn="ctr">
              <a:defRPr sz="38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5194" y="4352544"/>
            <a:ext cx="6801612" cy="1239894"/>
          </a:xfrm>
          <a:noFill/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60EA64-D806-43AC-9DF2-F8C432F32B4C}" type="datetimeFigureOut">
              <a:rPr lang="en-US" dirty="0"/>
              <a:t>1/19/2026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70A7B3-6521-4DCA-87E5-044747A908C1}" type="datetimeFigureOut">
              <a:rPr lang="en-US" dirty="0"/>
              <a:t>1/19/2026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1600200" y="2386744"/>
            <a:ext cx="8991600" cy="164592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>
              <a:defRPr sz="38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695194" y="4352465"/>
            <a:ext cx="6801612" cy="1265082"/>
          </a:xfrm>
        </p:spPr>
        <p:txBody>
          <a:bodyPr anchor="t" anchorCtr="1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60EA64-D806-43AC-9DF2-F8C432F32B4C}" type="datetimeFigureOut">
              <a:rPr lang="en-US" dirty="0"/>
              <a:t>1/19/2026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581912" y="2638044"/>
            <a:ext cx="4271771" cy="310198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38315" y="2638044"/>
            <a:ext cx="4270247" cy="310198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134690-1557-4C89-A502-4959FE7FAD70}" type="datetimeFigureOut">
              <a:rPr lang="en-US" dirty="0"/>
              <a:t>1/19/2026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83436" y="2313433"/>
            <a:ext cx="4270248" cy="704087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900" b="0" cap="all" spc="100" baseline="0">
                <a:solidFill>
                  <a:schemeClr val="accent2">
                    <a:lumMod val="75000"/>
                  </a:schemeClr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583436" y="3143250"/>
            <a:ext cx="4270248" cy="259677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38316" y="3143250"/>
            <a:ext cx="4253484" cy="2596776"/>
          </a:xfrm>
        </p:spPr>
        <p:txBody>
          <a:bodyPr/>
          <a:lstStyle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6338316" y="2313433"/>
            <a:ext cx="4270248" cy="704087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900" b="0" cap="all" spc="100" baseline="0">
                <a:solidFill>
                  <a:schemeClr val="accent2">
                    <a:lumMod val="75000"/>
                  </a:schemeClr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7D4976-E339-4826-83B7-FBD03F55ECF8}" type="datetimeFigureOut">
              <a:rPr lang="en-US" dirty="0"/>
              <a:t>1/19/2026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037C31-9E7A-4F99-8774-A0E530DE1A42}" type="datetimeFigureOut">
              <a:rPr lang="en-US" dirty="0"/>
              <a:t>1/19/2026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78504F-A551-4DE0-9316-4DCD1D8CC752}" type="datetimeFigureOut">
              <a:rPr lang="en-US" dirty="0"/>
              <a:t>1/19/2026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 25"/>
          <p:cNvSpPr/>
          <p:nvPr/>
        </p:nvSpPr>
        <p:spPr>
          <a:xfrm>
            <a:off x="0" y="0"/>
            <a:ext cx="6096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804672" y="2243828"/>
            <a:ext cx="4486656" cy="1141497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 anchor="ctr" anchorCtr="1">
            <a:normAutofit/>
          </a:bodyPr>
          <a:lstStyle>
            <a:lvl1pPr>
              <a:defRPr sz="22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36080" y="804672"/>
            <a:ext cx="4815840" cy="5248656"/>
          </a:xfrm>
        </p:spPr>
        <p:txBody>
          <a:bodyPr>
            <a:normAutofit/>
          </a:bodyPr>
          <a:lstStyle>
            <a:lvl1pPr>
              <a:defRPr sz="1900">
                <a:solidFill>
                  <a:schemeClr val="tx1"/>
                </a:solidFill>
              </a:defRPr>
            </a:lvl1pPr>
            <a:lvl2pPr>
              <a:defRPr sz="1600">
                <a:solidFill>
                  <a:schemeClr val="tx1"/>
                </a:solidFill>
              </a:defRPr>
            </a:lvl2pPr>
            <a:lvl3pPr>
              <a:defRPr sz="1600">
                <a:solidFill>
                  <a:schemeClr val="tx1"/>
                </a:solidFill>
              </a:defRPr>
            </a:lvl3pPr>
            <a:lvl4pPr>
              <a:defRPr sz="1600">
                <a:solidFill>
                  <a:schemeClr val="tx1"/>
                </a:solidFill>
              </a:defRPr>
            </a:lvl4pPr>
            <a:lvl5pPr>
              <a:defRPr sz="1600">
                <a:solidFill>
                  <a:schemeClr val="tx1"/>
                </a:solidFill>
              </a:defRPr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5568" y="3549918"/>
            <a:ext cx="3794760" cy="2194036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BE4249-C0D0-4B06-8692-E8BB871AF643}" type="datetimeFigureOut">
              <a:rPr lang="en-US" dirty="0"/>
              <a:t>1/19/2026</a:t>
            </a:fld>
            <a:endParaRPr lang="en-US" dirty="0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1"/>
          </p:nvPr>
        </p:nvSpPr>
        <p:spPr>
          <a:xfrm>
            <a:off x="804672" y="6236208"/>
            <a:ext cx="5124797" cy="320040"/>
          </a:xfrm>
        </p:spPr>
        <p:txBody>
          <a:bodyPr/>
          <a:lstStyle>
            <a:lvl1pPr>
              <a:defRPr>
                <a:solidFill>
                  <a:srgbClr val="FFFFFF">
                    <a:alpha val="70000"/>
                  </a:srgb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/>
          <p:cNvSpPr/>
          <p:nvPr/>
        </p:nvSpPr>
        <p:spPr>
          <a:xfrm>
            <a:off x="0" y="0"/>
            <a:ext cx="6095999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808523" y="2243828"/>
            <a:ext cx="4494998" cy="1134640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 anchor="ctr" anchorCtr="1">
            <a:noAutofit/>
          </a:bodyPr>
          <a:lstStyle>
            <a:lvl1pPr>
              <a:defRPr sz="22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095999" y="0"/>
            <a:ext cx="6102097" cy="6858000"/>
          </a:xfrm>
          <a:solidFill>
            <a:schemeClr val="bg1">
              <a:lumMod val="75000"/>
            </a:schemeClr>
          </a:solidFill>
        </p:spPr>
        <p:txBody>
          <a:bodyPr anchor="t"/>
          <a:lstStyle>
            <a:lvl1pPr marL="0" indent="0">
              <a:buNone/>
              <a:defRPr sz="3200">
                <a:solidFill>
                  <a:schemeClr val="bg1">
                    <a:lumMod val="85000"/>
                    <a:lumOff val="15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5568" y="3549918"/>
            <a:ext cx="3794760" cy="2194037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  <a:effectLst>
                  <a:outerShdw blurRad="50800" dist="38100" dir="2700000" algn="tl" rotWithShape="0">
                    <a:prstClr val="black">
                      <a:alpha val="43000"/>
                    </a:prstClr>
                  </a:outerShdw>
                </a:effectLst>
              </a:defRPr>
            </a:lvl1pPr>
          </a:lstStyle>
          <a:p>
            <a:fld id="{042B0DB6-F5C7-45FB-8CF3-31B45F9C2DAC}" type="datetimeFigureOut">
              <a:rPr lang="en-US" dirty="0"/>
              <a:t>1/19/2026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804672" y="6236208"/>
            <a:ext cx="5124797" cy="320040"/>
          </a:xfrm>
        </p:spPr>
        <p:txBody>
          <a:bodyPr/>
          <a:lstStyle>
            <a:lvl1pPr>
              <a:defRPr>
                <a:solidFill>
                  <a:srgbClr val="FFFFFF">
                    <a:alpha val="70000"/>
                  </a:srgb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9C37B-1D36-470B-8223-D6C91242EC14}" type="datetimeFigureOut">
              <a:rPr lang="en-US" dirty="0"/>
              <a:t>1/19/2026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53112" y="937260"/>
            <a:ext cx="1298608" cy="498348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231136" y="937260"/>
            <a:ext cx="6198489" cy="498348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C6F52A-A82B-47A2-A83A-8C4C91F2D59F}" type="datetimeFigureOut">
              <a:rPr lang="en-US" dirty="0"/>
              <a:t>1/19/2026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black">
          <a:xfrm>
            <a:off x="2231136" y="964692"/>
            <a:ext cx="7729728" cy="1188720"/>
          </a:xfrm>
          <a:prstGeom prst="rect">
            <a:avLst/>
          </a:prstGeom>
          <a:solidFill>
            <a:srgbClr val="FFFFFF"/>
          </a:solidFill>
          <a:ln w="31750" cap="sq">
            <a:solidFill>
              <a:srgbClr val="404040"/>
            </a:solidFill>
            <a:miter lim="800000"/>
          </a:ln>
        </p:spPr>
        <p:txBody>
          <a:bodyPr vert="horz" lIns="182880" tIns="182880" rIns="182880" bIns="18288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31136" y="2638044"/>
            <a:ext cx="7729728" cy="310198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821429" y="6238816"/>
            <a:ext cx="2753746" cy="32396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fld id="{1160EA64-D806-43AC-9DF2-F8C432F32B4C}" type="datetimeFigureOut">
              <a:rPr lang="en-US" dirty="0"/>
              <a:t>1/19/2026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600200" y="6236208"/>
            <a:ext cx="5901189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758922" y="6217920"/>
            <a:ext cx="365760" cy="365760"/>
          </a:xfrm>
          <a:prstGeom prst="ellipse">
            <a:avLst/>
          </a:prstGeom>
          <a:solidFill>
            <a:srgbClr val="1D1D1D">
              <a:alpha val="70000"/>
            </a:srgbClr>
          </a:solidFill>
        </p:spPr>
        <p:txBody>
          <a:bodyPr vert="horz" lIns="18288" tIns="45720" rIns="18288" bIns="45720" rtlCol="0" anchor="ctr">
            <a:noAutofit/>
          </a:bodyPr>
          <a:lstStyle>
            <a:lvl1pPr algn="ctr">
              <a:defRPr sz="1100" spc="0" baseline="0">
                <a:solidFill>
                  <a:srgbClr val="FFFFFF"/>
                </a:solidFill>
              </a:defRPr>
            </a:lvl1pPr>
          </a:lstStyle>
          <a:p>
            <a:fld id="{8A7A6979-0714-4377-B894-6BE4C2D6E202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hf sldNum="0" hdr="0" ftr="0" dt="0"/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2800" kern="1200" cap="all" spc="200" baseline="0">
          <a:solidFill>
            <a:srgbClr val="262626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1312863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484313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165735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882775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slideLayout" Target="../slideLayouts/slideLayout1.xml"/><Relationship Id="rId1" Type="http://schemas.openxmlformats.org/officeDocument/2006/relationships/video" Target="https://www.youtube.com/embed/3JRMYkNO13A?feature=oembed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a-f4DDnGSBc?feature=oembed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hZjWENx31GI?feature=oembed" TargetMode="Externa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BfytKK6gyVE?feature=oembed" TargetMode="Externa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p7Y8H7O_cK0?feature=oembed" TargetMode="Externa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GIg4HlSp_ZE?feature=oembed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D8D638-88D4-D859-8327-CFC504FB11F9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Some of the People on a set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0927AB6-9545-B773-0C86-ED40E4991D7F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    </a:t>
            </a:r>
          </a:p>
        </p:txBody>
      </p:sp>
    </p:spTree>
    <p:extLst>
      <p:ext uri="{BB962C8B-B14F-4D97-AF65-F5344CB8AC3E}">
        <p14:creationId xmlns:p14="http://schemas.microsoft.com/office/powerpoint/2010/main" val="34949381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6F1F4B-3E8C-CD04-4D65-58D35B765F4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65605" y="2298680"/>
            <a:ext cx="10120340" cy="1834692"/>
          </a:xfrm>
        </p:spPr>
        <p:txBody>
          <a:bodyPr/>
          <a:lstStyle/>
          <a:p>
            <a:endParaRPr lang="en-GB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B90438C-7906-4583-886B-2C8B8BBB60B4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1026" name="Picture 2" descr="Dyma fap syâ€™n dangos y gyrfaoedd syâ€™n ymwneud a chreu ffilm. thumbnail">
            <a:extLst>
              <a:ext uri="{FF2B5EF4-FFF2-40B4-BE49-F238E27FC236}">
                <a16:creationId xmlns:a16="http://schemas.microsoft.com/office/drawing/2014/main" id="{40257B25-CFEA-711E-28C9-89F945AB41C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54434" y="550416"/>
            <a:ext cx="10480005" cy="58823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1731449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D6FDCD45-771B-C768-73EC-F2A775BE3E6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012A24-4055-957C-C8A4-EA756210228A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What is an Actor?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52EBF7B-ECF5-C5BA-16AB-2A963EE85F80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GB" sz="2800" dirty="0"/>
              <a:t>And what makes a good actor?</a:t>
            </a:r>
          </a:p>
        </p:txBody>
      </p:sp>
    </p:spTree>
    <p:extLst>
      <p:ext uri="{BB962C8B-B14F-4D97-AF65-F5344CB8AC3E}">
        <p14:creationId xmlns:p14="http://schemas.microsoft.com/office/powerpoint/2010/main" val="114021227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4175BD5F-040C-FD2E-D2AF-CB955C0E323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8E962B8B-61C8-C66B-1DF0-C5B4E68940E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>
                <a:solidFill>
                  <a:schemeClr val="tx1"/>
                </a:solidFill>
              </a:rPr>
              <a:t>Theatre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673B57E-4A51-5CDB-BC2A-9CB7BF6F7B4D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Actors?   	Get to know them</a:t>
            </a:r>
          </a:p>
          <a:p>
            <a:r>
              <a:rPr lang="en-GB" dirty="0"/>
              <a:t>Space?		Mostly same unless 		touring</a:t>
            </a:r>
          </a:p>
          <a:p>
            <a:r>
              <a:rPr lang="en-GB" dirty="0"/>
              <a:t>Audience?	Position the same</a:t>
            </a:r>
          </a:p>
          <a:p>
            <a:r>
              <a:rPr lang="en-GB" dirty="0"/>
              <a:t>Set?		Fixed / known</a:t>
            </a:r>
          </a:p>
          <a:p>
            <a:r>
              <a:rPr lang="en-GB" dirty="0"/>
              <a:t>Scenes?	Performed in order</a:t>
            </a:r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7075CC3-352B-50E6-F4E2-FB8E62105239}"/>
              </a:ext>
            </a:extLst>
          </p:cNvPr>
          <p:cNvSpPr>
            <a:spLocks noGrp="1"/>
          </p:cNvSpPr>
          <p:nvPr>
            <p:ph sz="quarter" idx="4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Actors?	Meet on the day</a:t>
            </a:r>
          </a:p>
          <a:p>
            <a:r>
              <a:rPr lang="en-GB" dirty="0"/>
              <a:t>Space?		Studio is controlled / 		not locations / 			Unknown</a:t>
            </a:r>
          </a:p>
          <a:p>
            <a:r>
              <a:rPr lang="en-GB" dirty="0"/>
              <a:t>Audience?	Camera in different 		positions</a:t>
            </a:r>
          </a:p>
          <a:p>
            <a:r>
              <a:rPr lang="en-GB" dirty="0"/>
              <a:t>Set?		Unknown</a:t>
            </a:r>
          </a:p>
          <a:p>
            <a:r>
              <a:rPr lang="en-GB" dirty="0"/>
              <a:t>Scenes?	Shot out of order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72B1B43-7FF2-F86F-2BCD-2C8C98590213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r>
              <a:rPr lang="en-GB" dirty="0">
                <a:solidFill>
                  <a:schemeClr val="tx1"/>
                </a:solidFill>
              </a:rPr>
              <a:t>Filmed</a:t>
            </a:r>
          </a:p>
        </p:txBody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12E17E9E-503D-7170-1430-90CECA51AAF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Theatre variables </a:t>
            </a:r>
            <a:br>
              <a:rPr lang="en-GB" dirty="0"/>
            </a:br>
            <a:r>
              <a:rPr lang="en-GB" dirty="0"/>
              <a:t>vs </a:t>
            </a:r>
            <a:br>
              <a:rPr lang="en-GB" dirty="0"/>
            </a:br>
            <a:r>
              <a:rPr lang="en-GB" dirty="0"/>
              <a:t>Filmed variables</a:t>
            </a:r>
          </a:p>
        </p:txBody>
      </p:sp>
    </p:spTree>
    <p:extLst>
      <p:ext uri="{BB962C8B-B14F-4D97-AF65-F5344CB8AC3E}">
        <p14:creationId xmlns:p14="http://schemas.microsoft.com/office/powerpoint/2010/main" val="291743468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3736293-5220-E2CC-B85F-5BAA80621B8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299A510E-B499-0CE3-DD7E-24E1E7DCEEF7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GB" sz="2800" dirty="0"/>
              <a:t>  </a:t>
            </a:r>
          </a:p>
        </p:txBody>
      </p:sp>
      <p:pic>
        <p:nvPicPr>
          <p:cNvPr id="6" name="Online Media 5" title="Why great actors are great? Analysis | Good acting techniques | Flashfivelist">
            <a:hlinkClick r:id="" action="ppaction://media"/>
            <a:extLst>
              <a:ext uri="{FF2B5EF4-FFF2-40B4-BE49-F238E27FC236}">
                <a16:creationId xmlns:a16="http://schemas.microsoft.com/office/drawing/2014/main" id="{927276FA-489C-E8A9-2AC3-62FEEC6626DD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22225" y="0"/>
            <a:ext cx="1214755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949553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6D22F3A-0306-2F73-1DB0-0034680B276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31136" y="2638044"/>
            <a:ext cx="7729728" cy="3667506"/>
          </a:xfrm>
        </p:spPr>
        <p:txBody>
          <a:bodyPr>
            <a:normAutofit/>
          </a:bodyPr>
          <a:lstStyle/>
          <a:p>
            <a:pPr marL="514350" indent="-514350">
              <a:buAutoNum type="arabicPeriod"/>
            </a:pPr>
            <a:r>
              <a:rPr lang="en-GB" sz="32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 </a:t>
            </a:r>
          </a:p>
          <a:p>
            <a:pPr marL="514350" indent="-514350">
              <a:buFont typeface="+mj-lt"/>
              <a:buAutoNum type="arabicPeriod"/>
            </a:pPr>
            <a:endParaRPr lang="en-GB" sz="3200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endParaRPr lang="en-GB" dirty="0"/>
          </a:p>
          <a:p>
            <a:endParaRPr lang="en-GB" dirty="0"/>
          </a:p>
        </p:txBody>
      </p:sp>
      <p:pic>
        <p:nvPicPr>
          <p:cNvPr id="8" name="Online Media 7" title="Viola Davis on Acting">
            <a:hlinkClick r:id="" action="ppaction://media"/>
            <a:extLst>
              <a:ext uri="{FF2B5EF4-FFF2-40B4-BE49-F238E27FC236}">
                <a16:creationId xmlns:a16="http://schemas.microsoft.com/office/drawing/2014/main" id="{53C4470C-D0F0-337A-A0DA-D4B4DCE7D60E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22225" y="0"/>
            <a:ext cx="1214755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485522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8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6D22F3A-0306-2F73-1DB0-0034680B276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31136" y="2638044"/>
            <a:ext cx="7729728" cy="3667506"/>
          </a:xfrm>
        </p:spPr>
        <p:txBody>
          <a:bodyPr>
            <a:normAutofit/>
          </a:bodyPr>
          <a:lstStyle/>
          <a:p>
            <a:pPr marL="514350" indent="-514350">
              <a:buAutoNum type="arabicPeriod"/>
            </a:pPr>
            <a:r>
              <a:rPr lang="en-GB" sz="32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</a:p>
          <a:p>
            <a:pPr marL="514350" indent="-514350">
              <a:buFont typeface="+mj-lt"/>
              <a:buAutoNum type="arabicPeriod"/>
            </a:pPr>
            <a:endParaRPr lang="en-GB" sz="3200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endParaRPr lang="en-GB" dirty="0"/>
          </a:p>
          <a:p>
            <a:endParaRPr lang="en-GB" dirty="0"/>
          </a:p>
        </p:txBody>
      </p:sp>
      <p:pic>
        <p:nvPicPr>
          <p:cNvPr id="6" name="Online Media 5" title="Chadwick Boseman Reads Between the Lines of the Script">
            <a:hlinkClick r:id="" action="ppaction://media"/>
            <a:extLst>
              <a:ext uri="{FF2B5EF4-FFF2-40B4-BE49-F238E27FC236}">
                <a16:creationId xmlns:a16="http://schemas.microsoft.com/office/drawing/2014/main" id="{99C44E3B-7284-B82D-3F94-09387C156821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22225" y="0"/>
            <a:ext cx="1214755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21916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1852C4F-641E-9C51-B3DF-3743F270042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  </a:t>
            </a:r>
          </a:p>
        </p:txBody>
      </p:sp>
      <p:pic>
        <p:nvPicPr>
          <p:cNvPr id="4098" name="Picture 2" descr="Philip Seymour Hoffman - Film Actor Quote - Movie Actor Quote Photo credit:  Georges Biard, via Wikipedia Commons #phi… | Acting quotes, Actor quotes,  Acting tips">
            <a:extLst>
              <a:ext uri="{FF2B5EF4-FFF2-40B4-BE49-F238E27FC236}">
                <a16:creationId xmlns:a16="http://schemas.microsoft.com/office/drawing/2014/main" id="{E0B5E399-047E-F77F-E344-52A29C11E54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27801" y="878641"/>
            <a:ext cx="3936398" cy="53729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6445364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1132974-2E2D-B02A-196F-2590118B0C5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    </a:t>
            </a:r>
          </a:p>
        </p:txBody>
      </p:sp>
      <p:pic>
        <p:nvPicPr>
          <p:cNvPr id="6" name="Online Media 5" title="Alan Rickman on importance of listening when acting (2010) - BBC News">
            <a:hlinkClick r:id="" action="ppaction://media"/>
            <a:extLst>
              <a:ext uri="{FF2B5EF4-FFF2-40B4-BE49-F238E27FC236}">
                <a16:creationId xmlns:a16="http://schemas.microsoft.com/office/drawing/2014/main" id="{D91362AD-22C5-D208-71E3-6BB77A79FC48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22225" y="0"/>
            <a:ext cx="1214755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135200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1132974-2E2D-B02A-196F-2590118B0C5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31136" y="2638043"/>
            <a:ext cx="7729728" cy="3101983"/>
          </a:xfrm>
        </p:spPr>
        <p:txBody>
          <a:bodyPr/>
          <a:lstStyle/>
          <a:p>
            <a:r>
              <a:rPr lang="en-GB" dirty="0"/>
              <a:t>    </a:t>
            </a:r>
          </a:p>
        </p:txBody>
      </p:sp>
      <p:pic>
        <p:nvPicPr>
          <p:cNvPr id="6" name="Online Media 5" title="Meryl Streep Acting Advice - 3 Key TIPS">
            <a:hlinkClick r:id="" action="ppaction://media"/>
            <a:extLst>
              <a:ext uri="{FF2B5EF4-FFF2-40B4-BE49-F238E27FC236}">
                <a16:creationId xmlns:a16="http://schemas.microsoft.com/office/drawing/2014/main" id="{833674B5-7CFB-32A5-9CEC-71449C44B2E6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22225" y="0"/>
            <a:ext cx="1214755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134840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D0088D-60B8-45B2-F9C3-3BDAC97530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31136" y="1974342"/>
            <a:ext cx="7729728" cy="1188720"/>
          </a:xfrm>
        </p:spPr>
        <p:txBody>
          <a:bodyPr/>
          <a:lstStyle/>
          <a:p>
            <a:r>
              <a:rPr lang="en-GB" dirty="0"/>
              <a:t>To be continued…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1132974-2E2D-B02A-196F-2590118B0C5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31136" y="2638043"/>
            <a:ext cx="7729728" cy="3101983"/>
          </a:xfrm>
        </p:spPr>
        <p:txBody>
          <a:bodyPr/>
          <a:lstStyle/>
          <a:p>
            <a:r>
              <a:rPr lang="en-GB" dirty="0"/>
              <a:t>    </a:t>
            </a:r>
          </a:p>
        </p:txBody>
      </p:sp>
      <p:pic>
        <p:nvPicPr>
          <p:cNvPr id="4" name="Online Media 3" title="What is Method Acting — It's Not What You Think It Is">
            <a:hlinkClick r:id="" action="ppaction://media"/>
            <a:extLst>
              <a:ext uri="{FF2B5EF4-FFF2-40B4-BE49-F238E27FC236}">
                <a16:creationId xmlns:a16="http://schemas.microsoft.com/office/drawing/2014/main" id="{6CE131B9-3B0D-B187-57CD-266D52DA7BFD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22225" y="0"/>
            <a:ext cx="1214755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71108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Parcel">
  <a:themeElements>
    <a:clrScheme name="Parcel">
      <a:dk1>
        <a:srgbClr val="000000"/>
      </a:dk1>
      <a:lt1>
        <a:srgbClr val="FFFFFF"/>
      </a:lt1>
      <a:dk2>
        <a:srgbClr val="4A5356"/>
      </a:dk2>
      <a:lt2>
        <a:srgbClr val="E8E3CE"/>
      </a:lt2>
      <a:accent1>
        <a:srgbClr val="F6A21D"/>
      </a:accent1>
      <a:accent2>
        <a:srgbClr val="9BAFB5"/>
      </a:accent2>
      <a:accent3>
        <a:srgbClr val="C96731"/>
      </a:accent3>
      <a:accent4>
        <a:srgbClr val="9CA383"/>
      </a:accent4>
      <a:accent5>
        <a:srgbClr val="87795D"/>
      </a:accent5>
      <a:accent6>
        <a:srgbClr val="A0988C"/>
      </a:accent6>
      <a:hlink>
        <a:srgbClr val="00B0F0"/>
      </a:hlink>
      <a:folHlink>
        <a:srgbClr val="738F97"/>
      </a:folHlink>
    </a:clrScheme>
    <a:fontScheme name="Parcel">
      <a:maj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Parcel">
      <a: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107000"/>
                <a:lumMod val="103000"/>
              </a:schemeClr>
            </a:gs>
            <a:gs pos="100000">
              <a:schemeClr val="phClr">
                <a:tint val="82000"/>
                <a:satMod val="109000"/>
                <a:lumMod val="103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7000"/>
                <a:satMod val="100000"/>
                <a:lumMod val="102000"/>
              </a:schemeClr>
            </a:gs>
            <a:gs pos="50000">
              <a:schemeClr val="phClr">
                <a:shade val="100000"/>
                <a:satMod val="103000"/>
                <a:lumMod val="100000"/>
              </a:schemeClr>
            </a:gs>
            <a:gs pos="100000">
              <a:schemeClr val="phClr">
                <a:shade val="93000"/>
                <a:satMod val="11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5880" dist="1524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prstMaterial="dkEdge">
            <a:bevelT w="0" h="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7000"/>
                <a:shade val="100000"/>
                <a:satMod val="185000"/>
                <a:lumMod val="120000"/>
              </a:schemeClr>
            </a:gs>
            <a:gs pos="100000">
              <a:schemeClr val="phClr">
                <a:tint val="96000"/>
                <a:shade val="95000"/>
                <a:satMod val="215000"/>
                <a:lumMod val="80000"/>
              </a:schemeClr>
            </a:gs>
          </a:gsLst>
          <a:path path="circle">
            <a:fillToRect l="50000" t="55000" r="125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rcel" id="{8BEC4385-4EB9-4D53-BFB5-0EA123736B6D}" vid="{4DB32801-28C0-48B0-8C1D-A9A58613615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TM10001115[[fn=Parcel]]</Template>
  <TotalTime>742</TotalTime>
  <Words>121</Words>
  <Application>Microsoft Office PowerPoint</Application>
  <PresentationFormat>Widescreen</PresentationFormat>
  <Paragraphs>27</Paragraphs>
  <Slides>11</Slides>
  <Notes>0</Notes>
  <HiddenSlides>0</HiddenSlides>
  <MMClips>6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6" baseType="lpstr">
      <vt:lpstr>Arial</vt:lpstr>
      <vt:lpstr>Calibri</vt:lpstr>
      <vt:lpstr>Gill Sans MT</vt:lpstr>
      <vt:lpstr>Tahoma</vt:lpstr>
      <vt:lpstr>Parcel</vt:lpstr>
      <vt:lpstr>Some of the People on a set</vt:lpstr>
      <vt:lpstr>PowerPoint Presentation</vt:lpstr>
      <vt:lpstr>What is an Actor?</vt:lpstr>
      <vt:lpstr>Theatre variables  vs  Filmed variables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To be continued…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So you want to be an actor</dc:title>
  <dc:creator>FILLIS Andrew I</dc:creator>
  <cp:lastModifiedBy>FILLIS Andrew I</cp:lastModifiedBy>
  <cp:revision>13</cp:revision>
  <dcterms:created xsi:type="dcterms:W3CDTF">2024-01-29T03:40:48Z</dcterms:created>
  <dcterms:modified xsi:type="dcterms:W3CDTF">2026-01-19T20:31:06Z</dcterms:modified>
</cp:coreProperties>
</file>