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71" r:id="rId5"/>
    <p:sldId id="272" r:id="rId6"/>
    <p:sldId id="317" r:id="rId7"/>
    <p:sldId id="290" r:id="rId8"/>
    <p:sldId id="286" r:id="rId9"/>
    <p:sldId id="312" r:id="rId10"/>
    <p:sldId id="314" r:id="rId11"/>
    <p:sldId id="315" r:id="rId12"/>
    <p:sldId id="306" r:id="rId13"/>
    <p:sldId id="307" r:id="rId14"/>
    <p:sldId id="291" r:id="rId15"/>
    <p:sldId id="309" r:id="rId16"/>
    <p:sldId id="292" r:id="rId17"/>
    <p:sldId id="293" r:id="rId18"/>
    <p:sldId id="294" r:id="rId19"/>
    <p:sldId id="295" r:id="rId20"/>
    <p:sldId id="296" r:id="rId21"/>
    <p:sldId id="297" r:id="rId22"/>
    <p:sldId id="298" r:id="rId23"/>
    <p:sldId id="310" r:id="rId24"/>
    <p:sldId id="313" r:id="rId25"/>
    <p:sldId id="301" r:id="rId26"/>
    <p:sldId id="302" r:id="rId27"/>
    <p:sldId id="308" r:id="rId2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349" autoAdjust="0"/>
  </p:normalViewPr>
  <p:slideViewPr>
    <p:cSldViewPr>
      <p:cViewPr varScale="1">
        <p:scale>
          <a:sx n="61" d="100"/>
          <a:sy n="61" d="100"/>
        </p:scale>
        <p:origin x="2074" y="43"/>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t>16/04/2018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r>
              <a:rPr lang="en-GB" smtClean="0"/>
              <a:t>insert header</a:t>
            </a:r>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1E9EAB9E-E8D5-476C-93BA-6CDCDF16D67A}" type="datetimeFigureOut">
              <a:rPr lang="en-GB" smtClean="0"/>
              <a:t>16/04/2018</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831A1511-BA99-4995-9603-94CCAF14FA3D}" type="slidenum">
              <a:rPr lang="en-GB" smtClean="0"/>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pPr/>
              <a:t>1</a:t>
            </a:fld>
            <a:endParaRPr lang="en-GB" dirty="0"/>
          </a:p>
        </p:txBody>
      </p:sp>
    </p:spTree>
    <p:extLst>
      <p:ext uri="{BB962C8B-B14F-4D97-AF65-F5344CB8AC3E}">
        <p14:creationId xmlns:p14="http://schemas.microsoft.com/office/powerpoint/2010/main" val="3721560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2</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3984611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3</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806484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smtClean="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a:t>
            </a:fld>
            <a:endParaRPr lang="en-US" altLang="en-US" dirty="0" smtClean="0">
              <a:solidFill>
                <a:srgbClr val="000000"/>
              </a:solidFill>
              <a:latin typeface="Calibri" panose="020F0502020204030204" pitchFamily="34" charset="0"/>
            </a:endParaRPr>
          </a:p>
        </p:txBody>
      </p:sp>
    </p:spTree>
    <p:extLst>
      <p:ext uri="{BB962C8B-B14F-4D97-AF65-F5344CB8AC3E}">
        <p14:creationId xmlns:p14="http://schemas.microsoft.com/office/powerpoint/2010/main" val="8143743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7</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How do</a:t>
            </a:r>
            <a:r>
              <a:rPr lang="en-GB" altLang="en-US" baseline="0" dirty="0" smtClean="0"/>
              <a:t> you feel about this statement.  Would you betray you own values to get on in an organisation/job or be accepted by your peers</a:t>
            </a:r>
            <a:r>
              <a:rPr lang="en-GB" altLang="en-US" baseline="0" dirty="0" smtClean="0"/>
              <a:t>?</a:t>
            </a:r>
            <a:endParaRPr lang="en-GB" altLang="en-US" baseline="0" dirty="0" smtClean="0"/>
          </a:p>
        </p:txBody>
      </p:sp>
    </p:spTree>
    <p:extLst>
      <p:ext uri="{BB962C8B-B14F-4D97-AF65-F5344CB8AC3E}">
        <p14:creationId xmlns:p14="http://schemas.microsoft.com/office/powerpoint/2010/main" val="374137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8</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How do</a:t>
            </a:r>
            <a:r>
              <a:rPr lang="en-GB" altLang="en-US" baseline="0" dirty="0" smtClean="0"/>
              <a:t> you feel about this statement.  Would you betray you own values to get on in an organisation?</a:t>
            </a:r>
          </a:p>
          <a:p>
            <a:r>
              <a:rPr lang="en-GB" altLang="en-US" baseline="0" dirty="0" smtClean="0"/>
              <a:t>Stop drinking the </a:t>
            </a:r>
            <a:r>
              <a:rPr lang="en-GB" altLang="en-US" baseline="0" dirty="0" err="1" smtClean="0"/>
              <a:t>Koolaid</a:t>
            </a:r>
            <a:r>
              <a:rPr lang="en-GB" altLang="en-US" baseline="0" smtClean="0"/>
              <a:t>!</a:t>
            </a:r>
            <a:endParaRPr lang="en-GB" altLang="en-US" dirty="0" smtClean="0"/>
          </a:p>
        </p:txBody>
      </p:sp>
    </p:spTree>
    <p:extLst>
      <p:ext uri="{BB962C8B-B14F-4D97-AF65-F5344CB8AC3E}">
        <p14:creationId xmlns:p14="http://schemas.microsoft.com/office/powerpoint/2010/main" val="2079769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9</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33556386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BD1F79A-CEA8-4C70-A68A-EC1C6B065CD7}" type="slidenum">
              <a:rPr lang="nl-NL" altLang="en-US"/>
              <a:pPr/>
              <a:t>10</a:t>
            </a:fld>
            <a:endParaRPr lang="nl-NL" altLang="en-US"/>
          </a:p>
        </p:txBody>
      </p:sp>
      <p:sp>
        <p:nvSpPr>
          <p:cNvPr id="31747" name="Rectangle 2"/>
          <p:cNvSpPr>
            <a:spLocks noGrp="1" noRot="1" noChangeAspect="1" noChangeArrowheads="1" noTextEdit="1"/>
          </p:cNvSpPr>
          <p:nvPr>
            <p:ph type="sldImg"/>
          </p:nvPr>
        </p:nvSpPr>
        <p:spPr>
          <a:xfrm>
            <a:off x="414338" y="877888"/>
            <a:ext cx="5848350" cy="4386262"/>
          </a:xfrm>
          <a:ln/>
        </p:spPr>
      </p:sp>
      <p:sp>
        <p:nvSpPr>
          <p:cNvPr id="31748"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Creation of long term sustainability.  </a:t>
            </a:r>
          </a:p>
        </p:txBody>
      </p:sp>
    </p:spTree>
    <p:extLst>
      <p:ext uri="{BB962C8B-B14F-4D97-AF65-F5344CB8AC3E}">
        <p14:creationId xmlns:p14="http://schemas.microsoft.com/office/powerpoint/2010/main" val="3777282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Human begins have been concerned with</a:t>
            </a:r>
            <a:r>
              <a:rPr lang="en-GB" baseline="0" dirty="0" smtClean="0"/>
              <a:t> the ethics of leaders since cave dwelling times but until recently there has been little research on the topic.  Wealth of biographical accounts of great leaders and their morals – what to we think of the ethics morals of the above leaders?  There have also been many studies of business ethics but very little research on leadership ethics until recently.</a:t>
            </a:r>
          </a:p>
          <a:p>
            <a:r>
              <a:rPr lang="en-GB" baseline="0" dirty="0" smtClean="0"/>
              <a:t>Earliest example of evidence based research was done by the WK Kellogg foundation in 1996 – Ethics, the heart of leadership.</a:t>
            </a:r>
          </a:p>
          <a:p>
            <a:r>
              <a:rPr lang="en-GB" baseline="0" dirty="0" smtClean="0"/>
              <a:t>There is a growing interest in this area due to many recent scandals in business and politics.</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11</a:t>
            </a:fld>
            <a:endParaRPr lang="en-GB"/>
          </a:p>
        </p:txBody>
      </p:sp>
    </p:spTree>
    <p:extLst>
      <p:ext uri="{BB962C8B-B14F-4D97-AF65-F5344CB8AC3E}">
        <p14:creationId xmlns:p14="http://schemas.microsoft.com/office/powerpoint/2010/main" val="2451942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https://www.youtube.com/watch?v=veXPk4Zeqtk </a:t>
            </a:r>
          </a:p>
          <a:p>
            <a:r>
              <a:rPr lang="en-GB" dirty="0" smtClean="0"/>
              <a:t>Click on the image in slideshow</a:t>
            </a:r>
            <a:r>
              <a:rPr lang="en-GB" baseline="0" dirty="0" smtClean="0"/>
              <a:t> mode to play the Ted Talk or copy the link into your browser.</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12</a:t>
            </a:fld>
            <a:endParaRPr lang="en-GB"/>
          </a:p>
        </p:txBody>
      </p:sp>
    </p:spTree>
    <p:extLst>
      <p:ext uri="{BB962C8B-B14F-4D97-AF65-F5344CB8AC3E}">
        <p14:creationId xmlns:p14="http://schemas.microsoft.com/office/powerpoint/2010/main" val="593033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study of ethics seeks a systematic and defensible understanding of good and bad.  Is this an easy thing to do?  What do you consider to be good or bad?  Is it the same as what I consider to be good or bad?</a:t>
            </a:r>
            <a:r>
              <a:rPr lang="en-GB" baseline="0" dirty="0" smtClean="0"/>
              <a:t> </a:t>
            </a:r>
            <a:r>
              <a:rPr lang="en-GB" dirty="0" smtClean="0"/>
              <a:t>The study of ethics in Western philosophy</a:t>
            </a:r>
            <a:r>
              <a:rPr lang="en-GB" baseline="0" dirty="0" smtClean="0"/>
              <a:t> has resulted in three main perspectives of ethical behaviour which we will look at during this session.  </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13</a:t>
            </a:fld>
            <a:endParaRPr lang="en-GB"/>
          </a:p>
        </p:txBody>
      </p:sp>
    </p:spTree>
    <p:extLst>
      <p:ext uri="{BB962C8B-B14F-4D97-AF65-F5344CB8AC3E}">
        <p14:creationId xmlns:p14="http://schemas.microsoft.com/office/powerpoint/2010/main" val="27126103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First lets look at the</a:t>
            </a:r>
            <a:r>
              <a:rPr lang="en-GB" baseline="0" dirty="0" smtClean="0"/>
              <a:t> stages of moral development.</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14</a:t>
            </a:fld>
            <a:endParaRPr lang="en-GB"/>
          </a:p>
        </p:txBody>
      </p:sp>
    </p:spTree>
    <p:extLst>
      <p:ext uri="{BB962C8B-B14F-4D97-AF65-F5344CB8AC3E}">
        <p14:creationId xmlns:p14="http://schemas.microsoft.com/office/powerpoint/2010/main" val="2552828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we think about society</a:t>
            </a:r>
            <a:r>
              <a:rPr lang="en-GB" baseline="0" dirty="0" smtClean="0"/>
              <a:t> as a whole, where do you think we are in terms of moral development?  Where is the moral development of some of the leaders we are familiar with.</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15</a:t>
            </a:fld>
            <a:endParaRPr lang="en-GB"/>
          </a:p>
        </p:txBody>
      </p:sp>
    </p:spTree>
    <p:extLst>
      <p:ext uri="{BB962C8B-B14F-4D97-AF65-F5344CB8AC3E}">
        <p14:creationId xmlns:p14="http://schemas.microsoft.com/office/powerpoint/2010/main" val="1067575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16</a:t>
            </a:fld>
            <a:endParaRPr lang="en-GB"/>
          </a:p>
        </p:txBody>
      </p:sp>
    </p:spTree>
    <p:extLst>
      <p:ext uri="{BB962C8B-B14F-4D97-AF65-F5344CB8AC3E}">
        <p14:creationId xmlns:p14="http://schemas.microsoft.com/office/powerpoint/2010/main" val="1219117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end justifies the means.</a:t>
            </a:r>
          </a:p>
          <a:p>
            <a:r>
              <a:rPr lang="en-GB" dirty="0" smtClean="0"/>
              <a:t>Greatest good for</a:t>
            </a:r>
            <a:r>
              <a:rPr lang="en-GB" baseline="0" dirty="0" smtClean="0"/>
              <a:t> the greatest number.</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17</a:t>
            </a:fld>
            <a:endParaRPr lang="en-GB"/>
          </a:p>
        </p:txBody>
      </p:sp>
    </p:spTree>
    <p:extLst>
      <p:ext uri="{BB962C8B-B14F-4D97-AF65-F5344CB8AC3E}">
        <p14:creationId xmlns:p14="http://schemas.microsoft.com/office/powerpoint/2010/main" val="30075112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 dilemma.</a:t>
            </a:r>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18</a:t>
            </a:fld>
            <a:endParaRPr lang="en-GB"/>
          </a:p>
        </p:txBody>
      </p:sp>
    </p:spTree>
    <p:extLst>
      <p:ext uri="{BB962C8B-B14F-4D97-AF65-F5344CB8AC3E}">
        <p14:creationId xmlns:p14="http://schemas.microsoft.com/office/powerpoint/2010/main" val="382588612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19</a:t>
            </a:fld>
            <a:endParaRPr lang="en-GB"/>
          </a:p>
        </p:txBody>
      </p:sp>
    </p:spTree>
    <p:extLst>
      <p:ext uri="{BB962C8B-B14F-4D97-AF65-F5344CB8AC3E}">
        <p14:creationId xmlns:p14="http://schemas.microsoft.com/office/powerpoint/2010/main" val="42424392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https://www.youtube.com/watch?v=veXPk4Zeqtk </a:t>
            </a:r>
          </a:p>
          <a:p>
            <a:r>
              <a:rPr lang="en-GB" dirty="0" smtClean="0"/>
              <a:t>Click on the image in slideshow</a:t>
            </a:r>
            <a:r>
              <a:rPr lang="en-GB" baseline="0" dirty="0" smtClean="0"/>
              <a:t> mode to play the Ted Talk or copy the link into your browser.</a:t>
            </a:r>
            <a:endParaRPr lang="en-GB" dirty="0" smtClean="0"/>
          </a:p>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20</a:t>
            </a:fld>
            <a:endParaRPr lang="en-GB"/>
          </a:p>
        </p:txBody>
      </p:sp>
    </p:spTree>
    <p:extLst>
      <p:ext uri="{BB962C8B-B14F-4D97-AF65-F5344CB8AC3E}">
        <p14:creationId xmlns:p14="http://schemas.microsoft.com/office/powerpoint/2010/main" val="32102942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a:p>
        </p:txBody>
      </p:sp>
    </p:spTree>
    <p:extLst>
      <p:ext uri="{BB962C8B-B14F-4D97-AF65-F5344CB8AC3E}">
        <p14:creationId xmlns:p14="http://schemas.microsoft.com/office/powerpoint/2010/main" val="2769445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a:p>
        </p:txBody>
      </p:sp>
    </p:spTree>
    <p:extLst>
      <p:ext uri="{BB962C8B-B14F-4D97-AF65-F5344CB8AC3E}">
        <p14:creationId xmlns:p14="http://schemas.microsoft.com/office/powerpoint/2010/main" val="42912576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Header Placeholder 3"/>
          <p:cNvSpPr>
            <a:spLocks noGrp="1"/>
          </p:cNvSpPr>
          <p:nvPr>
            <p:ph type="hdr" sz="quarter" idx="10"/>
          </p:nvPr>
        </p:nvSpPr>
        <p:spPr/>
        <p:txBody>
          <a:bodyPr/>
          <a:lstStyle/>
          <a:p>
            <a:r>
              <a:rPr lang="en-GB" smtClean="0"/>
              <a:t>insert header</a:t>
            </a:r>
            <a:endParaRPr lang="en-GB"/>
          </a:p>
        </p:txBody>
      </p:sp>
      <p:sp>
        <p:nvSpPr>
          <p:cNvPr id="5" name="Slide Number Placeholder 4"/>
          <p:cNvSpPr>
            <a:spLocks noGrp="1"/>
          </p:cNvSpPr>
          <p:nvPr>
            <p:ph type="sldNum" sz="quarter" idx="11"/>
          </p:nvPr>
        </p:nvSpPr>
        <p:spPr/>
        <p:txBody>
          <a:bodyPr/>
          <a:lstStyle/>
          <a:p>
            <a:fld id="{831A1511-BA99-4995-9603-94CCAF14FA3D}" type="slidenum">
              <a:rPr lang="en-GB" smtClean="0"/>
              <a:t>23</a:t>
            </a:fld>
            <a:endParaRPr lang="en-GB"/>
          </a:p>
        </p:txBody>
      </p:sp>
    </p:spTree>
    <p:extLst>
      <p:ext uri="{BB962C8B-B14F-4D97-AF65-F5344CB8AC3E}">
        <p14:creationId xmlns:p14="http://schemas.microsoft.com/office/powerpoint/2010/main" val="750246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16/04/2018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16/04/2018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16/04/2018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16/04/2018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16/04/2018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16/04/2018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Colored bar - 100% text</a:t>
            </a:r>
            <a:endParaRPr lang="en-GB" dirty="0">
              <a:solidFill>
                <a:srgbClr val="3D7EDB"/>
              </a:solidFill>
              <a:latin typeface="Arial"/>
            </a:endParaRP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smtClean="0"/>
              <a:t>Click to edit Master title style</a:t>
            </a:r>
            <a:endParaRPr lang="en-US" dirty="0"/>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smtClean="0"/>
              <a:t>Click to edit Master text styles</a:t>
            </a:r>
          </a:p>
          <a:p>
            <a:pPr lvl="1"/>
            <a:r>
              <a:rPr lang="en-US" smtClean="0"/>
              <a:t>Second level</a:t>
            </a:r>
          </a:p>
          <a:p>
            <a:pPr lvl="2"/>
            <a:r>
              <a:rPr lang="en-US" smtClean="0"/>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smtClean="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2150256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smtClean="0">
                <a:solidFill>
                  <a:srgbClr val="3D7EDB"/>
                </a:solidFill>
                <a:latin typeface="Arial"/>
              </a:rPr>
              <a:t>Index slide</a:t>
            </a:r>
            <a:endParaRPr lang="en-GB" dirty="0">
              <a:solidFill>
                <a:srgbClr val="3D7EDB"/>
              </a:solidFill>
              <a:latin typeface="Arial"/>
            </a:endParaRP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smtClean="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smtClean="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Search and selected the picture you want.</a:t>
              </a:r>
              <a:br>
                <a:rPr lang="en-US" altLang="en-US" sz="1400" smtClean="0">
                  <a:solidFill>
                    <a:srgbClr val="000000"/>
                  </a:solidFill>
                  <a:ea typeface="Tahoma" panose="020B0604030504040204" pitchFamily="34" charset="0"/>
                  <a:cs typeface="Arial" panose="020B0604020202020204" pitchFamily="34" charset="0"/>
                </a:rPr>
              </a:br>
              <a:r>
                <a:rPr lang="en-US" altLang="en-US" sz="1400" smtClean="0">
                  <a:solidFill>
                    <a:srgbClr val="000000"/>
                  </a:solidFill>
                  <a:ea typeface="Tahoma" panose="020B0604030504040204" pitchFamily="34" charset="0"/>
                  <a:cs typeface="Arial" panose="020B0604020202020204" pitchFamily="34" charset="0"/>
                </a:rPr>
                <a:t>Click</a:t>
              </a:r>
              <a:r>
                <a:rPr lang="en-US" altLang="en-US" sz="1400" smtClean="0">
                  <a:solidFill>
                    <a:srgbClr val="FFA100"/>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´Insert´</a:t>
              </a:r>
              <a:endParaRPr lang="nl-NL" altLang="en-US" sz="1400" b="1" smtClean="0">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smtClean="0">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smtClean="0">
                  <a:solidFill>
                    <a:srgbClr val="000000"/>
                  </a:solidFill>
                  <a:ea typeface="Tahoma" panose="020B0604030504040204" pitchFamily="34" charset="0"/>
                  <a:cs typeface="Arial" panose="020B0604020202020204" pitchFamily="34" charset="0"/>
                </a:rPr>
                <a:t>Select the picture and select</a:t>
              </a:r>
              <a:r>
                <a:rPr lang="en-US" altLang="en-US" sz="1400" smtClean="0">
                  <a:solidFill>
                    <a:srgbClr val="3D7EDB"/>
                  </a:solidFill>
                  <a:ea typeface="Tahoma" panose="020B0604030504040204" pitchFamily="34" charset="0"/>
                  <a:cs typeface="Arial" panose="020B0604020202020204" pitchFamily="34" charset="0"/>
                </a:rPr>
                <a:t> </a:t>
              </a:r>
              <a:r>
                <a:rPr lang="en-US" altLang="en-US" sz="1400" b="1" smtClean="0">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smtClean="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smtClean="0"/>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smtClean="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917723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16/04/2018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9DxSKTSoA_E"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youtube.com/watch?v=QHxz4pAelWk" TargetMode="Externa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QHxz4pAelWk"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jpeg"/><Relationship Id="rId9"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veXPk4Zeqtk"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5czp9S4u26M" TargetMode="External"/><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wzicXbnmllc" TargetMode="External"/><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GOO_ufk7utI" TargetMode="External"/><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hIOaUpJ2_cY" TargetMode="External"/><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gg-cbwOeScA" TargetMode="External"/><Relationship Id="rId2" Type="http://schemas.openxmlformats.org/officeDocument/2006/relationships/hyperlink" Target="http://moralmachine.mit.edu/" TargetMode="External"/><Relationship Id="rId1" Type="http://schemas.openxmlformats.org/officeDocument/2006/relationships/slideLayout" Target="../slideLayouts/slideLayout2.xml"/><Relationship Id="rId4" Type="http://schemas.openxmlformats.org/officeDocument/2006/relationships/hyperlink" Target="https://www.youtube.com/watch?v=7e-v2h2Dy0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755576" y="2564904"/>
            <a:ext cx="7772400" cy="2123658"/>
          </a:xfrm>
        </p:spPr>
        <p:txBody>
          <a:bodyPr>
            <a:normAutofit/>
          </a:bodyPr>
          <a:lstStyle/>
          <a:p>
            <a:r>
              <a:rPr lang="en-GB" dirty="0" smtClean="0">
                <a:solidFill>
                  <a:schemeClr val="accent4"/>
                </a:solidFill>
              </a:rPr>
              <a:t>LMDP: </a:t>
            </a:r>
            <a:br>
              <a:rPr lang="en-GB" dirty="0" smtClean="0">
                <a:solidFill>
                  <a:schemeClr val="accent4"/>
                </a:solidFill>
              </a:rPr>
            </a:br>
            <a:r>
              <a:rPr lang="en-GB" dirty="0" smtClean="0">
                <a:solidFill>
                  <a:schemeClr val="bg1"/>
                </a:solidFill>
              </a:rPr>
              <a:t>Professionalism and Ethics</a:t>
            </a:r>
            <a:endParaRPr lang="en-GB" sz="4400" dirty="0">
              <a:solidFill>
                <a:schemeClr val="bg1"/>
              </a:solidFill>
            </a:endParaRPr>
          </a:p>
        </p:txBody>
      </p:sp>
      <p:sp>
        <p:nvSpPr>
          <p:cNvPr id="2" name="TextBox 1"/>
          <p:cNvSpPr txBox="1"/>
          <p:nvPr/>
        </p:nvSpPr>
        <p:spPr>
          <a:xfrm>
            <a:off x="5148064" y="4725144"/>
            <a:ext cx="3312368" cy="369332"/>
          </a:xfrm>
          <a:prstGeom prst="rect">
            <a:avLst/>
          </a:prstGeom>
          <a:noFill/>
        </p:spPr>
        <p:txBody>
          <a:bodyPr wrap="square" rtlCol="0">
            <a:spAutoFit/>
          </a:bodyPr>
          <a:lstStyle/>
          <a:p>
            <a:pPr algn="r"/>
            <a:r>
              <a:rPr lang="en-GB" dirty="0" smtClean="0">
                <a:solidFill>
                  <a:schemeClr val="bg1"/>
                </a:solidFill>
              </a:rPr>
              <a:t>Julie Potter: </a:t>
            </a:r>
            <a:r>
              <a:rPr lang="en-GB" dirty="0" smtClean="0">
                <a:solidFill>
                  <a:schemeClr val="bg1"/>
                </a:solidFill>
              </a:rPr>
              <a:t>April 2018</a:t>
            </a:r>
            <a:endParaRPr lang="en-GB" dirty="0">
              <a:solidFill>
                <a:schemeClr val="bg1"/>
              </a:solidFill>
            </a:endParaRPr>
          </a:p>
        </p:txBody>
      </p:sp>
    </p:spTree>
    <p:extLst>
      <p:ext uri="{BB962C8B-B14F-4D97-AF65-F5344CB8AC3E}">
        <p14:creationId xmlns:p14="http://schemas.microsoft.com/office/powerpoint/2010/main" val="1667229515"/>
      </p:ext>
    </p:extLst>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sz="3600" dirty="0"/>
              <a:t>“There is one and only one social responsibility of business–to use it resources and engage in activities designed to increase its profits so long as it stays within the rules of the game, which is to say, engages in open and free competition without deception or fraud”</a:t>
            </a:r>
            <a:br>
              <a:rPr lang="en-GB" sz="3600" dirty="0"/>
            </a:br>
            <a:endParaRPr lang="en-GB" altLang="en-US" sz="2400" i="1" dirty="0" smtClean="0"/>
          </a:p>
        </p:txBody>
      </p:sp>
      <p:sp>
        <p:nvSpPr>
          <p:cNvPr id="2" name="TextBox 1"/>
          <p:cNvSpPr txBox="1"/>
          <p:nvPr/>
        </p:nvSpPr>
        <p:spPr>
          <a:xfrm>
            <a:off x="6156176" y="5291916"/>
            <a:ext cx="2736304" cy="369332"/>
          </a:xfrm>
          <a:prstGeom prst="rect">
            <a:avLst/>
          </a:prstGeom>
          <a:noFill/>
        </p:spPr>
        <p:txBody>
          <a:bodyPr wrap="square" rtlCol="0">
            <a:spAutoFit/>
          </a:bodyPr>
          <a:lstStyle/>
          <a:p>
            <a:r>
              <a:rPr lang="en-GB" dirty="0" smtClean="0"/>
              <a:t>(Milton Friedman, 1970)</a:t>
            </a:r>
            <a:endParaRPr lang="en-GB" dirty="0"/>
          </a:p>
        </p:txBody>
      </p:sp>
    </p:spTree>
    <p:extLst>
      <p:ext uri="{BB962C8B-B14F-4D97-AF65-F5344CB8AC3E}">
        <p14:creationId xmlns:p14="http://schemas.microsoft.com/office/powerpoint/2010/main" val="351517589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2420888"/>
            <a:ext cx="8548687" cy="842963"/>
          </a:xfrm>
        </p:spPr>
        <p:txBody>
          <a:bodyPr>
            <a:noAutofit/>
          </a:bodyPr>
          <a:lstStyle/>
          <a:p>
            <a:r>
              <a:rPr lang="en-GB" altLang="en-US" sz="3200" i="1" dirty="0" smtClean="0"/>
              <a:t>“</a:t>
            </a:r>
            <a:r>
              <a:rPr lang="en-GB" sz="3200" dirty="0" smtClean="0"/>
              <a:t>In the wake of corporate scandals, from Sports Direct to Volkswagen to BHS, and as businesses become more concerned with developing a more balanced view of their stakeholders, creating ethical cultures in organisations must be a priority.  The movement for better business is focused on advocating ethical capitalism, where profits are important  but not the only outcome at the expense of workers and society.</a:t>
            </a:r>
            <a:r>
              <a:rPr lang="en-GB" altLang="en-US" sz="3200" i="1" dirty="0" smtClean="0"/>
              <a:t>”</a:t>
            </a:r>
            <a:endParaRPr lang="en-GB" altLang="en-US" sz="3200" i="1" dirty="0">
              <a:hlinkClick r:id="rId3"/>
            </a:endParaRPr>
          </a:p>
        </p:txBody>
      </p:sp>
      <p:sp>
        <p:nvSpPr>
          <p:cNvPr id="2" name="TextBox 1"/>
          <p:cNvSpPr txBox="1"/>
          <p:nvPr/>
        </p:nvSpPr>
        <p:spPr>
          <a:xfrm>
            <a:off x="7236296" y="5291916"/>
            <a:ext cx="1656184" cy="369332"/>
          </a:xfrm>
          <a:prstGeom prst="rect">
            <a:avLst/>
          </a:prstGeom>
          <a:noFill/>
        </p:spPr>
        <p:txBody>
          <a:bodyPr wrap="square" rtlCol="0">
            <a:spAutoFit/>
          </a:bodyPr>
          <a:lstStyle/>
          <a:p>
            <a:r>
              <a:rPr lang="en-GB" dirty="0" smtClean="0"/>
              <a:t>(CIPD,   2017)</a:t>
            </a:r>
            <a:endParaRPr lang="en-GB" dirty="0"/>
          </a:p>
        </p:txBody>
      </p:sp>
    </p:spTree>
    <p:extLst>
      <p:ext uri="{BB962C8B-B14F-4D97-AF65-F5344CB8AC3E}">
        <p14:creationId xmlns:p14="http://schemas.microsoft.com/office/powerpoint/2010/main" val="14318065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395693" y="548680"/>
            <a:ext cx="8328025" cy="219075"/>
          </a:xfrm>
        </p:spPr>
        <p:txBody>
          <a:bodyPr>
            <a:noAutofit/>
          </a:bodyPr>
          <a:lstStyle/>
          <a:p>
            <a:pPr algn="l" eaLnBrk="1" hangingPunct="1"/>
            <a:r>
              <a:rPr lang="en-US" altLang="en-US" sz="3200" dirty="0" smtClean="0"/>
              <a:t>Session Overview:</a:t>
            </a:r>
          </a:p>
        </p:txBody>
      </p:sp>
      <p:graphicFrame>
        <p:nvGraphicFramePr>
          <p:cNvPr id="7" name="Tijdelijke aanduiding voor tabel 6"/>
          <p:cNvGraphicFramePr>
            <a:graphicFrameLocks noGrp="1"/>
          </p:cNvGraphicFramePr>
          <p:nvPr>
            <p:ph type="tbl" sz="quarter" idx="16"/>
            <p:extLst>
              <p:ext uri="{D42A27DB-BD31-4B8C-83A1-F6EECF244321}">
                <p14:modId xmlns:p14="http://schemas.microsoft.com/office/powerpoint/2010/main" val="115739558"/>
              </p:ext>
            </p:extLst>
          </p:nvPr>
        </p:nvGraphicFramePr>
        <p:xfrm>
          <a:off x="385887" y="2636912"/>
          <a:ext cx="8310562" cy="3486152"/>
        </p:xfrm>
        <a:graphic>
          <a:graphicData uri="http://schemas.openxmlformats.org/drawingml/2006/table">
            <a:tbl>
              <a:tblPr firstRow="1" bandRow="1">
                <a:tableStyleId>{2D5ABB26-0587-4C30-8999-92F81FD0307C}</a:tableStyleId>
              </a:tblPr>
              <a:tblGrid>
                <a:gridCol w="907131">
                  <a:extLst>
                    <a:ext uri="{9D8B030D-6E8A-4147-A177-3AD203B41FA5}">
                      <a16:colId xmlns:a16="http://schemas.microsoft.com/office/drawing/2014/main" val="20000"/>
                    </a:ext>
                  </a:extLst>
                </a:gridCol>
                <a:gridCol w="7403431">
                  <a:extLst>
                    <a:ext uri="{9D8B030D-6E8A-4147-A177-3AD203B41FA5}">
                      <a16:colId xmlns:a16="http://schemas.microsoft.com/office/drawing/2014/main" val="20001"/>
                    </a:ext>
                  </a:extLst>
                </a:gridCol>
              </a:tblGrid>
              <a:tr h="871538">
                <a:tc>
                  <a:txBody>
                    <a:bodyPr/>
                    <a:lstStyle/>
                    <a:p>
                      <a:pPr algn="ctr"/>
                      <a:r>
                        <a:rPr lang="en-GB" sz="2000" b="1" noProof="0" dirty="0" smtClean="0">
                          <a:solidFill>
                            <a:schemeClr val="bg1"/>
                          </a:solidFill>
                        </a:rPr>
                        <a:t>1</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2"/>
                    </a:solidFill>
                  </a:tcPr>
                </a:tc>
                <a:tc>
                  <a:txBody>
                    <a:bodyPr/>
                    <a:lstStyle/>
                    <a:p>
                      <a:r>
                        <a:rPr lang="en-GB" sz="1700" b="0" noProof="0" dirty="0" smtClean="0">
                          <a:solidFill>
                            <a:schemeClr val="tx1"/>
                          </a:solidFill>
                        </a:rPr>
                        <a:t>Describe</a:t>
                      </a:r>
                      <a:r>
                        <a:rPr lang="en-GB" sz="1700" b="0" baseline="0" noProof="0" dirty="0" smtClean="0">
                          <a:solidFill>
                            <a:schemeClr val="tx1"/>
                          </a:solidFill>
                        </a:rPr>
                        <a:t> w</a:t>
                      </a:r>
                      <a:r>
                        <a:rPr lang="en-GB" sz="1700" b="0" noProof="0" dirty="0" smtClean="0">
                          <a:solidFill>
                            <a:schemeClr val="tx1"/>
                          </a:solidFill>
                        </a:rPr>
                        <a:t>hat it means to be a professional</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bg1">
                        <a:lumMod val="85000"/>
                      </a:schemeClr>
                    </a:solidFill>
                  </a:tcPr>
                </a:tc>
                <a:extLst>
                  <a:ext uri="{0D108BD9-81ED-4DB2-BD59-A6C34878D82A}">
                    <a16:rowId xmlns:a16="http://schemas.microsoft.com/office/drawing/2014/main" val="10000"/>
                  </a:ext>
                </a:extLst>
              </a:tr>
              <a:tr h="871538">
                <a:tc>
                  <a:txBody>
                    <a:bodyPr/>
                    <a:lstStyle/>
                    <a:p>
                      <a:pPr algn="ctr"/>
                      <a:r>
                        <a:rPr lang="en-GB" sz="2000" b="1" noProof="0" dirty="0" smtClean="0">
                          <a:solidFill>
                            <a:schemeClr val="bg1"/>
                          </a:solidFill>
                        </a:rPr>
                        <a:t>2</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chemeClr val="accent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700" b="0" noProof="0" dirty="0" smtClean="0">
                          <a:solidFill>
                            <a:schemeClr val="tx1"/>
                          </a:solidFill>
                        </a:rPr>
                        <a:t>Explain the differences between different approaches to ethics</a:t>
                      </a:r>
                    </a:p>
                  </a:txBody>
                  <a:tcPr marL="180010" marR="180010" marT="36003" marB="36003" anchor="ctr">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solidFill>
                      <a:srgbClr val="DADBDC"/>
                    </a:solidFill>
                  </a:tcPr>
                </a:tc>
                <a:extLst>
                  <a:ext uri="{0D108BD9-81ED-4DB2-BD59-A6C34878D82A}">
                    <a16:rowId xmlns:a16="http://schemas.microsoft.com/office/drawing/2014/main" val="10001"/>
                  </a:ext>
                </a:extLst>
              </a:tr>
              <a:tr h="871538">
                <a:tc>
                  <a:txBody>
                    <a:bodyPr/>
                    <a:lstStyle/>
                    <a:p>
                      <a:pPr algn="ctr"/>
                      <a:r>
                        <a:rPr lang="en-GB" sz="2000" b="1" noProof="0" dirty="0" smtClean="0">
                          <a:solidFill>
                            <a:schemeClr val="bg1"/>
                          </a:solidFill>
                        </a:rPr>
                        <a:t>3</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4"/>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0" noProof="0" dirty="0" smtClean="0">
                          <a:solidFill>
                            <a:schemeClr val="tx1"/>
                          </a:solidFill>
                        </a:rPr>
                        <a:t>Recognise the influencers</a:t>
                      </a:r>
                      <a:r>
                        <a:rPr lang="en-GB" sz="1700" b="0" baseline="0" noProof="0" dirty="0" smtClean="0">
                          <a:solidFill>
                            <a:schemeClr val="tx1"/>
                          </a:solidFill>
                        </a:rPr>
                        <a:t> of professional and ethical behaviour</a:t>
                      </a:r>
                      <a:r>
                        <a:rPr lang="en-GB" sz="1700" b="0" noProof="0" dirty="0" smtClean="0">
                          <a:solidFill>
                            <a:schemeClr val="tx1"/>
                          </a:solidFill>
                        </a:rPr>
                        <a:t> </a:t>
                      </a:r>
                    </a:p>
                    <a:p>
                      <a:endParaRPr lang="en-GB" sz="1700" noProof="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2"/>
                  </a:ext>
                </a:extLst>
              </a:tr>
              <a:tr h="871538">
                <a:tc>
                  <a:txBody>
                    <a:bodyPr/>
                    <a:lstStyle/>
                    <a:p>
                      <a:pPr algn="ctr"/>
                      <a:r>
                        <a:rPr lang="en-GB" sz="2000" b="1" noProof="0" dirty="0" smtClean="0">
                          <a:solidFill>
                            <a:schemeClr val="bg1"/>
                          </a:solidFill>
                        </a:rPr>
                        <a:t>4</a:t>
                      </a:r>
                      <a:endParaRPr lang="en-GB" sz="2000" b="1" noProof="0" dirty="0">
                        <a:solidFill>
                          <a:schemeClr val="bg1"/>
                        </a:solidFill>
                      </a:endParaRPr>
                    </a:p>
                  </a:txBody>
                  <a:tcPr marL="91445" marR="91445" marT="45724" marB="45724" anchor="ctr">
                    <a:lnL w="12700" cap="flat" cmpd="sng" algn="ctr">
                      <a:solidFill>
                        <a:schemeClr val="bg1"/>
                      </a:solidFill>
                      <a:prstDash val="solid"/>
                      <a:round/>
                      <a:headEnd type="none" w="med" len="med"/>
                      <a:tailEnd type="none" w="med" len="med"/>
                    </a:lnL>
                    <a:lnR>
                      <a:noFill/>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chemeClr val="accent6"/>
                    </a:solidFill>
                  </a:tcPr>
                </a:tc>
                <a:tc>
                  <a:txBody>
                    <a:bodyPr/>
                    <a:lstStyle/>
                    <a:p>
                      <a:r>
                        <a:rPr lang="en-GB" sz="1700" noProof="0" dirty="0" smtClean="0"/>
                        <a:t>Identify appropriate</a:t>
                      </a:r>
                      <a:r>
                        <a:rPr lang="en-GB" sz="1700" baseline="0" noProof="0" dirty="0" smtClean="0"/>
                        <a:t> strategies for dealing with common ethical dilemmas</a:t>
                      </a:r>
                      <a:endParaRPr lang="en-GB" sz="1700" noProof="0" dirty="0"/>
                    </a:p>
                  </a:txBody>
                  <a:tcPr marL="180010" marR="180010" marT="36003" marB="36003" anchor="ctr">
                    <a:lnL>
                      <a:noFill/>
                    </a:lnL>
                    <a:lnR w="76200" cap="flat" cmpd="sng" algn="ctr">
                      <a:noFill/>
                      <a:prstDash val="solid"/>
                      <a:round/>
                      <a:headEnd type="none" w="med" len="med"/>
                      <a:tailEnd type="none" w="med" len="med"/>
                    </a:lnR>
                    <a:lnT w="76200" cap="flat" cmpd="sng" algn="ctr">
                      <a:solidFill>
                        <a:schemeClr val="bg1"/>
                      </a:solidFill>
                      <a:prstDash val="solid"/>
                      <a:round/>
                      <a:headEnd type="none" w="med" len="med"/>
                      <a:tailEnd type="none" w="med" len="med"/>
                    </a:lnT>
                    <a:lnB w="76200" cap="flat" cmpd="sng" algn="ctr">
                      <a:solidFill>
                        <a:schemeClr val="bg1"/>
                      </a:solidFill>
                      <a:prstDash val="solid"/>
                      <a:round/>
                      <a:headEnd type="none" w="med" len="med"/>
                      <a:tailEnd type="none" w="med" len="med"/>
                    </a:lnB>
                    <a:lnTlToBr w="12700" cmpd="sng">
                      <a:noFill/>
                      <a:prstDash val="solid"/>
                    </a:lnTlToBr>
                    <a:lnBlToTr w="12700" cmpd="sng">
                      <a:noFill/>
                      <a:prstDash val="solid"/>
                    </a:lnBlToTr>
                    <a:solidFill>
                      <a:srgbClr val="DADBDC"/>
                    </a:solidFill>
                  </a:tcPr>
                </a:tc>
                <a:extLst>
                  <a:ext uri="{0D108BD9-81ED-4DB2-BD59-A6C34878D82A}">
                    <a16:rowId xmlns:a16="http://schemas.microsoft.com/office/drawing/2014/main" val="10003"/>
                  </a:ext>
                </a:extLst>
              </a:tr>
            </a:tbl>
          </a:graphicData>
        </a:graphic>
      </p:graphicFrame>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4</a:t>
            </a:fld>
            <a:endParaRPr lang="en-US" dirty="0"/>
          </a:p>
        </p:txBody>
      </p:sp>
      <p:sp>
        <p:nvSpPr>
          <p:cNvPr id="3" name="TextBox 2"/>
          <p:cNvSpPr txBox="1"/>
          <p:nvPr/>
        </p:nvSpPr>
        <p:spPr>
          <a:xfrm>
            <a:off x="467544" y="871552"/>
            <a:ext cx="8147248" cy="1754326"/>
          </a:xfrm>
          <a:prstGeom prst="rect">
            <a:avLst/>
          </a:prstGeom>
          <a:noFill/>
        </p:spPr>
        <p:txBody>
          <a:bodyPr wrap="square" rtlCol="0">
            <a:spAutoFit/>
          </a:bodyPr>
          <a:lstStyle/>
          <a:p>
            <a:r>
              <a:rPr lang="en-GB" dirty="0" smtClean="0"/>
              <a:t>The aim of the session is to investigate the:</a:t>
            </a:r>
          </a:p>
          <a:p>
            <a:pPr marL="285750" indent="-285750">
              <a:buFont typeface="Arial" panose="020B0604020202020204" pitchFamily="34" charset="0"/>
              <a:buChar char="•"/>
            </a:pPr>
            <a:r>
              <a:rPr lang="en-GB" dirty="0" smtClean="0"/>
              <a:t>Professionalism and ethical approach to HRM and HRD practice in organisations.</a:t>
            </a:r>
          </a:p>
          <a:p>
            <a:pPr marL="285750" indent="-285750">
              <a:buFont typeface="Arial" panose="020B0604020202020204" pitchFamily="34" charset="0"/>
              <a:buChar char="•"/>
            </a:pPr>
            <a:r>
              <a:rPr lang="en-GB" dirty="0" smtClean="0"/>
              <a:t>Common ethical dilemmas faced by managers and ways of resolving them.</a:t>
            </a:r>
          </a:p>
          <a:p>
            <a:endParaRPr lang="en-GB" dirty="0" smtClean="0"/>
          </a:p>
          <a:p>
            <a:r>
              <a:rPr lang="en-GB" dirty="0" smtClean="0"/>
              <a:t>At the end of the session you will be able to:</a:t>
            </a:r>
            <a:endParaRPr lang="en-GB" dirty="0"/>
          </a:p>
        </p:txBody>
      </p:sp>
    </p:spTree>
    <p:extLst>
      <p:ext uri="{BB962C8B-B14F-4D97-AF65-F5344CB8AC3E}">
        <p14:creationId xmlns:p14="http://schemas.microsoft.com/office/powerpoint/2010/main" val="2944743073"/>
      </p:ext>
    </p:extLst>
  </p:cSld>
  <p:clrMapOvr>
    <a:masterClrMapping/>
  </p:clrMapOvr>
  <p:transition spd="med">
    <p:fad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does it mean to be a professional?</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Core Elements of Professionalism</a:t>
            </a:r>
            <a:endParaRPr lang="en-GB" sz="2400" dirty="0"/>
          </a:p>
        </p:txBody>
      </p:sp>
      <p:pic>
        <p:nvPicPr>
          <p:cNvPr id="1028" name="Picture 4" descr="Image result for core elements of professionalism cip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8986" y="1571288"/>
            <a:ext cx="8591550" cy="4076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021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What does it mean to be a professional?</a:t>
            </a:r>
            <a:endParaRPr lang="en-GB" dirty="0"/>
          </a:p>
        </p:txBody>
      </p:sp>
      <p:sp>
        <p:nvSpPr>
          <p:cNvPr id="6" name="Vertical Text Placeholder 5"/>
          <p:cNvSpPr>
            <a:spLocks noGrp="1"/>
          </p:cNvSpPr>
          <p:nvPr>
            <p:ph type="body" orient="vert" idx="13"/>
          </p:nvPr>
        </p:nvSpPr>
        <p:spPr/>
        <p:txBody>
          <a:bodyPr/>
          <a:lstStyle/>
          <a:p>
            <a:pPr marL="0" indent="0">
              <a:buNone/>
            </a:pPr>
            <a:r>
              <a:rPr lang="en-GB" sz="2400" dirty="0" smtClean="0"/>
              <a:t>Where do you stand?</a:t>
            </a:r>
            <a:endParaRPr lang="en-GB" sz="2400" dirty="0"/>
          </a:p>
        </p:txBody>
      </p:sp>
      <p:sp>
        <p:nvSpPr>
          <p:cNvPr id="3" name="Rounded Rectangle 2"/>
          <p:cNvSpPr/>
          <p:nvPr/>
        </p:nvSpPr>
        <p:spPr>
          <a:xfrm>
            <a:off x="827584" y="1844824"/>
            <a:ext cx="3168352" cy="3600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Professional Identity (PI) is the identification with, and perception of belonging to, and commitment to, the profession, its values an norms.</a:t>
            </a:r>
            <a:endParaRPr lang="en-GB" sz="2400" dirty="0"/>
          </a:p>
        </p:txBody>
      </p:sp>
      <p:sp>
        <p:nvSpPr>
          <p:cNvPr id="7" name="Rounded Rectangle 6"/>
          <p:cNvSpPr/>
          <p:nvPr/>
        </p:nvSpPr>
        <p:spPr>
          <a:xfrm>
            <a:off x="5076056" y="1844824"/>
            <a:ext cx="3168352" cy="36004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Organisational Identity (OI) is the identification with, and perception of belonging to, and commitment to, an organisation, its values an norms.</a:t>
            </a:r>
            <a:endParaRPr lang="en-GB" sz="2400" dirty="0"/>
          </a:p>
        </p:txBody>
      </p:sp>
    </p:spTree>
    <p:extLst>
      <p:ext uri="{BB962C8B-B14F-4D97-AF65-F5344CB8AC3E}">
        <p14:creationId xmlns:p14="http://schemas.microsoft.com/office/powerpoint/2010/main" val="8813454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hlinkClick r:id="rId3"/>
          </p:cNvPr>
          <p:cNvPicPr>
            <a:picLocks noChangeAspect="1"/>
          </p:cNvPicPr>
          <p:nvPr/>
        </p:nvPicPr>
        <p:blipFill>
          <a:blip r:embed="rId4"/>
          <a:stretch>
            <a:fillRect/>
          </a:stretch>
        </p:blipFill>
        <p:spPr>
          <a:xfrm>
            <a:off x="2555776" y="2564904"/>
            <a:ext cx="3910186" cy="2932640"/>
          </a:xfrm>
          <a:prstGeom prst="rect">
            <a:avLst/>
          </a:prstGeom>
        </p:spPr>
      </p:pic>
      <p:sp>
        <p:nvSpPr>
          <p:cNvPr id="15362" name="Rectangle 2"/>
          <p:cNvSpPr>
            <a:spLocks noGrp="1" noChangeArrowheads="1"/>
          </p:cNvSpPr>
          <p:nvPr>
            <p:ph type="ctrTitle" idx="4294967295"/>
          </p:nvPr>
        </p:nvSpPr>
        <p:spPr>
          <a:xfrm>
            <a:off x="395536" y="836712"/>
            <a:ext cx="8548687" cy="842963"/>
          </a:xfrm>
        </p:spPr>
        <p:txBody>
          <a:bodyPr>
            <a:noAutofit/>
          </a:bodyPr>
          <a:lstStyle/>
          <a:p>
            <a:r>
              <a:rPr lang="en-GB" sz="6000" dirty="0" smtClean="0"/>
              <a:t>If you want to get along, go along</a:t>
            </a:r>
            <a:endParaRPr lang="en-GB" altLang="en-US" sz="6000" i="1" dirty="0">
              <a:hlinkClick r:id="rId5"/>
            </a:endParaRPr>
          </a:p>
        </p:txBody>
      </p:sp>
    </p:spTree>
    <p:extLst>
      <p:ext uri="{BB962C8B-B14F-4D97-AF65-F5344CB8AC3E}">
        <p14:creationId xmlns:p14="http://schemas.microsoft.com/office/powerpoint/2010/main" val="30872621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574221" y="2924944"/>
            <a:ext cx="3995558" cy="2614963"/>
          </a:xfrm>
          <a:prstGeom prst="rect">
            <a:avLst/>
          </a:prstGeom>
        </p:spPr>
      </p:pic>
      <p:sp>
        <p:nvSpPr>
          <p:cNvPr id="4" name="TextBox 3"/>
          <p:cNvSpPr txBox="1"/>
          <p:nvPr/>
        </p:nvSpPr>
        <p:spPr>
          <a:xfrm>
            <a:off x="683568" y="188640"/>
            <a:ext cx="7776864" cy="2554545"/>
          </a:xfrm>
          <a:prstGeom prst="rect">
            <a:avLst/>
          </a:prstGeom>
          <a:noFill/>
        </p:spPr>
        <p:txBody>
          <a:bodyPr wrap="square" rtlCol="0">
            <a:spAutoFit/>
          </a:bodyPr>
          <a:lstStyle/>
          <a:p>
            <a:r>
              <a:rPr lang="en-GB" sz="3200" dirty="0" smtClean="0"/>
              <a:t>“Decades of evidence shows us that situations can persuade even the most ethical and compassionate people to betray their own values.” (Phil Zimbardo, Stanford Prison Experiment, 1971)</a:t>
            </a:r>
            <a:endParaRPr lang="en-GB" sz="3200" dirty="0"/>
          </a:p>
        </p:txBody>
      </p:sp>
    </p:spTree>
    <p:extLst>
      <p:ext uri="{BB962C8B-B14F-4D97-AF65-F5344CB8AC3E}">
        <p14:creationId xmlns:p14="http://schemas.microsoft.com/office/powerpoint/2010/main" val="7526354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3162101"/>
            <a:ext cx="8548687" cy="842963"/>
          </a:xfrm>
        </p:spPr>
        <p:txBody>
          <a:bodyPr>
            <a:noAutofit/>
          </a:bodyPr>
          <a:lstStyle/>
          <a:p>
            <a:r>
              <a:rPr lang="en-GB" altLang="en-US" sz="3200" i="1" dirty="0" smtClean="0"/>
              <a:t>“</a:t>
            </a:r>
            <a:r>
              <a:rPr lang="en-GB" sz="3200" dirty="0" smtClean="0"/>
              <a:t>There is a fundamental paradox that characterises HR professionalism: alignment with the business strategy lies at the heart of the majority of HR roles, while one of the key attributes of the profession is the ownership of the standards that not only go beyond but override, those of the organisation.</a:t>
            </a:r>
            <a:r>
              <a:rPr lang="en-GB" altLang="en-US" sz="3200" i="1" dirty="0" smtClean="0"/>
              <a:t>”</a:t>
            </a:r>
            <a:r>
              <a:rPr lang="en-GB" altLang="en-US" sz="3200" i="1" dirty="0"/>
              <a:t/>
            </a:r>
            <a:br>
              <a:rPr lang="en-GB" altLang="en-US" sz="3200" i="1" dirty="0"/>
            </a:br>
            <a:r>
              <a:rPr lang="en-GB" altLang="en-US" sz="3200" i="1" dirty="0" smtClean="0"/>
              <a:t/>
            </a:r>
            <a:br>
              <a:rPr lang="en-GB" altLang="en-US" sz="3200" i="1" dirty="0" smtClean="0"/>
            </a:br>
            <a:endParaRPr lang="en-GB" altLang="en-US" sz="3200" i="1" dirty="0">
              <a:hlinkClick r:id="rId3"/>
            </a:endParaRPr>
          </a:p>
        </p:txBody>
      </p:sp>
      <p:sp>
        <p:nvSpPr>
          <p:cNvPr id="2" name="TextBox 1"/>
          <p:cNvSpPr txBox="1"/>
          <p:nvPr/>
        </p:nvSpPr>
        <p:spPr>
          <a:xfrm>
            <a:off x="7236296" y="5291916"/>
            <a:ext cx="1656184" cy="369332"/>
          </a:xfrm>
          <a:prstGeom prst="rect">
            <a:avLst/>
          </a:prstGeom>
          <a:noFill/>
        </p:spPr>
        <p:txBody>
          <a:bodyPr wrap="square" rtlCol="0">
            <a:spAutoFit/>
          </a:bodyPr>
          <a:lstStyle/>
          <a:p>
            <a:r>
              <a:rPr lang="en-GB" dirty="0" smtClean="0"/>
              <a:t>(CIPD,   2017)</a:t>
            </a:r>
            <a:endParaRPr lang="en-GB" dirty="0"/>
          </a:p>
        </p:txBody>
      </p:sp>
    </p:spTree>
    <p:extLst>
      <p:ext uri="{BB962C8B-B14F-4D97-AF65-F5344CB8AC3E}">
        <p14:creationId xmlns:p14="http://schemas.microsoft.com/office/powerpoint/2010/main" val="12855876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ctrTitle" idx="4294967295"/>
          </p:nvPr>
        </p:nvSpPr>
        <p:spPr>
          <a:xfrm>
            <a:off x="377223" y="3162101"/>
            <a:ext cx="8548687" cy="842963"/>
          </a:xfrm>
        </p:spPr>
        <p:txBody>
          <a:bodyPr>
            <a:noAutofit/>
          </a:bodyPr>
          <a:lstStyle/>
          <a:p>
            <a:r>
              <a:rPr lang="en-GB" altLang="en-US" sz="3200" i="1" dirty="0" smtClean="0"/>
              <a:t>“</a:t>
            </a:r>
            <a:r>
              <a:rPr lang="en-GB" sz="3200" dirty="0" smtClean="0"/>
              <a:t>We had that nice lady from personnel who was seen as the support for employees. Then we were told we had to cut back on that resource, outsource it where possible, and be strategic business partners with an alliance to our leaders. I think the next evolution is that we’re not allied to any particular level of the hierarchy – we’re creating an environment and experience for our people that allows the business to grow.</a:t>
            </a:r>
            <a:r>
              <a:rPr lang="en-GB" altLang="en-US" sz="3200" i="1" dirty="0" smtClean="0"/>
              <a:t>” </a:t>
            </a:r>
            <a:r>
              <a:rPr lang="en-GB" altLang="en-US" sz="2400" i="1" dirty="0" smtClean="0"/>
              <a:t>(Lucy Adams, PM March 2017)</a:t>
            </a:r>
            <a:r>
              <a:rPr lang="en-GB" altLang="en-US" sz="3200" i="1" dirty="0" smtClean="0"/>
              <a:t/>
            </a:r>
            <a:br>
              <a:rPr lang="en-GB" altLang="en-US" sz="3200" i="1" dirty="0" smtClean="0"/>
            </a:br>
            <a:r>
              <a:rPr lang="en-GB" altLang="en-US" sz="3200" i="1" dirty="0"/>
              <a:t/>
            </a:r>
            <a:br>
              <a:rPr lang="en-GB" altLang="en-US" sz="3200" i="1" dirty="0"/>
            </a:br>
            <a:r>
              <a:rPr lang="en-GB" altLang="en-US" sz="3200" i="1" dirty="0" smtClean="0"/>
              <a:t/>
            </a:r>
            <a:br>
              <a:rPr lang="en-GB" altLang="en-US" sz="3200" i="1" dirty="0" smtClean="0"/>
            </a:br>
            <a:endParaRPr lang="en-GB" altLang="en-US" sz="3200" i="1" dirty="0">
              <a:hlinkClick r:id="rId3"/>
            </a:endParaRPr>
          </a:p>
        </p:txBody>
      </p:sp>
    </p:spTree>
    <p:extLst>
      <p:ext uri="{BB962C8B-B14F-4D97-AF65-F5344CB8AC3E}">
        <p14:creationId xmlns:p14="http://schemas.microsoft.com/office/powerpoint/2010/main" val="34644293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971600" y="692696"/>
            <a:ext cx="2619375" cy="1743075"/>
          </a:xfrm>
          <a:prstGeom prst="rect">
            <a:avLst/>
          </a:prstGeom>
        </p:spPr>
      </p:pic>
      <p:pic>
        <p:nvPicPr>
          <p:cNvPr id="2052" name="Picture 4" descr="Image result for gandhi"/>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43808" y="2564904"/>
            <a:ext cx="3075297" cy="172985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5"/>
          <a:stretch>
            <a:fillRect/>
          </a:stretch>
        </p:blipFill>
        <p:spPr>
          <a:xfrm>
            <a:off x="4427985" y="620688"/>
            <a:ext cx="3217540" cy="1801822"/>
          </a:xfrm>
          <a:prstGeom prst="rect">
            <a:avLst/>
          </a:prstGeom>
        </p:spPr>
      </p:pic>
      <p:pic>
        <p:nvPicPr>
          <p:cNvPr id="7" name="Picture 6"/>
          <p:cNvPicPr>
            <a:picLocks noChangeAspect="1"/>
          </p:cNvPicPr>
          <p:nvPr/>
        </p:nvPicPr>
        <p:blipFill>
          <a:blip r:embed="rId6"/>
          <a:stretch>
            <a:fillRect/>
          </a:stretch>
        </p:blipFill>
        <p:spPr>
          <a:xfrm>
            <a:off x="611560" y="3370834"/>
            <a:ext cx="2664296" cy="1995650"/>
          </a:xfrm>
          <a:prstGeom prst="rect">
            <a:avLst/>
          </a:prstGeom>
        </p:spPr>
      </p:pic>
      <p:pic>
        <p:nvPicPr>
          <p:cNvPr id="9" name="Picture 8"/>
          <p:cNvPicPr>
            <a:picLocks noChangeAspect="1"/>
          </p:cNvPicPr>
          <p:nvPr/>
        </p:nvPicPr>
        <p:blipFill>
          <a:blip r:embed="rId7"/>
          <a:stretch>
            <a:fillRect/>
          </a:stretch>
        </p:blipFill>
        <p:spPr>
          <a:xfrm>
            <a:off x="5724128" y="3576167"/>
            <a:ext cx="2695575" cy="1695450"/>
          </a:xfrm>
          <a:prstGeom prst="rect">
            <a:avLst/>
          </a:prstGeom>
        </p:spPr>
      </p:pic>
      <p:pic>
        <p:nvPicPr>
          <p:cNvPr id="10" name="Picture 9"/>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27584" y="2027003"/>
            <a:ext cx="2609850" cy="1752600"/>
          </a:xfrm>
          <a:prstGeom prst="rect">
            <a:avLst/>
          </a:prstGeom>
        </p:spPr>
      </p:pic>
      <p:pic>
        <p:nvPicPr>
          <p:cNvPr id="11" name="Picture 10"/>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220072" y="2202476"/>
            <a:ext cx="2857500" cy="1600200"/>
          </a:xfrm>
          <a:prstGeom prst="rect">
            <a:avLst/>
          </a:prstGeom>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16249" y="1579846"/>
            <a:ext cx="3730414" cy="2794210"/>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Tree>
    <p:extLst>
      <p:ext uri="{BB962C8B-B14F-4D97-AF65-F5344CB8AC3E}">
        <p14:creationId xmlns:p14="http://schemas.microsoft.com/office/powerpoint/2010/main" val="309273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2000"/>
                                  </p:stCondLst>
                                  <p:childTnLst>
                                    <p:set>
                                      <p:cBhvr>
                                        <p:cTn id="9" dur="1" fill="hold">
                                          <p:stCondLst>
                                            <p:cond delay="0"/>
                                          </p:stCondLst>
                                        </p:cTn>
                                        <p:tgtEl>
                                          <p:spTgt spid="6"/>
                                        </p:tgtEl>
                                        <p:attrNameLst>
                                          <p:attrName>style.visibility</p:attrName>
                                        </p:attrNameLst>
                                      </p:cBhvr>
                                      <p:to>
                                        <p:strVal val="visible"/>
                                      </p:to>
                                    </p:set>
                                  </p:childTnLst>
                                </p:cTn>
                              </p:par>
                            </p:childTnLst>
                          </p:cTn>
                        </p:par>
                        <p:par>
                          <p:cTn id="10" fill="hold">
                            <p:stCondLst>
                              <p:cond delay="2000"/>
                            </p:stCondLst>
                            <p:childTnLst>
                              <p:par>
                                <p:cTn id="11" presetID="1" presetClass="entr" presetSubtype="0" fill="hold" nodeType="afterEffect">
                                  <p:stCondLst>
                                    <p:cond delay="2000"/>
                                  </p:stCondLst>
                                  <p:childTnLst>
                                    <p:set>
                                      <p:cBhvr>
                                        <p:cTn id="12" dur="1" fill="hold">
                                          <p:stCondLst>
                                            <p:cond delay="0"/>
                                          </p:stCondLst>
                                        </p:cTn>
                                        <p:tgtEl>
                                          <p:spTgt spid="7"/>
                                        </p:tgtEl>
                                        <p:attrNameLst>
                                          <p:attrName>style.visibility</p:attrName>
                                        </p:attrNameLst>
                                      </p:cBhvr>
                                      <p:to>
                                        <p:strVal val="visible"/>
                                      </p:to>
                                    </p:set>
                                  </p:childTnLst>
                                </p:cTn>
                              </p:par>
                            </p:childTnLst>
                          </p:cTn>
                        </p:par>
                        <p:par>
                          <p:cTn id="13" fill="hold">
                            <p:stCondLst>
                              <p:cond delay="4000"/>
                            </p:stCondLst>
                            <p:childTnLst>
                              <p:par>
                                <p:cTn id="14" presetID="1" presetClass="entr" presetSubtype="0" fill="hold" nodeType="afterEffect">
                                  <p:stCondLst>
                                    <p:cond delay="2000"/>
                                  </p:stCondLst>
                                  <p:childTnLst>
                                    <p:set>
                                      <p:cBhvr>
                                        <p:cTn id="15" dur="1" fill="hold">
                                          <p:stCondLst>
                                            <p:cond delay="0"/>
                                          </p:stCondLst>
                                        </p:cTn>
                                        <p:tgtEl>
                                          <p:spTgt spid="9"/>
                                        </p:tgtEl>
                                        <p:attrNameLst>
                                          <p:attrName>style.visibility</p:attrName>
                                        </p:attrNameLst>
                                      </p:cBhvr>
                                      <p:to>
                                        <p:strVal val="visible"/>
                                      </p:to>
                                    </p:set>
                                  </p:childTnLst>
                                </p:cTn>
                              </p:par>
                            </p:childTnLst>
                          </p:cTn>
                        </p:par>
                        <p:par>
                          <p:cTn id="16" fill="hold">
                            <p:stCondLst>
                              <p:cond delay="6000"/>
                            </p:stCondLst>
                            <p:childTnLst>
                              <p:par>
                                <p:cTn id="17" presetID="1" presetClass="entr" presetSubtype="0" fill="hold" nodeType="afterEffect">
                                  <p:stCondLst>
                                    <p:cond delay="2000"/>
                                  </p:stCondLst>
                                  <p:childTnLst>
                                    <p:set>
                                      <p:cBhvr>
                                        <p:cTn id="18" dur="1" fill="hold">
                                          <p:stCondLst>
                                            <p:cond delay="0"/>
                                          </p:stCondLst>
                                        </p:cTn>
                                        <p:tgtEl>
                                          <p:spTgt spid="2052"/>
                                        </p:tgtEl>
                                        <p:attrNameLst>
                                          <p:attrName>style.visibility</p:attrName>
                                        </p:attrNameLst>
                                      </p:cBhvr>
                                      <p:to>
                                        <p:strVal val="visible"/>
                                      </p:to>
                                    </p:set>
                                  </p:childTnLst>
                                </p:cTn>
                              </p:par>
                            </p:childTnLst>
                          </p:cTn>
                        </p:par>
                        <p:par>
                          <p:cTn id="19" fill="hold">
                            <p:stCondLst>
                              <p:cond delay="8000"/>
                            </p:stCondLst>
                            <p:childTnLst>
                              <p:par>
                                <p:cTn id="20" presetID="1" presetClass="entr" presetSubtype="0" fill="hold" nodeType="afterEffect">
                                  <p:stCondLst>
                                    <p:cond delay="2000"/>
                                  </p:stCondLst>
                                  <p:childTnLst>
                                    <p:set>
                                      <p:cBhvr>
                                        <p:cTn id="21" dur="1" fill="hold">
                                          <p:stCondLst>
                                            <p:cond delay="0"/>
                                          </p:stCondLst>
                                        </p:cTn>
                                        <p:tgtEl>
                                          <p:spTgt spid="10"/>
                                        </p:tgtEl>
                                        <p:attrNameLst>
                                          <p:attrName>style.visibility</p:attrName>
                                        </p:attrNameLst>
                                      </p:cBhvr>
                                      <p:to>
                                        <p:strVal val="visible"/>
                                      </p:to>
                                    </p:set>
                                  </p:childTnLst>
                                </p:cTn>
                              </p:par>
                            </p:childTnLst>
                          </p:cTn>
                        </p:par>
                        <p:par>
                          <p:cTn id="22" fill="hold">
                            <p:stCondLst>
                              <p:cond delay="10000"/>
                            </p:stCondLst>
                            <p:childTnLst>
                              <p:par>
                                <p:cTn id="23" presetID="1" presetClass="entr" presetSubtype="0" fill="hold" nodeType="afterEffect">
                                  <p:stCondLst>
                                    <p:cond delay="200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hlinkClick r:id="rId3"/>
          </p:cNvPr>
          <p:cNvPicPr>
            <a:picLocks noChangeAspect="1"/>
          </p:cNvPicPr>
          <p:nvPr/>
        </p:nvPicPr>
        <p:blipFill>
          <a:blip r:embed="rId4"/>
          <a:stretch>
            <a:fillRect/>
          </a:stretch>
        </p:blipFill>
        <p:spPr>
          <a:xfrm>
            <a:off x="1691680" y="908720"/>
            <a:ext cx="5884862" cy="4128187"/>
          </a:xfrm>
          <a:prstGeom prst="rect">
            <a:avLst/>
          </a:prstGeom>
        </p:spPr>
      </p:pic>
    </p:spTree>
    <p:extLst>
      <p:ext uri="{BB962C8B-B14F-4D97-AF65-F5344CB8AC3E}">
        <p14:creationId xmlns:p14="http://schemas.microsoft.com/office/powerpoint/2010/main" val="21637961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Approaches to Ethics</a:t>
            </a:r>
            <a:endParaRPr lang="en-GB" dirty="0"/>
          </a:p>
        </p:txBody>
      </p:sp>
      <p:sp>
        <p:nvSpPr>
          <p:cNvPr id="5" name="Vertical Text Placeholder 4"/>
          <p:cNvSpPr>
            <a:spLocks noGrp="1"/>
          </p:cNvSpPr>
          <p:nvPr>
            <p:ph type="body" orient="vert" idx="1"/>
          </p:nvPr>
        </p:nvSpPr>
        <p:spPr/>
        <p:txBody>
          <a:bodyPr>
            <a:normAutofit fontScale="92500"/>
          </a:bodyPr>
          <a:lstStyle/>
          <a:p>
            <a:r>
              <a:rPr lang="en-GB" sz="2800" i="1" dirty="0" smtClean="0"/>
              <a:t>‘Ethical theory provides a system of rules or principles that guide us in making decisions about what is right or wrong and good or bad in a particular situation.’ </a:t>
            </a:r>
            <a:r>
              <a:rPr lang="en-GB" sz="2400" dirty="0"/>
              <a:t>(</a:t>
            </a:r>
            <a:r>
              <a:rPr lang="en-GB" sz="2400" dirty="0" err="1"/>
              <a:t>Northouse</a:t>
            </a:r>
            <a:r>
              <a:rPr lang="en-GB" sz="2400" dirty="0"/>
              <a:t>, 2016 p330</a:t>
            </a:r>
            <a:r>
              <a:rPr lang="en-GB" sz="2400" dirty="0" smtClean="0"/>
              <a:t>)</a:t>
            </a:r>
            <a:endParaRPr lang="en-GB" sz="2400" i="1" dirty="0" smtClean="0"/>
          </a:p>
          <a:p>
            <a:r>
              <a:rPr lang="en-GB" sz="2800" i="1" dirty="0" smtClean="0"/>
              <a:t>‘ethics goes beyond the legal requirements for a company and therefore is about discretionary decisions and behaviour guided by values. Put simply, business ethics is the application of ethical values to business decisions.’ </a:t>
            </a:r>
            <a:r>
              <a:rPr lang="en-GB" sz="2400" i="1" dirty="0" smtClean="0"/>
              <a:t>(Rees &amp; French, 2016)</a:t>
            </a:r>
            <a:endParaRPr lang="en-GB" sz="2400" i="1"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Definition of ethics</a:t>
            </a:r>
            <a:endParaRPr lang="en-GB" sz="2400" dirty="0"/>
          </a:p>
        </p:txBody>
      </p:sp>
    </p:spTree>
    <p:extLst>
      <p:ext uri="{BB962C8B-B14F-4D97-AF65-F5344CB8AC3E}">
        <p14:creationId xmlns:p14="http://schemas.microsoft.com/office/powerpoint/2010/main" val="1738623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Approaches to Ethics</a:t>
            </a:r>
          </a:p>
        </p:txBody>
      </p:sp>
      <p:sp>
        <p:nvSpPr>
          <p:cNvPr id="5" name="Vertical Text Placeholder 4"/>
          <p:cNvSpPr>
            <a:spLocks noGrp="1"/>
          </p:cNvSpPr>
          <p:nvPr>
            <p:ph type="body" orient="vert" idx="1"/>
          </p:nvPr>
        </p:nvSpPr>
        <p:spPr/>
        <p:txBody>
          <a:bodyPr>
            <a:normAutofit/>
          </a:bodyPr>
          <a:lstStyle/>
          <a:p>
            <a:pPr marL="0" indent="0">
              <a:buNone/>
            </a:pPr>
            <a:r>
              <a:rPr lang="en-GB" sz="2400" dirty="0" smtClean="0"/>
              <a:t>The choices we make are influenced by our </a:t>
            </a:r>
            <a:r>
              <a:rPr lang="en-GB" sz="2400" dirty="0"/>
              <a:t>m</a:t>
            </a:r>
            <a:r>
              <a:rPr lang="en-GB" sz="2400" dirty="0" smtClean="0"/>
              <a:t>oral development.</a:t>
            </a:r>
          </a:p>
          <a:p>
            <a:r>
              <a:rPr lang="en-GB" sz="2400" dirty="0" smtClean="0"/>
              <a:t>Kohlberg’s theory explains how people think about moral issues</a:t>
            </a:r>
          </a:p>
          <a:p>
            <a:r>
              <a:rPr lang="en-GB" sz="2400" dirty="0" smtClean="0"/>
              <a:t>Used a series of moral dilemmas to understand the reasoning behind the choices people make.</a:t>
            </a:r>
          </a:p>
          <a:p>
            <a:r>
              <a:rPr lang="en-GB" sz="2400" dirty="0" smtClean="0"/>
              <a:t>Kohlberg’s classified 6 stages of moral development at 3 levels.</a:t>
            </a:r>
          </a:p>
          <a:p>
            <a:r>
              <a:rPr lang="en-GB" sz="2400" dirty="0" smtClean="0"/>
              <a:t>Lets take a look at  </a:t>
            </a:r>
            <a:r>
              <a:rPr lang="en-GB" sz="2400" dirty="0" smtClean="0">
                <a:hlinkClick r:id="rId3"/>
              </a:rPr>
              <a:t>“the Heinz dilemma”</a:t>
            </a:r>
            <a:endParaRPr lang="en-GB" sz="2400" dirty="0" smtClean="0"/>
          </a:p>
          <a:p>
            <a:pPr marL="0" indent="0">
              <a:buNone/>
            </a:pPr>
            <a:endParaRPr lang="en-GB" sz="2400" dirty="0" smtClean="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Kohlberg’s stages of moral development</a:t>
            </a:r>
            <a:endParaRPr lang="en-GB" sz="2400" dirty="0"/>
          </a:p>
        </p:txBody>
      </p:sp>
    </p:spTree>
    <p:extLst>
      <p:ext uri="{BB962C8B-B14F-4D97-AF65-F5344CB8AC3E}">
        <p14:creationId xmlns:p14="http://schemas.microsoft.com/office/powerpoint/2010/main" val="236608788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18902"/>
          <a:stretch/>
        </p:blipFill>
        <p:spPr>
          <a:xfrm>
            <a:off x="447121" y="1196752"/>
            <a:ext cx="8249757" cy="5040560"/>
          </a:xfrm>
          <a:prstGeom prst="rect">
            <a:avLst/>
          </a:prstGeom>
        </p:spPr>
      </p:pic>
      <p:sp>
        <p:nvSpPr>
          <p:cNvPr id="2" name="Title 1"/>
          <p:cNvSpPr>
            <a:spLocks noGrp="1"/>
          </p:cNvSpPr>
          <p:nvPr>
            <p:ph type="title"/>
          </p:nvPr>
        </p:nvSpPr>
        <p:spPr>
          <a:xfrm>
            <a:off x="683568" y="260648"/>
            <a:ext cx="8229600" cy="1143000"/>
          </a:xfrm>
        </p:spPr>
        <p:txBody>
          <a:bodyPr>
            <a:normAutofit/>
          </a:bodyPr>
          <a:lstStyle/>
          <a:p>
            <a:pPr algn="l"/>
            <a:r>
              <a:rPr lang="en-GB" sz="3200" dirty="0">
                <a:solidFill>
                  <a:schemeClr val="tx2"/>
                </a:solidFill>
              </a:rPr>
              <a:t>Approaches to </a:t>
            </a:r>
            <a:r>
              <a:rPr lang="en-GB" sz="3200" dirty="0" smtClean="0">
                <a:solidFill>
                  <a:schemeClr val="tx2"/>
                </a:solidFill>
              </a:rPr>
              <a:t>Ethics</a:t>
            </a:r>
            <a:br>
              <a:rPr lang="en-GB" sz="3200" dirty="0" smtClean="0">
                <a:solidFill>
                  <a:schemeClr val="tx2"/>
                </a:solidFill>
              </a:rPr>
            </a:br>
            <a:r>
              <a:rPr lang="en-GB" sz="2400" dirty="0" smtClean="0">
                <a:solidFill>
                  <a:schemeClr val="tx2"/>
                </a:solidFill>
              </a:rPr>
              <a:t>Kohlberg’s Moral Stages</a:t>
            </a:r>
            <a:endParaRPr lang="en-GB" sz="2400" dirty="0">
              <a:solidFill>
                <a:schemeClr val="tx2"/>
              </a:solidFill>
            </a:endParaRPr>
          </a:p>
        </p:txBody>
      </p:sp>
    </p:spTree>
    <p:extLst>
      <p:ext uri="{BB962C8B-B14F-4D97-AF65-F5344CB8AC3E}">
        <p14:creationId xmlns:p14="http://schemas.microsoft.com/office/powerpoint/2010/main" val="42229277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44624"/>
            <a:ext cx="8229600" cy="1143000"/>
          </a:xfrm>
        </p:spPr>
        <p:txBody>
          <a:bodyPr/>
          <a:lstStyle/>
          <a:p>
            <a:r>
              <a:rPr lang="en-GB" dirty="0"/>
              <a:t>Approaches to Ethics: </a:t>
            </a:r>
            <a:r>
              <a:rPr lang="en-GB" dirty="0" smtClean="0"/>
              <a:t>Ethical Theories</a:t>
            </a:r>
            <a:endParaRPr lang="en-GB" dirty="0"/>
          </a:p>
        </p:txBody>
      </p:sp>
      <p:sp>
        <p:nvSpPr>
          <p:cNvPr id="5" name="Vertical Text Placeholder 4"/>
          <p:cNvSpPr>
            <a:spLocks noGrp="1"/>
          </p:cNvSpPr>
          <p:nvPr>
            <p:ph type="body" orient="vert" idx="1"/>
          </p:nvPr>
        </p:nvSpPr>
        <p:spPr>
          <a:xfrm>
            <a:off x="405584" y="980728"/>
            <a:ext cx="8318832" cy="4536505"/>
          </a:xfrm>
        </p:spPr>
        <p:txBody>
          <a:bodyPr>
            <a:normAutofit/>
          </a:bodyPr>
          <a:lstStyle/>
          <a:p>
            <a:pPr marL="0" indent="0">
              <a:buNone/>
            </a:pPr>
            <a:r>
              <a:rPr lang="en-GB" sz="2400" dirty="0" smtClean="0"/>
              <a:t>Ethical theories are about both the actions of individuals and who they are as people.</a:t>
            </a:r>
          </a:p>
          <a:p>
            <a:pPr marL="0" indent="0">
              <a:buNone/>
            </a:pPr>
            <a:endParaRPr lang="en-GB" sz="2400" dirty="0"/>
          </a:p>
          <a:p>
            <a:pPr marL="0" indent="0">
              <a:buNone/>
            </a:pPr>
            <a:endParaRPr lang="en-GB" sz="2400" dirty="0" smtClean="0"/>
          </a:p>
          <a:p>
            <a:pPr marL="0" indent="0">
              <a:buNone/>
            </a:pPr>
            <a:endParaRPr lang="en-GB" sz="2400" dirty="0"/>
          </a:p>
          <a:p>
            <a:r>
              <a:rPr lang="en-GB" sz="2400" dirty="0" smtClean="0"/>
              <a:t>Conduct:</a:t>
            </a:r>
          </a:p>
          <a:p>
            <a:pPr lvl="1"/>
            <a:r>
              <a:rPr lang="en-GB" sz="2000" dirty="0" smtClean="0"/>
              <a:t>Consequences of actions – teleological</a:t>
            </a:r>
          </a:p>
          <a:p>
            <a:pPr lvl="1"/>
            <a:r>
              <a:rPr lang="en-GB" sz="2000" dirty="0" smtClean="0"/>
              <a:t>Duty or rules governing leaders actions – deontological</a:t>
            </a:r>
          </a:p>
          <a:p>
            <a:r>
              <a:rPr lang="en-GB" sz="2400" dirty="0" smtClean="0"/>
              <a:t>Character</a:t>
            </a:r>
          </a:p>
          <a:p>
            <a:pPr lvl="1"/>
            <a:r>
              <a:rPr lang="en-GB" sz="2000" dirty="0" smtClean="0"/>
              <a:t>Virtue based theories </a:t>
            </a:r>
            <a:endParaRPr lang="en-GB" sz="2000" dirty="0"/>
          </a:p>
        </p:txBody>
      </p:sp>
      <p:sp>
        <p:nvSpPr>
          <p:cNvPr id="2" name="Rectangle 1"/>
          <p:cNvSpPr/>
          <p:nvPr/>
        </p:nvSpPr>
        <p:spPr>
          <a:xfrm>
            <a:off x="683568" y="2076622"/>
            <a:ext cx="7340471" cy="923330"/>
          </a:xfrm>
          <a:prstGeom prst="rect">
            <a:avLst/>
          </a:prstGeom>
          <a:noFill/>
        </p:spPr>
        <p:txBody>
          <a:bodyPr wrap="none" lIns="91440" tIns="45720" rIns="91440" bIns="45720">
            <a:spAutoFit/>
          </a:bodyPr>
          <a:lstStyle/>
          <a:p>
            <a:pPr algn="ctr"/>
            <a:r>
              <a:rPr lang="en-US" sz="5400" b="0" cap="none" spc="0" dirty="0" smtClean="0">
                <a:ln w="0"/>
                <a:solidFill>
                  <a:schemeClr val="accent1"/>
                </a:solidFill>
                <a:effectLst>
                  <a:outerShdw blurRad="38100" dist="25400" dir="5400000" algn="ctr" rotWithShape="0">
                    <a:srgbClr val="6E747A">
                      <a:alpha val="43000"/>
                    </a:srgbClr>
                  </a:outerShdw>
                </a:effectLst>
              </a:rPr>
              <a:t>Conduct and Character</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7657422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200" dirty="0"/>
              <a:t>Approaches to Ethics </a:t>
            </a:r>
            <a:r>
              <a:rPr lang="en-GB" sz="3200" dirty="0" smtClean="0">
                <a:solidFill>
                  <a:schemeClr val="tx2"/>
                </a:solidFill>
              </a:rPr>
              <a:t>: Teleological Theories</a:t>
            </a:r>
            <a:endParaRPr lang="en-GB" sz="3200" dirty="0">
              <a:solidFill>
                <a:schemeClr val="tx2"/>
              </a:solidFill>
            </a:endParaRPr>
          </a:p>
        </p:txBody>
      </p:sp>
      <p:pic>
        <p:nvPicPr>
          <p:cNvPr id="1026"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417638"/>
            <a:ext cx="7626032" cy="48131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10"/>
          <p:cNvSpPr txBox="1"/>
          <p:nvPr/>
        </p:nvSpPr>
        <p:spPr>
          <a:xfrm>
            <a:off x="1043608" y="1144250"/>
            <a:ext cx="8686800" cy="253916"/>
          </a:xfrm>
          <a:prstGeom prst="rect">
            <a:avLst/>
          </a:prstGeom>
          <a:noFill/>
        </p:spPr>
        <p:txBody>
          <a:bodyPr wrap="square" rtlCol="0">
            <a:spAutoFit/>
          </a:bodyPr>
          <a:lstStyle>
            <a:defPPr>
              <a:defRPr lang="en-US"/>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Peter G. Northouse, </a:t>
            </a:r>
            <a:r>
              <a:rPr kumimoji="0" lang="en-US" sz="1050" b="0" i="1"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Leadership: Theory and Practice</a:t>
            </a:r>
            <a:r>
              <a:rPr kumimoji="0" lang="en-US" sz="1050" b="0" i="0" u="none" strike="noStrike" kern="1200" cap="none" spc="0" normalizeH="0" baseline="0" noProof="0" dirty="0" smtClean="0">
                <a:ln>
                  <a:noFill/>
                </a:ln>
                <a:solidFill>
                  <a:prstClr val="black"/>
                </a:solidFill>
                <a:effectLst/>
                <a:uLnTx/>
                <a:uFillTx/>
                <a:latin typeface="Times New Roman" pitchFamily="18" charset="0"/>
                <a:ea typeface="+mn-ea"/>
                <a:cs typeface="Times New Roman" pitchFamily="18" charset="0"/>
              </a:rPr>
              <a:t>, Seventh Edition. © 2016 SAGE Publications, Inc. pg. 334</a:t>
            </a:r>
            <a:endParaRPr lang="en-US" dirty="0"/>
          </a:p>
        </p:txBody>
      </p:sp>
    </p:spTree>
    <p:extLst>
      <p:ext uri="{BB962C8B-B14F-4D97-AF65-F5344CB8AC3E}">
        <p14:creationId xmlns:p14="http://schemas.microsoft.com/office/powerpoint/2010/main" val="325154578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Approaches to Ethics : </a:t>
            </a:r>
            <a:r>
              <a:rPr lang="en-GB" dirty="0" smtClean="0"/>
              <a:t>Deontological Theory</a:t>
            </a:r>
            <a:endParaRPr lang="en-GB" dirty="0"/>
          </a:p>
        </p:txBody>
      </p:sp>
      <p:sp>
        <p:nvSpPr>
          <p:cNvPr id="5" name="Vertical Text Placeholder 4"/>
          <p:cNvSpPr>
            <a:spLocks noGrp="1"/>
          </p:cNvSpPr>
          <p:nvPr>
            <p:ph type="body" orient="vert" idx="1"/>
          </p:nvPr>
        </p:nvSpPr>
        <p:spPr/>
        <p:txBody>
          <a:bodyPr>
            <a:normAutofit/>
          </a:bodyPr>
          <a:lstStyle/>
          <a:p>
            <a:r>
              <a:rPr lang="en-GB" sz="2800" dirty="0" smtClean="0"/>
              <a:t>Immanuel Kant (1724-1804)</a:t>
            </a:r>
          </a:p>
          <a:p>
            <a:r>
              <a:rPr lang="en-GB" sz="2800" dirty="0" smtClean="0"/>
              <a:t>Moral obligations to do the right thing:</a:t>
            </a:r>
          </a:p>
          <a:p>
            <a:pPr lvl="1"/>
            <a:r>
              <a:rPr lang="en-GB" sz="2400" dirty="0" smtClean="0"/>
              <a:t>‘Do as you would be done by’</a:t>
            </a:r>
          </a:p>
          <a:p>
            <a:r>
              <a:rPr lang="en-GB" sz="2800" dirty="0" smtClean="0"/>
              <a:t>Goodness or badness is inherent in the act itself rather then in the consequences:</a:t>
            </a:r>
          </a:p>
          <a:p>
            <a:pPr lvl="1"/>
            <a:r>
              <a:rPr lang="en-GB" sz="2400" dirty="0" smtClean="0"/>
              <a:t>Lying is bad</a:t>
            </a:r>
          </a:p>
          <a:p>
            <a:pPr lvl="1"/>
            <a:r>
              <a:rPr lang="en-GB" sz="2400" dirty="0" smtClean="0"/>
              <a:t>Murder is bad</a:t>
            </a:r>
          </a:p>
          <a:p>
            <a:endParaRPr lang="en-GB" dirty="0"/>
          </a:p>
          <a:p>
            <a:pPr marL="0" indent="0">
              <a:buNone/>
            </a:pPr>
            <a:endParaRPr lang="en-GB" sz="2400" dirty="0" smtClean="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Is the action good in itself?</a:t>
            </a:r>
            <a:endParaRPr lang="en-GB" sz="2400" dirty="0"/>
          </a:p>
        </p:txBody>
      </p:sp>
    </p:spTree>
    <p:extLst>
      <p:ext uri="{BB962C8B-B14F-4D97-AF65-F5344CB8AC3E}">
        <p14:creationId xmlns:p14="http://schemas.microsoft.com/office/powerpoint/2010/main" val="6990943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Approaches to </a:t>
            </a:r>
            <a:r>
              <a:rPr lang="en-GB" dirty="0" smtClean="0"/>
              <a:t>Ethics: Virtue Based Theory</a:t>
            </a:r>
            <a:endParaRPr lang="en-GB" dirty="0"/>
          </a:p>
        </p:txBody>
      </p:sp>
      <p:sp>
        <p:nvSpPr>
          <p:cNvPr id="5" name="Vertical Text Placeholder 4"/>
          <p:cNvSpPr>
            <a:spLocks noGrp="1"/>
          </p:cNvSpPr>
          <p:nvPr>
            <p:ph type="body" orient="vert" idx="1"/>
          </p:nvPr>
        </p:nvSpPr>
        <p:spPr/>
        <p:txBody>
          <a:bodyPr>
            <a:normAutofit/>
          </a:bodyPr>
          <a:lstStyle/>
          <a:p>
            <a:r>
              <a:rPr lang="en-GB" sz="2400" dirty="0" smtClean="0"/>
              <a:t>Dates back to Aristotle (384-322 BC)</a:t>
            </a:r>
          </a:p>
          <a:p>
            <a:r>
              <a:rPr lang="en-GB" sz="2400" dirty="0" smtClean="0"/>
              <a:t>Rooted in the heart of the individual and the individuals disposition.</a:t>
            </a:r>
          </a:p>
          <a:p>
            <a:r>
              <a:rPr lang="en-GB" sz="2400" dirty="0" smtClean="0"/>
              <a:t>People are taught by their families and communities to be morally appropriate human beings.</a:t>
            </a:r>
          </a:p>
          <a:p>
            <a:r>
              <a:rPr lang="en-GB" sz="2400" dirty="0" smtClean="0"/>
              <a:t>Being and becoming a good, worthy human being.</a:t>
            </a:r>
          </a:p>
          <a:p>
            <a:r>
              <a:rPr lang="en-GB" sz="2400" dirty="0" smtClean="0"/>
              <a:t>Right and wrong cannot be decided by applying a set of principles – study the lives of good people and learn to imitate them.</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smtClean="0"/>
              <a:t>What is the character of the leader?</a:t>
            </a:r>
            <a:endParaRPr lang="en-GB" sz="2400" dirty="0"/>
          </a:p>
        </p:txBody>
      </p:sp>
    </p:spTree>
    <p:extLst>
      <p:ext uri="{BB962C8B-B14F-4D97-AF65-F5344CB8AC3E}">
        <p14:creationId xmlns:p14="http://schemas.microsoft.com/office/powerpoint/2010/main" val="80305615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Approaches to Ethics</a:t>
            </a:r>
            <a:endParaRPr lang="en-GB" dirty="0"/>
          </a:p>
        </p:txBody>
      </p:sp>
      <p:sp>
        <p:nvSpPr>
          <p:cNvPr id="3" name="Vertical Text Placeholder 2"/>
          <p:cNvSpPr>
            <a:spLocks noGrp="1"/>
          </p:cNvSpPr>
          <p:nvPr>
            <p:ph type="body" orient="vert" idx="1"/>
          </p:nvPr>
        </p:nvSpPr>
        <p:spPr>
          <a:xfrm>
            <a:off x="405584" y="1586673"/>
            <a:ext cx="5102520" cy="3930559"/>
          </a:xfrm>
        </p:spPr>
        <p:txBody>
          <a:bodyPr/>
          <a:lstStyle/>
          <a:p>
            <a:r>
              <a:rPr lang="en-GB" dirty="0" smtClean="0"/>
              <a:t>Leadership qualities and traits</a:t>
            </a:r>
          </a:p>
          <a:p>
            <a:r>
              <a:rPr lang="en-GB" dirty="0" smtClean="0"/>
              <a:t>Consequences of proposed actions</a:t>
            </a:r>
          </a:p>
          <a:p>
            <a:r>
              <a:rPr lang="en-GB" dirty="0" smtClean="0"/>
              <a:t>Treatment of employees that is just plain wrong</a:t>
            </a:r>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Ethics in the workplace</a:t>
            </a:r>
            <a:endParaRPr lang="en-GB" dirty="0"/>
          </a:p>
        </p:txBody>
      </p:sp>
      <p:pic>
        <p:nvPicPr>
          <p:cNvPr id="6" name="Picture 5">
            <a:hlinkClick r:id="rId3"/>
          </p:cNvPr>
          <p:cNvPicPr>
            <a:picLocks noChangeAspect="1"/>
          </p:cNvPicPr>
          <p:nvPr/>
        </p:nvPicPr>
        <p:blipFill>
          <a:blip r:embed="rId4"/>
          <a:stretch>
            <a:fillRect/>
          </a:stretch>
        </p:blipFill>
        <p:spPr>
          <a:xfrm>
            <a:off x="5533703" y="1702323"/>
            <a:ext cx="3352800" cy="3810000"/>
          </a:xfrm>
          <a:prstGeom prst="rect">
            <a:avLst/>
          </a:prstGeom>
        </p:spPr>
      </p:pic>
    </p:spTree>
    <p:extLst>
      <p:ext uri="{BB962C8B-B14F-4D97-AF65-F5344CB8AC3E}">
        <p14:creationId xmlns:p14="http://schemas.microsoft.com/office/powerpoint/2010/main" val="10593471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Ethical Dilemmas </a:t>
            </a:r>
            <a:endParaRPr lang="en-GB" dirty="0"/>
          </a:p>
        </p:txBody>
      </p:sp>
      <p:sp>
        <p:nvSpPr>
          <p:cNvPr id="3" name="Vertical Text Placeholder 2"/>
          <p:cNvSpPr>
            <a:spLocks noGrp="1"/>
          </p:cNvSpPr>
          <p:nvPr>
            <p:ph type="body" orient="vert" idx="1"/>
          </p:nvPr>
        </p:nvSpPr>
        <p:spPr/>
        <p:txBody>
          <a:bodyPr>
            <a:normAutofit fontScale="85000" lnSpcReduction="20000"/>
          </a:bodyPr>
          <a:lstStyle/>
          <a:p>
            <a:r>
              <a:rPr lang="en-GB" dirty="0" smtClean="0"/>
              <a:t>Pick an ethical dilemma that someone in your group has recently faced. Just the situation don’t offer up how the situation might have been addressed.</a:t>
            </a:r>
          </a:p>
          <a:p>
            <a:r>
              <a:rPr lang="en-GB" dirty="0" smtClean="0"/>
              <a:t>Write it up on the blog describing it in as much detail as possible.</a:t>
            </a:r>
          </a:p>
          <a:p>
            <a:r>
              <a:rPr lang="en-GB" dirty="0" smtClean="0"/>
              <a:t>Each group will advise on the other groups dilemmas.</a:t>
            </a:r>
          </a:p>
          <a:p>
            <a:r>
              <a:rPr lang="en-GB" dirty="0" smtClean="0"/>
              <a:t>The group who came up with the dilemma will pick their preferred solution from the ones offered. </a:t>
            </a:r>
          </a:p>
          <a:p>
            <a:endParaRPr lang="en-GB" dirty="0"/>
          </a:p>
        </p:txBody>
      </p:sp>
      <p:sp>
        <p:nvSpPr>
          <p:cNvPr id="4" name="Vertical Text Placeholder 3"/>
          <p:cNvSpPr>
            <a:spLocks noGrp="1"/>
          </p:cNvSpPr>
          <p:nvPr>
            <p:ph type="body" orient="vert" idx="13"/>
          </p:nvPr>
        </p:nvSpPr>
        <p:spPr/>
        <p:txBody>
          <a:bodyPr/>
          <a:lstStyle/>
          <a:p>
            <a:pPr marL="0" indent="0">
              <a:buNone/>
            </a:pPr>
            <a:r>
              <a:rPr lang="en-GB" dirty="0" smtClean="0"/>
              <a:t>Group Task</a:t>
            </a:r>
            <a:endParaRPr lang="en-GB" dirty="0"/>
          </a:p>
        </p:txBody>
      </p:sp>
    </p:spTree>
    <p:extLst>
      <p:ext uri="{BB962C8B-B14F-4D97-AF65-F5344CB8AC3E}">
        <p14:creationId xmlns:p14="http://schemas.microsoft.com/office/powerpoint/2010/main" val="1949832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Image result for howard schultz quote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
            <a:ext cx="9144000" cy="73174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625835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Application</a:t>
            </a:r>
            <a:endParaRPr lang="en-GB" dirty="0"/>
          </a:p>
        </p:txBody>
      </p:sp>
      <p:sp>
        <p:nvSpPr>
          <p:cNvPr id="6" name="Vertical Text Placeholder 5"/>
          <p:cNvSpPr>
            <a:spLocks noGrp="1"/>
          </p:cNvSpPr>
          <p:nvPr>
            <p:ph type="body" orient="vert" idx="1"/>
          </p:nvPr>
        </p:nvSpPr>
        <p:spPr/>
        <p:txBody>
          <a:bodyPr/>
          <a:lstStyle/>
          <a:p>
            <a:r>
              <a:rPr lang="en-GB" sz="2400" dirty="0" smtClean="0">
                <a:hlinkClick r:id="rId3"/>
              </a:rPr>
              <a:t>Lessons from 3M</a:t>
            </a:r>
            <a:endParaRPr lang="en-GB" sz="2400" dirty="0" smtClean="0"/>
          </a:p>
          <a:p>
            <a:r>
              <a:rPr lang="en-GB" sz="2400" dirty="0" smtClean="0"/>
              <a:t>Does the ethical behaviour of leaders within organisations create sustainability?</a:t>
            </a:r>
          </a:p>
          <a:p>
            <a:r>
              <a:rPr lang="en-GB" sz="2400" dirty="0" smtClean="0"/>
              <a:t>Can ethics in business create competitive advantage?</a:t>
            </a:r>
          </a:p>
          <a:p>
            <a:pPr marL="0" indent="0">
              <a:buNone/>
            </a:pPr>
            <a:r>
              <a:rPr lang="en-GB" sz="2400" dirty="0" smtClean="0"/>
              <a:t> </a:t>
            </a:r>
          </a:p>
        </p:txBody>
      </p:sp>
      <p:sp>
        <p:nvSpPr>
          <p:cNvPr id="3" name="Vertical Text Placeholder 2"/>
          <p:cNvSpPr>
            <a:spLocks noGrp="1"/>
          </p:cNvSpPr>
          <p:nvPr>
            <p:ph type="body" orient="vert" idx="13"/>
          </p:nvPr>
        </p:nvSpPr>
        <p:spPr/>
        <p:txBody>
          <a:bodyPr/>
          <a:lstStyle/>
          <a:p>
            <a:pPr marL="0" indent="0">
              <a:buNone/>
            </a:pPr>
            <a:r>
              <a:rPr lang="en-GB" sz="2400" dirty="0"/>
              <a:t>Ethical </a:t>
            </a:r>
            <a:r>
              <a:rPr lang="en-GB" sz="2400" dirty="0" smtClean="0"/>
              <a:t>Practice </a:t>
            </a:r>
            <a:r>
              <a:rPr lang="en-GB" sz="2400" dirty="0"/>
              <a:t>and </a:t>
            </a:r>
            <a:r>
              <a:rPr lang="en-GB" sz="2400" dirty="0" smtClean="0"/>
              <a:t>Organisational Sustainability</a:t>
            </a:r>
            <a:endParaRPr lang="en-GB" sz="2400" dirty="0"/>
          </a:p>
        </p:txBody>
      </p:sp>
    </p:spTree>
    <p:extLst>
      <p:ext uri="{BB962C8B-B14F-4D97-AF65-F5344CB8AC3E}">
        <p14:creationId xmlns:p14="http://schemas.microsoft.com/office/powerpoint/2010/main" val="111203987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Resources</a:t>
            </a:r>
            <a:endParaRPr lang="en-GB" dirty="0"/>
          </a:p>
        </p:txBody>
      </p:sp>
      <p:sp>
        <p:nvSpPr>
          <p:cNvPr id="3" name="Content Placeholder 2"/>
          <p:cNvSpPr>
            <a:spLocks noGrp="1"/>
          </p:cNvSpPr>
          <p:nvPr>
            <p:ph idx="1"/>
          </p:nvPr>
        </p:nvSpPr>
        <p:spPr/>
        <p:txBody>
          <a:bodyPr/>
          <a:lstStyle/>
          <a:p>
            <a:r>
              <a:rPr lang="en-GB" dirty="0">
                <a:hlinkClick r:id="rId2"/>
              </a:rPr>
              <a:t>http://moralmachine.mit.edu</a:t>
            </a:r>
            <a:r>
              <a:rPr lang="en-GB" dirty="0" smtClean="0">
                <a:hlinkClick r:id="rId2"/>
              </a:rPr>
              <a:t>/</a:t>
            </a:r>
            <a:endParaRPr lang="en-GB" dirty="0" smtClean="0"/>
          </a:p>
          <a:p>
            <a:r>
              <a:rPr lang="en-GB" dirty="0" smtClean="0">
                <a:hlinkClick r:id="rId3"/>
              </a:rPr>
              <a:t>https</a:t>
            </a:r>
            <a:r>
              <a:rPr lang="en-GB" dirty="0">
                <a:hlinkClick r:id="rId3"/>
              </a:rPr>
              <a:t>://</a:t>
            </a:r>
            <a:r>
              <a:rPr lang="en-GB" dirty="0" smtClean="0">
                <a:hlinkClick r:id="rId3"/>
              </a:rPr>
              <a:t>www.youtube.com/watch?v=gg-cbwOeScA</a:t>
            </a:r>
            <a:r>
              <a:rPr lang="en-GB" dirty="0" smtClean="0"/>
              <a:t> (Perilous at the Top)</a:t>
            </a:r>
          </a:p>
          <a:p>
            <a:r>
              <a:rPr lang="en-GB" dirty="0">
                <a:hlinkClick r:id="rId4"/>
              </a:rPr>
              <a:t>https://</a:t>
            </a:r>
            <a:r>
              <a:rPr lang="en-GB" dirty="0" smtClean="0">
                <a:hlinkClick r:id="rId4"/>
              </a:rPr>
              <a:t>www.youtube.com/watch?v=7e-v2h2Dy0A</a:t>
            </a:r>
            <a:r>
              <a:rPr lang="en-GB" dirty="0" smtClean="0"/>
              <a:t> (Ethics – Best Practice)</a:t>
            </a:r>
          </a:p>
          <a:p>
            <a:r>
              <a:rPr lang="en-GB" dirty="0" smtClean="0"/>
              <a:t>CIPD Code </a:t>
            </a:r>
            <a:r>
              <a:rPr lang="en-GB" smtClean="0"/>
              <a:t>of Conduct </a:t>
            </a:r>
            <a:r>
              <a:rPr lang="en-GB" dirty="0" smtClean="0"/>
              <a:t>and Professional Map</a:t>
            </a:r>
          </a:p>
          <a:p>
            <a:endParaRPr lang="en-GB" dirty="0"/>
          </a:p>
        </p:txBody>
      </p:sp>
    </p:spTree>
    <p:extLst>
      <p:ext uri="{BB962C8B-B14F-4D97-AF65-F5344CB8AC3E}">
        <p14:creationId xmlns:p14="http://schemas.microsoft.com/office/powerpoint/2010/main" val="1959294050"/>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www.w3.org/XML/1998/namespace"/>
    <ds:schemaRef ds:uri="http://purl.org/dc/elements/1.1/"/>
    <ds:schemaRef ds:uri="http://purl.org/dc/dcmitype/"/>
    <ds:schemaRef ds:uri="http://purl.org/dc/terms/"/>
    <ds:schemaRef ds:uri="http://schemas.microsoft.com/office/2006/documentManagement/types"/>
    <ds:schemaRef ds:uri="http://schemas.openxmlformats.org/package/2006/metadata/core-properti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496</TotalTime>
  <Words>1443</Words>
  <Application>Microsoft Office PowerPoint</Application>
  <PresentationFormat>On-screen Show (4:3)</PresentationFormat>
  <Paragraphs>149</Paragraphs>
  <Slides>24</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Myriad Pro</vt:lpstr>
      <vt:lpstr>Tahoma</vt:lpstr>
      <vt:lpstr>Times New Roman</vt:lpstr>
      <vt:lpstr>20140311PresentationUWTSDTemplate</vt:lpstr>
      <vt:lpstr>LMDP:  Professionalism and Ethics</vt:lpstr>
      <vt:lpstr>“There is one and only one social responsibility of business–to use it resources and engage in activities designed to increase its profits so long as it stays within the rules of the game, which is to say, engages in open and free competition without deception or fraud” </vt:lpstr>
      <vt:lpstr>“In the wake of corporate scandals, from Sports Direct to Volkswagen to BHS, and as businesses become more concerned with developing a more balanced view of their stakeholders, creating ethical cultures in organisations must be a priority.  The movement for better business is focused on advocating ethical capitalism, where profits are important  but not the only outcome at the expense of workers and society.”</vt:lpstr>
      <vt:lpstr>Session Overview:</vt:lpstr>
      <vt:lpstr>What does it mean to be a professional?</vt:lpstr>
      <vt:lpstr>What does it mean to be a professional?</vt:lpstr>
      <vt:lpstr>If you want to get along, go along</vt:lpstr>
      <vt:lpstr>PowerPoint Presentation</vt:lpstr>
      <vt:lpstr>“There is a fundamental paradox that characterises HR professionalism: alignment with the business strategy lies at the heart of the majority of HR roles, while one of the key attributes of the profession is the ownership of the standards that not only go beyond but override, those of the organisation.”  </vt:lpstr>
      <vt:lpstr>“We had that nice lady from personnel who was seen as the support for employees. Then we were told we had to cut back on that resource, outsource it where possible, and be strategic business partners with an alliance to our leaders. I think the next evolution is that we’re not allied to any particular level of the hierarchy – we’re creating an environment and experience for our people that allows the business to grow.” (Lucy Adams, PM March 2017)   </vt:lpstr>
      <vt:lpstr>PowerPoint Presentation</vt:lpstr>
      <vt:lpstr>PowerPoint Presentation</vt:lpstr>
      <vt:lpstr>Approaches to Ethics</vt:lpstr>
      <vt:lpstr>Approaches to Ethics</vt:lpstr>
      <vt:lpstr>Approaches to Ethics Kohlberg’s Moral Stages</vt:lpstr>
      <vt:lpstr>Approaches to Ethics: Ethical Theories</vt:lpstr>
      <vt:lpstr>Approaches to Ethics : Teleological Theories</vt:lpstr>
      <vt:lpstr>Approaches to Ethics : Deontological Theory</vt:lpstr>
      <vt:lpstr>Approaches to Ethics: Virtue Based Theory</vt:lpstr>
      <vt:lpstr>Approaches to Ethics</vt:lpstr>
      <vt:lpstr>Common Ethical Dilemmas </vt:lpstr>
      <vt:lpstr>PowerPoint Presentation</vt:lpstr>
      <vt:lpstr>Application</vt:lpstr>
      <vt:lpstr>Additional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Potter</cp:lastModifiedBy>
  <cp:revision>26</cp:revision>
  <cp:lastPrinted>2016-11-03T10:04:23Z</cp:lastPrinted>
  <dcterms:created xsi:type="dcterms:W3CDTF">2015-04-14T15:21:28Z</dcterms:created>
  <dcterms:modified xsi:type="dcterms:W3CDTF">2018-04-16T10:27:48Z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