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7" r:id="rId6"/>
    <p:sldId id="259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2A06E-1253-43E4-974C-EBDBEC07A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F35BB-1034-4D93-8D8B-EB878F543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264FF-B6F6-4217-A057-9EAFFB60E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08892-60F8-413B-B284-D385443B6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4BB28-86B0-42E8-8058-4ECD4456F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912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D8DC4-2B3B-4E1C-AF04-1217B6B3F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EE4E-3938-4B20-AF0C-1666CD55F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31C8E-709F-4823-B88B-04FC04B0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4FE66-E5C4-4A34-A956-6AC64D0DB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D3669-5D0E-466C-9ABD-5A141BEE2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25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B1DC1-218D-4C2C-82C5-6C78844C1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F8A9E-525C-4262-97F6-02714E872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9B296-A829-486A-B909-7479BD3C6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24898-6516-43B6-BA34-733D727B6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19A11-0570-4065-814C-98E9163EA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041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EA61-4B93-4400-AF90-6916D53C4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EECBB-458E-4B31-AEB7-35FEE49E9C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F3910-500F-4B36-83E1-BB2F0016DE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CC9D8F-89D4-425D-9057-A66A932F9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8BC96-3EE6-43FD-A8AF-E42B5E12C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2EE96-79AA-4138-AE4B-8D5C3707B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74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AF8-4505-4E5D-9D71-93B68A1A8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40E67-2142-497F-9310-C8CB42EAD4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51F98-FB18-4BB6-BDB8-3DFB3691B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175B2-1F5C-46FF-81A0-EFA94E73CE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723F44-7006-42F9-AB29-1521212461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969682-E270-48FF-8CBA-61454F640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4E286C-A602-41CB-9612-C414E5848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941286-6123-4896-917B-AFD363CFB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87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2C359-5A82-488D-98C8-3C3E0A624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90303-EFE4-44CE-A428-5CDEEBCA9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6DED8E-B2AC-4665-A2E7-F1E3E2D1D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9926F3-1606-4E9E-9602-B0DC71DB7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332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C6CD1D-5F49-4A2C-8BD8-CF1850C6B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454FCA-2C6F-42AB-A3DB-900EFE862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972C1-D92D-444E-BE1D-9D851CFCD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9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A9467-8675-43B7-9BB2-551F7E777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72099-9FCB-416D-A31A-8DDD1E700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DFDFA-87FC-4A83-A076-B4883B3EF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81DAB-D65A-4591-9ABF-FB8E947B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12E2E-6B2F-4A81-AEFA-94EE8C303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1110D-5B60-4AB6-B9AD-32BCA3A06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73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A73C2-3C14-4609-832A-F50255813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9EA4E3-1F75-4EEE-ADFA-D86EEEACD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8CF549-9E91-4DBA-96D2-D21EF7FEF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7D82D-582C-4E07-856F-006F15397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1772C-54AA-4CDB-816A-ABC426B66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63F84-1AB3-4918-AAE5-02096ED10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44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166-8A2C-4B37-94FF-332979360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CFB6CB-F7BD-49C9-A9C5-7356129B7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A22CC-20C8-4E4C-B51B-4E3FFBE95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E6BEC-0889-4B85-9C2F-F6466BB2D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9549A-ADE3-45D6-B3BE-17B29C1B7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326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9897DD-9705-471F-ABAF-B821ACFC47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6F8B14-317E-4F77-A8BB-ABD8CE3794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35304-FAC8-407C-AC7C-9DA3296C1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ED852-CC2D-4506-9E54-CB0D79FCE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6F47A-7331-4DFA-B208-582AF5D1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7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7A5AA1-FE22-4FE8-80C1-3F5B9AEB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F7017-D00E-423D-878E-F58203A6F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A7867-AA3B-4C8B-8E54-1AC1ADDC42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50A7F-A8A0-4E0D-B8BD-94C9ECDDB0EE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0D159-0170-405B-91E0-BDCBE51CB6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11630-41B4-48A3-8442-5C4AA1B34F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C7FDB-6443-42E5-99DD-5696E2310F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38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sted.com/wordpress/content/sustainability-and-library-management-education_2014_12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272470" TargetMode="External"/><Relationship Id="rId2" Type="http://schemas.openxmlformats.org/officeDocument/2006/relationships/hyperlink" Target="https://www.sustainabledevelopment.un.org/content/documents/5987our-common-futu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turegenerationswales/wp-content/uploads/2017/01/WFGAct-English.pdf" TargetMode="External"/><Relationship Id="rId5" Type="http://schemas.openxmlformats.org/officeDocument/2006/relationships/hyperlink" Target="https://www.rspb.org/about-the-rspb/about-us/media-centre/press-release/review-our-world" TargetMode="External"/><Relationship Id="rId4" Type="http://schemas.openxmlformats.org/officeDocument/2006/relationships/hyperlink" Target="https://www.sustainabledevelopment.un.org/content/documents/6569122-Pelenc-Weak%20Sustainability%20verus%20Strong%25Sustainability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9C9A2-8D03-4C90-A3B6-20A2C47348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Wellbeing of Future Generations (Wales) Act 2015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33AA3-11E6-4F53-ACE0-886D127582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endParaRPr lang="en-GB" dirty="0"/>
          </a:p>
          <a:p>
            <a:pPr algn="l"/>
            <a:endParaRPr lang="en-GB" dirty="0"/>
          </a:p>
          <a:p>
            <a:pPr algn="just"/>
            <a:r>
              <a:rPr lang="en-GB" dirty="0"/>
              <a:t>SJSS6003						Andrew Pellow </a:t>
            </a:r>
          </a:p>
          <a:p>
            <a:pPr algn="just"/>
            <a:r>
              <a:rPr lang="en-GB" dirty="0"/>
              <a:t>							(1804867)</a:t>
            </a:r>
          </a:p>
        </p:txBody>
      </p:sp>
    </p:spTree>
    <p:extLst>
      <p:ext uri="{BB962C8B-B14F-4D97-AF65-F5344CB8AC3E}">
        <p14:creationId xmlns:p14="http://schemas.microsoft.com/office/powerpoint/2010/main" val="3348770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F229B-476F-41D3-AF92-9CED0AE4B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Wellbeing of Future Generations (Wales) Act 2015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84A2F-8487-4310-B8F4-573781C25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b="1" dirty="0"/>
              <a:t>Defining Sustainable Development</a:t>
            </a:r>
          </a:p>
          <a:p>
            <a:r>
              <a:rPr lang="en-GB" sz="3600" b="1" dirty="0"/>
              <a:t>Sustainability in the Wellbeing of Future Generations (Wales) Act 2015</a:t>
            </a:r>
          </a:p>
          <a:p>
            <a:r>
              <a:rPr lang="en-GB" sz="3600" b="1" dirty="0"/>
              <a:t>Principles of the Act</a:t>
            </a:r>
          </a:p>
          <a:p>
            <a:r>
              <a:rPr lang="en-GB" sz="3600" b="1" dirty="0"/>
              <a:t>Pillars of Sustainable Development</a:t>
            </a:r>
          </a:p>
          <a:p>
            <a:r>
              <a:rPr lang="en-GB" sz="3600" b="1" dirty="0"/>
              <a:t>Sustainability Goals</a:t>
            </a:r>
          </a:p>
          <a:p>
            <a:r>
              <a:rPr lang="en-GB" sz="3600" b="1" dirty="0"/>
              <a:t>Conclusion and Critique</a:t>
            </a:r>
          </a:p>
          <a:p>
            <a:endParaRPr lang="en-GB" sz="3600" b="1" dirty="0"/>
          </a:p>
          <a:p>
            <a:endParaRPr lang="en-GB" sz="3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002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E148B-E7DC-4D97-A02C-C8ED5E435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9C6F-3AAF-458D-88AE-56C860393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Sustainable Development was first described in the 1987 </a:t>
            </a:r>
            <a:r>
              <a:rPr lang="en-GB" sz="3200" dirty="0">
                <a:effectLst/>
                <a:ea typeface="Calibri" panose="020F0502020204030204" pitchFamily="34" charset="0"/>
              </a:rPr>
              <a:t>Report of the World Commission on Environment and Development: Our Common Future, known as the Brundtland Report, as: </a:t>
            </a:r>
          </a:p>
          <a:p>
            <a:pPr marL="0" indent="0">
              <a:buNone/>
            </a:pPr>
            <a:r>
              <a:rPr lang="en-GB" sz="3200" i="1" dirty="0">
                <a:ea typeface="Calibri" panose="020F0502020204030204" pitchFamily="34" charset="0"/>
              </a:rPr>
              <a:t>	D</a:t>
            </a:r>
            <a:r>
              <a:rPr lang="en-GB" sz="3200" i="1" dirty="0">
                <a:effectLst/>
                <a:ea typeface="Calibri" panose="020F0502020204030204" pitchFamily="34" charset="0"/>
              </a:rPr>
              <a:t>evelopment which meets the needs of the present, 	without compromising the ability of future generations 	to meet their own needs </a:t>
            </a:r>
          </a:p>
          <a:p>
            <a:pPr marL="0" indent="0">
              <a:buNone/>
            </a:pPr>
            <a:r>
              <a:rPr lang="en-GB" sz="3200" i="1" dirty="0">
                <a:ea typeface="Calibri" panose="020F0502020204030204" pitchFamily="34" charset="0"/>
              </a:rPr>
              <a:t>						(</a:t>
            </a:r>
            <a:r>
              <a:rPr lang="en-GB" sz="3200" i="1" dirty="0">
                <a:effectLst/>
                <a:ea typeface="Calibri" panose="020F0502020204030204" pitchFamily="34" charset="0"/>
              </a:rPr>
              <a:t>Brundtland, 1987, p.41.)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073629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0F035-EC9F-48E1-8457-C19C66C0F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Sustainability in the Wellbeing of Future Generations (Wales) Act 2015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06C1D-4348-41C6-98A5-3F59CBF31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process of improving the economic, social, environmental and cultural well-being of Wales… in accordance with sustainable development principles”</a:t>
            </a:r>
          </a:p>
          <a:p>
            <a:pPr marL="914400" lvl="2" indent="0">
              <a:buNone/>
            </a:pPr>
            <a:r>
              <a:rPr lang="en-GB" dirty="0"/>
              <a:t>			(Wellbeing of Future Generations (Wales) Act 2015, s.2)</a:t>
            </a:r>
          </a:p>
          <a:p>
            <a:pPr marL="914400" lvl="2" indent="0">
              <a:buNone/>
            </a:pPr>
            <a:endParaRPr lang="en-GB" dirty="0"/>
          </a:p>
          <a:p>
            <a:r>
              <a:rPr lang="en-GB" dirty="0"/>
              <a:t>Sustainable Development Principles means that the (public) body must act in a manner which seeks to ensure that the needs of the present are met without compromising the ability of future generations to meet their own needs.”</a:t>
            </a:r>
          </a:p>
          <a:p>
            <a:pPr marL="1371600" lvl="3" indent="0">
              <a:buNone/>
            </a:pPr>
            <a:r>
              <a:rPr lang="en-GB" dirty="0"/>
              <a:t>				(Wellbeing of Future Generations (Wales) Act 2015, s.5(1))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333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A368-33F2-457D-900E-9B3D22CF2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Principles of the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58156-0F60-4EEF-A6A1-AE6921575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Sustainable Development</a:t>
            </a:r>
          </a:p>
          <a:p>
            <a:endParaRPr lang="en-GB" sz="4000" dirty="0"/>
          </a:p>
          <a:p>
            <a:r>
              <a:rPr lang="en-GB" sz="4000" dirty="0"/>
              <a:t>Intergenerational Equity</a:t>
            </a:r>
          </a:p>
          <a:p>
            <a:endParaRPr lang="en-GB" sz="4000" dirty="0"/>
          </a:p>
          <a:p>
            <a:r>
              <a:rPr lang="en-GB" sz="4000" dirty="0"/>
              <a:t>Role of Future Generations Commissioner</a:t>
            </a:r>
          </a:p>
          <a:p>
            <a:pPr marL="0" indent="0">
              <a:buNone/>
            </a:pPr>
            <a:r>
              <a:rPr lang="en-GB" dirty="0"/>
              <a:t>		(Wellbeing of Future Generations (Wales) Act 2015 (s.1))</a:t>
            </a:r>
          </a:p>
        </p:txBody>
      </p:sp>
    </p:spTree>
    <p:extLst>
      <p:ext uri="{BB962C8B-B14F-4D97-AF65-F5344CB8AC3E}">
        <p14:creationId xmlns:p14="http://schemas.microsoft.com/office/powerpoint/2010/main" val="2577448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DDAE6-3E2B-4160-B699-8D84F9D6C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Pillars of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DA6E8-5A15-4D34-97B9-836B796BF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The Brundtland Report (1987)describes three pillars of Sustainable Development: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Social</a:t>
            </a:r>
          </a:p>
          <a:p>
            <a:r>
              <a:rPr lang="en-GB" sz="3600" dirty="0"/>
              <a:t>Environmental</a:t>
            </a:r>
          </a:p>
          <a:p>
            <a:r>
              <a:rPr lang="en-GB" sz="3600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501038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3F208D-4874-4FD7-B088-7224253D5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7584" y="1411224"/>
            <a:ext cx="6656832" cy="40355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1522C7-6DAD-46E2-8300-AD23EDF8CA8C}"/>
              </a:ext>
            </a:extLst>
          </p:cNvPr>
          <p:cNvSpPr txBox="1"/>
          <p:nvPr/>
        </p:nvSpPr>
        <p:spPr>
          <a:xfrm>
            <a:off x="3098800" y="5608320"/>
            <a:ext cx="281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86547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5BF278C-E1F0-469C-96E4-E2D85357F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511" y="814388"/>
            <a:ext cx="9790739" cy="548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2C0619-B10B-4B0F-AEDF-E523D65AA5CC}"/>
              </a:ext>
            </a:extLst>
          </p:cNvPr>
          <p:cNvSpPr txBox="1"/>
          <p:nvPr/>
        </p:nvSpPr>
        <p:spPr>
          <a:xfrm>
            <a:off x="1493520" y="62992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048671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9154F-8FA2-4CD8-B62B-8E7F8725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1BE31-7F56-4AA7-B526-15EDA2499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200"/>
            <a:ext cx="10515600" cy="47037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Wellbeing of Future Generations (Wales) Act enacts into law for the first time in any country the principles of sustainable development and intergenerational equity</a:t>
            </a:r>
          </a:p>
          <a:p>
            <a:r>
              <a:rPr lang="en-GB" dirty="0"/>
              <a:t>Sustainable and Development are vague, abstract terms which have numerous interpretations (Hopwood </a:t>
            </a:r>
            <a:r>
              <a:rPr lang="en-GB" i="1" dirty="0"/>
              <a:t>et al.</a:t>
            </a:r>
            <a:r>
              <a:rPr lang="en-GB" dirty="0"/>
              <a:t> 2005)</a:t>
            </a:r>
          </a:p>
          <a:p>
            <a:r>
              <a:rPr lang="en-GB" dirty="0"/>
              <a:t>The ambiguity of the terms allows governments, businesses and organizations to use rhetoric to claim sustainability on a wide range of activities (Luke, 2005)</a:t>
            </a:r>
          </a:p>
          <a:p>
            <a:r>
              <a:rPr lang="en-GB" dirty="0"/>
              <a:t>Sustainability and Development are contradictory terms (Lovelock, 2009)</a:t>
            </a:r>
          </a:p>
          <a:p>
            <a:r>
              <a:rPr lang="en-GB" dirty="0"/>
              <a:t>Sustainable development is prescriptive, aspirational and utopian in nature (</a:t>
            </a:r>
            <a:r>
              <a:rPr lang="en-GB" dirty="0">
                <a:effectLst/>
                <a:ea typeface="Calibri" panose="020F0502020204030204" pitchFamily="34" charset="0"/>
              </a:rPr>
              <a:t>Harlow, Golub and Allenby, 2013; Martin, 2019)</a:t>
            </a:r>
          </a:p>
          <a:p>
            <a:endParaRPr lang="en-GB" dirty="0">
              <a:effectLst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569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D482-12BF-4B2B-9A52-0BF3D36CD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Critique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6C8A7-4C74-41F0-8CBF-FD3B63CE6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effectLst/>
                <a:ea typeface="Calibri" panose="020F0502020204030204" pitchFamily="34" charset="0"/>
              </a:rPr>
              <a:t>the United Nations Global Sustainable Development Report (GDSR) Event in Madrid 2019 concluded that the world would not meet sustainable development targets set for 2030 (</a:t>
            </a:r>
            <a:r>
              <a:rPr lang="en-GB" sz="2400" dirty="0" err="1">
                <a:effectLst/>
                <a:ea typeface="Calibri" panose="020F0502020204030204" pitchFamily="34" charset="0"/>
              </a:rPr>
              <a:t>Pelenc</a:t>
            </a:r>
            <a:r>
              <a:rPr lang="en-GB" sz="2400" dirty="0">
                <a:effectLst/>
                <a:ea typeface="Calibri" panose="020F0502020204030204" pitchFamily="34" charset="0"/>
              </a:rPr>
              <a:t>, 2019)</a:t>
            </a:r>
          </a:p>
          <a:p>
            <a:r>
              <a:rPr lang="en-GB" sz="2400" dirty="0"/>
              <a:t>The Royal Society for the Protection of Birds (RSPB) reported that the UK has failed to meet environmental targets for the past ten years with 41% of species declining (RSPB, 2020)</a:t>
            </a:r>
          </a:p>
        </p:txBody>
      </p:sp>
    </p:spTree>
    <p:extLst>
      <p:ext uri="{BB962C8B-B14F-4D97-AF65-F5344CB8AC3E}">
        <p14:creationId xmlns:p14="http://schemas.microsoft.com/office/powerpoint/2010/main" val="1790308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F1C7-31CE-422C-982E-55F0FB350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5F1D8-A7CE-411F-B9A0-22623B6BB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Brundtland, G. (1987)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 of the World Commission on Environment and Development: Our Common Future.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https://www.sustainabledevelopment.un.org/content/documents/5987our-common-future.pdf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5 November 2020).  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Hopwood, B. Mellor, M. and O’Brien, G. (2005) ‘Sustainable Development: Mapping Different Approaches.’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Development,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vol.13(1), pp.38-52. DOI.10.1002/sd.244 (Accessed 14 October 2020).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Lovelock, J. (2009)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Vanishing Face of Gaia,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London, Allen Lane. Google Books.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Martin, P. (2019) ‘Law to protect future generations in Wales “useless,”’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News,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14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May, Available at: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https://www.bbc.co.uk/news/uk-wales-48272470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November 2020).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Page, E.A. (2012) ‘The Hidden Cost of Carbon Commodification: Emissions Trading, Political Legitimacy and Procedural Justice,’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Democratization,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19(5), pp.932-950. DOI:10.1080/13510347.2012.709689 (Accessed 7 November 2020).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Pelenc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 (2015)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 Sustainability versus Strong Sustainability: Brief for GSDR 2015.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https://www.sustainabledevelopment.un.org/content/documents/6569122-Pelenc-Weak%20Sustainability%20verus%20Strong%Sustainability.pdf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7 November 2020).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RSPB (2020)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RSPB calls out UK’s lost decade for nature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 the UN reveals ten years of missed targets,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https://www.rspb.org/about-the-rspb/about-us/media-centre/press-release/review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-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our-world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November 2020)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Well-being of Future Generations (Wales) Act 2015 (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anaw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2).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https://futuregenerationswales/wp-content/uploads/2017/01/WFGAct-English.pdf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November 2020).</a:t>
            </a:r>
          </a:p>
          <a:p>
            <a:pPr marL="0" indent="0">
              <a:buNone/>
            </a:pPr>
            <a:endParaRPr lang="en-GB" sz="14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16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2D22B-916F-42E3-8B92-7D3376928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FE0F-ECB2-4226-87C2-84121CF2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Image 1: Bing Creative Commons Licence: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Availabe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www.bing.com/images/search?view=detailV2&amp;ccid=Peg%2bdyF3&amp;id=D763DF2DDF07AC8E91550FA8DE1CA7A925F2CE40&amp;thid=OIP.Peg-dyF3ilfXtptaxMEhngHaFy&amp;mediaurl=https%3a%2f%2fwww.thwink.org%2fsustain%2fglossary%2fimages%2fThreePillars_ArchitecturalSimple_Large.png&amp;exph=904&amp;expw=1156&amp;q=pillars+of+sustainability&amp;simid=608027899000851724&amp;ck=7962DA155EFCA9F0AA4B1F377B397C7D&amp;selectedIndex=3&amp;FORM=IRPRST&amp;ajaxhist=0 (Accessed 11 November 2020)</a:t>
            </a:r>
          </a:p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Image 2: Bing Creative Commons Licence. Available at: https://www.bing.com/images/search?view=detailV2&amp;ccid=xLZkzDnG&amp;id=362F624019AC235ED429BC395FD62CF128224020&amp;thid=OIP.xLZkzDnG1e6BHDKYeI6regHaEJ&amp;mediaurl=https%3a%2f%2ftheoneplanetlife.com%2fwp-content%2fuploads%2f2020%2f08%2fWales-Well-beingofFutureGenerationsActandgoals-1.jpg&amp;exph=549&amp;expw=980&amp;q=wellbeing+future+generations+wales&amp;simid=608056271528461698&amp;ck=51FF1FC48AA9ABD7AEAF94F0712AD5F3&amp;selectedIndex=137&amp;FORM=IRPRST&amp;ajaxhist=0 (Accessed 11 November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36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1051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Wellbeing of Future Generations (Wales) Act 2015 </vt:lpstr>
      <vt:lpstr>Wellbeing of Future Generations (Wales) Act 2015 </vt:lpstr>
      <vt:lpstr>Defining Sustainable Development</vt:lpstr>
      <vt:lpstr>Sustainability in the Wellbeing of Future Generations (Wales) Act 2015 </vt:lpstr>
      <vt:lpstr>Principles of the Act</vt:lpstr>
      <vt:lpstr>The Pillars of Sustainable Development</vt:lpstr>
      <vt:lpstr>PowerPoint Presentation</vt:lpstr>
      <vt:lpstr>PowerPoint Presentation</vt:lpstr>
      <vt:lpstr>Conclusion and Critique</vt:lpstr>
      <vt:lpstr>Conclusion and Critique (Continued)</vt:lpstr>
      <vt:lpstr>References:</vt:lpstr>
      <vt:lpstr>References Continues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of Future Generations (Wales)Act 2015</dc:title>
  <dc:creator>Andrew David Pellow (1804867)</dc:creator>
  <cp:lastModifiedBy>Andrew David Pellow (1804867)</cp:lastModifiedBy>
  <cp:revision>29</cp:revision>
  <cp:lastPrinted>2020-11-11T14:51:56Z</cp:lastPrinted>
  <dcterms:created xsi:type="dcterms:W3CDTF">2020-11-11T11:22:59Z</dcterms:created>
  <dcterms:modified xsi:type="dcterms:W3CDTF">2020-11-11T15:31:19Z</dcterms:modified>
</cp:coreProperties>
</file>