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39" r:id="rId1"/>
    <p:sldMasterId id="2147484042" r:id="rId2"/>
  </p:sldMasterIdLst>
  <p:notesMasterIdLst>
    <p:notesMasterId r:id="rId56"/>
  </p:notesMasterIdLst>
  <p:sldIdLst>
    <p:sldId id="407" r:id="rId3"/>
    <p:sldId id="258" r:id="rId4"/>
    <p:sldId id="408" r:id="rId5"/>
    <p:sldId id="409" r:id="rId6"/>
    <p:sldId id="415" r:id="rId7"/>
    <p:sldId id="416" r:id="rId8"/>
    <p:sldId id="417" r:id="rId9"/>
    <p:sldId id="418" r:id="rId10"/>
    <p:sldId id="419" r:id="rId11"/>
    <p:sldId id="420" r:id="rId12"/>
    <p:sldId id="421" r:id="rId13"/>
    <p:sldId id="422" r:id="rId14"/>
    <p:sldId id="423" r:id="rId15"/>
    <p:sldId id="424" r:id="rId16"/>
    <p:sldId id="425" r:id="rId17"/>
    <p:sldId id="426" r:id="rId18"/>
    <p:sldId id="427" r:id="rId19"/>
    <p:sldId id="428" r:id="rId20"/>
    <p:sldId id="429" r:id="rId21"/>
    <p:sldId id="430" r:id="rId22"/>
    <p:sldId id="431" r:id="rId23"/>
    <p:sldId id="432" r:id="rId24"/>
    <p:sldId id="433" r:id="rId25"/>
    <p:sldId id="434" r:id="rId26"/>
    <p:sldId id="435" r:id="rId27"/>
    <p:sldId id="436" r:id="rId28"/>
    <p:sldId id="438" r:id="rId29"/>
    <p:sldId id="439" r:id="rId30"/>
    <p:sldId id="440" r:id="rId31"/>
    <p:sldId id="441" r:id="rId32"/>
    <p:sldId id="443" r:id="rId33"/>
    <p:sldId id="445" r:id="rId34"/>
    <p:sldId id="446" r:id="rId35"/>
    <p:sldId id="447" r:id="rId36"/>
    <p:sldId id="448" r:id="rId37"/>
    <p:sldId id="449" r:id="rId38"/>
    <p:sldId id="450" r:id="rId39"/>
    <p:sldId id="451" r:id="rId40"/>
    <p:sldId id="452" r:id="rId41"/>
    <p:sldId id="453" r:id="rId42"/>
    <p:sldId id="454" r:id="rId43"/>
    <p:sldId id="455" r:id="rId44"/>
    <p:sldId id="456" r:id="rId45"/>
    <p:sldId id="457" r:id="rId46"/>
    <p:sldId id="458" r:id="rId47"/>
    <p:sldId id="459" r:id="rId48"/>
    <p:sldId id="460" r:id="rId49"/>
    <p:sldId id="461" r:id="rId50"/>
    <p:sldId id="463" r:id="rId51"/>
    <p:sldId id="465" r:id="rId52"/>
    <p:sldId id="466" r:id="rId53"/>
    <p:sldId id="468" r:id="rId54"/>
    <p:sldId id="469" r:id="rId55"/>
  </p:sldIdLst>
  <p:sldSz cx="9144000" cy="6858000" type="screen4x3"/>
  <p:notesSz cx="6858000" cy="9144000"/>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74" autoAdjust="0"/>
    <p:restoredTop sz="26557" autoAdjust="0"/>
  </p:normalViewPr>
  <p:slideViewPr>
    <p:cSldViewPr>
      <p:cViewPr varScale="1">
        <p:scale>
          <a:sx n="30" d="100"/>
          <a:sy n="30" d="100"/>
        </p:scale>
        <p:origin x="3954" y="4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viewProps" Target="viewProps.xml"/><Relationship Id="rId5" Type="http://schemas.openxmlformats.org/officeDocument/2006/relationships/slide" Target="slides/slide3.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notesMaster" Target="notesMasters/notesMaster1.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theme" Target="theme/theme1.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presProps" Target="presProps.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22" name="Rectangle 2"/>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atin typeface="Arial" charset="0"/>
              </a:defRPr>
            </a:lvl1pPr>
          </a:lstStyle>
          <a:p>
            <a:pPr>
              <a:defRPr/>
            </a:pPr>
            <a:endParaRPr lang="en-GB" altLang="cy-GB"/>
          </a:p>
        </p:txBody>
      </p:sp>
      <p:sp>
        <p:nvSpPr>
          <p:cNvPr id="30723" name="Rectangle 3"/>
          <p:cNvSpPr>
            <a:spLocks noGrp="1" noChangeArrowheads="1"/>
          </p:cNvSpPr>
          <p:nvPr>
            <p:ph type="dt"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atin typeface="Arial" charset="0"/>
              </a:defRPr>
            </a:lvl1pPr>
          </a:lstStyle>
          <a:p>
            <a:pPr>
              <a:defRPr/>
            </a:pPr>
            <a:endParaRPr lang="en-GB" altLang="cy-GB"/>
          </a:p>
        </p:txBody>
      </p:sp>
      <p:sp>
        <p:nvSpPr>
          <p:cNvPr id="25604"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30725" name="Rectangle 5"/>
          <p:cNvSpPr>
            <a:spLocks noGrp="1" noChangeArrowheads="1"/>
          </p:cNvSpPr>
          <p:nvPr>
            <p:ph type="body" sz="quarter" idx="3"/>
          </p:nvPr>
        </p:nvSpPr>
        <p:spPr bwMode="auto">
          <a:xfrm>
            <a:off x="685800" y="4343400"/>
            <a:ext cx="5486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cy-GB" noProof="0"/>
              <a:t>Click to edit Master text styles</a:t>
            </a:r>
          </a:p>
          <a:p>
            <a:pPr lvl="1"/>
            <a:r>
              <a:rPr lang="en-GB" altLang="cy-GB" noProof="0"/>
              <a:t>Second level</a:t>
            </a:r>
          </a:p>
          <a:p>
            <a:pPr lvl="2"/>
            <a:r>
              <a:rPr lang="en-GB" altLang="cy-GB" noProof="0"/>
              <a:t>Third level</a:t>
            </a:r>
          </a:p>
          <a:p>
            <a:pPr lvl="3"/>
            <a:r>
              <a:rPr lang="en-GB" altLang="cy-GB" noProof="0"/>
              <a:t>Fourth level</a:t>
            </a:r>
          </a:p>
          <a:p>
            <a:pPr lvl="4"/>
            <a:r>
              <a:rPr lang="en-GB" altLang="cy-GB" noProof="0"/>
              <a:t>Fifth level</a:t>
            </a:r>
          </a:p>
        </p:txBody>
      </p:sp>
      <p:sp>
        <p:nvSpPr>
          <p:cNvPr id="30726" name="Rectangle 6"/>
          <p:cNvSpPr>
            <a:spLocks noGrp="1" noChangeArrowheads="1"/>
          </p:cNvSpPr>
          <p:nvPr>
            <p:ph type="ftr" sz="quarter" idx="4"/>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atin typeface="Arial" charset="0"/>
              </a:defRPr>
            </a:lvl1pPr>
          </a:lstStyle>
          <a:p>
            <a:pPr>
              <a:defRPr/>
            </a:pPr>
            <a:endParaRPr lang="en-GB" altLang="cy-GB"/>
          </a:p>
        </p:txBody>
      </p:sp>
      <p:sp>
        <p:nvSpPr>
          <p:cNvPr id="30727" name="Rectangle 7"/>
          <p:cNvSpPr>
            <a:spLocks noGrp="1" noChangeArrowheads="1"/>
          </p:cNvSpPr>
          <p:nvPr>
            <p:ph type="sldNum" sz="quarter" idx="5"/>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E4502D7E-44A0-4F6E-B3E2-6D08B9FFA326}" type="slidenum">
              <a:rPr lang="en-GB" altLang="cy-GB"/>
              <a:pPr>
                <a:defRPr/>
              </a:pPr>
              <a:t>‹#›</a:t>
            </a:fld>
            <a:endParaRPr lang="en-GB" altLang="cy-GB"/>
          </a:p>
        </p:txBody>
      </p:sp>
    </p:spTree>
    <p:extLst>
      <p:ext uri="{BB962C8B-B14F-4D97-AF65-F5344CB8AC3E}">
        <p14:creationId xmlns:p14="http://schemas.microsoft.com/office/powerpoint/2010/main" val="4109270541"/>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151399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553483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704430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323119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1" dirty="0"/>
          </a:p>
        </p:txBody>
      </p:sp>
      <p:sp>
        <p:nvSpPr>
          <p:cNvPr id="4" name="Slide Number Placeholder 3"/>
          <p:cNvSpPr>
            <a:spLocks noGrp="1"/>
          </p:cNvSpPr>
          <p:nvPr>
            <p:ph type="sldNum" sz="quarter" idx="10"/>
          </p:nvPr>
        </p:nvSpPr>
        <p:spPr/>
        <p:txBody>
          <a:bodyPr/>
          <a:lstStyle/>
          <a:p>
            <a:fld id="{B68C8073-CAD2-48BF-B8DB-FCAF7D6ED014}" type="slidenum">
              <a:rPr lang="en-US" smtClean="0"/>
              <a:t>5</a:t>
            </a:fld>
            <a:endParaRPr lang="en-US"/>
          </a:p>
        </p:txBody>
      </p:sp>
    </p:spTree>
    <p:extLst>
      <p:ext uri="{BB962C8B-B14F-4D97-AF65-F5344CB8AC3E}">
        <p14:creationId xmlns:p14="http://schemas.microsoft.com/office/powerpoint/2010/main" val="36368430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11</a:t>
            </a:fld>
            <a:endParaRPr lang="en-GB" altLang="en-US">
              <a:solidFill>
                <a:srgbClr val="000000"/>
              </a:solidFill>
            </a:endParaRPr>
          </a:p>
        </p:txBody>
      </p:sp>
    </p:spTree>
    <p:extLst>
      <p:ext uri="{BB962C8B-B14F-4D97-AF65-F5344CB8AC3E}">
        <p14:creationId xmlns:p14="http://schemas.microsoft.com/office/powerpoint/2010/main" val="15443748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12</a:t>
            </a:fld>
            <a:endParaRPr lang="en-GB" altLang="en-US">
              <a:solidFill>
                <a:srgbClr val="000000"/>
              </a:solidFill>
            </a:endParaRPr>
          </a:p>
        </p:txBody>
      </p:sp>
    </p:spTree>
    <p:extLst>
      <p:ext uri="{BB962C8B-B14F-4D97-AF65-F5344CB8AC3E}">
        <p14:creationId xmlns:p14="http://schemas.microsoft.com/office/powerpoint/2010/main" val="23941104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13</a:t>
            </a:fld>
            <a:endParaRPr lang="en-GB" altLang="en-US">
              <a:solidFill>
                <a:srgbClr val="000000"/>
              </a:solidFill>
            </a:endParaRPr>
          </a:p>
        </p:txBody>
      </p:sp>
    </p:spTree>
    <p:extLst>
      <p:ext uri="{BB962C8B-B14F-4D97-AF65-F5344CB8AC3E}">
        <p14:creationId xmlns:p14="http://schemas.microsoft.com/office/powerpoint/2010/main" val="39448071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en-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27</a:t>
            </a:fld>
            <a:endParaRPr lang="en-GB" altLang="en-US">
              <a:solidFill>
                <a:srgbClr val="000000"/>
              </a:solidFill>
            </a:endParaRPr>
          </a:p>
        </p:txBody>
      </p:sp>
    </p:spTree>
    <p:extLst>
      <p:ext uri="{BB962C8B-B14F-4D97-AF65-F5344CB8AC3E}">
        <p14:creationId xmlns:p14="http://schemas.microsoft.com/office/powerpoint/2010/main" val="7982799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en-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28</a:t>
            </a:fld>
            <a:endParaRPr lang="en-GB" altLang="en-US">
              <a:solidFill>
                <a:srgbClr val="000000"/>
              </a:solidFill>
            </a:endParaRPr>
          </a:p>
        </p:txBody>
      </p:sp>
    </p:spTree>
    <p:extLst>
      <p:ext uri="{BB962C8B-B14F-4D97-AF65-F5344CB8AC3E}">
        <p14:creationId xmlns:p14="http://schemas.microsoft.com/office/powerpoint/2010/main" val="35662740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29</a:t>
            </a:fld>
            <a:endParaRPr lang="en-GB" altLang="en-US">
              <a:solidFill>
                <a:srgbClr val="000000"/>
              </a:solidFill>
            </a:endParaRPr>
          </a:p>
        </p:txBody>
      </p:sp>
    </p:spTree>
    <p:extLst>
      <p:ext uri="{BB962C8B-B14F-4D97-AF65-F5344CB8AC3E}">
        <p14:creationId xmlns:p14="http://schemas.microsoft.com/office/powerpoint/2010/main" val="26995173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30</a:t>
            </a:fld>
            <a:endParaRPr lang="en-GB" altLang="en-US">
              <a:solidFill>
                <a:srgbClr val="000000"/>
              </a:solidFill>
            </a:endParaRPr>
          </a:p>
        </p:txBody>
      </p:sp>
    </p:spTree>
    <p:extLst>
      <p:ext uri="{BB962C8B-B14F-4D97-AF65-F5344CB8AC3E}">
        <p14:creationId xmlns:p14="http://schemas.microsoft.com/office/powerpoint/2010/main" val="181014343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pPr marL="0" indent="0">
              <a:buFont typeface="Arial" panose="020B0604020202020204" pitchFamily="34" charset="0"/>
              <a:buNone/>
            </a:pPr>
            <a:endParaRPr lang="en-GB" altLang="en-US" dirty="0">
              <a:latin typeface="Arial" panose="020B0604020202020204" pitchFamily="34" charset="0"/>
            </a:endParaRPr>
          </a:p>
          <a:p>
            <a:endParaRPr lang="cy-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32</a:t>
            </a:fld>
            <a:endParaRPr lang="en-GB" altLang="en-US">
              <a:solidFill>
                <a:srgbClr val="000000"/>
              </a:solidFill>
            </a:endParaRPr>
          </a:p>
        </p:txBody>
      </p:sp>
    </p:spTree>
    <p:extLst>
      <p:ext uri="{BB962C8B-B14F-4D97-AF65-F5344CB8AC3E}">
        <p14:creationId xmlns:p14="http://schemas.microsoft.com/office/powerpoint/2010/main" val="326576661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pPr marL="0" indent="0">
              <a:buFont typeface="Arial" panose="020B0604020202020204" pitchFamily="34" charset="0"/>
              <a:buNone/>
            </a:pPr>
            <a:endParaRPr lang="en-GB" altLang="en-US" dirty="0">
              <a:latin typeface="Arial" panose="020B0604020202020204" pitchFamily="34" charset="0"/>
            </a:endParaRPr>
          </a:p>
          <a:p>
            <a:endParaRPr lang="cy-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33</a:t>
            </a:fld>
            <a:endParaRPr lang="en-GB" altLang="en-US">
              <a:solidFill>
                <a:srgbClr val="000000"/>
              </a:solidFill>
            </a:endParaRPr>
          </a:p>
        </p:txBody>
      </p:sp>
    </p:spTree>
    <p:extLst>
      <p:ext uri="{BB962C8B-B14F-4D97-AF65-F5344CB8AC3E}">
        <p14:creationId xmlns:p14="http://schemas.microsoft.com/office/powerpoint/2010/main" val="425213747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pPr marL="0" indent="0">
              <a:buFont typeface="Arial" panose="020B0604020202020204" pitchFamily="34" charset="0"/>
              <a:buNone/>
            </a:pPr>
            <a:endParaRPr lang="en-GB" altLang="en-US" dirty="0">
              <a:latin typeface="Arial" panose="020B0604020202020204" pitchFamily="34" charset="0"/>
            </a:endParaRPr>
          </a:p>
          <a:p>
            <a:endParaRPr lang="cy-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35</a:t>
            </a:fld>
            <a:endParaRPr lang="en-GB" altLang="en-US">
              <a:solidFill>
                <a:srgbClr val="000000"/>
              </a:solidFill>
            </a:endParaRPr>
          </a:p>
        </p:txBody>
      </p:sp>
    </p:spTree>
    <p:extLst>
      <p:ext uri="{BB962C8B-B14F-4D97-AF65-F5344CB8AC3E}">
        <p14:creationId xmlns:p14="http://schemas.microsoft.com/office/powerpoint/2010/main" val="226521155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pPr marL="0" indent="0">
              <a:buFont typeface="Arial" panose="020B0604020202020204" pitchFamily="34" charset="0"/>
              <a:buNone/>
            </a:pPr>
            <a:endParaRPr lang="en-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36</a:t>
            </a:fld>
            <a:endParaRPr lang="en-GB" altLang="en-US">
              <a:solidFill>
                <a:srgbClr val="000000"/>
              </a:solidFill>
            </a:endParaRPr>
          </a:p>
        </p:txBody>
      </p:sp>
    </p:spTree>
    <p:extLst>
      <p:ext uri="{BB962C8B-B14F-4D97-AF65-F5344CB8AC3E}">
        <p14:creationId xmlns:p14="http://schemas.microsoft.com/office/powerpoint/2010/main" val="136422887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pPr marL="0" indent="0">
              <a:buFont typeface="Arial" panose="020B0604020202020204" pitchFamily="34" charset="0"/>
              <a:buNone/>
            </a:pPr>
            <a:endParaRPr lang="en-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37</a:t>
            </a:fld>
            <a:endParaRPr lang="en-GB" altLang="en-US">
              <a:solidFill>
                <a:srgbClr val="000000"/>
              </a:solidFill>
            </a:endParaRPr>
          </a:p>
        </p:txBody>
      </p:sp>
    </p:spTree>
    <p:extLst>
      <p:ext uri="{BB962C8B-B14F-4D97-AF65-F5344CB8AC3E}">
        <p14:creationId xmlns:p14="http://schemas.microsoft.com/office/powerpoint/2010/main" val="319872589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38</a:t>
            </a:fld>
            <a:endParaRPr lang="en-GB" altLang="en-US">
              <a:solidFill>
                <a:srgbClr val="000000"/>
              </a:solidFill>
            </a:endParaRPr>
          </a:p>
        </p:txBody>
      </p:sp>
    </p:spTree>
    <p:extLst>
      <p:ext uri="{BB962C8B-B14F-4D97-AF65-F5344CB8AC3E}">
        <p14:creationId xmlns:p14="http://schemas.microsoft.com/office/powerpoint/2010/main" val="255963026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39</a:t>
            </a:fld>
            <a:endParaRPr lang="en-GB" altLang="en-US">
              <a:solidFill>
                <a:srgbClr val="000000"/>
              </a:solidFill>
            </a:endParaRPr>
          </a:p>
        </p:txBody>
      </p:sp>
    </p:spTree>
    <p:extLst>
      <p:ext uri="{BB962C8B-B14F-4D97-AF65-F5344CB8AC3E}">
        <p14:creationId xmlns:p14="http://schemas.microsoft.com/office/powerpoint/2010/main" val="275400454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40</a:t>
            </a:fld>
            <a:endParaRPr lang="en-GB" altLang="en-US">
              <a:solidFill>
                <a:srgbClr val="000000"/>
              </a:solidFill>
            </a:endParaRPr>
          </a:p>
        </p:txBody>
      </p:sp>
    </p:spTree>
    <p:extLst>
      <p:ext uri="{BB962C8B-B14F-4D97-AF65-F5344CB8AC3E}">
        <p14:creationId xmlns:p14="http://schemas.microsoft.com/office/powerpoint/2010/main" val="173191968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41</a:t>
            </a:fld>
            <a:endParaRPr lang="en-GB" altLang="en-US">
              <a:solidFill>
                <a:srgbClr val="000000"/>
              </a:solidFill>
            </a:endParaRPr>
          </a:p>
        </p:txBody>
      </p:sp>
    </p:spTree>
    <p:extLst>
      <p:ext uri="{BB962C8B-B14F-4D97-AF65-F5344CB8AC3E}">
        <p14:creationId xmlns:p14="http://schemas.microsoft.com/office/powerpoint/2010/main" val="225040947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48</a:t>
            </a:fld>
            <a:endParaRPr lang="en-GB" altLang="en-US">
              <a:solidFill>
                <a:srgbClr val="000000"/>
              </a:solidFill>
            </a:endParaRPr>
          </a:p>
        </p:txBody>
      </p:sp>
    </p:spTree>
    <p:extLst>
      <p:ext uri="{BB962C8B-B14F-4D97-AF65-F5344CB8AC3E}">
        <p14:creationId xmlns:p14="http://schemas.microsoft.com/office/powerpoint/2010/main" val="422356623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50</a:t>
            </a:fld>
            <a:endParaRPr lang="en-GB" altLang="en-US">
              <a:solidFill>
                <a:srgbClr val="000000"/>
              </a:solidFill>
            </a:endParaRPr>
          </a:p>
        </p:txBody>
      </p:sp>
    </p:spTree>
    <p:extLst>
      <p:ext uri="{BB962C8B-B14F-4D97-AF65-F5344CB8AC3E}">
        <p14:creationId xmlns:p14="http://schemas.microsoft.com/office/powerpoint/2010/main" val="107059925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51</a:t>
            </a:fld>
            <a:endParaRPr lang="en-GB" altLang="en-US">
              <a:solidFill>
                <a:srgbClr val="000000"/>
              </a:solidFill>
            </a:endParaRPr>
          </a:p>
        </p:txBody>
      </p:sp>
    </p:spTree>
    <p:extLst>
      <p:ext uri="{BB962C8B-B14F-4D97-AF65-F5344CB8AC3E}">
        <p14:creationId xmlns:p14="http://schemas.microsoft.com/office/powerpoint/2010/main" val="32567637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7059729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38045458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22174847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73166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1082974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8822427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1044232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27638699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5.xml"/><Relationship Id="rId7" Type="http://schemas.openxmlformats.org/officeDocument/2006/relationships/theme" Target="../theme/theme2.xml"/><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slideLayout" Target="../slideLayouts/slideLayout8.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3899388436"/>
      </p:ext>
    </p:extLst>
  </p:cSld>
  <p:clrMap bg1="lt1" tx1="dk1" bg2="lt2" tx2="dk2" accent1="accent1" accent2="accent2" accent3="accent3" accent4="accent4" accent5="accent5" accent6="accent6" hlink="hlink" folHlink="folHlink"/>
  <p:sldLayoutIdLst>
    <p:sldLayoutId id="2147484040" r:id="rId1"/>
    <p:sldLayoutId id="214748404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8/11/2023</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181521272"/>
      </p:ext>
    </p:extLst>
  </p:cSld>
  <p:clrMap bg1="lt1" tx1="dk1" bg2="lt2" tx2="dk2" accent1="accent1" accent2="accent2" accent3="accent3" accent4="accent4" accent5="accent5" accent6="accent6" hlink="hlink" folHlink="folHlink"/>
  <p:sldLayoutIdLst>
    <p:sldLayoutId id="2147484043" r:id="rId1"/>
    <p:sldLayoutId id="2147484044" r:id="rId2"/>
    <p:sldLayoutId id="2147484045" r:id="rId3"/>
    <p:sldLayoutId id="2147484046" r:id="rId4"/>
    <p:sldLayoutId id="2147484047" r:id="rId5"/>
    <p:sldLayoutId id="2147484048"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5.xml"/><Relationship Id="rId1" Type="http://schemas.openxmlformats.org/officeDocument/2006/relationships/video" Target="https://www.youtube.com/embed/5tjRPWPhIfA" TargetMode="External"/><Relationship Id="rId5" Type="http://schemas.openxmlformats.org/officeDocument/2006/relationships/image" Target="../media/image3.jpeg"/><Relationship Id="rId4" Type="http://schemas.openxmlformats.org/officeDocument/2006/relationships/hyperlink" Target="https://www.youtube.com/watch?v=5tjRPWPhIfA"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2" Type="http://schemas.openxmlformats.org/officeDocument/2006/relationships/hyperlink" Target="https://journals.sagepub.com/doi/pdf/10.1177/0014402914563694?casa_token=qP34PMG6R4UAAAAA:HVmg6QC0GJDkpepln9rZeNWA9hDqszPCJ1kW8b2oH-40Hw0Uvv3PSBcqPXGyUAWiRnejJzzTNfVfyJo" TargetMode="Externa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8.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5.xml"/><Relationship Id="rId1" Type="http://schemas.openxmlformats.org/officeDocument/2006/relationships/video" Target="https://www.youtube.com/embed/0URMEde06xQ" TargetMode="External"/><Relationship Id="rId5" Type="http://schemas.openxmlformats.org/officeDocument/2006/relationships/image" Target="../media/image7.jpeg"/><Relationship Id="rId4" Type="http://schemas.openxmlformats.org/officeDocument/2006/relationships/hyperlink" Target="https://www.youtube.com/watch?v=0URMEde06xQ" TargetMode="Externa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51.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24.xml"/><Relationship Id="rId1" Type="http://schemas.openxmlformats.org/officeDocument/2006/relationships/slideLayout" Target="../slideLayouts/slideLayout5.xml"/><Relationship Id="rId4" Type="http://schemas.openxmlformats.org/officeDocument/2006/relationships/image" Target="../media/image9.jpg"/></Relationships>
</file>

<file path=ppt/slides/_rels/slide52.xml.rels><?xml version="1.0" encoding="UTF-8" standalone="yes"?>
<Relationships xmlns="http://schemas.openxmlformats.org/package/2006/relationships"><Relationship Id="rId2" Type="http://schemas.openxmlformats.org/officeDocument/2006/relationships/hyperlink" Target="http://ornes.nl/wp-content/uploads/2010/08/Play-in-children-s-development-health-and-well-being-feb-2012.pdf" TargetMode="External"/><Relationship Id="rId1" Type="http://schemas.openxmlformats.org/officeDocument/2006/relationships/slideLayout" Target="../slideLayouts/slideLayout5.xml"/></Relationships>
</file>

<file path=ppt/slides/_rels/slide53.xml.rels><?xml version="1.0" encoding="UTF-8" standalone="yes"?>
<Relationships xmlns="http://schemas.openxmlformats.org/package/2006/relationships"><Relationship Id="rId2" Type="http://schemas.openxmlformats.org/officeDocument/2006/relationships/hyperlink" Target="http://www.playengland.org.uk/disabled-children-face-severe-restrictions-to-play/" TargetMode="Externa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7E06FFB-A1DB-B9D6-C19A-B6F200C6B85E}"/>
              </a:ext>
            </a:extLst>
          </p:cNvPr>
          <p:cNvSpPr>
            <a:spLocks noGrp="1"/>
          </p:cNvSpPr>
          <p:nvPr>
            <p:ph type="title"/>
          </p:nvPr>
        </p:nvSpPr>
        <p:spPr>
          <a:xfrm>
            <a:off x="242455" y="1385456"/>
            <a:ext cx="4022117" cy="3738338"/>
          </a:xfrm>
        </p:spPr>
        <p:txBody>
          <a:bodyPr/>
          <a:lstStyle/>
          <a:p>
            <a:r>
              <a:rPr lang="en-GB" sz="3200" b="1" dirty="0"/>
              <a:t>ECEY6006C </a:t>
            </a:r>
            <a:br>
              <a:rPr lang="en-GB" sz="3200" dirty="0"/>
            </a:br>
            <a:r>
              <a:rPr lang="en-GB" sz="3200" dirty="0" err="1"/>
              <a:t>Cynorthwyo</a:t>
            </a:r>
            <a:r>
              <a:rPr lang="en-GB" sz="3200" dirty="0"/>
              <a:t> Plant ag </a:t>
            </a:r>
            <a:r>
              <a:rPr lang="en-GB" sz="3200" dirty="0" err="1"/>
              <a:t>Anghenion</a:t>
            </a:r>
            <a:r>
              <a:rPr lang="en-GB" sz="3200" dirty="0"/>
              <a:t> </a:t>
            </a:r>
            <a:r>
              <a:rPr lang="en-GB" sz="3200" dirty="0" err="1"/>
              <a:t>Dysgu</a:t>
            </a:r>
            <a:r>
              <a:rPr lang="en-GB" sz="3200" dirty="0"/>
              <a:t> </a:t>
            </a:r>
            <a:r>
              <a:rPr lang="en-GB" sz="3200" dirty="0" err="1"/>
              <a:t>Ychwanegol</a:t>
            </a:r>
            <a:br>
              <a:rPr lang="en-GB" sz="3200" dirty="0"/>
            </a:br>
            <a:br>
              <a:rPr lang="en-GB" sz="3200" dirty="0"/>
            </a:br>
            <a:br>
              <a:rPr lang="en-GB" sz="3200" dirty="0"/>
            </a:br>
            <a:r>
              <a:rPr lang="en-GB" sz="2800" dirty="0">
                <a:latin typeface="Lucida Sans" panose="020B0602030504020204" pitchFamily="34" charset="0"/>
              </a:rPr>
              <a:t>“Dwi </a:t>
            </a:r>
            <a:r>
              <a:rPr lang="en-GB" sz="2800" dirty="0" err="1">
                <a:latin typeface="Lucida Sans" panose="020B0602030504020204" pitchFamily="34" charset="0"/>
              </a:rPr>
              <a:t>eisiau</a:t>
            </a:r>
            <a:r>
              <a:rPr lang="en-GB" sz="2800" dirty="0">
                <a:latin typeface="Lucida Sans" panose="020B0602030504020204" pitchFamily="34" charset="0"/>
              </a:rPr>
              <a:t> </a:t>
            </a:r>
            <a:r>
              <a:rPr lang="en-GB" sz="2800" dirty="0" err="1">
                <a:latin typeface="Lucida Sans" panose="020B0602030504020204" pitchFamily="34" charset="0"/>
              </a:rPr>
              <a:t>chwarae</a:t>
            </a:r>
            <a:r>
              <a:rPr lang="en-GB" sz="2800" dirty="0">
                <a:latin typeface="Lucida Sans" panose="020B0602030504020204" pitchFamily="34" charset="0"/>
              </a:rPr>
              <a:t> </a:t>
            </a:r>
            <a:r>
              <a:rPr lang="en-GB" sz="2800" dirty="0" err="1">
                <a:latin typeface="Lucida Sans" panose="020B0602030504020204" pitchFamily="34" charset="0"/>
              </a:rPr>
              <a:t>hefyd</a:t>
            </a:r>
            <a:r>
              <a:rPr lang="en-GB" sz="2800" dirty="0">
                <a:latin typeface="Lucida Sans" panose="020B0602030504020204" pitchFamily="34" charset="0"/>
              </a:rPr>
              <a:t>" – </a:t>
            </a:r>
            <a:r>
              <a:rPr lang="en-GB" sz="2800" dirty="0" err="1">
                <a:latin typeface="Lucida Sans" panose="020B0602030504020204" pitchFamily="34" charset="0"/>
              </a:rPr>
              <a:t>chwarae</a:t>
            </a:r>
            <a:r>
              <a:rPr lang="en-GB" sz="2800" dirty="0">
                <a:latin typeface="Lucida Sans" panose="020B0602030504020204" pitchFamily="34" charset="0"/>
              </a:rPr>
              <a:t> </a:t>
            </a:r>
            <a:r>
              <a:rPr lang="en-GB" sz="2800" dirty="0" err="1">
                <a:latin typeface="Lucida Sans" panose="020B0602030504020204" pitchFamily="34" charset="0"/>
              </a:rPr>
              <a:t>ym</a:t>
            </a:r>
            <a:r>
              <a:rPr lang="en-GB" sz="2800" dirty="0">
                <a:latin typeface="Lucida Sans" panose="020B0602030504020204" pitchFamily="34" charset="0"/>
              </a:rPr>
              <a:t> </a:t>
            </a:r>
            <a:r>
              <a:rPr lang="en-GB" sz="2800" dirty="0" err="1">
                <a:latin typeface="Lucida Sans" panose="020B0602030504020204" pitchFamily="34" charset="0"/>
              </a:rPr>
              <a:t>maes</a:t>
            </a:r>
            <a:r>
              <a:rPr lang="en-GB" sz="2800" dirty="0">
                <a:latin typeface="Lucida Sans" panose="020B0602030504020204" pitchFamily="34" charset="0"/>
              </a:rPr>
              <a:t> ADY</a:t>
            </a:r>
            <a:br>
              <a:rPr lang="en-GB" sz="3200" dirty="0">
                <a:latin typeface="Lucida Sans" panose="020B0602030504020204" pitchFamily="34" charset="0"/>
              </a:rPr>
            </a:br>
            <a:br>
              <a:rPr lang="en-GB" sz="4400" dirty="0"/>
            </a:br>
            <a:br>
              <a:rPr lang="en-GB" sz="4400" dirty="0"/>
            </a:br>
            <a:br>
              <a:rPr lang="en-GB" sz="4400" dirty="0"/>
            </a:br>
            <a:endParaRPr lang="en-GB" sz="4400" i="1" dirty="0">
              <a:solidFill>
                <a:schemeClr val="accent4">
                  <a:lumMod val="20000"/>
                  <a:lumOff val="80000"/>
                </a:schemeClr>
              </a:solidFill>
            </a:endParaRPr>
          </a:p>
        </p:txBody>
      </p:sp>
      <p:sp>
        <p:nvSpPr>
          <p:cNvPr id="2" name="Text Placeholder 1">
            <a:extLst>
              <a:ext uri="{FF2B5EF4-FFF2-40B4-BE49-F238E27FC236}">
                <a16:creationId xmlns:a16="http://schemas.microsoft.com/office/drawing/2014/main" id="{BADC0A30-BE25-DB7F-6367-EEDD0CD07380}"/>
              </a:ext>
            </a:extLst>
          </p:cNvPr>
          <p:cNvSpPr>
            <a:spLocks noGrp="1"/>
          </p:cNvSpPr>
          <p:nvPr>
            <p:ph type="body" sz="quarter" idx="10"/>
          </p:nvPr>
        </p:nvSpPr>
        <p:spPr>
          <a:xfrm>
            <a:off x="4391891" y="1385455"/>
            <a:ext cx="4509654" cy="3738995"/>
          </a:xfrm>
        </p:spPr>
        <p:txBody>
          <a:bodyPr/>
          <a:lstStyle/>
          <a:p>
            <a:pPr marL="0" lvl="0" indent="0" eaLnBrk="0" fontAlgn="base" hangingPunct="0">
              <a:spcAft>
                <a:spcPct val="0"/>
              </a:spcAft>
              <a:buNone/>
              <a:defRPr/>
            </a:pPr>
            <a:r>
              <a:rPr lang="en-GB" sz="3600" b="1" kern="0" dirty="0">
                <a:solidFill>
                  <a:schemeClr val="accent4">
                    <a:lumMod val="20000"/>
                    <a:lumOff val="80000"/>
                  </a:schemeClr>
                </a:solidFill>
                <a:latin typeface="Arial" panose="020B0604020202020204" pitchFamily="34" charset="0"/>
                <a:ea typeface="ＭＳ Ｐゴシック" charset="-128"/>
              </a:rPr>
              <a:t>ECEY6006 </a:t>
            </a:r>
            <a:r>
              <a:rPr lang="en-GB" sz="3600" kern="0" dirty="0">
                <a:solidFill>
                  <a:schemeClr val="accent4">
                    <a:lumMod val="20000"/>
                    <a:lumOff val="80000"/>
                  </a:schemeClr>
                </a:solidFill>
                <a:latin typeface="Arial" panose="020B0604020202020204" pitchFamily="34" charset="0"/>
                <a:ea typeface="ＭＳ Ｐゴシック" charset="-128"/>
              </a:rPr>
              <a:t>Supporting Children with Additional Learning Needs</a:t>
            </a:r>
          </a:p>
          <a:p>
            <a:pPr marL="0" lvl="0" indent="0" eaLnBrk="0" fontAlgn="base" hangingPunct="0">
              <a:spcAft>
                <a:spcPct val="0"/>
              </a:spcAft>
              <a:buNone/>
              <a:defRPr/>
            </a:pPr>
            <a:endParaRPr lang="en-GB" sz="3600" kern="0" dirty="0">
              <a:solidFill>
                <a:schemeClr val="accent4">
                  <a:lumMod val="20000"/>
                  <a:lumOff val="80000"/>
                </a:schemeClr>
              </a:solidFill>
              <a:ea typeface="ＭＳ Ｐゴシック" charset="-128"/>
            </a:endParaRPr>
          </a:p>
          <a:p>
            <a:pPr marL="0" lvl="0" indent="0" eaLnBrk="0" fontAlgn="base" hangingPunct="0">
              <a:spcAft>
                <a:spcPct val="0"/>
              </a:spcAft>
              <a:buNone/>
              <a:defRPr/>
            </a:pPr>
            <a:r>
              <a:rPr lang="en-GB" sz="2800" kern="0" dirty="0">
                <a:solidFill>
                  <a:schemeClr val="accent4">
                    <a:lumMod val="20000"/>
                    <a:lumOff val="80000"/>
                  </a:schemeClr>
                </a:solidFill>
                <a:latin typeface="Arial" panose="020B0604020202020204" pitchFamily="34" charset="0"/>
                <a:ea typeface="ＭＳ Ｐゴシック" charset="-128"/>
              </a:rPr>
              <a:t>“I want to play too” – play in the field of ALN</a:t>
            </a:r>
          </a:p>
          <a:p>
            <a:endParaRPr lang="en-GB" dirty="0"/>
          </a:p>
        </p:txBody>
      </p:sp>
    </p:spTree>
    <p:extLst>
      <p:ext uri="{BB962C8B-B14F-4D97-AF65-F5344CB8AC3E}">
        <p14:creationId xmlns:p14="http://schemas.microsoft.com/office/powerpoint/2010/main" val="40005925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C645EF5-D069-8894-ADC1-5AD0C051121F}"/>
              </a:ext>
            </a:extLst>
          </p:cNvPr>
          <p:cNvSpPr>
            <a:spLocks noGrp="1"/>
          </p:cNvSpPr>
          <p:nvPr>
            <p:ph type="title"/>
          </p:nvPr>
        </p:nvSpPr>
        <p:spPr/>
        <p:txBody>
          <a:bodyPr>
            <a:normAutofit/>
          </a:bodyPr>
          <a:lstStyle/>
          <a:p>
            <a:pPr algn="ctr"/>
            <a:r>
              <a:rPr lang="cy-GB" dirty="0">
                <a:latin typeface="Arial" panose="020B0604020202020204" pitchFamily="34" charset="0"/>
                <a:cs typeface="Arial" panose="020B0604020202020204" pitchFamily="34" charset="0"/>
              </a:rPr>
              <a:t>Cynnwys</a:t>
            </a:r>
            <a:br>
              <a:rPr lang="cy-GB" dirty="0">
                <a:latin typeface="Arial" panose="020B0604020202020204" pitchFamily="34" charset="0"/>
                <a:cs typeface="Arial" panose="020B0604020202020204" pitchFamily="34" charset="0"/>
              </a:rPr>
            </a:br>
            <a:r>
              <a:rPr lang="cy-GB" dirty="0" err="1">
                <a:solidFill>
                  <a:srgbClr val="0070C0"/>
                </a:solidFill>
                <a:latin typeface="Arial" panose="020B0604020202020204" pitchFamily="34" charset="0"/>
                <a:cs typeface="Arial" panose="020B0604020202020204" pitchFamily="34" charset="0"/>
              </a:rPr>
              <a:t>Contents</a:t>
            </a:r>
            <a:endParaRPr lang="en-GB"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60A7315-B909-41F8-CDDC-A839B65EC7CB}"/>
              </a:ext>
            </a:extLst>
          </p:cNvPr>
          <p:cNvSpPr>
            <a:spLocks noGrp="1"/>
          </p:cNvSpPr>
          <p:nvPr>
            <p:ph sz="half" idx="1"/>
          </p:nvPr>
        </p:nvSpPr>
        <p:spPr/>
        <p:txBody>
          <a:bodyPr/>
          <a:lstStyle/>
          <a:p>
            <a:pPr>
              <a:buFontTx/>
              <a:buChar char="•"/>
              <a:defRPr/>
            </a:pPr>
            <a:r>
              <a:rPr lang="cy-GB" altLang="en-US" sz="28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Pwysigrwydd chwarae;</a:t>
            </a:r>
          </a:p>
          <a:p>
            <a:pPr>
              <a:buFontTx/>
              <a:buChar char="•"/>
              <a:defRPr/>
            </a:pPr>
            <a:r>
              <a:rPr lang="cy-GB" altLang="en-US" sz="28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Hawliau plant;</a:t>
            </a:r>
          </a:p>
          <a:p>
            <a:pPr>
              <a:buFontTx/>
              <a:buChar char="•"/>
              <a:defRPr/>
            </a:pPr>
            <a:r>
              <a:rPr lang="cy-GB" altLang="en-US" sz="28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Dysgu swyddogaethol;</a:t>
            </a:r>
          </a:p>
          <a:p>
            <a:pPr>
              <a:buFontTx/>
              <a:buChar char="•"/>
              <a:defRPr/>
            </a:pPr>
            <a:r>
              <a:rPr lang="cy-GB" altLang="en-US" sz="28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Chwarae synhwyraidd;</a:t>
            </a:r>
          </a:p>
          <a:p>
            <a:pPr marL="0" indent="0">
              <a:buNone/>
            </a:pPr>
            <a:endParaRPr lang="en-GB" dirty="0"/>
          </a:p>
        </p:txBody>
      </p:sp>
      <p:sp>
        <p:nvSpPr>
          <p:cNvPr id="6" name="Content Placeholder 5">
            <a:extLst>
              <a:ext uri="{FF2B5EF4-FFF2-40B4-BE49-F238E27FC236}">
                <a16:creationId xmlns:a16="http://schemas.microsoft.com/office/drawing/2014/main" id="{6D20C1C3-D0CD-D855-4E9F-66DEEC1AC0BC}"/>
              </a:ext>
            </a:extLst>
          </p:cNvPr>
          <p:cNvSpPr>
            <a:spLocks noGrp="1"/>
          </p:cNvSpPr>
          <p:nvPr>
            <p:ph sz="half" idx="2"/>
          </p:nvPr>
        </p:nvSpPr>
        <p:spPr/>
        <p:txBody>
          <a:bodyPr>
            <a:normAutofit/>
          </a:bodyPr>
          <a:lstStyle/>
          <a:p>
            <a:pPr>
              <a:buFontTx/>
              <a:buChar char="•"/>
              <a:defRPr/>
            </a:pPr>
            <a:r>
              <a:rPr lang="en-GB" altLang="en-US" sz="28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Importance of play;</a:t>
            </a:r>
          </a:p>
          <a:p>
            <a:pPr>
              <a:buFontTx/>
              <a:buChar char="•"/>
              <a:defRPr/>
            </a:pPr>
            <a:r>
              <a:rPr lang="en-GB" altLang="en-US" sz="28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Children’s rights;</a:t>
            </a:r>
          </a:p>
          <a:p>
            <a:pPr>
              <a:buFontTx/>
              <a:buChar char="•"/>
              <a:defRPr/>
            </a:pPr>
            <a:r>
              <a:rPr lang="en-GB" altLang="en-US" sz="28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Functional learning;</a:t>
            </a:r>
          </a:p>
          <a:p>
            <a:pPr>
              <a:buFontTx/>
              <a:buChar char="•"/>
              <a:defRPr/>
            </a:pPr>
            <a:r>
              <a:rPr lang="en-GB" altLang="en-US" sz="28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Sensory play;</a:t>
            </a:r>
          </a:p>
          <a:p>
            <a:pPr marL="0" indent="0">
              <a:buNone/>
            </a:pPr>
            <a:endParaRPr lang="en-GB" sz="2400"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919929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C645EF5-D069-8894-ADC1-5AD0C051121F}"/>
              </a:ext>
            </a:extLst>
          </p:cNvPr>
          <p:cNvSpPr>
            <a:spLocks noGrp="1"/>
          </p:cNvSpPr>
          <p:nvPr>
            <p:ph type="title"/>
          </p:nvPr>
        </p:nvSpPr>
        <p:spPr/>
        <p:txBody>
          <a:bodyPr>
            <a:normAutofit/>
          </a:bodyPr>
          <a:lstStyle/>
          <a:p>
            <a:pPr algn="ctr"/>
            <a:r>
              <a:rPr lang="cy-GB" dirty="0">
                <a:latin typeface="Arial" panose="020B0604020202020204" pitchFamily="34" charset="0"/>
                <a:cs typeface="Arial" panose="020B0604020202020204" pitchFamily="34" charset="0"/>
              </a:rPr>
              <a:t>Cynnwys</a:t>
            </a:r>
            <a:br>
              <a:rPr lang="cy-GB" dirty="0">
                <a:latin typeface="Arial" panose="020B0604020202020204" pitchFamily="34" charset="0"/>
                <a:cs typeface="Arial" panose="020B0604020202020204" pitchFamily="34" charset="0"/>
              </a:rPr>
            </a:br>
            <a:r>
              <a:rPr lang="cy-GB" dirty="0" err="1">
                <a:solidFill>
                  <a:srgbClr val="0070C0"/>
                </a:solidFill>
                <a:latin typeface="Arial" panose="020B0604020202020204" pitchFamily="34" charset="0"/>
                <a:cs typeface="Arial" panose="020B0604020202020204" pitchFamily="34" charset="0"/>
              </a:rPr>
              <a:t>Contents</a:t>
            </a:r>
            <a:endParaRPr lang="en-GB"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60A7315-B909-41F8-CDDC-A839B65EC7CB}"/>
              </a:ext>
            </a:extLst>
          </p:cNvPr>
          <p:cNvSpPr>
            <a:spLocks noGrp="1"/>
          </p:cNvSpPr>
          <p:nvPr>
            <p:ph sz="half" idx="1"/>
          </p:nvPr>
        </p:nvSpPr>
        <p:spPr/>
        <p:txBody>
          <a:bodyPr/>
          <a:lstStyle/>
          <a:p>
            <a:pPr>
              <a:buFontTx/>
              <a:buChar char="•"/>
              <a:defRPr/>
            </a:pPr>
            <a:r>
              <a:rPr lang="cy-GB" altLang="en-US" sz="28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Chwarae yn yr awyr agored;</a:t>
            </a:r>
          </a:p>
          <a:p>
            <a:pPr>
              <a:buFontTx/>
              <a:buChar char="•"/>
              <a:defRPr/>
            </a:pPr>
            <a:r>
              <a:rPr lang="cy-GB" altLang="en-US" sz="28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Amgylcheddau cynhwysol;</a:t>
            </a:r>
          </a:p>
          <a:p>
            <a:pPr>
              <a:buFontTx/>
              <a:buChar char="•"/>
              <a:defRPr/>
            </a:pPr>
            <a:r>
              <a:rPr lang="cy-GB" altLang="en-US" sz="28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Ymchwil;</a:t>
            </a:r>
          </a:p>
          <a:p>
            <a:pPr>
              <a:buFontTx/>
              <a:buChar char="•"/>
              <a:defRPr/>
            </a:pPr>
            <a:r>
              <a:rPr lang="cy-GB" altLang="en-US" sz="28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Trafodaethau;</a:t>
            </a:r>
          </a:p>
          <a:p>
            <a:pPr marL="0" indent="0">
              <a:buNone/>
            </a:pPr>
            <a:endParaRPr lang="en-GB" dirty="0">
              <a:latin typeface="Arial" panose="020B0604020202020204" pitchFamily="34" charset="0"/>
              <a:cs typeface="Arial" panose="020B0604020202020204" pitchFamily="34" charset="0"/>
            </a:endParaRPr>
          </a:p>
        </p:txBody>
      </p:sp>
      <p:sp>
        <p:nvSpPr>
          <p:cNvPr id="6" name="Content Placeholder 5">
            <a:extLst>
              <a:ext uri="{FF2B5EF4-FFF2-40B4-BE49-F238E27FC236}">
                <a16:creationId xmlns:a16="http://schemas.microsoft.com/office/drawing/2014/main" id="{6D20C1C3-D0CD-D855-4E9F-66DEEC1AC0BC}"/>
              </a:ext>
            </a:extLst>
          </p:cNvPr>
          <p:cNvSpPr>
            <a:spLocks noGrp="1"/>
          </p:cNvSpPr>
          <p:nvPr>
            <p:ph sz="half" idx="2"/>
          </p:nvPr>
        </p:nvSpPr>
        <p:spPr/>
        <p:txBody>
          <a:bodyPr>
            <a:normAutofit/>
          </a:bodyPr>
          <a:lstStyle/>
          <a:p>
            <a:pPr>
              <a:buFontTx/>
              <a:buChar char="•"/>
              <a:defRPr/>
            </a:pPr>
            <a:r>
              <a:rPr lang="en-GB" altLang="en-US" sz="28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Outdoor play;</a:t>
            </a:r>
          </a:p>
          <a:p>
            <a:pPr>
              <a:buFontTx/>
              <a:buChar char="•"/>
              <a:defRPr/>
            </a:pPr>
            <a:r>
              <a:rPr lang="en-GB" altLang="en-US" sz="28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Inclusive environments;</a:t>
            </a:r>
          </a:p>
          <a:p>
            <a:pPr>
              <a:buFontTx/>
              <a:buChar char="•"/>
              <a:defRPr/>
            </a:pPr>
            <a:r>
              <a:rPr lang="en-GB" altLang="en-US" sz="28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Research;</a:t>
            </a:r>
          </a:p>
          <a:p>
            <a:pPr>
              <a:buFontTx/>
              <a:buChar char="•"/>
              <a:defRPr/>
            </a:pPr>
            <a:r>
              <a:rPr lang="en-GB" altLang="en-US" sz="28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Discussions;</a:t>
            </a:r>
          </a:p>
          <a:p>
            <a:pPr marL="0" indent="0">
              <a:buNone/>
            </a:pPr>
            <a:endParaRPr lang="en-GB" sz="2400"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834813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C645EF5-D069-8894-ADC1-5AD0C051121F}"/>
              </a:ext>
            </a:extLst>
          </p:cNvPr>
          <p:cNvSpPr>
            <a:spLocks noGrp="1"/>
          </p:cNvSpPr>
          <p:nvPr>
            <p:ph type="title"/>
          </p:nvPr>
        </p:nvSpPr>
        <p:spPr/>
        <p:txBody>
          <a:bodyPr>
            <a:normAutofit/>
          </a:bodyPr>
          <a:lstStyle/>
          <a:p>
            <a:pPr algn="ctr"/>
            <a:r>
              <a:rPr lang="cy-GB" dirty="0">
                <a:latin typeface="Arial" panose="020B0604020202020204" pitchFamily="34" charset="0"/>
                <a:cs typeface="Arial" panose="020B0604020202020204" pitchFamily="34" charset="0"/>
              </a:rPr>
              <a:t>Cynnwys</a:t>
            </a:r>
            <a:br>
              <a:rPr lang="cy-GB" dirty="0">
                <a:latin typeface="Arial" panose="020B0604020202020204" pitchFamily="34" charset="0"/>
                <a:cs typeface="Arial" panose="020B0604020202020204" pitchFamily="34" charset="0"/>
              </a:rPr>
            </a:br>
            <a:r>
              <a:rPr lang="cy-GB" dirty="0" err="1">
                <a:solidFill>
                  <a:srgbClr val="0070C0"/>
                </a:solidFill>
                <a:latin typeface="Arial" panose="020B0604020202020204" pitchFamily="34" charset="0"/>
                <a:cs typeface="Arial" panose="020B0604020202020204" pitchFamily="34" charset="0"/>
              </a:rPr>
              <a:t>Contents</a:t>
            </a:r>
            <a:endParaRPr lang="en-GB"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60A7315-B909-41F8-CDDC-A839B65EC7CB}"/>
              </a:ext>
            </a:extLst>
          </p:cNvPr>
          <p:cNvSpPr>
            <a:spLocks noGrp="1"/>
          </p:cNvSpPr>
          <p:nvPr>
            <p:ph sz="half" idx="1"/>
          </p:nvPr>
        </p:nvSpPr>
        <p:spPr/>
        <p:txBody>
          <a:bodyPr/>
          <a:lstStyle/>
          <a:p>
            <a:pPr>
              <a:buFontTx/>
              <a:buChar char="•"/>
              <a:defRPr/>
            </a:pPr>
            <a:r>
              <a:rPr lang="es-ES" altLang="en-US" sz="2800" kern="0" dirty="0" err="1">
                <a:solidFill>
                  <a:srgbClr val="000000"/>
                </a:solidFill>
                <a:latin typeface="Arial" panose="020B0604020202020204" pitchFamily="34" charset="0"/>
                <a:ea typeface="ＭＳ Ｐゴシック" panose="020B0600070205080204" pitchFamily="34" charset="-128"/>
                <a:cs typeface="Arial" panose="020B0604020202020204" pitchFamily="34" charset="0"/>
              </a:rPr>
              <a:t>Astudiaethau</a:t>
            </a:r>
            <a:r>
              <a:rPr lang="es-ES" altLang="en-US" sz="28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 achos;</a:t>
            </a:r>
          </a:p>
          <a:p>
            <a:pPr>
              <a:buFontTx/>
              <a:buChar char="•"/>
              <a:defRPr/>
            </a:pPr>
            <a:r>
              <a:rPr lang="es-ES" altLang="en-US" sz="28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Clip fideo;</a:t>
            </a:r>
          </a:p>
          <a:p>
            <a:pPr>
              <a:buFontTx/>
              <a:buChar char="•"/>
              <a:defRPr/>
            </a:pPr>
            <a:r>
              <a:rPr lang="es-ES" altLang="en-US" sz="2800" kern="0" dirty="0" err="1">
                <a:solidFill>
                  <a:srgbClr val="000000"/>
                </a:solidFill>
                <a:latin typeface="Arial" panose="020B0604020202020204" pitchFamily="34" charset="0"/>
                <a:ea typeface="ＭＳ Ｐゴシック" panose="020B0600070205080204" pitchFamily="34" charset="-128"/>
                <a:cs typeface="Arial" panose="020B0604020202020204" pitchFamily="34" charset="0"/>
              </a:rPr>
              <a:t>Tasg</a:t>
            </a:r>
            <a:r>
              <a:rPr lang="es-ES" altLang="en-US" sz="28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a:t>
            </a:r>
          </a:p>
          <a:p>
            <a:pPr marL="0" indent="0">
              <a:buNone/>
            </a:pPr>
            <a:endParaRPr lang="en-GB" dirty="0">
              <a:latin typeface="Arial" panose="020B0604020202020204" pitchFamily="34" charset="0"/>
              <a:cs typeface="Arial" panose="020B0604020202020204" pitchFamily="34" charset="0"/>
            </a:endParaRPr>
          </a:p>
        </p:txBody>
      </p:sp>
      <p:sp>
        <p:nvSpPr>
          <p:cNvPr id="6" name="Content Placeholder 5">
            <a:extLst>
              <a:ext uri="{FF2B5EF4-FFF2-40B4-BE49-F238E27FC236}">
                <a16:creationId xmlns:a16="http://schemas.microsoft.com/office/drawing/2014/main" id="{6D20C1C3-D0CD-D855-4E9F-66DEEC1AC0BC}"/>
              </a:ext>
            </a:extLst>
          </p:cNvPr>
          <p:cNvSpPr>
            <a:spLocks noGrp="1"/>
          </p:cNvSpPr>
          <p:nvPr>
            <p:ph sz="half" idx="2"/>
          </p:nvPr>
        </p:nvSpPr>
        <p:spPr/>
        <p:txBody>
          <a:bodyPr>
            <a:normAutofit/>
          </a:bodyPr>
          <a:lstStyle/>
          <a:p>
            <a:pPr>
              <a:buFontTx/>
              <a:buChar char="•"/>
              <a:defRPr/>
            </a:pPr>
            <a:r>
              <a:rPr lang="en-GB" altLang="en-US" sz="28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Case studies;</a:t>
            </a:r>
          </a:p>
          <a:p>
            <a:pPr>
              <a:buFontTx/>
              <a:buChar char="•"/>
              <a:defRPr/>
            </a:pPr>
            <a:r>
              <a:rPr lang="en-GB" altLang="en-US" sz="28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Video clip;</a:t>
            </a:r>
          </a:p>
          <a:p>
            <a:pPr>
              <a:buFontTx/>
              <a:buChar char="•"/>
              <a:defRPr/>
            </a:pPr>
            <a:r>
              <a:rPr lang="en-GB" altLang="en-US" sz="28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Task.</a:t>
            </a:r>
          </a:p>
          <a:p>
            <a:pPr marL="0" indent="0">
              <a:buNone/>
            </a:pPr>
            <a:endParaRPr lang="en-GB" sz="2400"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56488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sz="4000" dirty="0" err="1">
                <a:latin typeface="Arial" panose="020B0604020202020204" pitchFamily="34" charset="0"/>
                <a:cs typeface="Arial" panose="020B0604020202020204" pitchFamily="34" charset="0"/>
              </a:rPr>
              <a:t>Adnoddau</a:t>
            </a:r>
            <a:r>
              <a:rPr lang="en-GB" sz="4000" dirty="0">
                <a:latin typeface="Arial" panose="020B0604020202020204" pitchFamily="34" charset="0"/>
                <a:cs typeface="Arial" panose="020B0604020202020204" pitchFamily="34" charset="0"/>
              </a:rPr>
              <a:t> </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Resources</a:t>
            </a:r>
          </a:p>
        </p:txBody>
      </p:sp>
      <p:sp>
        <p:nvSpPr>
          <p:cNvPr id="5" name="Content Placeholder 4"/>
          <p:cNvSpPr>
            <a:spLocks noGrp="1"/>
          </p:cNvSpPr>
          <p:nvPr>
            <p:ph sz="half" idx="1"/>
          </p:nvPr>
        </p:nvSpPr>
        <p:spPr>
          <a:xfrm>
            <a:off x="628650" y="2066305"/>
            <a:ext cx="3886200" cy="4110657"/>
          </a:xfrm>
        </p:spPr>
        <p:txBody>
          <a:bodyPr>
            <a:normAutofit/>
          </a:bodyPr>
          <a:lstStyle/>
          <a:p>
            <a:r>
              <a:rPr lang="en-GB" dirty="0">
                <a:latin typeface="Arial" panose="020B0604020202020204" pitchFamily="34" charset="0"/>
                <a:cs typeface="Arial" panose="020B0604020202020204" pitchFamily="34" charset="0"/>
              </a:rPr>
              <a:t>PP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gyfer</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ddarlith</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Ymchwil</a:t>
            </a:r>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Leganto/Moodle;</a:t>
            </a:r>
          </a:p>
          <a:p>
            <a:r>
              <a:rPr lang="en-GB" dirty="0" err="1">
                <a:latin typeface="Arial" panose="020B0604020202020204" pitchFamily="34" charset="0"/>
                <a:cs typeface="Arial" panose="020B0604020202020204" pitchFamily="34" charset="0"/>
              </a:rPr>
              <a:t>Llyfrgell</a:t>
            </a:r>
            <a:r>
              <a:rPr lang="en-GB" dirty="0">
                <a:latin typeface="Arial" panose="020B0604020202020204" pitchFamily="34" charset="0"/>
                <a:cs typeface="Arial" panose="020B0604020202020204" pitchFamily="34" charset="0"/>
              </a:rPr>
              <a:t>/Google Scholar.</a:t>
            </a:r>
          </a:p>
        </p:txBody>
      </p:sp>
      <p:sp>
        <p:nvSpPr>
          <p:cNvPr id="6" name="Content Placeholder 5"/>
          <p:cNvSpPr>
            <a:spLocks noGrp="1"/>
          </p:cNvSpPr>
          <p:nvPr>
            <p:ph sz="half" idx="2"/>
          </p:nvPr>
        </p:nvSpPr>
        <p:spPr>
          <a:xfrm>
            <a:off x="4648200" y="2066305"/>
            <a:ext cx="4316288" cy="3522936"/>
          </a:xfrm>
        </p:spPr>
        <p:txBody>
          <a:bodyPr>
            <a:normAutofit/>
          </a:bodyPr>
          <a:lstStyle/>
          <a:p>
            <a:r>
              <a:rPr lang="en-GB" dirty="0">
                <a:solidFill>
                  <a:srgbClr val="0070C0"/>
                </a:solidFill>
                <a:latin typeface="Arial" panose="020B0604020202020204" pitchFamily="34" charset="0"/>
                <a:cs typeface="Arial" panose="020B0604020202020204" pitchFamily="34" charset="0"/>
              </a:rPr>
              <a:t>PP for the lecture;</a:t>
            </a:r>
          </a:p>
          <a:p>
            <a:r>
              <a:rPr lang="en-GB" dirty="0">
                <a:solidFill>
                  <a:srgbClr val="0070C0"/>
                </a:solidFill>
                <a:latin typeface="Arial" panose="020B0604020202020204" pitchFamily="34" charset="0"/>
                <a:cs typeface="Arial" panose="020B0604020202020204" pitchFamily="34" charset="0"/>
              </a:rPr>
              <a:t>Research;</a:t>
            </a:r>
          </a:p>
          <a:p>
            <a:r>
              <a:rPr lang="en-GB" dirty="0">
                <a:solidFill>
                  <a:srgbClr val="0070C0"/>
                </a:solidFill>
                <a:latin typeface="Arial" panose="020B0604020202020204" pitchFamily="34" charset="0"/>
                <a:cs typeface="Arial" panose="020B0604020202020204" pitchFamily="34" charset="0"/>
              </a:rPr>
              <a:t>Leganto/Moodle;</a:t>
            </a:r>
          </a:p>
          <a:p>
            <a:r>
              <a:rPr lang="en-GB" dirty="0">
                <a:solidFill>
                  <a:srgbClr val="0070C0"/>
                </a:solidFill>
                <a:latin typeface="Arial" panose="020B0604020202020204" pitchFamily="34" charset="0"/>
                <a:cs typeface="Arial" panose="020B0604020202020204" pitchFamily="34" charset="0"/>
              </a:rPr>
              <a:t>Library/Google Scholar.</a:t>
            </a:r>
          </a:p>
        </p:txBody>
      </p:sp>
    </p:spTree>
    <p:extLst>
      <p:ext uri="{BB962C8B-B14F-4D97-AF65-F5344CB8AC3E}">
        <p14:creationId xmlns:p14="http://schemas.microsoft.com/office/powerpoint/2010/main" val="41564271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D009D3-34F4-69D1-2C84-18B6760C160C}"/>
              </a:ext>
            </a:extLst>
          </p:cNvPr>
          <p:cNvSpPr>
            <a:spLocks noGrp="1"/>
          </p:cNvSpPr>
          <p:nvPr>
            <p:ph type="title"/>
          </p:nvPr>
        </p:nvSpPr>
        <p:spPr/>
        <p:txBody>
          <a:bodyPr/>
          <a:lstStyle/>
          <a:p>
            <a:pPr algn="ctr"/>
            <a:r>
              <a:rPr lang="en-GB" dirty="0" err="1">
                <a:latin typeface="Arial" panose="020B0604020202020204" pitchFamily="34" charset="0"/>
                <a:cs typeface="Arial" panose="020B0604020202020204" pitchFamily="34" charset="0"/>
              </a:rPr>
              <a:t>Chwarae</a:t>
            </a:r>
            <a:br>
              <a:rPr lang="en-GB" dirty="0">
                <a:latin typeface="Arial" panose="020B0604020202020204" pitchFamily="34" charset="0"/>
                <a:cs typeface="Arial" panose="020B0604020202020204" pitchFamily="34" charset="0"/>
              </a:rPr>
            </a:br>
            <a:r>
              <a:rPr lang="en-GB" dirty="0">
                <a:solidFill>
                  <a:srgbClr val="0070C0"/>
                </a:solidFill>
                <a:latin typeface="Arial" panose="020B0604020202020204" pitchFamily="34" charset="0"/>
                <a:cs typeface="Arial" panose="020B0604020202020204" pitchFamily="34" charset="0"/>
              </a:rPr>
              <a:t>Play</a:t>
            </a:r>
          </a:p>
        </p:txBody>
      </p:sp>
      <p:sp>
        <p:nvSpPr>
          <p:cNvPr id="3" name="Content Placeholder 2">
            <a:extLst>
              <a:ext uri="{FF2B5EF4-FFF2-40B4-BE49-F238E27FC236}">
                <a16:creationId xmlns:a16="http://schemas.microsoft.com/office/drawing/2014/main" id="{331CD5AB-B68F-861B-AC67-5BDE591D6ECF}"/>
              </a:ext>
            </a:extLst>
          </p:cNvPr>
          <p:cNvSpPr>
            <a:spLocks noGrp="1"/>
          </p:cNvSpPr>
          <p:nvPr>
            <p:ph sz="half" idx="1"/>
          </p:nvPr>
        </p:nvSpPr>
        <p:spPr/>
        <p:txBody>
          <a:bodyPr/>
          <a:lstStyle/>
          <a:p>
            <a:r>
              <a:rPr lang="en-GB" dirty="0">
                <a:latin typeface="Arial" panose="020B0604020202020204" pitchFamily="34" charset="0"/>
                <a:cs typeface="Arial" panose="020B0604020202020204" pitchFamily="34" charset="0"/>
              </a:rPr>
              <a:t>Diffiniwch' </a:t>
            </a:r>
            <a:r>
              <a:rPr lang="en-GB" dirty="0" err="1">
                <a:latin typeface="Arial" panose="020B0604020202020204" pitchFamily="34" charset="0"/>
                <a:cs typeface="Arial" panose="020B0604020202020204" pitchFamily="34" charset="0"/>
              </a:rPr>
              <a:t>chwarae</a:t>
            </a:r>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Yn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barn chi, pam </a:t>
            </a:r>
            <a:r>
              <a:rPr lang="en-GB" dirty="0" err="1">
                <a:latin typeface="Arial" panose="020B0604020202020204" pitchFamily="34" charset="0"/>
                <a:cs typeface="Arial" panose="020B0604020202020204" pitchFamily="34" charset="0"/>
              </a:rPr>
              <a:t>mae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chwarae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bwysig</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Ydych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chi'n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cofio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chwarae</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Sut </a:t>
            </a:r>
            <a:r>
              <a:rPr lang="en-GB" dirty="0" err="1">
                <a:latin typeface="Arial" panose="020B0604020202020204" pitchFamily="34" charset="0"/>
                <a:cs typeface="Arial" panose="020B0604020202020204" pitchFamily="34" charset="0"/>
              </a:rPr>
              <a:t>oedd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chwarae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helpu</a:t>
            </a:r>
            <a:r>
              <a:rPr lang="en-GB" dirty="0">
                <a:latin typeface="Arial" panose="020B0604020202020204" pitchFamily="34" charset="0"/>
                <a:cs typeface="Arial" panose="020B0604020202020204" pitchFamily="34" charset="0"/>
              </a:rPr>
              <a:t> chi?</a:t>
            </a:r>
          </a:p>
          <a:p>
            <a:endParaRPr lang="en-GB" dirty="0"/>
          </a:p>
        </p:txBody>
      </p:sp>
      <p:sp>
        <p:nvSpPr>
          <p:cNvPr id="4" name="Content Placeholder 3">
            <a:extLst>
              <a:ext uri="{FF2B5EF4-FFF2-40B4-BE49-F238E27FC236}">
                <a16:creationId xmlns:a16="http://schemas.microsoft.com/office/drawing/2014/main" id="{83167BA5-D36E-24B6-EFBF-CB9167B2A919}"/>
              </a:ext>
            </a:extLst>
          </p:cNvPr>
          <p:cNvSpPr>
            <a:spLocks noGrp="1"/>
          </p:cNvSpPr>
          <p:nvPr>
            <p:ph sz="half" idx="2"/>
          </p:nvPr>
        </p:nvSpPr>
        <p:spPr/>
        <p:txBody>
          <a:bodyPr/>
          <a:lstStyle/>
          <a:p>
            <a:r>
              <a:rPr lang="en-GB" dirty="0">
                <a:solidFill>
                  <a:srgbClr val="0070C0"/>
                </a:solidFill>
                <a:latin typeface="Arial" panose="020B0604020202020204" pitchFamily="34" charset="0"/>
                <a:cs typeface="Arial" panose="020B0604020202020204" pitchFamily="34" charset="0"/>
              </a:rPr>
              <a:t>Define ‘play’</a:t>
            </a:r>
          </a:p>
          <a:p>
            <a:r>
              <a:rPr lang="en-GB" dirty="0">
                <a:solidFill>
                  <a:srgbClr val="0070C0"/>
                </a:solidFill>
                <a:latin typeface="Arial" panose="020B0604020202020204" pitchFamily="34" charset="0"/>
                <a:cs typeface="Arial" panose="020B0604020202020204" pitchFamily="34" charset="0"/>
              </a:rPr>
              <a:t>Why do you think play is important?</a:t>
            </a:r>
          </a:p>
          <a:p>
            <a:r>
              <a:rPr lang="en-GB" dirty="0">
                <a:solidFill>
                  <a:srgbClr val="0070C0"/>
                </a:solidFill>
                <a:latin typeface="Arial" panose="020B0604020202020204" pitchFamily="34" charset="0"/>
                <a:cs typeface="Arial" panose="020B0604020202020204" pitchFamily="34" charset="0"/>
              </a:rPr>
              <a:t>Do you remember playing?</a:t>
            </a:r>
          </a:p>
          <a:p>
            <a:r>
              <a:rPr lang="en-GB" dirty="0">
                <a:solidFill>
                  <a:srgbClr val="0070C0"/>
                </a:solidFill>
                <a:latin typeface="Arial" panose="020B0604020202020204" pitchFamily="34" charset="0"/>
                <a:cs typeface="Arial" panose="020B0604020202020204" pitchFamily="34" charset="0"/>
              </a:rPr>
              <a:t>How did playing help you?</a:t>
            </a:r>
          </a:p>
          <a:p>
            <a:endParaRPr lang="en-GB" dirty="0"/>
          </a:p>
        </p:txBody>
      </p:sp>
    </p:spTree>
    <p:extLst>
      <p:ext uri="{BB962C8B-B14F-4D97-AF65-F5344CB8AC3E}">
        <p14:creationId xmlns:p14="http://schemas.microsoft.com/office/powerpoint/2010/main" val="29149179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2B5F37-EC9F-274A-48E4-B84B745F1305}"/>
              </a:ext>
            </a:extLst>
          </p:cNvPr>
          <p:cNvSpPr>
            <a:spLocks noGrp="1"/>
          </p:cNvSpPr>
          <p:nvPr>
            <p:ph type="title"/>
          </p:nvPr>
        </p:nvSpPr>
        <p:spPr/>
        <p:txBody>
          <a:bodyPr/>
          <a:lstStyle/>
          <a:p>
            <a:pPr algn="ctr"/>
            <a:r>
              <a:rPr lang="cy-GB" altLang="en-US" sz="44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Chwarae</a:t>
            </a:r>
            <a:br>
              <a:rPr lang="en-GB" altLang="en-US" sz="44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br>
            <a:r>
              <a:rPr lang="en-GB" altLang="en-US" sz="44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Play</a:t>
            </a:r>
            <a:endParaRPr lang="en-GB"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70EA6E3-531A-405F-CF1F-2B4633240BC8}"/>
              </a:ext>
            </a:extLst>
          </p:cNvPr>
          <p:cNvSpPr>
            <a:spLocks noGrp="1"/>
          </p:cNvSpPr>
          <p:nvPr>
            <p:ph sz="half" idx="1"/>
          </p:nvPr>
        </p:nvSpPr>
        <p:spPr>
          <a:xfrm>
            <a:off x="628650" y="1825625"/>
            <a:ext cx="7886700" cy="3809862"/>
          </a:xfrm>
        </p:spPr>
        <p:txBody>
          <a:bodyPr/>
          <a:lstStyle/>
          <a:p>
            <a:pPr marL="0" indent="0" algn="just">
              <a:buNone/>
            </a:pPr>
            <a:r>
              <a:rPr lang="en-GB" sz="2800" i="1" dirty="0">
                <a:latin typeface="Arial" panose="020B0604020202020204" pitchFamily="34" charset="0"/>
                <a:cs typeface="Arial" panose="020B0604020202020204" pitchFamily="34" charset="0"/>
              </a:rPr>
              <a:t>“..young children do indeed learn best through play, through enjoyment and through having fun. Children with special educational needs (SEN) are no different in this and have the same rights to an appropriate curriculum that helps them to learn through well-planned play.”</a:t>
            </a:r>
          </a:p>
          <a:p>
            <a:pPr algn="just"/>
            <a:endParaRPr lang="en-GB" sz="2800" dirty="0">
              <a:latin typeface="Lucida Sans" panose="020B0602030504020204" pitchFamily="34" charset="0"/>
            </a:endParaRPr>
          </a:p>
          <a:p>
            <a:pPr marL="0" indent="0" algn="r">
              <a:buNone/>
            </a:pPr>
            <a:r>
              <a:rPr lang="en-GB" sz="1800" dirty="0">
                <a:latin typeface="Arial" panose="020B0604020202020204" pitchFamily="34" charset="0"/>
                <a:cs typeface="Arial" panose="020B0604020202020204" pitchFamily="34" charset="0"/>
              </a:rPr>
              <a:t>(</a:t>
            </a:r>
            <a:r>
              <a:rPr lang="en-GB" sz="1800" dirty="0" err="1">
                <a:latin typeface="Arial" panose="020B0604020202020204" pitchFamily="34" charset="0"/>
                <a:cs typeface="Arial" panose="020B0604020202020204" pitchFamily="34" charset="0"/>
              </a:rPr>
              <a:t>Drifte</a:t>
            </a:r>
            <a:r>
              <a:rPr lang="en-GB" sz="1800" dirty="0">
                <a:latin typeface="Arial" panose="020B0604020202020204" pitchFamily="34" charset="0"/>
                <a:cs typeface="Arial" panose="020B0604020202020204" pitchFamily="34" charset="0"/>
              </a:rPr>
              <a:t>, 2013: xi) </a:t>
            </a:r>
          </a:p>
          <a:p>
            <a:endParaRPr lang="en-GB" dirty="0"/>
          </a:p>
        </p:txBody>
      </p:sp>
    </p:spTree>
    <p:extLst>
      <p:ext uri="{BB962C8B-B14F-4D97-AF65-F5344CB8AC3E}">
        <p14:creationId xmlns:p14="http://schemas.microsoft.com/office/powerpoint/2010/main" val="15302985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00AA5-AA2B-88D2-CE04-BF636287EB94}"/>
              </a:ext>
            </a:extLst>
          </p:cNvPr>
          <p:cNvSpPr>
            <a:spLocks noGrp="1"/>
          </p:cNvSpPr>
          <p:nvPr>
            <p:ph type="title"/>
          </p:nvPr>
        </p:nvSpPr>
        <p:spPr/>
        <p:txBody>
          <a:bodyPr/>
          <a:lstStyle/>
          <a:p>
            <a:pPr algn="ctr"/>
            <a:r>
              <a:rPr lang="cy-GB" altLang="en-US" sz="44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Categorïau ADY</a:t>
            </a:r>
            <a:br>
              <a:rPr lang="en-GB" altLang="en-US" sz="44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br>
            <a:r>
              <a:rPr lang="en-GB" altLang="en-US" sz="44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Categories of ALN </a:t>
            </a:r>
            <a:r>
              <a:rPr lang="en-GB" altLang="en-US" sz="18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a:t>
            </a:r>
            <a:r>
              <a:rPr lang="en-GB" altLang="en-US" sz="1800" kern="0" dirty="0" err="1">
                <a:solidFill>
                  <a:srgbClr val="0070C0"/>
                </a:solidFill>
                <a:latin typeface="Arial" panose="020B0604020202020204" pitchFamily="34" charset="0"/>
                <a:ea typeface="ＭＳ Ｐゴシック" panose="020B0600070205080204" pitchFamily="34" charset="-128"/>
                <a:cs typeface="Arial" panose="020B0604020202020204" pitchFamily="34" charset="0"/>
              </a:rPr>
              <a:t>Drifte</a:t>
            </a:r>
            <a:r>
              <a:rPr lang="en-GB" altLang="en-US" sz="18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 2013)</a:t>
            </a:r>
            <a:endParaRPr lang="en-GB"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20CE7F5-D5B2-A520-6CEA-14AA4AD34AB6}"/>
              </a:ext>
            </a:extLst>
          </p:cNvPr>
          <p:cNvSpPr>
            <a:spLocks noGrp="1"/>
          </p:cNvSpPr>
          <p:nvPr>
            <p:ph sz="half" idx="1"/>
          </p:nvPr>
        </p:nvSpPr>
        <p:spPr>
          <a:xfrm>
            <a:off x="395536" y="1825625"/>
            <a:ext cx="4100264" cy="3809862"/>
          </a:xfrm>
        </p:spPr>
        <p:txBody>
          <a:bodyPr/>
          <a:lstStyle/>
          <a:p>
            <a:pPr>
              <a:defRPr/>
            </a:pPr>
            <a:r>
              <a:rPr lang="cy-GB" altLang="cy-GB" dirty="0">
                <a:latin typeface="Arial" panose="020B0604020202020204" pitchFamily="34" charset="0"/>
                <a:cs typeface="Arial" panose="020B0604020202020204" pitchFamily="34" charset="0"/>
              </a:rPr>
              <a:t>Oedi datblygiadol;</a:t>
            </a:r>
          </a:p>
          <a:p>
            <a:pPr>
              <a:defRPr/>
            </a:pPr>
            <a:r>
              <a:rPr lang="cy-GB" altLang="cy-GB" dirty="0">
                <a:latin typeface="Arial" panose="020B0604020202020204" pitchFamily="34" charset="0"/>
                <a:cs typeface="Arial" panose="020B0604020202020204" pitchFamily="34" charset="0"/>
              </a:rPr>
              <a:t>Anawsterau emosiynol/ymddygiad;</a:t>
            </a:r>
          </a:p>
          <a:p>
            <a:pPr>
              <a:defRPr/>
            </a:pPr>
            <a:r>
              <a:rPr lang="cy-GB" altLang="cy-GB" dirty="0">
                <a:latin typeface="Arial" panose="020B0604020202020204" pitchFamily="34" charset="0"/>
                <a:cs typeface="Arial" panose="020B0604020202020204" pitchFamily="34" charset="0"/>
              </a:rPr>
              <a:t>Anawsterau dysgu cyffredinol;</a:t>
            </a:r>
          </a:p>
          <a:p>
            <a:pPr marL="0" indent="0">
              <a:buNone/>
            </a:pPr>
            <a:endParaRPr lang="en-GB" dirty="0"/>
          </a:p>
        </p:txBody>
      </p:sp>
      <p:sp>
        <p:nvSpPr>
          <p:cNvPr id="4" name="Content Placeholder 3">
            <a:extLst>
              <a:ext uri="{FF2B5EF4-FFF2-40B4-BE49-F238E27FC236}">
                <a16:creationId xmlns:a16="http://schemas.microsoft.com/office/drawing/2014/main" id="{75BE9D16-E6D6-88CC-CC95-70B5DFB99E3D}"/>
              </a:ext>
            </a:extLst>
          </p:cNvPr>
          <p:cNvSpPr>
            <a:spLocks noGrp="1"/>
          </p:cNvSpPr>
          <p:nvPr>
            <p:ph sz="half" idx="2"/>
          </p:nvPr>
        </p:nvSpPr>
        <p:spPr>
          <a:xfrm>
            <a:off x="4648200" y="1825625"/>
            <a:ext cx="4100264" cy="3809862"/>
          </a:xfrm>
        </p:spPr>
        <p:txBody>
          <a:bodyPr/>
          <a:lstStyle/>
          <a:p>
            <a:pPr>
              <a:defRPr/>
            </a:pPr>
            <a:r>
              <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Developmental delay;</a:t>
            </a:r>
          </a:p>
          <a:p>
            <a:pPr>
              <a:defRPr/>
            </a:pPr>
            <a:r>
              <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Emotional/behavioural difficulties;</a:t>
            </a:r>
          </a:p>
          <a:p>
            <a:pPr>
              <a:defRPr/>
            </a:pPr>
            <a:r>
              <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General learning difficulties;</a:t>
            </a:r>
          </a:p>
          <a:p>
            <a:endParaRPr lang="en-GB" dirty="0"/>
          </a:p>
        </p:txBody>
      </p:sp>
    </p:spTree>
    <p:extLst>
      <p:ext uri="{BB962C8B-B14F-4D97-AF65-F5344CB8AC3E}">
        <p14:creationId xmlns:p14="http://schemas.microsoft.com/office/powerpoint/2010/main" val="2585318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00AA5-AA2B-88D2-CE04-BF636287EB94}"/>
              </a:ext>
            </a:extLst>
          </p:cNvPr>
          <p:cNvSpPr>
            <a:spLocks noGrp="1"/>
          </p:cNvSpPr>
          <p:nvPr>
            <p:ph type="title"/>
          </p:nvPr>
        </p:nvSpPr>
        <p:spPr/>
        <p:txBody>
          <a:bodyPr/>
          <a:lstStyle/>
          <a:p>
            <a:pPr algn="ctr"/>
            <a:r>
              <a:rPr lang="cy-GB" altLang="en-US" sz="44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Categorïau ADY</a:t>
            </a:r>
            <a:br>
              <a:rPr lang="en-GB" altLang="en-US" sz="44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br>
            <a:r>
              <a:rPr lang="en-GB" altLang="en-US" sz="44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Categories of ALN </a:t>
            </a:r>
            <a:r>
              <a:rPr lang="en-GB" altLang="en-US" sz="18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a:t>
            </a:r>
            <a:r>
              <a:rPr lang="en-GB" altLang="en-US" sz="1800" kern="0" dirty="0" err="1">
                <a:solidFill>
                  <a:srgbClr val="0070C0"/>
                </a:solidFill>
                <a:latin typeface="Arial" panose="020B0604020202020204" pitchFamily="34" charset="0"/>
                <a:ea typeface="ＭＳ Ｐゴシック" panose="020B0600070205080204" pitchFamily="34" charset="-128"/>
                <a:cs typeface="Arial" panose="020B0604020202020204" pitchFamily="34" charset="0"/>
              </a:rPr>
              <a:t>Drifte</a:t>
            </a:r>
            <a:r>
              <a:rPr lang="en-GB" altLang="en-US" sz="18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 2013)</a:t>
            </a:r>
            <a:endParaRPr lang="en-GB"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20CE7F5-D5B2-A520-6CEA-14AA4AD34AB6}"/>
              </a:ext>
            </a:extLst>
          </p:cNvPr>
          <p:cNvSpPr>
            <a:spLocks noGrp="1"/>
          </p:cNvSpPr>
          <p:nvPr>
            <p:ph sz="half" idx="1"/>
          </p:nvPr>
        </p:nvSpPr>
        <p:spPr>
          <a:xfrm>
            <a:off x="395536" y="1825625"/>
            <a:ext cx="4100264" cy="3809862"/>
          </a:xfrm>
        </p:spPr>
        <p:txBody>
          <a:bodyPr/>
          <a:lstStyle/>
          <a:p>
            <a:pPr>
              <a:defRPr/>
            </a:pPr>
            <a:r>
              <a:rPr lang="cy-GB" altLang="cy-GB" dirty="0">
                <a:latin typeface="Arial" panose="020B0604020202020204" pitchFamily="34" charset="0"/>
                <a:cs typeface="Arial" panose="020B0604020202020204" pitchFamily="34" charset="0"/>
              </a:rPr>
              <a:t>Nam ar y clyw;</a:t>
            </a:r>
          </a:p>
          <a:p>
            <a:pPr>
              <a:defRPr/>
            </a:pPr>
            <a:r>
              <a:rPr lang="cy-GB" altLang="cy-GB" dirty="0">
                <a:latin typeface="Arial" panose="020B0604020202020204" pitchFamily="34" charset="0"/>
                <a:cs typeface="Arial" panose="020B0604020202020204" pitchFamily="34" charset="0"/>
              </a:rPr>
              <a:t>Cyflyrau meddygol;</a:t>
            </a:r>
          </a:p>
          <a:p>
            <a:pPr>
              <a:defRPr/>
            </a:pPr>
            <a:r>
              <a:rPr lang="cy-GB" altLang="cy-GB" dirty="0">
                <a:latin typeface="Arial" panose="020B0604020202020204" pitchFamily="34" charset="0"/>
                <a:cs typeface="Arial" panose="020B0604020202020204" pitchFamily="34" charset="0"/>
              </a:rPr>
              <a:t>Anableddau corfforol;</a:t>
            </a:r>
          </a:p>
          <a:p>
            <a:pPr marL="0" indent="0">
              <a:buNone/>
            </a:pPr>
            <a:endParaRPr lang="en-GB" dirty="0"/>
          </a:p>
        </p:txBody>
      </p:sp>
      <p:sp>
        <p:nvSpPr>
          <p:cNvPr id="4" name="Content Placeholder 3">
            <a:extLst>
              <a:ext uri="{FF2B5EF4-FFF2-40B4-BE49-F238E27FC236}">
                <a16:creationId xmlns:a16="http://schemas.microsoft.com/office/drawing/2014/main" id="{75BE9D16-E6D6-88CC-CC95-70B5DFB99E3D}"/>
              </a:ext>
            </a:extLst>
          </p:cNvPr>
          <p:cNvSpPr>
            <a:spLocks noGrp="1"/>
          </p:cNvSpPr>
          <p:nvPr>
            <p:ph sz="half" idx="2"/>
          </p:nvPr>
        </p:nvSpPr>
        <p:spPr>
          <a:xfrm>
            <a:off x="4648200" y="1825625"/>
            <a:ext cx="4100264" cy="3809862"/>
          </a:xfrm>
        </p:spPr>
        <p:txBody>
          <a:bodyPr/>
          <a:lstStyle/>
          <a:p>
            <a:pPr>
              <a:defRPr/>
            </a:pPr>
            <a:r>
              <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Hearing impairment;</a:t>
            </a:r>
          </a:p>
          <a:p>
            <a:pPr>
              <a:defRPr/>
            </a:pPr>
            <a:r>
              <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Medical conditions;</a:t>
            </a:r>
          </a:p>
          <a:p>
            <a:pPr>
              <a:defRPr/>
            </a:pPr>
            <a:r>
              <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Physical disabilities;</a:t>
            </a:r>
          </a:p>
          <a:p>
            <a:endParaRPr lang="en-GB" dirty="0"/>
          </a:p>
        </p:txBody>
      </p:sp>
    </p:spTree>
    <p:extLst>
      <p:ext uri="{BB962C8B-B14F-4D97-AF65-F5344CB8AC3E}">
        <p14:creationId xmlns:p14="http://schemas.microsoft.com/office/powerpoint/2010/main" val="40561761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00AA5-AA2B-88D2-CE04-BF636287EB94}"/>
              </a:ext>
            </a:extLst>
          </p:cNvPr>
          <p:cNvSpPr>
            <a:spLocks noGrp="1"/>
          </p:cNvSpPr>
          <p:nvPr>
            <p:ph type="title"/>
          </p:nvPr>
        </p:nvSpPr>
        <p:spPr/>
        <p:txBody>
          <a:bodyPr/>
          <a:lstStyle/>
          <a:p>
            <a:pPr algn="ctr"/>
            <a:r>
              <a:rPr lang="cy-GB" altLang="en-US" sz="44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Categorïau ADY</a:t>
            </a:r>
            <a:br>
              <a:rPr lang="en-GB" altLang="en-US" sz="44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br>
            <a:r>
              <a:rPr lang="en-GB" altLang="en-US" sz="44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Categories of ALN </a:t>
            </a:r>
            <a:r>
              <a:rPr lang="en-GB" altLang="en-US" sz="18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a:t>
            </a:r>
            <a:r>
              <a:rPr lang="en-GB" altLang="en-US" sz="1800" kern="0" dirty="0" err="1">
                <a:solidFill>
                  <a:srgbClr val="0070C0"/>
                </a:solidFill>
                <a:latin typeface="Arial" panose="020B0604020202020204" pitchFamily="34" charset="0"/>
                <a:ea typeface="ＭＳ Ｐゴシック" panose="020B0600070205080204" pitchFamily="34" charset="-128"/>
                <a:cs typeface="Arial" panose="020B0604020202020204" pitchFamily="34" charset="0"/>
              </a:rPr>
              <a:t>Drifte</a:t>
            </a:r>
            <a:r>
              <a:rPr lang="en-GB" altLang="en-US" sz="18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 2013)</a:t>
            </a:r>
            <a:endParaRPr lang="en-GB"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20CE7F5-D5B2-A520-6CEA-14AA4AD34AB6}"/>
              </a:ext>
            </a:extLst>
          </p:cNvPr>
          <p:cNvSpPr>
            <a:spLocks noGrp="1"/>
          </p:cNvSpPr>
          <p:nvPr>
            <p:ph sz="half" idx="1"/>
          </p:nvPr>
        </p:nvSpPr>
        <p:spPr>
          <a:xfrm>
            <a:off x="395536" y="1825625"/>
            <a:ext cx="4100264" cy="3809862"/>
          </a:xfrm>
        </p:spPr>
        <p:txBody>
          <a:bodyPr/>
          <a:lstStyle/>
          <a:p>
            <a:pPr>
              <a:defRPr/>
            </a:pPr>
            <a:r>
              <a:rPr lang="cy-GB" altLang="cy-GB" dirty="0">
                <a:latin typeface="Arial" panose="020B0604020202020204" pitchFamily="34" charset="0"/>
                <a:cs typeface="Arial" panose="020B0604020202020204" pitchFamily="34" charset="0"/>
              </a:rPr>
              <a:t>Anawsterau cymdeithasol;</a:t>
            </a:r>
          </a:p>
          <a:p>
            <a:pPr>
              <a:defRPr/>
            </a:pPr>
            <a:r>
              <a:rPr lang="cy-GB" altLang="cy-GB" dirty="0">
                <a:latin typeface="Arial" panose="020B0604020202020204" pitchFamily="34" charset="0"/>
                <a:cs typeface="Arial" panose="020B0604020202020204" pitchFamily="34" charset="0"/>
              </a:rPr>
              <a:t>Anawsterau dysgu penodol;</a:t>
            </a:r>
          </a:p>
          <a:p>
            <a:pPr>
              <a:defRPr/>
            </a:pPr>
            <a:r>
              <a:rPr lang="cy-GB" altLang="cy-GB" dirty="0">
                <a:latin typeface="Arial" panose="020B0604020202020204" pitchFamily="34" charset="0"/>
                <a:cs typeface="Arial" panose="020B0604020202020204" pitchFamily="34" charset="0"/>
              </a:rPr>
              <a:t>Anawsterau lleferydd ac iaith.</a:t>
            </a:r>
          </a:p>
          <a:p>
            <a:pPr marL="0" indent="0">
              <a:buNone/>
            </a:pPr>
            <a:endParaRPr lang="en-GB" dirty="0"/>
          </a:p>
        </p:txBody>
      </p:sp>
      <p:sp>
        <p:nvSpPr>
          <p:cNvPr id="4" name="Content Placeholder 3">
            <a:extLst>
              <a:ext uri="{FF2B5EF4-FFF2-40B4-BE49-F238E27FC236}">
                <a16:creationId xmlns:a16="http://schemas.microsoft.com/office/drawing/2014/main" id="{75BE9D16-E6D6-88CC-CC95-70B5DFB99E3D}"/>
              </a:ext>
            </a:extLst>
          </p:cNvPr>
          <p:cNvSpPr>
            <a:spLocks noGrp="1"/>
          </p:cNvSpPr>
          <p:nvPr>
            <p:ph sz="half" idx="2"/>
          </p:nvPr>
        </p:nvSpPr>
        <p:spPr>
          <a:xfrm>
            <a:off x="4648200" y="1825625"/>
            <a:ext cx="4100264" cy="3809862"/>
          </a:xfrm>
        </p:spPr>
        <p:txBody>
          <a:bodyPr/>
          <a:lstStyle/>
          <a:p>
            <a:pPr>
              <a:defRPr/>
            </a:pPr>
            <a:r>
              <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Social difficulties;</a:t>
            </a:r>
          </a:p>
          <a:p>
            <a:pPr>
              <a:defRPr/>
            </a:pPr>
            <a:r>
              <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Specific learning difficulties;</a:t>
            </a:r>
          </a:p>
          <a:p>
            <a:pPr>
              <a:defRPr/>
            </a:pPr>
            <a:r>
              <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Speech and language difficulties.</a:t>
            </a:r>
          </a:p>
          <a:p>
            <a:endParaRPr lang="en-GB" dirty="0"/>
          </a:p>
        </p:txBody>
      </p:sp>
    </p:spTree>
    <p:extLst>
      <p:ext uri="{BB962C8B-B14F-4D97-AF65-F5344CB8AC3E}">
        <p14:creationId xmlns:p14="http://schemas.microsoft.com/office/powerpoint/2010/main" val="29275133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503907"/>
          </a:xfrm>
        </p:spPr>
        <p:txBody>
          <a:bodyPr rtlCol="0">
            <a:noAutofit/>
          </a:bodyPr>
          <a:lstStyle/>
          <a:p>
            <a:pPr algn="ctr" eaLnBrk="1" fontAlgn="auto" hangingPunct="1">
              <a:spcAft>
                <a:spcPts val="0"/>
              </a:spcAft>
              <a:defRPr/>
            </a:pPr>
            <a:r>
              <a:rPr lang="cy-GB" altLang="en-US" sz="36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Hawliau plant</a:t>
            </a:r>
            <a:br>
              <a:rPr lang="cy-GB" altLang="en-US" sz="36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br>
            <a:r>
              <a:rPr lang="en-GB" altLang="en-US" sz="36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Children’s rights</a:t>
            </a:r>
            <a:endParaRPr lang="en-GB" altLang="cy-GB" sz="3600" dirty="0">
              <a:solidFill>
                <a:srgbClr val="0070C0"/>
              </a:solidFill>
              <a:latin typeface="Arial" panose="020B0604020202020204" pitchFamily="34" charset="0"/>
              <a:cs typeface="Arial" panose="020B0604020202020204" pitchFamily="34" charset="0"/>
            </a:endParaRPr>
          </a:p>
        </p:txBody>
      </p:sp>
      <p:sp>
        <p:nvSpPr>
          <p:cNvPr id="5123" name="Rectangle 5"/>
          <p:cNvSpPr>
            <a:spLocks noGrp="1" noChangeArrowheads="1"/>
          </p:cNvSpPr>
          <p:nvPr>
            <p:ph type="body" sz="half" idx="1"/>
          </p:nvPr>
        </p:nvSpPr>
        <p:spPr>
          <a:xfrm>
            <a:off x="467544" y="1196752"/>
            <a:ext cx="4098106" cy="4546823"/>
          </a:xfrm>
        </p:spPr>
        <p:txBody>
          <a:bodyPr rtlCol="0">
            <a:normAutofit/>
          </a:bodyPr>
          <a:lstStyle/>
          <a:p>
            <a:pPr marL="0" indent="0">
              <a:buNone/>
              <a:defRPr/>
            </a:pPr>
            <a:r>
              <a:rPr lang="cy-GB" altLang="cy-GB" b="1" dirty="0">
                <a:latin typeface="Arial" panose="020B0604020202020204" pitchFamily="34" charset="0"/>
                <a:cs typeface="Arial" panose="020B0604020202020204" pitchFamily="34" charset="0"/>
              </a:rPr>
              <a:t>Erthygl 3</a:t>
            </a:r>
          </a:p>
          <a:p>
            <a:pPr marL="0" indent="0">
              <a:buNone/>
              <a:defRPr/>
            </a:pPr>
            <a:r>
              <a:rPr lang="cy-GB" altLang="cy-GB" dirty="0">
                <a:latin typeface="Arial" panose="020B0604020202020204" pitchFamily="34" charset="0"/>
                <a:cs typeface="Arial" panose="020B0604020202020204" pitchFamily="34" charset="0"/>
              </a:rPr>
              <a:t>Dylai pawb sy'n gweithio gyda phlant bob amser wneud yr hyn sydd orau i bob plentyn;</a:t>
            </a:r>
          </a:p>
          <a:p>
            <a:pPr marL="0" indent="0">
              <a:buNone/>
              <a:defRPr/>
            </a:pPr>
            <a:r>
              <a:rPr lang="cy-GB" altLang="cy-GB" b="1" dirty="0">
                <a:latin typeface="Arial" panose="020B0604020202020204" pitchFamily="34" charset="0"/>
                <a:cs typeface="Arial" panose="020B0604020202020204" pitchFamily="34" charset="0"/>
              </a:rPr>
              <a:t>Erthygl 6</a:t>
            </a:r>
          </a:p>
          <a:p>
            <a:pPr marL="0" indent="0">
              <a:buNone/>
              <a:defRPr/>
            </a:pPr>
            <a:r>
              <a:rPr lang="cy-GB" altLang="cy-GB" dirty="0">
                <a:latin typeface="Arial" panose="020B0604020202020204" pitchFamily="34" charset="0"/>
                <a:cs typeface="Arial" panose="020B0604020202020204" pitchFamily="34" charset="0"/>
              </a:rPr>
              <a:t>Mae gan blant yr hawl i fywyd ac i dyfu i fyny i fod yn iach;</a:t>
            </a:r>
          </a:p>
        </p:txBody>
      </p:sp>
      <p:sp>
        <p:nvSpPr>
          <p:cNvPr id="5124" name="Rectangle 6"/>
          <p:cNvSpPr>
            <a:spLocks noGrp="1" noChangeArrowheads="1"/>
          </p:cNvSpPr>
          <p:nvPr>
            <p:ph type="body" sz="half" idx="2"/>
          </p:nvPr>
        </p:nvSpPr>
        <p:spPr>
          <a:xfrm>
            <a:off x="4643438" y="1268760"/>
            <a:ext cx="4249042" cy="4474815"/>
          </a:xfrm>
        </p:spPr>
        <p:txBody>
          <a:bodyPr rtlCol="0">
            <a:normAutofit/>
          </a:bodyPr>
          <a:lstStyle/>
          <a:p>
            <a:pPr marL="0" indent="0">
              <a:buNone/>
              <a:defRPr/>
            </a:pPr>
            <a:r>
              <a:rPr lang="en-GB" altLang="en-US" b="1"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Article 3</a:t>
            </a:r>
          </a:p>
          <a:p>
            <a:pPr marL="0" indent="0">
              <a:buNone/>
              <a:defRPr/>
            </a:pPr>
            <a:r>
              <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Everyone who works with children should always do what is best for each child;</a:t>
            </a:r>
          </a:p>
          <a:p>
            <a:pPr marL="0" indent="0">
              <a:buNone/>
              <a:defRPr/>
            </a:pPr>
            <a:r>
              <a:rPr lang="en-GB" altLang="en-US" b="1"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Article 6</a:t>
            </a:r>
          </a:p>
          <a:p>
            <a:pPr marL="0" indent="0">
              <a:buNone/>
              <a:defRPr/>
            </a:pPr>
            <a:r>
              <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Children have the right to life and to grow up to be healthy;</a:t>
            </a:r>
          </a:p>
        </p:txBody>
      </p:sp>
    </p:spTree>
    <p:extLst>
      <p:ext uri="{BB962C8B-B14F-4D97-AF65-F5344CB8AC3E}">
        <p14:creationId xmlns:p14="http://schemas.microsoft.com/office/powerpoint/2010/main" val="20923121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503907"/>
          </a:xfrm>
        </p:spPr>
        <p:txBody>
          <a:bodyPr rtlCol="0">
            <a:noAutofit/>
          </a:bodyPr>
          <a:lstStyle/>
          <a:p>
            <a:pPr algn="ctr" eaLnBrk="1" fontAlgn="auto" hangingPunct="1">
              <a:spcAft>
                <a:spcPts val="0"/>
              </a:spcAft>
              <a:defRPr/>
            </a:pPr>
            <a:r>
              <a:rPr lang="cy-GB" altLang="en-US" sz="36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Hawliau plant</a:t>
            </a:r>
            <a:br>
              <a:rPr lang="cy-GB" altLang="en-US" sz="36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br>
            <a:r>
              <a:rPr lang="en-GB" altLang="en-US" sz="36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Children’s rights</a:t>
            </a:r>
            <a:endParaRPr lang="en-GB" altLang="cy-GB" sz="3600" dirty="0">
              <a:solidFill>
                <a:srgbClr val="0070C0"/>
              </a:solidFill>
              <a:latin typeface="Arial" panose="020B0604020202020204" pitchFamily="34" charset="0"/>
              <a:cs typeface="Arial" panose="020B0604020202020204" pitchFamily="34" charset="0"/>
            </a:endParaRPr>
          </a:p>
        </p:txBody>
      </p:sp>
      <p:sp>
        <p:nvSpPr>
          <p:cNvPr id="5123" name="Rectangle 5"/>
          <p:cNvSpPr>
            <a:spLocks noGrp="1" noChangeArrowheads="1"/>
          </p:cNvSpPr>
          <p:nvPr>
            <p:ph type="body" sz="half" idx="1"/>
          </p:nvPr>
        </p:nvSpPr>
        <p:spPr>
          <a:xfrm>
            <a:off x="467544" y="1196752"/>
            <a:ext cx="4098106" cy="4546823"/>
          </a:xfrm>
        </p:spPr>
        <p:txBody>
          <a:bodyPr rtlCol="0">
            <a:normAutofit/>
          </a:bodyPr>
          <a:lstStyle/>
          <a:p>
            <a:pPr marL="0" indent="0">
              <a:buNone/>
              <a:defRPr/>
            </a:pPr>
            <a:r>
              <a:rPr lang="cy-GB" altLang="cy-GB" b="1" dirty="0">
                <a:latin typeface="Arial" panose="020B0604020202020204" pitchFamily="34" charset="0"/>
                <a:cs typeface="Arial" panose="020B0604020202020204" pitchFamily="34" charset="0"/>
              </a:rPr>
              <a:t>Erthygl 15</a:t>
            </a:r>
          </a:p>
          <a:p>
            <a:pPr marL="0" indent="0">
              <a:buNone/>
              <a:defRPr/>
            </a:pPr>
            <a:r>
              <a:rPr lang="cy-GB" altLang="cy-GB" dirty="0">
                <a:latin typeface="Arial" panose="020B0604020202020204" pitchFamily="34" charset="0"/>
                <a:cs typeface="Arial" panose="020B0604020202020204" pitchFamily="34" charset="0"/>
              </a:rPr>
              <a:t>Mae gan blant yr hawl i gyfarfod â ffrindiau ac ymuno â grwpiau a chlybiau;</a:t>
            </a:r>
          </a:p>
          <a:p>
            <a:pPr marL="0" indent="0">
              <a:buNone/>
              <a:defRPr/>
            </a:pPr>
            <a:r>
              <a:rPr lang="cy-GB" altLang="cy-GB" b="1" dirty="0">
                <a:latin typeface="Arial" panose="020B0604020202020204" pitchFamily="34" charset="0"/>
                <a:cs typeface="Arial" panose="020B0604020202020204" pitchFamily="34" charset="0"/>
              </a:rPr>
              <a:t>Erthygl 31</a:t>
            </a:r>
          </a:p>
          <a:p>
            <a:pPr marL="0" indent="0">
              <a:buNone/>
              <a:defRPr/>
            </a:pPr>
            <a:r>
              <a:rPr lang="cy-GB" altLang="cy-GB" dirty="0">
                <a:latin typeface="Arial" panose="020B0604020202020204" pitchFamily="34" charset="0"/>
                <a:cs typeface="Arial" panose="020B0604020202020204" pitchFamily="34" charset="0"/>
              </a:rPr>
              <a:t>Mae gan blant yr hawl i ymlacio a chwarae.</a:t>
            </a:r>
          </a:p>
        </p:txBody>
      </p:sp>
      <p:sp>
        <p:nvSpPr>
          <p:cNvPr id="5124" name="Rectangle 6"/>
          <p:cNvSpPr>
            <a:spLocks noGrp="1" noChangeArrowheads="1"/>
          </p:cNvSpPr>
          <p:nvPr>
            <p:ph type="body" sz="half" idx="2"/>
          </p:nvPr>
        </p:nvSpPr>
        <p:spPr>
          <a:xfrm>
            <a:off x="4643438" y="1268760"/>
            <a:ext cx="4249042" cy="4474815"/>
          </a:xfrm>
        </p:spPr>
        <p:txBody>
          <a:bodyPr rtlCol="0">
            <a:normAutofit/>
          </a:bodyPr>
          <a:lstStyle/>
          <a:p>
            <a:pPr marL="0" indent="0">
              <a:buNone/>
              <a:defRPr/>
            </a:pPr>
            <a:r>
              <a:rPr lang="en-GB" altLang="en-US" b="1"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Article 15</a:t>
            </a:r>
          </a:p>
          <a:p>
            <a:pPr marL="0" indent="0">
              <a:buNone/>
              <a:defRPr/>
            </a:pPr>
            <a:r>
              <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Children have the right to meet with friends and join groups and clubs;</a:t>
            </a:r>
          </a:p>
          <a:p>
            <a:pPr marL="0" indent="0">
              <a:buNone/>
              <a:defRPr/>
            </a:pPr>
            <a:r>
              <a:rPr lang="en-GB" altLang="en-US" b="1"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Article 31</a:t>
            </a:r>
          </a:p>
          <a:p>
            <a:pPr marL="0" indent="0">
              <a:buNone/>
              <a:defRPr/>
            </a:pPr>
            <a:r>
              <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Children have the right to relax and play.</a:t>
            </a:r>
          </a:p>
        </p:txBody>
      </p:sp>
    </p:spTree>
    <p:extLst>
      <p:ext uri="{BB962C8B-B14F-4D97-AF65-F5344CB8AC3E}">
        <p14:creationId xmlns:p14="http://schemas.microsoft.com/office/powerpoint/2010/main" val="22878000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503907"/>
          </a:xfrm>
        </p:spPr>
        <p:txBody>
          <a:bodyPr rtlCol="0">
            <a:noAutofit/>
          </a:bodyPr>
          <a:lstStyle/>
          <a:p>
            <a:pPr algn="ctr" eaLnBrk="1" fontAlgn="auto" hangingPunct="1">
              <a:spcAft>
                <a:spcPts val="0"/>
              </a:spcAft>
              <a:defRPr/>
            </a:pPr>
            <a:r>
              <a:rPr lang="cy-GB" altLang="en-US" sz="32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Erthygl 31</a:t>
            </a:r>
            <a:br>
              <a:rPr lang="cy-GB" altLang="en-US" sz="32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br>
            <a:r>
              <a:rPr lang="en-GB" altLang="en-US" sz="32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Article 31</a:t>
            </a:r>
            <a:endParaRPr lang="en-GB" altLang="cy-GB" sz="3200" dirty="0">
              <a:solidFill>
                <a:srgbClr val="0070C0"/>
              </a:solidFill>
              <a:latin typeface="Arial" panose="020B0604020202020204" pitchFamily="34" charset="0"/>
              <a:cs typeface="Arial" panose="020B0604020202020204" pitchFamily="34" charset="0"/>
            </a:endParaRPr>
          </a:p>
        </p:txBody>
      </p:sp>
      <p:sp>
        <p:nvSpPr>
          <p:cNvPr id="5124" name="Rectangle 6"/>
          <p:cNvSpPr>
            <a:spLocks noGrp="1" noChangeArrowheads="1"/>
          </p:cNvSpPr>
          <p:nvPr>
            <p:ph type="body" sz="half" idx="2"/>
          </p:nvPr>
        </p:nvSpPr>
        <p:spPr>
          <a:xfrm>
            <a:off x="684213" y="1484784"/>
            <a:ext cx="3023691" cy="4258791"/>
          </a:xfrm>
        </p:spPr>
        <p:txBody>
          <a:bodyPr rtlCol="0">
            <a:normAutofit/>
          </a:bodyPr>
          <a:lstStyle/>
          <a:p>
            <a:pPr marL="0" indent="0">
              <a:buNone/>
              <a:defRPr/>
            </a:pPr>
            <a:r>
              <a:rPr lang="en-GB" altLang="en-US" sz="2000" kern="0" dirty="0">
                <a:latin typeface="Arial" panose="020B0604020202020204" pitchFamily="34" charset="0"/>
                <a:ea typeface="ＭＳ Ｐゴシック" panose="020B0600070205080204" pitchFamily="34" charset="-128"/>
                <a:cs typeface="Arial" panose="020B0604020202020204" pitchFamily="34" charset="0"/>
              </a:rPr>
              <a:t>International Play Association (2013) ‘This Is Me : Article 31 and a Child's Right to Play’, </a:t>
            </a:r>
            <a:r>
              <a:rPr lang="en-GB" altLang="en-US" sz="2000" kern="0" dirty="0">
                <a:latin typeface="Arial" panose="020B0604020202020204" pitchFamily="34" charset="0"/>
                <a:ea typeface="ＭＳ Ｐゴシック" panose="020B0600070205080204" pitchFamily="34" charset="-128"/>
                <a:cs typeface="Arial" panose="020B0604020202020204" pitchFamily="34" charset="0"/>
                <a:hlinkClick r:id="rId4"/>
              </a:rPr>
              <a:t>https://www.youtube.com/watch?v=5tjRPWPhIfA</a:t>
            </a:r>
            <a:r>
              <a:rPr lang="en-GB" altLang="en-US" sz="2000" kern="0" dirty="0">
                <a:latin typeface="Arial" panose="020B0604020202020204" pitchFamily="34" charset="0"/>
                <a:ea typeface="ＭＳ Ｐゴシック" panose="020B0600070205080204" pitchFamily="34" charset="-128"/>
                <a:cs typeface="Arial" panose="020B0604020202020204" pitchFamily="34" charset="0"/>
              </a:rPr>
              <a:t> [Accessed: January 4 2019].</a:t>
            </a:r>
          </a:p>
        </p:txBody>
      </p:sp>
      <p:pic>
        <p:nvPicPr>
          <p:cNvPr id="2" name="5tjRPWPhIfA"/>
          <p:cNvPicPr>
            <a:picLocks noRot="1" noChangeAspect="1"/>
          </p:cNvPicPr>
          <p:nvPr>
            <a:videoFile r:link="rId1"/>
          </p:nvPr>
        </p:nvPicPr>
        <p:blipFill>
          <a:blip r:embed="rId5"/>
          <a:stretch>
            <a:fillRect/>
          </a:stretch>
        </p:blipFill>
        <p:spPr>
          <a:xfrm>
            <a:off x="3923928" y="1340768"/>
            <a:ext cx="4824536" cy="4402807"/>
          </a:xfrm>
          <a:prstGeom prst="rect">
            <a:avLst/>
          </a:prstGeom>
        </p:spPr>
      </p:pic>
    </p:spTree>
    <p:extLst>
      <p:ext uri="{BB962C8B-B14F-4D97-AF65-F5344CB8AC3E}">
        <p14:creationId xmlns:p14="http://schemas.microsoft.com/office/powerpoint/2010/main" val="22318128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0C0E2-F714-4912-8F3A-2B69863CA4F5}"/>
              </a:ext>
            </a:extLst>
          </p:cNvPr>
          <p:cNvSpPr>
            <a:spLocks noGrp="1"/>
          </p:cNvSpPr>
          <p:nvPr>
            <p:ph type="title"/>
          </p:nvPr>
        </p:nvSpPr>
        <p:spPr/>
        <p:txBody>
          <a:bodyPr/>
          <a:lstStyle/>
          <a:p>
            <a:pPr algn="ctr"/>
            <a:r>
              <a:rPr lang="cy-GB" altLang="en-US" sz="44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Fodd bynnag...</a:t>
            </a:r>
            <a:br>
              <a:rPr lang="cy-GB" altLang="en-US" sz="44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br>
            <a:r>
              <a:rPr lang="en-GB" altLang="en-US" sz="44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However…</a:t>
            </a:r>
            <a:endParaRPr lang="en-GB"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5FC773D-B496-8E87-7C5B-6A59605EAD4C}"/>
              </a:ext>
            </a:extLst>
          </p:cNvPr>
          <p:cNvSpPr>
            <a:spLocks noGrp="1"/>
          </p:cNvSpPr>
          <p:nvPr>
            <p:ph sz="half" idx="1"/>
          </p:nvPr>
        </p:nvSpPr>
        <p:spPr/>
        <p:txBody>
          <a:bodyPr/>
          <a:lstStyle/>
          <a:p>
            <a:r>
              <a:rPr lang="en-GB" dirty="0">
                <a:latin typeface="Arial" panose="020B0604020202020204" pitchFamily="34" charset="0"/>
                <a:cs typeface="Arial" panose="020B0604020202020204" pitchFamily="34" charset="0"/>
              </a:rPr>
              <a:t>Gall ADY </a:t>
            </a:r>
            <a:r>
              <a:rPr lang="en-GB" dirty="0" err="1">
                <a:latin typeface="Arial" panose="020B0604020202020204" pitchFamily="34" charset="0"/>
                <a:cs typeface="Arial" panose="020B0604020202020204" pitchFamily="34" charset="0"/>
              </a:rPr>
              <a:t>effeithio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a:t>
            </a:r>
          </a:p>
          <a:p>
            <a:pPr marL="0" indent="0">
              <a:buNone/>
            </a:pPr>
            <a:r>
              <a:rPr lang="en-GB" dirty="0">
                <a:latin typeface="Arial" panose="020B0604020202020204" pitchFamily="34" charset="0"/>
                <a:cs typeface="Arial" panose="020B0604020202020204" pitchFamily="34" charset="0"/>
              </a:rPr>
              <a:t>- Sut </a:t>
            </a:r>
            <a:r>
              <a:rPr lang="en-GB" dirty="0" err="1">
                <a:latin typeface="Arial" panose="020B0604020202020204" pitchFamily="34" charset="0"/>
                <a:cs typeface="Arial" panose="020B0604020202020204" pitchFamily="34" charset="0"/>
              </a:rPr>
              <a:t>mae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plentyn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chwarae</a:t>
            </a:r>
            <a:r>
              <a:rPr lang="en-GB" dirty="0">
                <a:latin typeface="Arial" panose="020B0604020202020204" pitchFamily="34" charset="0"/>
                <a:cs typeface="Arial" panose="020B0604020202020204" pitchFamily="34" charset="0"/>
              </a:rPr>
              <a:t>;</a:t>
            </a:r>
          </a:p>
          <a:p>
            <a:pPr marL="0" indent="0">
              <a:buNone/>
            </a:pPr>
            <a:r>
              <a:rPr lang="en-GB" dirty="0">
                <a:latin typeface="Arial" panose="020B0604020202020204" pitchFamily="34" charset="0"/>
                <a:cs typeface="Arial" panose="020B0604020202020204" pitchFamily="34" charset="0"/>
              </a:rPr>
              <a:t>- Y math o </a:t>
            </a:r>
            <a:r>
              <a:rPr lang="en-GB" dirty="0" err="1">
                <a:latin typeface="Arial" panose="020B0604020202020204" pitchFamily="34" charset="0"/>
                <a:cs typeface="Arial" panose="020B0604020202020204" pitchFamily="34" charset="0"/>
              </a:rPr>
              <a:t>chwarae</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mae'r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plentyn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ymgysylltu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mewn</a:t>
            </a:r>
            <a:r>
              <a:rPr lang="en-GB" dirty="0">
                <a:latin typeface="Arial" panose="020B0604020202020204" pitchFamily="34" charset="0"/>
                <a:cs typeface="Arial" panose="020B0604020202020204" pitchFamily="34" charset="0"/>
              </a:rPr>
              <a:t>;</a:t>
            </a:r>
          </a:p>
          <a:p>
            <a:pPr marL="0" indent="0">
              <a:buNone/>
            </a:pP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Gallu'r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plentyn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ddysgu</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chwarae</a:t>
            </a:r>
            <a:r>
              <a:rPr lang="en-GB" dirty="0">
                <a:latin typeface="Arial" panose="020B0604020202020204" pitchFamily="34" charset="0"/>
                <a:cs typeface="Arial" panose="020B0604020202020204" pitchFamily="34" charset="0"/>
              </a:rPr>
              <a:t>.</a:t>
            </a:r>
          </a:p>
          <a:p>
            <a:pPr marL="0" indent="0">
              <a:buNone/>
            </a:pPr>
            <a:endParaRPr lang="en-GB" dirty="0"/>
          </a:p>
        </p:txBody>
      </p:sp>
      <p:sp>
        <p:nvSpPr>
          <p:cNvPr id="4" name="Content Placeholder 3">
            <a:extLst>
              <a:ext uri="{FF2B5EF4-FFF2-40B4-BE49-F238E27FC236}">
                <a16:creationId xmlns:a16="http://schemas.microsoft.com/office/drawing/2014/main" id="{A27C1F6A-5BA2-B6C5-B33C-9876F554D687}"/>
              </a:ext>
            </a:extLst>
          </p:cNvPr>
          <p:cNvSpPr>
            <a:spLocks noGrp="1"/>
          </p:cNvSpPr>
          <p:nvPr>
            <p:ph sz="half" idx="2"/>
          </p:nvPr>
        </p:nvSpPr>
        <p:spPr/>
        <p:txBody>
          <a:bodyPr/>
          <a:lstStyle/>
          <a:p>
            <a:pPr marL="0" indent="0">
              <a:buNone/>
              <a:defRPr/>
            </a:pPr>
            <a:r>
              <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An ALN can affect:</a:t>
            </a:r>
          </a:p>
          <a:p>
            <a:pPr marL="0" indent="0">
              <a:buNone/>
              <a:defRPr/>
            </a:pPr>
            <a:r>
              <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 How a child plays;</a:t>
            </a:r>
          </a:p>
          <a:p>
            <a:pPr marL="0" indent="0">
              <a:buNone/>
              <a:defRPr/>
            </a:pPr>
            <a:r>
              <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 The type of play the child engages in;</a:t>
            </a:r>
          </a:p>
          <a:p>
            <a:pPr marL="0" indent="0">
              <a:buNone/>
              <a:defRPr/>
            </a:pPr>
            <a:r>
              <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 The child’s ability to learn from play.</a:t>
            </a:r>
          </a:p>
          <a:p>
            <a:endParaRPr lang="en-GB" dirty="0"/>
          </a:p>
        </p:txBody>
      </p:sp>
    </p:spTree>
    <p:extLst>
      <p:ext uri="{BB962C8B-B14F-4D97-AF65-F5344CB8AC3E}">
        <p14:creationId xmlns:p14="http://schemas.microsoft.com/office/powerpoint/2010/main" val="25176164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113E37-1B4D-B699-DD0B-1EDE25D31CC3}"/>
              </a:ext>
            </a:extLst>
          </p:cNvPr>
          <p:cNvSpPr>
            <a:spLocks noGrp="1"/>
          </p:cNvSpPr>
          <p:nvPr>
            <p:ph type="title"/>
          </p:nvPr>
        </p:nvSpPr>
        <p:spPr/>
        <p:txBody>
          <a:bodyPr/>
          <a:lstStyle/>
          <a:p>
            <a:pPr algn="ctr"/>
            <a:r>
              <a:rPr lang="cy-GB" altLang="en-US" sz="4400" kern="0" dirty="0">
                <a:solidFill>
                  <a:srgbClr val="000000"/>
                </a:solidFill>
                <a:latin typeface="Lucida Sans" panose="020B0602030504020204" pitchFamily="34" charset="0"/>
                <a:ea typeface="ＭＳ Ｐゴシック" panose="020B0600070205080204" pitchFamily="34" charset="-128"/>
              </a:rPr>
              <a:t>Cyfyngiadau chwarae</a:t>
            </a:r>
            <a:br>
              <a:rPr lang="cy-GB" altLang="en-US" sz="4400" kern="0" dirty="0">
                <a:solidFill>
                  <a:srgbClr val="000000"/>
                </a:solidFill>
                <a:latin typeface="Lucida Sans" panose="020B0602030504020204" pitchFamily="34" charset="0"/>
                <a:ea typeface="ＭＳ Ｐゴシック" panose="020B0600070205080204" pitchFamily="34" charset="-128"/>
              </a:rPr>
            </a:br>
            <a:r>
              <a:rPr lang="en-GB" altLang="en-US" sz="4400" kern="0" dirty="0">
                <a:solidFill>
                  <a:srgbClr val="0070C0"/>
                </a:solidFill>
                <a:latin typeface="Lucida Sans" panose="020B0602030504020204" pitchFamily="34" charset="0"/>
                <a:ea typeface="ＭＳ Ｐゴシック" panose="020B0600070205080204" pitchFamily="34" charset="-128"/>
              </a:rPr>
              <a:t>Limitations in play</a:t>
            </a:r>
            <a:endParaRPr lang="en-GB" dirty="0">
              <a:solidFill>
                <a:srgbClr val="0070C0"/>
              </a:solidFill>
            </a:endParaRPr>
          </a:p>
        </p:txBody>
      </p:sp>
      <p:sp>
        <p:nvSpPr>
          <p:cNvPr id="3" name="Content Placeholder 2">
            <a:extLst>
              <a:ext uri="{FF2B5EF4-FFF2-40B4-BE49-F238E27FC236}">
                <a16:creationId xmlns:a16="http://schemas.microsoft.com/office/drawing/2014/main" id="{40B72326-DCC9-F1CD-26A6-2F7E4C56B99D}"/>
              </a:ext>
            </a:extLst>
          </p:cNvPr>
          <p:cNvSpPr>
            <a:spLocks noGrp="1"/>
          </p:cNvSpPr>
          <p:nvPr>
            <p:ph sz="half" idx="1"/>
          </p:nvPr>
        </p:nvSpPr>
        <p:spPr/>
        <p:txBody>
          <a:bodyPr/>
          <a:lstStyle/>
          <a:p>
            <a:pPr marL="0" indent="0">
              <a:buNone/>
              <a:defRPr/>
            </a:pPr>
            <a:r>
              <a:rPr lang="cy-GB" altLang="cy-GB" dirty="0">
                <a:latin typeface="Arial" panose="020B0604020202020204" pitchFamily="34" charset="0"/>
                <a:cs typeface="Arial" panose="020B0604020202020204" pitchFamily="34" charset="0"/>
              </a:rPr>
              <a:t>Efallai na fydd plant sydd ag ADY yn gallu chwarae oblegid:</a:t>
            </a:r>
          </a:p>
          <a:p>
            <a:pPr>
              <a:defRPr/>
            </a:pPr>
            <a:r>
              <a:rPr lang="cy-GB" altLang="cy-GB" dirty="0">
                <a:latin typeface="Arial" panose="020B0604020202020204" pitchFamily="34" charset="0"/>
                <a:cs typeface="Arial" panose="020B0604020202020204" pitchFamily="34" charset="0"/>
              </a:rPr>
              <a:t>Namau/anableddau;</a:t>
            </a:r>
          </a:p>
          <a:p>
            <a:pPr>
              <a:defRPr/>
            </a:pPr>
            <a:r>
              <a:rPr lang="cy-GB" altLang="cy-GB" dirty="0">
                <a:latin typeface="Arial" panose="020B0604020202020204" pitchFamily="34" charset="0"/>
                <a:cs typeface="Arial" panose="020B0604020202020204" pitchFamily="34" charset="0"/>
              </a:rPr>
              <a:t>Amgylcheddau/teganau/ offer chwarae arall anhygyrch;</a:t>
            </a:r>
          </a:p>
          <a:p>
            <a:endParaRPr lang="en-GB" dirty="0"/>
          </a:p>
        </p:txBody>
      </p:sp>
      <p:sp>
        <p:nvSpPr>
          <p:cNvPr id="4" name="Content Placeholder 3">
            <a:extLst>
              <a:ext uri="{FF2B5EF4-FFF2-40B4-BE49-F238E27FC236}">
                <a16:creationId xmlns:a16="http://schemas.microsoft.com/office/drawing/2014/main" id="{6281684E-7B73-B64D-F15A-85E2EB9C4492}"/>
              </a:ext>
            </a:extLst>
          </p:cNvPr>
          <p:cNvSpPr>
            <a:spLocks noGrp="1"/>
          </p:cNvSpPr>
          <p:nvPr>
            <p:ph sz="half" idx="2"/>
          </p:nvPr>
        </p:nvSpPr>
        <p:spPr>
          <a:xfrm>
            <a:off x="4648200" y="1825625"/>
            <a:ext cx="4244280" cy="3809862"/>
          </a:xfrm>
        </p:spPr>
        <p:txBody>
          <a:bodyPr/>
          <a:lstStyle/>
          <a:p>
            <a:pPr marL="0" indent="0">
              <a:buNone/>
              <a:defRPr/>
            </a:pPr>
            <a:r>
              <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Children with an ALN may not be able to play because of:</a:t>
            </a:r>
          </a:p>
          <a:p>
            <a:pPr>
              <a:defRPr/>
            </a:pPr>
            <a:r>
              <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Impairments/disabilities;</a:t>
            </a:r>
          </a:p>
          <a:p>
            <a:pPr>
              <a:defRPr/>
            </a:pPr>
            <a:r>
              <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Inaccessible environments/toys/other play tools;</a:t>
            </a:r>
          </a:p>
          <a:p>
            <a:endParaRPr lang="en-GB" dirty="0"/>
          </a:p>
        </p:txBody>
      </p:sp>
    </p:spTree>
    <p:extLst>
      <p:ext uri="{BB962C8B-B14F-4D97-AF65-F5344CB8AC3E}">
        <p14:creationId xmlns:p14="http://schemas.microsoft.com/office/powerpoint/2010/main" val="23327270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113E37-1B4D-B699-DD0B-1EDE25D31CC3}"/>
              </a:ext>
            </a:extLst>
          </p:cNvPr>
          <p:cNvSpPr>
            <a:spLocks noGrp="1"/>
          </p:cNvSpPr>
          <p:nvPr>
            <p:ph type="title"/>
          </p:nvPr>
        </p:nvSpPr>
        <p:spPr/>
        <p:txBody>
          <a:bodyPr/>
          <a:lstStyle/>
          <a:p>
            <a:pPr algn="ctr"/>
            <a:r>
              <a:rPr lang="cy-GB" altLang="en-US" sz="4400" kern="0" dirty="0">
                <a:solidFill>
                  <a:srgbClr val="000000"/>
                </a:solidFill>
                <a:latin typeface="Lucida Sans" panose="020B0602030504020204" pitchFamily="34" charset="0"/>
                <a:ea typeface="ＭＳ Ｐゴシック" panose="020B0600070205080204" pitchFamily="34" charset="-128"/>
              </a:rPr>
              <a:t>Cyfyngiadau chwarae</a:t>
            </a:r>
            <a:br>
              <a:rPr lang="cy-GB" altLang="en-US" sz="4400" kern="0" dirty="0">
                <a:solidFill>
                  <a:srgbClr val="000000"/>
                </a:solidFill>
                <a:latin typeface="Lucida Sans" panose="020B0602030504020204" pitchFamily="34" charset="0"/>
                <a:ea typeface="ＭＳ Ｐゴシック" panose="020B0600070205080204" pitchFamily="34" charset="-128"/>
              </a:rPr>
            </a:br>
            <a:r>
              <a:rPr lang="en-GB" altLang="en-US" sz="4400" kern="0" dirty="0">
                <a:solidFill>
                  <a:srgbClr val="0070C0"/>
                </a:solidFill>
                <a:latin typeface="Lucida Sans" panose="020B0602030504020204" pitchFamily="34" charset="0"/>
                <a:ea typeface="ＭＳ Ｐゴシック" panose="020B0600070205080204" pitchFamily="34" charset="-128"/>
              </a:rPr>
              <a:t>Limitations in play</a:t>
            </a:r>
            <a:endParaRPr lang="en-GB" dirty="0">
              <a:solidFill>
                <a:srgbClr val="0070C0"/>
              </a:solidFill>
            </a:endParaRPr>
          </a:p>
        </p:txBody>
      </p:sp>
      <p:sp>
        <p:nvSpPr>
          <p:cNvPr id="3" name="Content Placeholder 2">
            <a:extLst>
              <a:ext uri="{FF2B5EF4-FFF2-40B4-BE49-F238E27FC236}">
                <a16:creationId xmlns:a16="http://schemas.microsoft.com/office/drawing/2014/main" id="{40B72326-DCC9-F1CD-26A6-2F7E4C56B99D}"/>
              </a:ext>
            </a:extLst>
          </p:cNvPr>
          <p:cNvSpPr>
            <a:spLocks noGrp="1"/>
          </p:cNvSpPr>
          <p:nvPr>
            <p:ph sz="half" idx="1"/>
          </p:nvPr>
        </p:nvSpPr>
        <p:spPr/>
        <p:txBody>
          <a:bodyPr/>
          <a:lstStyle/>
          <a:p>
            <a:pPr>
              <a:defRPr/>
            </a:pPr>
            <a:r>
              <a:rPr lang="cy-GB" altLang="cy-GB" dirty="0">
                <a:latin typeface="Arial" panose="020B0604020202020204" pitchFamily="34" charset="0"/>
                <a:cs typeface="Arial" panose="020B0604020202020204" pitchFamily="34" charset="0"/>
              </a:rPr>
              <a:t>Amgylcheddau nad ydynt yn gynhwysol;</a:t>
            </a:r>
          </a:p>
          <a:p>
            <a:pPr>
              <a:defRPr/>
            </a:pPr>
            <a:r>
              <a:rPr lang="cy-GB" altLang="cy-GB" dirty="0">
                <a:latin typeface="Arial" panose="020B0604020202020204" pitchFamily="34" charset="0"/>
                <a:cs typeface="Arial" panose="020B0604020202020204" pitchFamily="34" charset="0"/>
              </a:rPr>
              <a:t>Diffyg ymwybyddiaeth addysgol;</a:t>
            </a:r>
          </a:p>
          <a:p>
            <a:pPr>
              <a:defRPr/>
            </a:pPr>
            <a:r>
              <a:rPr lang="cy-GB" altLang="cy-GB" dirty="0">
                <a:latin typeface="Arial" panose="020B0604020202020204" pitchFamily="34" charset="0"/>
                <a:cs typeface="Arial" panose="020B0604020202020204" pitchFamily="34" charset="0"/>
              </a:rPr>
              <a:t>Diffyg ymyriadau effeithiol.</a:t>
            </a:r>
          </a:p>
          <a:p>
            <a:endParaRPr lang="en-GB" dirty="0"/>
          </a:p>
        </p:txBody>
      </p:sp>
      <p:sp>
        <p:nvSpPr>
          <p:cNvPr id="4" name="Content Placeholder 3">
            <a:extLst>
              <a:ext uri="{FF2B5EF4-FFF2-40B4-BE49-F238E27FC236}">
                <a16:creationId xmlns:a16="http://schemas.microsoft.com/office/drawing/2014/main" id="{6281684E-7B73-B64D-F15A-85E2EB9C4492}"/>
              </a:ext>
            </a:extLst>
          </p:cNvPr>
          <p:cNvSpPr>
            <a:spLocks noGrp="1"/>
          </p:cNvSpPr>
          <p:nvPr>
            <p:ph sz="half" idx="2"/>
          </p:nvPr>
        </p:nvSpPr>
        <p:spPr/>
        <p:txBody>
          <a:bodyPr/>
          <a:lstStyle/>
          <a:p>
            <a:pPr>
              <a:defRPr/>
            </a:pPr>
            <a:r>
              <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Environments that are not inclusive;</a:t>
            </a:r>
          </a:p>
          <a:p>
            <a:pPr>
              <a:defRPr/>
            </a:pPr>
            <a:r>
              <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Lack of educational awareness;</a:t>
            </a:r>
          </a:p>
          <a:p>
            <a:pPr>
              <a:defRPr/>
            </a:pPr>
            <a:r>
              <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Lack of effective interventions.</a:t>
            </a:r>
          </a:p>
          <a:p>
            <a:endParaRPr lang="en-GB" dirty="0"/>
          </a:p>
        </p:txBody>
      </p:sp>
    </p:spTree>
    <p:extLst>
      <p:ext uri="{BB962C8B-B14F-4D97-AF65-F5344CB8AC3E}">
        <p14:creationId xmlns:p14="http://schemas.microsoft.com/office/powerpoint/2010/main" val="4967596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3C6DB9-9732-281C-0E45-0143248F7CEF}"/>
              </a:ext>
            </a:extLst>
          </p:cNvPr>
          <p:cNvSpPr>
            <a:spLocks noGrp="1"/>
          </p:cNvSpPr>
          <p:nvPr>
            <p:ph type="title"/>
          </p:nvPr>
        </p:nvSpPr>
        <p:spPr>
          <a:xfrm>
            <a:off x="628650" y="365125"/>
            <a:ext cx="7886700" cy="687611"/>
          </a:xfrm>
        </p:spPr>
        <p:txBody>
          <a:bodyPr>
            <a:normAutofit fontScale="90000"/>
          </a:bodyPr>
          <a:lstStyle/>
          <a:p>
            <a:pPr algn="ctr"/>
            <a:r>
              <a:rPr lang="en-GB" altLang="en-US" sz="44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Play England (2020) </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D5B6F7F-0C60-5E53-7401-1E2A782B0B40}"/>
              </a:ext>
            </a:extLst>
          </p:cNvPr>
          <p:cNvSpPr>
            <a:spLocks noGrp="1"/>
          </p:cNvSpPr>
          <p:nvPr>
            <p:ph sz="half" idx="1"/>
          </p:nvPr>
        </p:nvSpPr>
        <p:spPr>
          <a:xfrm>
            <a:off x="251520" y="1268760"/>
            <a:ext cx="4104456" cy="4680520"/>
          </a:xfrm>
        </p:spPr>
        <p:txBody>
          <a:bodyPr>
            <a:normAutofit fontScale="92500" lnSpcReduction="10000"/>
          </a:bodyPr>
          <a:lstStyle/>
          <a:p>
            <a:pPr>
              <a:defRPr/>
            </a:pPr>
            <a:r>
              <a:rPr lang="cy-GB" altLang="cy-GB" dirty="0">
                <a:latin typeface="Arial" panose="020B0604020202020204" pitchFamily="34" charset="0"/>
                <a:cs typeface="Arial" panose="020B0604020202020204" pitchFamily="34" charset="0"/>
              </a:rPr>
              <a:t>92% o rieni yn teimlo nad oedd eu plentyn yn cael yr un cyfleoedd</a:t>
            </a:r>
          </a:p>
          <a:p>
            <a:pPr>
              <a:defRPr/>
            </a:pPr>
            <a:r>
              <a:rPr lang="cy-GB" altLang="cy-GB" dirty="0">
                <a:latin typeface="Arial" panose="020B0604020202020204" pitchFamily="34" charset="0"/>
                <a:cs typeface="Arial" panose="020B0604020202020204" pitchFamily="34" charset="0"/>
              </a:rPr>
              <a:t>81% o rieni yn nodi bod anawsterau wrth gyrchu grwpiau chwarae prif ffrwd</a:t>
            </a:r>
          </a:p>
          <a:p>
            <a:pPr>
              <a:defRPr/>
            </a:pPr>
            <a:r>
              <a:rPr lang="cy-GB" altLang="cy-GB" dirty="0">
                <a:latin typeface="Arial" panose="020B0604020202020204" pitchFamily="34" charset="0"/>
                <a:cs typeface="Arial" panose="020B0604020202020204" pitchFamily="34" charset="0"/>
              </a:rPr>
              <a:t>51% o rieni wedi cael eu troi i ffwrdd (gyda'u plentyn)</a:t>
            </a:r>
          </a:p>
          <a:p>
            <a:pPr>
              <a:defRPr/>
            </a:pPr>
            <a:r>
              <a:rPr lang="cy-GB" altLang="cy-GB" dirty="0">
                <a:latin typeface="Arial" panose="020B0604020202020204" pitchFamily="34" charset="0"/>
                <a:cs typeface="Arial" panose="020B0604020202020204" pitchFamily="34" charset="0"/>
              </a:rPr>
              <a:t>40% o rieni yn beio costau ychwanegol</a:t>
            </a:r>
          </a:p>
          <a:p>
            <a:pPr marL="0" indent="0">
              <a:buNone/>
            </a:pPr>
            <a:endParaRPr lang="en-GB" dirty="0"/>
          </a:p>
        </p:txBody>
      </p:sp>
      <p:sp>
        <p:nvSpPr>
          <p:cNvPr id="4" name="Content Placeholder 3">
            <a:extLst>
              <a:ext uri="{FF2B5EF4-FFF2-40B4-BE49-F238E27FC236}">
                <a16:creationId xmlns:a16="http://schemas.microsoft.com/office/drawing/2014/main" id="{7E60B07B-3A76-4E88-8AD1-C04786670F66}"/>
              </a:ext>
            </a:extLst>
          </p:cNvPr>
          <p:cNvSpPr>
            <a:spLocks noGrp="1"/>
          </p:cNvSpPr>
          <p:nvPr>
            <p:ph sz="half" idx="2"/>
          </p:nvPr>
        </p:nvSpPr>
        <p:spPr>
          <a:xfrm>
            <a:off x="4648200" y="1268760"/>
            <a:ext cx="4244280" cy="4680520"/>
          </a:xfrm>
        </p:spPr>
        <p:txBody>
          <a:bodyPr>
            <a:normAutofit fontScale="92500" lnSpcReduction="10000"/>
          </a:bodyPr>
          <a:lstStyle/>
          <a:p>
            <a:pPr>
              <a:defRPr/>
            </a:pPr>
            <a:r>
              <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92% of parents felt that their child did not have same opportunities</a:t>
            </a:r>
          </a:p>
          <a:p>
            <a:pPr>
              <a:defRPr/>
            </a:pPr>
            <a:r>
              <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81% of parents reported difficulties in accessing mainstream play groups</a:t>
            </a:r>
          </a:p>
          <a:p>
            <a:pPr>
              <a:defRPr/>
            </a:pPr>
            <a:r>
              <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51% of parents turned away (with their child)</a:t>
            </a:r>
          </a:p>
          <a:p>
            <a:pPr>
              <a:defRPr/>
            </a:pPr>
            <a:r>
              <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40% of parents blamed additional costs</a:t>
            </a:r>
          </a:p>
          <a:p>
            <a:endParaRPr lang="en-GB" dirty="0"/>
          </a:p>
        </p:txBody>
      </p:sp>
    </p:spTree>
    <p:extLst>
      <p:ext uri="{BB962C8B-B14F-4D97-AF65-F5344CB8AC3E}">
        <p14:creationId xmlns:p14="http://schemas.microsoft.com/office/powerpoint/2010/main" val="19644060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DC7CA3-0D73-3290-36BD-04AE37A1A531}"/>
              </a:ext>
            </a:extLst>
          </p:cNvPr>
          <p:cNvSpPr>
            <a:spLocks noGrp="1"/>
          </p:cNvSpPr>
          <p:nvPr>
            <p:ph type="title"/>
          </p:nvPr>
        </p:nvSpPr>
        <p:spPr/>
        <p:txBody>
          <a:bodyPr/>
          <a:lstStyle/>
          <a:p>
            <a:pPr algn="ctr"/>
            <a:r>
              <a:rPr lang="en-GB" sz="4400" dirty="0">
                <a:latin typeface="Arial" panose="020B0604020202020204" pitchFamily="34" charset="0"/>
                <a:cs typeface="Arial" panose="020B0604020202020204" pitchFamily="34" charset="0"/>
              </a:rPr>
              <a:t>Cyfyngiadau </a:t>
            </a:r>
            <a:r>
              <a:rPr lang="en-GB" sz="4400" dirty="0" err="1">
                <a:latin typeface="Arial" panose="020B0604020202020204" pitchFamily="34" charset="0"/>
                <a:cs typeface="Arial" panose="020B0604020202020204" pitchFamily="34" charset="0"/>
              </a:rPr>
              <a:t>chwarae</a:t>
            </a:r>
            <a:br>
              <a:rPr lang="en-GB" sz="4400" dirty="0">
                <a:latin typeface="Arial" panose="020B0604020202020204" pitchFamily="34" charset="0"/>
                <a:cs typeface="Arial" panose="020B0604020202020204" pitchFamily="34" charset="0"/>
              </a:rPr>
            </a:br>
            <a:r>
              <a:rPr lang="en-GB" sz="4400" dirty="0">
                <a:solidFill>
                  <a:srgbClr val="0070C0"/>
                </a:solidFill>
                <a:latin typeface="Arial" panose="020B0604020202020204" pitchFamily="34" charset="0"/>
                <a:cs typeface="Arial" panose="020B0604020202020204" pitchFamily="34" charset="0"/>
              </a:rPr>
              <a:t>Limitations in play</a:t>
            </a:r>
            <a:endParaRPr lang="en-GB"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039D8CB-ADDD-0FB3-27AB-706401B9D105}"/>
              </a:ext>
            </a:extLst>
          </p:cNvPr>
          <p:cNvSpPr>
            <a:spLocks noGrp="1"/>
          </p:cNvSpPr>
          <p:nvPr>
            <p:ph sz="half" idx="1"/>
          </p:nvPr>
        </p:nvSpPr>
        <p:spPr/>
        <p:txBody>
          <a:bodyPr/>
          <a:lstStyle/>
          <a:p>
            <a:pPr marL="0" indent="0">
              <a:buNone/>
            </a:pPr>
            <a:r>
              <a:rPr lang="en-GB" sz="2800" b="1" dirty="0">
                <a:latin typeface="Arial" panose="020B0604020202020204" pitchFamily="34" charset="0"/>
                <a:cs typeface="Arial" panose="020B0604020202020204" pitchFamily="34" charset="0"/>
              </a:rPr>
              <a:t>Gweithgareddau </a:t>
            </a:r>
            <a:r>
              <a:rPr lang="en-GB" sz="2800" b="1" dirty="0" err="1">
                <a:latin typeface="Arial" panose="020B0604020202020204" pitchFamily="34" charset="0"/>
                <a:cs typeface="Arial" panose="020B0604020202020204" pitchFamily="34" charset="0"/>
              </a:rPr>
              <a:t>chwarae</a:t>
            </a:r>
            <a:r>
              <a:rPr lang="en-GB" sz="2800" b="1" dirty="0">
                <a:latin typeface="Arial" panose="020B0604020202020204" pitchFamily="34" charset="0"/>
                <a:cs typeface="Arial" panose="020B0604020202020204" pitchFamily="34" charset="0"/>
              </a:rPr>
              <a:t> – </a:t>
            </a:r>
            <a:r>
              <a:rPr lang="en-GB" sz="2800" b="1" dirty="0" err="1">
                <a:latin typeface="Arial" panose="020B0604020202020204" pitchFamily="34" charset="0"/>
                <a:cs typeface="Arial" panose="020B0604020202020204" pitchFamily="34" charset="0"/>
              </a:rPr>
              <a:t>gweithgareddau</a:t>
            </a:r>
            <a:r>
              <a:rPr lang="en-GB" sz="2800" b="1" dirty="0">
                <a:latin typeface="Arial" panose="020B0604020202020204" pitchFamily="34" charset="0"/>
                <a:cs typeface="Arial" panose="020B0604020202020204" pitchFamily="34" charset="0"/>
              </a:rPr>
              <a:t> </a:t>
            </a:r>
            <a:r>
              <a:rPr lang="en-GB" sz="2800" b="1" dirty="0" err="1">
                <a:latin typeface="Arial" panose="020B0604020202020204" pitchFamily="34" charset="0"/>
                <a:cs typeface="Arial" panose="020B0604020202020204" pitchFamily="34" charset="0"/>
              </a:rPr>
              <a:t>tebyg</a:t>
            </a:r>
            <a:r>
              <a:rPr lang="en-GB" sz="2800" b="1" dirty="0">
                <a:latin typeface="Arial" panose="020B0604020202020204" pitchFamily="34" charset="0"/>
                <a:cs typeface="Arial" panose="020B0604020202020204" pitchFamily="34" charset="0"/>
              </a:rPr>
              <a:t> </a:t>
            </a:r>
            <a:r>
              <a:rPr lang="en-GB" sz="2800" b="1" dirty="0" err="1">
                <a:latin typeface="Arial" panose="020B0604020202020204" pitchFamily="34" charset="0"/>
                <a:cs typeface="Arial" panose="020B0604020202020204" pitchFamily="34" charset="0"/>
              </a:rPr>
              <a:t>i</a:t>
            </a:r>
            <a:r>
              <a:rPr lang="en-GB" sz="2800" b="1" dirty="0">
                <a:latin typeface="Arial" panose="020B0604020202020204" pitchFamily="34" charset="0"/>
                <a:cs typeface="Arial" panose="020B0604020202020204" pitchFamily="34" charset="0"/>
              </a:rPr>
              <a:t> </a:t>
            </a:r>
            <a:r>
              <a:rPr lang="en-GB" sz="2800" b="1" dirty="0" err="1">
                <a:latin typeface="Arial" panose="020B0604020202020204" pitchFamily="34" charset="0"/>
                <a:cs typeface="Arial" panose="020B0604020202020204" pitchFamily="34" charset="0"/>
              </a:rPr>
              <a:t>chwarae</a:t>
            </a:r>
            <a:endParaRPr lang="en-GB" sz="2800" b="1" dirty="0">
              <a:latin typeface="Arial" panose="020B0604020202020204" pitchFamily="34" charset="0"/>
              <a:cs typeface="Arial" panose="020B0604020202020204" pitchFamily="34" charset="0"/>
            </a:endParaRPr>
          </a:p>
          <a:p>
            <a:pPr marL="0" indent="0">
              <a:buNone/>
            </a:pPr>
            <a:endParaRPr lang="en-GB" sz="2800" b="1" dirty="0">
              <a:latin typeface="Arial" panose="020B0604020202020204" pitchFamily="34" charset="0"/>
              <a:cs typeface="Arial" panose="020B0604020202020204" pitchFamily="34" charset="0"/>
            </a:endParaRPr>
          </a:p>
          <a:p>
            <a:r>
              <a:rPr lang="en-GB" altLang="en-US" sz="2800" kern="0" dirty="0">
                <a:latin typeface="Arial" panose="020B0604020202020204" pitchFamily="34" charset="0"/>
                <a:ea typeface="ＭＳ Ｐゴシック" panose="020B0600070205080204" pitchFamily="34" charset="-128"/>
                <a:cs typeface="Arial" panose="020B0604020202020204" pitchFamily="34" charset="0"/>
              </a:rPr>
              <a:t>Beth </a:t>
            </a:r>
            <a:r>
              <a:rPr lang="en-GB" altLang="en-US" sz="2800" kern="0" dirty="0" err="1">
                <a:latin typeface="Arial" panose="020B0604020202020204" pitchFamily="34" charset="0"/>
                <a:ea typeface="ＭＳ Ｐゴシック" panose="020B0600070205080204" pitchFamily="34" charset="-128"/>
                <a:cs typeface="Arial" panose="020B0604020202020204" pitchFamily="34" charset="0"/>
              </a:rPr>
              <a:t>yw'r</a:t>
            </a:r>
            <a:r>
              <a:rPr lang="en-GB" altLang="en-US" sz="2800" kern="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2800" kern="0" dirty="0" err="1">
                <a:latin typeface="Arial" panose="020B0604020202020204" pitchFamily="34" charset="0"/>
                <a:ea typeface="ＭＳ Ｐゴシック" panose="020B0600070205080204" pitchFamily="34" charset="-128"/>
                <a:cs typeface="Arial" panose="020B0604020202020204" pitchFamily="34" charset="0"/>
              </a:rPr>
              <a:t>gwahaniaeth</a:t>
            </a:r>
            <a:r>
              <a:rPr lang="en-GB" altLang="en-US" sz="2800" kern="0" dirty="0">
                <a:latin typeface="Arial" panose="020B0604020202020204" pitchFamily="34" charset="0"/>
                <a:ea typeface="ＭＳ Ｐゴシック" panose="020B0600070205080204" pitchFamily="34" charset="-128"/>
                <a:cs typeface="Arial" panose="020B0604020202020204" pitchFamily="34" charset="0"/>
              </a:rPr>
              <a:t>?</a:t>
            </a:r>
          </a:p>
          <a:p>
            <a:pPr marL="0" indent="0">
              <a:buNone/>
            </a:pPr>
            <a:endParaRPr lang="en-GB" dirty="0"/>
          </a:p>
        </p:txBody>
      </p:sp>
      <p:sp>
        <p:nvSpPr>
          <p:cNvPr id="4" name="Content Placeholder 3">
            <a:extLst>
              <a:ext uri="{FF2B5EF4-FFF2-40B4-BE49-F238E27FC236}">
                <a16:creationId xmlns:a16="http://schemas.microsoft.com/office/drawing/2014/main" id="{F4248F5F-F8C1-AE07-99D3-8D4D7AE286B8}"/>
              </a:ext>
            </a:extLst>
          </p:cNvPr>
          <p:cNvSpPr>
            <a:spLocks noGrp="1"/>
          </p:cNvSpPr>
          <p:nvPr>
            <p:ph sz="half" idx="2"/>
          </p:nvPr>
        </p:nvSpPr>
        <p:spPr/>
        <p:txBody>
          <a:bodyPr/>
          <a:lstStyle/>
          <a:p>
            <a:pPr marL="0" indent="0">
              <a:buNone/>
            </a:pPr>
            <a:r>
              <a:rPr lang="en-GB" sz="2800" b="1" dirty="0">
                <a:solidFill>
                  <a:srgbClr val="0070C0"/>
                </a:solidFill>
                <a:latin typeface="Arial" panose="020B0604020202020204" pitchFamily="34" charset="0"/>
                <a:cs typeface="Arial" panose="020B0604020202020204" pitchFamily="34" charset="0"/>
              </a:rPr>
              <a:t>Play activities – </a:t>
            </a:r>
          </a:p>
          <a:p>
            <a:pPr marL="0" indent="0">
              <a:buNone/>
            </a:pPr>
            <a:r>
              <a:rPr lang="en-GB" sz="2800" b="1" dirty="0">
                <a:solidFill>
                  <a:srgbClr val="0070C0"/>
                </a:solidFill>
                <a:latin typeface="Arial" panose="020B0604020202020204" pitchFamily="34" charset="0"/>
                <a:cs typeface="Arial" panose="020B0604020202020204" pitchFamily="34" charset="0"/>
              </a:rPr>
              <a:t>Play-like activities</a:t>
            </a:r>
          </a:p>
          <a:p>
            <a:pPr marL="0" indent="0">
              <a:buNone/>
            </a:pPr>
            <a:endParaRPr lang="en-GB" sz="2800" dirty="0">
              <a:solidFill>
                <a:srgbClr val="002060"/>
              </a:solidFill>
              <a:latin typeface="Lucida Sans" panose="020B0602030504020204" pitchFamily="34" charset="0"/>
            </a:endParaRPr>
          </a:p>
          <a:p>
            <a:pPr marL="0" indent="0">
              <a:buNone/>
            </a:pPr>
            <a:endParaRPr lang="en-GB" dirty="0">
              <a:solidFill>
                <a:srgbClr val="002060"/>
              </a:solidFill>
              <a:latin typeface="Lucida Sans" panose="020B0602030504020204" pitchFamily="34" charset="0"/>
            </a:endParaRPr>
          </a:p>
          <a:p>
            <a:r>
              <a:rPr lang="en-GB" sz="2800" dirty="0">
                <a:solidFill>
                  <a:srgbClr val="0070C0"/>
                </a:solidFill>
                <a:latin typeface="Arial" panose="020B0604020202020204" pitchFamily="34" charset="0"/>
                <a:cs typeface="Arial" panose="020B0604020202020204" pitchFamily="34" charset="0"/>
              </a:rPr>
              <a:t>What is the difference?</a:t>
            </a:r>
          </a:p>
          <a:p>
            <a:endParaRPr lang="en-GB" dirty="0"/>
          </a:p>
        </p:txBody>
      </p:sp>
    </p:spTree>
    <p:extLst>
      <p:ext uri="{BB962C8B-B14F-4D97-AF65-F5344CB8AC3E}">
        <p14:creationId xmlns:p14="http://schemas.microsoft.com/office/powerpoint/2010/main" val="26111195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5219F5-0D18-EBCD-B25E-029AD1B07A6E}"/>
              </a:ext>
            </a:extLst>
          </p:cNvPr>
          <p:cNvSpPr>
            <a:spLocks noGrp="1"/>
          </p:cNvSpPr>
          <p:nvPr>
            <p:ph type="title"/>
          </p:nvPr>
        </p:nvSpPr>
        <p:spPr/>
        <p:txBody>
          <a:bodyPr/>
          <a:lstStyle/>
          <a:p>
            <a:pPr algn="ctr"/>
            <a:r>
              <a:rPr lang="cy-GB" altLang="en-US" sz="44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Gweithgareddau chwarae</a:t>
            </a:r>
            <a:br>
              <a:rPr lang="cy-GB" altLang="en-US" sz="44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br>
            <a:r>
              <a:rPr lang="en-GB" altLang="en-US" sz="44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Play activities</a:t>
            </a:r>
            <a:endParaRPr lang="en-GB"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A2DF6A8-623C-F820-0D54-C17B33763308}"/>
              </a:ext>
            </a:extLst>
          </p:cNvPr>
          <p:cNvSpPr>
            <a:spLocks noGrp="1"/>
          </p:cNvSpPr>
          <p:nvPr>
            <p:ph sz="half" idx="1"/>
          </p:nvPr>
        </p:nvSpPr>
        <p:spPr/>
        <p:txBody>
          <a:bodyPr/>
          <a:lstStyle/>
          <a:p>
            <a:pPr>
              <a:defRPr/>
            </a:pPr>
            <a:r>
              <a:rPr lang="cy-GB" altLang="cy-GB" dirty="0">
                <a:latin typeface="Arial" panose="020B0604020202020204" pitchFamily="34" charset="0"/>
                <a:cs typeface="Arial" panose="020B0604020202020204" pitchFamily="34" charset="0"/>
              </a:rPr>
              <a:t>Wedi'i gychwyn gan blentyn;</a:t>
            </a:r>
          </a:p>
          <a:p>
            <a:pPr>
              <a:defRPr/>
            </a:pPr>
            <a:r>
              <a:rPr lang="cy-GB" altLang="cy-GB" dirty="0">
                <a:latin typeface="Arial" panose="020B0604020202020204" pitchFamily="34" charset="0"/>
                <a:cs typeface="Arial" panose="020B0604020202020204" pitchFamily="34" charset="0"/>
              </a:rPr>
              <a:t>Hwyl a llawenydd;</a:t>
            </a:r>
          </a:p>
          <a:p>
            <a:pPr>
              <a:defRPr/>
            </a:pPr>
            <a:r>
              <a:rPr lang="cy-GB" altLang="cy-GB" dirty="0">
                <a:latin typeface="Arial" panose="020B0604020202020204" pitchFamily="34" charset="0"/>
                <a:cs typeface="Arial" panose="020B0604020202020204" pitchFamily="34" charset="0"/>
              </a:rPr>
              <a:t>Diddorol a heriol;</a:t>
            </a:r>
          </a:p>
          <a:p>
            <a:pPr>
              <a:defRPr/>
            </a:pPr>
            <a:r>
              <a:rPr lang="cy-GB" altLang="cy-GB" dirty="0">
                <a:latin typeface="Arial" panose="020B0604020202020204" pitchFamily="34" charset="0"/>
                <a:cs typeface="Arial" panose="020B0604020202020204" pitchFamily="34" charset="0"/>
              </a:rPr>
              <a:t>Ras a chystadleuaeth;</a:t>
            </a:r>
          </a:p>
          <a:p>
            <a:pPr>
              <a:defRPr/>
            </a:pPr>
            <a:r>
              <a:rPr lang="cy-GB" altLang="cy-GB" dirty="0">
                <a:latin typeface="Arial" panose="020B0604020202020204" pitchFamily="34" charset="0"/>
                <a:cs typeface="Arial" panose="020B0604020202020204" pitchFamily="34" charset="0"/>
              </a:rPr>
              <a:t>"</a:t>
            </a:r>
            <a:r>
              <a:rPr lang="cy-GB" altLang="cy-GB" i="1" dirty="0">
                <a:latin typeface="Arial" panose="020B0604020202020204" pitchFamily="34" charset="0"/>
                <a:cs typeface="Arial" panose="020B0604020202020204" pitchFamily="34" charset="0"/>
              </a:rPr>
              <a:t>Chwarae er mwyn chwarae.”</a:t>
            </a:r>
            <a:endParaRPr lang="cy-GB" altLang="cy-GB" dirty="0">
              <a:latin typeface="Arial" panose="020B0604020202020204" pitchFamily="34" charset="0"/>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F9D9C7AC-E4A0-DB12-B033-0A171BBA85F1}"/>
              </a:ext>
            </a:extLst>
          </p:cNvPr>
          <p:cNvSpPr>
            <a:spLocks noGrp="1"/>
          </p:cNvSpPr>
          <p:nvPr>
            <p:ph sz="half" idx="2"/>
          </p:nvPr>
        </p:nvSpPr>
        <p:spPr/>
        <p:txBody>
          <a:bodyPr/>
          <a:lstStyle/>
          <a:p>
            <a:pPr>
              <a:defRPr/>
            </a:pPr>
            <a:r>
              <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Initiated by child;</a:t>
            </a:r>
          </a:p>
          <a:p>
            <a:pPr>
              <a:defRPr/>
            </a:pPr>
            <a:r>
              <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Fun and joy;</a:t>
            </a:r>
          </a:p>
          <a:p>
            <a:pPr>
              <a:defRPr/>
            </a:pPr>
            <a:r>
              <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Interesting and challenging;</a:t>
            </a:r>
          </a:p>
          <a:p>
            <a:pPr>
              <a:defRPr/>
            </a:pPr>
            <a:r>
              <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Race and competition;</a:t>
            </a:r>
          </a:p>
          <a:p>
            <a:pPr>
              <a:defRPr/>
            </a:pPr>
            <a:r>
              <a:rPr lang="en-GB" altLang="en-US" i="1"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“Play for the sake of playing.”</a:t>
            </a:r>
          </a:p>
          <a:p>
            <a:endParaRPr lang="en-GB" dirty="0"/>
          </a:p>
        </p:txBody>
      </p:sp>
    </p:spTree>
    <p:extLst>
      <p:ext uri="{BB962C8B-B14F-4D97-AF65-F5344CB8AC3E}">
        <p14:creationId xmlns:p14="http://schemas.microsoft.com/office/powerpoint/2010/main" val="37324970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257AA-EA8D-F161-3598-F5679F82DDC2}"/>
              </a:ext>
            </a:extLst>
          </p:cNvPr>
          <p:cNvSpPr>
            <a:spLocks noGrp="1"/>
          </p:cNvSpPr>
          <p:nvPr>
            <p:ph type="title"/>
          </p:nvPr>
        </p:nvSpPr>
        <p:spPr/>
        <p:txBody>
          <a:bodyPr>
            <a:normAutofit fontScale="90000"/>
          </a:bodyPr>
          <a:lstStyle/>
          <a:p>
            <a:pPr algn="ctr"/>
            <a:r>
              <a:rPr lang="cy-GB" altLang="en-US" sz="44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Gweithgareddau tebyg i chwarae</a:t>
            </a:r>
            <a:br>
              <a:rPr lang="cy-GB" altLang="en-US" sz="44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br>
            <a:r>
              <a:rPr lang="en-GB" altLang="en-US" sz="44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Play-like activities</a:t>
            </a:r>
            <a:endParaRPr lang="en-GB"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C61D3C2-5708-DD06-58C6-73710BB27654}"/>
              </a:ext>
            </a:extLst>
          </p:cNvPr>
          <p:cNvSpPr>
            <a:spLocks noGrp="1"/>
          </p:cNvSpPr>
          <p:nvPr>
            <p:ph sz="half" idx="1"/>
          </p:nvPr>
        </p:nvSpPr>
        <p:spPr/>
        <p:txBody>
          <a:bodyPr>
            <a:normAutofit/>
          </a:bodyPr>
          <a:lstStyle/>
          <a:p>
            <a:pPr>
              <a:defRPr/>
            </a:pPr>
            <a:r>
              <a:rPr lang="cy-GB" altLang="cy-GB" dirty="0">
                <a:latin typeface="Arial" panose="020B0604020202020204" pitchFamily="34" charset="0"/>
                <a:cs typeface="Arial" panose="020B0604020202020204" pitchFamily="34" charset="0"/>
              </a:rPr>
              <a:t>Wedi'i gychwyn a'i gynnal gan oedolyn;</a:t>
            </a:r>
          </a:p>
          <a:p>
            <a:pPr>
              <a:defRPr/>
            </a:pPr>
            <a:r>
              <a:rPr lang="cy-GB" altLang="cy-GB" dirty="0">
                <a:latin typeface="Arial" panose="020B0604020202020204" pitchFamily="34" charset="0"/>
                <a:cs typeface="Arial" panose="020B0604020202020204" pitchFamily="34" charset="0"/>
              </a:rPr>
              <a:t>Fel arfer mewn cyd-destun addysgol a/neu glinigol;</a:t>
            </a:r>
          </a:p>
          <a:p>
            <a:pPr>
              <a:defRPr/>
            </a:pPr>
            <a:r>
              <a:rPr lang="cy-GB" altLang="cy-GB" dirty="0">
                <a:latin typeface="Arial" panose="020B0604020202020204" pitchFamily="34" charset="0"/>
                <a:cs typeface="Arial" panose="020B0604020202020204" pitchFamily="34" charset="0"/>
              </a:rPr>
              <a:t>Nod yr amcan yw:</a:t>
            </a:r>
          </a:p>
          <a:p>
            <a:pPr marL="0" indent="0">
              <a:buNone/>
              <a:defRPr/>
            </a:pPr>
            <a:r>
              <a:rPr lang="cy-GB" altLang="cy-GB" dirty="0">
                <a:latin typeface="Arial" panose="020B0604020202020204" pitchFamily="34" charset="0"/>
                <a:cs typeface="Arial" panose="020B0604020202020204" pitchFamily="34" charset="0"/>
              </a:rPr>
              <a:t>- Dysgu gwybyddol;</a:t>
            </a:r>
          </a:p>
          <a:p>
            <a:pPr marL="0" indent="0">
              <a:buNone/>
              <a:defRPr/>
            </a:pPr>
            <a:r>
              <a:rPr lang="cy-GB" altLang="cy-GB" dirty="0">
                <a:latin typeface="Arial" panose="020B0604020202020204" pitchFamily="34" charset="0"/>
                <a:cs typeface="Arial" panose="020B0604020202020204" pitchFamily="34" charset="0"/>
              </a:rPr>
              <a:t>- Dysgu cymdeithasol;</a:t>
            </a:r>
          </a:p>
          <a:p>
            <a:pPr marL="0" indent="0">
              <a:buNone/>
              <a:defRPr/>
            </a:pPr>
            <a:endParaRPr lang="en-GB"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AAFB1553-1725-5AB8-5863-91839BD90FE6}"/>
              </a:ext>
            </a:extLst>
          </p:cNvPr>
          <p:cNvSpPr>
            <a:spLocks noGrp="1"/>
          </p:cNvSpPr>
          <p:nvPr>
            <p:ph sz="half" idx="2"/>
          </p:nvPr>
        </p:nvSpPr>
        <p:spPr/>
        <p:txBody>
          <a:bodyPr>
            <a:normAutofit/>
          </a:bodyPr>
          <a:lstStyle/>
          <a:p>
            <a:pPr>
              <a:defRPr/>
            </a:pPr>
            <a:r>
              <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Initiated and conducted by adult;</a:t>
            </a:r>
          </a:p>
          <a:p>
            <a:pPr>
              <a:defRPr/>
            </a:pPr>
            <a:r>
              <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Usually in educational and/or clinical context;</a:t>
            </a:r>
          </a:p>
          <a:p>
            <a:pPr>
              <a:defRPr/>
            </a:pPr>
            <a:r>
              <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Objective is for:</a:t>
            </a:r>
          </a:p>
          <a:p>
            <a:pPr>
              <a:buFontTx/>
              <a:buChar char="-"/>
              <a:defRPr/>
            </a:pPr>
            <a:r>
              <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Cognitive learning;</a:t>
            </a:r>
          </a:p>
          <a:p>
            <a:pPr>
              <a:buFontTx/>
              <a:buChar char="-"/>
              <a:defRPr/>
            </a:pPr>
            <a:r>
              <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Social learning;</a:t>
            </a:r>
          </a:p>
          <a:p>
            <a:pPr marL="0" indent="0">
              <a:buNone/>
            </a:pPr>
            <a:endParaRPr lang="en-GB" dirty="0"/>
          </a:p>
        </p:txBody>
      </p:sp>
    </p:spTree>
    <p:extLst>
      <p:ext uri="{BB962C8B-B14F-4D97-AF65-F5344CB8AC3E}">
        <p14:creationId xmlns:p14="http://schemas.microsoft.com/office/powerpoint/2010/main" val="22572527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257AA-EA8D-F161-3598-F5679F82DDC2}"/>
              </a:ext>
            </a:extLst>
          </p:cNvPr>
          <p:cNvSpPr>
            <a:spLocks noGrp="1"/>
          </p:cNvSpPr>
          <p:nvPr>
            <p:ph type="title"/>
          </p:nvPr>
        </p:nvSpPr>
        <p:spPr/>
        <p:txBody>
          <a:bodyPr>
            <a:normAutofit fontScale="90000"/>
          </a:bodyPr>
          <a:lstStyle/>
          <a:p>
            <a:pPr algn="ctr"/>
            <a:r>
              <a:rPr lang="cy-GB" altLang="en-US" sz="44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Gweithgareddau tebyg i chwarae</a:t>
            </a:r>
            <a:br>
              <a:rPr lang="cy-GB" altLang="en-US" sz="44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br>
            <a:r>
              <a:rPr lang="en-GB" altLang="en-US" sz="44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Play-like activities</a:t>
            </a:r>
            <a:endParaRPr lang="en-GB"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C61D3C2-5708-DD06-58C6-73710BB27654}"/>
              </a:ext>
            </a:extLst>
          </p:cNvPr>
          <p:cNvSpPr>
            <a:spLocks noGrp="1"/>
          </p:cNvSpPr>
          <p:nvPr>
            <p:ph sz="half" idx="1"/>
          </p:nvPr>
        </p:nvSpPr>
        <p:spPr/>
        <p:txBody>
          <a:bodyPr>
            <a:normAutofit/>
          </a:bodyPr>
          <a:lstStyle/>
          <a:p>
            <a:pPr marL="0" indent="0">
              <a:buNone/>
              <a:defRPr/>
            </a:pPr>
            <a:r>
              <a:rPr lang="cy-GB" altLang="cy-GB" dirty="0">
                <a:latin typeface="Arial" panose="020B0604020202020204" pitchFamily="34" charset="0"/>
                <a:cs typeface="Arial" panose="020B0604020202020204" pitchFamily="34" charset="0"/>
              </a:rPr>
              <a:t>- Adsefydlu;</a:t>
            </a:r>
          </a:p>
          <a:p>
            <a:pPr marL="0" indent="0">
              <a:buNone/>
              <a:defRPr/>
            </a:pPr>
            <a:r>
              <a:rPr lang="cy-GB" altLang="cy-GB" dirty="0">
                <a:latin typeface="Arial" panose="020B0604020202020204" pitchFamily="34" charset="0"/>
                <a:cs typeface="Arial" panose="020B0604020202020204" pitchFamily="34" charset="0"/>
              </a:rPr>
              <a:t>- Arsylwi ac asesu;</a:t>
            </a:r>
          </a:p>
          <a:p>
            <a:pPr marL="0" indent="0">
              <a:buNone/>
              <a:defRPr/>
            </a:pPr>
            <a:r>
              <a:rPr lang="cy-GB" altLang="cy-GB" dirty="0">
                <a:latin typeface="Arial" panose="020B0604020202020204" pitchFamily="34" charset="0"/>
                <a:cs typeface="Arial" panose="020B0604020202020204" pitchFamily="34" charset="0"/>
              </a:rPr>
              <a:t>- Cymorth seicolegol;</a:t>
            </a:r>
          </a:p>
          <a:p>
            <a:pPr>
              <a:defRPr/>
            </a:pPr>
            <a:r>
              <a:rPr lang="cy-GB" altLang="cy-GB" i="1" dirty="0">
                <a:latin typeface="Arial" panose="020B0604020202020204" pitchFamily="34" charset="0"/>
                <a:cs typeface="Arial" panose="020B0604020202020204" pitchFamily="34" charset="0"/>
              </a:rPr>
              <a:t>"Mae chwarae er mwyn chwarae yn wastraff amser."</a:t>
            </a:r>
          </a:p>
          <a:p>
            <a:endParaRPr lang="en-GB" dirty="0"/>
          </a:p>
        </p:txBody>
      </p:sp>
      <p:sp>
        <p:nvSpPr>
          <p:cNvPr id="4" name="Content Placeholder 3">
            <a:extLst>
              <a:ext uri="{FF2B5EF4-FFF2-40B4-BE49-F238E27FC236}">
                <a16:creationId xmlns:a16="http://schemas.microsoft.com/office/drawing/2014/main" id="{AAFB1553-1725-5AB8-5863-91839BD90FE6}"/>
              </a:ext>
            </a:extLst>
          </p:cNvPr>
          <p:cNvSpPr>
            <a:spLocks noGrp="1"/>
          </p:cNvSpPr>
          <p:nvPr>
            <p:ph sz="half" idx="2"/>
          </p:nvPr>
        </p:nvSpPr>
        <p:spPr/>
        <p:txBody>
          <a:bodyPr>
            <a:normAutofit/>
          </a:bodyPr>
          <a:lstStyle/>
          <a:p>
            <a:pPr>
              <a:buFontTx/>
              <a:buChar char="-"/>
              <a:defRPr/>
            </a:pPr>
            <a:r>
              <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Rehabilitation;</a:t>
            </a:r>
          </a:p>
          <a:p>
            <a:pPr>
              <a:buFontTx/>
              <a:buChar char="-"/>
              <a:defRPr/>
            </a:pPr>
            <a:r>
              <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Observation and assessment;</a:t>
            </a:r>
          </a:p>
          <a:p>
            <a:pPr>
              <a:buFontTx/>
              <a:buChar char="-"/>
              <a:defRPr/>
            </a:pPr>
            <a:r>
              <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Psychological support;</a:t>
            </a:r>
          </a:p>
          <a:p>
            <a:pPr>
              <a:defRPr/>
            </a:pPr>
            <a:r>
              <a:rPr lang="en-GB" altLang="en-US" i="1"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“Play for the sake of play is a waste of time.</a:t>
            </a:r>
            <a:r>
              <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a:t>
            </a:r>
          </a:p>
          <a:p>
            <a:endParaRPr lang="en-GB" dirty="0"/>
          </a:p>
        </p:txBody>
      </p:sp>
    </p:spTree>
    <p:extLst>
      <p:ext uri="{BB962C8B-B14F-4D97-AF65-F5344CB8AC3E}">
        <p14:creationId xmlns:p14="http://schemas.microsoft.com/office/powerpoint/2010/main" val="13994307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982679-B9BD-6ADD-974C-EC3FC8A569B4}"/>
              </a:ext>
            </a:extLst>
          </p:cNvPr>
          <p:cNvSpPr>
            <a:spLocks noGrp="1"/>
          </p:cNvSpPr>
          <p:nvPr>
            <p:ph type="title"/>
          </p:nvPr>
        </p:nvSpPr>
        <p:spPr/>
        <p:txBody>
          <a:bodyPr>
            <a:normAutofit fontScale="90000"/>
          </a:bodyPr>
          <a:lstStyle/>
          <a:p>
            <a:pPr algn="ctr"/>
            <a:r>
              <a:rPr lang="cy-GB" altLang="en-US" sz="54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Ymchwil</a:t>
            </a:r>
            <a:br>
              <a:rPr lang="en-GB" altLang="en-US" sz="54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br>
            <a:r>
              <a:rPr lang="en-GB" altLang="en-US" sz="54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Research </a:t>
            </a:r>
            <a:r>
              <a:rPr lang="en-GB" altLang="en-US" sz="22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(Kennedy-Behr </a:t>
            </a:r>
            <a:r>
              <a:rPr lang="en-GB" altLang="en-US" sz="2200" i="1"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et al</a:t>
            </a:r>
            <a:r>
              <a:rPr lang="en-GB" altLang="en-US" sz="22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 2013)</a:t>
            </a:r>
            <a:endParaRPr lang="en-GB"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0FC9D3D-6844-152C-2806-FC2ACD1E58BC}"/>
              </a:ext>
            </a:extLst>
          </p:cNvPr>
          <p:cNvSpPr>
            <a:spLocks noGrp="1"/>
          </p:cNvSpPr>
          <p:nvPr>
            <p:ph sz="half" idx="1"/>
          </p:nvPr>
        </p:nvSpPr>
        <p:spPr/>
        <p:txBody>
          <a:bodyPr>
            <a:normAutofit fontScale="92500" lnSpcReduction="10000"/>
          </a:bodyPr>
          <a:lstStyle/>
          <a:p>
            <a:pPr marL="0" indent="0">
              <a:buNone/>
              <a:defRPr/>
            </a:pPr>
            <a:r>
              <a:rPr lang="cy-GB" altLang="cy-GB" b="1" dirty="0">
                <a:latin typeface="Arial" panose="020B0604020202020204" pitchFamily="34" charset="0"/>
                <a:cs typeface="Arial" panose="020B0604020202020204" pitchFamily="34" charset="0"/>
              </a:rPr>
              <a:t>A yw plant ag ADY penodol yn chwarae'n wahanol i blant eraill?</a:t>
            </a:r>
          </a:p>
          <a:p>
            <a:pPr>
              <a:buFontTx/>
              <a:buChar char="•"/>
              <a:defRPr/>
            </a:pPr>
            <a:r>
              <a:rPr lang="cy-GB" altLang="cy-GB" dirty="0">
                <a:latin typeface="Arial" panose="020B0604020202020204" pitchFamily="34" charset="0"/>
                <a:cs typeface="Arial" panose="020B0604020202020204" pitchFamily="34" charset="0"/>
              </a:rPr>
              <a:t>Plant gyda math o oediad datblygiadol.</a:t>
            </a:r>
          </a:p>
          <a:p>
            <a:pPr>
              <a:buFontTx/>
              <a:buChar char="•"/>
              <a:defRPr/>
            </a:pPr>
            <a:r>
              <a:rPr lang="cy-GB" altLang="cy-GB" dirty="0">
                <a:latin typeface="Arial" panose="020B0604020202020204" pitchFamily="34" charset="0"/>
                <a:cs typeface="Arial" panose="020B0604020202020204" pitchFamily="34" charset="0"/>
              </a:rPr>
              <a:t>Canlyniadau:</a:t>
            </a:r>
          </a:p>
          <a:p>
            <a:pPr marL="0" indent="0">
              <a:buNone/>
              <a:defRPr/>
            </a:pPr>
            <a:r>
              <a:rPr lang="cy-GB" altLang="cy-GB" dirty="0">
                <a:latin typeface="Arial" panose="020B0604020202020204" pitchFamily="34" charset="0"/>
                <a:cs typeface="Arial" panose="020B0604020202020204" pitchFamily="34" charset="0"/>
              </a:rPr>
              <a:t>- Llai o ran mewn chwarae;</a:t>
            </a:r>
          </a:p>
          <a:p>
            <a:pPr marL="0" indent="0">
              <a:buNone/>
              <a:defRPr/>
            </a:pPr>
            <a:r>
              <a:rPr lang="cy-GB" altLang="cy-GB" dirty="0">
                <a:latin typeface="Arial" panose="020B0604020202020204" pitchFamily="34" charset="0"/>
                <a:cs typeface="Arial" panose="020B0604020202020204" pitchFamily="34" charset="0"/>
              </a:rPr>
              <a:t>- Mwy ynysig yn gymdeithasol;</a:t>
            </a:r>
          </a:p>
          <a:p>
            <a:pPr marL="0" indent="0">
              <a:buNone/>
              <a:defRPr/>
            </a:pPr>
            <a:endParaRPr lang="en-GB" dirty="0"/>
          </a:p>
        </p:txBody>
      </p:sp>
      <p:sp>
        <p:nvSpPr>
          <p:cNvPr id="4" name="Content Placeholder 3">
            <a:extLst>
              <a:ext uri="{FF2B5EF4-FFF2-40B4-BE49-F238E27FC236}">
                <a16:creationId xmlns:a16="http://schemas.microsoft.com/office/drawing/2014/main" id="{E43BF915-5563-AB52-6E35-2BEC0F7678AF}"/>
              </a:ext>
            </a:extLst>
          </p:cNvPr>
          <p:cNvSpPr>
            <a:spLocks noGrp="1"/>
          </p:cNvSpPr>
          <p:nvPr>
            <p:ph sz="half" idx="2"/>
          </p:nvPr>
        </p:nvSpPr>
        <p:spPr/>
        <p:txBody>
          <a:bodyPr>
            <a:normAutofit fontScale="92500" lnSpcReduction="10000"/>
          </a:bodyPr>
          <a:lstStyle/>
          <a:p>
            <a:pPr marL="0" indent="0">
              <a:buNone/>
              <a:defRPr/>
            </a:pPr>
            <a:r>
              <a:rPr lang="en-GB" altLang="en-US" sz="2800" b="1"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Do children with specific ALN play differently from other children?</a:t>
            </a:r>
          </a:p>
          <a:p>
            <a:pPr>
              <a:defRPr/>
            </a:pPr>
            <a:r>
              <a:rPr lang="en-GB" altLang="en-US" sz="28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Children with form of developmental delay.</a:t>
            </a:r>
          </a:p>
          <a:p>
            <a:pPr>
              <a:defRPr/>
            </a:pPr>
            <a:r>
              <a:rPr lang="en-GB" altLang="en-US" sz="28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Results:</a:t>
            </a:r>
          </a:p>
          <a:p>
            <a:pPr>
              <a:buFontTx/>
              <a:buChar char="-"/>
              <a:defRPr/>
            </a:pPr>
            <a:r>
              <a:rPr lang="en-GB" altLang="en-US" sz="28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Less involved in play;</a:t>
            </a:r>
          </a:p>
          <a:p>
            <a:pPr>
              <a:buFontTx/>
              <a:buChar char="-"/>
              <a:defRPr/>
            </a:pPr>
            <a:r>
              <a:rPr lang="en-GB" altLang="en-US" sz="28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More socially isolated;</a:t>
            </a:r>
          </a:p>
          <a:p>
            <a:endParaRPr lang="en-GB" dirty="0"/>
          </a:p>
        </p:txBody>
      </p:sp>
    </p:spTree>
    <p:extLst>
      <p:ext uri="{BB962C8B-B14F-4D97-AF65-F5344CB8AC3E}">
        <p14:creationId xmlns:p14="http://schemas.microsoft.com/office/powerpoint/2010/main" val="3139636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982679-B9BD-6ADD-974C-EC3FC8A569B4}"/>
              </a:ext>
            </a:extLst>
          </p:cNvPr>
          <p:cNvSpPr>
            <a:spLocks noGrp="1"/>
          </p:cNvSpPr>
          <p:nvPr>
            <p:ph type="title"/>
          </p:nvPr>
        </p:nvSpPr>
        <p:spPr/>
        <p:txBody>
          <a:bodyPr>
            <a:normAutofit fontScale="90000"/>
          </a:bodyPr>
          <a:lstStyle/>
          <a:p>
            <a:pPr algn="ctr"/>
            <a:r>
              <a:rPr lang="cy-GB" altLang="en-US" sz="54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Ymchwil</a:t>
            </a:r>
            <a:br>
              <a:rPr lang="en-GB" altLang="en-US" sz="54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br>
            <a:r>
              <a:rPr lang="en-GB" altLang="en-US" sz="54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Research </a:t>
            </a:r>
            <a:r>
              <a:rPr lang="en-GB" altLang="en-US" sz="22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(Kennedy-Behr </a:t>
            </a:r>
            <a:r>
              <a:rPr lang="en-GB" altLang="en-US" sz="2200" i="1"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et al</a:t>
            </a:r>
            <a:r>
              <a:rPr lang="en-GB" altLang="en-US" sz="22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 2013)</a:t>
            </a:r>
            <a:endParaRPr lang="en-GB"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0FC9D3D-6844-152C-2806-FC2ACD1E58BC}"/>
              </a:ext>
            </a:extLst>
          </p:cNvPr>
          <p:cNvSpPr>
            <a:spLocks noGrp="1"/>
          </p:cNvSpPr>
          <p:nvPr>
            <p:ph sz="half" idx="1"/>
          </p:nvPr>
        </p:nvSpPr>
        <p:spPr/>
        <p:txBody>
          <a:bodyPr>
            <a:normAutofit fontScale="92500" lnSpcReduction="20000"/>
          </a:bodyPr>
          <a:lstStyle/>
          <a:p>
            <a:pPr marL="0" indent="0">
              <a:buNone/>
              <a:defRPr/>
            </a:pPr>
            <a:r>
              <a:rPr lang="cy-GB" altLang="cy-GB" dirty="0">
                <a:latin typeface="Arial" panose="020B0604020202020204" pitchFamily="34" charset="0"/>
                <a:cs typeface="Arial" panose="020B0604020202020204" pitchFamily="34" charset="0"/>
              </a:rPr>
              <a:t>- Oedran chwarae datblygol is;</a:t>
            </a:r>
          </a:p>
          <a:p>
            <a:pPr marL="0" indent="0">
              <a:buNone/>
              <a:defRPr/>
            </a:pPr>
            <a:r>
              <a:rPr lang="cy-GB" altLang="cy-GB" dirty="0">
                <a:latin typeface="Arial" panose="020B0604020202020204" pitchFamily="34" charset="0"/>
                <a:cs typeface="Arial" panose="020B0604020202020204" pitchFamily="34" charset="0"/>
              </a:rPr>
              <a:t>- Mewn perygl o ddiffyg hunan-barch ac unigrwydd;</a:t>
            </a:r>
          </a:p>
          <a:p>
            <a:pPr marL="0" indent="0">
              <a:buNone/>
              <a:defRPr/>
            </a:pPr>
            <a:r>
              <a:rPr lang="cy-GB" altLang="cy-GB" dirty="0">
                <a:latin typeface="Arial" panose="020B0604020202020204" pitchFamily="34" charset="0"/>
                <a:cs typeface="Arial" panose="020B0604020202020204" pitchFamily="34" charset="0"/>
              </a:rPr>
              <a:t>- Ystyrir chwarae echddygol bras yn ‘broblemus’; </a:t>
            </a:r>
          </a:p>
          <a:p>
            <a:pPr>
              <a:buFontTx/>
              <a:buChar char="•"/>
              <a:defRPr/>
            </a:pPr>
            <a:r>
              <a:rPr lang="cy-GB" altLang="cy-GB" dirty="0">
                <a:latin typeface="Arial" panose="020B0604020202020204" pitchFamily="34" charset="0"/>
                <a:cs typeface="Arial" panose="020B0604020202020204" pitchFamily="34" charset="0"/>
              </a:rPr>
              <a:t>Yr angen am chwarae/gweithgareddau priodol i'w datblygiad.</a:t>
            </a:r>
          </a:p>
          <a:p>
            <a:endParaRPr lang="en-GB" dirty="0"/>
          </a:p>
        </p:txBody>
      </p:sp>
      <p:sp>
        <p:nvSpPr>
          <p:cNvPr id="4" name="Content Placeholder 3">
            <a:extLst>
              <a:ext uri="{FF2B5EF4-FFF2-40B4-BE49-F238E27FC236}">
                <a16:creationId xmlns:a16="http://schemas.microsoft.com/office/drawing/2014/main" id="{E43BF915-5563-AB52-6E35-2BEC0F7678AF}"/>
              </a:ext>
            </a:extLst>
          </p:cNvPr>
          <p:cNvSpPr>
            <a:spLocks noGrp="1"/>
          </p:cNvSpPr>
          <p:nvPr>
            <p:ph sz="half" idx="2"/>
          </p:nvPr>
        </p:nvSpPr>
        <p:spPr/>
        <p:txBody>
          <a:bodyPr>
            <a:normAutofit fontScale="92500" lnSpcReduction="20000"/>
          </a:bodyPr>
          <a:lstStyle/>
          <a:p>
            <a:pPr>
              <a:buFontTx/>
              <a:buChar char="-"/>
              <a:defRPr/>
            </a:pPr>
            <a:r>
              <a:rPr lang="en-GB" altLang="en-US" sz="28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Lower developmental play age;</a:t>
            </a:r>
          </a:p>
          <a:p>
            <a:pPr>
              <a:buFontTx/>
              <a:buChar char="-"/>
              <a:defRPr/>
            </a:pPr>
            <a:r>
              <a:rPr lang="en-GB" altLang="en-US" sz="28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At risk of low self-esteem and loneliness;</a:t>
            </a:r>
          </a:p>
          <a:p>
            <a:pPr>
              <a:buFontTx/>
              <a:buChar char="-"/>
              <a:defRPr/>
            </a:pPr>
            <a:r>
              <a:rPr lang="en-GB" altLang="en-US" sz="28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Gross motor play seen as ‘problematic’;</a:t>
            </a:r>
          </a:p>
          <a:p>
            <a:pPr>
              <a:defRPr/>
            </a:pPr>
            <a:r>
              <a:rPr lang="en-GB" altLang="en-US" sz="28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Need for developmentally appropriate play/activities.</a:t>
            </a:r>
          </a:p>
          <a:p>
            <a:endParaRPr lang="en-GB" dirty="0"/>
          </a:p>
        </p:txBody>
      </p:sp>
    </p:spTree>
    <p:extLst>
      <p:ext uri="{BB962C8B-B14F-4D97-AF65-F5344CB8AC3E}">
        <p14:creationId xmlns:p14="http://schemas.microsoft.com/office/powerpoint/2010/main" val="294825949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0DC1C-EFDE-E50D-8CAF-6C3CD081E1DE}"/>
              </a:ext>
            </a:extLst>
          </p:cNvPr>
          <p:cNvSpPr>
            <a:spLocks noGrp="1"/>
          </p:cNvSpPr>
          <p:nvPr>
            <p:ph type="title"/>
          </p:nvPr>
        </p:nvSpPr>
        <p:spPr>
          <a:xfrm>
            <a:off x="628650" y="365125"/>
            <a:ext cx="7886700" cy="687611"/>
          </a:xfrm>
        </p:spPr>
        <p:txBody>
          <a:bodyPr>
            <a:normAutofit fontScale="90000"/>
          </a:bodyPr>
          <a:lstStyle/>
          <a:p>
            <a:pPr algn="ctr"/>
            <a:r>
              <a:rPr lang="cy-GB" altLang="en-US" sz="44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Astudiaeth achos</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6921C32-C9F9-9818-4AD0-764D666141EF}"/>
              </a:ext>
            </a:extLst>
          </p:cNvPr>
          <p:cNvSpPr>
            <a:spLocks noGrp="1"/>
          </p:cNvSpPr>
          <p:nvPr>
            <p:ph sz="half" idx="1"/>
          </p:nvPr>
        </p:nvSpPr>
        <p:spPr>
          <a:xfrm>
            <a:off x="251520" y="1340768"/>
            <a:ext cx="8712968" cy="4680520"/>
          </a:xfrm>
        </p:spPr>
        <p:txBody>
          <a:bodyPr>
            <a:normAutofit fontScale="92500" lnSpcReduction="10000"/>
          </a:bodyPr>
          <a:lstStyle/>
          <a:p>
            <a:pPr marL="0" indent="0">
              <a:buNone/>
              <a:defRPr/>
            </a:pPr>
            <a:r>
              <a:rPr lang="cy-GB" altLang="en-US" sz="2800" kern="0" dirty="0">
                <a:latin typeface="Arial" panose="020B0604020202020204" pitchFamily="34" charset="0"/>
                <a:ea typeface="ＭＳ Ｐゴシック" panose="020B0600070205080204" pitchFamily="34" charset="-128"/>
                <a:cs typeface="Arial" panose="020B0604020202020204" pitchFamily="34" charset="0"/>
              </a:rPr>
              <a:t>Mae Amy yn fam sengl i Ethan ac yn byw mewn rhan wledig o dde Cymru. Nid yw Amy yn gyrru ac mae ganddi gylch bach iawn o ffrindiau. Er ei fod yn un-deg-pedwar mis oed, nid yw Ethan yn eistedd i fyny a dim ond yn dal ei ben i fyny am gyfnodau byr. Mae Amy </a:t>
            </a:r>
            <a:r>
              <a:rPr lang="cy-GB" altLang="en-US" sz="2800" kern="0" dirty="0" err="1">
                <a:latin typeface="Arial" panose="020B0604020202020204" pitchFamily="34" charset="0"/>
                <a:ea typeface="ＭＳ Ｐゴシック" panose="020B0600070205080204" pitchFamily="34" charset="-128"/>
                <a:cs typeface="Arial" panose="020B0604020202020204" pitchFamily="34" charset="0"/>
              </a:rPr>
              <a:t>weithiau'n</a:t>
            </a:r>
            <a:r>
              <a:rPr lang="cy-GB" altLang="en-US" sz="2800" kern="0" dirty="0">
                <a:latin typeface="Arial" panose="020B0604020202020204" pitchFamily="34" charset="0"/>
                <a:ea typeface="ＭＳ Ｐゴシック" panose="020B0600070205080204" pitchFamily="34" charset="-128"/>
                <a:cs typeface="Arial" panose="020B0604020202020204" pitchFamily="34" charset="0"/>
              </a:rPr>
              <a:t> darllen ac yn canu i Ethan ond nid yw’n cymryd rhan mewn chwarae corfforol yn aml.</a:t>
            </a:r>
          </a:p>
          <a:p>
            <a:pPr marL="514350" indent="-514350">
              <a:buFont typeface="+mj-lt"/>
              <a:buAutoNum type="arabicPeriod"/>
              <a:defRPr/>
            </a:pPr>
            <a:r>
              <a:rPr lang="cy-GB" altLang="en-US" sz="2800" kern="0" dirty="0">
                <a:latin typeface="Arial" panose="020B0604020202020204" pitchFamily="34" charset="0"/>
                <a:ea typeface="ＭＳ Ｐゴシック" panose="020B0600070205080204" pitchFamily="34" charset="-128"/>
                <a:cs typeface="Arial" panose="020B0604020202020204" pitchFamily="34" charset="0"/>
              </a:rPr>
              <a:t>Trafodwch ddatblygiad Ethan.</a:t>
            </a:r>
          </a:p>
          <a:p>
            <a:pPr marL="514350" indent="-514350">
              <a:buFont typeface="+mj-lt"/>
              <a:buAutoNum type="arabicPeriod"/>
              <a:defRPr/>
            </a:pPr>
            <a:r>
              <a:rPr lang="cy-GB" altLang="en-US" sz="2800" kern="0" dirty="0">
                <a:latin typeface="Arial" panose="020B0604020202020204" pitchFamily="34" charset="0"/>
                <a:ea typeface="ＭＳ Ｐゴシック" panose="020B0600070205080204" pitchFamily="34" charset="-128"/>
                <a:cs typeface="Arial" panose="020B0604020202020204" pitchFamily="34" charset="0"/>
              </a:rPr>
              <a:t>Fel ymarferydd blynyddoedd cynnar, pa gyngor fyddech chi'n ei roi i Amy?</a:t>
            </a:r>
          </a:p>
          <a:p>
            <a:pPr marL="514350" indent="-514350">
              <a:buFont typeface="+mj-lt"/>
              <a:buAutoNum type="arabicPeriod"/>
              <a:defRPr/>
            </a:pPr>
            <a:r>
              <a:rPr lang="cy-GB" altLang="en-US" sz="2800" kern="0" dirty="0">
                <a:latin typeface="Arial" panose="020B0604020202020204" pitchFamily="34" charset="0"/>
                <a:ea typeface="ＭＳ Ｐゴシック" panose="020B0600070205080204" pitchFamily="34" charset="-128"/>
                <a:cs typeface="Arial" panose="020B0604020202020204" pitchFamily="34" charset="0"/>
              </a:rPr>
              <a:t>A ddylai Amy gymryd rhan mewn gweithgareddau mwy corfforol? Pam?</a:t>
            </a:r>
          </a:p>
          <a:p>
            <a:endParaRPr lang="en-GB" dirty="0"/>
          </a:p>
        </p:txBody>
      </p:sp>
    </p:spTree>
    <p:extLst>
      <p:ext uri="{BB962C8B-B14F-4D97-AF65-F5344CB8AC3E}">
        <p14:creationId xmlns:p14="http://schemas.microsoft.com/office/powerpoint/2010/main" val="319941205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5292DF2-B4EE-3184-00FA-F72B27BA0397}"/>
              </a:ext>
            </a:extLst>
          </p:cNvPr>
          <p:cNvSpPr>
            <a:spLocks noGrp="1"/>
          </p:cNvSpPr>
          <p:nvPr>
            <p:ph sz="half" idx="1"/>
          </p:nvPr>
        </p:nvSpPr>
        <p:spPr>
          <a:xfrm>
            <a:off x="251520" y="1628800"/>
            <a:ext cx="8640960" cy="4248471"/>
          </a:xfrm>
        </p:spPr>
        <p:txBody>
          <a:bodyPr>
            <a:normAutofit fontScale="92500" lnSpcReduction="10000"/>
          </a:bodyPr>
          <a:lstStyle/>
          <a:p>
            <a:pPr marL="0" indent="0">
              <a:buNone/>
              <a:defRPr/>
            </a:pPr>
            <a:r>
              <a:rPr lang="en-GB" altLang="en-US" sz="28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Amy is a single mother to Ethan and lives in a rural part of South Wales. Amy does not drive and has a very small circle of friends. Although fourteen months old, Ethan is not sitting up and can only hold his head up for short amounts of time. Amy sometimes reads and sings to Ethan but rarely participates in physical play.</a:t>
            </a:r>
          </a:p>
          <a:p>
            <a:pPr marL="514350" indent="-514350">
              <a:buAutoNum type="arabicPeriod"/>
              <a:defRPr/>
            </a:pPr>
            <a:r>
              <a:rPr lang="en-GB" altLang="en-US" sz="28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Discuss Ethan’s development.</a:t>
            </a:r>
          </a:p>
          <a:p>
            <a:pPr marL="514350" indent="-514350">
              <a:buAutoNum type="arabicPeriod"/>
              <a:defRPr/>
            </a:pPr>
            <a:r>
              <a:rPr lang="en-GB" altLang="en-US" sz="28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As an Early Years practitioner, what advice would you give Amy?</a:t>
            </a:r>
          </a:p>
          <a:p>
            <a:pPr marL="514350" indent="-514350">
              <a:buAutoNum type="arabicPeriod"/>
              <a:defRPr/>
            </a:pPr>
            <a:r>
              <a:rPr lang="en-GB" altLang="en-US" sz="28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Should Amy participate in more physical activities? Why?</a:t>
            </a:r>
          </a:p>
          <a:p>
            <a:endParaRPr lang="en-GB" dirty="0"/>
          </a:p>
        </p:txBody>
      </p:sp>
      <p:sp>
        <p:nvSpPr>
          <p:cNvPr id="5" name="Rectangle 4">
            <a:extLst>
              <a:ext uri="{FF2B5EF4-FFF2-40B4-BE49-F238E27FC236}">
                <a16:creationId xmlns:a16="http://schemas.microsoft.com/office/drawing/2014/main" id="{013283E9-46EC-EC7D-E77B-F4A421E0BB6C}"/>
              </a:ext>
            </a:extLst>
          </p:cNvPr>
          <p:cNvSpPr>
            <a:spLocks noGrp="1" noChangeArrowheads="1"/>
          </p:cNvSpPr>
          <p:nvPr>
            <p:ph type="title"/>
          </p:nvPr>
        </p:nvSpPr>
        <p:spPr>
          <a:xfrm>
            <a:off x="628650" y="365125"/>
            <a:ext cx="7886700" cy="1325563"/>
          </a:xfrm>
        </p:spPr>
        <p:txBody>
          <a:bodyPr rtlCol="0">
            <a:noAutofit/>
          </a:bodyPr>
          <a:lstStyle/>
          <a:p>
            <a:pPr algn="ctr" eaLnBrk="1" fontAlgn="auto" hangingPunct="1">
              <a:spcAft>
                <a:spcPts val="0"/>
              </a:spcAft>
              <a:defRPr/>
            </a:pPr>
            <a:r>
              <a:rPr lang="en-GB" altLang="en-US" sz="40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Case study</a:t>
            </a:r>
            <a:endParaRPr lang="en-GB" altLang="cy-GB" sz="4000"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400447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2E7484-AFEF-D801-DB10-9DEF0706F1EF}"/>
              </a:ext>
            </a:extLst>
          </p:cNvPr>
          <p:cNvSpPr>
            <a:spLocks noGrp="1"/>
          </p:cNvSpPr>
          <p:nvPr>
            <p:ph type="title"/>
          </p:nvPr>
        </p:nvSpPr>
        <p:spPr/>
        <p:txBody>
          <a:bodyPr/>
          <a:lstStyle/>
          <a:p>
            <a:pPr algn="ctr"/>
            <a:r>
              <a:rPr lang="cy-GB" altLang="en-US" sz="4400" kern="0" dirty="0">
                <a:solidFill>
                  <a:srgbClr val="000000"/>
                </a:solidFill>
                <a:latin typeface="Lucida Sans" panose="020B0602030504020204" pitchFamily="34" charset="0"/>
                <a:ea typeface="ＭＳ Ｐゴシック" panose="020B0600070205080204" pitchFamily="34" charset="-128"/>
              </a:rPr>
              <a:t>Darllen pellach</a:t>
            </a:r>
            <a:br>
              <a:rPr lang="en-GB" altLang="en-US" sz="4400" kern="0" dirty="0">
                <a:solidFill>
                  <a:srgbClr val="000000"/>
                </a:solidFill>
                <a:latin typeface="Lucida Sans" panose="020B0602030504020204" pitchFamily="34" charset="0"/>
                <a:ea typeface="ＭＳ Ｐゴシック" panose="020B0600070205080204" pitchFamily="34" charset="-128"/>
              </a:rPr>
            </a:br>
            <a:r>
              <a:rPr lang="en-GB" altLang="en-US" sz="4400" kern="0" dirty="0">
                <a:solidFill>
                  <a:srgbClr val="0070C0"/>
                </a:solidFill>
                <a:latin typeface="Lucida Sans" panose="020B0602030504020204" pitchFamily="34" charset="0"/>
                <a:ea typeface="ＭＳ Ｐゴシック" panose="020B0600070205080204" pitchFamily="34" charset="-128"/>
              </a:rPr>
              <a:t>Further reading</a:t>
            </a:r>
            <a:endParaRPr lang="en-GB" dirty="0">
              <a:solidFill>
                <a:srgbClr val="0070C0"/>
              </a:solidFill>
            </a:endParaRPr>
          </a:p>
        </p:txBody>
      </p:sp>
      <p:sp>
        <p:nvSpPr>
          <p:cNvPr id="3" name="Content Placeholder 2">
            <a:extLst>
              <a:ext uri="{FF2B5EF4-FFF2-40B4-BE49-F238E27FC236}">
                <a16:creationId xmlns:a16="http://schemas.microsoft.com/office/drawing/2014/main" id="{A1AC93E6-BDED-7372-95F6-D7F8738945EB}"/>
              </a:ext>
            </a:extLst>
          </p:cNvPr>
          <p:cNvSpPr>
            <a:spLocks noGrp="1"/>
          </p:cNvSpPr>
          <p:nvPr>
            <p:ph sz="half" idx="1"/>
          </p:nvPr>
        </p:nvSpPr>
        <p:spPr>
          <a:xfrm>
            <a:off x="107504" y="1825624"/>
            <a:ext cx="8928992" cy="4123655"/>
          </a:xfrm>
        </p:spPr>
        <p:txBody>
          <a:bodyPr>
            <a:normAutofit fontScale="70000" lnSpcReduction="20000"/>
          </a:bodyPr>
          <a:lstStyle/>
          <a:p>
            <a:pPr marL="0" indent="0">
              <a:buNone/>
            </a:pPr>
            <a:r>
              <a:rPr lang="en-GB" sz="2800" dirty="0">
                <a:latin typeface="Arial" panose="020B0604020202020204" pitchFamily="34" charset="0"/>
                <a:cs typeface="Arial" panose="020B0604020202020204" pitchFamily="34" charset="0"/>
              </a:rPr>
              <a:t>Barton, E.E. (2015) ‘Teaching generalized pretend play and related </a:t>
            </a:r>
            <a:r>
              <a:rPr lang="en-GB" sz="2800" dirty="0" err="1">
                <a:latin typeface="Arial" panose="020B0604020202020204" pitchFamily="34" charset="0"/>
                <a:cs typeface="Arial" panose="020B0604020202020204" pitchFamily="34" charset="0"/>
              </a:rPr>
              <a:t>behaviors</a:t>
            </a:r>
            <a:r>
              <a:rPr lang="en-GB" sz="2800" dirty="0">
                <a:latin typeface="Arial" panose="020B0604020202020204" pitchFamily="34" charset="0"/>
                <a:cs typeface="Arial" panose="020B0604020202020204" pitchFamily="34" charset="0"/>
              </a:rPr>
              <a:t> to young children with disabilities’,  </a:t>
            </a:r>
            <a:r>
              <a:rPr lang="en-GB" sz="2800" i="1" dirty="0">
                <a:latin typeface="Arial" panose="020B0604020202020204" pitchFamily="34" charset="0"/>
                <a:cs typeface="Arial" panose="020B0604020202020204" pitchFamily="34" charset="0"/>
              </a:rPr>
              <a:t>Exceptional Children</a:t>
            </a:r>
            <a:r>
              <a:rPr lang="en-GB" sz="2800" dirty="0">
                <a:latin typeface="Arial" panose="020B0604020202020204" pitchFamily="34" charset="0"/>
                <a:cs typeface="Arial" panose="020B0604020202020204" pitchFamily="34" charset="0"/>
              </a:rPr>
              <a:t>, </a:t>
            </a:r>
            <a:r>
              <a:rPr lang="en-GB" sz="2800" i="1" dirty="0">
                <a:latin typeface="Arial" panose="020B0604020202020204" pitchFamily="34" charset="0"/>
                <a:cs typeface="Arial" panose="020B0604020202020204" pitchFamily="34" charset="0"/>
              </a:rPr>
              <a:t>81</a:t>
            </a:r>
            <a:r>
              <a:rPr lang="en-GB" sz="2800" dirty="0">
                <a:latin typeface="Arial" panose="020B0604020202020204" pitchFamily="34" charset="0"/>
                <a:cs typeface="Arial" panose="020B0604020202020204" pitchFamily="34" charset="0"/>
              </a:rPr>
              <a:t>(4), pp.489-506. [on-line]. Available at: </a:t>
            </a:r>
            <a:r>
              <a:rPr lang="en-GB" sz="2800" dirty="0">
                <a:latin typeface="Arial" panose="020B0604020202020204" pitchFamily="34" charset="0"/>
                <a:cs typeface="Arial" panose="020B0604020202020204" pitchFamily="34" charset="0"/>
                <a:hlinkClick r:id="rId2"/>
              </a:rPr>
              <a:t>https://journals.sagepub.com/doi/pdf/10.1177/0014402914563694?casa_token=qP34PMG6R4UAAAAA:HVmg6QC0GJDkpepln9rZeNWA9hDqszPCJ1kW8b2oH-40Hw0Uvv3PSBcqPXGyUAWiRnejJzzTNfVfyJo</a:t>
            </a:r>
            <a:r>
              <a:rPr lang="en-GB" sz="2800" dirty="0">
                <a:latin typeface="Arial" panose="020B0604020202020204" pitchFamily="34" charset="0"/>
                <a:cs typeface="Arial" panose="020B0604020202020204" pitchFamily="34" charset="0"/>
              </a:rPr>
              <a:t> [Accessed: January 31 2021].</a:t>
            </a:r>
          </a:p>
          <a:p>
            <a:endParaRPr lang="en-GB" sz="2800" dirty="0">
              <a:latin typeface="Arial" panose="020B0604020202020204" pitchFamily="34" charset="0"/>
              <a:cs typeface="Arial" panose="020B0604020202020204" pitchFamily="34" charset="0"/>
            </a:endParaRPr>
          </a:p>
          <a:p>
            <a:pPr marL="0" indent="0">
              <a:buNone/>
            </a:pPr>
            <a:r>
              <a:rPr lang="en-GB" sz="2800" dirty="0" err="1">
                <a:latin typeface="Arial" panose="020B0604020202020204" pitchFamily="34" charset="0"/>
                <a:cs typeface="Arial" panose="020B0604020202020204" pitchFamily="34" charset="0"/>
              </a:rPr>
              <a:t>Movahedazarhouligh</a:t>
            </a:r>
            <a:r>
              <a:rPr lang="en-GB" sz="2800" dirty="0">
                <a:latin typeface="Arial" panose="020B0604020202020204" pitchFamily="34" charset="0"/>
                <a:cs typeface="Arial" panose="020B0604020202020204" pitchFamily="34" charset="0"/>
              </a:rPr>
              <a:t>, S. (2018) ‘Teaching play skills to children with disabilities: Research-based interventions and practices’, </a:t>
            </a:r>
            <a:r>
              <a:rPr lang="en-GB" sz="2800" i="1" dirty="0">
                <a:latin typeface="Arial" panose="020B0604020202020204" pitchFamily="34" charset="0"/>
                <a:cs typeface="Arial" panose="020B0604020202020204" pitchFamily="34" charset="0"/>
              </a:rPr>
              <a:t>Early Childhood Education Journal</a:t>
            </a:r>
            <a:r>
              <a:rPr lang="en-GB" sz="2800" dirty="0">
                <a:latin typeface="Arial" panose="020B0604020202020204" pitchFamily="34" charset="0"/>
                <a:cs typeface="Arial" panose="020B0604020202020204" pitchFamily="34" charset="0"/>
              </a:rPr>
              <a:t>, </a:t>
            </a:r>
            <a:r>
              <a:rPr lang="en-GB" sz="2800" i="1" dirty="0">
                <a:latin typeface="Arial" panose="020B0604020202020204" pitchFamily="34" charset="0"/>
                <a:cs typeface="Arial" panose="020B0604020202020204" pitchFamily="34" charset="0"/>
              </a:rPr>
              <a:t>46</a:t>
            </a:r>
            <a:r>
              <a:rPr lang="en-GB" sz="2800" dirty="0">
                <a:latin typeface="Arial" panose="020B0604020202020204" pitchFamily="34" charset="0"/>
                <a:cs typeface="Arial" panose="020B0604020202020204" pitchFamily="34" charset="0"/>
              </a:rPr>
              <a:t>(6), pp.587-599. [on-line]. Available at: https://www.researchgate.net/profile/Sara_Movahedazarhouligh/publication/327567615_Teaching_Play_Skills_to_Children_with_Disabilities_Research-Based_Interventions_and_Practices/links/5bb00798299bf13e60571d02/Teaching-Play-Skills-to-Children-with-Disabilities-Research-Based-Interventions-and-Practices.pdf [Accessed: January 31 2021].</a:t>
            </a:r>
          </a:p>
          <a:p>
            <a:endParaRPr lang="en-GB" dirty="0"/>
          </a:p>
        </p:txBody>
      </p:sp>
    </p:spTree>
    <p:extLst>
      <p:ext uri="{BB962C8B-B14F-4D97-AF65-F5344CB8AC3E}">
        <p14:creationId xmlns:p14="http://schemas.microsoft.com/office/powerpoint/2010/main" val="207699682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323528" y="404813"/>
            <a:ext cx="8424936" cy="503907"/>
          </a:xfrm>
        </p:spPr>
        <p:txBody>
          <a:bodyPr rtlCol="0">
            <a:noAutofit/>
          </a:bodyPr>
          <a:lstStyle/>
          <a:p>
            <a:pPr algn="ctr" eaLnBrk="1" fontAlgn="auto" hangingPunct="1">
              <a:spcAft>
                <a:spcPts val="0"/>
              </a:spcAft>
              <a:defRPr/>
            </a:pPr>
            <a:r>
              <a:rPr lang="cy-GB" altLang="en-US" sz="36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Brian Sutton Smith (1924-2015)</a:t>
            </a:r>
            <a:endParaRPr lang="en-GB" altLang="cy-GB" sz="3600" dirty="0">
              <a:solidFill>
                <a:srgbClr val="002060"/>
              </a:solidFill>
              <a:latin typeface="Arial" panose="020B0604020202020204" pitchFamily="34" charset="0"/>
              <a:cs typeface="Arial" panose="020B0604020202020204" pitchFamily="34" charset="0"/>
            </a:endParaRPr>
          </a:p>
        </p:txBody>
      </p:sp>
      <p:sp>
        <p:nvSpPr>
          <p:cNvPr id="5124" name="Rectangle 6"/>
          <p:cNvSpPr>
            <a:spLocks noGrp="1" noChangeArrowheads="1"/>
          </p:cNvSpPr>
          <p:nvPr>
            <p:ph type="body" sz="half" idx="2"/>
          </p:nvPr>
        </p:nvSpPr>
        <p:spPr>
          <a:xfrm>
            <a:off x="4643438" y="1196752"/>
            <a:ext cx="4249042" cy="4680520"/>
          </a:xfrm>
        </p:spPr>
        <p:txBody>
          <a:bodyPr rtlCol="0">
            <a:normAutofit fontScale="85000" lnSpcReduction="20000"/>
          </a:bodyPr>
          <a:lstStyle/>
          <a:p>
            <a:pPr>
              <a:defRPr/>
            </a:pPr>
            <a:r>
              <a:rPr lang="en-GB" altLang="en-US" kern="0" dirty="0" err="1">
                <a:latin typeface="Arial" panose="020B0604020202020204" pitchFamily="34" charset="0"/>
                <a:ea typeface="ＭＳ Ｐゴシック" panose="020B0600070205080204" pitchFamily="34" charset="-128"/>
                <a:cs typeface="Arial" panose="020B0604020202020204" pitchFamily="34" charset="0"/>
              </a:rPr>
              <a:t>Damcaniaethwr</a:t>
            </a:r>
            <a:r>
              <a:rPr lang="en-GB" altLang="en-US" kern="0" dirty="0">
                <a:latin typeface="Arial" panose="020B0604020202020204" pitchFamily="34" charset="0"/>
                <a:ea typeface="ＭＳ Ｐゴシック" panose="020B0600070205080204" pitchFamily="34" charset="-128"/>
                <a:cs typeface="Arial" panose="020B0604020202020204" pitchFamily="34" charset="0"/>
              </a:rPr>
              <a:t> </a:t>
            </a:r>
            <a:r>
              <a:rPr lang="en-GB" altLang="en-US" kern="0" dirty="0" err="1">
                <a:latin typeface="Arial" panose="020B0604020202020204" pitchFamily="34" charset="0"/>
                <a:ea typeface="ＭＳ Ｐゴシック" panose="020B0600070205080204" pitchFamily="34" charset="-128"/>
                <a:cs typeface="Arial" panose="020B0604020202020204" pitchFamily="34" charset="0"/>
              </a:rPr>
              <a:t>chwarae</a:t>
            </a:r>
            <a:r>
              <a:rPr lang="en-GB" altLang="en-US" kern="0" dirty="0">
                <a:latin typeface="Arial" panose="020B0604020202020204" pitchFamily="34" charset="0"/>
                <a:ea typeface="ＭＳ Ｐゴシック" panose="020B0600070205080204" pitchFamily="34" charset="-128"/>
                <a:cs typeface="Arial" panose="020B0604020202020204" pitchFamily="34" charset="0"/>
              </a:rPr>
              <a:t>;</a:t>
            </a:r>
          </a:p>
          <a:p>
            <a:pPr>
              <a:defRPr/>
            </a:pPr>
            <a:r>
              <a:rPr lang="en-GB" altLang="en-US" kern="0" dirty="0" err="1">
                <a:latin typeface="Arial" panose="020B0604020202020204" pitchFamily="34" charset="0"/>
                <a:ea typeface="ＭＳ Ｐゴシック" panose="020B0600070205080204" pitchFamily="34" charset="-128"/>
                <a:cs typeface="Arial" panose="020B0604020202020204" pitchFamily="34" charset="0"/>
              </a:rPr>
              <a:t>Gemau</a:t>
            </a:r>
            <a:r>
              <a:rPr lang="en-GB" altLang="en-US" kern="0" dirty="0">
                <a:latin typeface="Arial" panose="020B0604020202020204" pitchFamily="34" charset="0"/>
                <a:ea typeface="ＭＳ Ｐゴシック" panose="020B0600070205080204" pitchFamily="34" charset="-128"/>
                <a:cs typeface="Arial" panose="020B0604020202020204" pitchFamily="34" charset="0"/>
              </a:rPr>
              <a:t>/</a:t>
            </a:r>
            <a:r>
              <a:rPr lang="en-GB" altLang="en-US" kern="0" dirty="0" err="1">
                <a:latin typeface="Arial" panose="020B0604020202020204" pitchFamily="34" charset="0"/>
                <a:ea typeface="ＭＳ Ｐゴシック" panose="020B0600070205080204" pitchFamily="34" charset="-128"/>
                <a:cs typeface="Arial" panose="020B0604020202020204" pitchFamily="34" charset="0"/>
              </a:rPr>
              <a:t>chwarae</a:t>
            </a:r>
            <a:r>
              <a:rPr lang="en-GB" altLang="en-US" kern="0" dirty="0">
                <a:latin typeface="Arial" panose="020B0604020202020204" pitchFamily="34" charset="0"/>
                <a:ea typeface="ＭＳ Ｐゴシック" panose="020B0600070205080204" pitchFamily="34" charset="-128"/>
                <a:cs typeface="Arial" panose="020B0604020202020204" pitchFamily="34" charset="0"/>
              </a:rPr>
              <a:t>/drama plant;</a:t>
            </a:r>
          </a:p>
          <a:p>
            <a:pPr>
              <a:defRPr/>
            </a:pPr>
            <a:r>
              <a:rPr lang="en-GB" altLang="en-US" kern="0" dirty="0">
                <a:latin typeface="Arial" panose="020B0604020202020204" pitchFamily="34" charset="0"/>
                <a:ea typeface="ＭＳ Ｐゴシック" panose="020B0600070205080204" pitchFamily="34" charset="-128"/>
                <a:cs typeface="Arial" panose="020B0604020202020204" pitchFamily="34" charset="0"/>
              </a:rPr>
              <a:t>Mae </a:t>
            </a:r>
            <a:r>
              <a:rPr lang="en-GB" altLang="en-US" kern="0" dirty="0" err="1">
                <a:latin typeface="Arial" panose="020B0604020202020204" pitchFamily="34" charset="0"/>
                <a:ea typeface="ＭＳ Ｐゴシック" panose="020B0600070205080204" pitchFamily="34" charset="-128"/>
                <a:cs typeface="Arial" panose="020B0604020202020204" pitchFamily="34" charset="0"/>
              </a:rPr>
              <a:t>gan</a:t>
            </a:r>
            <a:r>
              <a:rPr lang="en-GB" altLang="en-US" kern="0" dirty="0">
                <a:latin typeface="Arial" panose="020B0604020202020204" pitchFamily="34" charset="0"/>
                <a:ea typeface="ＭＳ Ｐゴシック" panose="020B0600070205080204" pitchFamily="34" charset="-128"/>
                <a:cs typeface="Arial" panose="020B0604020202020204" pitchFamily="34" charset="0"/>
              </a:rPr>
              <a:t> </a:t>
            </a:r>
            <a:r>
              <a:rPr lang="en-GB" altLang="en-US" kern="0" dirty="0" err="1">
                <a:latin typeface="Arial" panose="020B0604020202020204" pitchFamily="34" charset="0"/>
                <a:ea typeface="ＭＳ Ｐゴシック" panose="020B0600070205080204" pitchFamily="34" charset="-128"/>
                <a:cs typeface="Arial" panose="020B0604020202020204" pitchFamily="34" charset="0"/>
              </a:rPr>
              <a:t>bobl</a:t>
            </a:r>
            <a:r>
              <a:rPr lang="en-GB" altLang="en-US" kern="0" dirty="0">
                <a:latin typeface="Arial" panose="020B0604020202020204" pitchFamily="34" charset="0"/>
                <a:ea typeface="ＭＳ Ｐゴシック" panose="020B0600070205080204" pitchFamily="34" charset="-128"/>
                <a:cs typeface="Arial" panose="020B0604020202020204" pitchFamily="34" charset="0"/>
              </a:rPr>
              <a:t> </a:t>
            </a:r>
            <a:r>
              <a:rPr lang="en-GB" altLang="en-US" kern="0" dirty="0" err="1">
                <a:latin typeface="Arial" panose="020B0604020202020204" pitchFamily="34" charset="0"/>
                <a:ea typeface="ＭＳ Ｐゴシック" panose="020B0600070205080204" pitchFamily="34" charset="-128"/>
                <a:cs typeface="Arial" panose="020B0604020202020204" pitchFamily="34" charset="0"/>
              </a:rPr>
              <a:t>syniadau</a:t>
            </a:r>
            <a:r>
              <a:rPr lang="en-GB" altLang="en-US" kern="0" dirty="0">
                <a:latin typeface="Arial" panose="020B0604020202020204" pitchFamily="34" charset="0"/>
                <a:ea typeface="ＭＳ Ｐゴシック" panose="020B0600070205080204" pitchFamily="34" charset="-128"/>
                <a:cs typeface="Arial" panose="020B0604020202020204" pitchFamily="34" charset="0"/>
              </a:rPr>
              <a:t> </a:t>
            </a:r>
            <a:r>
              <a:rPr lang="en-GB" altLang="en-US" kern="0" dirty="0" err="1">
                <a:latin typeface="Arial" panose="020B0604020202020204" pitchFamily="34" charset="0"/>
                <a:ea typeface="ＭＳ Ｐゴシック" panose="020B0600070205080204" pitchFamily="34" charset="-128"/>
                <a:cs typeface="Arial" panose="020B0604020202020204" pitchFamily="34" charset="0"/>
              </a:rPr>
              <a:t>gwahanol</a:t>
            </a:r>
            <a:r>
              <a:rPr lang="en-GB" altLang="en-US" kern="0" dirty="0">
                <a:latin typeface="Arial" panose="020B0604020202020204" pitchFamily="34" charset="0"/>
                <a:ea typeface="ＭＳ Ｐゴシック" panose="020B0600070205080204" pitchFamily="34" charset="-128"/>
                <a:cs typeface="Arial" panose="020B0604020202020204" pitchFamily="34" charset="0"/>
              </a:rPr>
              <a:t> am </a:t>
            </a:r>
            <a:r>
              <a:rPr lang="en-GB" altLang="en-US" kern="0" dirty="0" err="1">
                <a:latin typeface="Arial" panose="020B0604020202020204" pitchFamily="34" charset="0"/>
                <a:ea typeface="ＭＳ Ｐゴシック" panose="020B0600070205080204" pitchFamily="34" charset="-128"/>
                <a:cs typeface="Arial" panose="020B0604020202020204" pitchFamily="34" charset="0"/>
              </a:rPr>
              <a:t>chwarae</a:t>
            </a:r>
            <a:r>
              <a:rPr lang="en-GB" altLang="en-US" kern="0" dirty="0">
                <a:latin typeface="Arial" panose="020B0604020202020204" pitchFamily="34" charset="0"/>
                <a:ea typeface="ＭＳ Ｐゴシック" panose="020B0600070205080204" pitchFamily="34" charset="-128"/>
                <a:cs typeface="Arial" panose="020B0604020202020204" pitchFamily="34" charset="0"/>
              </a:rPr>
              <a:t> </a:t>
            </a:r>
            <a:r>
              <a:rPr lang="en-GB" altLang="en-US" kern="0" dirty="0" err="1">
                <a:latin typeface="Arial" panose="020B0604020202020204" pitchFamily="34" charset="0"/>
                <a:ea typeface="ＭＳ Ｐゴシック" panose="020B0600070205080204" pitchFamily="34" charset="-128"/>
                <a:cs typeface="Arial" panose="020B0604020202020204" pitchFamily="34" charset="0"/>
              </a:rPr>
              <a:t>yn</a:t>
            </a:r>
            <a:r>
              <a:rPr lang="en-GB" altLang="en-US" kern="0" dirty="0">
                <a:latin typeface="Arial" panose="020B0604020202020204" pitchFamily="34" charset="0"/>
                <a:ea typeface="ＭＳ Ｐゴシック" panose="020B0600070205080204" pitchFamily="34" charset="-128"/>
                <a:cs typeface="Arial" panose="020B0604020202020204" pitchFamily="34" charset="0"/>
              </a:rPr>
              <a:t> </a:t>
            </a:r>
            <a:r>
              <a:rPr lang="en-GB" altLang="en-US" kern="0" dirty="0" err="1">
                <a:latin typeface="Arial" panose="020B0604020202020204" pitchFamily="34" charset="0"/>
                <a:ea typeface="ＭＳ Ｐゴシック" panose="020B0600070205080204" pitchFamily="34" charset="-128"/>
                <a:cs typeface="Arial" panose="020B0604020202020204" pitchFamily="34" charset="0"/>
              </a:rPr>
              <a:t>seiliedig</a:t>
            </a:r>
            <a:r>
              <a:rPr lang="en-GB" altLang="en-US" kern="0" dirty="0">
                <a:latin typeface="Arial" panose="020B0604020202020204" pitchFamily="34" charset="0"/>
                <a:ea typeface="ＭＳ Ｐゴシック" panose="020B0600070205080204" pitchFamily="34" charset="-128"/>
                <a:cs typeface="Arial" panose="020B0604020202020204" pitchFamily="34" charset="0"/>
              </a:rPr>
              <a:t> </a:t>
            </a:r>
            <a:r>
              <a:rPr lang="en-GB" altLang="en-US" kern="0" dirty="0" err="1">
                <a:latin typeface="Arial" panose="020B0604020202020204" pitchFamily="34" charset="0"/>
                <a:ea typeface="ＭＳ Ｐゴシック" panose="020B0600070205080204" pitchFamily="34" charset="-128"/>
                <a:cs typeface="Arial" panose="020B0604020202020204" pitchFamily="34" charset="0"/>
              </a:rPr>
              <a:t>ar</a:t>
            </a:r>
            <a:r>
              <a:rPr lang="en-GB" altLang="en-US" kern="0" dirty="0">
                <a:latin typeface="Arial" panose="020B0604020202020204" pitchFamily="34" charset="0"/>
                <a:ea typeface="ＭＳ Ｐゴシック" panose="020B0600070205080204" pitchFamily="34" charset="-128"/>
                <a:cs typeface="Arial" panose="020B0604020202020204" pitchFamily="34" charset="0"/>
              </a:rPr>
              <a:t> </a:t>
            </a:r>
            <a:r>
              <a:rPr lang="en-GB" altLang="en-US" kern="0" dirty="0" err="1">
                <a:latin typeface="Arial" panose="020B0604020202020204" pitchFamily="34" charset="0"/>
                <a:ea typeface="ＭＳ Ｐゴシック" panose="020B0600070205080204" pitchFamily="34" charset="-128"/>
                <a:cs typeface="Arial" panose="020B0604020202020204" pitchFamily="34" charset="0"/>
              </a:rPr>
              <a:t>eu</a:t>
            </a:r>
            <a:r>
              <a:rPr lang="en-GB" altLang="en-US" kern="0" dirty="0">
                <a:latin typeface="Arial" panose="020B0604020202020204" pitchFamily="34" charset="0"/>
                <a:ea typeface="ＭＳ Ｐゴシック" panose="020B0600070205080204" pitchFamily="34" charset="-128"/>
                <a:cs typeface="Arial" panose="020B0604020202020204" pitchFamily="34" charset="0"/>
              </a:rPr>
              <a:t> </a:t>
            </a:r>
            <a:r>
              <a:rPr lang="en-GB" altLang="en-US" kern="0" dirty="0" err="1">
                <a:latin typeface="Arial" panose="020B0604020202020204" pitchFamily="34" charset="0"/>
                <a:ea typeface="ＭＳ Ｐゴシック" panose="020B0600070205080204" pitchFamily="34" charset="-128"/>
                <a:cs typeface="Arial" panose="020B0604020202020204" pitchFamily="34" charset="0"/>
              </a:rPr>
              <a:t>rhagdybiaethau</a:t>
            </a:r>
            <a:r>
              <a:rPr lang="en-GB" altLang="en-US" kern="0" dirty="0">
                <a:latin typeface="Arial" panose="020B0604020202020204" pitchFamily="34" charset="0"/>
                <a:ea typeface="ＭＳ Ｐゴシック" panose="020B0600070205080204" pitchFamily="34" charset="-128"/>
                <a:cs typeface="Arial" panose="020B0604020202020204" pitchFamily="34" charset="0"/>
              </a:rPr>
              <a:t>.</a:t>
            </a:r>
          </a:p>
          <a:p>
            <a:pPr marL="0" indent="0">
              <a:buNone/>
              <a:defRPr/>
            </a:pPr>
            <a:endParaRPr lang="en-GB" altLang="en-US" kern="0" dirty="0">
              <a:latin typeface="Arial" panose="020B0604020202020204" pitchFamily="34" charset="0"/>
              <a:ea typeface="ＭＳ Ｐゴシック" panose="020B0600070205080204" pitchFamily="34" charset="-128"/>
              <a:cs typeface="Arial" panose="020B0604020202020204" pitchFamily="34" charset="0"/>
            </a:endParaRPr>
          </a:p>
          <a:p>
            <a:pPr>
              <a:defRPr/>
            </a:pPr>
            <a:r>
              <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Play theorist;</a:t>
            </a:r>
          </a:p>
          <a:p>
            <a:pPr>
              <a:defRPr/>
            </a:pPr>
            <a:r>
              <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Children’s games/play/drama;</a:t>
            </a:r>
          </a:p>
          <a:p>
            <a:pPr>
              <a:defRPr/>
            </a:pPr>
            <a:r>
              <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People have different ideas about play based on their presuppositions.</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7544" y="1196751"/>
            <a:ext cx="3672408" cy="4546823"/>
          </a:xfrm>
          <a:prstGeom prst="rect">
            <a:avLst/>
          </a:prstGeom>
        </p:spPr>
      </p:pic>
    </p:spTree>
    <p:extLst>
      <p:ext uri="{BB962C8B-B14F-4D97-AF65-F5344CB8AC3E}">
        <p14:creationId xmlns:p14="http://schemas.microsoft.com/office/powerpoint/2010/main" val="164357040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323528" y="404813"/>
            <a:ext cx="8424936" cy="503907"/>
          </a:xfrm>
        </p:spPr>
        <p:txBody>
          <a:bodyPr rtlCol="0">
            <a:noAutofit/>
          </a:bodyPr>
          <a:lstStyle/>
          <a:p>
            <a:pPr algn="ctr" eaLnBrk="1" fontAlgn="auto" hangingPunct="1">
              <a:spcAft>
                <a:spcPts val="0"/>
              </a:spcAft>
              <a:defRPr/>
            </a:pPr>
            <a:r>
              <a:rPr lang="cy-GB" altLang="en-US" sz="36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Brian Sutton Smith (1924-2015)</a:t>
            </a:r>
            <a:endParaRPr lang="en-GB" altLang="cy-GB" sz="3600" dirty="0">
              <a:solidFill>
                <a:srgbClr val="002060"/>
              </a:solidFill>
              <a:latin typeface="Arial" panose="020B0604020202020204" pitchFamily="34" charset="0"/>
              <a:cs typeface="Arial" panose="020B0604020202020204" pitchFamily="34" charset="0"/>
            </a:endParaRPr>
          </a:p>
        </p:txBody>
      </p:sp>
      <p:sp>
        <p:nvSpPr>
          <p:cNvPr id="5124" name="Rectangle 6"/>
          <p:cNvSpPr>
            <a:spLocks noGrp="1" noChangeArrowheads="1"/>
          </p:cNvSpPr>
          <p:nvPr>
            <p:ph type="body" sz="half" idx="2"/>
          </p:nvPr>
        </p:nvSpPr>
        <p:spPr>
          <a:xfrm>
            <a:off x="4643438" y="1196752"/>
            <a:ext cx="4249042" cy="4546823"/>
          </a:xfrm>
        </p:spPr>
        <p:txBody>
          <a:bodyPr rtlCol="0">
            <a:normAutofit/>
          </a:bodyPr>
          <a:lstStyle/>
          <a:p>
            <a:pPr marL="0" indent="0">
              <a:buNone/>
              <a:defRPr/>
            </a:pPr>
            <a:endParaRPr lang="en-GB" altLang="en-US" kern="0" dirty="0">
              <a:solidFill>
                <a:srgbClr val="002060"/>
              </a:solidFill>
              <a:latin typeface="Lucida Sans" panose="020B0602030504020204" pitchFamily="34" charset="0"/>
              <a:ea typeface="ＭＳ Ｐゴシック" panose="020B0600070205080204" pitchFamily="34" charset="-128"/>
            </a:endParaRPr>
          </a:p>
          <a:p>
            <a:pPr marL="0" indent="0">
              <a:buNone/>
              <a:defRPr/>
            </a:pPr>
            <a:endParaRPr lang="en-GB" altLang="en-US" kern="0" dirty="0">
              <a:solidFill>
                <a:srgbClr val="002060"/>
              </a:solidFill>
              <a:latin typeface="Lucida Sans" panose="020B0602030504020204" pitchFamily="34" charset="0"/>
              <a:ea typeface="ＭＳ Ｐゴシック" panose="020B0600070205080204" pitchFamily="34" charset="-128"/>
            </a:endParaRPr>
          </a:p>
          <a:p>
            <a:pPr marL="0" indent="0">
              <a:buNone/>
              <a:defRPr/>
            </a:pPr>
            <a:r>
              <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“the opposite of play is not work – the opposite of play is depression”</a:t>
            </a:r>
          </a:p>
          <a:p>
            <a:pPr marL="0" indent="0">
              <a:buNone/>
              <a:defRPr/>
            </a:pPr>
            <a:endPar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endParaRPr>
          </a:p>
          <a:p>
            <a:pPr marL="0" indent="0" algn="r">
              <a:buNone/>
              <a:defRPr/>
            </a:pPr>
            <a:r>
              <a:rPr lang="en-GB" altLang="en-US" sz="18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(Sutton-Smith 1997, cited in Goldstein, 2012: 5). </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7544" y="1196751"/>
            <a:ext cx="3672408" cy="4546823"/>
          </a:xfrm>
          <a:prstGeom prst="rect">
            <a:avLst/>
          </a:prstGeom>
        </p:spPr>
      </p:pic>
    </p:spTree>
    <p:extLst>
      <p:ext uri="{BB962C8B-B14F-4D97-AF65-F5344CB8AC3E}">
        <p14:creationId xmlns:p14="http://schemas.microsoft.com/office/powerpoint/2010/main" val="39005606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p:txBody>
          <a:bodyPr rtlCol="0">
            <a:noAutofit/>
          </a:bodyPr>
          <a:lstStyle/>
          <a:p>
            <a:pPr algn="ctr" eaLnBrk="1" fontAlgn="auto" hangingPunct="1">
              <a:spcAft>
                <a:spcPts val="0"/>
              </a:spcAft>
              <a:defRPr/>
            </a:pPr>
            <a:r>
              <a:rPr lang="cy-GB" altLang="en-US" sz="40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Cynllunio chwarae</a:t>
            </a:r>
            <a:br>
              <a:rPr lang="en-GB" altLang="en-US" sz="40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br>
            <a:r>
              <a:rPr lang="en-GB" altLang="en-US" sz="40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Planning play</a:t>
            </a:r>
            <a:endParaRPr lang="en-GB" altLang="cy-GB" sz="4000" dirty="0">
              <a:solidFill>
                <a:srgbClr val="0070C0"/>
              </a:solidFill>
              <a:latin typeface="Arial" panose="020B0604020202020204" pitchFamily="34" charset="0"/>
              <a:cs typeface="Arial" panose="020B0604020202020204" pitchFamily="34" charset="0"/>
            </a:endParaRPr>
          </a:p>
        </p:txBody>
      </p:sp>
      <p:sp>
        <p:nvSpPr>
          <p:cNvPr id="6" name="Content Placeholder 5"/>
          <p:cNvSpPr>
            <a:spLocks noGrp="1"/>
          </p:cNvSpPr>
          <p:nvPr>
            <p:ph sz="half" idx="1"/>
          </p:nvPr>
        </p:nvSpPr>
        <p:spPr>
          <a:xfrm>
            <a:off x="251520" y="1690689"/>
            <a:ext cx="4263330" cy="4486274"/>
          </a:xfrm>
        </p:spPr>
        <p:txBody>
          <a:bodyPr>
            <a:normAutofit/>
          </a:bodyPr>
          <a:lstStyle/>
          <a:p>
            <a:r>
              <a:rPr lang="en-GB" dirty="0" err="1">
                <a:latin typeface="Arial" panose="020B0604020202020204" pitchFamily="34" charset="0"/>
                <a:cs typeface="Arial" panose="020B0604020202020204" pitchFamily="34" charset="0"/>
              </a:rPr>
              <a:t>Arsylwi</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Cofnodi</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Cynllunio</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Gweithio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gyda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rhieni</a:t>
            </a:r>
            <a:r>
              <a:rPr lang="en-GB" dirty="0">
                <a:latin typeface="Arial" panose="020B0604020202020204" pitchFamily="34" charset="0"/>
                <a:cs typeface="Arial" panose="020B0604020202020204" pitchFamily="34" charset="0"/>
              </a:rPr>
              <a:t>;</a:t>
            </a:r>
          </a:p>
        </p:txBody>
      </p:sp>
      <p:sp>
        <p:nvSpPr>
          <p:cNvPr id="10" name="Content Placeholder 9"/>
          <p:cNvSpPr>
            <a:spLocks noGrp="1"/>
          </p:cNvSpPr>
          <p:nvPr>
            <p:ph sz="half" idx="2"/>
          </p:nvPr>
        </p:nvSpPr>
        <p:spPr>
          <a:xfrm>
            <a:off x="4629150" y="1690689"/>
            <a:ext cx="3886200" cy="4486274"/>
          </a:xfrm>
        </p:spPr>
        <p:txBody>
          <a:bodyPr>
            <a:normAutofit/>
          </a:bodyPr>
          <a:lstStyle/>
          <a:p>
            <a:r>
              <a:rPr lang="en-GB" dirty="0">
                <a:solidFill>
                  <a:srgbClr val="0070C0"/>
                </a:solidFill>
                <a:latin typeface="Arial" panose="020B0604020202020204" pitchFamily="34" charset="0"/>
                <a:cs typeface="Arial" panose="020B0604020202020204" pitchFamily="34" charset="0"/>
              </a:rPr>
              <a:t>Observe;</a:t>
            </a:r>
          </a:p>
          <a:p>
            <a:r>
              <a:rPr lang="en-GB" dirty="0">
                <a:solidFill>
                  <a:srgbClr val="0070C0"/>
                </a:solidFill>
                <a:latin typeface="Arial" panose="020B0604020202020204" pitchFamily="34" charset="0"/>
                <a:cs typeface="Arial" panose="020B0604020202020204" pitchFamily="34" charset="0"/>
              </a:rPr>
              <a:t>Record;</a:t>
            </a:r>
          </a:p>
          <a:p>
            <a:r>
              <a:rPr lang="en-GB" dirty="0">
                <a:solidFill>
                  <a:srgbClr val="0070C0"/>
                </a:solidFill>
                <a:latin typeface="Arial" panose="020B0604020202020204" pitchFamily="34" charset="0"/>
                <a:cs typeface="Arial" panose="020B0604020202020204" pitchFamily="34" charset="0"/>
              </a:rPr>
              <a:t>Plan;</a:t>
            </a:r>
          </a:p>
          <a:p>
            <a:r>
              <a:rPr lang="en-GB" dirty="0">
                <a:solidFill>
                  <a:srgbClr val="0070C0"/>
                </a:solidFill>
                <a:latin typeface="Arial" panose="020B0604020202020204" pitchFamily="34" charset="0"/>
                <a:cs typeface="Arial" panose="020B0604020202020204" pitchFamily="34" charset="0"/>
              </a:rPr>
              <a:t>Work with parents;</a:t>
            </a:r>
          </a:p>
        </p:txBody>
      </p:sp>
    </p:spTree>
    <p:extLst>
      <p:ext uri="{BB962C8B-B14F-4D97-AF65-F5344CB8AC3E}">
        <p14:creationId xmlns:p14="http://schemas.microsoft.com/office/powerpoint/2010/main" val="350078022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p:txBody>
          <a:bodyPr rtlCol="0">
            <a:noAutofit/>
          </a:bodyPr>
          <a:lstStyle/>
          <a:p>
            <a:pPr algn="ctr" eaLnBrk="1" fontAlgn="auto" hangingPunct="1">
              <a:spcAft>
                <a:spcPts val="0"/>
              </a:spcAft>
              <a:defRPr/>
            </a:pPr>
            <a:r>
              <a:rPr lang="cy-GB" altLang="en-US" sz="40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Cynllunio chwarae</a:t>
            </a:r>
            <a:br>
              <a:rPr lang="en-GB" altLang="en-US" sz="40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br>
            <a:r>
              <a:rPr lang="en-GB" altLang="en-US" sz="40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Planning play</a:t>
            </a:r>
            <a:endParaRPr lang="en-GB" altLang="cy-GB" sz="4000" dirty="0">
              <a:solidFill>
                <a:srgbClr val="0070C0"/>
              </a:solidFill>
              <a:latin typeface="Arial" panose="020B0604020202020204" pitchFamily="34" charset="0"/>
              <a:cs typeface="Arial" panose="020B0604020202020204" pitchFamily="34" charset="0"/>
            </a:endParaRPr>
          </a:p>
        </p:txBody>
      </p:sp>
      <p:sp>
        <p:nvSpPr>
          <p:cNvPr id="6" name="Content Placeholder 5"/>
          <p:cNvSpPr>
            <a:spLocks noGrp="1"/>
          </p:cNvSpPr>
          <p:nvPr>
            <p:ph sz="half" idx="1"/>
          </p:nvPr>
        </p:nvSpPr>
        <p:spPr>
          <a:xfrm>
            <a:off x="251520" y="1690689"/>
            <a:ext cx="4263330" cy="4486274"/>
          </a:xfrm>
        </p:spPr>
        <p:txBody>
          <a:bodyPr>
            <a:normAutofit/>
          </a:bodyPr>
          <a:lstStyle/>
          <a:p>
            <a:r>
              <a:rPr lang="en-GB" dirty="0" err="1">
                <a:latin typeface="Arial" panose="020B0604020202020204" pitchFamily="34" charset="0"/>
                <a:cs typeface="Arial" panose="020B0604020202020204" pitchFamily="34" charset="0"/>
              </a:rPr>
              <a:t>Cysylltu</a:t>
            </a:r>
            <a:r>
              <a:rPr lang="en-GB" dirty="0">
                <a:latin typeface="Arial" panose="020B0604020202020204" pitchFamily="34" charset="0"/>
                <a:cs typeface="Arial" panose="020B0604020202020204" pitchFamily="34" charset="0"/>
              </a:rPr>
              <a:t> â </a:t>
            </a:r>
            <a:r>
              <a:rPr lang="en-GB" dirty="0" err="1">
                <a:latin typeface="Arial" panose="020B0604020202020204" pitchFamily="34" charset="0"/>
                <a:cs typeface="Arial" panose="020B0604020202020204" pitchFamily="34" charset="0"/>
              </a:rPr>
              <a:t>gweithwyr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proffesiynol</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Cynnwys</a:t>
            </a:r>
            <a:r>
              <a:rPr lang="en-GB" dirty="0">
                <a:latin typeface="Arial" panose="020B0604020202020204" pitchFamily="34" charset="0"/>
                <a:cs typeface="Arial" panose="020B0604020202020204" pitchFamily="34" charset="0"/>
              </a:rPr>
              <a:t> plant;</a:t>
            </a:r>
          </a:p>
          <a:p>
            <a:r>
              <a:rPr lang="en-GB" dirty="0" err="1">
                <a:latin typeface="Arial" panose="020B0604020202020204" pitchFamily="34" charset="0"/>
                <a:cs typeface="Arial" panose="020B0604020202020204" pitchFamily="34" charset="0"/>
              </a:rPr>
              <a:t>Addasu’r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amgylchedd</a:t>
            </a:r>
            <a:r>
              <a:rPr lang="en-GB" dirty="0">
                <a:latin typeface="Arial" panose="020B0604020202020204" pitchFamily="34" charset="0"/>
                <a:cs typeface="Arial" panose="020B0604020202020204" pitchFamily="34" charset="0"/>
              </a:rPr>
              <a:t>.</a:t>
            </a:r>
          </a:p>
        </p:txBody>
      </p:sp>
      <p:sp>
        <p:nvSpPr>
          <p:cNvPr id="10" name="Content Placeholder 9"/>
          <p:cNvSpPr>
            <a:spLocks noGrp="1"/>
          </p:cNvSpPr>
          <p:nvPr>
            <p:ph sz="half" idx="2"/>
          </p:nvPr>
        </p:nvSpPr>
        <p:spPr>
          <a:xfrm>
            <a:off x="4629150" y="1690689"/>
            <a:ext cx="3886200" cy="4486274"/>
          </a:xfrm>
        </p:spPr>
        <p:txBody>
          <a:bodyPr>
            <a:normAutofit/>
          </a:bodyPr>
          <a:lstStyle/>
          <a:p>
            <a:r>
              <a:rPr lang="en-GB" dirty="0">
                <a:solidFill>
                  <a:srgbClr val="0070C0"/>
                </a:solidFill>
                <a:latin typeface="Arial" panose="020B0604020202020204" pitchFamily="34" charset="0"/>
                <a:cs typeface="Arial" panose="020B0604020202020204" pitchFamily="34" charset="0"/>
              </a:rPr>
              <a:t>Liaise with professionals;</a:t>
            </a:r>
          </a:p>
          <a:p>
            <a:r>
              <a:rPr lang="en-GB" dirty="0">
                <a:solidFill>
                  <a:srgbClr val="0070C0"/>
                </a:solidFill>
                <a:latin typeface="Arial" panose="020B0604020202020204" pitchFamily="34" charset="0"/>
                <a:cs typeface="Arial" panose="020B0604020202020204" pitchFamily="34" charset="0"/>
              </a:rPr>
              <a:t>Include children;</a:t>
            </a:r>
          </a:p>
          <a:p>
            <a:r>
              <a:rPr lang="en-GB" dirty="0">
                <a:solidFill>
                  <a:srgbClr val="0070C0"/>
                </a:solidFill>
                <a:latin typeface="Arial" panose="020B0604020202020204" pitchFamily="34" charset="0"/>
                <a:cs typeface="Arial" panose="020B0604020202020204" pitchFamily="34" charset="0"/>
              </a:rPr>
              <a:t>Adapt environment.</a:t>
            </a:r>
          </a:p>
        </p:txBody>
      </p:sp>
    </p:spTree>
    <p:extLst>
      <p:ext uri="{BB962C8B-B14F-4D97-AF65-F5344CB8AC3E}">
        <p14:creationId xmlns:p14="http://schemas.microsoft.com/office/powerpoint/2010/main" val="283998828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DB3EAE-E75E-25FC-8EB6-488AB1B9C565}"/>
              </a:ext>
            </a:extLst>
          </p:cNvPr>
          <p:cNvSpPr>
            <a:spLocks noGrp="1"/>
          </p:cNvSpPr>
          <p:nvPr>
            <p:ph type="title"/>
          </p:nvPr>
        </p:nvSpPr>
        <p:spPr/>
        <p:txBody>
          <a:bodyPr>
            <a:normAutofit/>
          </a:bodyPr>
          <a:lstStyle/>
          <a:p>
            <a:pPr algn="ctr"/>
            <a:r>
              <a:rPr lang="cy-GB" altLang="en-US" sz="44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Goblygiadau ar gyfer arfer</a:t>
            </a:r>
            <a:br>
              <a:rPr lang="cy-GB" altLang="en-US" sz="44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br>
            <a:r>
              <a:rPr lang="en-GB" altLang="en-US" sz="44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Implications for practice </a:t>
            </a:r>
            <a:r>
              <a:rPr lang="en-GB" altLang="en-US" sz="20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a:t>
            </a:r>
            <a:r>
              <a:rPr lang="en-GB" altLang="en-US" sz="2000" kern="0" dirty="0" err="1">
                <a:solidFill>
                  <a:srgbClr val="0070C0"/>
                </a:solidFill>
                <a:latin typeface="Arial" panose="020B0604020202020204" pitchFamily="34" charset="0"/>
                <a:ea typeface="ＭＳ Ｐゴシック" panose="020B0600070205080204" pitchFamily="34" charset="-128"/>
                <a:cs typeface="Arial" panose="020B0604020202020204" pitchFamily="34" charset="0"/>
              </a:rPr>
              <a:t>Drifte</a:t>
            </a:r>
            <a:r>
              <a:rPr lang="en-GB" altLang="en-US" sz="20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 2013)</a:t>
            </a:r>
            <a:endParaRPr lang="en-GB" dirty="0">
              <a:solidFill>
                <a:srgbClr val="0070C0"/>
              </a:solidFill>
              <a:latin typeface="Arial" panose="020B0604020202020204" pitchFamily="34" charset="0"/>
              <a:cs typeface="Arial" panose="020B0604020202020204" pitchFamily="34" charset="0"/>
            </a:endParaRPr>
          </a:p>
        </p:txBody>
      </p:sp>
      <p:pic>
        <p:nvPicPr>
          <p:cNvPr id="6" name="Content Placeholder 5">
            <a:extLst>
              <a:ext uri="{FF2B5EF4-FFF2-40B4-BE49-F238E27FC236}">
                <a16:creationId xmlns:a16="http://schemas.microsoft.com/office/drawing/2014/main" id="{55F37ABF-0C37-2078-9A98-7FC32A89799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907704" y="2060848"/>
            <a:ext cx="5760640" cy="3240360"/>
          </a:xfrm>
          <a:prstGeom prst="rect">
            <a:avLst/>
          </a:prstGeom>
        </p:spPr>
      </p:pic>
    </p:spTree>
    <p:extLst>
      <p:ext uri="{BB962C8B-B14F-4D97-AF65-F5344CB8AC3E}">
        <p14:creationId xmlns:p14="http://schemas.microsoft.com/office/powerpoint/2010/main" val="127630396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467544" y="404664"/>
            <a:ext cx="7984306" cy="792088"/>
          </a:xfrm>
        </p:spPr>
        <p:txBody>
          <a:bodyPr rtlCol="0">
            <a:noAutofit/>
          </a:bodyPr>
          <a:lstStyle/>
          <a:p>
            <a:pPr algn="ctr">
              <a:defRPr/>
            </a:pPr>
            <a:r>
              <a:rPr lang="cy-GB" altLang="en-US" sz="32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Goblygiadau ar gyfer arfer</a:t>
            </a:r>
            <a:br>
              <a:rPr lang="cy-GB" altLang="en-US" sz="32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br>
            <a:r>
              <a:rPr lang="cy-GB" altLang="en-US" sz="3200" kern="0" dirty="0" err="1">
                <a:solidFill>
                  <a:srgbClr val="0070C0"/>
                </a:solidFill>
                <a:latin typeface="Arial" panose="020B0604020202020204" pitchFamily="34" charset="0"/>
                <a:ea typeface="ＭＳ Ｐゴシック" panose="020B0600070205080204" pitchFamily="34" charset="-128"/>
                <a:cs typeface="Arial" panose="020B0604020202020204" pitchFamily="34" charset="0"/>
              </a:rPr>
              <a:t>Implications</a:t>
            </a:r>
            <a:r>
              <a:rPr lang="cy-GB" altLang="en-US" sz="32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 for </a:t>
            </a:r>
            <a:r>
              <a:rPr lang="cy-GB" altLang="en-US" sz="3200" kern="0" dirty="0" err="1">
                <a:solidFill>
                  <a:srgbClr val="0070C0"/>
                </a:solidFill>
                <a:latin typeface="Arial" panose="020B0604020202020204" pitchFamily="34" charset="0"/>
                <a:ea typeface="ＭＳ Ｐゴシック" panose="020B0600070205080204" pitchFamily="34" charset="-128"/>
                <a:cs typeface="Arial" panose="020B0604020202020204" pitchFamily="34" charset="0"/>
              </a:rPr>
              <a:t>practice</a:t>
            </a:r>
            <a:r>
              <a:rPr lang="cy-GB" altLang="en-US" sz="32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 </a:t>
            </a:r>
            <a:r>
              <a:rPr lang="cy-GB" altLang="en-US" sz="18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a:t>
            </a:r>
            <a:r>
              <a:rPr lang="cy-GB" altLang="en-US" sz="1800" kern="0" dirty="0" err="1">
                <a:solidFill>
                  <a:srgbClr val="0070C0"/>
                </a:solidFill>
                <a:latin typeface="Arial" panose="020B0604020202020204" pitchFamily="34" charset="0"/>
                <a:ea typeface="ＭＳ Ｐゴシック" panose="020B0600070205080204" pitchFamily="34" charset="-128"/>
                <a:cs typeface="Arial" panose="020B0604020202020204" pitchFamily="34" charset="0"/>
              </a:rPr>
              <a:t>Drifte</a:t>
            </a:r>
            <a:r>
              <a:rPr lang="cy-GB" altLang="en-US" sz="18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 2013)</a:t>
            </a:r>
            <a:endParaRPr lang="en-GB" altLang="cy-GB" sz="1800" dirty="0">
              <a:solidFill>
                <a:srgbClr val="0070C0"/>
              </a:solidFill>
              <a:latin typeface="Arial" panose="020B0604020202020204" pitchFamily="34" charset="0"/>
              <a:cs typeface="Arial" panose="020B0604020202020204" pitchFamily="34" charset="0"/>
            </a:endParaRPr>
          </a:p>
        </p:txBody>
      </p:sp>
      <p:sp>
        <p:nvSpPr>
          <p:cNvPr id="5123" name="Rectangle 5"/>
          <p:cNvSpPr>
            <a:spLocks noGrp="1" noChangeArrowheads="1"/>
          </p:cNvSpPr>
          <p:nvPr>
            <p:ph type="body" sz="half" idx="1"/>
          </p:nvPr>
        </p:nvSpPr>
        <p:spPr>
          <a:xfrm>
            <a:off x="467544" y="1556792"/>
            <a:ext cx="4098106" cy="4186783"/>
          </a:xfrm>
        </p:spPr>
        <p:txBody>
          <a:bodyPr rtlCol="0">
            <a:normAutofit/>
          </a:bodyPr>
          <a:lstStyle/>
          <a:p>
            <a:pPr>
              <a:defRPr/>
            </a:pPr>
            <a:r>
              <a:rPr lang="cy-GB" altLang="cy-GB" dirty="0">
                <a:latin typeface="Arial" panose="020B0604020202020204" pitchFamily="34" charset="0"/>
                <a:cs typeface="Arial" panose="020B0604020202020204" pitchFamily="34" charset="0"/>
              </a:rPr>
              <a:t>Plant ag anawsterau symudedd;</a:t>
            </a:r>
          </a:p>
          <a:p>
            <a:pPr>
              <a:defRPr/>
            </a:pPr>
            <a:r>
              <a:rPr lang="cy-GB" altLang="cy-GB" dirty="0">
                <a:latin typeface="Arial" panose="020B0604020202020204" pitchFamily="34" charset="0"/>
                <a:cs typeface="Arial" panose="020B0604020202020204" pitchFamily="34" charset="0"/>
              </a:rPr>
              <a:t>Rhwystrau posibl;</a:t>
            </a:r>
          </a:p>
          <a:p>
            <a:pPr>
              <a:defRPr/>
            </a:pPr>
            <a:r>
              <a:rPr lang="cy-GB" altLang="cy-GB" dirty="0">
                <a:latin typeface="Arial" panose="020B0604020202020204" pitchFamily="34" charset="0"/>
                <a:cs typeface="Arial" panose="020B0604020202020204" pitchFamily="34" charset="0"/>
              </a:rPr>
              <a:t>Gellir addasu offer i fod yn hygyrch;</a:t>
            </a:r>
          </a:p>
        </p:txBody>
      </p:sp>
      <p:sp>
        <p:nvSpPr>
          <p:cNvPr id="5124" name="Rectangle 6"/>
          <p:cNvSpPr>
            <a:spLocks noGrp="1" noChangeArrowheads="1"/>
          </p:cNvSpPr>
          <p:nvPr>
            <p:ph type="body" sz="half" idx="2"/>
          </p:nvPr>
        </p:nvSpPr>
        <p:spPr>
          <a:xfrm>
            <a:off x="4643438" y="1556792"/>
            <a:ext cx="4249042" cy="4186783"/>
          </a:xfrm>
        </p:spPr>
        <p:txBody>
          <a:bodyPr rtlCol="0">
            <a:normAutofit/>
          </a:bodyPr>
          <a:lstStyle/>
          <a:p>
            <a:pPr>
              <a:defRPr/>
            </a:pPr>
            <a:r>
              <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Children with mobility difficulties;</a:t>
            </a:r>
          </a:p>
          <a:p>
            <a:pPr>
              <a:defRPr/>
            </a:pPr>
            <a:r>
              <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Potential barriers;</a:t>
            </a:r>
          </a:p>
          <a:p>
            <a:pPr>
              <a:defRPr/>
            </a:pPr>
            <a:r>
              <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Equipment can be adjusted to be accessible;</a:t>
            </a:r>
          </a:p>
        </p:txBody>
      </p:sp>
    </p:spTree>
    <p:extLst>
      <p:ext uri="{BB962C8B-B14F-4D97-AF65-F5344CB8AC3E}">
        <p14:creationId xmlns:p14="http://schemas.microsoft.com/office/powerpoint/2010/main" val="13740373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4">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124">
                                            <p:txEl>
                                              <p:pRg st="1" end="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12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467544" y="404664"/>
            <a:ext cx="7984306" cy="792088"/>
          </a:xfrm>
        </p:spPr>
        <p:txBody>
          <a:bodyPr rtlCol="0">
            <a:noAutofit/>
          </a:bodyPr>
          <a:lstStyle/>
          <a:p>
            <a:pPr algn="ctr">
              <a:defRPr/>
            </a:pPr>
            <a:r>
              <a:rPr lang="cy-GB" altLang="en-US" sz="32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Goblygiadau ar gyfer arfer</a:t>
            </a:r>
            <a:br>
              <a:rPr lang="cy-GB" altLang="en-US" sz="32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br>
            <a:r>
              <a:rPr lang="cy-GB" altLang="en-US" sz="3200" kern="0" dirty="0" err="1">
                <a:solidFill>
                  <a:srgbClr val="0070C0"/>
                </a:solidFill>
                <a:latin typeface="Arial" panose="020B0604020202020204" pitchFamily="34" charset="0"/>
                <a:ea typeface="ＭＳ Ｐゴシック" panose="020B0600070205080204" pitchFamily="34" charset="-128"/>
                <a:cs typeface="Arial" panose="020B0604020202020204" pitchFamily="34" charset="0"/>
              </a:rPr>
              <a:t>Implications</a:t>
            </a:r>
            <a:r>
              <a:rPr lang="cy-GB" altLang="en-US" sz="32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 for </a:t>
            </a:r>
            <a:r>
              <a:rPr lang="cy-GB" altLang="en-US" sz="3200" kern="0" dirty="0" err="1">
                <a:solidFill>
                  <a:srgbClr val="0070C0"/>
                </a:solidFill>
                <a:latin typeface="Arial" panose="020B0604020202020204" pitchFamily="34" charset="0"/>
                <a:ea typeface="ＭＳ Ｐゴシック" panose="020B0600070205080204" pitchFamily="34" charset="-128"/>
                <a:cs typeface="Arial" panose="020B0604020202020204" pitchFamily="34" charset="0"/>
              </a:rPr>
              <a:t>practice</a:t>
            </a:r>
            <a:r>
              <a:rPr lang="cy-GB" altLang="en-US" sz="32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 </a:t>
            </a:r>
            <a:r>
              <a:rPr lang="cy-GB" altLang="en-US" sz="18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a:t>
            </a:r>
            <a:r>
              <a:rPr lang="cy-GB" altLang="en-US" sz="1800" kern="0" dirty="0" err="1">
                <a:solidFill>
                  <a:srgbClr val="0070C0"/>
                </a:solidFill>
                <a:latin typeface="Arial" panose="020B0604020202020204" pitchFamily="34" charset="0"/>
                <a:ea typeface="ＭＳ Ｐゴシック" panose="020B0600070205080204" pitchFamily="34" charset="-128"/>
                <a:cs typeface="Arial" panose="020B0604020202020204" pitchFamily="34" charset="0"/>
              </a:rPr>
              <a:t>Drifte</a:t>
            </a:r>
            <a:r>
              <a:rPr lang="cy-GB" altLang="en-US" sz="18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 2013)</a:t>
            </a:r>
            <a:endParaRPr lang="en-GB" altLang="cy-GB" sz="1800" dirty="0">
              <a:solidFill>
                <a:srgbClr val="0070C0"/>
              </a:solidFill>
              <a:latin typeface="Arial" panose="020B0604020202020204" pitchFamily="34" charset="0"/>
              <a:cs typeface="Arial" panose="020B0604020202020204" pitchFamily="34" charset="0"/>
            </a:endParaRPr>
          </a:p>
        </p:txBody>
      </p:sp>
      <p:sp>
        <p:nvSpPr>
          <p:cNvPr id="5123" name="Rectangle 5"/>
          <p:cNvSpPr>
            <a:spLocks noGrp="1" noChangeArrowheads="1"/>
          </p:cNvSpPr>
          <p:nvPr>
            <p:ph type="body" sz="half" idx="1"/>
          </p:nvPr>
        </p:nvSpPr>
        <p:spPr>
          <a:xfrm>
            <a:off x="467544" y="1556792"/>
            <a:ext cx="4098106" cy="4186783"/>
          </a:xfrm>
        </p:spPr>
        <p:txBody>
          <a:bodyPr rtlCol="0">
            <a:normAutofit/>
          </a:bodyPr>
          <a:lstStyle/>
          <a:p>
            <a:pPr>
              <a:defRPr/>
            </a:pPr>
            <a:r>
              <a:rPr lang="cy-GB" altLang="cy-GB" dirty="0">
                <a:latin typeface="Arial" panose="020B0604020202020204" pitchFamily="34" charset="0"/>
                <a:cs typeface="Arial" panose="020B0604020202020204" pitchFamily="34" charset="0"/>
              </a:rPr>
              <a:t>Lle ar gyfer cadair olwyn/cymhorthion symudedd;</a:t>
            </a:r>
          </a:p>
          <a:p>
            <a:pPr>
              <a:defRPr/>
            </a:pPr>
            <a:r>
              <a:rPr lang="cy-GB" altLang="cy-GB" dirty="0">
                <a:latin typeface="Arial" panose="020B0604020202020204" pitchFamily="34" charset="0"/>
                <a:cs typeface="Arial" panose="020B0604020202020204" pitchFamily="34" charset="0"/>
              </a:rPr>
              <a:t>Chwarae amlsynhwyraidd;</a:t>
            </a:r>
          </a:p>
          <a:p>
            <a:pPr>
              <a:defRPr/>
            </a:pPr>
            <a:r>
              <a:rPr lang="cy-GB" altLang="cy-GB" dirty="0">
                <a:latin typeface="Arial" panose="020B0604020202020204" pitchFamily="34" charset="0"/>
                <a:cs typeface="Arial" panose="020B0604020202020204" pitchFamily="34" charset="0"/>
              </a:rPr>
              <a:t>Sicrhau nad yw adnoddau yn sbarduno alergeddau.</a:t>
            </a:r>
          </a:p>
        </p:txBody>
      </p:sp>
      <p:sp>
        <p:nvSpPr>
          <p:cNvPr id="5124" name="Rectangle 6"/>
          <p:cNvSpPr>
            <a:spLocks noGrp="1" noChangeArrowheads="1"/>
          </p:cNvSpPr>
          <p:nvPr>
            <p:ph type="body" sz="half" idx="2"/>
          </p:nvPr>
        </p:nvSpPr>
        <p:spPr>
          <a:xfrm>
            <a:off x="4643438" y="1556792"/>
            <a:ext cx="4249042" cy="4186783"/>
          </a:xfrm>
        </p:spPr>
        <p:txBody>
          <a:bodyPr rtlCol="0">
            <a:normAutofit/>
          </a:bodyPr>
          <a:lstStyle/>
          <a:p>
            <a:pPr>
              <a:defRPr/>
            </a:pPr>
            <a:r>
              <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Space for wheelchair/mobility aids;</a:t>
            </a:r>
          </a:p>
          <a:p>
            <a:pPr>
              <a:defRPr/>
            </a:pPr>
            <a:r>
              <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Multisensory play;</a:t>
            </a:r>
          </a:p>
          <a:p>
            <a:pPr>
              <a:defRPr/>
            </a:pPr>
            <a:r>
              <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Ensure resources do not trigger allergies.</a:t>
            </a:r>
          </a:p>
        </p:txBody>
      </p:sp>
    </p:spTree>
    <p:extLst>
      <p:ext uri="{BB962C8B-B14F-4D97-AF65-F5344CB8AC3E}">
        <p14:creationId xmlns:p14="http://schemas.microsoft.com/office/powerpoint/2010/main" val="2909204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4">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124">
                                            <p:txEl>
                                              <p:pRg st="1" end="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12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C71C4-3D6E-8F9B-2F3E-97CD3B102C53}"/>
              </a:ext>
            </a:extLst>
          </p:cNvPr>
          <p:cNvSpPr>
            <a:spLocks noGrp="1"/>
          </p:cNvSpPr>
          <p:nvPr>
            <p:ph type="title"/>
          </p:nvPr>
        </p:nvSpPr>
        <p:spPr/>
        <p:txBody>
          <a:bodyPr>
            <a:normAutofit/>
          </a:bodyPr>
          <a:lstStyle/>
          <a:p>
            <a:pPr algn="ctr"/>
            <a:r>
              <a:rPr lang="cy-GB" altLang="en-US" sz="44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Goblygiadau ar gyfer arfer</a:t>
            </a:r>
            <a:br>
              <a:rPr lang="cy-GB" altLang="en-US" sz="44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br>
            <a:r>
              <a:rPr lang="en-GB" altLang="en-US" sz="44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Implications for practice </a:t>
            </a:r>
            <a:r>
              <a:rPr lang="en-GB" altLang="en-US" sz="18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a:t>
            </a:r>
            <a:r>
              <a:rPr lang="en-GB" altLang="en-US" sz="1800" kern="0" dirty="0" err="1">
                <a:solidFill>
                  <a:srgbClr val="0070C0"/>
                </a:solidFill>
                <a:latin typeface="Arial" panose="020B0604020202020204" pitchFamily="34" charset="0"/>
                <a:ea typeface="ＭＳ Ｐゴシック" panose="020B0600070205080204" pitchFamily="34" charset="-128"/>
                <a:cs typeface="Arial" panose="020B0604020202020204" pitchFamily="34" charset="0"/>
              </a:rPr>
              <a:t>Drifte</a:t>
            </a:r>
            <a:r>
              <a:rPr lang="en-GB" altLang="en-US" sz="18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 2013)</a:t>
            </a:r>
            <a:endParaRPr lang="en-GB" dirty="0">
              <a:solidFill>
                <a:srgbClr val="0070C0"/>
              </a:solidFill>
              <a:latin typeface="Arial" panose="020B0604020202020204" pitchFamily="34" charset="0"/>
              <a:cs typeface="Arial" panose="020B0604020202020204" pitchFamily="34" charset="0"/>
            </a:endParaRPr>
          </a:p>
        </p:txBody>
      </p:sp>
      <p:pic>
        <p:nvPicPr>
          <p:cNvPr id="7" name="Content Placeholder 6">
            <a:extLst>
              <a:ext uri="{FF2B5EF4-FFF2-40B4-BE49-F238E27FC236}">
                <a16:creationId xmlns:a16="http://schemas.microsoft.com/office/drawing/2014/main" id="{DED2ED7C-F400-3675-7743-DE8B14292FCF}"/>
              </a:ext>
            </a:extLst>
          </p:cNvPr>
          <p:cNvPicPr>
            <a:picLocks noGrp="1" noChangeAspect="1"/>
          </p:cNvPicPr>
          <p:nvPr>
            <p:ph idx="1"/>
          </p:nvPr>
        </p:nvPicPr>
        <p:blipFill>
          <a:blip r:embed="rId2"/>
          <a:stretch>
            <a:fillRect/>
          </a:stretch>
        </p:blipFill>
        <p:spPr>
          <a:xfrm>
            <a:off x="1043608" y="1825624"/>
            <a:ext cx="7056783" cy="3835623"/>
          </a:xfrm>
          <a:prstGeom prst="rect">
            <a:avLst/>
          </a:prstGeom>
        </p:spPr>
      </p:pic>
    </p:spTree>
    <p:extLst>
      <p:ext uri="{BB962C8B-B14F-4D97-AF65-F5344CB8AC3E}">
        <p14:creationId xmlns:p14="http://schemas.microsoft.com/office/powerpoint/2010/main" val="243113424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467544" y="404664"/>
            <a:ext cx="7984306" cy="792088"/>
          </a:xfrm>
        </p:spPr>
        <p:txBody>
          <a:bodyPr rtlCol="0">
            <a:noAutofit/>
          </a:bodyPr>
          <a:lstStyle/>
          <a:p>
            <a:pPr algn="ctr">
              <a:defRPr/>
            </a:pPr>
            <a:r>
              <a:rPr lang="cy-GB" altLang="en-US" sz="40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Goblygiadau ar gyfer arfer</a:t>
            </a:r>
            <a:br>
              <a:rPr lang="cy-GB" altLang="en-US" sz="40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br>
            <a:r>
              <a:rPr lang="cy-GB" altLang="en-US" sz="4000" kern="0" dirty="0" err="1">
                <a:solidFill>
                  <a:srgbClr val="0070C0"/>
                </a:solidFill>
                <a:latin typeface="Arial" panose="020B0604020202020204" pitchFamily="34" charset="0"/>
                <a:ea typeface="ＭＳ Ｐゴシック" panose="020B0600070205080204" pitchFamily="34" charset="-128"/>
                <a:cs typeface="Arial" panose="020B0604020202020204" pitchFamily="34" charset="0"/>
              </a:rPr>
              <a:t>Implications</a:t>
            </a:r>
            <a:r>
              <a:rPr lang="cy-GB" altLang="en-US" sz="40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 for </a:t>
            </a:r>
            <a:r>
              <a:rPr lang="cy-GB" altLang="en-US" sz="4000" kern="0" dirty="0" err="1">
                <a:solidFill>
                  <a:srgbClr val="0070C0"/>
                </a:solidFill>
                <a:latin typeface="Arial" panose="020B0604020202020204" pitchFamily="34" charset="0"/>
                <a:ea typeface="ＭＳ Ｐゴシック" panose="020B0600070205080204" pitchFamily="34" charset="-128"/>
                <a:cs typeface="Arial" panose="020B0604020202020204" pitchFamily="34" charset="0"/>
              </a:rPr>
              <a:t>practice</a:t>
            </a:r>
            <a:r>
              <a:rPr lang="cy-GB" altLang="en-US" sz="40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 </a:t>
            </a:r>
            <a:r>
              <a:rPr lang="cy-GB" altLang="en-US" sz="18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a:t>
            </a:r>
            <a:r>
              <a:rPr lang="cy-GB" altLang="en-US" sz="1800" kern="0" dirty="0" err="1">
                <a:solidFill>
                  <a:srgbClr val="0070C0"/>
                </a:solidFill>
                <a:latin typeface="Arial" panose="020B0604020202020204" pitchFamily="34" charset="0"/>
                <a:ea typeface="ＭＳ Ｐゴシック" panose="020B0600070205080204" pitchFamily="34" charset="-128"/>
                <a:cs typeface="Arial" panose="020B0604020202020204" pitchFamily="34" charset="0"/>
              </a:rPr>
              <a:t>Drifte</a:t>
            </a:r>
            <a:r>
              <a:rPr lang="cy-GB" altLang="en-US" sz="18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 2013)</a:t>
            </a:r>
            <a:endParaRPr lang="en-GB" altLang="cy-GB" sz="1800" dirty="0">
              <a:solidFill>
                <a:srgbClr val="0070C0"/>
              </a:solidFill>
              <a:latin typeface="Arial" panose="020B0604020202020204" pitchFamily="34" charset="0"/>
              <a:cs typeface="Arial" panose="020B0604020202020204" pitchFamily="34" charset="0"/>
            </a:endParaRPr>
          </a:p>
        </p:txBody>
      </p:sp>
      <p:sp>
        <p:nvSpPr>
          <p:cNvPr id="5123" name="Rectangle 5"/>
          <p:cNvSpPr>
            <a:spLocks noGrp="1" noChangeArrowheads="1"/>
          </p:cNvSpPr>
          <p:nvPr>
            <p:ph type="body" sz="half" idx="1"/>
          </p:nvPr>
        </p:nvSpPr>
        <p:spPr>
          <a:xfrm>
            <a:off x="467544" y="1556792"/>
            <a:ext cx="4098106" cy="4186783"/>
          </a:xfrm>
        </p:spPr>
        <p:txBody>
          <a:bodyPr rtlCol="0">
            <a:normAutofit/>
          </a:bodyPr>
          <a:lstStyle/>
          <a:p>
            <a:pPr>
              <a:defRPr/>
            </a:pPr>
            <a:r>
              <a:rPr lang="cy-GB" altLang="cy-GB" dirty="0">
                <a:latin typeface="Arial" panose="020B0604020202020204" pitchFamily="34" charset="0"/>
                <a:cs typeface="Arial" panose="020B0604020202020204" pitchFamily="34" charset="0"/>
              </a:rPr>
              <a:t>Rhwystrau posibl;</a:t>
            </a:r>
          </a:p>
          <a:p>
            <a:pPr>
              <a:defRPr/>
            </a:pPr>
            <a:r>
              <a:rPr lang="cy-GB" altLang="cy-GB" dirty="0">
                <a:latin typeface="Arial" panose="020B0604020202020204" pitchFamily="34" charset="0"/>
                <a:cs typeface="Arial" panose="020B0604020202020204" pitchFamily="34" charset="0"/>
              </a:rPr>
              <a:t>Gellir addasu offer i fod yn hygyrch;</a:t>
            </a:r>
          </a:p>
          <a:p>
            <a:pPr>
              <a:defRPr/>
            </a:pPr>
            <a:r>
              <a:rPr lang="cy-GB" altLang="cy-GB" dirty="0">
                <a:latin typeface="Arial" panose="020B0604020202020204" pitchFamily="34" charset="0"/>
                <a:cs typeface="Arial" panose="020B0604020202020204" pitchFamily="34" charset="0"/>
              </a:rPr>
              <a:t>Anawsterau gyda sgiliau echddygol manwl;</a:t>
            </a:r>
          </a:p>
          <a:p>
            <a:pPr>
              <a:defRPr/>
            </a:pPr>
            <a:r>
              <a:rPr lang="cy-GB" altLang="cy-GB" dirty="0">
                <a:latin typeface="Arial" panose="020B0604020202020204" pitchFamily="34" charset="0"/>
                <a:cs typeface="Arial" panose="020B0604020202020204" pitchFamily="34" charset="0"/>
              </a:rPr>
              <a:t>Technoleg:</a:t>
            </a:r>
          </a:p>
          <a:p>
            <a:pPr marL="0" indent="0">
              <a:buNone/>
              <a:defRPr/>
            </a:pPr>
            <a:r>
              <a:rPr lang="cy-GB" altLang="cy-GB" dirty="0">
                <a:latin typeface="Arial" panose="020B0604020202020204" pitchFamily="34" charset="0"/>
                <a:cs typeface="Arial" panose="020B0604020202020204" pitchFamily="34" charset="0"/>
              </a:rPr>
              <a:t>- e-lyfrau;</a:t>
            </a:r>
          </a:p>
          <a:p>
            <a:pPr marL="0" indent="0">
              <a:buNone/>
              <a:defRPr/>
            </a:pPr>
            <a:r>
              <a:rPr lang="cy-GB" altLang="cy-GB" dirty="0">
                <a:latin typeface="Arial" panose="020B0604020202020204" pitchFamily="34" charset="0"/>
                <a:cs typeface="Arial" panose="020B0604020202020204" pitchFamily="34" charset="0"/>
              </a:rPr>
              <a:t>- </a:t>
            </a:r>
            <a:r>
              <a:rPr lang="cy-GB" altLang="cy-GB" i="1" dirty="0" err="1">
                <a:latin typeface="Arial" panose="020B0604020202020204" pitchFamily="34" charset="0"/>
                <a:cs typeface="Arial" panose="020B0604020202020204" pitchFamily="34" charset="0"/>
              </a:rPr>
              <a:t>Ipads</a:t>
            </a:r>
            <a:r>
              <a:rPr lang="cy-GB" altLang="cy-GB" i="1" dirty="0">
                <a:latin typeface="Arial" panose="020B0604020202020204" pitchFamily="34" charset="0"/>
                <a:cs typeface="Arial" panose="020B0604020202020204" pitchFamily="34" charset="0"/>
              </a:rPr>
              <a:t>.</a:t>
            </a:r>
          </a:p>
        </p:txBody>
      </p:sp>
      <p:sp>
        <p:nvSpPr>
          <p:cNvPr id="5124" name="Rectangle 6"/>
          <p:cNvSpPr>
            <a:spLocks noGrp="1" noChangeArrowheads="1"/>
          </p:cNvSpPr>
          <p:nvPr>
            <p:ph type="body" sz="half" idx="2"/>
          </p:nvPr>
        </p:nvSpPr>
        <p:spPr>
          <a:xfrm>
            <a:off x="4643438" y="1556792"/>
            <a:ext cx="4249042" cy="4186783"/>
          </a:xfrm>
        </p:spPr>
        <p:txBody>
          <a:bodyPr rtlCol="0">
            <a:normAutofit/>
          </a:bodyPr>
          <a:lstStyle/>
          <a:p>
            <a:pPr>
              <a:defRPr/>
            </a:pPr>
            <a:r>
              <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Potential barriers;</a:t>
            </a:r>
          </a:p>
          <a:p>
            <a:pPr>
              <a:defRPr/>
            </a:pPr>
            <a:r>
              <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Equipment can be adjusted to be accessible;</a:t>
            </a:r>
          </a:p>
          <a:p>
            <a:pPr>
              <a:defRPr/>
            </a:pPr>
            <a:r>
              <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Difficulties with fine motor skills;</a:t>
            </a:r>
          </a:p>
          <a:p>
            <a:pPr>
              <a:defRPr/>
            </a:pPr>
            <a:r>
              <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Technology:</a:t>
            </a:r>
          </a:p>
          <a:p>
            <a:pPr>
              <a:buFontTx/>
              <a:buChar char="-"/>
              <a:defRPr/>
            </a:pPr>
            <a:r>
              <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e-books;</a:t>
            </a:r>
          </a:p>
          <a:p>
            <a:pPr>
              <a:buFontTx/>
              <a:buChar char="-"/>
              <a:defRPr/>
            </a:pPr>
            <a:r>
              <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iPads.</a:t>
            </a:r>
          </a:p>
        </p:txBody>
      </p:sp>
    </p:spTree>
    <p:extLst>
      <p:ext uri="{BB962C8B-B14F-4D97-AF65-F5344CB8AC3E}">
        <p14:creationId xmlns:p14="http://schemas.microsoft.com/office/powerpoint/2010/main" val="39694644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12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124">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124">
                                            <p:txEl>
                                              <p:pRg st="1" end="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5124">
                                            <p:txEl>
                                              <p:pRg st="2" end="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5124">
                                            <p:txEl>
                                              <p:pRg st="3" end="3"/>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5124">
                                            <p:txEl>
                                              <p:pRg st="4" end="4"/>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512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757238" y="332656"/>
            <a:ext cx="7772400" cy="864096"/>
          </a:xfrm>
        </p:spPr>
        <p:txBody>
          <a:bodyPr rtlCol="0">
            <a:noAutofit/>
          </a:bodyPr>
          <a:lstStyle/>
          <a:p>
            <a:pPr algn="ctr" eaLnBrk="1" fontAlgn="auto" hangingPunct="1">
              <a:spcAft>
                <a:spcPts val="0"/>
              </a:spcAft>
              <a:defRPr/>
            </a:pPr>
            <a:r>
              <a:rPr lang="cy-GB" altLang="en-US" sz="32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Datblygu arfer gynhwysol</a:t>
            </a:r>
            <a:br>
              <a:rPr lang="en-GB" altLang="en-US" sz="32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br>
            <a:r>
              <a:rPr lang="en-GB" altLang="en-US" sz="32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Developing inclusive provision</a:t>
            </a:r>
            <a:endParaRPr lang="en-GB" altLang="cy-GB" sz="3200" dirty="0">
              <a:solidFill>
                <a:srgbClr val="0070C0"/>
              </a:solidFill>
              <a:latin typeface="Arial" panose="020B0604020202020204" pitchFamily="34" charset="0"/>
              <a:cs typeface="Arial" panose="020B0604020202020204" pitchFamily="34" charset="0"/>
            </a:endParaRPr>
          </a:p>
        </p:txBody>
      </p:sp>
      <p:sp>
        <p:nvSpPr>
          <p:cNvPr id="5123" name="Rectangle 5"/>
          <p:cNvSpPr>
            <a:spLocks noGrp="1" noChangeArrowheads="1"/>
          </p:cNvSpPr>
          <p:nvPr>
            <p:ph type="body" sz="half" idx="1"/>
          </p:nvPr>
        </p:nvSpPr>
        <p:spPr>
          <a:xfrm>
            <a:off x="107504" y="1412776"/>
            <a:ext cx="4458146" cy="4330799"/>
          </a:xfrm>
        </p:spPr>
        <p:txBody>
          <a:bodyPr rtlCol="0">
            <a:normAutofit/>
          </a:bodyPr>
          <a:lstStyle/>
          <a:p>
            <a:pPr>
              <a:buFontTx/>
              <a:buChar char="•"/>
              <a:defRPr/>
            </a:pPr>
            <a:r>
              <a:rPr lang="cy-GB" altLang="cy-GB" dirty="0">
                <a:latin typeface="Arial" panose="020B0604020202020204" pitchFamily="34" charset="0"/>
                <a:cs typeface="Arial" panose="020B0604020202020204" pitchFamily="34" charset="0"/>
              </a:rPr>
              <a:t>Herio agweddau a thybiaethau;</a:t>
            </a:r>
          </a:p>
          <a:p>
            <a:pPr>
              <a:buFontTx/>
              <a:buChar char="•"/>
              <a:defRPr/>
            </a:pPr>
            <a:r>
              <a:rPr lang="cy-GB" altLang="cy-GB" dirty="0">
                <a:latin typeface="Arial" panose="020B0604020202020204" pitchFamily="34" charset="0"/>
                <a:cs typeface="Arial" panose="020B0604020202020204" pitchFamily="34" charset="0"/>
              </a:rPr>
              <a:t>Cwrdd ag anghenion unigol y plant;</a:t>
            </a:r>
          </a:p>
          <a:p>
            <a:pPr>
              <a:buFontTx/>
              <a:buChar char="•"/>
              <a:defRPr/>
            </a:pPr>
            <a:r>
              <a:rPr lang="cy-GB" altLang="cy-GB" dirty="0">
                <a:latin typeface="Arial" panose="020B0604020202020204" pitchFamily="34" charset="0"/>
                <a:cs typeface="Arial" panose="020B0604020202020204" pitchFamily="34" charset="0"/>
              </a:rPr>
              <a:t>Mynd i'r afael â materion ymarferol;</a:t>
            </a:r>
          </a:p>
          <a:p>
            <a:pPr>
              <a:buFontTx/>
              <a:buChar char="•"/>
              <a:defRPr/>
            </a:pPr>
            <a:r>
              <a:rPr lang="cy-GB" altLang="cy-GB" dirty="0">
                <a:latin typeface="Arial" panose="020B0604020202020204" pitchFamily="34" charset="0"/>
                <a:cs typeface="Arial" panose="020B0604020202020204" pitchFamily="34" charset="0"/>
              </a:rPr>
              <a:t>Adnoddau (deunyddiau a staffio);</a:t>
            </a:r>
          </a:p>
          <a:p>
            <a:pPr>
              <a:buFontTx/>
              <a:buChar char="•"/>
              <a:defRPr/>
            </a:pPr>
            <a:r>
              <a:rPr lang="cy-GB" altLang="cy-GB" dirty="0">
                <a:latin typeface="Arial" panose="020B0604020202020204" pitchFamily="34" charset="0"/>
                <a:cs typeface="Arial" panose="020B0604020202020204" pitchFamily="34" charset="0"/>
              </a:rPr>
              <a:t>Adnabod risg/</a:t>
            </a:r>
            <a:r>
              <a:rPr lang="cy-GB" altLang="cy-GB" dirty="0" err="1">
                <a:latin typeface="Arial" panose="020B0604020202020204" pitchFamily="34" charset="0"/>
                <a:cs typeface="Arial" panose="020B0604020202020204" pitchFamily="34" charset="0"/>
              </a:rPr>
              <a:t>au</a:t>
            </a:r>
            <a:r>
              <a:rPr lang="cy-GB" altLang="cy-GB" dirty="0">
                <a:latin typeface="Arial" panose="020B0604020202020204" pitchFamily="34" charset="0"/>
                <a:cs typeface="Arial" panose="020B0604020202020204" pitchFamily="34" charset="0"/>
              </a:rPr>
              <a:t> posib.</a:t>
            </a:r>
          </a:p>
        </p:txBody>
      </p:sp>
      <p:sp>
        <p:nvSpPr>
          <p:cNvPr id="5124" name="Rectangle 6"/>
          <p:cNvSpPr>
            <a:spLocks noGrp="1" noChangeArrowheads="1"/>
          </p:cNvSpPr>
          <p:nvPr>
            <p:ph type="body" sz="half" idx="2"/>
          </p:nvPr>
        </p:nvSpPr>
        <p:spPr>
          <a:xfrm>
            <a:off x="4643438" y="1412776"/>
            <a:ext cx="4500562" cy="4330799"/>
          </a:xfrm>
        </p:spPr>
        <p:txBody>
          <a:bodyPr rtlCol="0">
            <a:noAutofit/>
          </a:bodyPr>
          <a:lstStyle/>
          <a:p>
            <a:pPr>
              <a:defRPr/>
            </a:pPr>
            <a:r>
              <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Challenge attitudes and assumptions;</a:t>
            </a:r>
          </a:p>
          <a:p>
            <a:pPr>
              <a:defRPr/>
            </a:pPr>
            <a:r>
              <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Meet children’s individual needs;</a:t>
            </a:r>
          </a:p>
          <a:p>
            <a:pPr>
              <a:defRPr/>
            </a:pPr>
            <a:r>
              <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Address practical issues;</a:t>
            </a:r>
          </a:p>
          <a:p>
            <a:pPr>
              <a:defRPr/>
            </a:pPr>
            <a:r>
              <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Resources (materials and staffing);</a:t>
            </a:r>
          </a:p>
          <a:p>
            <a:pPr>
              <a:defRPr/>
            </a:pPr>
            <a:r>
              <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Identify potential risk/s.</a:t>
            </a:r>
          </a:p>
        </p:txBody>
      </p:sp>
    </p:spTree>
    <p:extLst>
      <p:ext uri="{BB962C8B-B14F-4D97-AF65-F5344CB8AC3E}">
        <p14:creationId xmlns:p14="http://schemas.microsoft.com/office/powerpoint/2010/main" val="392919120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757238" y="332656"/>
            <a:ext cx="7772400" cy="864096"/>
          </a:xfrm>
        </p:spPr>
        <p:txBody>
          <a:bodyPr rtlCol="0">
            <a:noAutofit/>
          </a:bodyPr>
          <a:lstStyle/>
          <a:p>
            <a:pPr algn="ctr" eaLnBrk="1" fontAlgn="auto" hangingPunct="1">
              <a:spcAft>
                <a:spcPts val="0"/>
              </a:spcAft>
              <a:defRPr/>
            </a:pPr>
            <a:r>
              <a:rPr lang="cy-GB" altLang="en-US" sz="32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Datblygu arfer gynhwysol</a:t>
            </a:r>
            <a:br>
              <a:rPr lang="en-GB" altLang="en-US" sz="32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br>
            <a:r>
              <a:rPr lang="en-GB" altLang="en-US" sz="32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Developing inclusive provision</a:t>
            </a:r>
            <a:endParaRPr lang="en-GB" altLang="cy-GB" sz="3200" dirty="0">
              <a:solidFill>
                <a:srgbClr val="0070C0"/>
              </a:solidFill>
              <a:latin typeface="Arial" panose="020B0604020202020204" pitchFamily="34" charset="0"/>
              <a:cs typeface="Arial" panose="020B0604020202020204" pitchFamily="34" charset="0"/>
            </a:endParaRPr>
          </a:p>
        </p:txBody>
      </p:sp>
      <p:sp>
        <p:nvSpPr>
          <p:cNvPr id="5123" name="Rectangle 5"/>
          <p:cNvSpPr>
            <a:spLocks noGrp="1" noChangeArrowheads="1"/>
          </p:cNvSpPr>
          <p:nvPr>
            <p:ph type="body" sz="half" idx="1"/>
          </p:nvPr>
        </p:nvSpPr>
        <p:spPr>
          <a:xfrm>
            <a:off x="107504" y="1412776"/>
            <a:ext cx="4458146" cy="4330799"/>
          </a:xfrm>
        </p:spPr>
        <p:txBody>
          <a:bodyPr rtlCol="0">
            <a:normAutofit/>
          </a:bodyPr>
          <a:lstStyle/>
          <a:p>
            <a:pPr>
              <a:buFontTx/>
              <a:buChar char="•"/>
              <a:defRPr/>
            </a:pPr>
            <a:r>
              <a:rPr lang="cy-GB" altLang="cy-GB" dirty="0">
                <a:latin typeface="Lucida Sans" pitchFamily="34" charset="0"/>
              </a:rPr>
              <a:t>Herio agweddau a thybiaethau</a:t>
            </a:r>
          </a:p>
          <a:p>
            <a:pPr>
              <a:buFontTx/>
              <a:buChar char="•"/>
              <a:defRPr/>
            </a:pPr>
            <a:r>
              <a:rPr lang="cy-GB" altLang="cy-GB" dirty="0">
                <a:latin typeface="Lucida Sans" pitchFamily="34" charset="0"/>
              </a:rPr>
              <a:t>Cwrdd ag anghenion unigol y plant</a:t>
            </a:r>
          </a:p>
          <a:p>
            <a:pPr>
              <a:buFontTx/>
              <a:buChar char="•"/>
              <a:defRPr/>
            </a:pPr>
            <a:r>
              <a:rPr lang="cy-GB" altLang="cy-GB" dirty="0">
                <a:latin typeface="Lucida Sans" pitchFamily="34" charset="0"/>
              </a:rPr>
              <a:t>Mynd i'r afael â materion ymarferol</a:t>
            </a:r>
          </a:p>
          <a:p>
            <a:pPr>
              <a:buFontTx/>
              <a:buChar char="•"/>
              <a:defRPr/>
            </a:pPr>
            <a:r>
              <a:rPr lang="cy-GB" altLang="cy-GB" dirty="0">
                <a:latin typeface="Lucida Sans" pitchFamily="34" charset="0"/>
              </a:rPr>
              <a:t>Adnoddau (deunyddiau a staffio)</a:t>
            </a:r>
          </a:p>
          <a:p>
            <a:pPr>
              <a:buFontTx/>
              <a:buChar char="•"/>
              <a:defRPr/>
            </a:pPr>
            <a:r>
              <a:rPr lang="cy-GB" altLang="cy-GB" dirty="0">
                <a:latin typeface="Lucida Sans" pitchFamily="34" charset="0"/>
              </a:rPr>
              <a:t>Adnabod risg/</a:t>
            </a:r>
            <a:r>
              <a:rPr lang="cy-GB" altLang="cy-GB" dirty="0" err="1">
                <a:latin typeface="Lucida Sans" pitchFamily="34" charset="0"/>
              </a:rPr>
              <a:t>au</a:t>
            </a:r>
            <a:r>
              <a:rPr lang="cy-GB" altLang="cy-GB" dirty="0">
                <a:latin typeface="Lucida Sans" pitchFamily="34" charset="0"/>
              </a:rPr>
              <a:t> posib</a:t>
            </a:r>
          </a:p>
        </p:txBody>
      </p:sp>
      <p:sp>
        <p:nvSpPr>
          <p:cNvPr id="5124" name="Rectangle 6"/>
          <p:cNvSpPr>
            <a:spLocks noGrp="1" noChangeArrowheads="1"/>
          </p:cNvSpPr>
          <p:nvPr>
            <p:ph type="body" sz="half" idx="2"/>
          </p:nvPr>
        </p:nvSpPr>
        <p:spPr>
          <a:xfrm>
            <a:off x="4643438" y="1412776"/>
            <a:ext cx="4500562" cy="4330799"/>
          </a:xfrm>
        </p:spPr>
        <p:txBody>
          <a:bodyPr rtlCol="0">
            <a:noAutofit/>
          </a:bodyPr>
          <a:lstStyle/>
          <a:p>
            <a:pPr>
              <a:defRPr/>
            </a:pPr>
            <a:r>
              <a:rPr lang="en-GB" altLang="en-US" kern="0" dirty="0">
                <a:solidFill>
                  <a:srgbClr val="002060"/>
                </a:solidFill>
                <a:latin typeface="Lucida Sans" panose="020B0602030504020204" pitchFamily="34" charset="0"/>
                <a:ea typeface="ＭＳ Ｐゴシック" panose="020B0600070205080204" pitchFamily="34" charset="-128"/>
              </a:rPr>
              <a:t>Challenge attitudes and assumptions</a:t>
            </a:r>
          </a:p>
          <a:p>
            <a:pPr>
              <a:defRPr/>
            </a:pPr>
            <a:r>
              <a:rPr lang="en-GB" altLang="en-US" kern="0" dirty="0">
                <a:solidFill>
                  <a:srgbClr val="002060"/>
                </a:solidFill>
                <a:latin typeface="Lucida Sans" panose="020B0602030504020204" pitchFamily="34" charset="0"/>
                <a:ea typeface="ＭＳ Ｐゴシック" panose="020B0600070205080204" pitchFamily="34" charset="-128"/>
              </a:rPr>
              <a:t>Meet children’s individual needs</a:t>
            </a:r>
          </a:p>
          <a:p>
            <a:pPr>
              <a:defRPr/>
            </a:pPr>
            <a:r>
              <a:rPr lang="en-GB" altLang="en-US" kern="0" dirty="0">
                <a:solidFill>
                  <a:srgbClr val="002060"/>
                </a:solidFill>
                <a:latin typeface="Lucida Sans" panose="020B0602030504020204" pitchFamily="34" charset="0"/>
                <a:ea typeface="ＭＳ Ｐゴシック" panose="020B0600070205080204" pitchFamily="34" charset="-128"/>
              </a:rPr>
              <a:t>Address practical issues</a:t>
            </a:r>
          </a:p>
          <a:p>
            <a:pPr>
              <a:defRPr/>
            </a:pPr>
            <a:r>
              <a:rPr lang="en-GB" altLang="en-US" kern="0" dirty="0">
                <a:solidFill>
                  <a:srgbClr val="002060"/>
                </a:solidFill>
                <a:latin typeface="Lucida Sans" panose="020B0602030504020204" pitchFamily="34" charset="0"/>
                <a:ea typeface="ＭＳ Ｐゴシック" panose="020B0600070205080204" pitchFamily="34" charset="-128"/>
              </a:rPr>
              <a:t>Resources (materials and staffing)</a:t>
            </a:r>
          </a:p>
          <a:p>
            <a:pPr>
              <a:defRPr/>
            </a:pPr>
            <a:r>
              <a:rPr lang="en-GB" altLang="en-US" kern="0" dirty="0">
                <a:solidFill>
                  <a:srgbClr val="002060"/>
                </a:solidFill>
                <a:latin typeface="Lucida Sans" panose="020B0602030504020204" pitchFamily="34" charset="0"/>
                <a:ea typeface="ＭＳ Ｐゴシック" panose="020B0600070205080204" pitchFamily="34" charset="-128"/>
              </a:rPr>
              <a:t>Identify potential risk/s</a:t>
            </a:r>
          </a:p>
        </p:txBody>
      </p:sp>
    </p:spTree>
    <p:extLst>
      <p:ext uri="{BB962C8B-B14F-4D97-AF65-F5344CB8AC3E}">
        <p14:creationId xmlns:p14="http://schemas.microsoft.com/office/powerpoint/2010/main" val="286840931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757238" y="332656"/>
            <a:ext cx="7772400" cy="864096"/>
          </a:xfrm>
        </p:spPr>
        <p:txBody>
          <a:bodyPr rtlCol="0">
            <a:noAutofit/>
          </a:bodyPr>
          <a:lstStyle/>
          <a:p>
            <a:pPr algn="ctr" eaLnBrk="1" fontAlgn="auto" hangingPunct="1">
              <a:spcAft>
                <a:spcPts val="0"/>
              </a:spcAft>
              <a:defRPr/>
            </a:pPr>
            <a:r>
              <a:rPr lang="cy-GB" altLang="en-US" sz="40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Buddion emosiynol</a:t>
            </a:r>
            <a:br>
              <a:rPr lang="en-GB" altLang="en-US" sz="40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br>
            <a:r>
              <a:rPr lang="en-GB" altLang="en-US" sz="40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Emotional benefits</a:t>
            </a:r>
            <a:endParaRPr lang="en-GB" altLang="cy-GB" sz="4000" dirty="0">
              <a:solidFill>
                <a:srgbClr val="0070C0"/>
              </a:solidFill>
              <a:latin typeface="Arial" panose="020B0604020202020204" pitchFamily="34" charset="0"/>
              <a:cs typeface="Arial" panose="020B0604020202020204" pitchFamily="34" charset="0"/>
            </a:endParaRPr>
          </a:p>
        </p:txBody>
      </p:sp>
      <p:sp>
        <p:nvSpPr>
          <p:cNvPr id="5123" name="Rectangle 5"/>
          <p:cNvSpPr>
            <a:spLocks noGrp="1" noChangeArrowheads="1"/>
          </p:cNvSpPr>
          <p:nvPr>
            <p:ph type="body" sz="half" idx="1"/>
          </p:nvPr>
        </p:nvSpPr>
        <p:spPr>
          <a:xfrm>
            <a:off x="107504" y="1484784"/>
            <a:ext cx="4458146" cy="4258791"/>
          </a:xfrm>
        </p:spPr>
        <p:txBody>
          <a:bodyPr rtlCol="0">
            <a:normAutofit/>
          </a:bodyPr>
          <a:lstStyle/>
          <a:p>
            <a:pPr>
              <a:buFontTx/>
              <a:buChar char="•"/>
              <a:defRPr/>
            </a:pPr>
            <a:r>
              <a:rPr lang="cy-GB" altLang="cy-GB" dirty="0">
                <a:latin typeface="Arial" panose="020B0604020202020204" pitchFamily="34" charset="0"/>
                <a:cs typeface="Arial" panose="020B0604020202020204" pitchFamily="34" charset="0"/>
              </a:rPr>
              <a:t>Lleihau ofn, pryder, straen, anniddigrwydd;</a:t>
            </a:r>
          </a:p>
          <a:p>
            <a:pPr>
              <a:buFontTx/>
              <a:buChar char="•"/>
              <a:defRPr/>
            </a:pPr>
            <a:r>
              <a:rPr lang="cy-GB" altLang="cy-GB" dirty="0">
                <a:latin typeface="Arial" panose="020B0604020202020204" pitchFamily="34" charset="0"/>
                <a:cs typeface="Arial" panose="020B0604020202020204" pitchFamily="34" charset="0"/>
              </a:rPr>
              <a:t>Mae'n creu llawenydd, agosatrwydd a hunan-barch;</a:t>
            </a:r>
          </a:p>
        </p:txBody>
      </p:sp>
      <p:sp>
        <p:nvSpPr>
          <p:cNvPr id="5124" name="Rectangle 6"/>
          <p:cNvSpPr>
            <a:spLocks noGrp="1" noChangeArrowheads="1"/>
          </p:cNvSpPr>
          <p:nvPr>
            <p:ph type="body" sz="half" idx="2"/>
          </p:nvPr>
        </p:nvSpPr>
        <p:spPr>
          <a:xfrm>
            <a:off x="4643438" y="1484784"/>
            <a:ext cx="4249042" cy="4258791"/>
          </a:xfrm>
        </p:spPr>
        <p:txBody>
          <a:bodyPr rtlCol="0">
            <a:normAutofit/>
          </a:bodyPr>
          <a:lstStyle/>
          <a:p>
            <a:pPr>
              <a:defRPr/>
            </a:pPr>
            <a:r>
              <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Reduces fear, anxiety, stress, irritability;</a:t>
            </a:r>
          </a:p>
          <a:p>
            <a:pPr>
              <a:defRPr/>
            </a:pPr>
            <a:r>
              <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Creates joy, intimacy and self-esteem; </a:t>
            </a:r>
          </a:p>
        </p:txBody>
      </p:sp>
    </p:spTree>
    <p:extLst>
      <p:ext uri="{BB962C8B-B14F-4D97-AF65-F5344CB8AC3E}">
        <p14:creationId xmlns:p14="http://schemas.microsoft.com/office/powerpoint/2010/main" val="335702740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757238" y="332656"/>
            <a:ext cx="7772400" cy="864096"/>
          </a:xfrm>
        </p:spPr>
        <p:txBody>
          <a:bodyPr rtlCol="0">
            <a:noAutofit/>
          </a:bodyPr>
          <a:lstStyle/>
          <a:p>
            <a:pPr algn="ctr" eaLnBrk="1" fontAlgn="auto" hangingPunct="1">
              <a:spcAft>
                <a:spcPts val="0"/>
              </a:spcAft>
              <a:defRPr/>
            </a:pPr>
            <a:r>
              <a:rPr lang="cy-GB" altLang="en-US" sz="40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Buddion emosiynol</a:t>
            </a:r>
            <a:br>
              <a:rPr lang="en-GB" altLang="en-US" sz="40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br>
            <a:r>
              <a:rPr lang="en-GB" altLang="en-US" sz="40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Emotional benefits</a:t>
            </a:r>
            <a:endParaRPr lang="en-GB" altLang="cy-GB" sz="4000" dirty="0">
              <a:solidFill>
                <a:srgbClr val="0070C0"/>
              </a:solidFill>
              <a:latin typeface="Arial" panose="020B0604020202020204" pitchFamily="34" charset="0"/>
              <a:cs typeface="Arial" panose="020B0604020202020204" pitchFamily="34" charset="0"/>
            </a:endParaRPr>
          </a:p>
        </p:txBody>
      </p:sp>
      <p:sp>
        <p:nvSpPr>
          <p:cNvPr id="5123" name="Rectangle 5"/>
          <p:cNvSpPr>
            <a:spLocks noGrp="1" noChangeArrowheads="1"/>
          </p:cNvSpPr>
          <p:nvPr>
            <p:ph type="body" sz="half" idx="1"/>
          </p:nvPr>
        </p:nvSpPr>
        <p:spPr>
          <a:xfrm>
            <a:off x="107504" y="1628800"/>
            <a:ext cx="4458146" cy="4114775"/>
          </a:xfrm>
        </p:spPr>
        <p:txBody>
          <a:bodyPr rtlCol="0">
            <a:normAutofit/>
          </a:bodyPr>
          <a:lstStyle/>
          <a:p>
            <a:pPr>
              <a:buFontTx/>
              <a:buChar char="•"/>
              <a:defRPr/>
            </a:pPr>
            <a:r>
              <a:rPr lang="cy-GB" altLang="cy-GB" dirty="0">
                <a:latin typeface="Arial" panose="020B0604020202020204" pitchFamily="34" charset="0"/>
                <a:cs typeface="Arial" panose="020B0604020202020204" pitchFamily="34" charset="0"/>
              </a:rPr>
              <a:t>Gwella hyblygrwydd a didwylledd emosiynol;</a:t>
            </a:r>
          </a:p>
          <a:p>
            <a:pPr>
              <a:buFontTx/>
              <a:buChar char="•"/>
              <a:defRPr/>
            </a:pPr>
            <a:r>
              <a:rPr lang="cy-GB" altLang="cy-GB" dirty="0">
                <a:latin typeface="Arial" panose="020B0604020202020204" pitchFamily="34" charset="0"/>
                <a:cs typeface="Arial" panose="020B0604020202020204" pitchFamily="34" charset="0"/>
              </a:rPr>
              <a:t>Cynyddu cadernid, gwydnwch a hyblygrwydd a'r gallu i ddelio â syndod a newid.</a:t>
            </a:r>
          </a:p>
        </p:txBody>
      </p:sp>
      <p:sp>
        <p:nvSpPr>
          <p:cNvPr id="5124" name="Rectangle 6"/>
          <p:cNvSpPr>
            <a:spLocks noGrp="1" noChangeArrowheads="1"/>
          </p:cNvSpPr>
          <p:nvPr>
            <p:ph type="body" sz="half" idx="2"/>
          </p:nvPr>
        </p:nvSpPr>
        <p:spPr>
          <a:xfrm>
            <a:off x="4643438" y="1628800"/>
            <a:ext cx="4249042" cy="4114775"/>
          </a:xfrm>
        </p:spPr>
        <p:txBody>
          <a:bodyPr rtlCol="0">
            <a:normAutofit/>
          </a:bodyPr>
          <a:lstStyle/>
          <a:p>
            <a:pPr>
              <a:defRPr/>
            </a:pPr>
            <a:r>
              <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Improves emotional flexibility and openness; </a:t>
            </a:r>
          </a:p>
          <a:p>
            <a:pPr>
              <a:defRPr/>
            </a:pPr>
            <a:r>
              <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Increases calmness, resilience and adaptability and ability to deal with surprise and change.</a:t>
            </a:r>
          </a:p>
        </p:txBody>
      </p:sp>
    </p:spTree>
    <p:extLst>
      <p:ext uri="{BB962C8B-B14F-4D97-AF65-F5344CB8AC3E}">
        <p14:creationId xmlns:p14="http://schemas.microsoft.com/office/powerpoint/2010/main" val="352933778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757238" y="332656"/>
            <a:ext cx="7772400" cy="864096"/>
          </a:xfrm>
        </p:spPr>
        <p:txBody>
          <a:bodyPr rtlCol="0">
            <a:noAutofit/>
          </a:bodyPr>
          <a:lstStyle/>
          <a:p>
            <a:pPr algn="ctr" eaLnBrk="1" fontAlgn="auto" hangingPunct="1">
              <a:spcAft>
                <a:spcPts val="0"/>
              </a:spcAft>
              <a:defRPr/>
            </a:pPr>
            <a:r>
              <a:rPr lang="cy-GB" altLang="en-US" sz="40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Buddion cymdeithasol</a:t>
            </a:r>
            <a:br>
              <a:rPr lang="en-GB" altLang="en-US" sz="40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br>
            <a:r>
              <a:rPr lang="en-GB" altLang="en-US" sz="40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Social benefits</a:t>
            </a:r>
            <a:endParaRPr lang="en-GB" altLang="cy-GB" sz="4000" dirty="0">
              <a:solidFill>
                <a:srgbClr val="0070C0"/>
              </a:solidFill>
              <a:latin typeface="Arial" panose="020B0604020202020204" pitchFamily="34" charset="0"/>
              <a:cs typeface="Arial" panose="020B0604020202020204" pitchFamily="34" charset="0"/>
            </a:endParaRPr>
          </a:p>
        </p:txBody>
      </p:sp>
      <p:sp>
        <p:nvSpPr>
          <p:cNvPr id="5123" name="Rectangle 5"/>
          <p:cNvSpPr>
            <a:spLocks noGrp="1" noChangeArrowheads="1"/>
          </p:cNvSpPr>
          <p:nvPr>
            <p:ph type="body" sz="half" idx="1"/>
          </p:nvPr>
        </p:nvSpPr>
        <p:spPr>
          <a:xfrm>
            <a:off x="107504" y="1484784"/>
            <a:ext cx="4458146" cy="4258791"/>
          </a:xfrm>
        </p:spPr>
        <p:txBody>
          <a:bodyPr rtlCol="0">
            <a:normAutofit/>
          </a:bodyPr>
          <a:lstStyle/>
          <a:p>
            <a:pPr>
              <a:buFontTx/>
              <a:buChar char="•"/>
              <a:defRPr/>
            </a:pPr>
            <a:r>
              <a:rPr lang="cy-GB" altLang="cy-GB" dirty="0">
                <a:latin typeface="Arial" panose="020B0604020202020204" pitchFamily="34" charset="0"/>
                <a:cs typeface="Arial" panose="020B0604020202020204" pitchFamily="34" charset="0"/>
              </a:rPr>
              <a:t>Cynyddu empathi, tosturi, a rhannu;</a:t>
            </a:r>
          </a:p>
          <a:p>
            <a:pPr>
              <a:buFontTx/>
              <a:buChar char="•"/>
              <a:defRPr/>
            </a:pPr>
            <a:r>
              <a:rPr lang="cy-GB" altLang="cy-GB" dirty="0">
                <a:latin typeface="Arial" panose="020B0604020202020204" pitchFamily="34" charset="0"/>
                <a:cs typeface="Arial" panose="020B0604020202020204" pitchFamily="34" charset="0"/>
              </a:rPr>
              <a:t>Creu dewisiadau a dewisiadau;</a:t>
            </a:r>
          </a:p>
          <a:p>
            <a:pPr>
              <a:buFontTx/>
              <a:buChar char="•"/>
              <a:defRPr/>
            </a:pPr>
            <a:r>
              <a:rPr lang="cy-GB" altLang="cy-GB" dirty="0">
                <a:latin typeface="Arial" panose="020B0604020202020204" pitchFamily="34" charset="0"/>
                <a:cs typeface="Arial" panose="020B0604020202020204" pitchFamily="34" charset="0"/>
              </a:rPr>
              <a:t>Modelau perthnasoedd yn seiliedig ar gynhwysiant yn hytrach na waharddiad;</a:t>
            </a:r>
          </a:p>
        </p:txBody>
      </p:sp>
      <p:sp>
        <p:nvSpPr>
          <p:cNvPr id="5124" name="Rectangle 6"/>
          <p:cNvSpPr>
            <a:spLocks noGrp="1" noChangeArrowheads="1"/>
          </p:cNvSpPr>
          <p:nvPr>
            <p:ph type="body" sz="half" idx="2"/>
          </p:nvPr>
        </p:nvSpPr>
        <p:spPr>
          <a:xfrm>
            <a:off x="4643438" y="1484784"/>
            <a:ext cx="4249042" cy="4258791"/>
          </a:xfrm>
        </p:spPr>
        <p:txBody>
          <a:bodyPr rtlCol="0">
            <a:normAutofit/>
          </a:bodyPr>
          <a:lstStyle/>
          <a:p>
            <a:pPr>
              <a:defRPr/>
            </a:pPr>
            <a:r>
              <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Increases empathy, compassion,  and sharing;</a:t>
            </a:r>
          </a:p>
          <a:p>
            <a:pPr>
              <a:defRPr/>
            </a:pPr>
            <a:r>
              <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Creates options and choices;</a:t>
            </a:r>
          </a:p>
          <a:p>
            <a:pPr>
              <a:defRPr/>
            </a:pPr>
            <a:r>
              <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Relationships models based on inclusion rather than exclusion;</a:t>
            </a:r>
          </a:p>
        </p:txBody>
      </p:sp>
    </p:spTree>
    <p:extLst>
      <p:ext uri="{BB962C8B-B14F-4D97-AF65-F5344CB8AC3E}">
        <p14:creationId xmlns:p14="http://schemas.microsoft.com/office/powerpoint/2010/main" val="176082235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757238" y="332656"/>
            <a:ext cx="7772400" cy="864096"/>
          </a:xfrm>
        </p:spPr>
        <p:txBody>
          <a:bodyPr rtlCol="0">
            <a:noAutofit/>
          </a:bodyPr>
          <a:lstStyle/>
          <a:p>
            <a:pPr algn="ctr" eaLnBrk="1" fontAlgn="auto" hangingPunct="1">
              <a:spcAft>
                <a:spcPts val="0"/>
              </a:spcAft>
              <a:defRPr/>
            </a:pPr>
            <a:r>
              <a:rPr lang="cy-GB" altLang="en-US" sz="40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Buddion cymdeithasol</a:t>
            </a:r>
            <a:br>
              <a:rPr lang="en-GB" altLang="en-US" sz="40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br>
            <a:r>
              <a:rPr lang="en-GB" altLang="en-US" sz="40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Social benefits</a:t>
            </a:r>
            <a:endParaRPr lang="en-GB" altLang="cy-GB" sz="4000" dirty="0">
              <a:solidFill>
                <a:srgbClr val="0070C0"/>
              </a:solidFill>
              <a:latin typeface="Arial" panose="020B0604020202020204" pitchFamily="34" charset="0"/>
              <a:cs typeface="Arial" panose="020B0604020202020204" pitchFamily="34" charset="0"/>
            </a:endParaRPr>
          </a:p>
        </p:txBody>
      </p:sp>
      <p:sp>
        <p:nvSpPr>
          <p:cNvPr id="5123" name="Rectangle 5"/>
          <p:cNvSpPr>
            <a:spLocks noGrp="1" noChangeArrowheads="1"/>
          </p:cNvSpPr>
          <p:nvPr>
            <p:ph type="body" sz="half" idx="1"/>
          </p:nvPr>
        </p:nvSpPr>
        <p:spPr>
          <a:xfrm>
            <a:off x="107504" y="1772816"/>
            <a:ext cx="4458146" cy="3970759"/>
          </a:xfrm>
        </p:spPr>
        <p:txBody>
          <a:bodyPr rtlCol="0">
            <a:normAutofit/>
          </a:bodyPr>
          <a:lstStyle/>
          <a:p>
            <a:pPr>
              <a:buFontTx/>
              <a:buChar char="•"/>
              <a:defRPr/>
            </a:pPr>
            <a:r>
              <a:rPr lang="cy-GB" altLang="cy-GB" dirty="0">
                <a:latin typeface="Arial" panose="020B0604020202020204" pitchFamily="34" charset="0"/>
                <a:cs typeface="Arial" panose="020B0604020202020204" pitchFamily="34" charset="0"/>
              </a:rPr>
              <a:t>Gwella medrau </a:t>
            </a:r>
            <a:r>
              <a:rPr lang="cy-GB" altLang="cy-GB" dirty="0" err="1">
                <a:latin typeface="Arial" panose="020B0604020202020204" pitchFamily="34" charset="0"/>
                <a:cs typeface="Arial" panose="020B0604020202020204" pitchFamily="34" charset="0"/>
              </a:rPr>
              <a:t>aneiriol</a:t>
            </a:r>
            <a:r>
              <a:rPr lang="cy-GB" altLang="cy-GB" dirty="0">
                <a:latin typeface="Arial" panose="020B0604020202020204" pitchFamily="34" charset="0"/>
                <a:cs typeface="Arial" panose="020B0604020202020204" pitchFamily="34" charset="0"/>
              </a:rPr>
              <a:t>;</a:t>
            </a:r>
          </a:p>
          <a:p>
            <a:pPr>
              <a:buFontTx/>
              <a:buChar char="•"/>
              <a:defRPr/>
            </a:pPr>
            <a:r>
              <a:rPr lang="cy-GB" altLang="cy-GB" dirty="0">
                <a:latin typeface="Arial" panose="020B0604020202020204" pitchFamily="34" charset="0"/>
                <a:cs typeface="Arial" panose="020B0604020202020204" pitchFamily="34" charset="0"/>
              </a:rPr>
              <a:t>Cynyddu sylw ac ymlyniad. </a:t>
            </a:r>
          </a:p>
        </p:txBody>
      </p:sp>
      <p:sp>
        <p:nvSpPr>
          <p:cNvPr id="5124" name="Rectangle 6"/>
          <p:cNvSpPr>
            <a:spLocks noGrp="1" noChangeArrowheads="1"/>
          </p:cNvSpPr>
          <p:nvPr>
            <p:ph type="body" sz="half" idx="2"/>
          </p:nvPr>
        </p:nvSpPr>
        <p:spPr>
          <a:xfrm>
            <a:off x="4643438" y="1772816"/>
            <a:ext cx="4249042" cy="3970759"/>
          </a:xfrm>
        </p:spPr>
        <p:txBody>
          <a:bodyPr rtlCol="0">
            <a:normAutofit/>
          </a:bodyPr>
          <a:lstStyle/>
          <a:p>
            <a:pPr>
              <a:defRPr/>
            </a:pPr>
            <a:r>
              <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Improves nonverbal skills;</a:t>
            </a:r>
          </a:p>
          <a:p>
            <a:pPr>
              <a:defRPr/>
            </a:pPr>
            <a:r>
              <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Increases attention and attachment .</a:t>
            </a:r>
          </a:p>
        </p:txBody>
      </p:sp>
    </p:spTree>
    <p:extLst>
      <p:ext uri="{BB962C8B-B14F-4D97-AF65-F5344CB8AC3E}">
        <p14:creationId xmlns:p14="http://schemas.microsoft.com/office/powerpoint/2010/main" val="385781070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E83302-C9D2-F702-920E-76376B7D86A4}"/>
              </a:ext>
            </a:extLst>
          </p:cNvPr>
          <p:cNvSpPr>
            <a:spLocks noGrp="1"/>
          </p:cNvSpPr>
          <p:nvPr>
            <p:ph type="title"/>
          </p:nvPr>
        </p:nvSpPr>
        <p:spPr/>
        <p:txBody>
          <a:bodyPr>
            <a:normAutofit/>
          </a:bodyPr>
          <a:lstStyle/>
          <a:p>
            <a:pPr algn="ctr"/>
            <a:r>
              <a:rPr lang="cy-GB" altLang="en-US" sz="40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Buddion corfforol</a:t>
            </a:r>
            <a:br>
              <a:rPr lang="en-GB" altLang="en-US" sz="40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br>
            <a:r>
              <a:rPr lang="en-GB" altLang="en-US" sz="40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Physical benefits</a:t>
            </a:r>
            <a:endParaRPr lang="en-GB" sz="4000"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A62552F-AB60-7E2B-25F9-9538B40FDA08}"/>
              </a:ext>
            </a:extLst>
          </p:cNvPr>
          <p:cNvSpPr>
            <a:spLocks noGrp="1"/>
          </p:cNvSpPr>
          <p:nvPr>
            <p:ph sz="half" idx="1"/>
          </p:nvPr>
        </p:nvSpPr>
        <p:spPr>
          <a:xfrm>
            <a:off x="179512" y="1825624"/>
            <a:ext cx="4316288" cy="4123655"/>
          </a:xfrm>
        </p:spPr>
        <p:txBody>
          <a:bodyPr>
            <a:normAutofit fontScale="92500" lnSpcReduction="20000"/>
          </a:bodyPr>
          <a:lstStyle/>
          <a:p>
            <a:pPr>
              <a:buFontTx/>
              <a:buChar char="•"/>
              <a:defRPr/>
            </a:pPr>
            <a:r>
              <a:rPr lang="cy-GB" altLang="cy-GB" dirty="0">
                <a:latin typeface="Arial" panose="020B0604020202020204" pitchFamily="34" charset="0"/>
                <a:cs typeface="Arial" panose="020B0604020202020204" pitchFamily="34" charset="0"/>
              </a:rPr>
              <a:t>Mae emosiynau cadarnhaol yn cynyddu effeithlonrwydd systemau imiwnedd, endocrin a chardiofasgwlaidd;</a:t>
            </a:r>
          </a:p>
          <a:p>
            <a:pPr>
              <a:buFontTx/>
              <a:buChar char="•"/>
              <a:defRPr/>
            </a:pPr>
            <a:r>
              <a:rPr lang="cy-GB" altLang="cy-GB" dirty="0">
                <a:latin typeface="Arial" panose="020B0604020202020204" pitchFamily="34" charset="0"/>
                <a:cs typeface="Arial" panose="020B0604020202020204" pitchFamily="34" charset="0"/>
              </a:rPr>
              <a:t>Lleihau straen, blinder, anaf ac iselder;</a:t>
            </a:r>
          </a:p>
          <a:p>
            <a:pPr>
              <a:buFontTx/>
              <a:buChar char="•"/>
              <a:defRPr/>
            </a:pPr>
            <a:r>
              <a:rPr lang="cy-GB" altLang="cy-GB" dirty="0">
                <a:latin typeface="Arial" panose="020B0604020202020204" pitchFamily="34" charset="0"/>
                <a:cs typeface="Arial" panose="020B0604020202020204" pitchFamily="34" charset="0"/>
              </a:rPr>
              <a:t>Cynyddu ystod ystwythder, cydsymud, cydbwysedd, hyblygrwydd, a sgiliau echddygol manwl a gros.</a:t>
            </a:r>
          </a:p>
          <a:p>
            <a:endParaRPr lang="en-GB" dirty="0"/>
          </a:p>
        </p:txBody>
      </p:sp>
      <p:sp>
        <p:nvSpPr>
          <p:cNvPr id="4" name="Content Placeholder 3">
            <a:extLst>
              <a:ext uri="{FF2B5EF4-FFF2-40B4-BE49-F238E27FC236}">
                <a16:creationId xmlns:a16="http://schemas.microsoft.com/office/drawing/2014/main" id="{FBF9F508-C5F0-E310-F994-E8B3F35ECB82}"/>
              </a:ext>
            </a:extLst>
          </p:cNvPr>
          <p:cNvSpPr>
            <a:spLocks noGrp="1"/>
          </p:cNvSpPr>
          <p:nvPr>
            <p:ph sz="half" idx="2"/>
          </p:nvPr>
        </p:nvSpPr>
        <p:spPr>
          <a:xfrm>
            <a:off x="4648200" y="1825625"/>
            <a:ext cx="4316288" cy="4123654"/>
          </a:xfrm>
        </p:spPr>
        <p:txBody>
          <a:bodyPr>
            <a:normAutofit fontScale="92500" lnSpcReduction="20000"/>
          </a:bodyPr>
          <a:lstStyle/>
          <a:p>
            <a:pPr>
              <a:defRPr/>
            </a:pPr>
            <a:r>
              <a:rPr lang="en-GB" altLang="en-US" sz="28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Positive emotions increase the efficiency of immune, endocrine, and cardiovascular systems;</a:t>
            </a:r>
          </a:p>
          <a:p>
            <a:pPr>
              <a:defRPr/>
            </a:pPr>
            <a:r>
              <a:rPr lang="en-GB" altLang="en-US" sz="28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Decreases stress, fatigue, injury, and depression;</a:t>
            </a:r>
          </a:p>
          <a:p>
            <a:pPr>
              <a:defRPr/>
            </a:pPr>
            <a:r>
              <a:rPr lang="en-GB" altLang="en-US" sz="28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Increases range of motion, agility, coordination, balance, flexibility, and fine and gross motor skills. </a:t>
            </a:r>
          </a:p>
          <a:p>
            <a:endParaRPr lang="en-GB" dirty="0"/>
          </a:p>
        </p:txBody>
      </p:sp>
    </p:spTree>
    <p:extLst>
      <p:ext uri="{BB962C8B-B14F-4D97-AF65-F5344CB8AC3E}">
        <p14:creationId xmlns:p14="http://schemas.microsoft.com/office/powerpoint/2010/main" val="420894526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EDCBC-6176-C18A-898C-CEE325AAC6B4}"/>
              </a:ext>
            </a:extLst>
          </p:cNvPr>
          <p:cNvSpPr>
            <a:spLocks noGrp="1"/>
          </p:cNvSpPr>
          <p:nvPr>
            <p:ph type="title"/>
          </p:nvPr>
        </p:nvSpPr>
        <p:spPr/>
        <p:txBody>
          <a:bodyPr>
            <a:normAutofit/>
          </a:bodyPr>
          <a:lstStyle/>
          <a:p>
            <a:pPr algn="ctr"/>
            <a:r>
              <a:rPr lang="cy-GB" altLang="en-US" sz="40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Buddion gwybyddol</a:t>
            </a:r>
            <a:br>
              <a:rPr lang="en-GB" altLang="en-US" sz="40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br>
            <a:r>
              <a:rPr lang="en-GB" altLang="en-US" sz="40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Cognitive benefits</a:t>
            </a:r>
            <a:endParaRPr lang="en-GB" sz="4000"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08AC6AA-8707-292E-933B-D2729F4E7C9D}"/>
              </a:ext>
            </a:extLst>
          </p:cNvPr>
          <p:cNvSpPr>
            <a:spLocks noGrp="1"/>
          </p:cNvSpPr>
          <p:nvPr>
            <p:ph sz="half" idx="1"/>
          </p:nvPr>
        </p:nvSpPr>
        <p:spPr/>
        <p:txBody>
          <a:bodyPr>
            <a:normAutofit lnSpcReduction="10000"/>
          </a:bodyPr>
          <a:lstStyle/>
          <a:p>
            <a:pPr>
              <a:buFontTx/>
              <a:buChar char="•"/>
              <a:defRPr/>
            </a:pPr>
            <a:r>
              <a:rPr lang="cy-GB" altLang="cy-GB" dirty="0">
                <a:latin typeface="Arial" panose="020B0604020202020204" pitchFamily="34" charset="0"/>
                <a:cs typeface="Arial" panose="020B0604020202020204" pitchFamily="34" charset="0"/>
              </a:rPr>
              <a:t>Cynyddu datblygiad a thwf yr ymennydd;</a:t>
            </a:r>
          </a:p>
          <a:p>
            <a:pPr>
              <a:buFontTx/>
              <a:buChar char="•"/>
              <a:defRPr/>
            </a:pPr>
            <a:r>
              <a:rPr lang="cy-GB" altLang="cy-GB" dirty="0">
                <a:latin typeface="Arial" panose="020B0604020202020204" pitchFamily="34" charset="0"/>
                <a:cs typeface="Arial" panose="020B0604020202020204" pitchFamily="34" charset="0"/>
              </a:rPr>
              <a:t>Sefydlu cysylltiadau niwral newydd;</a:t>
            </a:r>
          </a:p>
          <a:p>
            <a:pPr>
              <a:buFontTx/>
              <a:buChar char="•"/>
              <a:defRPr/>
            </a:pPr>
            <a:r>
              <a:rPr lang="cy-GB" altLang="cy-GB" dirty="0">
                <a:latin typeface="Arial" panose="020B0604020202020204" pitchFamily="34" charset="0"/>
                <a:cs typeface="Arial" panose="020B0604020202020204" pitchFamily="34" charset="0"/>
              </a:rPr>
              <a:t>Hybu deallusrwydd;</a:t>
            </a:r>
          </a:p>
          <a:p>
            <a:pPr>
              <a:buFontTx/>
              <a:buChar char="•"/>
              <a:defRPr/>
            </a:pPr>
            <a:r>
              <a:rPr lang="cy-GB" altLang="cy-GB" dirty="0">
                <a:latin typeface="Arial" panose="020B0604020202020204" pitchFamily="34" charset="0"/>
                <a:cs typeface="Arial" panose="020B0604020202020204" pitchFamily="34" charset="0"/>
              </a:rPr>
              <a:t>Hybu sgiliau datrys problemau;</a:t>
            </a:r>
          </a:p>
          <a:p>
            <a:endParaRPr lang="en-GB" dirty="0"/>
          </a:p>
        </p:txBody>
      </p:sp>
      <p:sp>
        <p:nvSpPr>
          <p:cNvPr id="4" name="Content Placeholder 3">
            <a:extLst>
              <a:ext uri="{FF2B5EF4-FFF2-40B4-BE49-F238E27FC236}">
                <a16:creationId xmlns:a16="http://schemas.microsoft.com/office/drawing/2014/main" id="{ECB7910A-E26E-BFA6-4CEA-46CD5D3F927A}"/>
              </a:ext>
            </a:extLst>
          </p:cNvPr>
          <p:cNvSpPr>
            <a:spLocks noGrp="1"/>
          </p:cNvSpPr>
          <p:nvPr>
            <p:ph sz="half" idx="2"/>
          </p:nvPr>
        </p:nvSpPr>
        <p:spPr/>
        <p:txBody>
          <a:bodyPr>
            <a:normAutofit lnSpcReduction="10000"/>
          </a:bodyPr>
          <a:lstStyle/>
          <a:p>
            <a:pPr>
              <a:defRPr/>
            </a:pPr>
            <a:r>
              <a:rPr lang="en-GB" altLang="en-US" sz="28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Increases brain development and growth;</a:t>
            </a:r>
          </a:p>
          <a:p>
            <a:pPr>
              <a:defRPr/>
            </a:pPr>
            <a:r>
              <a:rPr lang="en-GB" altLang="en-US" sz="28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Establishes new neural connections;</a:t>
            </a:r>
          </a:p>
          <a:p>
            <a:pPr>
              <a:defRPr/>
            </a:pPr>
            <a:r>
              <a:rPr lang="en-GB" altLang="en-US" sz="28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Promotes intelligence;</a:t>
            </a:r>
          </a:p>
          <a:p>
            <a:pPr>
              <a:defRPr/>
            </a:pPr>
            <a:r>
              <a:rPr lang="en-GB" altLang="en-US" sz="28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Promotes problem-solving skills;</a:t>
            </a:r>
          </a:p>
          <a:p>
            <a:endParaRPr lang="en-GB" dirty="0"/>
          </a:p>
        </p:txBody>
      </p:sp>
    </p:spTree>
    <p:extLst>
      <p:ext uri="{BB962C8B-B14F-4D97-AF65-F5344CB8AC3E}">
        <p14:creationId xmlns:p14="http://schemas.microsoft.com/office/powerpoint/2010/main" val="205509195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EDCBC-6176-C18A-898C-CEE325AAC6B4}"/>
              </a:ext>
            </a:extLst>
          </p:cNvPr>
          <p:cNvSpPr>
            <a:spLocks noGrp="1"/>
          </p:cNvSpPr>
          <p:nvPr>
            <p:ph type="title"/>
          </p:nvPr>
        </p:nvSpPr>
        <p:spPr/>
        <p:txBody>
          <a:bodyPr>
            <a:normAutofit/>
          </a:bodyPr>
          <a:lstStyle/>
          <a:p>
            <a:pPr algn="ctr"/>
            <a:r>
              <a:rPr lang="cy-GB" altLang="en-US" sz="40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Buddion gwybyddol</a:t>
            </a:r>
            <a:br>
              <a:rPr lang="en-GB" altLang="en-US" sz="40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br>
            <a:r>
              <a:rPr lang="en-GB" altLang="en-US" sz="40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Cognitive benefits</a:t>
            </a:r>
            <a:endParaRPr lang="en-GB" sz="4000"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08AC6AA-8707-292E-933B-D2729F4E7C9D}"/>
              </a:ext>
            </a:extLst>
          </p:cNvPr>
          <p:cNvSpPr>
            <a:spLocks noGrp="1"/>
          </p:cNvSpPr>
          <p:nvPr>
            <p:ph sz="half" idx="1"/>
          </p:nvPr>
        </p:nvSpPr>
        <p:spPr/>
        <p:txBody>
          <a:bodyPr>
            <a:normAutofit/>
          </a:bodyPr>
          <a:lstStyle/>
          <a:p>
            <a:pPr>
              <a:buFontTx/>
              <a:buChar char="•"/>
              <a:defRPr/>
            </a:pPr>
            <a:r>
              <a:rPr lang="cy-GB" altLang="cy-GB" dirty="0">
                <a:latin typeface="Arial" panose="020B0604020202020204" pitchFamily="34" charset="0"/>
                <a:cs typeface="Arial" panose="020B0604020202020204" pitchFamily="34" charset="0"/>
              </a:rPr>
              <a:t>Hyrwyddo creadigrwydd;</a:t>
            </a:r>
          </a:p>
          <a:p>
            <a:pPr>
              <a:buFontTx/>
              <a:buChar char="•"/>
              <a:defRPr/>
            </a:pPr>
            <a:r>
              <a:rPr lang="cy-GB" altLang="cy-GB" dirty="0">
                <a:latin typeface="Arial" panose="020B0604020202020204" pitchFamily="34" charset="0"/>
                <a:cs typeface="Arial" panose="020B0604020202020204" pitchFamily="34" charset="0"/>
              </a:rPr>
              <a:t>Cynyddu rhychwant sylw;</a:t>
            </a:r>
          </a:p>
          <a:p>
            <a:pPr>
              <a:buFontTx/>
              <a:buChar char="•"/>
              <a:defRPr/>
            </a:pPr>
            <a:r>
              <a:rPr lang="cy-GB" altLang="cy-GB" dirty="0">
                <a:latin typeface="Arial" panose="020B0604020202020204" pitchFamily="34" charset="0"/>
                <a:cs typeface="Arial" panose="020B0604020202020204" pitchFamily="34" charset="0"/>
              </a:rPr>
              <a:t>Gwella effeithlonrwydd meddwl.</a:t>
            </a:r>
          </a:p>
          <a:p>
            <a:endParaRPr lang="en-GB" dirty="0"/>
          </a:p>
        </p:txBody>
      </p:sp>
      <p:sp>
        <p:nvSpPr>
          <p:cNvPr id="4" name="Content Placeholder 3">
            <a:extLst>
              <a:ext uri="{FF2B5EF4-FFF2-40B4-BE49-F238E27FC236}">
                <a16:creationId xmlns:a16="http://schemas.microsoft.com/office/drawing/2014/main" id="{ECB7910A-E26E-BFA6-4CEA-46CD5D3F927A}"/>
              </a:ext>
            </a:extLst>
          </p:cNvPr>
          <p:cNvSpPr>
            <a:spLocks noGrp="1"/>
          </p:cNvSpPr>
          <p:nvPr>
            <p:ph sz="half" idx="2"/>
          </p:nvPr>
        </p:nvSpPr>
        <p:spPr/>
        <p:txBody>
          <a:bodyPr>
            <a:normAutofit/>
          </a:bodyPr>
          <a:lstStyle/>
          <a:p>
            <a:pPr>
              <a:defRPr/>
            </a:pPr>
            <a:r>
              <a:rPr lang="en-GB" altLang="en-US" sz="28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Promotes creativity;</a:t>
            </a:r>
          </a:p>
          <a:p>
            <a:pPr>
              <a:defRPr/>
            </a:pPr>
            <a:r>
              <a:rPr lang="en-GB" altLang="en-US" sz="28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Increases attention span;</a:t>
            </a:r>
          </a:p>
          <a:p>
            <a:pPr>
              <a:defRPr/>
            </a:pPr>
            <a:r>
              <a:rPr lang="en-GB" altLang="en-US" sz="28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Improves efficiency of thinking.</a:t>
            </a:r>
          </a:p>
          <a:p>
            <a:endParaRPr lang="en-GB" dirty="0"/>
          </a:p>
        </p:txBody>
      </p:sp>
    </p:spTree>
    <p:extLst>
      <p:ext uri="{BB962C8B-B14F-4D97-AF65-F5344CB8AC3E}">
        <p14:creationId xmlns:p14="http://schemas.microsoft.com/office/powerpoint/2010/main" val="109954093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6E6D10-2B30-074B-E526-9CA68FAF50B2}"/>
              </a:ext>
            </a:extLst>
          </p:cNvPr>
          <p:cNvSpPr>
            <a:spLocks noGrp="1"/>
          </p:cNvSpPr>
          <p:nvPr>
            <p:ph type="title"/>
          </p:nvPr>
        </p:nvSpPr>
        <p:spPr/>
        <p:txBody>
          <a:bodyPr/>
          <a:lstStyle/>
          <a:p>
            <a:pPr algn="ctr"/>
            <a:r>
              <a:rPr lang="cy-GB" altLang="en-US" sz="44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Buddion gwybyddol</a:t>
            </a:r>
            <a:br>
              <a:rPr lang="cy-GB" altLang="en-US" sz="44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br>
            <a:r>
              <a:rPr lang="cy-GB" altLang="en-US" sz="4400" kern="0" dirty="0" err="1">
                <a:solidFill>
                  <a:srgbClr val="0070C0"/>
                </a:solidFill>
                <a:latin typeface="Arial" panose="020B0604020202020204" pitchFamily="34" charset="0"/>
                <a:ea typeface="ＭＳ Ｐゴシック" panose="020B0600070205080204" pitchFamily="34" charset="-128"/>
                <a:cs typeface="Arial" panose="020B0604020202020204" pitchFamily="34" charset="0"/>
              </a:rPr>
              <a:t>Cognitive</a:t>
            </a:r>
            <a:r>
              <a:rPr lang="cy-GB" altLang="en-US" sz="44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 </a:t>
            </a:r>
            <a:r>
              <a:rPr lang="cy-GB" altLang="en-US" sz="4400" kern="0" dirty="0" err="1">
                <a:solidFill>
                  <a:srgbClr val="0070C0"/>
                </a:solidFill>
                <a:latin typeface="Arial" panose="020B0604020202020204" pitchFamily="34" charset="0"/>
                <a:ea typeface="ＭＳ Ｐゴシック" panose="020B0600070205080204" pitchFamily="34" charset="-128"/>
                <a:cs typeface="Arial" panose="020B0604020202020204" pitchFamily="34" charset="0"/>
              </a:rPr>
              <a:t>benefits</a:t>
            </a:r>
            <a:endParaRPr lang="en-GB"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8742C66-4FAA-246D-CBA1-733E1CE6E35A}"/>
              </a:ext>
            </a:extLst>
          </p:cNvPr>
          <p:cNvSpPr>
            <a:spLocks noGrp="1"/>
          </p:cNvSpPr>
          <p:nvPr>
            <p:ph sz="half" idx="1"/>
          </p:nvPr>
        </p:nvSpPr>
        <p:spPr>
          <a:xfrm>
            <a:off x="628650" y="1825625"/>
            <a:ext cx="7886700" cy="3809862"/>
          </a:xfrm>
        </p:spPr>
        <p:txBody>
          <a:bodyPr>
            <a:normAutofit/>
          </a:bodyPr>
          <a:lstStyle/>
          <a:p>
            <a:pPr marL="0" indent="0" algn="just">
              <a:buNone/>
            </a:pPr>
            <a:r>
              <a:rPr lang="en-GB" sz="2800" i="1" dirty="0">
                <a:latin typeface="Arial" panose="020B0604020202020204" pitchFamily="34" charset="0"/>
                <a:cs typeface="Arial" panose="020B0604020202020204" pitchFamily="34" charset="0"/>
              </a:rPr>
              <a:t>“A child who is not stimulated, by being played with, and who has few opportunities to explore his or her surroundings, may fail to link up fully those neural connections and pathways, which will be needed for later learning.”</a:t>
            </a:r>
          </a:p>
          <a:p>
            <a:pPr algn="just"/>
            <a:endParaRPr lang="en-GB" sz="2800" dirty="0">
              <a:latin typeface="Lucida Sans" panose="020B0602030504020204" pitchFamily="34" charset="0"/>
            </a:endParaRPr>
          </a:p>
          <a:p>
            <a:pPr marL="0" indent="0" algn="r">
              <a:buNone/>
            </a:pPr>
            <a:r>
              <a:rPr lang="en-GB" sz="2000" dirty="0">
                <a:latin typeface="Arial" panose="020B0604020202020204" pitchFamily="34" charset="0"/>
                <a:cs typeface="Arial" panose="020B0604020202020204" pitchFamily="34" charset="0"/>
              </a:rPr>
              <a:t>(Sutton-Smith, 1997, cited in Goldstein, 2012: 5) </a:t>
            </a:r>
          </a:p>
          <a:p>
            <a:endParaRPr lang="en-GB" dirty="0"/>
          </a:p>
        </p:txBody>
      </p:sp>
    </p:spTree>
    <p:extLst>
      <p:ext uri="{BB962C8B-B14F-4D97-AF65-F5344CB8AC3E}">
        <p14:creationId xmlns:p14="http://schemas.microsoft.com/office/powerpoint/2010/main" val="385684560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6570612-6E9F-EC01-9488-10CC6880BE49}"/>
              </a:ext>
            </a:extLst>
          </p:cNvPr>
          <p:cNvSpPr>
            <a:spLocks noGrp="1"/>
          </p:cNvSpPr>
          <p:nvPr>
            <p:ph sz="half" idx="1"/>
          </p:nvPr>
        </p:nvSpPr>
        <p:spPr/>
        <p:txBody>
          <a:bodyPr>
            <a:normAutofit fontScale="92500" lnSpcReduction="10000"/>
          </a:bodyPr>
          <a:lstStyle/>
          <a:p>
            <a:pPr>
              <a:buFontTx/>
              <a:buChar char="•"/>
              <a:defRPr/>
            </a:pPr>
            <a:r>
              <a:rPr lang="cy-GB" altLang="cy-GB" sz="3000" dirty="0">
                <a:latin typeface="Arial" panose="020B0604020202020204" pitchFamily="34" charset="0"/>
                <a:cs typeface="Arial" panose="020B0604020202020204" pitchFamily="34" charset="0"/>
              </a:rPr>
              <a:t>Rhaglen datblygiad cymdeithasol;</a:t>
            </a:r>
          </a:p>
          <a:p>
            <a:pPr>
              <a:buFontTx/>
              <a:buChar char="•"/>
              <a:defRPr/>
            </a:pPr>
            <a:r>
              <a:rPr lang="cy-GB" altLang="cy-GB" sz="3000" dirty="0">
                <a:latin typeface="Arial" panose="020B0604020202020204" pitchFamily="34" charset="0"/>
                <a:cs typeface="Arial" panose="020B0604020202020204" pitchFamily="34" charset="0"/>
              </a:rPr>
              <a:t>Plant ag ASC a chyflyrau tebyg sy'n effeithio ar gymhwysedd cymdeithasol;</a:t>
            </a:r>
          </a:p>
          <a:p>
            <a:pPr>
              <a:buFontTx/>
              <a:buChar char="•"/>
              <a:defRPr/>
            </a:pPr>
            <a:r>
              <a:rPr lang="cy-GB" altLang="cy-GB" sz="3000" dirty="0">
                <a:latin typeface="Arial" panose="020B0604020202020204" pitchFamily="34" charset="0"/>
                <a:cs typeface="Arial" panose="020B0604020202020204" pitchFamily="34" charset="0"/>
              </a:rPr>
              <a:t>Defnyddio diddordeb y plentyn ei hun i gymell dysgu;</a:t>
            </a:r>
          </a:p>
          <a:p>
            <a:endParaRPr lang="en-GB" dirty="0"/>
          </a:p>
        </p:txBody>
      </p:sp>
      <p:sp>
        <p:nvSpPr>
          <p:cNvPr id="4" name="Content Placeholder 3">
            <a:extLst>
              <a:ext uri="{FF2B5EF4-FFF2-40B4-BE49-F238E27FC236}">
                <a16:creationId xmlns:a16="http://schemas.microsoft.com/office/drawing/2014/main" id="{F9E0814F-9387-88A7-3D03-A65DAEF9CFC9}"/>
              </a:ext>
            </a:extLst>
          </p:cNvPr>
          <p:cNvSpPr>
            <a:spLocks noGrp="1"/>
          </p:cNvSpPr>
          <p:nvPr>
            <p:ph sz="half" idx="2"/>
          </p:nvPr>
        </p:nvSpPr>
        <p:spPr/>
        <p:txBody>
          <a:bodyPr>
            <a:normAutofit fontScale="92500" lnSpcReduction="10000"/>
          </a:bodyPr>
          <a:lstStyle/>
          <a:p>
            <a:pPr>
              <a:defRPr/>
            </a:pPr>
            <a:r>
              <a:rPr lang="en-GB" altLang="en-US" sz="30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Social development programme;</a:t>
            </a:r>
          </a:p>
          <a:p>
            <a:pPr>
              <a:defRPr/>
            </a:pPr>
            <a:r>
              <a:rPr lang="en-GB" altLang="en-US" sz="30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Children with ASC and similar conditions affecting social competence;</a:t>
            </a:r>
          </a:p>
          <a:p>
            <a:pPr>
              <a:defRPr/>
            </a:pPr>
            <a:r>
              <a:rPr lang="en-GB" altLang="en-US" sz="30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Uses child’s own interest to motivate learning;</a:t>
            </a:r>
          </a:p>
          <a:p>
            <a:endParaRPr lang="en-GB" dirty="0"/>
          </a:p>
        </p:txBody>
      </p:sp>
      <p:sp>
        <p:nvSpPr>
          <p:cNvPr id="5" name="Rectangle 4">
            <a:extLst>
              <a:ext uri="{FF2B5EF4-FFF2-40B4-BE49-F238E27FC236}">
                <a16:creationId xmlns:a16="http://schemas.microsoft.com/office/drawing/2014/main" id="{B2F06706-93C1-2C93-A95A-4AE8DC1402FD}"/>
              </a:ext>
            </a:extLst>
          </p:cNvPr>
          <p:cNvSpPr>
            <a:spLocks noGrp="1" noChangeArrowheads="1"/>
          </p:cNvSpPr>
          <p:nvPr>
            <p:ph type="title"/>
          </p:nvPr>
        </p:nvSpPr>
        <p:spPr>
          <a:xfrm>
            <a:off x="628650" y="365125"/>
            <a:ext cx="7886700" cy="1325563"/>
          </a:xfrm>
        </p:spPr>
        <p:txBody>
          <a:bodyPr rtlCol="0">
            <a:noAutofit/>
          </a:bodyPr>
          <a:lstStyle/>
          <a:p>
            <a:pPr algn="ctr">
              <a:defRPr/>
            </a:pPr>
            <a:r>
              <a:rPr lang="cy-GB" altLang="en-US" sz="40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Therapi LEGO®</a:t>
            </a:r>
            <a:br>
              <a:rPr lang="cy-GB" altLang="en-US" sz="40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br>
            <a:r>
              <a:rPr lang="en-GB" altLang="en-US" sz="40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LEGO® therapy</a:t>
            </a:r>
            <a:endParaRPr lang="en-GB" altLang="cy-GB" sz="2400"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7107210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6570612-6E9F-EC01-9488-10CC6880BE49}"/>
              </a:ext>
            </a:extLst>
          </p:cNvPr>
          <p:cNvSpPr>
            <a:spLocks noGrp="1"/>
          </p:cNvSpPr>
          <p:nvPr>
            <p:ph sz="half" idx="1"/>
          </p:nvPr>
        </p:nvSpPr>
        <p:spPr/>
        <p:txBody>
          <a:bodyPr>
            <a:normAutofit/>
          </a:bodyPr>
          <a:lstStyle/>
          <a:p>
            <a:pPr>
              <a:buFontTx/>
              <a:buChar char="•"/>
              <a:defRPr/>
            </a:pPr>
            <a:r>
              <a:rPr lang="cy-GB" altLang="cy-GB" dirty="0">
                <a:latin typeface="Arial" panose="020B0604020202020204" pitchFamily="34" charset="0"/>
                <a:cs typeface="Arial" panose="020B0604020202020204" pitchFamily="34" charset="0"/>
              </a:rPr>
              <a:t>Hyrwyddo:</a:t>
            </a:r>
          </a:p>
          <a:p>
            <a:pPr marL="0" indent="0">
              <a:buNone/>
              <a:defRPr/>
            </a:pPr>
            <a:r>
              <a:rPr lang="cy-GB" altLang="cy-GB" dirty="0">
                <a:latin typeface="Arial" panose="020B0604020202020204" pitchFamily="34" charset="0"/>
                <a:cs typeface="Arial" panose="020B0604020202020204" pitchFamily="34" charset="0"/>
              </a:rPr>
              <a:t>- Modelu gan gyfoedion;</a:t>
            </a:r>
          </a:p>
          <a:p>
            <a:pPr marL="0" indent="0">
              <a:buNone/>
              <a:defRPr/>
            </a:pPr>
            <a:r>
              <a:rPr lang="cy-GB" altLang="cy-GB" dirty="0">
                <a:latin typeface="Arial" panose="020B0604020202020204" pitchFamily="34" charset="0"/>
                <a:cs typeface="Arial" panose="020B0604020202020204" pitchFamily="34" charset="0"/>
              </a:rPr>
              <a:t>- Rhyngweithio â chyfoedion;</a:t>
            </a:r>
          </a:p>
          <a:p>
            <a:pPr marL="0" indent="0">
              <a:buNone/>
              <a:defRPr/>
            </a:pPr>
            <a:r>
              <a:rPr lang="cy-GB" altLang="cy-GB" dirty="0">
                <a:latin typeface="Arial" panose="020B0604020202020204" pitchFamily="34" charset="0"/>
                <a:cs typeface="Arial" panose="020B0604020202020204" pitchFamily="34" charset="0"/>
              </a:rPr>
              <a:t>- Cyfleoedd i ymarfer sgiliau cymdeithasol.</a:t>
            </a:r>
          </a:p>
          <a:p>
            <a:endParaRPr lang="en-GB" dirty="0"/>
          </a:p>
        </p:txBody>
      </p:sp>
      <p:sp>
        <p:nvSpPr>
          <p:cNvPr id="4" name="Content Placeholder 3">
            <a:extLst>
              <a:ext uri="{FF2B5EF4-FFF2-40B4-BE49-F238E27FC236}">
                <a16:creationId xmlns:a16="http://schemas.microsoft.com/office/drawing/2014/main" id="{F9E0814F-9387-88A7-3D03-A65DAEF9CFC9}"/>
              </a:ext>
            </a:extLst>
          </p:cNvPr>
          <p:cNvSpPr>
            <a:spLocks noGrp="1"/>
          </p:cNvSpPr>
          <p:nvPr>
            <p:ph sz="half" idx="2"/>
          </p:nvPr>
        </p:nvSpPr>
        <p:spPr/>
        <p:txBody>
          <a:bodyPr>
            <a:normAutofit/>
          </a:bodyPr>
          <a:lstStyle/>
          <a:p>
            <a:pPr>
              <a:defRPr/>
            </a:pPr>
            <a:r>
              <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Promotes:</a:t>
            </a:r>
          </a:p>
          <a:p>
            <a:pPr>
              <a:buFontTx/>
              <a:buChar char="-"/>
              <a:defRPr/>
            </a:pPr>
            <a:r>
              <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Peer modelling;</a:t>
            </a:r>
          </a:p>
          <a:p>
            <a:pPr>
              <a:buFontTx/>
              <a:buChar char="-"/>
              <a:defRPr/>
            </a:pPr>
            <a:r>
              <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Peer interaction;</a:t>
            </a:r>
          </a:p>
          <a:p>
            <a:pPr>
              <a:buFontTx/>
              <a:buChar char="-"/>
              <a:defRPr/>
            </a:pPr>
            <a:r>
              <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Opportunities to practice social skills.</a:t>
            </a:r>
          </a:p>
          <a:p>
            <a:endParaRPr lang="en-GB" dirty="0"/>
          </a:p>
        </p:txBody>
      </p:sp>
      <p:sp>
        <p:nvSpPr>
          <p:cNvPr id="5" name="Rectangle 4">
            <a:extLst>
              <a:ext uri="{FF2B5EF4-FFF2-40B4-BE49-F238E27FC236}">
                <a16:creationId xmlns:a16="http://schemas.microsoft.com/office/drawing/2014/main" id="{B2F06706-93C1-2C93-A95A-4AE8DC1402FD}"/>
              </a:ext>
            </a:extLst>
          </p:cNvPr>
          <p:cNvSpPr>
            <a:spLocks noGrp="1" noChangeArrowheads="1"/>
          </p:cNvSpPr>
          <p:nvPr>
            <p:ph type="title"/>
          </p:nvPr>
        </p:nvSpPr>
        <p:spPr>
          <a:xfrm>
            <a:off x="628650" y="365125"/>
            <a:ext cx="7886700" cy="1325563"/>
          </a:xfrm>
        </p:spPr>
        <p:txBody>
          <a:bodyPr rtlCol="0">
            <a:noAutofit/>
          </a:bodyPr>
          <a:lstStyle/>
          <a:p>
            <a:pPr algn="ctr">
              <a:defRPr/>
            </a:pPr>
            <a:r>
              <a:rPr lang="cy-GB" altLang="en-US" sz="40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Therapi LEGO®</a:t>
            </a:r>
            <a:br>
              <a:rPr lang="cy-GB" altLang="en-US" sz="40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br>
            <a:r>
              <a:rPr lang="en-GB" altLang="en-US" sz="40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LEGO® therapy</a:t>
            </a:r>
            <a:endParaRPr lang="en-GB" altLang="cy-GB" sz="2400"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5566681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p:txBody>
          <a:bodyPr rtlCol="0">
            <a:noAutofit/>
          </a:bodyPr>
          <a:lstStyle/>
          <a:p>
            <a:pPr algn="ctr" eaLnBrk="1" fontAlgn="auto" hangingPunct="1">
              <a:spcAft>
                <a:spcPts val="0"/>
              </a:spcAft>
              <a:defRPr/>
            </a:pPr>
            <a:r>
              <a:rPr lang="cy-GB" altLang="en-US" sz="40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Therapi LEGO®</a:t>
            </a:r>
            <a:br>
              <a:rPr lang="cy-GB" altLang="en-US" sz="40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br>
            <a:r>
              <a:rPr lang="en-GB" altLang="en-US" sz="40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LEGO® therapy</a:t>
            </a:r>
            <a:endParaRPr lang="en-GB" altLang="cy-GB" sz="4000" dirty="0">
              <a:solidFill>
                <a:srgbClr val="0070C0"/>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251520" y="2348879"/>
            <a:ext cx="3456384" cy="3828083"/>
          </a:xfrm>
        </p:spPr>
        <p:txBody>
          <a:bodyPr>
            <a:normAutofit/>
          </a:bodyPr>
          <a:lstStyle/>
          <a:p>
            <a:pPr marL="0" indent="0">
              <a:buNone/>
            </a:pPr>
            <a:r>
              <a:rPr lang="en-GB" sz="2000" dirty="0">
                <a:latin typeface="Arial" panose="020B0604020202020204" pitchFamily="34" charset="0"/>
                <a:cs typeface="Arial" panose="020B0604020202020204" pitchFamily="34" charset="0"/>
              </a:rPr>
              <a:t>Rosengarten, V. (2020) </a:t>
            </a:r>
            <a:r>
              <a:rPr lang="en-GB" sz="2000" i="1" dirty="0">
                <a:latin typeface="Arial" panose="020B0604020202020204" pitchFamily="34" charset="0"/>
                <a:cs typeface="Arial" panose="020B0604020202020204" pitchFamily="34" charset="0"/>
              </a:rPr>
              <a:t>Lego Therapy webinar, </a:t>
            </a:r>
            <a:r>
              <a:rPr lang="en-GB" sz="2000" dirty="0">
                <a:latin typeface="Arial" panose="020B0604020202020204" pitchFamily="34" charset="0"/>
                <a:cs typeface="Arial" panose="020B0604020202020204" pitchFamily="34" charset="0"/>
                <a:hlinkClick r:id="rId4"/>
              </a:rPr>
              <a:t>https://www.youtube.com/watch?v=0URMEde06xQ</a:t>
            </a:r>
            <a:r>
              <a:rPr lang="en-GB" sz="2000" dirty="0">
                <a:latin typeface="Arial" panose="020B0604020202020204" pitchFamily="34" charset="0"/>
                <a:cs typeface="Arial" panose="020B0604020202020204" pitchFamily="34" charset="0"/>
              </a:rPr>
              <a:t> [Accessed: January 31 2021].</a:t>
            </a:r>
          </a:p>
        </p:txBody>
      </p:sp>
      <p:pic>
        <p:nvPicPr>
          <p:cNvPr id="5" name="0URMEde06xQ"/>
          <p:cNvPicPr>
            <a:picLocks noGrp="1" noRot="1" noChangeAspect="1"/>
          </p:cNvPicPr>
          <p:nvPr>
            <p:ph sz="half" idx="2"/>
            <a:videoFile r:link="rId1"/>
          </p:nvPr>
        </p:nvPicPr>
        <p:blipFill>
          <a:blip r:embed="rId5"/>
          <a:stretch>
            <a:fillRect/>
          </a:stretch>
        </p:blipFill>
        <p:spPr>
          <a:xfrm>
            <a:off x="3923928" y="1690689"/>
            <a:ext cx="4968552" cy="3898551"/>
          </a:xfrm>
          <a:prstGeom prst="rect">
            <a:avLst/>
          </a:prstGeom>
        </p:spPr>
      </p:pic>
    </p:spTree>
    <p:extLst>
      <p:ext uri="{BB962C8B-B14F-4D97-AF65-F5344CB8AC3E}">
        <p14:creationId xmlns:p14="http://schemas.microsoft.com/office/powerpoint/2010/main" val="190679367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B3A01F-21CF-B6BC-06C0-113A57C556F2}"/>
              </a:ext>
            </a:extLst>
          </p:cNvPr>
          <p:cNvSpPr>
            <a:spLocks noGrp="1"/>
          </p:cNvSpPr>
          <p:nvPr>
            <p:ph type="title"/>
          </p:nvPr>
        </p:nvSpPr>
        <p:spPr/>
        <p:txBody>
          <a:bodyPr>
            <a:normAutofit/>
          </a:bodyPr>
          <a:lstStyle/>
          <a:p>
            <a:pPr algn="ctr"/>
            <a:r>
              <a:rPr lang="cy-GB" altLang="en-US" sz="40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Chwarae ag ADCG</a:t>
            </a:r>
            <a:br>
              <a:rPr lang="en-GB" altLang="en-US" sz="40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br>
            <a:r>
              <a:rPr lang="en-GB" altLang="en-US" sz="40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Play and ADHD</a:t>
            </a:r>
            <a:endParaRPr lang="en-GB" sz="4000" dirty="0">
              <a:solidFill>
                <a:srgbClr val="0070C0"/>
              </a:solidFill>
            </a:endParaRPr>
          </a:p>
        </p:txBody>
      </p:sp>
      <p:sp>
        <p:nvSpPr>
          <p:cNvPr id="3" name="Content Placeholder 2">
            <a:extLst>
              <a:ext uri="{FF2B5EF4-FFF2-40B4-BE49-F238E27FC236}">
                <a16:creationId xmlns:a16="http://schemas.microsoft.com/office/drawing/2014/main" id="{0B810CD0-9FD4-FD16-7EF0-924F7A732863}"/>
              </a:ext>
            </a:extLst>
          </p:cNvPr>
          <p:cNvSpPr>
            <a:spLocks noGrp="1"/>
          </p:cNvSpPr>
          <p:nvPr>
            <p:ph sz="half" idx="1"/>
          </p:nvPr>
        </p:nvSpPr>
        <p:spPr>
          <a:xfrm>
            <a:off x="251520" y="1825625"/>
            <a:ext cx="8640960" cy="3809862"/>
          </a:xfrm>
        </p:spPr>
        <p:txBody>
          <a:bodyPr>
            <a:normAutofit fontScale="92500" lnSpcReduction="10000"/>
          </a:bodyPr>
          <a:lstStyle/>
          <a:p>
            <a:pPr marL="0" indent="0" algn="just">
              <a:buNone/>
            </a:pPr>
            <a:r>
              <a:rPr lang="en-GB" sz="3200" i="1" dirty="0">
                <a:latin typeface="Arial" panose="020B0604020202020204" pitchFamily="34" charset="0"/>
                <a:cs typeface="Arial" panose="020B0604020202020204" pitchFamily="34" charset="0"/>
              </a:rPr>
              <a:t>“</a:t>
            </a:r>
            <a:r>
              <a:rPr lang="en-GB" sz="2800" i="1" dirty="0">
                <a:latin typeface="Arial" panose="020B0604020202020204" pitchFamily="34" charset="0"/>
                <a:cs typeface="Arial" panose="020B0604020202020204" pitchFamily="34" charset="0"/>
              </a:rPr>
              <a:t>one reason for the increasing incidence of ADHD may be the diminishing availability of opportunities for pre-school children to engage in natural self-generated social play. The idea that intensive social play interventions, throughout early childhood, may alleviate ADHD symptoms remains to be evaluated. As an alternative to the use of play-reducing psychostimulants, society could establish play “sanctuaries” for at-risk children in order to facilitate frontal lobe maturation and the healthy development of pro-social minds.”</a:t>
            </a:r>
          </a:p>
          <a:p>
            <a:pPr marL="0" indent="0" algn="r">
              <a:buNone/>
            </a:pPr>
            <a:r>
              <a:rPr lang="en-GB" sz="1900" dirty="0">
                <a:latin typeface="Arial" panose="020B0604020202020204" pitchFamily="34" charset="0"/>
                <a:cs typeface="Arial" panose="020B0604020202020204" pitchFamily="34" charset="0"/>
              </a:rPr>
              <a:t>(</a:t>
            </a:r>
            <a:r>
              <a:rPr lang="en-GB" sz="1900" dirty="0" err="1">
                <a:latin typeface="Arial" panose="020B0604020202020204" pitchFamily="34" charset="0"/>
                <a:cs typeface="Arial" panose="020B0604020202020204" pitchFamily="34" charset="0"/>
              </a:rPr>
              <a:t>Panksepp</a:t>
            </a:r>
            <a:r>
              <a:rPr lang="en-GB" sz="1900" dirty="0">
                <a:latin typeface="Arial" panose="020B0604020202020204" pitchFamily="34" charset="0"/>
                <a:cs typeface="Arial" panose="020B0604020202020204" pitchFamily="34" charset="0"/>
              </a:rPr>
              <a:t>, 2007, cited in Goldstein, 2012: 24) </a:t>
            </a:r>
          </a:p>
          <a:p>
            <a:endParaRPr lang="en-GB" dirty="0"/>
          </a:p>
        </p:txBody>
      </p:sp>
    </p:spTree>
    <p:extLst>
      <p:ext uri="{BB962C8B-B14F-4D97-AF65-F5344CB8AC3E}">
        <p14:creationId xmlns:p14="http://schemas.microsoft.com/office/powerpoint/2010/main" val="398650302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757238" y="332656"/>
            <a:ext cx="7772400" cy="864096"/>
          </a:xfrm>
        </p:spPr>
        <p:txBody>
          <a:bodyPr rtlCol="0">
            <a:noAutofit/>
          </a:bodyPr>
          <a:lstStyle/>
          <a:p>
            <a:pPr algn="ctr">
              <a:defRPr/>
            </a:pPr>
            <a:r>
              <a:rPr lang="cy-GB" altLang="en-US" sz="40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Ystyriwch...</a:t>
            </a:r>
            <a:br>
              <a:rPr lang="cy-GB" altLang="en-US" sz="40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br>
            <a:r>
              <a:rPr lang="cy-GB" altLang="en-US" sz="4000" kern="0" dirty="0" err="1">
                <a:solidFill>
                  <a:srgbClr val="0070C0"/>
                </a:solidFill>
                <a:latin typeface="Arial" panose="020B0604020202020204" pitchFamily="34" charset="0"/>
                <a:ea typeface="ＭＳ Ｐゴシック" panose="020B0600070205080204" pitchFamily="34" charset="-128"/>
                <a:cs typeface="Arial" panose="020B0604020202020204" pitchFamily="34" charset="0"/>
              </a:rPr>
              <a:t>Consider</a:t>
            </a:r>
            <a:r>
              <a:rPr lang="cy-GB" altLang="en-US" sz="40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a:t>
            </a:r>
            <a:endParaRPr lang="en-GB" altLang="cy-GB" sz="4000" dirty="0">
              <a:solidFill>
                <a:srgbClr val="0070C0"/>
              </a:solidFill>
              <a:latin typeface="Arial" panose="020B0604020202020204" pitchFamily="34" charset="0"/>
              <a:cs typeface="Arial" panose="020B0604020202020204" pitchFamily="34" charset="0"/>
            </a:endParaRPr>
          </a:p>
        </p:txBody>
      </p:sp>
      <p:sp>
        <p:nvSpPr>
          <p:cNvPr id="5123" name="Rectangle 5"/>
          <p:cNvSpPr>
            <a:spLocks noGrp="1" noChangeArrowheads="1"/>
          </p:cNvSpPr>
          <p:nvPr>
            <p:ph type="body" sz="half" idx="1"/>
          </p:nvPr>
        </p:nvSpPr>
        <p:spPr>
          <a:xfrm>
            <a:off x="107504" y="1556792"/>
            <a:ext cx="4458146" cy="4186783"/>
          </a:xfrm>
        </p:spPr>
        <p:txBody>
          <a:bodyPr rtlCol="0">
            <a:normAutofit lnSpcReduction="10000"/>
          </a:bodyPr>
          <a:lstStyle/>
          <a:p>
            <a:pPr>
              <a:buFontTx/>
              <a:buChar char="•"/>
              <a:defRPr/>
            </a:pPr>
            <a:r>
              <a:rPr lang="cy-GB" altLang="cy-GB" dirty="0">
                <a:latin typeface="Arial" panose="020B0604020202020204" pitchFamily="34" charset="0"/>
                <a:cs typeface="Arial" panose="020B0604020202020204" pitchFamily="34" charset="0"/>
              </a:rPr>
              <a:t>Sut gellir defnyddio chwarae i adnabod ADY yn gynnar?</a:t>
            </a:r>
          </a:p>
          <a:p>
            <a:pPr>
              <a:buFontTx/>
              <a:buChar char="•"/>
              <a:defRPr/>
            </a:pPr>
            <a:r>
              <a:rPr lang="cy-GB" altLang="cy-GB" dirty="0">
                <a:latin typeface="Arial" panose="020B0604020202020204" pitchFamily="34" charset="0"/>
                <a:cs typeface="Arial" panose="020B0604020202020204" pitchFamily="34" charset="0"/>
              </a:rPr>
              <a:t>A allwch chi nodi newidiadau y mae angen eu gwneud yn eich ymarfer chwarae presennol?</a:t>
            </a:r>
          </a:p>
          <a:p>
            <a:pPr>
              <a:buFontTx/>
              <a:buChar char="•"/>
              <a:defRPr/>
            </a:pPr>
            <a:r>
              <a:rPr lang="cy-GB" altLang="cy-GB" dirty="0">
                <a:latin typeface="Arial" panose="020B0604020202020204" pitchFamily="34" charset="0"/>
                <a:cs typeface="Arial" panose="020B0604020202020204" pitchFamily="34" charset="0"/>
              </a:rPr>
              <a:t>Beth yw goblygiadau'r newidiadau hyn – amser, hyfforddiant, adnoddau?</a:t>
            </a:r>
          </a:p>
        </p:txBody>
      </p:sp>
      <p:sp>
        <p:nvSpPr>
          <p:cNvPr id="5124" name="Rectangle 6"/>
          <p:cNvSpPr>
            <a:spLocks noGrp="1" noChangeArrowheads="1"/>
          </p:cNvSpPr>
          <p:nvPr>
            <p:ph type="body" sz="half" idx="2"/>
          </p:nvPr>
        </p:nvSpPr>
        <p:spPr>
          <a:xfrm>
            <a:off x="4643438" y="1556792"/>
            <a:ext cx="4249042" cy="4186783"/>
          </a:xfrm>
        </p:spPr>
        <p:txBody>
          <a:bodyPr rtlCol="0">
            <a:normAutofit/>
          </a:bodyPr>
          <a:lstStyle/>
          <a:p>
            <a:pPr>
              <a:defRPr/>
            </a:pPr>
            <a:r>
              <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How can play be used for early identification of ALN?</a:t>
            </a:r>
          </a:p>
          <a:p>
            <a:pPr>
              <a:defRPr/>
            </a:pPr>
            <a:r>
              <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Can you identify changes that need to be made in your current play practice?</a:t>
            </a:r>
          </a:p>
          <a:p>
            <a:pPr>
              <a:defRPr/>
            </a:pPr>
            <a:r>
              <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What are implications of these changes – time, training, resources?</a:t>
            </a:r>
          </a:p>
          <a:p>
            <a:pPr>
              <a:defRPr/>
            </a:pPr>
            <a:endParaRPr lang="en-GB" altLang="en-US" sz="2400" kern="0" dirty="0">
              <a:solidFill>
                <a:srgbClr val="002060"/>
              </a:solidFill>
              <a:latin typeface="Lucida Sans" panose="020B0602030504020204" pitchFamily="34" charset="0"/>
              <a:ea typeface="ＭＳ Ｐゴシック" panose="020B0600070205080204" pitchFamily="34" charset="-128"/>
            </a:endParaRPr>
          </a:p>
        </p:txBody>
      </p:sp>
    </p:spTree>
    <p:extLst>
      <p:ext uri="{BB962C8B-B14F-4D97-AF65-F5344CB8AC3E}">
        <p14:creationId xmlns:p14="http://schemas.microsoft.com/office/powerpoint/2010/main" val="8819900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28650" y="365127"/>
            <a:ext cx="7886700" cy="399578"/>
          </a:xfrm>
        </p:spPr>
        <p:txBody>
          <a:bodyPr rtlCol="0">
            <a:noAutofit/>
          </a:bodyPr>
          <a:lstStyle/>
          <a:p>
            <a:pPr algn="ctr" eaLnBrk="1" fontAlgn="auto" hangingPunct="1">
              <a:spcAft>
                <a:spcPts val="0"/>
              </a:spcAft>
              <a:defRPr/>
            </a:pPr>
            <a:r>
              <a:rPr lang="cy-GB" altLang="en-US" sz="32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I orffen...</a:t>
            </a:r>
            <a:br>
              <a:rPr lang="en-GB" altLang="en-US" sz="32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br>
            <a:r>
              <a:rPr lang="en-GB" altLang="en-US" sz="32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To conclude…</a:t>
            </a:r>
            <a:endParaRPr lang="en-GB" altLang="cy-GB" sz="3200" dirty="0">
              <a:solidFill>
                <a:srgbClr val="0070C0"/>
              </a:solidFill>
              <a:latin typeface="Arial" panose="020B0604020202020204" pitchFamily="34" charset="0"/>
              <a:cs typeface="Arial" panose="020B0604020202020204" pitchFamily="34" charset="0"/>
            </a:endParaRPr>
          </a:p>
        </p:txBody>
      </p:sp>
      <p:pic>
        <p:nvPicPr>
          <p:cNvPr id="5" name="Content Placeholder 4"/>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127248" y="1124744"/>
            <a:ext cx="4084711" cy="4487547"/>
          </a:xfrm>
        </p:spPr>
      </p:pic>
      <p:pic>
        <p:nvPicPr>
          <p:cNvPr id="6" name="Content Placeholder 5"/>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a:xfrm>
            <a:off x="4355976" y="1124744"/>
            <a:ext cx="4464495" cy="4487547"/>
          </a:xfrm>
        </p:spPr>
      </p:pic>
    </p:spTree>
    <p:extLst>
      <p:ext uri="{BB962C8B-B14F-4D97-AF65-F5344CB8AC3E}">
        <p14:creationId xmlns:p14="http://schemas.microsoft.com/office/powerpoint/2010/main" val="297088555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BD338-0C4C-ED9D-18A9-0823A55E12EA}"/>
              </a:ext>
            </a:extLst>
          </p:cNvPr>
          <p:cNvSpPr>
            <a:spLocks noGrp="1"/>
          </p:cNvSpPr>
          <p:nvPr>
            <p:ph type="title"/>
          </p:nvPr>
        </p:nvSpPr>
        <p:spPr>
          <a:xfrm>
            <a:off x="628650" y="365125"/>
            <a:ext cx="7886700" cy="1325563"/>
          </a:xfrm>
        </p:spPr>
        <p:txBody>
          <a:bodyPr>
            <a:normAutofit/>
          </a:bodyPr>
          <a:lstStyle/>
          <a:p>
            <a:pPr algn="ctr"/>
            <a:r>
              <a:rPr kumimoji="0" lang="cy-GB" altLang="en-US" sz="4000" b="0" i="0" u="none" strike="noStrike" kern="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Cyfeiriadau</a:t>
            </a:r>
            <a:br>
              <a:rPr kumimoji="0" lang="en-GB" altLang="en-US" sz="4400" b="0" i="0" u="none" strike="noStrike" kern="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br>
            <a:r>
              <a:rPr kumimoji="0" lang="en-GB" altLang="en-US" sz="4000" b="0" i="0" u="none" strike="noStrike" kern="0" cap="none" spc="0" normalizeH="0" baseline="0" noProof="0" dirty="0">
                <a:ln>
                  <a:noFill/>
                </a:ln>
                <a:solidFill>
                  <a:srgbClr val="0070C0"/>
                </a:solidFill>
                <a:effectLst/>
                <a:uLnTx/>
                <a:uFillTx/>
                <a:latin typeface="Arial" panose="020B0604020202020204" pitchFamily="34" charset="0"/>
                <a:ea typeface="ＭＳ Ｐゴシック" panose="020B0600070205080204" pitchFamily="34" charset="-128"/>
                <a:cs typeface="Arial" panose="020B0604020202020204" pitchFamily="34" charset="0"/>
              </a:rPr>
              <a:t>References</a:t>
            </a:r>
            <a:endParaRPr lang="en-GB" sz="4000" dirty="0">
              <a:solidFill>
                <a:srgbClr val="0070C0"/>
              </a:solidFill>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95346C90-D5E9-7799-EB29-30953BAA3D8D}"/>
              </a:ext>
            </a:extLst>
          </p:cNvPr>
          <p:cNvSpPr txBox="1">
            <a:spLocks noGrp="1"/>
          </p:cNvSpPr>
          <p:nvPr>
            <p:ph sz="half" idx="1"/>
          </p:nvPr>
        </p:nvSpPr>
        <p:spPr>
          <a:xfrm>
            <a:off x="251520" y="1825625"/>
            <a:ext cx="8568952" cy="3835922"/>
          </a:xfrm>
          <a:prstGeom prst="rect">
            <a:avLst/>
          </a:prstGeom>
          <a:noFill/>
        </p:spPr>
        <p:txBody>
          <a:bodyPr wrap="square" rtlCol="0">
            <a:spAutoFit/>
          </a:bodyPr>
          <a:lstStyle/>
          <a:p>
            <a:pPr marL="0" indent="0">
              <a:buNone/>
            </a:pPr>
            <a:r>
              <a:rPr lang="en-GB" sz="1600" dirty="0">
                <a:latin typeface="Arial" panose="020B0604020202020204" pitchFamily="34" charset="0"/>
                <a:cs typeface="Arial" panose="020B0604020202020204" pitchFamily="34" charset="0"/>
              </a:rPr>
              <a:t>Besio, S., </a:t>
            </a:r>
            <a:r>
              <a:rPr lang="en-GB" sz="1600" dirty="0" err="1">
                <a:latin typeface="Arial" panose="020B0604020202020204" pitchFamily="34" charset="0"/>
                <a:cs typeface="Arial" panose="020B0604020202020204" pitchFamily="34" charset="0"/>
              </a:rPr>
              <a:t>Bulgarelli</a:t>
            </a:r>
            <a:r>
              <a:rPr lang="en-GB" sz="1600" dirty="0">
                <a:latin typeface="Arial" panose="020B0604020202020204" pitchFamily="34" charset="0"/>
                <a:cs typeface="Arial" panose="020B0604020202020204" pitchFamily="34" charset="0"/>
              </a:rPr>
              <a:t>, D. and </a:t>
            </a:r>
            <a:r>
              <a:rPr lang="en-GB" sz="1600" dirty="0" err="1">
                <a:latin typeface="Arial" panose="020B0604020202020204" pitchFamily="34" charset="0"/>
                <a:cs typeface="Arial" panose="020B0604020202020204" pitchFamily="34" charset="0"/>
              </a:rPr>
              <a:t>Stancheva-Popkostadinova</a:t>
            </a:r>
            <a:r>
              <a:rPr lang="en-GB" sz="1600" dirty="0">
                <a:latin typeface="Arial" panose="020B0604020202020204" pitchFamily="34" charset="0"/>
                <a:cs typeface="Arial" panose="020B0604020202020204" pitchFamily="34" charset="0"/>
              </a:rPr>
              <a:t>, V. (2017) </a:t>
            </a:r>
            <a:r>
              <a:rPr lang="en-GB" sz="1600" i="1" dirty="0">
                <a:latin typeface="Arial" panose="020B0604020202020204" pitchFamily="34" charset="0"/>
                <a:cs typeface="Arial" panose="020B0604020202020204" pitchFamily="34" charset="0"/>
              </a:rPr>
              <a:t>Play development in children with disabilities. </a:t>
            </a:r>
            <a:r>
              <a:rPr lang="en-GB" sz="1600" dirty="0">
                <a:latin typeface="Arial" panose="020B0604020202020204" pitchFamily="34" charset="0"/>
                <a:cs typeface="Arial" panose="020B0604020202020204" pitchFamily="34" charset="0"/>
              </a:rPr>
              <a:t>Bulgaria:  De </a:t>
            </a:r>
            <a:r>
              <a:rPr lang="en-GB" sz="1600" dirty="0" err="1">
                <a:latin typeface="Arial" panose="020B0604020202020204" pitchFamily="34" charset="0"/>
                <a:cs typeface="Arial" panose="020B0604020202020204" pitchFamily="34" charset="0"/>
              </a:rPr>
              <a:t>Gruyter</a:t>
            </a:r>
            <a:r>
              <a:rPr lang="en-GB" sz="1600" dirty="0">
                <a:latin typeface="Arial" panose="020B0604020202020204" pitchFamily="34" charset="0"/>
                <a:cs typeface="Arial" panose="020B0604020202020204" pitchFamily="34" charset="0"/>
              </a:rPr>
              <a:t>.</a:t>
            </a:r>
          </a:p>
          <a:p>
            <a:pPr marL="0" indent="0">
              <a:buNone/>
            </a:pPr>
            <a:r>
              <a:rPr lang="en-GB" sz="1600" dirty="0" err="1">
                <a:latin typeface="Arial" panose="020B0604020202020204" pitchFamily="34" charset="0"/>
                <a:cs typeface="Arial" panose="020B0604020202020204" pitchFamily="34" charset="0"/>
              </a:rPr>
              <a:t>Drifte</a:t>
            </a:r>
            <a:r>
              <a:rPr lang="en-GB" sz="1600" dirty="0">
                <a:latin typeface="Arial" panose="020B0604020202020204" pitchFamily="34" charset="0"/>
                <a:cs typeface="Arial" panose="020B0604020202020204" pitchFamily="34" charset="0"/>
              </a:rPr>
              <a:t>, C. (2013) </a:t>
            </a:r>
            <a:r>
              <a:rPr lang="en-GB" sz="1600" i="1" dirty="0">
                <a:latin typeface="Arial" panose="020B0604020202020204" pitchFamily="34" charset="0"/>
                <a:cs typeface="Arial" panose="020B0604020202020204" pitchFamily="34" charset="0"/>
              </a:rPr>
              <a:t>Early Learning Goals for Children with Special Needs: Learning through Play</a:t>
            </a:r>
            <a:r>
              <a:rPr lang="en-GB" sz="1600" dirty="0">
                <a:latin typeface="Arial" panose="020B0604020202020204" pitchFamily="34" charset="0"/>
                <a:cs typeface="Arial" panose="020B0604020202020204" pitchFamily="34" charset="0"/>
              </a:rPr>
              <a:t>. London: Routledge.</a:t>
            </a:r>
          </a:p>
          <a:p>
            <a:pPr marL="0" indent="0">
              <a:buNone/>
            </a:pPr>
            <a:r>
              <a:rPr lang="en-GB" sz="1600" dirty="0">
                <a:latin typeface="Arial" panose="020B0604020202020204" pitchFamily="34" charset="0"/>
                <a:cs typeface="Arial" panose="020B0604020202020204" pitchFamily="34" charset="0"/>
              </a:rPr>
              <a:t>Gascoyne, S. (2016) </a:t>
            </a:r>
            <a:r>
              <a:rPr lang="en-GB" sz="1600" i="1" dirty="0">
                <a:latin typeface="Arial" panose="020B0604020202020204" pitchFamily="34" charset="0"/>
                <a:cs typeface="Arial" panose="020B0604020202020204" pitchFamily="34" charset="0"/>
              </a:rPr>
              <a:t>Sensory Play. </a:t>
            </a:r>
            <a:r>
              <a:rPr lang="en-GB" sz="1600" dirty="0">
                <a:latin typeface="Arial" panose="020B0604020202020204" pitchFamily="34" charset="0"/>
                <a:cs typeface="Arial" panose="020B0604020202020204" pitchFamily="34" charset="0"/>
              </a:rPr>
              <a:t>London: Practical Pre-School Books.</a:t>
            </a:r>
          </a:p>
          <a:p>
            <a:pPr marL="0" indent="0">
              <a:buNone/>
            </a:pPr>
            <a:r>
              <a:rPr lang="en-GB" sz="1600" dirty="0">
                <a:latin typeface="Arial" panose="020B0604020202020204" pitchFamily="34" charset="0"/>
                <a:cs typeface="Arial" panose="020B0604020202020204" pitchFamily="34" charset="0"/>
              </a:rPr>
              <a:t>Goldstein, J. (2012) </a:t>
            </a:r>
            <a:r>
              <a:rPr lang="en-GB" sz="1600" i="1" dirty="0">
                <a:latin typeface="Arial" panose="020B0604020202020204" pitchFamily="34" charset="0"/>
                <a:cs typeface="Arial" panose="020B0604020202020204" pitchFamily="34" charset="0"/>
              </a:rPr>
              <a:t>Play in Children’s Development, Health and Well-being. </a:t>
            </a:r>
            <a:r>
              <a:rPr lang="en-GB" sz="1600" dirty="0">
                <a:latin typeface="Arial" panose="020B0604020202020204" pitchFamily="34" charset="0"/>
                <a:cs typeface="Arial" panose="020B0604020202020204" pitchFamily="34" charset="0"/>
              </a:rPr>
              <a:t>Available at:  </a:t>
            </a:r>
            <a:r>
              <a:rPr lang="en-GB" sz="1600" dirty="0">
                <a:latin typeface="Arial" panose="020B0604020202020204" pitchFamily="34" charset="0"/>
                <a:cs typeface="Arial" panose="020B0604020202020204" pitchFamily="34" charset="0"/>
                <a:hlinkClick r:id="rId2"/>
              </a:rPr>
              <a:t>http://ornes.nl/wp-content/uploads/2010/08/Play-in-children-s-development-health-and-well-being-feb-2012.pdf</a:t>
            </a:r>
            <a:r>
              <a:rPr lang="en-GB" sz="1600" dirty="0">
                <a:latin typeface="Arial" panose="020B0604020202020204" pitchFamily="34" charset="0"/>
                <a:cs typeface="Arial" panose="020B0604020202020204" pitchFamily="34" charset="0"/>
              </a:rPr>
              <a:t> [Accessed: January 4 2019].</a:t>
            </a:r>
          </a:p>
          <a:p>
            <a:pPr marL="0" indent="0">
              <a:buNone/>
            </a:pPr>
            <a:r>
              <a:rPr lang="en-GB" sz="1600" dirty="0">
                <a:latin typeface="Arial" panose="020B0604020202020204" pitchFamily="34" charset="0"/>
                <a:cs typeface="Arial" panose="020B0604020202020204" pitchFamily="34" charset="0"/>
              </a:rPr>
              <a:t>Kennedy-Behr, A., Rodger, S. and </a:t>
            </a:r>
            <a:r>
              <a:rPr lang="en-GB" sz="1600" dirty="0" err="1">
                <a:latin typeface="Arial" panose="020B0604020202020204" pitchFamily="34" charset="0"/>
                <a:cs typeface="Arial" panose="020B0604020202020204" pitchFamily="34" charset="0"/>
              </a:rPr>
              <a:t>Mickan</a:t>
            </a:r>
            <a:r>
              <a:rPr lang="en-GB" sz="1600" dirty="0">
                <a:latin typeface="Arial" panose="020B0604020202020204" pitchFamily="34" charset="0"/>
                <a:cs typeface="Arial" panose="020B0604020202020204" pitchFamily="34" charset="0"/>
              </a:rPr>
              <a:t>, S. (2013) ‘A comparison of the play skills of preschool children with and without developmental coordination disorder’, </a:t>
            </a:r>
            <a:r>
              <a:rPr lang="en-GB" sz="1600" i="1" dirty="0">
                <a:latin typeface="Arial" panose="020B0604020202020204" pitchFamily="34" charset="0"/>
                <a:cs typeface="Arial" panose="020B0604020202020204" pitchFamily="34" charset="0"/>
              </a:rPr>
              <a:t>OTJR: occupation, participation and health, </a:t>
            </a:r>
            <a:r>
              <a:rPr lang="en-GB" sz="1600" dirty="0">
                <a:latin typeface="Arial" panose="020B0604020202020204" pitchFamily="34" charset="0"/>
                <a:cs typeface="Arial" panose="020B0604020202020204" pitchFamily="34" charset="0"/>
              </a:rPr>
              <a:t>33, 4, pp.198-208.</a:t>
            </a:r>
          </a:p>
          <a:p>
            <a:pPr marL="0" indent="0">
              <a:buNone/>
            </a:pPr>
            <a:r>
              <a:rPr lang="en-GB" sz="1600" dirty="0" err="1">
                <a:latin typeface="Arial" panose="020B0604020202020204" pitchFamily="34" charset="0"/>
                <a:cs typeface="Arial" panose="020B0604020202020204" pitchFamily="34" charset="0"/>
              </a:rPr>
              <a:t>Legoff</a:t>
            </a:r>
            <a:r>
              <a:rPr lang="en-GB" sz="1600" dirty="0">
                <a:latin typeface="Arial" panose="020B0604020202020204" pitchFamily="34" charset="0"/>
                <a:cs typeface="Arial" panose="020B0604020202020204" pitchFamily="34" charset="0"/>
              </a:rPr>
              <a:t>, D. B. </a:t>
            </a:r>
            <a:r>
              <a:rPr lang="en-GB" sz="1600" i="1" dirty="0">
                <a:latin typeface="Arial" panose="020B0604020202020204" pitchFamily="34" charset="0"/>
                <a:cs typeface="Arial" panose="020B0604020202020204" pitchFamily="34" charset="0"/>
              </a:rPr>
              <a:t>et al</a:t>
            </a:r>
            <a:r>
              <a:rPr lang="en-GB" sz="1600" dirty="0">
                <a:latin typeface="Arial" panose="020B0604020202020204" pitchFamily="34" charset="0"/>
                <a:cs typeface="Arial" panose="020B0604020202020204" pitchFamily="34" charset="0"/>
              </a:rPr>
              <a:t>., (2014) </a:t>
            </a:r>
            <a:r>
              <a:rPr lang="en-GB" sz="1600" i="1" dirty="0">
                <a:latin typeface="Arial" panose="020B0604020202020204" pitchFamily="34" charset="0"/>
                <a:cs typeface="Arial" panose="020B0604020202020204" pitchFamily="34" charset="0"/>
              </a:rPr>
              <a:t>LEGO®-Based Therapy: How to build social competence through LEGO®-Based Clubs for children with autism and related conditions. </a:t>
            </a:r>
            <a:r>
              <a:rPr lang="en-GB" sz="1600" dirty="0">
                <a:latin typeface="Arial" panose="020B0604020202020204" pitchFamily="34" charset="0"/>
                <a:cs typeface="Arial" panose="020B0604020202020204" pitchFamily="34" charset="0"/>
              </a:rPr>
              <a:t>London: Jessica Kingsley Publishers.</a:t>
            </a:r>
          </a:p>
        </p:txBody>
      </p:sp>
    </p:spTree>
    <p:extLst>
      <p:ext uri="{BB962C8B-B14F-4D97-AF65-F5344CB8AC3E}">
        <p14:creationId xmlns:p14="http://schemas.microsoft.com/office/powerpoint/2010/main" val="407498630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CCAA9-AFAD-73EC-09D2-86563E83713D}"/>
              </a:ext>
            </a:extLst>
          </p:cNvPr>
          <p:cNvSpPr>
            <a:spLocks noGrp="1"/>
          </p:cNvSpPr>
          <p:nvPr>
            <p:ph type="title"/>
          </p:nvPr>
        </p:nvSpPr>
        <p:spPr/>
        <p:txBody>
          <a:bodyPr/>
          <a:lstStyle/>
          <a:p>
            <a:pPr algn="ctr"/>
            <a:r>
              <a:rPr kumimoji="0" lang="cy-GB" altLang="en-US" sz="4000" b="0" i="0" u="none" strike="noStrike" kern="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Cyfeiriadau</a:t>
            </a:r>
            <a:br>
              <a:rPr kumimoji="0" lang="en-GB" altLang="en-US" sz="4400" b="0" i="0" u="none" strike="noStrike" kern="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br>
            <a:r>
              <a:rPr kumimoji="0" lang="en-GB" altLang="en-US" sz="4000" b="0" i="0" u="none" strike="noStrike" kern="0" cap="none" spc="0" normalizeH="0" baseline="0" noProof="0" dirty="0">
                <a:ln>
                  <a:noFill/>
                </a:ln>
                <a:solidFill>
                  <a:srgbClr val="0070C0"/>
                </a:solidFill>
                <a:effectLst/>
                <a:uLnTx/>
                <a:uFillTx/>
                <a:latin typeface="Arial" panose="020B0604020202020204" pitchFamily="34" charset="0"/>
                <a:ea typeface="ＭＳ Ｐゴシック" panose="020B0600070205080204" pitchFamily="34" charset="-128"/>
                <a:cs typeface="Arial" panose="020B0604020202020204" pitchFamily="34" charset="0"/>
              </a:rPr>
              <a:t>References</a:t>
            </a:r>
            <a:endParaRPr lang="en-GB" dirty="0"/>
          </a:p>
        </p:txBody>
      </p:sp>
      <p:sp>
        <p:nvSpPr>
          <p:cNvPr id="3" name="Content Placeholder 2">
            <a:extLst>
              <a:ext uri="{FF2B5EF4-FFF2-40B4-BE49-F238E27FC236}">
                <a16:creationId xmlns:a16="http://schemas.microsoft.com/office/drawing/2014/main" id="{AE653D8B-053C-5647-6C67-275E5CE218BE}"/>
              </a:ext>
            </a:extLst>
          </p:cNvPr>
          <p:cNvSpPr>
            <a:spLocks noGrp="1"/>
          </p:cNvSpPr>
          <p:nvPr>
            <p:ph sz="half" idx="1"/>
          </p:nvPr>
        </p:nvSpPr>
        <p:spPr>
          <a:xfrm>
            <a:off x="628650" y="1825625"/>
            <a:ext cx="7975798" cy="3809862"/>
          </a:xfrm>
        </p:spPr>
        <p:txBody>
          <a:bodyPr>
            <a:normAutofit lnSpcReduction="10000"/>
          </a:bodyPr>
          <a:lstStyle/>
          <a:p>
            <a:pPr marL="0" indent="0">
              <a:buNone/>
            </a:pPr>
            <a:r>
              <a:rPr lang="en-GB" dirty="0">
                <a:latin typeface="Arial" panose="020B0604020202020204" pitchFamily="34" charset="0"/>
                <a:cs typeface="Arial" panose="020B0604020202020204" pitchFamily="34" charset="0"/>
              </a:rPr>
              <a:t>Moyles, J. (ed.). (2010) </a:t>
            </a:r>
            <a:r>
              <a:rPr lang="en-GB" i="1" dirty="0">
                <a:latin typeface="Arial" panose="020B0604020202020204" pitchFamily="34" charset="0"/>
                <a:cs typeface="Arial" panose="020B0604020202020204" pitchFamily="34" charset="0"/>
              </a:rPr>
              <a:t>The Excellence of Play. </a:t>
            </a:r>
            <a:r>
              <a:rPr lang="en-GB" dirty="0">
                <a:latin typeface="Arial" panose="020B0604020202020204" pitchFamily="34" charset="0"/>
                <a:cs typeface="Arial" panose="020B0604020202020204" pitchFamily="34" charset="0"/>
              </a:rPr>
              <a:t>(3</a:t>
            </a:r>
            <a:r>
              <a:rPr lang="en-GB" baseline="30000" dirty="0">
                <a:latin typeface="Arial" panose="020B0604020202020204" pitchFamily="34" charset="0"/>
                <a:cs typeface="Arial" panose="020B0604020202020204" pitchFamily="34" charset="0"/>
              </a:rPr>
              <a:t>rd</a:t>
            </a:r>
            <a:r>
              <a:rPr lang="en-GB" dirty="0">
                <a:latin typeface="Arial" panose="020B0604020202020204" pitchFamily="34" charset="0"/>
                <a:cs typeface="Arial" panose="020B0604020202020204" pitchFamily="34" charset="0"/>
              </a:rPr>
              <a:t> ed). Berkshire: Open University Press.</a:t>
            </a:r>
          </a:p>
          <a:p>
            <a:pPr marL="0" indent="0">
              <a:buNone/>
            </a:pPr>
            <a:r>
              <a:rPr lang="en-GB" dirty="0">
                <a:latin typeface="Arial" panose="020B0604020202020204" pitchFamily="34" charset="0"/>
                <a:cs typeface="Arial" panose="020B0604020202020204" pitchFamily="34" charset="0"/>
              </a:rPr>
              <a:t>Play England (2020) </a:t>
            </a:r>
            <a:r>
              <a:rPr lang="en-GB" i="1" dirty="0">
                <a:latin typeface="Arial" panose="020B0604020202020204" pitchFamily="34" charset="0"/>
                <a:cs typeface="Arial" panose="020B0604020202020204" pitchFamily="34" charset="0"/>
              </a:rPr>
              <a:t>Disabled children face severe restrictions to play. </a:t>
            </a:r>
            <a:r>
              <a:rPr lang="en-GB" dirty="0">
                <a:latin typeface="Arial" panose="020B0604020202020204" pitchFamily="34" charset="0"/>
                <a:cs typeface="Arial" panose="020B0604020202020204" pitchFamily="34" charset="0"/>
              </a:rPr>
              <a:t>Available at:</a:t>
            </a:r>
          </a:p>
          <a:p>
            <a:pPr marL="0" indent="0">
              <a:buNone/>
            </a:pPr>
            <a:r>
              <a:rPr lang="en-GB" dirty="0">
                <a:latin typeface="Arial" panose="020B0604020202020204" pitchFamily="34" charset="0"/>
                <a:cs typeface="Arial" panose="020B0604020202020204" pitchFamily="34" charset="0"/>
                <a:hlinkClick r:id="rId2"/>
              </a:rPr>
              <a:t>http://www.playengland.org.uk/disabled-children-face-severe-restrictions-to-play/</a:t>
            </a:r>
            <a:r>
              <a:rPr lang="en-GB" dirty="0">
                <a:latin typeface="Arial" panose="020B0604020202020204" pitchFamily="34" charset="0"/>
                <a:cs typeface="Arial" panose="020B0604020202020204" pitchFamily="34" charset="0"/>
              </a:rPr>
              <a:t> [Accessed: January 31 2021].</a:t>
            </a:r>
          </a:p>
          <a:p>
            <a:pPr marL="0" indent="0">
              <a:buNone/>
            </a:pPr>
            <a:r>
              <a:rPr lang="en-GB" dirty="0">
                <a:latin typeface="Arial" panose="020B0604020202020204" pitchFamily="34" charset="0"/>
                <a:cs typeface="Arial" panose="020B0604020202020204" pitchFamily="34" charset="0"/>
              </a:rPr>
              <a:t> Sutton-Smith, B. (1997) </a:t>
            </a:r>
            <a:r>
              <a:rPr lang="en-GB" i="1" dirty="0">
                <a:latin typeface="Arial" panose="020B0604020202020204" pitchFamily="34" charset="0"/>
                <a:cs typeface="Arial" panose="020B0604020202020204" pitchFamily="34" charset="0"/>
              </a:rPr>
              <a:t>The Ambiguity of Play. </a:t>
            </a:r>
            <a:r>
              <a:rPr lang="en-GB" dirty="0">
                <a:latin typeface="Arial" panose="020B0604020202020204" pitchFamily="34" charset="0"/>
                <a:cs typeface="Arial" panose="020B0604020202020204" pitchFamily="34" charset="0"/>
              </a:rPr>
              <a:t>Cambridge: Harvard University Press.</a:t>
            </a:r>
          </a:p>
          <a:p>
            <a:endParaRPr lang="en-GB" dirty="0"/>
          </a:p>
        </p:txBody>
      </p:sp>
    </p:spTree>
    <p:extLst>
      <p:ext uri="{BB962C8B-B14F-4D97-AF65-F5344CB8AC3E}">
        <p14:creationId xmlns:p14="http://schemas.microsoft.com/office/powerpoint/2010/main" val="3633359005"/>
      </p:ext>
    </p:extLst>
  </p:cSld>
  <p:clrMapOvr>
    <a:masterClrMapping/>
  </p:clrMapOvr>
</p:sld>
</file>

<file path=ppt/theme/theme1.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Capsules</Template>
  <TotalTime>0</TotalTime>
  <Words>2972</Words>
  <Application>Microsoft Office PowerPoint</Application>
  <PresentationFormat>On-screen Show (4:3)</PresentationFormat>
  <Paragraphs>393</Paragraphs>
  <Slides>53</Slides>
  <Notes>24</Notes>
  <HiddenSlides>0</HiddenSlides>
  <MMClips>2</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53</vt:i4>
      </vt:variant>
    </vt:vector>
  </HeadingPairs>
  <TitlesOfParts>
    <vt:vector size="59" baseType="lpstr">
      <vt:lpstr>Arial</vt:lpstr>
      <vt:lpstr>Calibri</vt:lpstr>
      <vt:lpstr>Calibri Light</vt:lpstr>
      <vt:lpstr>Lucida Sans</vt:lpstr>
      <vt:lpstr>Sub Title 1</vt:lpstr>
      <vt:lpstr>Accessible 2</vt:lpstr>
      <vt:lpstr>ECEY6006C  Cynorthwyo Plant ag Anghenion Dysgu Ychwanegol   “Dwi eisiau chwarae hefyd" – chwarae ym maes ADY    </vt:lpstr>
      <vt:lpstr>Cynnwys Contents</vt:lpstr>
      <vt:lpstr>Cynnwys Contents</vt:lpstr>
      <vt:lpstr>Cynnwys Contents</vt:lpstr>
      <vt:lpstr>Adnoddau  Resources</vt:lpstr>
      <vt:lpstr>Chwarae Play</vt:lpstr>
      <vt:lpstr>Chwarae Play</vt:lpstr>
      <vt:lpstr>Categorïau ADY Categories of ALN (Drifte, 2013)</vt:lpstr>
      <vt:lpstr>Categorïau ADY Categories of ALN (Drifte, 2013)</vt:lpstr>
      <vt:lpstr>Categorïau ADY Categories of ALN (Drifte, 2013)</vt:lpstr>
      <vt:lpstr>Hawliau plant Children’s rights</vt:lpstr>
      <vt:lpstr>Hawliau plant Children’s rights</vt:lpstr>
      <vt:lpstr>Erthygl 31 Article 31</vt:lpstr>
      <vt:lpstr>Fodd bynnag... However…</vt:lpstr>
      <vt:lpstr>Cyfyngiadau chwarae Limitations in play</vt:lpstr>
      <vt:lpstr>Cyfyngiadau chwarae Limitations in play</vt:lpstr>
      <vt:lpstr>Play England (2020) </vt:lpstr>
      <vt:lpstr>Cyfyngiadau chwarae Limitations in play</vt:lpstr>
      <vt:lpstr>Gweithgareddau chwarae Play activities</vt:lpstr>
      <vt:lpstr>Gweithgareddau tebyg i chwarae Play-like activities</vt:lpstr>
      <vt:lpstr>Gweithgareddau tebyg i chwarae Play-like activities</vt:lpstr>
      <vt:lpstr>Ymchwil Research (Kennedy-Behr et al., 2013)</vt:lpstr>
      <vt:lpstr>Ymchwil Research (Kennedy-Behr et al., 2013)</vt:lpstr>
      <vt:lpstr>Astudiaeth achos</vt:lpstr>
      <vt:lpstr>Case study</vt:lpstr>
      <vt:lpstr>Darllen pellach Further reading</vt:lpstr>
      <vt:lpstr>Brian Sutton Smith (1924-2015)</vt:lpstr>
      <vt:lpstr>Brian Sutton Smith (1924-2015)</vt:lpstr>
      <vt:lpstr>Cynllunio chwarae Planning play</vt:lpstr>
      <vt:lpstr>Cynllunio chwarae Planning play</vt:lpstr>
      <vt:lpstr>Goblygiadau ar gyfer arfer Implications for practice (Drifte, 2013)</vt:lpstr>
      <vt:lpstr>Goblygiadau ar gyfer arfer Implications for practice (Drifte, 2013)</vt:lpstr>
      <vt:lpstr>Goblygiadau ar gyfer arfer Implications for practice (Drifte, 2013)</vt:lpstr>
      <vt:lpstr>Goblygiadau ar gyfer arfer Implications for practice (Drifte, 2013)</vt:lpstr>
      <vt:lpstr>Goblygiadau ar gyfer arfer Implications for practice (Drifte, 2013)</vt:lpstr>
      <vt:lpstr>Datblygu arfer gynhwysol Developing inclusive provision</vt:lpstr>
      <vt:lpstr>Datblygu arfer gynhwysol Developing inclusive provision</vt:lpstr>
      <vt:lpstr>Buddion emosiynol Emotional benefits</vt:lpstr>
      <vt:lpstr>Buddion emosiynol Emotional benefits</vt:lpstr>
      <vt:lpstr>Buddion cymdeithasol Social benefits</vt:lpstr>
      <vt:lpstr>Buddion cymdeithasol Social benefits</vt:lpstr>
      <vt:lpstr>Buddion corfforol Physical benefits</vt:lpstr>
      <vt:lpstr>Buddion gwybyddol Cognitive benefits</vt:lpstr>
      <vt:lpstr>Buddion gwybyddol Cognitive benefits</vt:lpstr>
      <vt:lpstr>Buddion gwybyddol Cognitive benefits</vt:lpstr>
      <vt:lpstr>Therapi LEGO® LEGO® therapy</vt:lpstr>
      <vt:lpstr>Therapi LEGO® LEGO® therapy</vt:lpstr>
      <vt:lpstr>Therapi LEGO® LEGO® therapy</vt:lpstr>
      <vt:lpstr>Chwarae ag ADCG Play and ADHD</vt:lpstr>
      <vt:lpstr>Ystyriwch... Consider…</vt:lpstr>
      <vt:lpstr>I orffen... To conclude…</vt:lpstr>
      <vt:lpstr>Cyfeiriadau References</vt:lpstr>
      <vt:lpstr>Cyfeiriadau References</vt:lpstr>
    </vt:vector>
  </TitlesOfParts>
  <Company>CYD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EAEY6013C/EAEY6013 Cynhwysiant yn y Blynyddoedd Cynnar Inclusion in the Early Years</dc:title>
  <dc:creator>clientadmin</dc:creator>
  <cp:lastModifiedBy>Alison Rees-Edwards</cp:lastModifiedBy>
  <cp:revision>96</cp:revision>
  <dcterms:created xsi:type="dcterms:W3CDTF">2010-10-05T11:53:03Z</dcterms:created>
  <dcterms:modified xsi:type="dcterms:W3CDTF">2023-08-11T14:41:29Z</dcterms:modified>
</cp:coreProperties>
</file>