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58"/>
  </p:notesMasterIdLst>
  <p:handoutMasterIdLst>
    <p:handoutMasterId r:id="rId59"/>
  </p:handoutMasterIdLst>
  <p:sldIdLst>
    <p:sldId id="277" r:id="rId3"/>
    <p:sldId id="807" r:id="rId4"/>
    <p:sldId id="795" r:id="rId5"/>
    <p:sldId id="260" r:id="rId6"/>
    <p:sldId id="262" r:id="rId7"/>
    <p:sldId id="808" r:id="rId8"/>
    <p:sldId id="809" r:id="rId9"/>
    <p:sldId id="263" r:id="rId10"/>
    <p:sldId id="265" r:id="rId11"/>
    <p:sldId id="810" r:id="rId12"/>
    <p:sldId id="417" r:id="rId13"/>
    <p:sldId id="274" r:id="rId14"/>
    <p:sldId id="793" r:id="rId15"/>
    <p:sldId id="818" r:id="rId16"/>
    <p:sldId id="781" r:id="rId17"/>
    <p:sldId id="813" r:id="rId18"/>
    <p:sldId id="259" r:id="rId19"/>
    <p:sldId id="261" r:id="rId20"/>
    <p:sldId id="811" r:id="rId21"/>
    <p:sldId id="812" r:id="rId22"/>
    <p:sldId id="815" r:id="rId23"/>
    <p:sldId id="302" r:id="rId24"/>
    <p:sldId id="303" r:id="rId25"/>
    <p:sldId id="267" r:id="rId26"/>
    <p:sldId id="814" r:id="rId27"/>
    <p:sldId id="300" r:id="rId28"/>
    <p:sldId id="268" r:id="rId29"/>
    <p:sldId id="816" r:id="rId30"/>
    <p:sldId id="817" r:id="rId31"/>
    <p:sldId id="634" r:id="rId32"/>
    <p:sldId id="275" r:id="rId33"/>
    <p:sldId id="767" r:id="rId34"/>
    <p:sldId id="794" r:id="rId35"/>
    <p:sldId id="773" r:id="rId36"/>
    <p:sldId id="768" r:id="rId37"/>
    <p:sldId id="762" r:id="rId38"/>
    <p:sldId id="774" r:id="rId39"/>
    <p:sldId id="309" r:id="rId40"/>
    <p:sldId id="798" r:id="rId41"/>
    <p:sldId id="765" r:id="rId42"/>
    <p:sldId id="800" r:id="rId43"/>
    <p:sldId id="802" r:id="rId44"/>
    <p:sldId id="766" r:id="rId45"/>
    <p:sldId id="769" r:id="rId46"/>
    <p:sldId id="801" r:id="rId47"/>
    <p:sldId id="770" r:id="rId48"/>
    <p:sldId id="803" r:id="rId49"/>
    <p:sldId id="805" r:id="rId50"/>
    <p:sldId id="771" r:id="rId51"/>
    <p:sldId id="797" r:id="rId52"/>
    <p:sldId id="776" r:id="rId53"/>
    <p:sldId id="806" r:id="rId54"/>
    <p:sldId id="778" r:id="rId55"/>
    <p:sldId id="331" r:id="rId56"/>
    <p:sldId id="266" r:id="rId57"/>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7D5FD8-A145-E723-C95A-8F4C1C2DF8D6}" v="162" dt="2024-09-24T14:06:01.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75" autoAdjust="0"/>
    <p:restoredTop sz="81974" autoAdjust="0"/>
  </p:normalViewPr>
  <p:slideViewPr>
    <p:cSldViewPr>
      <p:cViewPr varScale="1">
        <p:scale>
          <a:sx n="84" d="100"/>
          <a:sy n="84" d="100"/>
        </p:scale>
        <p:origin x="1288"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viewProps" Target="viewProps.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handoutMaster" Target="handoutMasters/handoutMaster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la Bijlhout" userId="S::d.bijlhout@uwtsd.ac.uk::2e8b8854-a455-4f26-8cd7-7421d1b20241" providerId="AD" clId="Web-{967D5FD8-A145-E723-C95A-8F4C1C2DF8D6}"/>
    <pc:docChg chg="modSld">
      <pc:chgData name="Diola Bijlhout" userId="S::d.bijlhout@uwtsd.ac.uk::2e8b8854-a455-4f26-8cd7-7421d1b20241" providerId="AD" clId="Web-{967D5FD8-A145-E723-C95A-8F4C1C2DF8D6}" dt="2024-09-24T14:31:35.741" v="229"/>
      <pc:docMkLst>
        <pc:docMk/>
      </pc:docMkLst>
      <pc:sldChg chg="modNotes">
        <pc:chgData name="Diola Bijlhout" userId="S::d.bijlhout@uwtsd.ac.uk::2e8b8854-a455-4f26-8cd7-7421d1b20241" providerId="AD" clId="Web-{967D5FD8-A145-E723-C95A-8F4C1C2DF8D6}" dt="2024-09-24T14:31:35.741" v="229"/>
        <pc:sldMkLst>
          <pc:docMk/>
          <pc:sldMk cId="0" sldId="267"/>
        </pc:sldMkLst>
      </pc:sldChg>
      <pc:sldChg chg="modSp">
        <pc:chgData name="Diola Bijlhout" userId="S::d.bijlhout@uwtsd.ac.uk::2e8b8854-a455-4f26-8cd7-7421d1b20241" providerId="AD" clId="Web-{967D5FD8-A145-E723-C95A-8F4C1C2DF8D6}" dt="2024-09-24T14:05:55.609" v="148"/>
        <pc:sldMkLst>
          <pc:docMk/>
          <pc:sldMk cId="0" sldId="295"/>
        </pc:sldMkLst>
        <pc:graphicFrameChg chg="mod modGraphic">
          <ac:chgData name="Diola Bijlhout" userId="S::d.bijlhout@uwtsd.ac.uk::2e8b8854-a455-4f26-8cd7-7421d1b20241" providerId="AD" clId="Web-{967D5FD8-A145-E723-C95A-8F4C1C2DF8D6}" dt="2024-09-24T14:05:55.609" v="148"/>
          <ac:graphicFrameMkLst>
            <pc:docMk/>
            <pc:sldMk cId="0" sldId="295"/>
            <ac:graphicFrameMk id="2" creationId="{13DB0F72-0D12-692B-E34D-1EE291454737}"/>
          </ac:graphicFrameMkLst>
        </pc:graphicFrameChg>
      </pc:sldChg>
      <pc:sldChg chg="modSp">
        <pc:chgData name="Diola Bijlhout" userId="S::d.bijlhout@uwtsd.ac.uk::2e8b8854-a455-4f26-8cd7-7421d1b20241" providerId="AD" clId="Web-{967D5FD8-A145-E723-C95A-8F4C1C2DF8D6}" dt="2024-09-24T14:05:27.687" v="142" actId="20577"/>
        <pc:sldMkLst>
          <pc:docMk/>
          <pc:sldMk cId="1951664056" sldId="811"/>
        </pc:sldMkLst>
        <pc:spChg chg="mod">
          <ac:chgData name="Diola Bijlhout" userId="S::d.bijlhout@uwtsd.ac.uk::2e8b8854-a455-4f26-8cd7-7421d1b20241" providerId="AD" clId="Web-{967D5FD8-A145-E723-C95A-8F4C1C2DF8D6}" dt="2024-09-24T14:05:27.687" v="142" actId="20577"/>
          <ac:spMkLst>
            <pc:docMk/>
            <pc:sldMk cId="1951664056" sldId="811"/>
            <ac:spMk id="3" creationId="{93771E2D-397D-1743-B463-A331952C1A9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97662566-86FA-5FEF-38F2-243F851FDCE9}"/>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3DE2F502-2B0D-A45D-7620-28C3166CFB80}"/>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4B7747D-68CA-4356-0FD3-355F0569FA13}"/>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6187D51A-809D-F821-7229-AAFFFA2C3E7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9577584-C1B9-4033-A437-6206C00DF934}"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E5B7C03C-5624-9EBF-FFFB-57D24A5C5FC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0986BDD3-E963-242A-87F5-2698E87C028E}"/>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2C34BC58-9580-9EFB-8E14-8A9DDFE5295A}"/>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2D7F9A1A-9F40-461D-C2E7-A53C0ED05BD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38150453-F36A-7946-CFFE-8AB957DBDABD}"/>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50AA49FF-4791-6D40-D9F2-35F59A156D1E}"/>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15B4DD13-9761-486C-B4D0-D60F0E08049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1</a:t>
            </a:fld>
            <a:endParaRPr lang="en-GB" altLang="en-US"/>
          </a:p>
        </p:txBody>
      </p:sp>
    </p:spTree>
    <p:extLst>
      <p:ext uri="{BB962C8B-B14F-4D97-AF65-F5344CB8AC3E}">
        <p14:creationId xmlns:p14="http://schemas.microsoft.com/office/powerpoint/2010/main" val="3134209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If not in class will have to discuss your research in following weeks</a:t>
            </a:r>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2902026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Question we want to answer: Should we use heparin for a patient who has colon cancer? </a:t>
            </a:r>
          </a:p>
          <a:p>
            <a:endParaRPr lang="en-US" dirty="0"/>
          </a:p>
        </p:txBody>
      </p:sp>
      <p:sp>
        <p:nvSpPr>
          <p:cNvPr id="4" name="Slide Number Placeholder 3"/>
          <p:cNvSpPr>
            <a:spLocks noGrp="1"/>
          </p:cNvSpPr>
          <p:nvPr>
            <p:ph type="sldNum" sz="quarter" idx="5"/>
          </p:nvPr>
        </p:nvSpPr>
        <p:spPr/>
        <p:txBody>
          <a:bodyPr/>
          <a:lstStyle/>
          <a:p>
            <a:fld id="{DB91E257-0164-45C3-BC17-698E41172802}" type="slidenum">
              <a:rPr lang="en-US" smtClean="0"/>
              <a:t>19</a:t>
            </a:fld>
            <a:endParaRPr lang="en-US"/>
          </a:p>
        </p:txBody>
      </p:sp>
    </p:spTree>
    <p:extLst>
      <p:ext uri="{BB962C8B-B14F-4D97-AF65-F5344CB8AC3E}">
        <p14:creationId xmlns:p14="http://schemas.microsoft.com/office/powerpoint/2010/main" val="1485248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607DF8-0C2E-4A78-B6E8-C5D871D373FF}" type="slidenum">
              <a:rPr lang="en-US" altLang="en-US" smtClean="0"/>
              <a:pPr/>
              <a:t>23</a:t>
            </a:fld>
            <a:endParaRPr lang="en-US" altLang="en-US"/>
          </a:p>
        </p:txBody>
      </p:sp>
    </p:spTree>
    <p:extLst>
      <p:ext uri="{BB962C8B-B14F-4D97-AF65-F5344CB8AC3E}">
        <p14:creationId xmlns:p14="http://schemas.microsoft.com/office/powerpoint/2010/main" val="435497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16C4F942-D1FF-0757-B008-2A54BD5033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b="1">
                <a:solidFill>
                  <a:schemeClr val="tx1"/>
                </a:solidFill>
                <a:latin typeface="Microsoft Sans Serif" panose="020B0604020202020204" pitchFamily="34" charset="0"/>
              </a:defRPr>
            </a:lvl1pPr>
            <a:lvl2pPr marL="742950" indent="-285750" eaLnBrk="0" hangingPunct="0">
              <a:defRPr sz="2000" b="1">
                <a:solidFill>
                  <a:schemeClr val="tx1"/>
                </a:solidFill>
                <a:latin typeface="Microsoft Sans Serif" panose="020B0604020202020204" pitchFamily="34" charset="0"/>
              </a:defRPr>
            </a:lvl2pPr>
            <a:lvl3pPr marL="1143000" indent="-228600" eaLnBrk="0" hangingPunct="0">
              <a:defRPr sz="2000" b="1">
                <a:solidFill>
                  <a:schemeClr val="tx1"/>
                </a:solidFill>
                <a:latin typeface="Microsoft Sans Serif" panose="020B0604020202020204" pitchFamily="34" charset="0"/>
              </a:defRPr>
            </a:lvl3pPr>
            <a:lvl4pPr marL="1600200" indent="-228600" eaLnBrk="0" hangingPunct="0">
              <a:defRPr sz="2000" b="1">
                <a:solidFill>
                  <a:schemeClr val="tx1"/>
                </a:solidFill>
                <a:latin typeface="Microsoft Sans Serif" panose="020B0604020202020204" pitchFamily="34" charset="0"/>
              </a:defRPr>
            </a:lvl4pPr>
            <a:lvl5pPr marL="2057400" indent="-228600" eaLnBrk="0" hangingPunct="0">
              <a:defRPr sz="2000" b="1">
                <a:solidFill>
                  <a:schemeClr val="tx1"/>
                </a:solidFill>
                <a:latin typeface="Microsoft Sans Serif" panose="020B0604020202020204" pitchFamily="34" charset="0"/>
              </a:defRPr>
            </a:lvl5pPr>
            <a:lvl6pPr marL="2514600" indent="-228600" algn="ctr" eaLnBrk="0" fontAlgn="base" hangingPunct="0">
              <a:spcBef>
                <a:spcPct val="50000"/>
              </a:spcBef>
              <a:spcAft>
                <a:spcPct val="0"/>
              </a:spcAft>
              <a:defRPr sz="2000" b="1">
                <a:solidFill>
                  <a:schemeClr val="tx1"/>
                </a:solidFill>
                <a:latin typeface="Microsoft Sans Serif" panose="020B0604020202020204" pitchFamily="34" charset="0"/>
              </a:defRPr>
            </a:lvl6pPr>
            <a:lvl7pPr marL="2971800" indent="-228600" algn="ctr" eaLnBrk="0" fontAlgn="base" hangingPunct="0">
              <a:spcBef>
                <a:spcPct val="50000"/>
              </a:spcBef>
              <a:spcAft>
                <a:spcPct val="0"/>
              </a:spcAft>
              <a:defRPr sz="2000" b="1">
                <a:solidFill>
                  <a:schemeClr val="tx1"/>
                </a:solidFill>
                <a:latin typeface="Microsoft Sans Serif" panose="020B0604020202020204" pitchFamily="34" charset="0"/>
              </a:defRPr>
            </a:lvl7pPr>
            <a:lvl8pPr marL="3429000" indent="-228600" algn="ctr" eaLnBrk="0" fontAlgn="base" hangingPunct="0">
              <a:spcBef>
                <a:spcPct val="50000"/>
              </a:spcBef>
              <a:spcAft>
                <a:spcPct val="0"/>
              </a:spcAft>
              <a:defRPr sz="2000" b="1">
                <a:solidFill>
                  <a:schemeClr val="tx1"/>
                </a:solidFill>
                <a:latin typeface="Microsoft Sans Serif" panose="020B0604020202020204" pitchFamily="34" charset="0"/>
              </a:defRPr>
            </a:lvl8pPr>
            <a:lvl9pPr marL="3886200" indent="-228600" algn="ctr" eaLnBrk="0" fontAlgn="base" hangingPunct="0">
              <a:spcBef>
                <a:spcPct val="50000"/>
              </a:spcBef>
              <a:spcAft>
                <a:spcPct val="0"/>
              </a:spcAft>
              <a:defRPr sz="2000" b="1">
                <a:solidFill>
                  <a:schemeClr val="tx1"/>
                </a:solidFill>
                <a:latin typeface="Microsoft Sans Serif" panose="020B0604020202020204" pitchFamily="34" charset="0"/>
              </a:defRPr>
            </a:lvl9pPr>
          </a:lstStyle>
          <a:p>
            <a:pPr eaLnBrk="1" hangingPunct="1"/>
            <a:fld id="{B69490C2-B395-4022-A9AD-B88CCBD6A038}" type="slidenum">
              <a:rPr lang="en-US" altLang="en-US" sz="1200" b="0">
                <a:latin typeface="Times New Roman" panose="02020603050405020304" pitchFamily="18" charset="0"/>
              </a:rPr>
              <a:pPr eaLnBrk="1" hangingPunct="1"/>
              <a:t>24</a:t>
            </a:fld>
            <a:endParaRPr lang="en-US" altLang="en-US" sz="1200" b="0">
              <a:latin typeface="Times New Roman" panose="02020603050405020304" pitchFamily="18" charset="0"/>
            </a:endParaRPr>
          </a:p>
        </p:txBody>
      </p:sp>
      <p:sp>
        <p:nvSpPr>
          <p:cNvPr id="77827" name="Rectangle 2">
            <a:extLst>
              <a:ext uri="{FF2B5EF4-FFF2-40B4-BE49-F238E27FC236}">
                <a16:creationId xmlns:a16="http://schemas.microsoft.com/office/drawing/2014/main" id="{87260C18-BB6C-633B-E45D-B7CAA1833E5B}"/>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2A964B07-80EC-7C66-E1D8-226B363055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cs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AD1FC55-58C7-A590-1D1E-48A2A60744DC}"/>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98075DC9-1C61-C39C-8312-F4357DD201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2532" name="Slide Number Placeholder 3">
            <a:extLst>
              <a:ext uri="{FF2B5EF4-FFF2-40B4-BE49-F238E27FC236}">
                <a16:creationId xmlns:a16="http://schemas.microsoft.com/office/drawing/2014/main" id="{1B80BC6C-29BD-C3B4-7C92-CB9E2A6D39B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076A53-ACED-4FF1-BF54-6AF54DB83D68}" type="slidenum">
              <a:rPr lang="en-GB" altLang="en-US" smtClean="0">
                <a:latin typeface="Verdana" panose="020B0604030504040204" pitchFamily="34" charset="0"/>
              </a:rPr>
              <a:pPr/>
              <a:t>30</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F07A101-F66B-6A5B-1E94-B2B471DFB857}"/>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368A25B8-F5FE-4F2C-3E0F-24312943A6B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4580" name="Slide Number Placeholder 3">
            <a:extLst>
              <a:ext uri="{FF2B5EF4-FFF2-40B4-BE49-F238E27FC236}">
                <a16:creationId xmlns:a16="http://schemas.microsoft.com/office/drawing/2014/main" id="{59314299-ECAE-8BAC-E333-3C7D31F5161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66684A8-7B86-47A0-82D7-C39487947BCA}" type="slidenum">
              <a:rPr lang="en-GB" altLang="en-US" smtClean="0">
                <a:latin typeface="Verdana" panose="020B0604030504040204" pitchFamily="34" charset="0"/>
              </a:rPr>
              <a:pPr/>
              <a:t>31</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32</a:t>
            </a:fld>
            <a:endParaRPr lang="en-GB" altLang="en-US"/>
          </a:p>
        </p:txBody>
      </p:sp>
    </p:spTree>
    <p:extLst>
      <p:ext uri="{BB962C8B-B14F-4D97-AF65-F5344CB8AC3E}">
        <p14:creationId xmlns:p14="http://schemas.microsoft.com/office/powerpoint/2010/main" val="1220317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latin typeface="Google Sans"/>
              </a:rPr>
              <a:t>evidence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33</a:t>
            </a:fld>
            <a:endParaRPr lang="en-GB" altLang="en-US"/>
          </a:p>
        </p:txBody>
      </p:sp>
    </p:spTree>
    <p:extLst>
      <p:ext uri="{BB962C8B-B14F-4D97-AF65-F5344CB8AC3E}">
        <p14:creationId xmlns:p14="http://schemas.microsoft.com/office/powerpoint/2010/main" val="74089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08BB9E43-59C8-1696-3BC7-D1A27FF4D04B}"/>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B96A99D2-30A8-1E44-304F-AA113DD4FB5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175"/>
            <a:endParaRPr lang="en-GB" altLang="en-US" dirty="0"/>
          </a:p>
        </p:txBody>
      </p:sp>
      <p:sp>
        <p:nvSpPr>
          <p:cNvPr id="27652" name="Slide Number Placeholder 3">
            <a:extLst>
              <a:ext uri="{FF2B5EF4-FFF2-40B4-BE49-F238E27FC236}">
                <a16:creationId xmlns:a16="http://schemas.microsoft.com/office/drawing/2014/main" id="{B9E2ED42-3F40-8AEB-98DD-BB428B23CAC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55A427-9AF0-4C37-BFD5-70BBB11AD2BF}" type="slidenum">
              <a:rPr lang="en-GB" altLang="en-US" smtClean="0">
                <a:latin typeface="Verdana" panose="020B0604030504040204" pitchFamily="34" charset="0"/>
              </a:rPr>
              <a:pPr/>
              <a:t>34</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7BCA1A7-A9AA-36C0-5A08-7CB6245941FE}"/>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C9A145ED-4D8F-DCFE-3543-0E6F9BAAEFB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700" name="Slide Number Placeholder 3">
            <a:extLst>
              <a:ext uri="{FF2B5EF4-FFF2-40B4-BE49-F238E27FC236}">
                <a16:creationId xmlns:a16="http://schemas.microsoft.com/office/drawing/2014/main" id="{559FE010-F80D-09D5-98A6-B9CB5E377AE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BC9D73-C030-4509-9B02-F626FDADF075}" type="slidenum">
              <a:rPr lang="en-GB" altLang="en-US" smtClean="0">
                <a:latin typeface="Verdana" panose="020B0604030504040204" pitchFamily="34" charset="0"/>
              </a:rPr>
              <a:pPr/>
              <a:t>35</a:t>
            </a:fld>
            <a:endParaRPr lang="en-GB"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41177238-EBBC-5AC7-F313-48B7CD8F5403}"/>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BB6C2777-768F-9F19-4471-091E61D59C5F}"/>
              </a:ext>
            </a:extLst>
          </p:cNvPr>
          <p:cNvSpPr>
            <a:spLocks noGrp="1"/>
          </p:cNvSpPr>
          <p:nvPr>
            <p:ph type="body" idx="1"/>
          </p:nvPr>
        </p:nvSpPr>
        <p:spPr/>
        <p:txBody>
          <a:bodyPr/>
          <a:lstStyle/>
          <a:p>
            <a:pPr marL="0" indent="0">
              <a:buFont typeface="Arial" panose="020B0604020202020204" pitchFamily="34" charset="0"/>
              <a:buNone/>
              <a:defRPr/>
            </a:pPr>
            <a:endParaRPr lang="en-GB" dirty="0"/>
          </a:p>
        </p:txBody>
      </p:sp>
      <p:sp>
        <p:nvSpPr>
          <p:cNvPr id="33796" name="Slide Number Placeholder 3">
            <a:extLst>
              <a:ext uri="{FF2B5EF4-FFF2-40B4-BE49-F238E27FC236}">
                <a16:creationId xmlns:a16="http://schemas.microsoft.com/office/drawing/2014/main" id="{F3C17C9A-73D3-D195-408C-672C192CD7F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4C5C6C4-B639-4BAF-9E0F-31A4B91DB2AD}" type="slidenum">
              <a:rPr lang="en-GB" altLang="en-US" smtClean="0">
                <a:latin typeface="Verdana" panose="020B0604030504040204" pitchFamily="34" charset="0"/>
              </a:rPr>
              <a:pPr/>
              <a:t>36</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37</a:t>
            </a:fld>
            <a:endParaRPr lang="en-GB" altLang="en-US"/>
          </a:p>
        </p:txBody>
      </p:sp>
    </p:spTree>
    <p:extLst>
      <p:ext uri="{BB962C8B-B14F-4D97-AF65-F5344CB8AC3E}">
        <p14:creationId xmlns:p14="http://schemas.microsoft.com/office/powerpoint/2010/main" val="2154388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19D1291-ECCF-4A63-FC06-95F3009E5B67}"/>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4EEF0B60-ACFB-B632-A2A6-FF66B16444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7892" name="Slide Number Placeholder 3">
            <a:extLst>
              <a:ext uri="{FF2B5EF4-FFF2-40B4-BE49-F238E27FC236}">
                <a16:creationId xmlns:a16="http://schemas.microsoft.com/office/drawing/2014/main" id="{FB19EA23-3ECF-1DC3-E2F3-09F2E590BE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D0F3CC-B3E5-4CC5-AB36-EF8A5DD909C1}" type="slidenum">
              <a:rPr lang="en-GB" altLang="en-US" smtClean="0">
                <a:latin typeface="Verdana" panose="020B0604030504040204" pitchFamily="34" charset="0"/>
              </a:rPr>
              <a:pPr/>
              <a:t>38</a:t>
            </a:fld>
            <a:endParaRPr lang="en-GB"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FBCEADCA-C677-BD61-5BFB-A8C97BDA3239}"/>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5813AD28-3611-C911-F605-ED4BFAD4AAC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7108" name="Slide Number Placeholder 3">
            <a:extLst>
              <a:ext uri="{FF2B5EF4-FFF2-40B4-BE49-F238E27FC236}">
                <a16:creationId xmlns:a16="http://schemas.microsoft.com/office/drawing/2014/main" id="{358BE9FB-CC4F-8AFC-9C25-6A5AF3FAE80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10C3DC-B6BE-4890-B7BC-0E620B3C13CE}" type="slidenum">
              <a:rPr lang="en-GB" altLang="en-US" smtClean="0">
                <a:latin typeface="Verdana" panose="020B0604030504040204" pitchFamily="34" charset="0"/>
              </a:rPr>
              <a:pPr/>
              <a:t>40</a:t>
            </a:fld>
            <a:endParaRPr lang="en-GB"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41</a:t>
            </a:fld>
            <a:endParaRPr lang="en-GB" altLang="en-US"/>
          </a:p>
        </p:txBody>
      </p:sp>
    </p:spTree>
    <p:extLst>
      <p:ext uri="{BB962C8B-B14F-4D97-AF65-F5344CB8AC3E}">
        <p14:creationId xmlns:p14="http://schemas.microsoft.com/office/powerpoint/2010/main" val="782182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42</a:t>
            </a:fld>
            <a:endParaRPr lang="en-GB" altLang="en-US"/>
          </a:p>
        </p:txBody>
      </p:sp>
    </p:spTree>
    <p:extLst>
      <p:ext uri="{BB962C8B-B14F-4D97-AF65-F5344CB8AC3E}">
        <p14:creationId xmlns:p14="http://schemas.microsoft.com/office/powerpoint/2010/main" val="28346763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0149CC2-7052-A665-8883-B6CFA5A7A94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9C85FCCF-188C-2C51-6B49-2D6A9F30AB1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9156" name="Slide Number Placeholder 3">
            <a:extLst>
              <a:ext uri="{FF2B5EF4-FFF2-40B4-BE49-F238E27FC236}">
                <a16:creationId xmlns:a16="http://schemas.microsoft.com/office/drawing/2014/main" id="{C9972B15-2A0F-F71C-A4F2-BBF51CC019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21A4BA-ADF0-49AE-8191-81812574ABDC}" type="slidenum">
              <a:rPr lang="en-GB" altLang="en-US" smtClean="0">
                <a:latin typeface="Verdana" panose="020B0604030504040204" pitchFamily="34" charset="0"/>
              </a:rPr>
              <a:pPr/>
              <a:t>43</a:t>
            </a:fld>
            <a:endParaRPr lang="en-GB"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44</a:t>
            </a:fld>
            <a:endParaRPr lang="en-GB" altLang="en-US"/>
          </a:p>
        </p:txBody>
      </p:sp>
    </p:spTree>
    <p:extLst>
      <p:ext uri="{BB962C8B-B14F-4D97-AF65-F5344CB8AC3E}">
        <p14:creationId xmlns:p14="http://schemas.microsoft.com/office/powerpoint/2010/main" val="14164044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45</a:t>
            </a:fld>
            <a:endParaRPr lang="en-GB" altLang="en-US"/>
          </a:p>
        </p:txBody>
      </p:sp>
    </p:spTree>
    <p:extLst>
      <p:ext uri="{BB962C8B-B14F-4D97-AF65-F5344CB8AC3E}">
        <p14:creationId xmlns:p14="http://schemas.microsoft.com/office/powerpoint/2010/main" val="7426859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46</a:t>
            </a:fld>
            <a:endParaRPr lang="en-GB" altLang="en-US"/>
          </a:p>
        </p:txBody>
      </p:sp>
    </p:spTree>
    <p:extLst>
      <p:ext uri="{BB962C8B-B14F-4D97-AF65-F5344CB8AC3E}">
        <p14:creationId xmlns:p14="http://schemas.microsoft.com/office/powerpoint/2010/main" val="18045108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47</a:t>
            </a:fld>
            <a:endParaRPr lang="en-GB" altLang="en-US"/>
          </a:p>
        </p:txBody>
      </p:sp>
    </p:spTree>
    <p:extLst>
      <p:ext uri="{BB962C8B-B14F-4D97-AF65-F5344CB8AC3E}">
        <p14:creationId xmlns:p14="http://schemas.microsoft.com/office/powerpoint/2010/main" val="18769214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49</a:t>
            </a:fld>
            <a:endParaRPr lang="en-GB" altLang="en-US"/>
          </a:p>
        </p:txBody>
      </p:sp>
    </p:spTree>
    <p:extLst>
      <p:ext uri="{BB962C8B-B14F-4D97-AF65-F5344CB8AC3E}">
        <p14:creationId xmlns:p14="http://schemas.microsoft.com/office/powerpoint/2010/main" val="1774973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768C4ACC-A6C1-2014-2E8A-CAA32ABD0386}"/>
              </a:ext>
            </a:extLst>
          </p:cNvPr>
          <p:cNvSpPr>
            <a:spLocks noGrp="1" noRot="1" noChangeAspect="1" noChangeArrowheads="1" noTextEdit="1"/>
          </p:cNvSpPr>
          <p:nvPr>
            <p:ph type="sldImg"/>
          </p:nvPr>
        </p:nvSpPr>
        <p:spPr>
          <a:ln/>
        </p:spPr>
      </p:sp>
      <p:sp>
        <p:nvSpPr>
          <p:cNvPr id="69635" name="Notes Placeholder 2">
            <a:extLst>
              <a:ext uri="{FF2B5EF4-FFF2-40B4-BE49-F238E27FC236}">
                <a16:creationId xmlns:a16="http://schemas.microsoft.com/office/drawing/2014/main" id="{6D1F3C3E-B720-7ED6-0E11-07449D0CD2C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DengXian" panose="02010600030101010101" pitchFamily="2" charset="-122"/>
              <a:cs typeface="Arial" panose="020B0604020202020204" pitchFamily="34" charset="0"/>
            </a:endParaRPr>
          </a:p>
        </p:txBody>
      </p:sp>
      <p:sp>
        <p:nvSpPr>
          <p:cNvPr id="69636" name="Slide Number Placeholder 3">
            <a:extLst>
              <a:ext uri="{FF2B5EF4-FFF2-40B4-BE49-F238E27FC236}">
                <a16:creationId xmlns:a16="http://schemas.microsoft.com/office/drawing/2014/main" id="{BA1A0449-B91E-85B5-35FC-ABAA15D79CA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CF143-9C0C-43DA-BA72-213D1B7B3922}" type="slidenum">
              <a:rPr lang="en-GB" altLang="en-US" smtClean="0">
                <a:latin typeface="Verdana" panose="020B0604030504040204" pitchFamily="34" charset="0"/>
              </a:rPr>
              <a:pPr/>
              <a:t>51</a:t>
            </a:fld>
            <a:endParaRPr lang="en-GB" altLang="en-US">
              <a:latin typeface="Verdana" panose="020B060403050404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5B4DD13-9761-486C-B4D0-D60F0E080496}" type="slidenum">
              <a:rPr lang="en-GB" altLang="en-US" smtClean="0"/>
              <a:pPr>
                <a:defRPr/>
              </a:pPr>
              <a:t>52</a:t>
            </a:fld>
            <a:endParaRPr lang="en-GB" altLang="en-US"/>
          </a:p>
        </p:txBody>
      </p:sp>
    </p:spTree>
    <p:extLst>
      <p:ext uri="{BB962C8B-B14F-4D97-AF65-F5344CB8AC3E}">
        <p14:creationId xmlns:p14="http://schemas.microsoft.com/office/powerpoint/2010/main" val="4194660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65D5F1-8A9C-8582-9FD3-CB4023E45308}"/>
              </a:ext>
            </a:extLst>
          </p:cNvPr>
          <p:cNvSpPr>
            <a:spLocks noGrp="1"/>
          </p:cNvSpPr>
          <p:nvPr>
            <p:ph type="dt" sz="half" idx="10"/>
          </p:nvPr>
        </p:nvSpPr>
        <p:spPr>
          <a:xfrm>
            <a:off x="395288" y="6524625"/>
            <a:ext cx="971550" cy="219075"/>
          </a:xfrm>
        </p:spPr>
        <p:txBody>
          <a:bodyPr/>
          <a:lstStyle>
            <a:lvl1pPr>
              <a:defRPr/>
            </a:lvl1pPr>
          </a:lstStyle>
          <a:p>
            <a:pPr>
              <a:defRPr/>
            </a:pPr>
            <a:fld id="{3C803CC8-4124-4DE8-84B5-2BB25581D212}" type="datetime1">
              <a:rPr lang="en-GB" altLang="en-US"/>
              <a:pPr>
                <a:defRPr/>
              </a:pPr>
              <a:t>16/09/2025</a:t>
            </a:fld>
            <a:endParaRPr lang="en-GB" altLang="en-US" dirty="0"/>
          </a:p>
        </p:txBody>
      </p:sp>
      <p:sp>
        <p:nvSpPr>
          <p:cNvPr id="5" name="Footer Placeholder 4">
            <a:extLst>
              <a:ext uri="{FF2B5EF4-FFF2-40B4-BE49-F238E27FC236}">
                <a16:creationId xmlns:a16="http://schemas.microsoft.com/office/drawing/2014/main" id="{6419DBBB-11F2-795C-91D5-BC67CE773B3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DEE8C0C-CF45-ABAD-7296-4322773E58B8}"/>
              </a:ext>
            </a:extLst>
          </p:cNvPr>
          <p:cNvSpPr>
            <a:spLocks noGrp="1"/>
          </p:cNvSpPr>
          <p:nvPr>
            <p:ph type="sldNum" sz="quarter" idx="12"/>
          </p:nvPr>
        </p:nvSpPr>
        <p:spPr/>
        <p:txBody>
          <a:bodyPr/>
          <a:lstStyle>
            <a:lvl1pPr>
              <a:defRPr/>
            </a:lvl1pPr>
          </a:lstStyle>
          <a:p>
            <a:pPr>
              <a:defRPr/>
            </a:pPr>
            <a:fld id="{0F6727E4-3FBC-44CF-93E2-3608BD05C978}" type="slidenum">
              <a:rPr lang="en-GB" altLang="en-US"/>
              <a:pPr>
                <a:defRPr/>
              </a:pPr>
              <a:t>‹#›</a:t>
            </a:fld>
            <a:endParaRPr lang="en-GB" altLang="en-US"/>
          </a:p>
        </p:txBody>
      </p:sp>
    </p:spTree>
    <p:extLst>
      <p:ext uri="{BB962C8B-B14F-4D97-AF65-F5344CB8AC3E}">
        <p14:creationId xmlns:p14="http://schemas.microsoft.com/office/powerpoint/2010/main" val="134754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BF8C76-01ED-D039-FBCB-34ED055B34DD}"/>
              </a:ext>
            </a:extLst>
          </p:cNvPr>
          <p:cNvSpPr>
            <a:spLocks noGrp="1"/>
          </p:cNvSpPr>
          <p:nvPr>
            <p:ph type="dt" sz="half" idx="10"/>
          </p:nvPr>
        </p:nvSpPr>
        <p:spPr/>
        <p:txBody>
          <a:bodyPr/>
          <a:lstStyle>
            <a:lvl1pPr>
              <a:defRPr/>
            </a:lvl1pPr>
          </a:lstStyle>
          <a:p>
            <a:pPr>
              <a:defRPr/>
            </a:pPr>
            <a:fld id="{BE564751-C2D4-4A4B-917B-FE4B9B4EFE2F}" type="datetime1">
              <a:rPr lang="en-GB" altLang="en-US"/>
              <a:pPr>
                <a:defRPr/>
              </a:pPr>
              <a:t>16/09/2025</a:t>
            </a:fld>
            <a:endParaRPr lang="en-GB" altLang="en-US" dirty="0"/>
          </a:p>
        </p:txBody>
      </p:sp>
      <p:sp>
        <p:nvSpPr>
          <p:cNvPr id="5" name="Footer Placeholder 4">
            <a:extLst>
              <a:ext uri="{FF2B5EF4-FFF2-40B4-BE49-F238E27FC236}">
                <a16:creationId xmlns:a16="http://schemas.microsoft.com/office/drawing/2014/main" id="{B38280D1-BCD5-836A-9847-935420A5A0D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8FF4EDB-D9D9-FC28-C080-E6B3FB34C8C3}"/>
              </a:ext>
            </a:extLst>
          </p:cNvPr>
          <p:cNvSpPr>
            <a:spLocks noGrp="1"/>
          </p:cNvSpPr>
          <p:nvPr>
            <p:ph type="sldNum" sz="quarter" idx="12"/>
          </p:nvPr>
        </p:nvSpPr>
        <p:spPr/>
        <p:txBody>
          <a:bodyPr/>
          <a:lstStyle>
            <a:lvl1pPr>
              <a:defRPr/>
            </a:lvl1pPr>
          </a:lstStyle>
          <a:p>
            <a:pPr>
              <a:defRPr/>
            </a:pPr>
            <a:fld id="{90241946-F22D-465F-B642-EDCC07F24400}" type="slidenum">
              <a:rPr lang="en-GB" altLang="en-US"/>
              <a:pPr>
                <a:defRPr/>
              </a:pPr>
              <a:t>‹#›</a:t>
            </a:fld>
            <a:endParaRPr lang="en-GB" altLang="en-US"/>
          </a:p>
        </p:txBody>
      </p:sp>
    </p:spTree>
    <p:extLst>
      <p:ext uri="{BB962C8B-B14F-4D97-AF65-F5344CB8AC3E}">
        <p14:creationId xmlns:p14="http://schemas.microsoft.com/office/powerpoint/2010/main" val="1085427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1869B8-E676-723A-32A7-ABD6D6139BD9}"/>
              </a:ext>
            </a:extLst>
          </p:cNvPr>
          <p:cNvSpPr>
            <a:spLocks noGrp="1"/>
          </p:cNvSpPr>
          <p:nvPr>
            <p:ph type="dt" sz="half" idx="10"/>
          </p:nvPr>
        </p:nvSpPr>
        <p:spPr/>
        <p:txBody>
          <a:bodyPr/>
          <a:lstStyle>
            <a:lvl1pPr>
              <a:defRPr/>
            </a:lvl1pPr>
          </a:lstStyle>
          <a:p>
            <a:pPr>
              <a:defRPr/>
            </a:pPr>
            <a:fld id="{6E9A2005-1465-40E4-972A-47137D36EBF7}"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32A2E71C-2EFF-6EDC-73D4-8D7297C0A284}"/>
              </a:ext>
            </a:extLst>
          </p:cNvPr>
          <p:cNvSpPr>
            <a:spLocks noGrp="1"/>
          </p:cNvSpPr>
          <p:nvPr>
            <p:ph type="sldNum" sz="quarter" idx="11"/>
          </p:nvPr>
        </p:nvSpPr>
        <p:spPr/>
        <p:txBody>
          <a:bodyPr/>
          <a:lstStyle>
            <a:lvl1pPr>
              <a:defRPr/>
            </a:lvl1pPr>
          </a:lstStyle>
          <a:p>
            <a:pPr>
              <a:defRPr/>
            </a:pPr>
            <a:fld id="{E607952C-FB71-4651-94DC-3DDF4FED0EC1}" type="slidenum">
              <a:rPr lang="en-GB" altLang="en-US"/>
              <a:pPr>
                <a:defRPr/>
              </a:pPr>
              <a:t>‹#›</a:t>
            </a:fld>
            <a:endParaRPr lang="en-GB" altLang="en-US"/>
          </a:p>
        </p:txBody>
      </p:sp>
    </p:spTree>
    <p:extLst>
      <p:ext uri="{BB962C8B-B14F-4D97-AF65-F5344CB8AC3E}">
        <p14:creationId xmlns:p14="http://schemas.microsoft.com/office/powerpoint/2010/main" val="4238717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C5BA5CB-B61B-E45B-08A4-83702AA69ECF}"/>
              </a:ext>
            </a:extLst>
          </p:cNvPr>
          <p:cNvSpPr>
            <a:spLocks noGrp="1"/>
          </p:cNvSpPr>
          <p:nvPr>
            <p:ph type="dt" sz="half" idx="10"/>
          </p:nvPr>
        </p:nvSpPr>
        <p:spPr/>
        <p:txBody>
          <a:bodyPr/>
          <a:lstStyle>
            <a:lvl1pPr>
              <a:defRPr/>
            </a:lvl1pPr>
          </a:lstStyle>
          <a:p>
            <a:pPr>
              <a:defRPr/>
            </a:pPr>
            <a:fld id="{9D5BCC22-EFD1-4B11-8CC1-78E0CC90F66C}"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BBC32464-8480-E666-2146-A36E01E64171}"/>
              </a:ext>
            </a:extLst>
          </p:cNvPr>
          <p:cNvSpPr>
            <a:spLocks noGrp="1"/>
          </p:cNvSpPr>
          <p:nvPr>
            <p:ph type="sldNum" sz="quarter" idx="11"/>
          </p:nvPr>
        </p:nvSpPr>
        <p:spPr/>
        <p:txBody>
          <a:bodyPr/>
          <a:lstStyle>
            <a:lvl1pPr>
              <a:defRPr/>
            </a:lvl1pPr>
          </a:lstStyle>
          <a:p>
            <a:pPr>
              <a:defRPr/>
            </a:pPr>
            <a:fld id="{1260918B-26DC-4B2C-B468-131914C4BDFB}" type="slidenum">
              <a:rPr lang="en-GB" altLang="en-US"/>
              <a:pPr>
                <a:defRPr/>
              </a:pPr>
              <a:t>‹#›</a:t>
            </a:fld>
            <a:endParaRPr lang="en-GB" altLang="en-US"/>
          </a:p>
        </p:txBody>
      </p:sp>
    </p:spTree>
    <p:extLst>
      <p:ext uri="{BB962C8B-B14F-4D97-AF65-F5344CB8AC3E}">
        <p14:creationId xmlns:p14="http://schemas.microsoft.com/office/powerpoint/2010/main" val="1206942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B36ECDB-69A0-DD56-6C65-DB290C2399CB}"/>
              </a:ext>
            </a:extLst>
          </p:cNvPr>
          <p:cNvSpPr>
            <a:spLocks noGrp="1"/>
          </p:cNvSpPr>
          <p:nvPr>
            <p:ph type="dt" sz="half" idx="10"/>
          </p:nvPr>
        </p:nvSpPr>
        <p:spPr/>
        <p:txBody>
          <a:bodyPr/>
          <a:lstStyle>
            <a:lvl1pPr>
              <a:defRPr/>
            </a:lvl1pPr>
          </a:lstStyle>
          <a:p>
            <a:pPr>
              <a:defRPr/>
            </a:pPr>
            <a:fld id="{02C517F8-826B-4CE5-9791-C1E8E17E09B8}" type="datetime1">
              <a:rPr lang="en-GB" altLang="en-US"/>
              <a:pPr>
                <a:defRPr/>
              </a:pPr>
              <a:t>16/09/2025</a:t>
            </a:fld>
            <a:endParaRPr lang="en-GB" altLang="en-US" dirty="0"/>
          </a:p>
        </p:txBody>
      </p:sp>
      <p:sp>
        <p:nvSpPr>
          <p:cNvPr id="8" name="Slide Number Placeholder 5">
            <a:extLst>
              <a:ext uri="{FF2B5EF4-FFF2-40B4-BE49-F238E27FC236}">
                <a16:creationId xmlns:a16="http://schemas.microsoft.com/office/drawing/2014/main" id="{90A85958-432A-EF0D-8476-D7FEF398B792}"/>
              </a:ext>
            </a:extLst>
          </p:cNvPr>
          <p:cNvSpPr>
            <a:spLocks noGrp="1"/>
          </p:cNvSpPr>
          <p:nvPr>
            <p:ph type="sldNum" sz="quarter" idx="11"/>
          </p:nvPr>
        </p:nvSpPr>
        <p:spPr/>
        <p:txBody>
          <a:bodyPr/>
          <a:lstStyle>
            <a:lvl1pPr>
              <a:defRPr/>
            </a:lvl1pPr>
          </a:lstStyle>
          <a:p>
            <a:pPr>
              <a:defRPr/>
            </a:pPr>
            <a:fld id="{8738271A-4EF5-41E5-98F6-BCB5581BD981}" type="slidenum">
              <a:rPr lang="en-GB" altLang="en-US"/>
              <a:pPr>
                <a:defRPr/>
              </a:pPr>
              <a:t>‹#›</a:t>
            </a:fld>
            <a:endParaRPr lang="en-GB" altLang="en-US"/>
          </a:p>
        </p:txBody>
      </p:sp>
    </p:spTree>
    <p:extLst>
      <p:ext uri="{BB962C8B-B14F-4D97-AF65-F5344CB8AC3E}">
        <p14:creationId xmlns:p14="http://schemas.microsoft.com/office/powerpoint/2010/main" val="147066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94C4CB6-086B-C086-83DE-C62106C6CA23}"/>
              </a:ext>
            </a:extLst>
          </p:cNvPr>
          <p:cNvSpPr>
            <a:spLocks noGrp="1"/>
          </p:cNvSpPr>
          <p:nvPr>
            <p:ph type="dt" sz="half" idx="10"/>
          </p:nvPr>
        </p:nvSpPr>
        <p:spPr/>
        <p:txBody>
          <a:bodyPr/>
          <a:lstStyle>
            <a:lvl1pPr>
              <a:defRPr/>
            </a:lvl1pPr>
          </a:lstStyle>
          <a:p>
            <a:pPr>
              <a:defRPr/>
            </a:pPr>
            <a:fld id="{3212174A-C855-430A-8E3F-3384BCBF3C16}" type="datetime1">
              <a:rPr lang="en-GB" altLang="en-US"/>
              <a:pPr>
                <a:defRPr/>
              </a:pPr>
              <a:t>16/09/2025</a:t>
            </a:fld>
            <a:endParaRPr lang="en-GB" altLang="en-US" dirty="0"/>
          </a:p>
        </p:txBody>
      </p:sp>
      <p:sp>
        <p:nvSpPr>
          <p:cNvPr id="4" name="Slide Number Placeholder 5">
            <a:extLst>
              <a:ext uri="{FF2B5EF4-FFF2-40B4-BE49-F238E27FC236}">
                <a16:creationId xmlns:a16="http://schemas.microsoft.com/office/drawing/2014/main" id="{0F6F71CD-6C3E-8C65-B19E-FDFB9D78AEFA}"/>
              </a:ext>
            </a:extLst>
          </p:cNvPr>
          <p:cNvSpPr>
            <a:spLocks noGrp="1"/>
          </p:cNvSpPr>
          <p:nvPr>
            <p:ph type="sldNum" sz="quarter" idx="11"/>
          </p:nvPr>
        </p:nvSpPr>
        <p:spPr/>
        <p:txBody>
          <a:bodyPr/>
          <a:lstStyle>
            <a:lvl1pPr>
              <a:defRPr/>
            </a:lvl1pPr>
          </a:lstStyle>
          <a:p>
            <a:pPr>
              <a:defRPr/>
            </a:pPr>
            <a:fld id="{0821D686-FA6E-4CD9-A2B5-1C2621D8929E}" type="slidenum">
              <a:rPr lang="en-GB" altLang="en-US"/>
              <a:pPr>
                <a:defRPr/>
              </a:pPr>
              <a:t>‹#›</a:t>
            </a:fld>
            <a:endParaRPr lang="en-GB" altLang="en-US"/>
          </a:p>
        </p:txBody>
      </p:sp>
    </p:spTree>
    <p:extLst>
      <p:ext uri="{BB962C8B-B14F-4D97-AF65-F5344CB8AC3E}">
        <p14:creationId xmlns:p14="http://schemas.microsoft.com/office/powerpoint/2010/main" val="1340389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E1C35C2-AE23-11F2-DA2F-1C01BE7E0213}"/>
              </a:ext>
            </a:extLst>
          </p:cNvPr>
          <p:cNvSpPr>
            <a:spLocks noGrp="1"/>
          </p:cNvSpPr>
          <p:nvPr>
            <p:ph type="dt" sz="half" idx="10"/>
          </p:nvPr>
        </p:nvSpPr>
        <p:spPr/>
        <p:txBody>
          <a:bodyPr/>
          <a:lstStyle>
            <a:lvl1pPr>
              <a:defRPr/>
            </a:lvl1pPr>
          </a:lstStyle>
          <a:p>
            <a:pPr>
              <a:defRPr/>
            </a:pPr>
            <a:fld id="{980BFEE5-A72B-4100-9E6B-1BB4FA9ADD89}" type="datetime1">
              <a:rPr lang="en-GB" altLang="en-US"/>
              <a:pPr>
                <a:defRPr/>
              </a:pPr>
              <a:t>16/09/2025</a:t>
            </a:fld>
            <a:endParaRPr lang="en-GB" altLang="en-US" dirty="0"/>
          </a:p>
        </p:txBody>
      </p:sp>
      <p:sp>
        <p:nvSpPr>
          <p:cNvPr id="3" name="Slide Number Placeholder 5">
            <a:extLst>
              <a:ext uri="{FF2B5EF4-FFF2-40B4-BE49-F238E27FC236}">
                <a16:creationId xmlns:a16="http://schemas.microsoft.com/office/drawing/2014/main" id="{D5EF560A-5AF4-AA44-5899-D739A8D99BD8}"/>
              </a:ext>
            </a:extLst>
          </p:cNvPr>
          <p:cNvSpPr>
            <a:spLocks noGrp="1"/>
          </p:cNvSpPr>
          <p:nvPr>
            <p:ph type="sldNum" sz="quarter" idx="11"/>
          </p:nvPr>
        </p:nvSpPr>
        <p:spPr/>
        <p:txBody>
          <a:bodyPr/>
          <a:lstStyle>
            <a:lvl1pPr>
              <a:defRPr/>
            </a:lvl1pPr>
          </a:lstStyle>
          <a:p>
            <a:pPr>
              <a:defRPr/>
            </a:pPr>
            <a:fld id="{BF5FCEAA-3691-4638-A278-851451188BD0}" type="slidenum">
              <a:rPr lang="en-GB" altLang="en-US"/>
              <a:pPr>
                <a:defRPr/>
              </a:pPr>
              <a:t>‹#›</a:t>
            </a:fld>
            <a:endParaRPr lang="en-GB" altLang="en-US"/>
          </a:p>
        </p:txBody>
      </p:sp>
    </p:spTree>
    <p:extLst>
      <p:ext uri="{BB962C8B-B14F-4D97-AF65-F5344CB8AC3E}">
        <p14:creationId xmlns:p14="http://schemas.microsoft.com/office/powerpoint/2010/main" val="360126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EF9C733-A4D2-7890-3F6A-02249C9A770D}"/>
              </a:ext>
            </a:extLst>
          </p:cNvPr>
          <p:cNvSpPr>
            <a:spLocks noGrp="1"/>
          </p:cNvSpPr>
          <p:nvPr>
            <p:ph type="dt" sz="half" idx="10"/>
          </p:nvPr>
        </p:nvSpPr>
        <p:spPr/>
        <p:txBody>
          <a:bodyPr/>
          <a:lstStyle>
            <a:lvl1pPr>
              <a:defRPr/>
            </a:lvl1pPr>
          </a:lstStyle>
          <a:p>
            <a:pPr>
              <a:defRPr/>
            </a:pPr>
            <a:fld id="{5711BE78-8033-4E69-8B5C-B469D1B0A467}"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02A34230-0BEC-746F-CB80-D647C456EA58}"/>
              </a:ext>
            </a:extLst>
          </p:cNvPr>
          <p:cNvSpPr>
            <a:spLocks noGrp="1"/>
          </p:cNvSpPr>
          <p:nvPr>
            <p:ph type="sldNum" sz="quarter" idx="11"/>
          </p:nvPr>
        </p:nvSpPr>
        <p:spPr/>
        <p:txBody>
          <a:bodyPr/>
          <a:lstStyle>
            <a:lvl1pPr>
              <a:defRPr/>
            </a:lvl1pPr>
          </a:lstStyle>
          <a:p>
            <a:pPr>
              <a:defRPr/>
            </a:pPr>
            <a:fld id="{208DEBE2-9366-42A3-A722-D9A59BAA01F9}" type="slidenum">
              <a:rPr lang="en-GB" altLang="en-US"/>
              <a:pPr>
                <a:defRPr/>
              </a:pPr>
              <a:t>‹#›</a:t>
            </a:fld>
            <a:endParaRPr lang="en-GB" altLang="en-US"/>
          </a:p>
        </p:txBody>
      </p:sp>
    </p:spTree>
    <p:extLst>
      <p:ext uri="{BB962C8B-B14F-4D97-AF65-F5344CB8AC3E}">
        <p14:creationId xmlns:p14="http://schemas.microsoft.com/office/powerpoint/2010/main" val="1931079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0361F60-6AE2-923D-EB5F-576481389F14}"/>
              </a:ext>
            </a:extLst>
          </p:cNvPr>
          <p:cNvSpPr>
            <a:spLocks noGrp="1"/>
          </p:cNvSpPr>
          <p:nvPr>
            <p:ph type="dt" sz="half" idx="10"/>
          </p:nvPr>
        </p:nvSpPr>
        <p:spPr/>
        <p:txBody>
          <a:bodyPr/>
          <a:lstStyle>
            <a:lvl1pPr>
              <a:defRPr/>
            </a:lvl1pPr>
          </a:lstStyle>
          <a:p>
            <a:pPr>
              <a:defRPr/>
            </a:pPr>
            <a:fld id="{BEF1270D-0F87-4D10-9C82-8732FBAE3689}"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16E161BD-C1A7-E480-4160-F45940865F72}"/>
              </a:ext>
            </a:extLst>
          </p:cNvPr>
          <p:cNvSpPr>
            <a:spLocks noGrp="1"/>
          </p:cNvSpPr>
          <p:nvPr>
            <p:ph type="sldNum" sz="quarter" idx="11"/>
          </p:nvPr>
        </p:nvSpPr>
        <p:spPr/>
        <p:txBody>
          <a:bodyPr/>
          <a:lstStyle>
            <a:lvl1pPr>
              <a:defRPr/>
            </a:lvl1pPr>
          </a:lstStyle>
          <a:p>
            <a:pPr>
              <a:defRPr/>
            </a:pPr>
            <a:fld id="{537E0991-70B5-44CE-AAF3-F0E07C5CE801}" type="slidenum">
              <a:rPr lang="en-GB" altLang="en-US"/>
              <a:pPr>
                <a:defRPr/>
              </a:pPr>
              <a:t>‹#›</a:t>
            </a:fld>
            <a:endParaRPr lang="en-GB" altLang="en-US"/>
          </a:p>
        </p:txBody>
      </p:sp>
    </p:spTree>
    <p:extLst>
      <p:ext uri="{BB962C8B-B14F-4D97-AF65-F5344CB8AC3E}">
        <p14:creationId xmlns:p14="http://schemas.microsoft.com/office/powerpoint/2010/main" val="4154809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8753E-B794-3E7F-6E2E-4F643719E776}"/>
              </a:ext>
            </a:extLst>
          </p:cNvPr>
          <p:cNvSpPr>
            <a:spLocks noGrp="1"/>
          </p:cNvSpPr>
          <p:nvPr>
            <p:ph type="dt" sz="half" idx="10"/>
          </p:nvPr>
        </p:nvSpPr>
        <p:spPr/>
        <p:txBody>
          <a:bodyPr/>
          <a:lstStyle>
            <a:lvl1pPr>
              <a:defRPr/>
            </a:lvl1pPr>
          </a:lstStyle>
          <a:p>
            <a:pPr>
              <a:defRPr/>
            </a:pPr>
            <a:fld id="{22599BE1-20C6-4C1F-B379-DE1E986B4FD9}"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C7811A69-95BE-0B6F-E12D-CBEF4C5B0F32}"/>
              </a:ext>
            </a:extLst>
          </p:cNvPr>
          <p:cNvSpPr>
            <a:spLocks noGrp="1"/>
          </p:cNvSpPr>
          <p:nvPr>
            <p:ph type="sldNum" sz="quarter" idx="11"/>
          </p:nvPr>
        </p:nvSpPr>
        <p:spPr/>
        <p:txBody>
          <a:bodyPr/>
          <a:lstStyle>
            <a:lvl1pPr>
              <a:defRPr/>
            </a:lvl1pPr>
          </a:lstStyle>
          <a:p>
            <a:pPr>
              <a:defRPr/>
            </a:pPr>
            <a:fld id="{0FD90083-3226-45BC-B25F-B51B70B64D86}" type="slidenum">
              <a:rPr lang="en-GB" altLang="en-US"/>
              <a:pPr>
                <a:defRPr/>
              </a:pPr>
              <a:t>‹#›</a:t>
            </a:fld>
            <a:endParaRPr lang="en-GB" altLang="en-US"/>
          </a:p>
        </p:txBody>
      </p:sp>
    </p:spTree>
    <p:extLst>
      <p:ext uri="{BB962C8B-B14F-4D97-AF65-F5344CB8AC3E}">
        <p14:creationId xmlns:p14="http://schemas.microsoft.com/office/powerpoint/2010/main" val="3860192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480888-6B66-1BF9-CFDD-71133F1E9FBD}"/>
              </a:ext>
            </a:extLst>
          </p:cNvPr>
          <p:cNvSpPr>
            <a:spLocks noGrp="1"/>
          </p:cNvSpPr>
          <p:nvPr>
            <p:ph type="dt" sz="half" idx="10"/>
          </p:nvPr>
        </p:nvSpPr>
        <p:spPr/>
        <p:txBody>
          <a:bodyPr/>
          <a:lstStyle>
            <a:lvl1pPr>
              <a:defRPr/>
            </a:lvl1pPr>
          </a:lstStyle>
          <a:p>
            <a:pPr>
              <a:defRPr/>
            </a:pPr>
            <a:fld id="{56182A73-E92B-4850-8C3E-5B15ECEE737B}"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30938D53-552E-3581-A4A6-4D4378ED0EFB}"/>
              </a:ext>
            </a:extLst>
          </p:cNvPr>
          <p:cNvSpPr>
            <a:spLocks noGrp="1"/>
          </p:cNvSpPr>
          <p:nvPr>
            <p:ph type="sldNum" sz="quarter" idx="11"/>
          </p:nvPr>
        </p:nvSpPr>
        <p:spPr/>
        <p:txBody>
          <a:bodyPr/>
          <a:lstStyle>
            <a:lvl1pPr>
              <a:defRPr/>
            </a:lvl1pPr>
          </a:lstStyle>
          <a:p>
            <a:pPr>
              <a:defRPr/>
            </a:pPr>
            <a:fld id="{7E838C2A-8B38-40BF-BE24-152F2142B68A}" type="slidenum">
              <a:rPr lang="en-GB" altLang="en-US"/>
              <a:pPr>
                <a:defRPr/>
              </a:pPr>
              <a:t>‹#›</a:t>
            </a:fld>
            <a:endParaRPr lang="en-GB" altLang="en-US"/>
          </a:p>
        </p:txBody>
      </p:sp>
    </p:spTree>
    <p:extLst>
      <p:ext uri="{BB962C8B-B14F-4D97-AF65-F5344CB8AC3E}">
        <p14:creationId xmlns:p14="http://schemas.microsoft.com/office/powerpoint/2010/main" val="3244975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F14E4B-E146-69E2-ACC5-0764D3DEDD91}"/>
              </a:ext>
            </a:extLst>
          </p:cNvPr>
          <p:cNvSpPr>
            <a:spLocks noGrp="1"/>
          </p:cNvSpPr>
          <p:nvPr>
            <p:ph type="dt" sz="half" idx="10"/>
          </p:nvPr>
        </p:nvSpPr>
        <p:spPr>
          <a:xfrm>
            <a:off x="395288" y="6524625"/>
            <a:ext cx="971550" cy="219075"/>
          </a:xfrm>
        </p:spPr>
        <p:txBody>
          <a:bodyPr/>
          <a:lstStyle>
            <a:lvl1pPr>
              <a:defRPr/>
            </a:lvl1pPr>
          </a:lstStyle>
          <a:p>
            <a:pPr>
              <a:defRPr/>
            </a:pPr>
            <a:fld id="{566415E9-8BF5-493F-B4C0-1CE60FB51070}" type="datetime1">
              <a:rPr lang="en-GB" altLang="en-US"/>
              <a:pPr>
                <a:defRPr/>
              </a:pPr>
              <a:t>16/09/2025</a:t>
            </a:fld>
            <a:endParaRPr lang="en-GB" altLang="en-US" dirty="0"/>
          </a:p>
        </p:txBody>
      </p:sp>
      <p:sp>
        <p:nvSpPr>
          <p:cNvPr id="5" name="Footer Placeholder 4">
            <a:extLst>
              <a:ext uri="{FF2B5EF4-FFF2-40B4-BE49-F238E27FC236}">
                <a16:creationId xmlns:a16="http://schemas.microsoft.com/office/drawing/2014/main" id="{B5609DCF-B051-C8EB-DB0C-07AD9D291AB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21BBE58-9D86-DE0A-BDBF-84438C1B3B32}"/>
              </a:ext>
            </a:extLst>
          </p:cNvPr>
          <p:cNvSpPr>
            <a:spLocks noGrp="1"/>
          </p:cNvSpPr>
          <p:nvPr>
            <p:ph type="sldNum" sz="quarter" idx="12"/>
          </p:nvPr>
        </p:nvSpPr>
        <p:spPr/>
        <p:txBody>
          <a:bodyPr/>
          <a:lstStyle>
            <a:lvl1pPr>
              <a:defRPr/>
            </a:lvl1pPr>
          </a:lstStyle>
          <a:p>
            <a:pPr>
              <a:defRPr/>
            </a:pPr>
            <a:fld id="{FCBAC82A-C493-40AB-9BB3-F65155E4FE2E}" type="slidenum">
              <a:rPr lang="en-GB" altLang="en-US"/>
              <a:pPr>
                <a:defRPr/>
              </a:pPr>
              <a:t>‹#›</a:t>
            </a:fld>
            <a:endParaRPr lang="en-GB" altLang="en-US"/>
          </a:p>
        </p:txBody>
      </p:sp>
    </p:spTree>
    <p:extLst>
      <p:ext uri="{BB962C8B-B14F-4D97-AF65-F5344CB8AC3E}">
        <p14:creationId xmlns:p14="http://schemas.microsoft.com/office/powerpoint/2010/main" val="2366553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A3A82-C663-A1B6-EA04-29C1466FE92B}"/>
              </a:ext>
            </a:extLst>
          </p:cNvPr>
          <p:cNvSpPr>
            <a:spLocks noGrp="1"/>
          </p:cNvSpPr>
          <p:nvPr>
            <p:ph type="dt" sz="half" idx="10"/>
          </p:nvPr>
        </p:nvSpPr>
        <p:spPr/>
        <p:txBody>
          <a:bodyPr/>
          <a:lstStyle>
            <a:lvl1pPr>
              <a:defRPr/>
            </a:lvl1pPr>
          </a:lstStyle>
          <a:p>
            <a:pPr>
              <a:defRPr/>
            </a:pPr>
            <a:fld id="{449BC590-0AF0-404A-95D1-926DF9C1656F}" type="datetime1">
              <a:rPr lang="en-GB" altLang="en-US"/>
              <a:pPr>
                <a:defRPr/>
              </a:pPr>
              <a:t>16/09/2025</a:t>
            </a:fld>
            <a:endParaRPr lang="en-GB" altLang="en-US" dirty="0"/>
          </a:p>
        </p:txBody>
      </p:sp>
      <p:sp>
        <p:nvSpPr>
          <p:cNvPr id="5" name="Footer Placeholder 4">
            <a:extLst>
              <a:ext uri="{FF2B5EF4-FFF2-40B4-BE49-F238E27FC236}">
                <a16:creationId xmlns:a16="http://schemas.microsoft.com/office/drawing/2014/main" id="{6CDBF41B-E057-5744-F69B-3BEA975B412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C728D8CA-D703-A47E-758A-1AFCF492CD0B}"/>
              </a:ext>
            </a:extLst>
          </p:cNvPr>
          <p:cNvSpPr>
            <a:spLocks noGrp="1"/>
          </p:cNvSpPr>
          <p:nvPr>
            <p:ph type="sldNum" sz="quarter" idx="12"/>
          </p:nvPr>
        </p:nvSpPr>
        <p:spPr/>
        <p:txBody>
          <a:bodyPr/>
          <a:lstStyle>
            <a:lvl1pPr>
              <a:defRPr/>
            </a:lvl1pPr>
          </a:lstStyle>
          <a:p>
            <a:pPr>
              <a:defRPr/>
            </a:pPr>
            <a:fld id="{4A70D289-8DCB-4A6C-A292-070CDB670DB5}" type="slidenum">
              <a:rPr lang="en-GB" altLang="en-US"/>
              <a:pPr>
                <a:defRPr/>
              </a:pPr>
              <a:t>‹#›</a:t>
            </a:fld>
            <a:endParaRPr lang="en-GB" altLang="en-US"/>
          </a:p>
        </p:txBody>
      </p:sp>
    </p:spTree>
    <p:extLst>
      <p:ext uri="{BB962C8B-B14F-4D97-AF65-F5344CB8AC3E}">
        <p14:creationId xmlns:p14="http://schemas.microsoft.com/office/powerpoint/2010/main" val="11734230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8779187-6FC3-7CE0-27F6-FC61F0E8350A}"/>
              </a:ext>
            </a:extLst>
          </p:cNvPr>
          <p:cNvSpPr>
            <a:spLocks noGrp="1"/>
          </p:cNvSpPr>
          <p:nvPr>
            <p:ph type="dt" sz="half" idx="10"/>
          </p:nvPr>
        </p:nvSpPr>
        <p:spPr/>
        <p:txBody>
          <a:bodyPr/>
          <a:lstStyle>
            <a:lvl1pPr>
              <a:defRPr/>
            </a:lvl1pPr>
          </a:lstStyle>
          <a:p>
            <a:pPr>
              <a:defRPr/>
            </a:pPr>
            <a:fld id="{EA5399DD-28C3-45A4-8FD2-ED8D3ABDFCFD}"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EC09F053-DE17-46C6-88FA-5B330CCAEA0C}"/>
              </a:ext>
            </a:extLst>
          </p:cNvPr>
          <p:cNvSpPr>
            <a:spLocks noGrp="1"/>
          </p:cNvSpPr>
          <p:nvPr>
            <p:ph type="sldNum" sz="quarter" idx="11"/>
          </p:nvPr>
        </p:nvSpPr>
        <p:spPr/>
        <p:txBody>
          <a:bodyPr/>
          <a:lstStyle>
            <a:lvl1pPr>
              <a:defRPr/>
            </a:lvl1pPr>
          </a:lstStyle>
          <a:p>
            <a:pPr>
              <a:defRPr/>
            </a:pPr>
            <a:fld id="{BE735868-8565-44FE-8E85-7030A8042E1F}" type="slidenum">
              <a:rPr lang="en-GB" altLang="en-US"/>
              <a:pPr>
                <a:defRPr/>
              </a:pPr>
              <a:t>‹#›</a:t>
            </a:fld>
            <a:endParaRPr lang="en-GB" altLang="en-US"/>
          </a:p>
        </p:txBody>
      </p:sp>
    </p:spTree>
    <p:extLst>
      <p:ext uri="{BB962C8B-B14F-4D97-AF65-F5344CB8AC3E}">
        <p14:creationId xmlns:p14="http://schemas.microsoft.com/office/powerpoint/2010/main" val="631159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0C7D76E-52AA-DBE4-E5C2-A18CE75EDC4E}"/>
              </a:ext>
            </a:extLst>
          </p:cNvPr>
          <p:cNvSpPr>
            <a:spLocks noGrp="1"/>
          </p:cNvSpPr>
          <p:nvPr>
            <p:ph type="dt" sz="half" idx="10"/>
          </p:nvPr>
        </p:nvSpPr>
        <p:spPr/>
        <p:txBody>
          <a:bodyPr/>
          <a:lstStyle>
            <a:lvl1pPr>
              <a:defRPr/>
            </a:lvl1pPr>
          </a:lstStyle>
          <a:p>
            <a:pPr>
              <a:defRPr/>
            </a:pPr>
            <a:fld id="{F5891D18-7ABA-4F48-8704-39955F8DC171}"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EA48B7B4-4148-E0F2-48A7-A48791724392}"/>
              </a:ext>
            </a:extLst>
          </p:cNvPr>
          <p:cNvSpPr>
            <a:spLocks noGrp="1"/>
          </p:cNvSpPr>
          <p:nvPr>
            <p:ph type="sldNum" sz="quarter" idx="11"/>
          </p:nvPr>
        </p:nvSpPr>
        <p:spPr/>
        <p:txBody>
          <a:bodyPr/>
          <a:lstStyle>
            <a:lvl1pPr>
              <a:defRPr/>
            </a:lvl1pPr>
          </a:lstStyle>
          <a:p>
            <a:pPr>
              <a:defRPr/>
            </a:pPr>
            <a:fld id="{0F7A11C4-C3C7-47EC-8646-8B29E1936787}" type="slidenum">
              <a:rPr lang="en-GB" altLang="en-US"/>
              <a:pPr>
                <a:defRPr/>
              </a:pPr>
              <a:t>‹#›</a:t>
            </a:fld>
            <a:endParaRPr lang="en-GB" altLang="en-US"/>
          </a:p>
        </p:txBody>
      </p:sp>
    </p:spTree>
    <p:extLst>
      <p:ext uri="{BB962C8B-B14F-4D97-AF65-F5344CB8AC3E}">
        <p14:creationId xmlns:p14="http://schemas.microsoft.com/office/powerpoint/2010/main" val="28757199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87FB3DF-928E-8AE3-6633-AA303A9D3009}"/>
              </a:ext>
            </a:extLst>
          </p:cNvPr>
          <p:cNvSpPr>
            <a:spLocks noGrp="1"/>
          </p:cNvSpPr>
          <p:nvPr>
            <p:ph type="dt" sz="half" idx="10"/>
          </p:nvPr>
        </p:nvSpPr>
        <p:spPr/>
        <p:txBody>
          <a:bodyPr/>
          <a:lstStyle>
            <a:lvl1pPr>
              <a:defRPr/>
            </a:lvl1pPr>
          </a:lstStyle>
          <a:p>
            <a:pPr>
              <a:defRPr/>
            </a:pPr>
            <a:fld id="{66E771A0-9429-4AE6-85AA-C25758BEE5A3}" type="datetime1">
              <a:rPr lang="en-GB" altLang="en-US"/>
              <a:pPr>
                <a:defRPr/>
              </a:pPr>
              <a:t>16/09/2025</a:t>
            </a:fld>
            <a:endParaRPr lang="en-GB" altLang="en-US" dirty="0"/>
          </a:p>
        </p:txBody>
      </p:sp>
      <p:sp>
        <p:nvSpPr>
          <p:cNvPr id="8" name="Slide Number Placeholder 5">
            <a:extLst>
              <a:ext uri="{FF2B5EF4-FFF2-40B4-BE49-F238E27FC236}">
                <a16:creationId xmlns:a16="http://schemas.microsoft.com/office/drawing/2014/main" id="{644D9325-DFB2-0362-3125-34183E690190}"/>
              </a:ext>
            </a:extLst>
          </p:cNvPr>
          <p:cNvSpPr>
            <a:spLocks noGrp="1"/>
          </p:cNvSpPr>
          <p:nvPr>
            <p:ph type="sldNum" sz="quarter" idx="11"/>
          </p:nvPr>
        </p:nvSpPr>
        <p:spPr/>
        <p:txBody>
          <a:bodyPr/>
          <a:lstStyle>
            <a:lvl1pPr>
              <a:defRPr/>
            </a:lvl1pPr>
          </a:lstStyle>
          <a:p>
            <a:pPr>
              <a:defRPr/>
            </a:pPr>
            <a:fld id="{60DE33EB-CB42-4DD8-9E9F-388E2E8F6CF1}" type="slidenum">
              <a:rPr lang="en-GB" altLang="en-US"/>
              <a:pPr>
                <a:defRPr/>
              </a:pPr>
              <a:t>‹#›</a:t>
            </a:fld>
            <a:endParaRPr lang="en-GB" altLang="en-US"/>
          </a:p>
        </p:txBody>
      </p:sp>
    </p:spTree>
    <p:extLst>
      <p:ext uri="{BB962C8B-B14F-4D97-AF65-F5344CB8AC3E}">
        <p14:creationId xmlns:p14="http://schemas.microsoft.com/office/powerpoint/2010/main" val="441199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A5FD81-D29F-1789-63B8-DAE2A4240663}"/>
              </a:ext>
            </a:extLst>
          </p:cNvPr>
          <p:cNvSpPr>
            <a:spLocks noGrp="1"/>
          </p:cNvSpPr>
          <p:nvPr>
            <p:ph type="dt" sz="half" idx="10"/>
          </p:nvPr>
        </p:nvSpPr>
        <p:spPr/>
        <p:txBody>
          <a:bodyPr/>
          <a:lstStyle>
            <a:lvl1pPr>
              <a:defRPr/>
            </a:lvl1pPr>
          </a:lstStyle>
          <a:p>
            <a:pPr>
              <a:defRPr/>
            </a:pPr>
            <a:fld id="{7A9B7946-B708-4584-94E2-9A87B53C7C09}" type="datetime1">
              <a:rPr lang="en-GB" altLang="en-US"/>
              <a:pPr>
                <a:defRPr/>
              </a:pPr>
              <a:t>16/09/2025</a:t>
            </a:fld>
            <a:endParaRPr lang="en-GB" altLang="en-US" dirty="0"/>
          </a:p>
        </p:txBody>
      </p:sp>
      <p:sp>
        <p:nvSpPr>
          <p:cNvPr id="4" name="Slide Number Placeholder 5">
            <a:extLst>
              <a:ext uri="{FF2B5EF4-FFF2-40B4-BE49-F238E27FC236}">
                <a16:creationId xmlns:a16="http://schemas.microsoft.com/office/drawing/2014/main" id="{41D8FF5E-82F7-8853-A595-4B1B4B7FE7B8}"/>
              </a:ext>
            </a:extLst>
          </p:cNvPr>
          <p:cNvSpPr>
            <a:spLocks noGrp="1"/>
          </p:cNvSpPr>
          <p:nvPr>
            <p:ph type="sldNum" sz="quarter" idx="11"/>
          </p:nvPr>
        </p:nvSpPr>
        <p:spPr/>
        <p:txBody>
          <a:bodyPr/>
          <a:lstStyle>
            <a:lvl1pPr>
              <a:defRPr/>
            </a:lvl1pPr>
          </a:lstStyle>
          <a:p>
            <a:pPr>
              <a:defRPr/>
            </a:pPr>
            <a:fld id="{33B40CCF-5E3D-4EE5-AEE8-82BE63AEAE90}" type="slidenum">
              <a:rPr lang="en-GB" altLang="en-US"/>
              <a:pPr>
                <a:defRPr/>
              </a:pPr>
              <a:t>‹#›</a:t>
            </a:fld>
            <a:endParaRPr lang="en-GB" altLang="en-US"/>
          </a:p>
        </p:txBody>
      </p:sp>
    </p:spTree>
    <p:extLst>
      <p:ext uri="{BB962C8B-B14F-4D97-AF65-F5344CB8AC3E}">
        <p14:creationId xmlns:p14="http://schemas.microsoft.com/office/powerpoint/2010/main" val="9911513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F9E32E9-FC4C-81C2-8EEE-AE45FC17F910}"/>
              </a:ext>
            </a:extLst>
          </p:cNvPr>
          <p:cNvSpPr>
            <a:spLocks noGrp="1"/>
          </p:cNvSpPr>
          <p:nvPr>
            <p:ph type="dt" sz="half" idx="10"/>
          </p:nvPr>
        </p:nvSpPr>
        <p:spPr/>
        <p:txBody>
          <a:bodyPr/>
          <a:lstStyle>
            <a:lvl1pPr>
              <a:defRPr/>
            </a:lvl1pPr>
          </a:lstStyle>
          <a:p>
            <a:pPr>
              <a:defRPr/>
            </a:pPr>
            <a:fld id="{073DCDCD-2652-4D57-91B9-2E80EC9A4843}" type="datetime1">
              <a:rPr lang="en-GB" altLang="en-US"/>
              <a:pPr>
                <a:defRPr/>
              </a:pPr>
              <a:t>16/09/2025</a:t>
            </a:fld>
            <a:endParaRPr lang="en-GB" altLang="en-US" dirty="0"/>
          </a:p>
        </p:txBody>
      </p:sp>
      <p:sp>
        <p:nvSpPr>
          <p:cNvPr id="3" name="Slide Number Placeholder 5">
            <a:extLst>
              <a:ext uri="{FF2B5EF4-FFF2-40B4-BE49-F238E27FC236}">
                <a16:creationId xmlns:a16="http://schemas.microsoft.com/office/drawing/2014/main" id="{DBEAC1E9-A4F3-EE8B-EBA6-3F27F349C8C6}"/>
              </a:ext>
            </a:extLst>
          </p:cNvPr>
          <p:cNvSpPr>
            <a:spLocks noGrp="1"/>
          </p:cNvSpPr>
          <p:nvPr>
            <p:ph type="sldNum" sz="quarter" idx="11"/>
          </p:nvPr>
        </p:nvSpPr>
        <p:spPr/>
        <p:txBody>
          <a:bodyPr/>
          <a:lstStyle>
            <a:lvl1pPr>
              <a:defRPr/>
            </a:lvl1pPr>
          </a:lstStyle>
          <a:p>
            <a:pPr>
              <a:defRPr/>
            </a:pPr>
            <a:fld id="{D3337504-15DD-4056-ACFF-4FBA4ED638BB}" type="slidenum">
              <a:rPr lang="en-GB" altLang="en-US"/>
              <a:pPr>
                <a:defRPr/>
              </a:pPr>
              <a:t>‹#›</a:t>
            </a:fld>
            <a:endParaRPr lang="en-GB" altLang="en-US"/>
          </a:p>
        </p:txBody>
      </p:sp>
    </p:spTree>
    <p:extLst>
      <p:ext uri="{BB962C8B-B14F-4D97-AF65-F5344CB8AC3E}">
        <p14:creationId xmlns:p14="http://schemas.microsoft.com/office/powerpoint/2010/main" val="3831636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A89A651-9ECF-935C-E819-04B22D391CA1}"/>
              </a:ext>
            </a:extLst>
          </p:cNvPr>
          <p:cNvSpPr>
            <a:spLocks noGrp="1"/>
          </p:cNvSpPr>
          <p:nvPr>
            <p:ph type="dt" sz="half" idx="10"/>
          </p:nvPr>
        </p:nvSpPr>
        <p:spPr/>
        <p:txBody>
          <a:bodyPr/>
          <a:lstStyle>
            <a:lvl1pPr>
              <a:defRPr/>
            </a:lvl1pPr>
          </a:lstStyle>
          <a:p>
            <a:pPr>
              <a:defRPr/>
            </a:pPr>
            <a:fld id="{D34DA2F0-D6E6-45F0-9BF7-E3DA2373911C}"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0E445445-E3DD-5306-223D-EFAE6A667E71}"/>
              </a:ext>
            </a:extLst>
          </p:cNvPr>
          <p:cNvSpPr>
            <a:spLocks noGrp="1"/>
          </p:cNvSpPr>
          <p:nvPr>
            <p:ph type="sldNum" sz="quarter" idx="11"/>
          </p:nvPr>
        </p:nvSpPr>
        <p:spPr/>
        <p:txBody>
          <a:bodyPr/>
          <a:lstStyle>
            <a:lvl1pPr>
              <a:defRPr/>
            </a:lvl1pPr>
          </a:lstStyle>
          <a:p>
            <a:pPr>
              <a:defRPr/>
            </a:pPr>
            <a:fld id="{3AD72674-4455-47C7-AE5C-D9318FC14597}" type="slidenum">
              <a:rPr lang="en-GB" altLang="en-US"/>
              <a:pPr>
                <a:defRPr/>
              </a:pPr>
              <a:t>‹#›</a:t>
            </a:fld>
            <a:endParaRPr lang="en-GB" altLang="en-US"/>
          </a:p>
        </p:txBody>
      </p:sp>
    </p:spTree>
    <p:extLst>
      <p:ext uri="{BB962C8B-B14F-4D97-AF65-F5344CB8AC3E}">
        <p14:creationId xmlns:p14="http://schemas.microsoft.com/office/powerpoint/2010/main" val="15621859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7B38EFB-444C-74A2-CD3F-F7A94EE0A950}"/>
              </a:ext>
            </a:extLst>
          </p:cNvPr>
          <p:cNvSpPr>
            <a:spLocks noGrp="1"/>
          </p:cNvSpPr>
          <p:nvPr>
            <p:ph type="dt" sz="half" idx="10"/>
          </p:nvPr>
        </p:nvSpPr>
        <p:spPr/>
        <p:txBody>
          <a:bodyPr/>
          <a:lstStyle>
            <a:lvl1pPr>
              <a:defRPr/>
            </a:lvl1pPr>
          </a:lstStyle>
          <a:p>
            <a:pPr>
              <a:defRPr/>
            </a:pPr>
            <a:fld id="{5779C894-76B0-40CA-B616-616F6BA84A38}"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B5FFD6F7-EF92-FE29-2527-5672202CB2CD}"/>
              </a:ext>
            </a:extLst>
          </p:cNvPr>
          <p:cNvSpPr>
            <a:spLocks noGrp="1"/>
          </p:cNvSpPr>
          <p:nvPr>
            <p:ph type="sldNum" sz="quarter" idx="11"/>
          </p:nvPr>
        </p:nvSpPr>
        <p:spPr/>
        <p:txBody>
          <a:bodyPr/>
          <a:lstStyle>
            <a:lvl1pPr>
              <a:defRPr/>
            </a:lvl1pPr>
          </a:lstStyle>
          <a:p>
            <a:pPr>
              <a:defRPr/>
            </a:pPr>
            <a:fld id="{FAF60367-3730-4247-B3A6-CF2018DE7647}" type="slidenum">
              <a:rPr lang="en-GB" altLang="en-US"/>
              <a:pPr>
                <a:defRPr/>
              </a:pPr>
              <a:t>‹#›</a:t>
            </a:fld>
            <a:endParaRPr lang="en-GB" altLang="en-US"/>
          </a:p>
        </p:txBody>
      </p:sp>
    </p:spTree>
    <p:extLst>
      <p:ext uri="{BB962C8B-B14F-4D97-AF65-F5344CB8AC3E}">
        <p14:creationId xmlns:p14="http://schemas.microsoft.com/office/powerpoint/2010/main" val="23801948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A20EE-0326-51CA-B1C2-5DF4D7DD531F}"/>
              </a:ext>
            </a:extLst>
          </p:cNvPr>
          <p:cNvSpPr>
            <a:spLocks noGrp="1"/>
          </p:cNvSpPr>
          <p:nvPr>
            <p:ph type="dt" sz="half" idx="10"/>
          </p:nvPr>
        </p:nvSpPr>
        <p:spPr/>
        <p:txBody>
          <a:bodyPr/>
          <a:lstStyle>
            <a:lvl1pPr>
              <a:defRPr/>
            </a:lvl1pPr>
          </a:lstStyle>
          <a:p>
            <a:pPr>
              <a:defRPr/>
            </a:pPr>
            <a:fld id="{49BA2F9D-A154-41E3-9C2B-50311F0628E0}"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EDEFFDF0-2EC1-4FE4-3EFC-ABF8267C3862}"/>
              </a:ext>
            </a:extLst>
          </p:cNvPr>
          <p:cNvSpPr>
            <a:spLocks noGrp="1"/>
          </p:cNvSpPr>
          <p:nvPr>
            <p:ph type="sldNum" sz="quarter" idx="11"/>
          </p:nvPr>
        </p:nvSpPr>
        <p:spPr/>
        <p:txBody>
          <a:bodyPr/>
          <a:lstStyle>
            <a:lvl1pPr>
              <a:defRPr/>
            </a:lvl1pPr>
          </a:lstStyle>
          <a:p>
            <a:pPr>
              <a:defRPr/>
            </a:pPr>
            <a:fld id="{B3C535A8-AD3C-4741-92BE-2EDE68376FA7}" type="slidenum">
              <a:rPr lang="en-GB" altLang="en-US"/>
              <a:pPr>
                <a:defRPr/>
              </a:pPr>
              <a:t>‹#›</a:t>
            </a:fld>
            <a:endParaRPr lang="en-GB" altLang="en-US"/>
          </a:p>
        </p:txBody>
      </p:sp>
    </p:spTree>
    <p:extLst>
      <p:ext uri="{BB962C8B-B14F-4D97-AF65-F5344CB8AC3E}">
        <p14:creationId xmlns:p14="http://schemas.microsoft.com/office/powerpoint/2010/main" val="40673407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6D417-B4C1-5A81-E525-755A49A67F48}"/>
              </a:ext>
            </a:extLst>
          </p:cNvPr>
          <p:cNvSpPr>
            <a:spLocks noGrp="1"/>
          </p:cNvSpPr>
          <p:nvPr>
            <p:ph type="dt" sz="half" idx="10"/>
          </p:nvPr>
        </p:nvSpPr>
        <p:spPr/>
        <p:txBody>
          <a:bodyPr/>
          <a:lstStyle>
            <a:lvl1pPr>
              <a:defRPr/>
            </a:lvl1pPr>
          </a:lstStyle>
          <a:p>
            <a:pPr>
              <a:defRPr/>
            </a:pPr>
            <a:fld id="{3B678811-761B-4287-A662-1CF1ED4E9815}" type="datetime1">
              <a:rPr lang="en-GB" altLang="en-US"/>
              <a:pPr>
                <a:defRPr/>
              </a:pPr>
              <a:t>16/09/2025</a:t>
            </a:fld>
            <a:endParaRPr lang="en-GB" altLang="en-US" dirty="0"/>
          </a:p>
        </p:txBody>
      </p:sp>
      <p:sp>
        <p:nvSpPr>
          <p:cNvPr id="5" name="Slide Number Placeholder 5">
            <a:extLst>
              <a:ext uri="{FF2B5EF4-FFF2-40B4-BE49-F238E27FC236}">
                <a16:creationId xmlns:a16="http://schemas.microsoft.com/office/drawing/2014/main" id="{4F5360D1-6D88-877F-6E6F-35F1E2C29E2E}"/>
              </a:ext>
            </a:extLst>
          </p:cNvPr>
          <p:cNvSpPr>
            <a:spLocks noGrp="1"/>
          </p:cNvSpPr>
          <p:nvPr>
            <p:ph type="sldNum" sz="quarter" idx="11"/>
          </p:nvPr>
        </p:nvSpPr>
        <p:spPr/>
        <p:txBody>
          <a:bodyPr/>
          <a:lstStyle>
            <a:lvl1pPr>
              <a:defRPr/>
            </a:lvl1pPr>
          </a:lstStyle>
          <a:p>
            <a:pPr>
              <a:defRPr/>
            </a:pPr>
            <a:fld id="{93298C3F-7CC2-4C43-B34F-5DF3C60B96C2}" type="slidenum">
              <a:rPr lang="en-GB" altLang="en-US"/>
              <a:pPr>
                <a:defRPr/>
              </a:pPr>
              <a:t>‹#›</a:t>
            </a:fld>
            <a:endParaRPr lang="en-GB" altLang="en-US"/>
          </a:p>
        </p:txBody>
      </p:sp>
    </p:spTree>
    <p:extLst>
      <p:ext uri="{BB962C8B-B14F-4D97-AF65-F5344CB8AC3E}">
        <p14:creationId xmlns:p14="http://schemas.microsoft.com/office/powerpoint/2010/main" val="365791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4FB38C9-CB8F-183C-42C5-D1E86CAB113F}"/>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4D7AF88-3F9D-3A4F-8082-FF19C581A97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4BC9A7-5CAC-6999-957C-126E225A5933}"/>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14E2CC8-D4F7-4497-B847-2CB2AC2FC4E5}"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32D35812-D826-1798-B144-F85A3CCCBB0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E6F4808-0A68-4B19-AB44-F499CF4F7C6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3" r:id="rId1"/>
    <p:sldLayoutId id="2147484244" r:id="rId2"/>
    <p:sldLayoutId id="2147484225" r:id="rId3"/>
    <p:sldLayoutId id="2147484226" r:id="rId4"/>
    <p:sldLayoutId id="2147484227" r:id="rId5"/>
    <p:sldLayoutId id="2147484228" r:id="rId6"/>
    <p:sldLayoutId id="2147484229" r:id="rId7"/>
    <p:sldLayoutId id="2147484230" r:id="rId8"/>
    <p:sldLayoutId id="2147484231" r:id="rId9"/>
    <p:sldLayoutId id="2147484232" r:id="rId10"/>
    <p:sldLayoutId id="214748423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25ADB355-5FA0-7900-3E49-57346093C05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F5FF392-4D14-5D59-4B8E-6A6864DB3D0D}"/>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DACB8E8-D717-83B9-8C73-9B27723316DD}"/>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999FF53-C2D7-4667-A6A8-4B5527388EAF}" type="datetime1">
              <a:rPr lang="en-GB" altLang="en-US"/>
              <a:pPr>
                <a:defRPr/>
              </a:pPr>
              <a:t>16/09/2025</a:t>
            </a:fld>
            <a:endParaRPr lang="en-GB" altLang="en-US" dirty="0"/>
          </a:p>
        </p:txBody>
      </p:sp>
      <p:sp>
        <p:nvSpPr>
          <p:cNvPr id="6" name="Slide Number Placeholder 5">
            <a:extLst>
              <a:ext uri="{FF2B5EF4-FFF2-40B4-BE49-F238E27FC236}">
                <a16:creationId xmlns:a16="http://schemas.microsoft.com/office/drawing/2014/main" id="{99BD0023-C95B-E332-7A88-8BEF16E88F8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BBA84B4-2E1E-4319-B55E-45374ADD52D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45" r:id="rId1"/>
    <p:sldLayoutId id="2147484246" r:id="rId2"/>
    <p:sldLayoutId id="2147484234" r:id="rId3"/>
    <p:sldLayoutId id="2147484235" r:id="rId4"/>
    <p:sldLayoutId id="2147484236" r:id="rId5"/>
    <p:sldLayoutId id="2147484237" r:id="rId6"/>
    <p:sldLayoutId id="2147484238" r:id="rId7"/>
    <p:sldLayoutId id="2147484239" r:id="rId8"/>
    <p:sldLayoutId id="2147484240" r:id="rId9"/>
    <p:sldLayoutId id="2147484241" r:id="rId10"/>
    <p:sldLayoutId id="2147484242"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orms.uwtsd.ac.uk/view.php?id=281900" TargetMode="External"/><Relationship Id="rId2" Type="http://schemas.openxmlformats.org/officeDocument/2006/relationships/hyperlink" Target="https://forms.uwtsd.ac.uk/view.php?id=274407"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28F7E2A-60D0-D39F-962B-0257C6DDA84B}"/>
              </a:ext>
            </a:extLst>
          </p:cNvPr>
          <p:cNvSpPr>
            <a:spLocks noGrp="1"/>
          </p:cNvSpPr>
          <p:nvPr>
            <p:ph type="ctrTitle"/>
          </p:nvPr>
        </p:nvSpPr>
        <p:spPr>
          <a:xfrm>
            <a:off x="764506" y="681038"/>
            <a:ext cx="7985125" cy="2127250"/>
          </a:xfrm>
        </p:spPr>
        <p:txBody>
          <a:bodyPr/>
          <a:lstStyle/>
          <a:p>
            <a:pPr eaLnBrk="1" hangingPunct="1"/>
            <a:br>
              <a:rPr lang="en-GB" altLang="en-US" sz="3200" b="1" dirty="0">
                <a:solidFill>
                  <a:schemeClr val="bg1"/>
                </a:solidFill>
                <a:latin typeface="Arial" panose="020B0604020202020204" pitchFamily="34" charset="0"/>
                <a:cs typeface="Arial" panose="020B0604020202020204" pitchFamily="34" charset="0"/>
              </a:rPr>
            </a:br>
            <a:r>
              <a:rPr lang="en-GB" altLang="en-US" sz="3200" b="1" dirty="0">
                <a:solidFill>
                  <a:schemeClr val="bg1"/>
                </a:solidFill>
                <a:latin typeface="Arial" panose="020B0604020202020204" pitchFamily="34" charset="0"/>
                <a:cs typeface="Arial" panose="020B0604020202020204" pitchFamily="34" charset="0"/>
              </a:rPr>
              <a:t>Public Health and Social Care in Practice Dissertation Module </a:t>
            </a:r>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9219" name="Subtitle 4">
            <a:extLst>
              <a:ext uri="{FF2B5EF4-FFF2-40B4-BE49-F238E27FC236}">
                <a16:creationId xmlns:a16="http://schemas.microsoft.com/office/drawing/2014/main" id="{AB533822-C6D5-0C82-2FE0-7F78F233BDFE}"/>
              </a:ext>
            </a:extLst>
          </p:cNvPr>
          <p:cNvSpPr>
            <a:spLocks noGrp="1"/>
          </p:cNvSpPr>
          <p:nvPr>
            <p:ph type="subTitle" idx="1"/>
          </p:nvPr>
        </p:nvSpPr>
        <p:spPr>
          <a:xfrm>
            <a:off x="604829" y="2204864"/>
            <a:ext cx="8064500" cy="1733550"/>
          </a:xfrm>
        </p:spPr>
        <p:txBody>
          <a:bodyPr/>
          <a:lstStyle/>
          <a:p>
            <a:pPr eaLnBrk="1" hangingPunct="1"/>
            <a:r>
              <a:rPr lang="en-GB" altLang="en-US" sz="3000" b="1" dirty="0">
                <a:solidFill>
                  <a:schemeClr val="bg1"/>
                </a:solidFill>
              </a:rPr>
              <a:t>LCHS7004</a:t>
            </a:r>
          </a:p>
          <a:p>
            <a:pPr eaLnBrk="1" hangingPunct="1"/>
            <a:r>
              <a:rPr lang="en-GB" altLang="en-US" sz="3000" b="1">
                <a:solidFill>
                  <a:schemeClr val="bg1"/>
                </a:solidFill>
              </a:rPr>
              <a:t>Workshop 2</a:t>
            </a:r>
            <a:endParaRPr lang="en-GB" altLang="en-US" sz="4000" b="1" dirty="0">
              <a:solidFill>
                <a:schemeClr val="bg1"/>
              </a:solidFill>
            </a:endParaRPr>
          </a:p>
          <a:p>
            <a:pPr eaLnBrk="1" hangingPunct="1"/>
            <a:r>
              <a:rPr lang="en-GB" altLang="en-US" sz="4000" b="1" dirty="0">
                <a:solidFill>
                  <a:schemeClr val="bg1"/>
                </a:solidFill>
              </a:rPr>
              <a:t>Data Collection Procedures</a:t>
            </a:r>
          </a:p>
          <a:p>
            <a:pPr eaLnBrk="1" hangingPunct="1"/>
            <a:r>
              <a:rPr lang="en-GB" altLang="en-US" sz="2500" b="1" dirty="0">
                <a:solidFill>
                  <a:schemeClr val="bg1"/>
                </a:solidFill>
              </a:rPr>
              <a:t>   Week 2	</a:t>
            </a: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601370EE-AA5F-6072-0E28-33FBA05859A5}"/>
              </a:ext>
            </a:extLst>
          </p:cNvPr>
          <p:cNvSpPr>
            <a:spLocks noGrp="1"/>
          </p:cNvSpPr>
          <p:nvPr>
            <p:ph type="dt" sz="quarter" idx="10"/>
          </p:nvPr>
        </p:nvSpPr>
        <p:spPr/>
        <p:txBody>
          <a:bodyPr/>
          <a:lstStyle/>
          <a:p>
            <a:pPr>
              <a:defRPr/>
            </a:pPr>
            <a:fld id="{5EC0FA7E-6D3B-48D7-9F80-6C4D37659D9C}" type="datetime1">
              <a:rPr lang="en-GB" altLang="en-US"/>
              <a:pPr>
                <a:defRPr/>
              </a:pPr>
              <a:t>16/09/2025</a:t>
            </a:fld>
            <a:endParaRPr lang="en-GB" altLang="en-US" dirty="0"/>
          </a:p>
        </p:txBody>
      </p:sp>
      <p:sp>
        <p:nvSpPr>
          <p:cNvPr id="9221" name="Slide Number Placeholder 5">
            <a:extLst>
              <a:ext uri="{FF2B5EF4-FFF2-40B4-BE49-F238E27FC236}">
                <a16:creationId xmlns:a16="http://schemas.microsoft.com/office/drawing/2014/main" id="{D147705E-8B7B-F0EE-A526-193FBF7AF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99B02C6-C6B9-4F5E-B54E-085C5E47C5D0}"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DA175-5FB2-9C68-A4F1-AB0574C94DC4}"/>
              </a:ext>
            </a:extLst>
          </p:cNvPr>
          <p:cNvSpPr>
            <a:spLocks noGrp="1"/>
          </p:cNvSpPr>
          <p:nvPr>
            <p:ph type="title"/>
          </p:nvPr>
        </p:nvSpPr>
        <p:spPr>
          <a:xfrm>
            <a:off x="628651" y="1131094"/>
            <a:ext cx="7575131" cy="615553"/>
          </a:xfrm>
        </p:spPr>
        <p:txBody>
          <a:bodyPr/>
          <a:lstStyle/>
          <a:p>
            <a:pPr algn="ctr"/>
            <a:r>
              <a:rPr lang="en-GB" dirty="0"/>
              <a:t>Student ID Card </a:t>
            </a:r>
          </a:p>
        </p:txBody>
      </p:sp>
      <p:sp>
        <p:nvSpPr>
          <p:cNvPr id="3" name="Content Placeholder 2">
            <a:extLst>
              <a:ext uri="{FF2B5EF4-FFF2-40B4-BE49-F238E27FC236}">
                <a16:creationId xmlns:a16="http://schemas.microsoft.com/office/drawing/2014/main" id="{AA08029C-120A-2368-0B21-4CFE4024B6CC}"/>
              </a:ext>
            </a:extLst>
          </p:cNvPr>
          <p:cNvSpPr>
            <a:spLocks noGrp="1"/>
          </p:cNvSpPr>
          <p:nvPr>
            <p:ph idx="1"/>
          </p:nvPr>
        </p:nvSpPr>
        <p:spPr>
          <a:xfrm>
            <a:off x="628650" y="1826315"/>
            <a:ext cx="8033303" cy="3429000"/>
          </a:xfrm>
        </p:spPr>
        <p:txBody>
          <a:bodyPr>
            <a:normAutofit fontScale="70000" lnSpcReduction="20000"/>
          </a:bodyPr>
          <a:lstStyle/>
          <a:p>
            <a:endParaRPr lang="en-GB" dirty="0"/>
          </a:p>
          <a:p>
            <a:endParaRPr lang="en-GB" dirty="0"/>
          </a:p>
          <a:p>
            <a:r>
              <a:rPr lang="en-GB" dirty="0">
                <a:ea typeface="DengXian" panose="02010600030101010101" pitchFamily="2" charset="-122"/>
              </a:rPr>
              <a:t>When</a:t>
            </a:r>
            <a:r>
              <a:rPr lang="en-GB" dirty="0"/>
              <a:t> you arrive on campus, you must swipe your student ID </a:t>
            </a:r>
          </a:p>
          <a:p>
            <a:pPr marL="0" indent="0">
              <a:buNone/>
            </a:pPr>
            <a:r>
              <a:rPr lang="en-GB" dirty="0"/>
              <a:t>to gain access into the campus.</a:t>
            </a:r>
          </a:p>
          <a:p>
            <a:endParaRPr lang="en-GB" dirty="0"/>
          </a:p>
          <a:p>
            <a:r>
              <a:rPr lang="en-GB" dirty="0"/>
              <a:t>You will also need your ID card to access the lecture halls.</a:t>
            </a:r>
          </a:p>
          <a:p>
            <a:endParaRPr lang="en-GB" dirty="0"/>
          </a:p>
          <a:p>
            <a:r>
              <a:rPr lang="en-GB" dirty="0"/>
              <a:t>If you need to print, you will need to use your students ID card to release the print.  </a:t>
            </a:r>
          </a:p>
          <a:p>
            <a:pPr lvl="3"/>
            <a:r>
              <a:rPr lang="en-GB" dirty="0"/>
              <a:t>                                                                                                                                                         </a:t>
            </a:r>
          </a:p>
          <a:p>
            <a:endParaRPr lang="en-GB" dirty="0"/>
          </a:p>
        </p:txBody>
      </p:sp>
      <p:pic>
        <p:nvPicPr>
          <p:cNvPr id="5" name="Picture 4">
            <a:extLst>
              <a:ext uri="{FF2B5EF4-FFF2-40B4-BE49-F238E27FC236}">
                <a16:creationId xmlns:a16="http://schemas.microsoft.com/office/drawing/2014/main" id="{18E5099A-E1BE-9AED-3862-9F52FEC660D9}"/>
              </a:ext>
            </a:extLst>
          </p:cNvPr>
          <p:cNvPicPr>
            <a:picLocks noChangeAspect="1"/>
          </p:cNvPicPr>
          <p:nvPr/>
        </p:nvPicPr>
        <p:blipFill>
          <a:blip r:embed="rId2"/>
          <a:stretch>
            <a:fillRect/>
          </a:stretch>
        </p:blipFill>
        <p:spPr>
          <a:xfrm>
            <a:off x="8057179" y="5031685"/>
            <a:ext cx="916342" cy="700709"/>
          </a:xfrm>
          <a:prstGeom prst="rect">
            <a:avLst/>
          </a:prstGeom>
        </p:spPr>
      </p:pic>
    </p:spTree>
    <p:extLst>
      <p:ext uri="{BB962C8B-B14F-4D97-AF65-F5344CB8AC3E}">
        <p14:creationId xmlns:p14="http://schemas.microsoft.com/office/powerpoint/2010/main" val="3106090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569D-7C2B-F541-7ABA-9D03032CBB7E}"/>
              </a:ext>
            </a:extLst>
          </p:cNvPr>
          <p:cNvSpPr>
            <a:spLocks noGrp="1"/>
          </p:cNvSpPr>
          <p:nvPr>
            <p:ph type="title"/>
          </p:nvPr>
        </p:nvSpPr>
        <p:spPr/>
        <p:txBody>
          <a:bodyPr/>
          <a:lstStyle/>
          <a:p>
            <a:pPr algn="ctr"/>
            <a:r>
              <a:rPr lang="en-GB" sz="3600" dirty="0"/>
              <a:t>Smoking    </a:t>
            </a:r>
            <a:r>
              <a:rPr lang="en-GB" dirty="0"/>
              <a:t>                         </a:t>
            </a:r>
          </a:p>
        </p:txBody>
      </p:sp>
      <p:sp>
        <p:nvSpPr>
          <p:cNvPr id="3" name="Content Placeholder 2">
            <a:extLst>
              <a:ext uri="{FF2B5EF4-FFF2-40B4-BE49-F238E27FC236}">
                <a16:creationId xmlns:a16="http://schemas.microsoft.com/office/drawing/2014/main" id="{C6AB53D3-B671-04D2-57B1-BC55036F4B74}"/>
              </a:ext>
            </a:extLst>
          </p:cNvPr>
          <p:cNvSpPr>
            <a:spLocks noGrp="1"/>
          </p:cNvSpPr>
          <p:nvPr>
            <p:ph idx="1"/>
          </p:nvPr>
        </p:nvSpPr>
        <p:spPr/>
        <p:txBody>
          <a:bodyPr>
            <a:normAutofit lnSpcReduction="10000"/>
          </a:bodyPr>
          <a:lstStyle/>
          <a:p>
            <a:endParaRPr lang="en-GB" dirty="0"/>
          </a:p>
          <a:p>
            <a:r>
              <a:rPr lang="en-GB" sz="2400" dirty="0">
                <a:ea typeface="DengXian" panose="02010600030101010101" pitchFamily="2" charset="-122"/>
              </a:rPr>
              <a:t>You are </a:t>
            </a:r>
            <a:r>
              <a:rPr lang="en-GB" sz="2400" b="1" dirty="0">
                <a:ea typeface="DengXian" panose="02010600030101010101" pitchFamily="2" charset="-122"/>
              </a:rPr>
              <a:t>Not </a:t>
            </a:r>
            <a:r>
              <a:rPr lang="en-GB" sz="2400" dirty="0">
                <a:ea typeface="DengXian" panose="02010600030101010101" pitchFamily="2" charset="-122"/>
              </a:rPr>
              <a:t>allowed to smoke or vape inside or directly outside the university campus.</a:t>
            </a:r>
          </a:p>
          <a:p>
            <a:endParaRPr lang="en-GB" sz="2400" dirty="0">
              <a:ea typeface="DengXian" panose="02010600030101010101" pitchFamily="2" charset="-122"/>
            </a:endParaRPr>
          </a:p>
          <a:p>
            <a:r>
              <a:rPr lang="en-GB" sz="2400" dirty="0">
                <a:ea typeface="DengXian" panose="02010600030101010101" pitchFamily="2" charset="-122"/>
              </a:rPr>
              <a:t>You can smoke in the allocated smoking area. Which is located 1 minute away from the campus. </a:t>
            </a:r>
          </a:p>
          <a:p>
            <a:endParaRPr lang="en-GB" sz="2400" dirty="0">
              <a:ea typeface="DengXian" panose="02010600030101010101" pitchFamily="2" charset="-122"/>
            </a:endParaRPr>
          </a:p>
          <a:p>
            <a:r>
              <a:rPr lang="en-GB" sz="2400" dirty="0">
                <a:ea typeface="DengXian" panose="02010600030101010101" pitchFamily="2" charset="-122"/>
              </a:rPr>
              <a:t>Turn left at the </a:t>
            </a:r>
            <a:r>
              <a:rPr lang="en-GB" sz="2400" dirty="0" err="1">
                <a:ea typeface="DengXian" panose="02010600030101010101" pitchFamily="2" charset="-122"/>
              </a:rPr>
              <a:t>Pret</a:t>
            </a:r>
            <a:r>
              <a:rPr lang="en-GB" sz="2400" dirty="0">
                <a:ea typeface="DengXian" panose="02010600030101010101" pitchFamily="2" charset="-122"/>
              </a:rPr>
              <a:t> a Manger cafe, walk along the hallway, which will lead you into </a:t>
            </a:r>
            <a:r>
              <a:rPr lang="en-GB" sz="2400" b="1" dirty="0">
                <a:solidFill>
                  <a:srgbClr val="FF0000"/>
                </a:solidFill>
                <a:ea typeface="DengXian" panose="02010600030101010101" pitchFamily="2" charset="-122"/>
              </a:rPr>
              <a:t>Columbus Court Yard </a:t>
            </a:r>
            <a:r>
              <a:rPr lang="en-GB" sz="2400" dirty="0">
                <a:ea typeface="DengXian" panose="02010600030101010101" pitchFamily="2" charset="-122"/>
              </a:rPr>
              <a:t>this is the allocated Smoking Area.</a:t>
            </a:r>
          </a:p>
          <a:p>
            <a:endParaRPr lang="en-GB" dirty="0"/>
          </a:p>
          <a:p>
            <a:endParaRPr lang="en-GB" dirty="0"/>
          </a:p>
        </p:txBody>
      </p:sp>
      <p:pic>
        <p:nvPicPr>
          <p:cNvPr id="7" name="Picture 6">
            <a:extLst>
              <a:ext uri="{FF2B5EF4-FFF2-40B4-BE49-F238E27FC236}">
                <a16:creationId xmlns:a16="http://schemas.microsoft.com/office/drawing/2014/main" id="{1C797D03-7C65-BD3A-F204-71E2D6325432}"/>
              </a:ext>
            </a:extLst>
          </p:cNvPr>
          <p:cNvPicPr>
            <a:picLocks noChangeAspect="1"/>
          </p:cNvPicPr>
          <p:nvPr/>
        </p:nvPicPr>
        <p:blipFill>
          <a:blip r:embed="rId2"/>
          <a:stretch>
            <a:fillRect/>
          </a:stretch>
        </p:blipFill>
        <p:spPr>
          <a:xfrm>
            <a:off x="8176643" y="1178111"/>
            <a:ext cx="677414" cy="665171"/>
          </a:xfrm>
          <a:prstGeom prst="rect">
            <a:avLst/>
          </a:prstGeom>
        </p:spPr>
      </p:pic>
    </p:spTree>
    <p:extLst>
      <p:ext uri="{BB962C8B-B14F-4D97-AF65-F5344CB8AC3E}">
        <p14:creationId xmlns:p14="http://schemas.microsoft.com/office/powerpoint/2010/main" val="2348016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5AF0-EEA5-6CC7-48FA-51724238F570}"/>
              </a:ext>
            </a:extLst>
          </p:cNvPr>
          <p:cNvSpPr>
            <a:spLocks noGrp="1"/>
          </p:cNvSpPr>
          <p:nvPr>
            <p:ph type="title"/>
          </p:nvPr>
        </p:nvSpPr>
        <p:spPr>
          <a:xfrm>
            <a:off x="611560" y="116632"/>
            <a:ext cx="7886700" cy="757238"/>
          </a:xfrm>
        </p:spPr>
        <p:txBody>
          <a:bodyPr>
            <a:normAutofit fontScale="90000"/>
          </a:bodyPr>
          <a:lstStyle/>
          <a:p>
            <a:br>
              <a:rPr lang="en-GB" dirty="0"/>
            </a:br>
            <a:br>
              <a:rPr lang="en-GB" dirty="0"/>
            </a:br>
            <a:br>
              <a:rPr lang="en-GB" dirty="0"/>
            </a:br>
            <a:br>
              <a:rPr lang="en-GB" dirty="0"/>
            </a:br>
            <a:r>
              <a:rPr lang="en-GB" dirty="0"/>
              <a:t>Cyclist, Electronic Scooters  and Electric Bikes. </a:t>
            </a:r>
            <a:br>
              <a:rPr lang="en-GB" dirty="0"/>
            </a:br>
            <a:br>
              <a:rPr lang="en-GB" dirty="0"/>
            </a:br>
            <a:endParaRPr lang="en-GB" dirty="0"/>
          </a:p>
        </p:txBody>
      </p:sp>
      <p:sp>
        <p:nvSpPr>
          <p:cNvPr id="3" name="Content Placeholder 2">
            <a:extLst>
              <a:ext uri="{FF2B5EF4-FFF2-40B4-BE49-F238E27FC236}">
                <a16:creationId xmlns:a16="http://schemas.microsoft.com/office/drawing/2014/main" id="{3364F54B-B1A7-F449-09C3-45BDC5D1FED5}"/>
              </a:ext>
            </a:extLst>
          </p:cNvPr>
          <p:cNvSpPr>
            <a:spLocks noGrp="1"/>
          </p:cNvSpPr>
          <p:nvPr>
            <p:ph idx="1"/>
          </p:nvPr>
        </p:nvSpPr>
        <p:spPr/>
        <p:txBody>
          <a:bodyPr>
            <a:normAutofit/>
          </a:bodyPr>
          <a:lstStyle/>
          <a:p>
            <a:endParaRPr lang="en-GB" dirty="0"/>
          </a:p>
          <a:p>
            <a:endParaRPr lang="en-GB" sz="2250" dirty="0">
              <a:ea typeface="DengXian" panose="02010600030101010101" pitchFamily="2" charset="-122"/>
            </a:endParaRPr>
          </a:p>
          <a:p>
            <a:r>
              <a:rPr lang="en-GB" sz="2250" dirty="0">
                <a:ea typeface="DengXian" panose="02010600030101010101" pitchFamily="2" charset="-122"/>
              </a:rPr>
              <a:t>Electric Scooters is not allowed in the building.</a:t>
            </a:r>
          </a:p>
          <a:p>
            <a:endParaRPr lang="en-GB" sz="2250" dirty="0">
              <a:ea typeface="DengXian" panose="02010600030101010101" pitchFamily="2" charset="-122"/>
            </a:endParaRPr>
          </a:p>
          <a:p>
            <a:pPr marL="0" indent="0">
              <a:buNone/>
            </a:pPr>
            <a:r>
              <a:rPr lang="en-GB" dirty="0"/>
              <a:t>  </a:t>
            </a:r>
          </a:p>
        </p:txBody>
      </p:sp>
      <p:pic>
        <p:nvPicPr>
          <p:cNvPr id="4" name="Picture 3" descr="X6 Electric Scooter - Electric Bike ...">
            <a:extLst>
              <a:ext uri="{FF2B5EF4-FFF2-40B4-BE49-F238E27FC236}">
                <a16:creationId xmlns:a16="http://schemas.microsoft.com/office/drawing/2014/main" id="{B771779C-AD96-C12D-CA29-F478751E8C8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510866" y="3558716"/>
            <a:ext cx="1991311" cy="1944000"/>
          </a:xfrm>
          <a:prstGeom prst="rect">
            <a:avLst/>
          </a:prstGeom>
          <a:noFill/>
          <a:ln>
            <a:noFill/>
          </a:ln>
        </p:spPr>
      </p:pic>
    </p:spTree>
    <p:extLst>
      <p:ext uri="{BB962C8B-B14F-4D97-AF65-F5344CB8AC3E}">
        <p14:creationId xmlns:p14="http://schemas.microsoft.com/office/powerpoint/2010/main" val="4246280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CDEC-17D3-C5F6-34A9-6C3FA256CFB7}"/>
              </a:ext>
            </a:extLst>
          </p:cNvPr>
          <p:cNvSpPr>
            <a:spLocks noGrp="1"/>
          </p:cNvSpPr>
          <p:nvPr>
            <p:ph type="title"/>
          </p:nvPr>
        </p:nvSpPr>
        <p:spPr>
          <a:xfrm>
            <a:off x="649630" y="298196"/>
            <a:ext cx="7844739" cy="1231106"/>
          </a:xfrm>
        </p:spPr>
        <p:txBody>
          <a:bodyPr/>
          <a:lstStyle/>
          <a:p>
            <a:pPr algn="ctr"/>
            <a:r>
              <a:rPr lang="en-GB" dirty="0"/>
              <a:t>Fire Evacuation </a:t>
            </a:r>
            <a:br>
              <a:rPr lang="en-GB" dirty="0"/>
            </a:br>
            <a:endParaRPr lang="en-GB" dirty="0"/>
          </a:p>
        </p:txBody>
      </p:sp>
      <p:sp>
        <p:nvSpPr>
          <p:cNvPr id="3" name="Content Placeholder 2">
            <a:extLst>
              <a:ext uri="{FF2B5EF4-FFF2-40B4-BE49-F238E27FC236}">
                <a16:creationId xmlns:a16="http://schemas.microsoft.com/office/drawing/2014/main" id="{DBD80401-E2E2-9838-EA61-4A0F4E27CEB4}"/>
              </a:ext>
            </a:extLst>
          </p:cNvPr>
          <p:cNvSpPr>
            <a:spLocks noGrp="1"/>
          </p:cNvSpPr>
          <p:nvPr>
            <p:ph idx="1"/>
          </p:nvPr>
        </p:nvSpPr>
        <p:spPr/>
        <p:txBody>
          <a:bodyPr>
            <a:normAutofit/>
          </a:bodyPr>
          <a:lstStyle/>
          <a:p>
            <a:endParaRPr lang="en-GB" dirty="0"/>
          </a:p>
          <a:p>
            <a:endParaRPr lang="en-GB" dirty="0"/>
          </a:p>
          <a:p>
            <a:r>
              <a:rPr lang="en-GB" dirty="0"/>
              <a:t>In the event of a fire please follow a Fire Marshalls or Wardens to the nearest exit. STAY with them at all times until you are told it is safe to return to the building.</a:t>
            </a:r>
          </a:p>
        </p:txBody>
      </p:sp>
      <p:pic>
        <p:nvPicPr>
          <p:cNvPr id="4" name="Picture 3">
            <a:extLst>
              <a:ext uri="{FF2B5EF4-FFF2-40B4-BE49-F238E27FC236}">
                <a16:creationId xmlns:a16="http://schemas.microsoft.com/office/drawing/2014/main" id="{E4AC3763-FF4C-83C7-9F95-683C06A22538}"/>
              </a:ext>
            </a:extLst>
          </p:cNvPr>
          <p:cNvPicPr>
            <a:picLocks noChangeAspect="1"/>
          </p:cNvPicPr>
          <p:nvPr/>
        </p:nvPicPr>
        <p:blipFill>
          <a:blip r:embed="rId2"/>
          <a:stretch>
            <a:fillRect/>
          </a:stretch>
        </p:blipFill>
        <p:spPr>
          <a:xfrm>
            <a:off x="7543800" y="993702"/>
            <a:ext cx="1600200" cy="1131565"/>
          </a:xfrm>
          <a:prstGeom prst="rect">
            <a:avLst/>
          </a:prstGeom>
        </p:spPr>
      </p:pic>
    </p:spTree>
    <p:extLst>
      <p:ext uri="{BB962C8B-B14F-4D97-AF65-F5344CB8AC3E}">
        <p14:creationId xmlns:p14="http://schemas.microsoft.com/office/powerpoint/2010/main" val="11540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FDE99-A2EC-3C06-CC0A-434B250A8030}"/>
              </a:ext>
            </a:extLst>
          </p:cNvPr>
          <p:cNvSpPr>
            <a:spLocks noGrp="1"/>
          </p:cNvSpPr>
          <p:nvPr>
            <p:ph type="title"/>
          </p:nvPr>
        </p:nvSpPr>
        <p:spPr>
          <a:xfrm>
            <a:off x="649630" y="298196"/>
            <a:ext cx="7844739" cy="1231106"/>
          </a:xfrm>
        </p:spPr>
        <p:txBody>
          <a:bodyPr/>
          <a:lstStyle/>
          <a:p>
            <a:pPr algn="ctr"/>
            <a:r>
              <a:rPr lang="en-GB" dirty="0"/>
              <a:t>Fire Alarm</a:t>
            </a:r>
            <a:br>
              <a:rPr lang="en-GB" dirty="0"/>
            </a:br>
            <a:endParaRPr lang="en-GB" dirty="0"/>
          </a:p>
        </p:txBody>
      </p:sp>
      <p:sp>
        <p:nvSpPr>
          <p:cNvPr id="3" name="Content Placeholder 2">
            <a:extLst>
              <a:ext uri="{FF2B5EF4-FFF2-40B4-BE49-F238E27FC236}">
                <a16:creationId xmlns:a16="http://schemas.microsoft.com/office/drawing/2014/main" id="{2204F356-31A5-BDC6-2DFC-DCDA03C731E4}"/>
              </a:ext>
            </a:extLst>
          </p:cNvPr>
          <p:cNvSpPr>
            <a:spLocks noGrp="1"/>
          </p:cNvSpPr>
          <p:nvPr>
            <p:ph idx="1"/>
          </p:nvPr>
        </p:nvSpPr>
        <p:spPr>
          <a:xfrm>
            <a:off x="628650" y="1930677"/>
            <a:ext cx="7886700" cy="3815462"/>
          </a:xfrm>
        </p:spPr>
        <p:txBody>
          <a:bodyPr>
            <a:normAutofit fontScale="25000" lnSpcReduction="20000"/>
          </a:bodyPr>
          <a:lstStyle/>
          <a:p>
            <a:endParaRPr lang="en-GB" b="1" dirty="0"/>
          </a:p>
          <a:p>
            <a:r>
              <a:rPr lang="en-GB" sz="6000" dirty="0"/>
              <a:t>Upon hearing the fire  alarm students and staff must wait for the fire alarm announcement, the announcement is audible and operates a tiered evacuation procedure.</a:t>
            </a:r>
          </a:p>
          <a:p>
            <a:r>
              <a:rPr lang="en-GB" sz="6000" b="1" dirty="0"/>
              <a:t>high-risk areas are evacuated first!</a:t>
            </a:r>
          </a:p>
          <a:p>
            <a:endParaRPr lang="en-GB" sz="6000" dirty="0"/>
          </a:p>
          <a:p>
            <a:r>
              <a:rPr lang="en-GB" sz="6000" dirty="0"/>
              <a:t>Students, staff and must proceed to the nearest fire exit to leave the building  immediately.</a:t>
            </a:r>
          </a:p>
          <a:p>
            <a:r>
              <a:rPr lang="en-GB" sz="6000" dirty="0"/>
              <a:t> </a:t>
            </a:r>
          </a:p>
          <a:p>
            <a:r>
              <a:rPr lang="en-GB" sz="6000" dirty="0"/>
              <a:t>During the evacuation, the Fire Wardens will assist the staff, students and contractors to evacuate the building, the Fire Wardens will check, the toilets, lecture halls and communal areas to ensure that there are no student, staff or contractor left during the evacuation.     </a:t>
            </a:r>
          </a:p>
          <a:p>
            <a:endParaRPr lang="en-GB" sz="6000" dirty="0"/>
          </a:p>
          <a:p>
            <a:r>
              <a:rPr lang="en-GB" sz="6000" b="1" dirty="0"/>
              <a:t>DO NOT USE THE LIFT!</a:t>
            </a:r>
          </a:p>
          <a:p>
            <a:endParaRPr lang="en-GB" sz="6000" dirty="0"/>
          </a:p>
        </p:txBody>
      </p:sp>
      <p:pic>
        <p:nvPicPr>
          <p:cNvPr id="7170" name="Picture 2" descr="Fire Vector Stock Illustrations – 587 ...">
            <a:extLst>
              <a:ext uri="{FF2B5EF4-FFF2-40B4-BE49-F238E27FC236}">
                <a16:creationId xmlns:a16="http://schemas.microsoft.com/office/drawing/2014/main" id="{C63C9EA9-9D91-97A2-6873-5E9252E39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71184" y="1111862"/>
            <a:ext cx="1088333" cy="994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8197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20A31-72FE-BC75-6825-2BBD4D55C77D}"/>
              </a:ext>
            </a:extLst>
          </p:cNvPr>
          <p:cNvSpPr>
            <a:spLocks noGrp="1"/>
          </p:cNvSpPr>
          <p:nvPr>
            <p:ph type="title"/>
          </p:nvPr>
        </p:nvSpPr>
        <p:spPr>
          <a:xfrm>
            <a:off x="628650" y="1222513"/>
            <a:ext cx="7886700" cy="615553"/>
          </a:xfrm>
        </p:spPr>
        <p:txBody>
          <a:bodyPr/>
          <a:lstStyle/>
          <a:p>
            <a:pPr algn="ctr"/>
            <a:r>
              <a:rPr lang="en-GB" dirty="0"/>
              <a:t>Accident and Incidents </a:t>
            </a:r>
          </a:p>
        </p:txBody>
      </p:sp>
      <p:sp>
        <p:nvSpPr>
          <p:cNvPr id="3" name="Content Placeholder 2">
            <a:extLst>
              <a:ext uri="{FF2B5EF4-FFF2-40B4-BE49-F238E27FC236}">
                <a16:creationId xmlns:a16="http://schemas.microsoft.com/office/drawing/2014/main" id="{29736C7F-3AF1-13EA-198F-B09388371B29}"/>
              </a:ext>
            </a:extLst>
          </p:cNvPr>
          <p:cNvSpPr>
            <a:spLocks noGrp="1"/>
          </p:cNvSpPr>
          <p:nvPr>
            <p:ph idx="1"/>
          </p:nvPr>
        </p:nvSpPr>
        <p:spPr>
          <a:xfrm>
            <a:off x="628651" y="2191579"/>
            <a:ext cx="7747907" cy="2340665"/>
          </a:xfrm>
        </p:spPr>
        <p:txBody>
          <a:bodyPr>
            <a:normAutofit fontScale="62500" lnSpcReduction="20000"/>
          </a:bodyPr>
          <a:lstStyle/>
          <a:p>
            <a:endParaRPr lang="en-GB" dirty="0"/>
          </a:p>
          <a:p>
            <a:r>
              <a:rPr lang="en-GB" dirty="0"/>
              <a:t>If you have an accident or Incident on campus, you must record the information in the Incident/Accident Book, located at the     reception desk.</a:t>
            </a:r>
          </a:p>
          <a:p>
            <a:endParaRPr lang="en-GB" dirty="0"/>
          </a:p>
          <a:p>
            <a:r>
              <a:rPr lang="en-GB" dirty="0"/>
              <a:t>Complete an on line form at : </a:t>
            </a:r>
            <a:r>
              <a:rPr lang="en-GB" dirty="0">
                <a:hlinkClick r:id="rId2"/>
              </a:rPr>
              <a:t>Accident / Incident Report Form (</a:t>
            </a:r>
            <a:r>
              <a:rPr lang="en-GB" dirty="0" err="1">
                <a:hlinkClick r:id="rId2"/>
              </a:rPr>
              <a:t>Ffurflen</a:t>
            </a:r>
            <a:r>
              <a:rPr lang="en-GB" dirty="0">
                <a:hlinkClick r:id="rId2"/>
              </a:rPr>
              <a:t> </a:t>
            </a:r>
            <a:r>
              <a:rPr lang="en-GB" dirty="0" err="1">
                <a:hlinkClick r:id="rId2"/>
              </a:rPr>
              <a:t>adrodd</a:t>
            </a:r>
            <a:r>
              <a:rPr lang="en-GB" dirty="0">
                <a:hlinkClick r:id="rId2"/>
              </a:rPr>
              <a:t> </a:t>
            </a:r>
            <a:r>
              <a:rPr lang="en-GB" dirty="0" err="1">
                <a:hlinkClick r:id="rId2"/>
              </a:rPr>
              <a:t>ar</a:t>
            </a:r>
            <a:r>
              <a:rPr lang="en-GB" dirty="0">
                <a:hlinkClick r:id="rId2"/>
              </a:rPr>
              <a:t> </a:t>
            </a:r>
            <a:r>
              <a:rPr lang="en-GB" dirty="0" err="1">
                <a:hlinkClick r:id="rId2"/>
              </a:rPr>
              <a:t>Ddamwain</a:t>
            </a:r>
            <a:r>
              <a:rPr lang="en-GB" dirty="0">
                <a:hlinkClick r:id="rId2"/>
              </a:rPr>
              <a:t> / </a:t>
            </a:r>
            <a:r>
              <a:rPr lang="en-GB" dirty="0" err="1">
                <a:hlinkClick r:id="rId2"/>
              </a:rPr>
              <a:t>Ddigwyddiad</a:t>
            </a:r>
            <a:r>
              <a:rPr lang="en-GB" dirty="0">
                <a:hlinkClick r:id="rId2"/>
              </a:rPr>
              <a:t>) (uwtsd.ac.uk)</a:t>
            </a:r>
            <a:endParaRPr lang="en-GB" dirty="0"/>
          </a:p>
          <a:p>
            <a:endParaRPr lang="en-GB" dirty="0"/>
          </a:p>
          <a:p>
            <a:endParaRPr lang="en-GB" dirty="0"/>
          </a:p>
          <a:p>
            <a:endParaRPr lang="en-GB" sz="1200" dirty="0">
              <a:hlinkClick r:id="rId3"/>
            </a:endParaRPr>
          </a:p>
        </p:txBody>
      </p:sp>
      <p:pic>
        <p:nvPicPr>
          <p:cNvPr id="14" name="Picture 13">
            <a:extLst>
              <a:ext uri="{FF2B5EF4-FFF2-40B4-BE49-F238E27FC236}">
                <a16:creationId xmlns:a16="http://schemas.microsoft.com/office/drawing/2014/main" id="{9E929301-F8C4-A570-41E4-E844D1F65CD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13772" y="1037828"/>
            <a:ext cx="671513" cy="869156"/>
          </a:xfrm>
          <a:prstGeom prst="rect">
            <a:avLst/>
          </a:prstGeom>
          <a:noFill/>
        </p:spPr>
      </p:pic>
    </p:spTree>
    <p:extLst>
      <p:ext uri="{BB962C8B-B14F-4D97-AF65-F5344CB8AC3E}">
        <p14:creationId xmlns:p14="http://schemas.microsoft.com/office/powerpoint/2010/main" val="1581934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D990-5EFA-C6C5-DD21-2E9DEB361320}"/>
              </a:ext>
            </a:extLst>
          </p:cNvPr>
          <p:cNvSpPr>
            <a:spLocks noGrp="1"/>
          </p:cNvSpPr>
          <p:nvPr>
            <p:ph type="title"/>
          </p:nvPr>
        </p:nvSpPr>
        <p:spPr/>
        <p:txBody>
          <a:bodyPr/>
          <a:lstStyle/>
          <a:p>
            <a:pPr algn="ctr"/>
            <a:r>
              <a:rPr lang="en-GB" dirty="0"/>
              <a:t>Evacuation Assembly Point</a:t>
            </a:r>
          </a:p>
        </p:txBody>
      </p:sp>
      <p:sp>
        <p:nvSpPr>
          <p:cNvPr id="3" name="Content Placeholder 2">
            <a:extLst>
              <a:ext uri="{FF2B5EF4-FFF2-40B4-BE49-F238E27FC236}">
                <a16:creationId xmlns:a16="http://schemas.microsoft.com/office/drawing/2014/main" id="{DC682873-CAD4-D42F-3450-90EBF31D070D}"/>
              </a:ext>
            </a:extLst>
          </p:cNvPr>
          <p:cNvSpPr>
            <a:spLocks noGrp="1"/>
          </p:cNvSpPr>
          <p:nvPr>
            <p:ph idx="1"/>
          </p:nvPr>
        </p:nvSpPr>
        <p:spPr/>
        <p:txBody>
          <a:bodyPr>
            <a:normAutofit/>
          </a:bodyPr>
          <a:lstStyle/>
          <a:p>
            <a:r>
              <a:rPr lang="en-GB" sz="2400" dirty="0"/>
              <a:t>The ASSEMBLY POINT is located at:</a:t>
            </a:r>
          </a:p>
          <a:p>
            <a:endParaRPr lang="en-GB" sz="2400" dirty="0"/>
          </a:p>
          <a:p>
            <a:r>
              <a:rPr lang="en-GB" sz="2400" b="1" dirty="0"/>
              <a:t>1 Cabot Square – by the Water Fountain. </a:t>
            </a:r>
          </a:p>
          <a:p>
            <a:endParaRPr lang="en-GB" sz="2400" b="1" dirty="0"/>
          </a:p>
          <a:p>
            <a:r>
              <a:rPr lang="en-GB" sz="2400" dirty="0"/>
              <a:t>Follow the designated Fire Warden/Marshall.</a:t>
            </a:r>
            <a:endParaRPr lang="en-GB" dirty="0"/>
          </a:p>
          <a:p>
            <a:endParaRPr lang="en-GB" dirty="0"/>
          </a:p>
          <a:p>
            <a:r>
              <a:rPr lang="en-GB" dirty="0"/>
              <a:t>Remain at Cabot Square until you are told it is safe to return to the campus.</a:t>
            </a:r>
          </a:p>
        </p:txBody>
      </p:sp>
      <p:pic>
        <p:nvPicPr>
          <p:cNvPr id="4" name="Picture 3">
            <a:extLst>
              <a:ext uri="{FF2B5EF4-FFF2-40B4-BE49-F238E27FC236}">
                <a16:creationId xmlns:a16="http://schemas.microsoft.com/office/drawing/2014/main" id="{43B073CC-B15B-6EB1-AEB5-26965D88B1BC}"/>
              </a:ext>
            </a:extLst>
          </p:cNvPr>
          <p:cNvPicPr>
            <a:picLocks noChangeAspect="1"/>
          </p:cNvPicPr>
          <p:nvPr/>
        </p:nvPicPr>
        <p:blipFill>
          <a:blip r:embed="rId2"/>
          <a:stretch>
            <a:fillRect/>
          </a:stretch>
        </p:blipFill>
        <p:spPr>
          <a:xfrm>
            <a:off x="8003902" y="1259785"/>
            <a:ext cx="910754" cy="611257"/>
          </a:xfrm>
          <a:prstGeom prst="rect">
            <a:avLst/>
          </a:prstGeom>
        </p:spPr>
      </p:pic>
    </p:spTree>
    <p:extLst>
      <p:ext uri="{BB962C8B-B14F-4D97-AF65-F5344CB8AC3E}">
        <p14:creationId xmlns:p14="http://schemas.microsoft.com/office/powerpoint/2010/main" val="382446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F6E15-8431-45AD-D77D-B7C37BA25E71}"/>
              </a:ext>
            </a:extLst>
          </p:cNvPr>
          <p:cNvSpPr>
            <a:spLocks noGrp="1"/>
          </p:cNvSpPr>
          <p:nvPr>
            <p:ph type="title"/>
          </p:nvPr>
        </p:nvSpPr>
        <p:spPr>
          <a:xfrm>
            <a:off x="628650" y="1232297"/>
            <a:ext cx="7886700" cy="994172"/>
          </a:xfrm>
        </p:spPr>
        <p:txBody>
          <a:bodyPr>
            <a:normAutofit fontScale="90000"/>
          </a:bodyPr>
          <a:lstStyle/>
          <a:p>
            <a:r>
              <a:rPr lang="en-GB" dirty="0"/>
              <a:t>Assembly Point Map</a:t>
            </a:r>
            <a:br>
              <a:rPr lang="en-GB" dirty="0"/>
            </a:br>
            <a:br>
              <a:rPr lang="en-GB" dirty="0"/>
            </a:br>
            <a:endParaRPr lang="en-GB" dirty="0"/>
          </a:p>
        </p:txBody>
      </p:sp>
      <p:sp>
        <p:nvSpPr>
          <p:cNvPr id="3" name="Content Placeholder 2">
            <a:extLst>
              <a:ext uri="{FF2B5EF4-FFF2-40B4-BE49-F238E27FC236}">
                <a16:creationId xmlns:a16="http://schemas.microsoft.com/office/drawing/2014/main" id="{D6CB56A0-211F-7358-731B-D036176CC69C}"/>
              </a:ext>
            </a:extLst>
          </p:cNvPr>
          <p:cNvSpPr>
            <a:spLocks noGrp="1"/>
          </p:cNvSpPr>
          <p:nvPr>
            <p:ph idx="1"/>
          </p:nvPr>
        </p:nvSpPr>
        <p:spPr>
          <a:xfrm>
            <a:off x="2266664" y="2179510"/>
            <a:ext cx="4120038" cy="1469633"/>
          </a:xfrm>
        </p:spPr>
        <p:txBody>
          <a:bodyPr/>
          <a:lstStyle/>
          <a:p>
            <a:endParaRPr lang="en-GB" dirty="0"/>
          </a:p>
          <a:p>
            <a:endParaRPr lang="en-GB" sz="1350" dirty="0">
              <a:latin typeface="Times New Roman" panose="02020603050405020304" pitchFamily="18" charset="0"/>
            </a:endParaRPr>
          </a:p>
          <a:p>
            <a:r>
              <a:rPr lang="en-GB" sz="1350" b="1" i="1" baseline="30000" dirty="0">
                <a:latin typeface="Times New Roman" panose="02020603050405020304" pitchFamily="18" charset="0"/>
              </a:rPr>
              <a:t>	</a:t>
            </a:r>
          </a:p>
          <a:p>
            <a:endParaRPr lang="en-GB" sz="1350" b="1" i="1" dirty="0">
              <a:latin typeface="Times New Roman" panose="02020603050405020304" pitchFamily="18" charset="0"/>
            </a:endParaRPr>
          </a:p>
          <a:p>
            <a:endParaRPr lang="en-GB" sz="1350" b="1" i="1" dirty="0">
              <a:latin typeface="Times New Roman" panose="02020603050405020304" pitchFamily="18" charset="0"/>
            </a:endParaRPr>
          </a:p>
          <a:p>
            <a:pPr algn="ctr"/>
            <a:endParaRPr lang="en-GB" dirty="0"/>
          </a:p>
        </p:txBody>
      </p:sp>
      <p:pic>
        <p:nvPicPr>
          <p:cNvPr id="5" name="Picture 4">
            <a:extLst>
              <a:ext uri="{FF2B5EF4-FFF2-40B4-BE49-F238E27FC236}">
                <a16:creationId xmlns:a16="http://schemas.microsoft.com/office/drawing/2014/main" id="{BFBC717D-C4BE-D685-295F-EA5B27E72C7E}"/>
              </a:ext>
            </a:extLst>
          </p:cNvPr>
          <p:cNvPicPr>
            <a:picLocks noChangeAspect="1"/>
          </p:cNvPicPr>
          <p:nvPr/>
        </p:nvPicPr>
        <p:blipFill>
          <a:blip r:embed="rId2"/>
          <a:stretch>
            <a:fillRect/>
          </a:stretch>
        </p:blipFill>
        <p:spPr>
          <a:xfrm>
            <a:off x="1946190" y="2043499"/>
            <a:ext cx="5251622" cy="3263504"/>
          </a:xfrm>
          <a:prstGeom prst="rect">
            <a:avLst/>
          </a:prstGeom>
        </p:spPr>
      </p:pic>
    </p:spTree>
    <p:extLst>
      <p:ext uri="{BB962C8B-B14F-4D97-AF65-F5344CB8AC3E}">
        <p14:creationId xmlns:p14="http://schemas.microsoft.com/office/powerpoint/2010/main" val="595951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8BE43-8E4B-CBFD-B763-8377EEEA7616}"/>
              </a:ext>
            </a:extLst>
          </p:cNvPr>
          <p:cNvSpPr>
            <a:spLocks noGrp="1"/>
          </p:cNvSpPr>
          <p:nvPr>
            <p:ph type="title"/>
          </p:nvPr>
        </p:nvSpPr>
        <p:spPr>
          <a:xfrm>
            <a:off x="649630" y="298196"/>
            <a:ext cx="7844739" cy="1231106"/>
          </a:xfrm>
        </p:spPr>
        <p:txBody>
          <a:bodyPr/>
          <a:lstStyle/>
          <a:p>
            <a:r>
              <a:rPr lang="en-GB" dirty="0"/>
              <a:t>Volunteer to build representation skills</a:t>
            </a:r>
          </a:p>
        </p:txBody>
      </p:sp>
      <p:sp>
        <p:nvSpPr>
          <p:cNvPr id="3" name="Text Placeholder 2">
            <a:extLst>
              <a:ext uri="{FF2B5EF4-FFF2-40B4-BE49-F238E27FC236}">
                <a16:creationId xmlns:a16="http://schemas.microsoft.com/office/drawing/2014/main" id="{F7E00FF3-FB3C-570F-672B-F6170EFF7A5A}"/>
              </a:ext>
            </a:extLst>
          </p:cNvPr>
          <p:cNvSpPr>
            <a:spLocks noGrp="1"/>
          </p:cNvSpPr>
          <p:nvPr>
            <p:ph type="body" idx="1"/>
          </p:nvPr>
        </p:nvSpPr>
        <p:spPr>
          <a:xfrm>
            <a:off x="1547664" y="2286000"/>
            <a:ext cx="6841320" cy="1415772"/>
          </a:xfrm>
        </p:spPr>
        <p:txBody>
          <a:bodyPr/>
          <a:lstStyle/>
          <a:p>
            <a:r>
              <a:rPr lang="en-GB" dirty="0"/>
              <a:t>Become a Student representative?</a:t>
            </a:r>
          </a:p>
          <a:p>
            <a:endParaRPr lang="en-GB" dirty="0"/>
          </a:p>
          <a:p>
            <a:endParaRPr lang="en-GB" dirty="0"/>
          </a:p>
          <a:p>
            <a:r>
              <a:rPr lang="en-GB" dirty="0"/>
              <a:t>Volunteer to Visit Cert. HE HSC students to share experience</a:t>
            </a:r>
          </a:p>
        </p:txBody>
      </p:sp>
    </p:spTree>
    <p:extLst>
      <p:ext uri="{BB962C8B-B14F-4D97-AF65-F5344CB8AC3E}">
        <p14:creationId xmlns:p14="http://schemas.microsoft.com/office/powerpoint/2010/main" val="2490909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FE15C16D-285A-D686-ED04-5751610F79DD}"/>
              </a:ext>
            </a:extLst>
          </p:cNvPr>
          <p:cNvSpPr>
            <a:spLocks noGrp="1"/>
          </p:cNvSpPr>
          <p:nvPr>
            <p:ph type="title"/>
          </p:nvPr>
        </p:nvSpPr>
        <p:spPr>
          <a:xfrm>
            <a:off x="539750" y="44450"/>
            <a:ext cx="7886700" cy="863600"/>
          </a:xfrm>
          <a:solidFill>
            <a:srgbClr val="B4C7E7"/>
          </a:solidFill>
        </p:spPr>
        <p:txBody>
          <a:bodyPr anchorCtr="1"/>
          <a:lstStyle/>
          <a:p>
            <a:r>
              <a:rPr lang="en-GB" altLang="en-US"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EE4C77AB-95CB-8A5B-8300-7FE2465B78D8}"/>
              </a:ext>
            </a:extLst>
          </p:cNvPr>
          <p:cNvSpPr txBox="1">
            <a:spLocks noGrp="1"/>
          </p:cNvSpPr>
          <p:nvPr>
            <p:ph idx="1"/>
          </p:nvPr>
        </p:nvSpPr>
        <p:spPr>
          <a:xfrm>
            <a:off x="323850" y="908050"/>
            <a:ext cx="8569325" cy="4319588"/>
          </a:xfrm>
        </p:spPr>
        <p:txBody>
          <a:bodyPr>
            <a:noAutofit/>
          </a:bodyPr>
          <a:lstStyle/>
          <a:p>
            <a:pPr marL="0" indent="0">
              <a:buFont typeface="Arial" panose="020B0604020202020204" pitchFamily="34" charset="0"/>
              <a:buNone/>
              <a:defRPr/>
            </a:pPr>
            <a:r>
              <a:rPr lang="en-GB" sz="1200" dirty="0"/>
              <a:t>On successful completion of the module, you will be able to:</a:t>
            </a:r>
          </a:p>
          <a:p>
            <a:pPr marL="0" indent="0">
              <a:buFont typeface="Arial" panose="020B0604020202020204" pitchFamily="34" charset="0"/>
              <a:buNone/>
              <a:defRPr/>
            </a:pPr>
            <a:endParaRPr lang="en-GB" sz="1200" dirty="0"/>
          </a:p>
          <a:p>
            <a:pPr>
              <a:buFont typeface="Wingdings" panose="05000000000000000000" pitchFamily="2" charset="2"/>
              <a:buChar char="§"/>
              <a:defRPr/>
            </a:pPr>
            <a:r>
              <a:rPr lang="en-GB" sz="1200" dirty="0"/>
              <a:t>Using the feedback on the proposal from the research module assessment prepare a research/independent study protocol outlining how the proposal will be implemented, mapping the steps, activities and processes, required resources, time frames;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Plan, manage and execute an in-depth research, inquiry or investigation with a business and/or management focus by applying the principles of research design to the formulation of a research question including, where appropriate, formal hypotheses that can be tested and the selection of appropriate research methods for answering these questions;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Critically evaluate the appropriateness of qualitative/quantitative methods of data collection, in combination as necessary, to analyse, synthesise, interpret and present the resulting data and the applications of those methods by other researchers in other contexts; </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Demonstrate the ability to conduct research under supervision in a Public Health and Social Care context including the ability to review published literature critically, show conceptual and theoretical understanding, identify research problems, use skills to promotion of digital health, manage systems and services in health and social care settings and other resources, handle data, interpret results and disseminate findings in a way that is consistent with professional public health and social care practice and normal principles of research ethics;</a:t>
            </a:r>
          </a:p>
          <a:p>
            <a:pPr>
              <a:buFont typeface="Wingdings" panose="05000000000000000000" pitchFamily="2" charset="2"/>
              <a:buChar char="§"/>
              <a:defRPr/>
            </a:pPr>
            <a:endParaRPr lang="en-GB" sz="1200" dirty="0"/>
          </a:p>
          <a:p>
            <a:pPr>
              <a:buFont typeface="Wingdings" panose="05000000000000000000" pitchFamily="2" charset="2"/>
              <a:buChar char="§"/>
              <a:defRPr/>
            </a:pPr>
            <a:r>
              <a:rPr lang="en-GB" sz="1200" dirty="0"/>
              <a:t>Exhibit the analytical, numerical, literacy, communication and computer skills to enable critical research to be undertaken and be able to apply those transferable skills to develop research-based inquiry in future employment settings.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FAC9EBC-468A-D0A3-46C7-5B1C02B54B4D}"/>
              </a:ext>
            </a:extLst>
          </p:cNvPr>
          <p:cNvSpPr>
            <a:spLocks noGrp="1"/>
          </p:cNvSpPr>
          <p:nvPr>
            <p:ph type="title"/>
          </p:nvPr>
        </p:nvSpPr>
        <p:spPr>
          <a:xfrm>
            <a:off x="709613" y="4222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Module aims</a:t>
            </a:r>
          </a:p>
        </p:txBody>
      </p:sp>
      <p:sp>
        <p:nvSpPr>
          <p:cNvPr id="12291" name="Content Placeholder 2">
            <a:extLst>
              <a:ext uri="{FF2B5EF4-FFF2-40B4-BE49-F238E27FC236}">
                <a16:creationId xmlns:a16="http://schemas.microsoft.com/office/drawing/2014/main" id="{60847334-E706-5F11-3148-E1E99E6A1FC0}"/>
              </a:ext>
            </a:extLst>
          </p:cNvPr>
          <p:cNvSpPr>
            <a:spLocks noGrp="1"/>
          </p:cNvSpPr>
          <p:nvPr>
            <p:ph idx="1"/>
          </p:nvPr>
        </p:nvSpPr>
        <p:spPr>
          <a:xfrm>
            <a:off x="250825" y="1628775"/>
            <a:ext cx="8713788" cy="3937000"/>
          </a:xfrm>
        </p:spPr>
        <p:txBody>
          <a:bodyPr/>
          <a:lstStyle/>
          <a:p>
            <a:pPr algn="just">
              <a:lnSpc>
                <a:spcPct val="115000"/>
              </a:lnSpc>
              <a:buFont typeface="Wingdings" panose="05000000000000000000" pitchFamily="2" charset="2"/>
              <a:buChar char=""/>
            </a:pPr>
            <a:endParaRPr lang="en-GB" altLang="en-US" sz="2000" dirty="0">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buFont typeface="Wingdings" panose="05000000000000000000" pitchFamily="2" charset="2"/>
              <a:buChar char=""/>
            </a:pPr>
            <a:r>
              <a:rPr lang="en-GB" altLang="en-US" sz="2000" dirty="0">
                <a:ea typeface="Arial" panose="020B0604020202020204" pitchFamily="34" charset="0"/>
                <a:cs typeface="Times New Roman" panose="02020603050405020304" pitchFamily="18" charset="0"/>
              </a:rPr>
              <a:t>To enhance the students understanding and skills of the application of research methodologies, and an ability to frame a research protocol. </a:t>
            </a:r>
          </a:p>
          <a:p>
            <a:pPr algn="just">
              <a:lnSpc>
                <a:spcPct val="115000"/>
              </a:lnSpc>
              <a:buFont typeface="Wingdings" panose="05000000000000000000" pitchFamily="2" charset="2"/>
              <a:buChar char=""/>
            </a:pPr>
            <a:endParaRPr lang="en-GB" altLang="en-US" sz="2000" dirty="0">
              <a:ea typeface="Arial" panose="020B0604020202020204" pitchFamily="34" charset="0"/>
              <a:cs typeface="Times New Roman" panose="02020603050405020304" pitchFamily="18" charset="0"/>
            </a:endParaRPr>
          </a:p>
          <a:p>
            <a:pPr algn="just">
              <a:lnSpc>
                <a:spcPct val="115000"/>
              </a:lnSpc>
              <a:spcAft>
                <a:spcPts val="1000"/>
              </a:spcAft>
              <a:buFont typeface="Wingdings" panose="05000000000000000000" pitchFamily="2" charset="2"/>
              <a:buChar char=""/>
            </a:pPr>
            <a:r>
              <a:rPr lang="en-GB" altLang="en-US" sz="2000" dirty="0">
                <a:ea typeface="Arial" panose="020B0604020202020204" pitchFamily="34" charset="0"/>
                <a:cs typeface="Times New Roman" panose="02020603050405020304" pitchFamily="18" charset="0"/>
              </a:rPr>
              <a:t>To develop in the student the ability to report research results in written format to an academic and/or professional audience, and to further develop the student’s capacity for critical analysis and independent thought.</a:t>
            </a:r>
          </a:p>
          <a:p>
            <a:pPr>
              <a:buFont typeface="Arial" panose="020B0604020202020204" pitchFamily="34" charset="0"/>
              <a:buNone/>
            </a:pPr>
            <a:endParaRPr lang="en-GB" altLang="en-US" sz="2000" dirty="0">
              <a:latin typeface="Arial" panose="020B0604020202020204" pitchFamily="34" charset="0"/>
              <a:ea typeface="Arial" panose="020B0604020202020204" pitchFamily="3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84E2E68-048D-E9AD-59CB-220AD55B36FD}"/>
              </a:ext>
            </a:extLst>
          </p:cNvPr>
          <p:cNvSpPr>
            <a:spLocks noGrp="1"/>
          </p:cNvSpPr>
          <p:nvPr>
            <p:ph type="title"/>
          </p:nvPr>
        </p:nvSpPr>
        <p:spPr>
          <a:xfrm>
            <a:off x="603250" y="333375"/>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Session objectives</a:t>
            </a:r>
          </a:p>
        </p:txBody>
      </p:sp>
      <p:sp>
        <p:nvSpPr>
          <p:cNvPr id="3" name="Content Placeholder 2">
            <a:extLst>
              <a:ext uri="{FF2B5EF4-FFF2-40B4-BE49-F238E27FC236}">
                <a16:creationId xmlns:a16="http://schemas.microsoft.com/office/drawing/2014/main" id="{C485ED1E-9405-10F6-EDFA-9B1E8D2BB256}"/>
              </a:ext>
            </a:extLst>
          </p:cNvPr>
          <p:cNvSpPr txBox="1">
            <a:spLocks noGrp="1"/>
          </p:cNvSpPr>
          <p:nvPr>
            <p:ph idx="1"/>
          </p:nvPr>
        </p:nvSpPr>
        <p:spPr>
          <a:xfrm>
            <a:off x="287337" y="1844824"/>
            <a:ext cx="8569325" cy="3887787"/>
          </a:xfrm>
        </p:spPr>
        <p:txBody>
          <a:bodyPr>
            <a:normAutofit fontScale="85000" lnSpcReduction="20000"/>
          </a:bodyPr>
          <a:lstStyle/>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understand the use of the PICO tool in Public Health and Social in Practice research</a:t>
            </a:r>
          </a:p>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discuss the relevance of data collection in Public Health and Social in Practice research context (primary and secondary)</a:t>
            </a:r>
          </a:p>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understand when systematic literature review is an appropriate research method </a:t>
            </a:r>
          </a:p>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discuss the stages of conducting a high-quality systematic literature review process.</a:t>
            </a:r>
          </a:p>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discuss how to accurately report the systematic literature review to reflect a high-quality systematic review.</a:t>
            </a:r>
          </a:p>
          <a:p>
            <a:pPr marL="228600" indent="-228600" eaLnBrk="1" fontAlgn="auto" hangingPunct="1">
              <a:lnSpc>
                <a:spcPct val="90000"/>
              </a:lnSpc>
              <a:spcBef>
                <a:spcPts val="1000"/>
              </a:spcBef>
              <a:spcAft>
                <a:spcPts val="0"/>
              </a:spcAft>
              <a:defRPr/>
            </a:pPr>
            <a:r>
              <a:rPr lang="en-GB" altLang="en-US" sz="2400" dirty="0">
                <a:latin typeface="Arial" panose="020B0604020202020204" pitchFamily="34" charset="0"/>
                <a:cs typeface="Arial" panose="020B0604020202020204" pitchFamily="34" charset="0"/>
              </a:rPr>
              <a:t>To practice using data collection, storage and management software (e.g., RefWorks, Excel, Google Docs, </a:t>
            </a:r>
            <a:r>
              <a:rPr lang="en-GB" altLang="en-US" sz="2400" dirty="0" err="1">
                <a:latin typeface="Arial" panose="020B0604020202020204" pitchFamily="34" charset="0"/>
                <a:cs typeface="Arial" panose="020B0604020202020204" pitchFamily="34" charset="0"/>
              </a:rPr>
              <a:t>Nvivo</a:t>
            </a:r>
            <a:r>
              <a:rPr lang="en-GB" altLang="en-US" sz="2400" dirty="0">
                <a:latin typeface="Arial" panose="020B0604020202020204" pitchFamily="34" charset="0"/>
                <a:cs typeface="Arial" panose="020B0604020202020204" pitchFamily="34" charset="0"/>
              </a:rPr>
              <a:t>,) to support high-quality systematic literature review and reporting.</a:t>
            </a:r>
          </a:p>
          <a:p>
            <a:pPr marL="228600" indent="-228600" eaLnBrk="1" fontAlgn="auto" hangingPunct="1">
              <a:lnSpc>
                <a:spcPct val="90000"/>
              </a:lnSpc>
              <a:spcBef>
                <a:spcPts val="1000"/>
              </a:spcBef>
              <a:spcAft>
                <a:spcPts val="0"/>
              </a:spcAft>
              <a:defRPr/>
            </a:pPr>
            <a:endParaRPr lang="en-GB" altLang="en-US" sz="2400" dirty="0">
              <a:solidFill>
                <a:prstClr val="black"/>
              </a:solidFill>
              <a:latin typeface="Arial" panose="020B0604020202020204" pitchFamily="34" charset="0"/>
              <a:cs typeface="Arial" panose="020B0604020202020204" pitchFamily="34" charset="0"/>
            </a:endParaRPr>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ADB6E90-760A-E43B-DF2B-E471884F8E66}"/>
              </a:ext>
            </a:extLst>
          </p:cNvPr>
          <p:cNvSpPr>
            <a:spLocks noGrp="1"/>
          </p:cNvSpPr>
          <p:nvPr>
            <p:ph type="title"/>
          </p:nvPr>
        </p:nvSpPr>
        <p:spPr>
          <a:xfrm>
            <a:off x="250825" y="-150813"/>
            <a:ext cx="8229600" cy="1143001"/>
          </a:xfrm>
        </p:spPr>
        <p:txBody>
          <a:bodyPr>
            <a:normAutofit/>
          </a:bodyPr>
          <a:lstStyle/>
          <a:p>
            <a:r>
              <a:rPr lang="en-GB" altLang="en-US" sz="3800" dirty="0"/>
              <a:t>Dates Key Deliverables </a:t>
            </a:r>
            <a:br>
              <a:rPr lang="en-GB" altLang="en-US" dirty="0"/>
            </a:br>
            <a:r>
              <a:rPr lang="en-GB" altLang="en-US" sz="2500" dirty="0"/>
              <a:t>October Term 2025</a:t>
            </a:r>
          </a:p>
        </p:txBody>
      </p:sp>
      <p:sp>
        <p:nvSpPr>
          <p:cNvPr id="4" name="Date Placeholder 3">
            <a:extLst>
              <a:ext uri="{FF2B5EF4-FFF2-40B4-BE49-F238E27FC236}">
                <a16:creationId xmlns:a16="http://schemas.microsoft.com/office/drawing/2014/main" id="{D186A0F6-D674-7002-69B5-3A3D25F9353D}"/>
              </a:ext>
            </a:extLst>
          </p:cNvPr>
          <p:cNvSpPr>
            <a:spLocks noGrp="1"/>
          </p:cNvSpPr>
          <p:nvPr>
            <p:ph type="dt" sz="quarter" idx="10"/>
          </p:nvPr>
        </p:nvSpPr>
        <p:spPr/>
        <p:txBody>
          <a:bodyPr/>
          <a:lstStyle/>
          <a:p>
            <a:pPr>
              <a:defRPr/>
            </a:pPr>
            <a:fld id="{E15B5B85-E6E5-4632-875C-0E6A3000B39E}" type="datetime1">
              <a:rPr lang="en-GB" altLang="en-US" smtClean="0"/>
              <a:pPr>
                <a:defRPr/>
              </a:pPr>
              <a:t>16/09/2025</a:t>
            </a:fld>
            <a:endParaRPr lang="en-GB" altLang="en-US"/>
          </a:p>
        </p:txBody>
      </p:sp>
      <p:sp>
        <p:nvSpPr>
          <p:cNvPr id="14340" name="Slide Number Placeholder 4">
            <a:extLst>
              <a:ext uri="{FF2B5EF4-FFF2-40B4-BE49-F238E27FC236}">
                <a16:creationId xmlns:a16="http://schemas.microsoft.com/office/drawing/2014/main" id="{2E160885-0EE5-EECD-4EFA-6A6ECF13181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FD11E71-F907-4EBD-B351-19A93B4E7593}"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graphicFrame>
        <p:nvGraphicFramePr>
          <p:cNvPr id="3" name="Table 2">
            <a:extLst>
              <a:ext uri="{FF2B5EF4-FFF2-40B4-BE49-F238E27FC236}">
                <a16:creationId xmlns:a16="http://schemas.microsoft.com/office/drawing/2014/main" id="{B002F89D-4EF3-D63F-C55C-C19F56FD4465}"/>
              </a:ext>
            </a:extLst>
          </p:cNvPr>
          <p:cNvGraphicFramePr>
            <a:graphicFrameLocks noGrp="1"/>
          </p:cNvGraphicFramePr>
          <p:nvPr>
            <p:extLst>
              <p:ext uri="{D42A27DB-BD31-4B8C-83A1-F6EECF244321}">
                <p14:modId xmlns:p14="http://schemas.microsoft.com/office/powerpoint/2010/main" val="987051742"/>
              </p:ext>
            </p:extLst>
          </p:nvPr>
        </p:nvGraphicFramePr>
        <p:xfrm>
          <a:off x="971600" y="1124744"/>
          <a:ext cx="6696744" cy="4431720"/>
        </p:xfrm>
        <a:graphic>
          <a:graphicData uri="http://schemas.openxmlformats.org/drawingml/2006/table">
            <a:tbl>
              <a:tblPr/>
              <a:tblGrid>
                <a:gridCol w="3776017">
                  <a:extLst>
                    <a:ext uri="{9D8B030D-6E8A-4147-A177-3AD203B41FA5}">
                      <a16:colId xmlns:a16="http://schemas.microsoft.com/office/drawing/2014/main" val="1492217353"/>
                    </a:ext>
                  </a:extLst>
                </a:gridCol>
                <a:gridCol w="1537703">
                  <a:extLst>
                    <a:ext uri="{9D8B030D-6E8A-4147-A177-3AD203B41FA5}">
                      <a16:colId xmlns:a16="http://schemas.microsoft.com/office/drawing/2014/main" val="2507487870"/>
                    </a:ext>
                  </a:extLst>
                </a:gridCol>
                <a:gridCol w="1383024">
                  <a:extLst>
                    <a:ext uri="{9D8B030D-6E8A-4147-A177-3AD203B41FA5}">
                      <a16:colId xmlns:a16="http://schemas.microsoft.com/office/drawing/2014/main" val="2440074036"/>
                    </a:ext>
                  </a:extLst>
                </a:gridCol>
              </a:tblGrid>
              <a:tr h="265819">
                <a:tc>
                  <a:txBody>
                    <a:bodyPr/>
                    <a:lstStyle/>
                    <a:p>
                      <a:pPr algn="l" fontAlgn="base"/>
                      <a:r>
                        <a:rPr lang="en-GB" sz="1600" b="1" i="0" dirty="0">
                          <a:solidFill>
                            <a:srgbClr val="FFFFFF"/>
                          </a:solidFill>
                          <a:effectLst/>
                          <a:latin typeface="Calibri"/>
                        </a:rPr>
                        <a:t>Task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l" fontAlgn="base"/>
                      <a:r>
                        <a:rPr lang="en-GB" sz="1600" b="1" i="0" dirty="0">
                          <a:solidFill>
                            <a:srgbClr val="FFFFFF"/>
                          </a:solidFill>
                          <a:effectLst/>
                          <a:latin typeface="Calibri"/>
                        </a:rPr>
                        <a:t>Date</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tc>
                  <a:txBody>
                    <a:bodyPr/>
                    <a:lstStyle/>
                    <a:p>
                      <a:pPr algn="ctr" fontAlgn="base"/>
                      <a:r>
                        <a:rPr lang="en-GB" sz="1600" b="1" i="0" dirty="0">
                          <a:solidFill>
                            <a:srgbClr val="FFFFFF"/>
                          </a:solidFill>
                          <a:effectLst/>
                          <a:latin typeface="Calibri"/>
                        </a:rPr>
                        <a:t> Week</a:t>
                      </a:r>
                      <a:r>
                        <a:rPr lang="en-GB" sz="1600" b="1" i="0" dirty="0">
                          <a:solidFill>
                            <a:srgbClr val="000000"/>
                          </a:solidFill>
                          <a:effectLst/>
                          <a:latin typeface="Calibri"/>
                        </a:rPr>
                        <a:t>​</a:t>
                      </a:r>
                      <a:endParaRPr lang="en-GB" sz="1600" b="1" i="0" dirty="0">
                        <a:solidFill>
                          <a:srgbClr val="FFFFFF"/>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4F81BD"/>
                    </a:solidFill>
                  </a:tcPr>
                </a:tc>
                <a:extLst>
                  <a:ext uri="{0D108BD9-81ED-4DB2-BD59-A6C34878D82A}">
                    <a16:rowId xmlns:a16="http://schemas.microsoft.com/office/drawing/2014/main" val="2603071044"/>
                  </a:ext>
                </a:extLst>
              </a:tr>
              <a:tr h="1289138">
                <a:tc>
                  <a:txBody>
                    <a:bodyPr/>
                    <a:lstStyle/>
                    <a:p>
                      <a:pPr algn="l" fontAlgn="base"/>
                      <a:r>
                        <a:rPr lang="en-GB" sz="1600" b="0" i="0" dirty="0">
                          <a:solidFill>
                            <a:srgbClr val="000000"/>
                          </a:solidFill>
                          <a:effectLst/>
                          <a:latin typeface="Calibri"/>
                        </a:rPr>
                        <a:t>1. Resubmission Research Proposal, Ethics form, Supporting research docs  (Ethical approval)</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rgbClr val="000000"/>
                          </a:solidFill>
                          <a:effectLst/>
                          <a:latin typeface="Calibri"/>
                        </a:rPr>
                        <a:t>By 15</a:t>
                      </a:r>
                      <a:r>
                        <a:rPr lang="en-GB" sz="1600" b="0" i="0" baseline="30000" dirty="0">
                          <a:solidFill>
                            <a:srgbClr val="000000"/>
                          </a:solidFill>
                          <a:effectLst/>
                          <a:latin typeface="Calibri"/>
                        </a:rPr>
                        <a:t>th</a:t>
                      </a:r>
                      <a:r>
                        <a:rPr lang="en-GB" sz="1600" b="0" i="0" dirty="0">
                          <a:solidFill>
                            <a:srgbClr val="000000"/>
                          </a:solidFill>
                          <a:effectLst/>
                          <a:latin typeface="Calibri"/>
                        </a:rPr>
                        <a:t> October  2025</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ctr" fontAlgn="base"/>
                      <a:r>
                        <a:rPr lang="en-GB" sz="1600" b="0" i="0" dirty="0">
                          <a:solidFill>
                            <a:schemeClr val="tx1"/>
                          </a:solidFill>
                          <a:effectLst/>
                          <a:latin typeface="Calibri"/>
                        </a:rPr>
                        <a:t>2​</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3293419120"/>
                  </a:ext>
                </a:extLst>
              </a:tr>
              <a:tr h="1289138">
                <a:tc>
                  <a:txBody>
                    <a:bodyPr/>
                    <a:lstStyle/>
                    <a:p>
                      <a:pPr algn="l" fontAlgn="base"/>
                      <a:r>
                        <a:rPr lang="en-GB" sz="1600" b="0" i="0" dirty="0">
                          <a:solidFill>
                            <a:srgbClr val="000000"/>
                          </a:solidFill>
                          <a:effectLst/>
                          <a:latin typeface="Calibri"/>
                        </a:rPr>
                        <a:t>2. Seven-minute class presentation </a:t>
                      </a:r>
                    </a:p>
                    <a:p>
                      <a:pPr algn="l" fontAlgn="base"/>
                      <a:r>
                        <a:rPr lang="en-GB" sz="1600" b="0" i="0" dirty="0">
                          <a:solidFill>
                            <a:srgbClr val="000000"/>
                          </a:solidFill>
                          <a:effectLst/>
                          <a:latin typeface="Calibri"/>
                        </a:rPr>
                        <a:t>PICO</a:t>
                      </a:r>
                      <a:r>
                        <a:rPr lang="en-GB" sz="1600" b="0" i="0" dirty="0">
                          <a:solidFill>
                            <a:srgbClr val="000000"/>
                          </a:solidFill>
                          <a:effectLst/>
                          <a:latin typeface="+mn-lt"/>
                        </a:rPr>
                        <a:t> </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rgbClr val="000000"/>
                          </a:solidFill>
                          <a:effectLst/>
                          <a:latin typeface="Calibri"/>
                        </a:rPr>
                        <a:t>22</a:t>
                      </a:r>
                      <a:r>
                        <a:rPr lang="en-GB" sz="1600" b="0" i="0" baseline="30000" dirty="0">
                          <a:solidFill>
                            <a:srgbClr val="000000"/>
                          </a:solidFill>
                          <a:effectLst/>
                          <a:latin typeface="Calibri"/>
                        </a:rPr>
                        <a:t>nd</a:t>
                      </a:r>
                      <a:r>
                        <a:rPr lang="en-GB" sz="1600" b="0" i="0" dirty="0">
                          <a:solidFill>
                            <a:srgbClr val="000000"/>
                          </a:solidFill>
                          <a:effectLst/>
                          <a:latin typeface="Calibri"/>
                        </a:rPr>
                        <a:t>  October 2025</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chemeClr val="tx1"/>
                          </a:solidFill>
                          <a:effectLst/>
                          <a:latin typeface="Calibri"/>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3392355489"/>
                  </a:ext>
                </a:extLst>
              </a:tr>
              <a:tr h="879811">
                <a:tc>
                  <a:txBody>
                    <a:bodyPr/>
                    <a:lstStyle/>
                    <a:p>
                      <a:pPr algn="l" fontAlgn="base"/>
                      <a:r>
                        <a:rPr lang="en-GB" sz="1600" b="0" i="0" dirty="0">
                          <a:solidFill>
                            <a:srgbClr val="000000"/>
                          </a:solidFill>
                          <a:effectLst/>
                          <a:latin typeface="Calibri"/>
                        </a:rPr>
                        <a:t>3. Start Research</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algn="l" fontAlgn="base"/>
                      <a:r>
                        <a:rPr lang="en-GB" sz="1600" b="0" i="0" dirty="0">
                          <a:solidFill>
                            <a:srgbClr val="000000"/>
                          </a:solidFill>
                          <a:effectLst/>
                          <a:latin typeface="Calibri"/>
                        </a:rPr>
                        <a:t>Week of 20</a:t>
                      </a:r>
                      <a:r>
                        <a:rPr lang="en-GB" sz="1600" b="0" i="0" baseline="30000" dirty="0">
                          <a:solidFill>
                            <a:srgbClr val="000000"/>
                          </a:solidFill>
                          <a:effectLst/>
                          <a:latin typeface="Calibri"/>
                        </a:rPr>
                        <a:t>th</a:t>
                      </a:r>
                      <a:r>
                        <a:rPr lang="en-GB" sz="1600" b="0" i="0" dirty="0">
                          <a:solidFill>
                            <a:srgbClr val="000000"/>
                          </a:solidFill>
                          <a:effectLst/>
                          <a:latin typeface="Calibri"/>
                        </a:rPr>
                        <a:t> October 2025</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tc>
                  <a:txBody>
                    <a:bodyPr/>
                    <a:lstStyle/>
                    <a:p>
                      <a:pPr marL="0" algn="ctr" defTabSz="914400" rtl="0" eaLnBrk="1" fontAlgn="base" latinLnBrk="0" hangingPunct="1"/>
                      <a:r>
                        <a:rPr lang="en-GB" sz="1600" b="0" i="0" kern="1200" dirty="0">
                          <a:solidFill>
                            <a:srgbClr val="000000"/>
                          </a:solidFill>
                          <a:effectLst/>
                          <a:latin typeface="Calibri"/>
                          <a:ea typeface="+mn-ea"/>
                          <a:cs typeface="+mn-cs"/>
                        </a:rPr>
                        <a:t>3​</a:t>
                      </a: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D0D8E8"/>
                    </a:solidFill>
                  </a:tcPr>
                </a:tc>
                <a:extLst>
                  <a:ext uri="{0D108BD9-81ED-4DB2-BD59-A6C34878D82A}">
                    <a16:rowId xmlns:a16="http://schemas.microsoft.com/office/drawing/2014/main" val="2205965149"/>
                  </a:ext>
                </a:extLst>
              </a:tr>
              <a:tr h="675147">
                <a:tc>
                  <a:txBody>
                    <a:bodyPr/>
                    <a:lstStyle/>
                    <a:p>
                      <a:pPr algn="l" fontAlgn="base"/>
                      <a:r>
                        <a:rPr lang="en-GB" sz="1600" b="0" i="0" dirty="0">
                          <a:solidFill>
                            <a:srgbClr val="000000"/>
                          </a:solidFill>
                          <a:effectLst/>
                          <a:latin typeface="Calibri"/>
                        </a:rPr>
                        <a:t>5. Submission Dissertation</a:t>
                      </a:r>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l" fontAlgn="base"/>
                      <a:r>
                        <a:rPr lang="en-GB" sz="1600" b="0" i="0" dirty="0">
                          <a:solidFill>
                            <a:srgbClr val="000000"/>
                          </a:solidFill>
                          <a:effectLst/>
                          <a:latin typeface="Calibri"/>
                        </a:rPr>
                        <a:t>3</a:t>
                      </a:r>
                      <a:r>
                        <a:rPr lang="en-GB" sz="1600" b="0" i="0" baseline="30000" dirty="0">
                          <a:solidFill>
                            <a:srgbClr val="000000"/>
                          </a:solidFill>
                          <a:effectLst/>
                          <a:latin typeface="Calibri"/>
                        </a:rPr>
                        <a:t>rd</a:t>
                      </a:r>
                      <a:r>
                        <a:rPr lang="en-GB" sz="1600" b="0" i="0" dirty="0">
                          <a:solidFill>
                            <a:srgbClr val="000000"/>
                          </a:solidFill>
                          <a:effectLst/>
                          <a:latin typeface="Calibri"/>
                        </a:rPr>
                        <a:t> February 2026</a:t>
                      </a:r>
                      <a:endParaRPr lang="en-GB" sz="1600" b="0" i="0" dirty="0">
                        <a:solidFill>
                          <a:srgbClr val="80808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tc>
                  <a:txBody>
                    <a:bodyPr/>
                    <a:lstStyle/>
                    <a:p>
                      <a:pPr algn="ctr" fontAlgn="base"/>
                      <a:r>
                        <a:rPr lang="en-GB" sz="1600" b="0" i="0" dirty="0">
                          <a:solidFill>
                            <a:srgbClr val="000000"/>
                          </a:solidFill>
                          <a:effectLst/>
                          <a:latin typeface="Calibri"/>
                        </a:rPr>
                        <a:t>16</a:t>
                      </a:r>
                      <a:r>
                        <a:rPr lang="en-GB" sz="1600" b="0" i="0" dirty="0">
                          <a:solidFill>
                            <a:srgbClr val="808080"/>
                          </a:solidFill>
                          <a:effectLst/>
                          <a:latin typeface="Calibri"/>
                        </a:rPr>
                        <a:t>​</a:t>
                      </a:r>
                      <a:endParaRPr lang="en-GB" sz="1600" b="0" i="0" dirty="0">
                        <a:solidFill>
                          <a:srgbClr val="000000"/>
                        </a:solidFill>
                        <a:effectLst/>
                        <a:latin typeface="Calibri"/>
                      </a:endParaRPr>
                    </a:p>
                    <a:p>
                      <a:pPr algn="l" fontAlgn="base"/>
                      <a:r>
                        <a:rPr lang="en-GB" sz="1600" b="0" i="0" dirty="0">
                          <a:solidFill>
                            <a:srgbClr val="808080"/>
                          </a:solidFill>
                          <a:effectLst/>
                          <a:latin typeface="Calibri"/>
                        </a:rPr>
                        <a:t>​</a:t>
                      </a:r>
                      <a:endParaRPr lang="en-GB" sz="1600" b="0" i="0" dirty="0">
                        <a:solidFill>
                          <a:srgbClr val="000000"/>
                        </a:solidFill>
                        <a:effectLst/>
                        <a:latin typeface="Calibri"/>
                      </a:endParaRPr>
                    </a:p>
                  </a:txBody>
                  <a:tcPr marL="54647" marR="54647" marT="27323" marB="27323">
                    <a:lnL w="6858" cap="flat" cmpd="sng" algn="ctr">
                      <a:solidFill>
                        <a:srgbClr val="FFFFFF"/>
                      </a:solidFill>
                      <a:prstDash val="solid"/>
                      <a:round/>
                      <a:headEnd type="none" w="med" len="med"/>
                      <a:tailEnd type="none" w="med" len="med"/>
                    </a:lnL>
                    <a:lnR w="6858" cap="flat" cmpd="sng" algn="ctr">
                      <a:solidFill>
                        <a:srgbClr val="FFFFFF"/>
                      </a:solidFill>
                      <a:prstDash val="solid"/>
                      <a:round/>
                      <a:headEnd type="none" w="med" len="med"/>
                      <a:tailEnd type="none" w="med" len="med"/>
                    </a:lnR>
                    <a:lnT w="6858" cap="flat" cmpd="sng" algn="ctr">
                      <a:solidFill>
                        <a:srgbClr val="FFFFFF"/>
                      </a:solidFill>
                      <a:prstDash val="solid"/>
                      <a:round/>
                      <a:headEnd type="none" w="med" len="med"/>
                      <a:tailEnd type="none" w="med" len="med"/>
                    </a:lnT>
                    <a:lnB w="6858" cap="flat" cmpd="sng" algn="ctr">
                      <a:solidFill>
                        <a:srgbClr val="FFFFFF"/>
                      </a:solidFill>
                      <a:prstDash val="solid"/>
                      <a:round/>
                      <a:headEnd type="none" w="med" len="med"/>
                      <a:tailEnd type="none" w="med" len="med"/>
                    </a:lnB>
                    <a:solidFill>
                      <a:srgbClr val="E9EDF4"/>
                    </a:solidFill>
                  </a:tcPr>
                </a:tc>
                <a:extLst>
                  <a:ext uri="{0D108BD9-81ED-4DB2-BD59-A6C34878D82A}">
                    <a16:rowId xmlns:a16="http://schemas.microsoft.com/office/drawing/2014/main" val="1764533380"/>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262A02B-E79A-EA56-9C45-7A010EA2B084}"/>
              </a:ext>
            </a:extLst>
          </p:cNvPr>
          <p:cNvSpPr>
            <a:spLocks noGrp="1"/>
          </p:cNvSpPr>
          <p:nvPr>
            <p:ph type="title"/>
          </p:nvPr>
        </p:nvSpPr>
        <p:spPr/>
        <p:txBody>
          <a:bodyPr/>
          <a:lstStyle/>
          <a:p>
            <a:r>
              <a:rPr lang="en-GB" altLang="en-US"/>
              <a:t>Let’s get started</a:t>
            </a:r>
          </a:p>
        </p:txBody>
      </p:sp>
      <p:sp>
        <p:nvSpPr>
          <p:cNvPr id="4" name="Date Placeholder 3">
            <a:extLst>
              <a:ext uri="{FF2B5EF4-FFF2-40B4-BE49-F238E27FC236}">
                <a16:creationId xmlns:a16="http://schemas.microsoft.com/office/drawing/2014/main" id="{1F515991-1B42-5D44-DBA1-A520800F79DA}"/>
              </a:ext>
            </a:extLst>
          </p:cNvPr>
          <p:cNvSpPr>
            <a:spLocks noGrp="1"/>
          </p:cNvSpPr>
          <p:nvPr>
            <p:ph type="dt" sz="quarter" idx="10"/>
          </p:nvPr>
        </p:nvSpPr>
        <p:spPr/>
        <p:txBody>
          <a:bodyPr/>
          <a:lstStyle/>
          <a:p>
            <a:pPr>
              <a:defRPr/>
            </a:pPr>
            <a:fld id="{0C671916-2663-435D-B885-56C193308889}" type="datetime1">
              <a:rPr lang="en-GB" altLang="en-US" smtClean="0"/>
              <a:pPr>
                <a:defRPr/>
              </a:pPr>
              <a:t>16/09/2025</a:t>
            </a:fld>
            <a:endParaRPr lang="en-GB" altLang="en-US" dirty="0"/>
          </a:p>
        </p:txBody>
      </p:sp>
      <p:sp>
        <p:nvSpPr>
          <p:cNvPr id="15364" name="Slide Number Placeholder 4">
            <a:extLst>
              <a:ext uri="{FF2B5EF4-FFF2-40B4-BE49-F238E27FC236}">
                <a16:creationId xmlns:a16="http://schemas.microsoft.com/office/drawing/2014/main" id="{A948D774-8E82-CC02-06C2-060A551ADE1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9285363-1C25-43C2-BA28-E3B3BFCF7297}"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pic>
        <p:nvPicPr>
          <p:cNvPr id="15365" name="Picture 2" descr="Getting Started in Public Health | Youth Engaged 4 Change">
            <a:extLst>
              <a:ext uri="{FF2B5EF4-FFF2-40B4-BE49-F238E27FC236}">
                <a16:creationId xmlns:a16="http://schemas.microsoft.com/office/drawing/2014/main" id="{4AE68FA6-51C9-750B-F5A7-3E289DB7B8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875" y="1247775"/>
            <a:ext cx="5810250" cy="4362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9E74D5-632A-A5A4-9072-5866F984AB93}"/>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6B010E5B-9427-241C-1DAD-4F23B1238802}"/>
              </a:ext>
            </a:extLst>
          </p:cNvPr>
          <p:cNvSpPr>
            <a:spLocks noGrp="1"/>
          </p:cNvSpPr>
          <p:nvPr>
            <p:ph type="sldNum" sz="quarter" idx="12"/>
          </p:nvPr>
        </p:nvSpPr>
        <p:spPr/>
        <p:txBody>
          <a:bodyPr/>
          <a:lstStyle/>
          <a:p>
            <a:pPr>
              <a:defRPr/>
            </a:pPr>
            <a:fld id="{4A70D289-8DCB-4A6C-A292-070CDB670DB5}" type="slidenum">
              <a:rPr lang="en-GB" altLang="en-US" smtClean="0"/>
              <a:pPr>
                <a:defRPr/>
              </a:pPr>
              <a:t>16</a:t>
            </a:fld>
            <a:endParaRPr lang="en-GB" altLang="en-US"/>
          </a:p>
        </p:txBody>
      </p:sp>
      <p:sp>
        <p:nvSpPr>
          <p:cNvPr id="6" name="Rectangle 5">
            <a:extLst>
              <a:ext uri="{FF2B5EF4-FFF2-40B4-BE49-F238E27FC236}">
                <a16:creationId xmlns:a16="http://schemas.microsoft.com/office/drawing/2014/main" id="{96555592-78A5-B6B8-6D36-D2909E5C33A9}"/>
              </a:ext>
            </a:extLst>
          </p:cNvPr>
          <p:cNvSpPr/>
          <p:nvPr/>
        </p:nvSpPr>
        <p:spPr>
          <a:xfrm>
            <a:off x="3326096" y="2564904"/>
            <a:ext cx="2064989" cy="1015663"/>
          </a:xfrm>
          <a:prstGeom prst="rect">
            <a:avLst/>
          </a:prstGeom>
          <a:noFill/>
        </p:spPr>
        <p:txBody>
          <a:bodyPr wrap="none" lIns="91440" tIns="45720" rIns="91440" bIns="45720">
            <a:spAutoFit/>
          </a:bodyPr>
          <a:lstStyle/>
          <a:p>
            <a:pPr algn="ctr"/>
            <a:r>
              <a:rPr lang="en-US" sz="6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PICO</a:t>
            </a:r>
          </a:p>
        </p:txBody>
      </p:sp>
    </p:spTree>
    <p:extLst>
      <p:ext uri="{BB962C8B-B14F-4D97-AF65-F5344CB8AC3E}">
        <p14:creationId xmlns:p14="http://schemas.microsoft.com/office/powerpoint/2010/main" val="773540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7363-EA33-CC42-BEA4-B670C9B04E9E}"/>
              </a:ext>
            </a:extLst>
          </p:cNvPr>
          <p:cNvSpPr>
            <a:spLocks noGrp="1"/>
          </p:cNvSpPr>
          <p:nvPr>
            <p:ph type="title"/>
          </p:nvPr>
        </p:nvSpPr>
        <p:spPr/>
        <p:txBody>
          <a:bodyPr/>
          <a:lstStyle/>
          <a:p>
            <a:pPr algn="ctr"/>
            <a:r>
              <a:rPr lang="en-US" dirty="0"/>
              <a:t>PICO Tool</a:t>
            </a:r>
          </a:p>
        </p:txBody>
      </p:sp>
      <p:sp>
        <p:nvSpPr>
          <p:cNvPr id="3" name="Content Placeholder 2">
            <a:extLst>
              <a:ext uri="{FF2B5EF4-FFF2-40B4-BE49-F238E27FC236}">
                <a16:creationId xmlns:a16="http://schemas.microsoft.com/office/drawing/2014/main" id="{93771E2D-397D-1743-B463-A331952C1A91}"/>
              </a:ext>
            </a:extLst>
          </p:cNvPr>
          <p:cNvSpPr>
            <a:spLocks noGrp="1"/>
          </p:cNvSpPr>
          <p:nvPr>
            <p:ph idx="1"/>
          </p:nvPr>
        </p:nvSpPr>
        <p:spPr>
          <a:xfrm>
            <a:off x="539552" y="1268760"/>
            <a:ext cx="8229600" cy="3917032"/>
          </a:xfrm>
        </p:spPr>
        <p:txBody>
          <a:bodyPr/>
          <a:lstStyle/>
          <a:p>
            <a:r>
              <a:rPr lang="en-US" b="1" dirty="0"/>
              <a:t>P </a:t>
            </a:r>
            <a:r>
              <a:rPr lang="mr-IN" b="1" dirty="0"/>
              <a:t>–</a:t>
            </a:r>
            <a:r>
              <a:rPr lang="en-US" b="1" dirty="0"/>
              <a:t> Population</a:t>
            </a:r>
            <a:r>
              <a:rPr lang="en-US" dirty="0"/>
              <a:t> (the patient/population to which the recommendations would apply)</a:t>
            </a:r>
          </a:p>
          <a:p>
            <a:r>
              <a:rPr lang="en-US" b="1" dirty="0"/>
              <a:t>I </a:t>
            </a:r>
            <a:r>
              <a:rPr lang="mr-IN" b="1" dirty="0"/>
              <a:t>–</a:t>
            </a:r>
            <a:r>
              <a:rPr lang="en-US" b="1" dirty="0"/>
              <a:t> Intervention</a:t>
            </a:r>
            <a:r>
              <a:rPr lang="en-US" dirty="0"/>
              <a:t> (the intervention under investigation </a:t>
            </a:r>
            <a:r>
              <a:rPr lang="mr-IN" dirty="0"/>
              <a:t>–</a:t>
            </a:r>
            <a:r>
              <a:rPr lang="en-US" dirty="0"/>
              <a:t> therapeutic, diagnostic)</a:t>
            </a:r>
          </a:p>
          <a:p>
            <a:r>
              <a:rPr lang="en-US" b="1" dirty="0"/>
              <a:t>C </a:t>
            </a:r>
            <a:r>
              <a:rPr lang="mr-IN" b="1" dirty="0"/>
              <a:t>–</a:t>
            </a:r>
            <a:r>
              <a:rPr lang="en-US" b="1" dirty="0"/>
              <a:t> Comparator</a:t>
            </a:r>
            <a:r>
              <a:rPr lang="en-US" dirty="0"/>
              <a:t> (alternative intervention, control group intervention) (N/A)</a:t>
            </a:r>
          </a:p>
          <a:p>
            <a:r>
              <a:rPr lang="en-US" b="1" dirty="0"/>
              <a:t>O </a:t>
            </a:r>
            <a:r>
              <a:rPr lang="mr-IN" b="1" dirty="0"/>
              <a:t>–</a:t>
            </a:r>
            <a:r>
              <a:rPr lang="en-US" b="1" dirty="0"/>
              <a:t> Outcome</a:t>
            </a:r>
            <a:r>
              <a:rPr lang="en-US" dirty="0"/>
              <a:t> (outcome or outcomes of interest)</a:t>
            </a:r>
          </a:p>
          <a:p>
            <a:endParaRPr lang="en-US" dirty="0"/>
          </a:p>
        </p:txBody>
      </p:sp>
    </p:spTree>
    <p:extLst>
      <p:ext uri="{BB962C8B-B14F-4D97-AF65-F5344CB8AC3E}">
        <p14:creationId xmlns:p14="http://schemas.microsoft.com/office/powerpoint/2010/main" val="233161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7363-EA33-CC42-BEA4-B670C9B04E9E}"/>
              </a:ext>
            </a:extLst>
          </p:cNvPr>
          <p:cNvSpPr>
            <a:spLocks noGrp="1"/>
          </p:cNvSpPr>
          <p:nvPr>
            <p:ph type="title"/>
          </p:nvPr>
        </p:nvSpPr>
        <p:spPr/>
        <p:txBody>
          <a:bodyPr/>
          <a:lstStyle/>
          <a:p>
            <a:pPr algn="ctr"/>
            <a:r>
              <a:rPr lang="en-US" dirty="0"/>
              <a:t>Framing the Research Question</a:t>
            </a:r>
          </a:p>
        </p:txBody>
      </p:sp>
      <p:sp>
        <p:nvSpPr>
          <p:cNvPr id="3" name="Content Placeholder 2">
            <a:extLst>
              <a:ext uri="{FF2B5EF4-FFF2-40B4-BE49-F238E27FC236}">
                <a16:creationId xmlns:a16="http://schemas.microsoft.com/office/drawing/2014/main" id="{93771E2D-397D-1743-B463-A331952C1A91}"/>
              </a:ext>
            </a:extLst>
          </p:cNvPr>
          <p:cNvSpPr>
            <a:spLocks noGrp="1"/>
          </p:cNvSpPr>
          <p:nvPr>
            <p:ph idx="1"/>
          </p:nvPr>
        </p:nvSpPr>
        <p:spPr>
          <a:xfrm>
            <a:off x="628650" y="1484784"/>
            <a:ext cx="7886700" cy="3483515"/>
          </a:xfrm>
        </p:spPr>
        <p:txBody>
          <a:bodyPr numCol="2">
            <a:noAutofit/>
          </a:bodyPr>
          <a:lstStyle/>
          <a:p>
            <a:r>
              <a:rPr lang="en-US" sz="1800" dirty="0"/>
              <a:t>Population</a:t>
            </a:r>
          </a:p>
          <a:p>
            <a:pPr lvl="1"/>
            <a:r>
              <a:rPr lang="en-US" sz="1800" dirty="0"/>
              <a:t>Condition - disease, including explicit diagnostic criteria</a:t>
            </a:r>
          </a:p>
          <a:p>
            <a:pPr lvl="1"/>
            <a:r>
              <a:rPr lang="en-US" sz="1800" dirty="0"/>
              <a:t>Population - age race, sex</a:t>
            </a:r>
          </a:p>
          <a:p>
            <a:pPr lvl="1"/>
            <a:r>
              <a:rPr lang="en-US" sz="1800" dirty="0"/>
              <a:t>Setting - community, hospital, outpatient</a:t>
            </a:r>
          </a:p>
          <a:p>
            <a:r>
              <a:rPr lang="en-US" sz="1800" dirty="0"/>
              <a:t>Intervention</a:t>
            </a:r>
          </a:p>
          <a:p>
            <a:pPr lvl="1"/>
            <a:r>
              <a:rPr lang="en-US" sz="1800" dirty="0"/>
              <a:t>Timing of exposures, route of administration</a:t>
            </a:r>
          </a:p>
          <a:p>
            <a:pPr lvl="1"/>
            <a:r>
              <a:rPr lang="en-US" sz="1800" dirty="0"/>
              <a:t>Dose, duration of exposure or therapy</a:t>
            </a:r>
          </a:p>
          <a:p>
            <a:pPr lvl="1"/>
            <a:r>
              <a:rPr lang="en-US" sz="1800" dirty="0"/>
              <a:t>Components of a complex intervention</a:t>
            </a:r>
          </a:p>
          <a:p>
            <a:endParaRPr lang="en-US" sz="1800" dirty="0"/>
          </a:p>
          <a:p>
            <a:pPr marL="0" indent="0">
              <a:buNone/>
            </a:pPr>
            <a:endParaRPr lang="en-US" sz="1800" dirty="0"/>
          </a:p>
          <a:p>
            <a:r>
              <a:rPr lang="en-US" sz="1800" dirty="0"/>
              <a:t>Comparison</a:t>
            </a:r>
          </a:p>
          <a:p>
            <a:pPr lvl="1"/>
            <a:r>
              <a:rPr lang="en-US" sz="1800" dirty="0"/>
              <a:t>No intervention</a:t>
            </a:r>
          </a:p>
          <a:p>
            <a:pPr lvl="1"/>
            <a:r>
              <a:rPr lang="en-US" sz="1800" dirty="0"/>
              <a:t>Standard therapy</a:t>
            </a:r>
          </a:p>
          <a:p>
            <a:pPr lvl="1"/>
            <a:r>
              <a:rPr lang="en-US" sz="1800" dirty="0"/>
              <a:t>Placebo</a:t>
            </a:r>
          </a:p>
          <a:p>
            <a:pPr lvl="1"/>
            <a:r>
              <a:rPr lang="en-US" sz="1800" dirty="0"/>
              <a:t>Active comparator</a:t>
            </a:r>
          </a:p>
          <a:p>
            <a:r>
              <a:rPr lang="en-US" sz="1800" dirty="0"/>
              <a:t>Outcomes</a:t>
            </a:r>
          </a:p>
          <a:p>
            <a:pPr lvl="1"/>
            <a:r>
              <a:rPr lang="en-US" sz="1800" dirty="0"/>
              <a:t>Mortality</a:t>
            </a:r>
          </a:p>
          <a:p>
            <a:pPr lvl="1"/>
            <a:r>
              <a:rPr lang="en-US" sz="1800" dirty="0"/>
              <a:t>Morbidity</a:t>
            </a:r>
          </a:p>
          <a:p>
            <a:pPr lvl="1"/>
            <a:r>
              <a:rPr lang="en-US" sz="1800" dirty="0"/>
              <a:t>Patient reported outcomes, functional outcomes</a:t>
            </a:r>
          </a:p>
          <a:p>
            <a:pPr lvl="1"/>
            <a:r>
              <a:rPr lang="en-US" sz="1800" dirty="0"/>
              <a:t>Individual level </a:t>
            </a:r>
            <a:r>
              <a:rPr lang="en-US" sz="1800" dirty="0" err="1"/>
              <a:t>vs</a:t>
            </a:r>
            <a:r>
              <a:rPr lang="en-US" sz="1800" dirty="0"/>
              <a:t> community level outcomes</a:t>
            </a:r>
          </a:p>
        </p:txBody>
      </p:sp>
    </p:spTree>
    <p:extLst>
      <p:ext uri="{BB962C8B-B14F-4D97-AF65-F5344CB8AC3E}">
        <p14:creationId xmlns:p14="http://schemas.microsoft.com/office/powerpoint/2010/main" val="2314970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7363-EA33-CC42-BEA4-B670C9B04E9E}"/>
              </a:ext>
            </a:extLst>
          </p:cNvPr>
          <p:cNvSpPr>
            <a:spLocks noGrp="1"/>
          </p:cNvSpPr>
          <p:nvPr>
            <p:ph type="title"/>
          </p:nvPr>
        </p:nvSpPr>
        <p:spPr>
          <a:xfrm>
            <a:off x="457200" y="-99392"/>
            <a:ext cx="8229600" cy="1143000"/>
          </a:xfrm>
        </p:spPr>
        <p:txBody>
          <a:bodyPr/>
          <a:lstStyle/>
          <a:p>
            <a:pPr algn="ctr"/>
            <a:r>
              <a:rPr lang="en-US" dirty="0"/>
              <a:t>Example</a:t>
            </a:r>
          </a:p>
        </p:txBody>
      </p:sp>
      <p:sp>
        <p:nvSpPr>
          <p:cNvPr id="3" name="Content Placeholder 2">
            <a:extLst>
              <a:ext uri="{FF2B5EF4-FFF2-40B4-BE49-F238E27FC236}">
                <a16:creationId xmlns:a16="http://schemas.microsoft.com/office/drawing/2014/main" id="{93771E2D-397D-1743-B463-A331952C1A91}"/>
              </a:ext>
            </a:extLst>
          </p:cNvPr>
          <p:cNvSpPr>
            <a:spLocks noGrp="1"/>
          </p:cNvSpPr>
          <p:nvPr>
            <p:ph idx="1"/>
          </p:nvPr>
        </p:nvSpPr>
        <p:spPr>
          <a:xfrm>
            <a:off x="539552" y="836712"/>
            <a:ext cx="8229600" cy="3917032"/>
          </a:xfrm>
        </p:spPr>
        <p:txBody>
          <a:bodyPr/>
          <a:lstStyle/>
          <a:p>
            <a:r>
              <a:rPr lang="en-US" sz="2800" dirty="0"/>
              <a:t>52 year old males with colon cancer and a remote history of DVT after trauma. Should they be on heparin to decrease the risk of developing a clot.  What is your PICO?</a:t>
            </a:r>
          </a:p>
          <a:p>
            <a:endParaRPr lang="en-US" dirty="0"/>
          </a:p>
          <a:p>
            <a:pPr lvl="1"/>
            <a:r>
              <a:rPr lang="en-US" sz="2200" dirty="0"/>
              <a:t>P </a:t>
            </a:r>
            <a:r>
              <a:rPr lang="mr-IN" sz="2200" dirty="0"/>
              <a:t>–</a:t>
            </a:r>
            <a:r>
              <a:rPr lang="en-US" sz="2200" dirty="0"/>
              <a:t> adult outpatient with cancer</a:t>
            </a:r>
          </a:p>
          <a:p>
            <a:pPr lvl="1"/>
            <a:r>
              <a:rPr lang="en-US" sz="2200" dirty="0"/>
              <a:t>I </a:t>
            </a:r>
            <a:r>
              <a:rPr lang="mr-IN" sz="2200" dirty="0"/>
              <a:t>–</a:t>
            </a:r>
            <a:r>
              <a:rPr lang="en-US" sz="2200" dirty="0"/>
              <a:t> prophylactic heparin</a:t>
            </a:r>
          </a:p>
          <a:p>
            <a:pPr lvl="1"/>
            <a:r>
              <a:rPr lang="en-US" sz="2200" dirty="0"/>
              <a:t>C </a:t>
            </a:r>
            <a:r>
              <a:rPr lang="mr-IN" sz="2200" dirty="0"/>
              <a:t>–</a:t>
            </a:r>
            <a:r>
              <a:rPr lang="en-US" sz="2200" dirty="0"/>
              <a:t> no heparin</a:t>
            </a:r>
          </a:p>
          <a:p>
            <a:pPr lvl="1"/>
            <a:r>
              <a:rPr lang="en-US" sz="2200" dirty="0"/>
              <a:t>O </a:t>
            </a:r>
            <a:r>
              <a:rPr lang="mr-IN" sz="2200" dirty="0"/>
              <a:t>–</a:t>
            </a:r>
            <a:r>
              <a:rPr lang="en-US" sz="2200" dirty="0"/>
              <a:t> morbidity, VTE, major bleeding, quality of life</a:t>
            </a:r>
          </a:p>
          <a:p>
            <a:r>
              <a:rPr lang="en-US" sz="2800" dirty="0"/>
              <a:t>How do we frame the question?</a:t>
            </a:r>
          </a:p>
          <a:p>
            <a:endParaRPr lang="en-US" sz="2600" dirty="0"/>
          </a:p>
        </p:txBody>
      </p:sp>
    </p:spTree>
    <p:extLst>
      <p:ext uri="{BB962C8B-B14F-4D97-AF65-F5344CB8AC3E}">
        <p14:creationId xmlns:p14="http://schemas.microsoft.com/office/powerpoint/2010/main" val="195166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38071-E03F-CEDD-C13D-9FAC1E83FF61}"/>
              </a:ext>
            </a:extLst>
          </p:cNvPr>
          <p:cNvSpPr>
            <a:spLocks noGrp="1"/>
          </p:cNvSpPr>
          <p:nvPr>
            <p:ph type="title"/>
          </p:nvPr>
        </p:nvSpPr>
        <p:spPr>
          <a:xfrm>
            <a:off x="457200" y="67620"/>
            <a:ext cx="8229600" cy="1143000"/>
          </a:xfrm>
        </p:spPr>
        <p:txBody>
          <a:bodyPr/>
          <a:lstStyle/>
          <a:p>
            <a:r>
              <a:rPr lang="en-GB" dirty="0"/>
              <a:t>Activity</a:t>
            </a:r>
          </a:p>
        </p:txBody>
      </p:sp>
      <p:sp>
        <p:nvSpPr>
          <p:cNvPr id="3" name="Content Placeholder 2">
            <a:extLst>
              <a:ext uri="{FF2B5EF4-FFF2-40B4-BE49-F238E27FC236}">
                <a16:creationId xmlns:a16="http://schemas.microsoft.com/office/drawing/2014/main" id="{DD960AB3-FF8F-6E40-853E-261338A020F1}"/>
              </a:ext>
            </a:extLst>
          </p:cNvPr>
          <p:cNvSpPr>
            <a:spLocks noGrp="1"/>
          </p:cNvSpPr>
          <p:nvPr>
            <p:ph idx="1"/>
          </p:nvPr>
        </p:nvSpPr>
        <p:spPr>
          <a:xfrm>
            <a:off x="611560" y="1342944"/>
            <a:ext cx="8229600" cy="5040560"/>
          </a:xfrm>
        </p:spPr>
        <p:txBody>
          <a:bodyPr/>
          <a:lstStyle/>
          <a:p>
            <a:r>
              <a:rPr lang="en-GB" sz="2800" dirty="0"/>
              <a:t>Find on Moodle the Research Protocol Template (Word document)</a:t>
            </a:r>
          </a:p>
          <a:p>
            <a:pPr lvl="1"/>
            <a:r>
              <a:rPr lang="en-GB" sz="2200" dirty="0"/>
              <a:t>Primary research Quan/Qual</a:t>
            </a:r>
          </a:p>
          <a:p>
            <a:pPr lvl="1"/>
            <a:r>
              <a:rPr lang="en-GB" sz="2200" dirty="0"/>
              <a:t>Systematic review</a:t>
            </a:r>
            <a:endParaRPr lang="en-GB" dirty="0"/>
          </a:p>
          <a:p>
            <a:r>
              <a:rPr lang="en-GB" sz="2800" dirty="0"/>
              <a:t>Complete the document including the PICO section</a:t>
            </a:r>
          </a:p>
          <a:p>
            <a:pPr lvl="1"/>
            <a:r>
              <a:rPr lang="en-GB" sz="2200" dirty="0"/>
              <a:t>45 minutes</a:t>
            </a:r>
          </a:p>
          <a:p>
            <a:r>
              <a:rPr lang="en-GB" sz="2600" dirty="0"/>
              <a:t>Save the document on your </a:t>
            </a:r>
            <a:r>
              <a:rPr lang="en-GB" sz="2600" dirty="0" err="1"/>
              <a:t>Onedrive</a:t>
            </a:r>
            <a:endParaRPr lang="en-GB" sz="2600" dirty="0"/>
          </a:p>
          <a:p>
            <a:pPr lvl="1"/>
            <a:r>
              <a:rPr lang="en-GB" sz="2200" dirty="0"/>
              <a:t>And present it next week in class</a:t>
            </a:r>
          </a:p>
        </p:txBody>
      </p:sp>
      <p:sp>
        <p:nvSpPr>
          <p:cNvPr id="4" name="Date Placeholder 3">
            <a:extLst>
              <a:ext uri="{FF2B5EF4-FFF2-40B4-BE49-F238E27FC236}">
                <a16:creationId xmlns:a16="http://schemas.microsoft.com/office/drawing/2014/main" id="{D50A7BB2-E4D8-6677-1DCF-EBD3A26D38F7}"/>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119FFC94-425E-D550-4F18-AF2EDF877ED8}"/>
              </a:ext>
            </a:extLst>
          </p:cNvPr>
          <p:cNvSpPr>
            <a:spLocks noGrp="1"/>
          </p:cNvSpPr>
          <p:nvPr>
            <p:ph type="sldNum" sz="quarter" idx="12"/>
          </p:nvPr>
        </p:nvSpPr>
        <p:spPr/>
        <p:txBody>
          <a:bodyPr/>
          <a:lstStyle/>
          <a:p>
            <a:pPr>
              <a:defRPr/>
            </a:pPr>
            <a:fld id="{4A70D289-8DCB-4A6C-A292-070CDB670DB5}" type="slidenum">
              <a:rPr lang="en-GB" altLang="en-US" smtClean="0"/>
              <a:pPr>
                <a:defRPr/>
              </a:pPr>
              <a:t>20</a:t>
            </a:fld>
            <a:endParaRPr lang="en-GB" altLang="en-US"/>
          </a:p>
        </p:txBody>
      </p:sp>
    </p:spTree>
    <p:extLst>
      <p:ext uri="{BB962C8B-B14F-4D97-AF65-F5344CB8AC3E}">
        <p14:creationId xmlns:p14="http://schemas.microsoft.com/office/powerpoint/2010/main" val="977573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9E74D5-632A-A5A4-9072-5866F984AB93}"/>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6B010E5B-9427-241C-1DAD-4F23B1238802}"/>
              </a:ext>
            </a:extLst>
          </p:cNvPr>
          <p:cNvSpPr>
            <a:spLocks noGrp="1"/>
          </p:cNvSpPr>
          <p:nvPr>
            <p:ph type="sldNum" sz="quarter" idx="12"/>
          </p:nvPr>
        </p:nvSpPr>
        <p:spPr/>
        <p:txBody>
          <a:bodyPr/>
          <a:lstStyle/>
          <a:p>
            <a:pPr>
              <a:defRPr/>
            </a:pPr>
            <a:fld id="{4A70D289-8DCB-4A6C-A292-070CDB670DB5}" type="slidenum">
              <a:rPr lang="en-GB" altLang="en-US" smtClean="0"/>
              <a:pPr>
                <a:defRPr/>
              </a:pPr>
              <a:t>21</a:t>
            </a:fld>
            <a:endParaRPr lang="en-GB" altLang="en-US"/>
          </a:p>
        </p:txBody>
      </p:sp>
      <p:sp>
        <p:nvSpPr>
          <p:cNvPr id="6" name="Rectangle 5">
            <a:extLst>
              <a:ext uri="{FF2B5EF4-FFF2-40B4-BE49-F238E27FC236}">
                <a16:creationId xmlns:a16="http://schemas.microsoft.com/office/drawing/2014/main" id="{96555592-78A5-B6B8-6D36-D2909E5C33A9}"/>
              </a:ext>
            </a:extLst>
          </p:cNvPr>
          <p:cNvSpPr/>
          <p:nvPr/>
        </p:nvSpPr>
        <p:spPr>
          <a:xfrm>
            <a:off x="1623167" y="2564904"/>
            <a:ext cx="5470857" cy="1446550"/>
          </a:xfrm>
          <a:prstGeom prst="rect">
            <a:avLst/>
          </a:prstGeom>
          <a:noFill/>
        </p:spPr>
        <p:txBody>
          <a:bodyPr wrap="none" lIns="91440" tIns="45720" rIns="91440" bIns="45720">
            <a:spAutoFit/>
          </a:bodyPr>
          <a:lstStyle/>
          <a:p>
            <a:pPr algn="ctr"/>
            <a:r>
              <a:rPr lang="en-US"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DATA COLLECTION</a:t>
            </a:r>
          </a:p>
          <a:p>
            <a:pPr algn="ctr"/>
            <a:r>
              <a:rPr lang="en-US" sz="4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STRATEGIES</a:t>
            </a:r>
          </a:p>
        </p:txBody>
      </p:sp>
    </p:spTree>
    <p:extLst>
      <p:ext uri="{BB962C8B-B14F-4D97-AF65-F5344CB8AC3E}">
        <p14:creationId xmlns:p14="http://schemas.microsoft.com/office/powerpoint/2010/main" val="9202722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2CA7-A059-E9E4-A36A-5F5B2ADF2B8C}"/>
              </a:ext>
            </a:extLst>
          </p:cNvPr>
          <p:cNvSpPr>
            <a:spLocks noGrp="1"/>
          </p:cNvSpPr>
          <p:nvPr>
            <p:ph type="title"/>
          </p:nvPr>
        </p:nvSpPr>
        <p:spPr/>
        <p:txBody>
          <a:bodyPr/>
          <a:lstStyle/>
          <a:p>
            <a:r>
              <a:rPr lang="en-US" altLang="en-US" dirty="0"/>
              <a:t>D</a:t>
            </a:r>
            <a:r>
              <a:rPr lang="en-US" altLang="en-US" sz="4400" dirty="0"/>
              <a:t>ecision depends on</a:t>
            </a:r>
            <a:endParaRPr lang="en-GB" dirty="0"/>
          </a:p>
        </p:txBody>
      </p:sp>
      <p:sp>
        <p:nvSpPr>
          <p:cNvPr id="3" name="Content Placeholder 2">
            <a:extLst>
              <a:ext uri="{FF2B5EF4-FFF2-40B4-BE49-F238E27FC236}">
                <a16:creationId xmlns:a16="http://schemas.microsoft.com/office/drawing/2014/main" id="{D45BEFC1-A4E6-9F67-7630-B67E020F2B06}"/>
              </a:ext>
            </a:extLst>
          </p:cNvPr>
          <p:cNvSpPr>
            <a:spLocks noGrp="1"/>
          </p:cNvSpPr>
          <p:nvPr>
            <p:ph idx="1"/>
          </p:nvPr>
        </p:nvSpPr>
        <p:spPr/>
        <p:txBody>
          <a:bodyPr/>
          <a:lstStyle/>
          <a:p>
            <a:pPr marL="0" indent="0">
              <a:buNone/>
            </a:pPr>
            <a:endParaRPr lang="en-US" altLang="en-US" sz="2800" dirty="0"/>
          </a:p>
          <a:p>
            <a:pPr lvl="1" eaLnBrk="1" hangingPunct="1"/>
            <a:r>
              <a:rPr lang="en-US" altLang="en-US" sz="2400" dirty="0"/>
              <a:t>What you need to know: </a:t>
            </a:r>
            <a:r>
              <a:rPr lang="en-US" altLang="en-US" sz="2400" i="1" dirty="0"/>
              <a:t>numbers or stories</a:t>
            </a:r>
          </a:p>
          <a:p>
            <a:pPr lvl="1" eaLnBrk="1" hangingPunct="1"/>
            <a:r>
              <a:rPr lang="en-US" altLang="en-US" sz="2400" dirty="0"/>
              <a:t>Where the data reside: </a:t>
            </a:r>
            <a:r>
              <a:rPr lang="en-US" altLang="en-US" sz="2400" i="1" dirty="0"/>
              <a:t>environment, files, people</a:t>
            </a:r>
          </a:p>
          <a:p>
            <a:pPr lvl="1" eaLnBrk="1" hangingPunct="1"/>
            <a:r>
              <a:rPr lang="en-US" altLang="en-US" sz="2400" dirty="0"/>
              <a:t>Resources and time available</a:t>
            </a:r>
          </a:p>
          <a:p>
            <a:pPr lvl="1" eaLnBrk="1" hangingPunct="1"/>
            <a:r>
              <a:rPr lang="en-US" altLang="en-US" sz="2400" dirty="0"/>
              <a:t>Complexity of the data to be collected</a:t>
            </a:r>
          </a:p>
          <a:p>
            <a:pPr lvl="1" eaLnBrk="1" hangingPunct="1"/>
            <a:r>
              <a:rPr lang="en-US" altLang="en-US" sz="2400" dirty="0"/>
              <a:t>Frequency of data collection</a:t>
            </a:r>
          </a:p>
          <a:p>
            <a:pPr lvl="1" eaLnBrk="1" hangingPunct="1"/>
            <a:r>
              <a:rPr lang="en-US" altLang="en-US" sz="2400" dirty="0"/>
              <a:t>Intended forms of data analysis</a:t>
            </a:r>
          </a:p>
          <a:p>
            <a:pPr marL="0" indent="0">
              <a:buNone/>
            </a:pPr>
            <a:endParaRPr lang="en-GB" dirty="0"/>
          </a:p>
        </p:txBody>
      </p:sp>
    </p:spTree>
    <p:extLst>
      <p:ext uri="{BB962C8B-B14F-4D97-AF65-F5344CB8AC3E}">
        <p14:creationId xmlns:p14="http://schemas.microsoft.com/office/powerpoint/2010/main" val="2836356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2CA7-A059-E9E4-A36A-5F5B2ADF2B8C}"/>
              </a:ext>
            </a:extLst>
          </p:cNvPr>
          <p:cNvSpPr>
            <a:spLocks noGrp="1"/>
          </p:cNvSpPr>
          <p:nvPr>
            <p:ph type="title"/>
          </p:nvPr>
        </p:nvSpPr>
        <p:spPr>
          <a:xfrm>
            <a:off x="-108520" y="53752"/>
            <a:ext cx="8229600" cy="1143000"/>
          </a:xfrm>
        </p:spPr>
        <p:txBody>
          <a:bodyPr/>
          <a:lstStyle/>
          <a:p>
            <a:pPr marL="0" indent="0">
              <a:buNone/>
            </a:pPr>
            <a:r>
              <a:rPr lang="en-US" altLang="en-US" sz="4400" dirty="0"/>
              <a:t>Rules for Collecting Data</a:t>
            </a:r>
          </a:p>
        </p:txBody>
      </p:sp>
      <p:sp>
        <p:nvSpPr>
          <p:cNvPr id="3" name="Content Placeholder 2">
            <a:extLst>
              <a:ext uri="{FF2B5EF4-FFF2-40B4-BE49-F238E27FC236}">
                <a16:creationId xmlns:a16="http://schemas.microsoft.com/office/drawing/2014/main" id="{D45BEFC1-A4E6-9F67-7630-B67E020F2B06}"/>
              </a:ext>
            </a:extLst>
          </p:cNvPr>
          <p:cNvSpPr>
            <a:spLocks noGrp="1"/>
          </p:cNvSpPr>
          <p:nvPr>
            <p:ph idx="1"/>
          </p:nvPr>
        </p:nvSpPr>
        <p:spPr>
          <a:xfrm>
            <a:off x="611560" y="1196752"/>
            <a:ext cx="8229600" cy="3917032"/>
          </a:xfrm>
        </p:spPr>
        <p:txBody>
          <a:bodyPr/>
          <a:lstStyle/>
          <a:p>
            <a:pPr eaLnBrk="1" hangingPunct="1"/>
            <a:r>
              <a:rPr lang="en-US" altLang="en-US" sz="2200" dirty="0"/>
              <a:t>Use </a:t>
            </a:r>
            <a:r>
              <a:rPr lang="en-US" altLang="en-US" sz="2200" u="sng" dirty="0"/>
              <a:t>available data</a:t>
            </a:r>
            <a:r>
              <a:rPr lang="en-US" altLang="en-US" sz="2200" dirty="0"/>
              <a:t>, but need to know </a:t>
            </a:r>
          </a:p>
          <a:p>
            <a:pPr lvl="1" eaLnBrk="1" hangingPunct="1"/>
            <a:r>
              <a:rPr lang="en-US" altLang="en-US" sz="2200" dirty="0"/>
              <a:t>how the measures were defined</a:t>
            </a:r>
          </a:p>
          <a:p>
            <a:pPr lvl="1" eaLnBrk="1" hangingPunct="1"/>
            <a:r>
              <a:rPr lang="en-US" altLang="en-US" sz="2200" dirty="0"/>
              <a:t>how the data were collected and cleaned </a:t>
            </a:r>
          </a:p>
          <a:p>
            <a:pPr lvl="1" eaLnBrk="1" hangingPunct="1"/>
            <a:r>
              <a:rPr lang="en-US" altLang="en-US" sz="2200" dirty="0"/>
              <a:t> the extent of missing data</a:t>
            </a:r>
          </a:p>
          <a:p>
            <a:pPr lvl="1" eaLnBrk="1" hangingPunct="1"/>
            <a:r>
              <a:rPr lang="en-US" altLang="en-US" sz="2200" dirty="0"/>
              <a:t>how accuracy of the data was ensured</a:t>
            </a:r>
          </a:p>
          <a:p>
            <a:pPr eaLnBrk="1" hangingPunct="1"/>
            <a:r>
              <a:rPr lang="en-US" altLang="en-US" sz="2200" dirty="0"/>
              <a:t>If </a:t>
            </a:r>
            <a:r>
              <a:rPr lang="en-US" altLang="en-US" sz="2200" u="sng" dirty="0"/>
              <a:t>must collect original </a:t>
            </a:r>
            <a:r>
              <a:rPr lang="en-US" altLang="en-US" sz="2200" dirty="0"/>
              <a:t>data:</a:t>
            </a:r>
          </a:p>
          <a:p>
            <a:pPr lvl="1" eaLnBrk="1" hangingPunct="1"/>
            <a:r>
              <a:rPr lang="en-US" altLang="en-US" sz="2200" dirty="0"/>
              <a:t>be sensitive to burden on others</a:t>
            </a:r>
          </a:p>
          <a:p>
            <a:pPr lvl="1" eaLnBrk="1" hangingPunct="1"/>
            <a:r>
              <a:rPr lang="en-US" altLang="en-US" sz="2200" dirty="0"/>
              <a:t>pre-test, pre-test, pre-test</a:t>
            </a:r>
          </a:p>
          <a:p>
            <a:pPr lvl="1" eaLnBrk="1" hangingPunct="1"/>
            <a:r>
              <a:rPr lang="en-US" altLang="en-US" sz="2200" dirty="0"/>
              <a:t>establish procedures and follow them (protocol)</a:t>
            </a:r>
          </a:p>
          <a:p>
            <a:pPr lvl="1" eaLnBrk="1" hangingPunct="1"/>
            <a:r>
              <a:rPr lang="en-US" altLang="en-US" sz="2200" dirty="0"/>
              <a:t>maintain accurate records of definitions and coding</a:t>
            </a:r>
          </a:p>
          <a:p>
            <a:pPr lvl="1" eaLnBrk="1" hangingPunct="1"/>
            <a:r>
              <a:rPr lang="en-US" altLang="en-US" sz="2200" dirty="0"/>
              <a:t>verify accuracy of coding, data input</a:t>
            </a:r>
          </a:p>
          <a:p>
            <a:pPr marL="0" indent="0">
              <a:buNone/>
            </a:pPr>
            <a:endParaRPr lang="en-GB" sz="2200" dirty="0"/>
          </a:p>
        </p:txBody>
      </p:sp>
    </p:spTree>
    <p:extLst>
      <p:ext uri="{BB962C8B-B14F-4D97-AF65-F5344CB8AC3E}">
        <p14:creationId xmlns:p14="http://schemas.microsoft.com/office/powerpoint/2010/main" val="622741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Footer Placeholder 4">
            <a:extLst>
              <a:ext uri="{FF2B5EF4-FFF2-40B4-BE49-F238E27FC236}">
                <a16:creationId xmlns:a16="http://schemas.microsoft.com/office/drawing/2014/main" id="{71A904DE-4AB9-DA22-BE49-85E2A747DFB7}"/>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000" b="1">
                <a:solidFill>
                  <a:schemeClr val="tx1"/>
                </a:solidFill>
                <a:latin typeface="Microsoft Sans Serif" panose="020B0604020202020204" pitchFamily="34" charset="0"/>
              </a:defRPr>
            </a:lvl1pPr>
            <a:lvl2pPr marL="742950" indent="-285750" eaLnBrk="0" hangingPunct="0">
              <a:defRPr sz="2000" b="1">
                <a:solidFill>
                  <a:schemeClr val="tx1"/>
                </a:solidFill>
                <a:latin typeface="Microsoft Sans Serif" panose="020B0604020202020204" pitchFamily="34" charset="0"/>
              </a:defRPr>
            </a:lvl2pPr>
            <a:lvl3pPr marL="1143000" indent="-228600" eaLnBrk="0" hangingPunct="0">
              <a:defRPr sz="2000" b="1">
                <a:solidFill>
                  <a:schemeClr val="tx1"/>
                </a:solidFill>
                <a:latin typeface="Microsoft Sans Serif" panose="020B0604020202020204" pitchFamily="34" charset="0"/>
              </a:defRPr>
            </a:lvl3pPr>
            <a:lvl4pPr marL="1600200" indent="-228600" eaLnBrk="0" hangingPunct="0">
              <a:defRPr sz="2000" b="1">
                <a:solidFill>
                  <a:schemeClr val="tx1"/>
                </a:solidFill>
                <a:latin typeface="Microsoft Sans Serif" panose="020B0604020202020204" pitchFamily="34" charset="0"/>
              </a:defRPr>
            </a:lvl4pPr>
            <a:lvl5pPr marL="2057400" indent="-228600" eaLnBrk="0" hangingPunct="0">
              <a:defRPr sz="2000" b="1">
                <a:solidFill>
                  <a:schemeClr val="tx1"/>
                </a:solidFill>
                <a:latin typeface="Microsoft Sans Serif" panose="020B0604020202020204" pitchFamily="34" charset="0"/>
              </a:defRPr>
            </a:lvl5pPr>
            <a:lvl6pPr marL="2514600" indent="-228600" algn="ctr" eaLnBrk="0" fontAlgn="base" hangingPunct="0">
              <a:spcBef>
                <a:spcPct val="50000"/>
              </a:spcBef>
              <a:spcAft>
                <a:spcPct val="0"/>
              </a:spcAft>
              <a:defRPr sz="2000" b="1">
                <a:solidFill>
                  <a:schemeClr val="tx1"/>
                </a:solidFill>
                <a:latin typeface="Microsoft Sans Serif" panose="020B0604020202020204" pitchFamily="34" charset="0"/>
              </a:defRPr>
            </a:lvl6pPr>
            <a:lvl7pPr marL="2971800" indent="-228600" algn="ctr" eaLnBrk="0" fontAlgn="base" hangingPunct="0">
              <a:spcBef>
                <a:spcPct val="50000"/>
              </a:spcBef>
              <a:spcAft>
                <a:spcPct val="0"/>
              </a:spcAft>
              <a:defRPr sz="2000" b="1">
                <a:solidFill>
                  <a:schemeClr val="tx1"/>
                </a:solidFill>
                <a:latin typeface="Microsoft Sans Serif" panose="020B0604020202020204" pitchFamily="34" charset="0"/>
              </a:defRPr>
            </a:lvl7pPr>
            <a:lvl8pPr marL="3429000" indent="-228600" algn="ctr" eaLnBrk="0" fontAlgn="base" hangingPunct="0">
              <a:spcBef>
                <a:spcPct val="50000"/>
              </a:spcBef>
              <a:spcAft>
                <a:spcPct val="0"/>
              </a:spcAft>
              <a:defRPr sz="2000" b="1">
                <a:solidFill>
                  <a:schemeClr val="tx1"/>
                </a:solidFill>
                <a:latin typeface="Microsoft Sans Serif" panose="020B0604020202020204" pitchFamily="34" charset="0"/>
              </a:defRPr>
            </a:lvl8pPr>
            <a:lvl9pPr marL="3886200" indent="-228600" algn="ctr" eaLnBrk="0" fontAlgn="base" hangingPunct="0">
              <a:spcBef>
                <a:spcPct val="50000"/>
              </a:spcBef>
              <a:spcAft>
                <a:spcPct val="0"/>
              </a:spcAft>
              <a:defRPr sz="2000" b="1">
                <a:solidFill>
                  <a:schemeClr val="tx1"/>
                </a:solidFill>
                <a:latin typeface="Microsoft Sans Serif" panose="020B0604020202020204" pitchFamily="34" charset="0"/>
              </a:defRPr>
            </a:lvl9pPr>
          </a:lstStyle>
          <a:p>
            <a:pPr eaLnBrk="1" hangingPunct="1"/>
            <a:r>
              <a:rPr lang="en-US" altLang="en-US" sz="1600">
                <a:solidFill>
                  <a:srgbClr val="CCFFFF"/>
                </a:solidFill>
              </a:rPr>
              <a:t>IPDET © 2009</a:t>
            </a:r>
          </a:p>
        </p:txBody>
      </p:sp>
      <p:sp>
        <p:nvSpPr>
          <p:cNvPr id="5" name="Slide Number Placeholder 5">
            <a:extLst>
              <a:ext uri="{FF2B5EF4-FFF2-40B4-BE49-F238E27FC236}">
                <a16:creationId xmlns:a16="http://schemas.microsoft.com/office/drawing/2014/main" id="{5A250C37-8CFA-3939-A851-19CAB467A2F5}"/>
              </a:ext>
            </a:extLst>
          </p:cNvPr>
          <p:cNvSpPr>
            <a:spLocks noGrp="1"/>
          </p:cNvSpPr>
          <p:nvPr>
            <p:ph type="sldNum" sz="quarter" idx="12"/>
          </p:nvPr>
        </p:nvSpPr>
        <p:spPr/>
        <p:txBody>
          <a:bodyPr/>
          <a:lstStyle>
            <a:lvl1pPr eaLnBrk="0" hangingPunct="0">
              <a:defRPr sz="2000" b="1">
                <a:solidFill>
                  <a:schemeClr val="tx1"/>
                </a:solidFill>
                <a:latin typeface="Microsoft Sans Serif" panose="020B0604020202020204" pitchFamily="34" charset="0"/>
              </a:defRPr>
            </a:lvl1pPr>
            <a:lvl2pPr marL="742950" indent="-285750" eaLnBrk="0" hangingPunct="0">
              <a:defRPr sz="2000" b="1">
                <a:solidFill>
                  <a:schemeClr val="tx1"/>
                </a:solidFill>
                <a:latin typeface="Microsoft Sans Serif" panose="020B0604020202020204" pitchFamily="34" charset="0"/>
              </a:defRPr>
            </a:lvl2pPr>
            <a:lvl3pPr marL="1143000" indent="-228600" eaLnBrk="0" hangingPunct="0">
              <a:defRPr sz="2000" b="1">
                <a:solidFill>
                  <a:schemeClr val="tx1"/>
                </a:solidFill>
                <a:latin typeface="Microsoft Sans Serif" panose="020B0604020202020204" pitchFamily="34" charset="0"/>
              </a:defRPr>
            </a:lvl3pPr>
            <a:lvl4pPr marL="1600200" indent="-228600" eaLnBrk="0" hangingPunct="0">
              <a:defRPr sz="2000" b="1">
                <a:solidFill>
                  <a:schemeClr val="tx1"/>
                </a:solidFill>
                <a:latin typeface="Microsoft Sans Serif" panose="020B0604020202020204" pitchFamily="34" charset="0"/>
              </a:defRPr>
            </a:lvl4pPr>
            <a:lvl5pPr marL="2057400" indent="-228600" eaLnBrk="0" hangingPunct="0">
              <a:defRPr sz="2000" b="1">
                <a:solidFill>
                  <a:schemeClr val="tx1"/>
                </a:solidFill>
                <a:latin typeface="Microsoft Sans Serif" panose="020B0604020202020204" pitchFamily="34" charset="0"/>
              </a:defRPr>
            </a:lvl5pPr>
            <a:lvl6pPr marL="2514600" indent="-228600" algn="ctr" eaLnBrk="0" fontAlgn="base" hangingPunct="0">
              <a:spcBef>
                <a:spcPct val="50000"/>
              </a:spcBef>
              <a:spcAft>
                <a:spcPct val="0"/>
              </a:spcAft>
              <a:defRPr sz="2000" b="1">
                <a:solidFill>
                  <a:schemeClr val="tx1"/>
                </a:solidFill>
                <a:latin typeface="Microsoft Sans Serif" panose="020B0604020202020204" pitchFamily="34" charset="0"/>
              </a:defRPr>
            </a:lvl6pPr>
            <a:lvl7pPr marL="2971800" indent="-228600" algn="ctr" eaLnBrk="0" fontAlgn="base" hangingPunct="0">
              <a:spcBef>
                <a:spcPct val="50000"/>
              </a:spcBef>
              <a:spcAft>
                <a:spcPct val="0"/>
              </a:spcAft>
              <a:defRPr sz="2000" b="1">
                <a:solidFill>
                  <a:schemeClr val="tx1"/>
                </a:solidFill>
                <a:latin typeface="Microsoft Sans Serif" panose="020B0604020202020204" pitchFamily="34" charset="0"/>
              </a:defRPr>
            </a:lvl7pPr>
            <a:lvl8pPr marL="3429000" indent="-228600" algn="ctr" eaLnBrk="0" fontAlgn="base" hangingPunct="0">
              <a:spcBef>
                <a:spcPct val="50000"/>
              </a:spcBef>
              <a:spcAft>
                <a:spcPct val="0"/>
              </a:spcAft>
              <a:defRPr sz="2000" b="1">
                <a:solidFill>
                  <a:schemeClr val="tx1"/>
                </a:solidFill>
                <a:latin typeface="Microsoft Sans Serif" panose="020B0604020202020204" pitchFamily="34" charset="0"/>
              </a:defRPr>
            </a:lvl8pPr>
            <a:lvl9pPr marL="3886200" indent="-228600" algn="ctr" eaLnBrk="0" fontAlgn="base" hangingPunct="0">
              <a:spcBef>
                <a:spcPct val="50000"/>
              </a:spcBef>
              <a:spcAft>
                <a:spcPct val="0"/>
              </a:spcAft>
              <a:defRPr sz="2000" b="1">
                <a:solidFill>
                  <a:schemeClr val="tx1"/>
                </a:solidFill>
                <a:latin typeface="Microsoft Sans Serif" panose="020B0604020202020204" pitchFamily="34" charset="0"/>
              </a:defRPr>
            </a:lvl9pPr>
          </a:lstStyle>
          <a:p>
            <a:pPr eaLnBrk="1" hangingPunct="1"/>
            <a:fld id="{76FA6D7F-3B4D-4A1A-A3D6-DFAF291D07A9}" type="slidenum">
              <a:rPr lang="en-US" altLang="en-US" sz="1600">
                <a:solidFill>
                  <a:schemeClr val="bg1"/>
                </a:solidFill>
              </a:rPr>
              <a:pPr eaLnBrk="1" hangingPunct="1"/>
              <a:t>24</a:t>
            </a:fld>
            <a:endParaRPr lang="en-US" altLang="en-US" sz="1600">
              <a:solidFill>
                <a:schemeClr val="bg1"/>
              </a:solidFill>
            </a:endParaRPr>
          </a:p>
        </p:txBody>
      </p:sp>
      <p:sp>
        <p:nvSpPr>
          <p:cNvPr id="18434" name="Rectangle 2">
            <a:extLst>
              <a:ext uri="{FF2B5EF4-FFF2-40B4-BE49-F238E27FC236}">
                <a16:creationId xmlns:a16="http://schemas.microsoft.com/office/drawing/2014/main" id="{C11DF663-7E61-6AEB-0A65-60CEBF4B8232}"/>
              </a:ext>
            </a:extLst>
          </p:cNvPr>
          <p:cNvSpPr>
            <a:spLocks noGrp="1" noChangeArrowheads="1"/>
          </p:cNvSpPr>
          <p:nvPr>
            <p:ph type="title"/>
          </p:nvPr>
        </p:nvSpPr>
        <p:spPr/>
        <p:txBody>
          <a:bodyPr/>
          <a:lstStyle/>
          <a:p>
            <a:pPr eaLnBrk="1" hangingPunct="1"/>
            <a:r>
              <a:rPr lang="en-US" altLang="en-US"/>
              <a:t>Data Collection Tools</a:t>
            </a:r>
          </a:p>
        </p:txBody>
      </p:sp>
      <p:sp>
        <p:nvSpPr>
          <p:cNvPr id="18435" name="Rectangle 3">
            <a:extLst>
              <a:ext uri="{FF2B5EF4-FFF2-40B4-BE49-F238E27FC236}">
                <a16:creationId xmlns:a16="http://schemas.microsoft.com/office/drawing/2014/main" id="{8F061BD1-223B-B690-4EA1-8B3EE8A2D561}"/>
              </a:ext>
            </a:extLst>
          </p:cNvPr>
          <p:cNvSpPr>
            <a:spLocks noGrp="1" noChangeArrowheads="1"/>
          </p:cNvSpPr>
          <p:nvPr>
            <p:ph type="body" idx="1"/>
          </p:nvPr>
        </p:nvSpPr>
        <p:spPr>
          <a:xfrm>
            <a:off x="755576" y="1398825"/>
            <a:ext cx="7772400" cy="4286250"/>
          </a:xfrm>
        </p:spPr>
        <p:txBody>
          <a:bodyPr/>
          <a:lstStyle/>
          <a:p>
            <a:pPr eaLnBrk="1" hangingPunct="1">
              <a:lnSpc>
                <a:spcPct val="90000"/>
              </a:lnSpc>
            </a:pPr>
            <a:r>
              <a:rPr lang="en-US" altLang="en-US" sz="2800" dirty="0"/>
              <a:t>Participatory Methods</a:t>
            </a:r>
          </a:p>
          <a:p>
            <a:pPr eaLnBrk="1" hangingPunct="1">
              <a:lnSpc>
                <a:spcPct val="90000"/>
              </a:lnSpc>
            </a:pPr>
            <a:r>
              <a:rPr lang="en-US" altLang="en-US" sz="2800" dirty="0"/>
              <a:t>Records and Secondary Data</a:t>
            </a:r>
          </a:p>
          <a:p>
            <a:pPr eaLnBrk="1" hangingPunct="1">
              <a:lnSpc>
                <a:spcPct val="90000"/>
              </a:lnSpc>
            </a:pPr>
            <a:r>
              <a:rPr lang="en-US" altLang="en-US" sz="2800" dirty="0"/>
              <a:t>Observation</a:t>
            </a:r>
          </a:p>
          <a:p>
            <a:pPr eaLnBrk="1" hangingPunct="1">
              <a:lnSpc>
                <a:spcPct val="90000"/>
              </a:lnSpc>
            </a:pPr>
            <a:r>
              <a:rPr lang="en-US" altLang="en-US" sz="2800" dirty="0"/>
              <a:t>Surveys and Interviews</a:t>
            </a:r>
          </a:p>
          <a:p>
            <a:pPr eaLnBrk="1" hangingPunct="1">
              <a:lnSpc>
                <a:spcPct val="90000"/>
              </a:lnSpc>
            </a:pPr>
            <a:r>
              <a:rPr lang="en-US" altLang="en-US" sz="2800" dirty="0"/>
              <a:t>Focus Groups</a:t>
            </a:r>
          </a:p>
          <a:p>
            <a:pPr eaLnBrk="1" hangingPunct="1">
              <a:lnSpc>
                <a:spcPct val="90000"/>
              </a:lnSpc>
            </a:pPr>
            <a:r>
              <a:rPr lang="en-US" altLang="en-US" sz="2800" dirty="0"/>
              <a:t>Diaries, Journals, Self-reported Checklists</a:t>
            </a:r>
          </a:p>
          <a:p>
            <a:pPr eaLnBrk="1" hangingPunct="1">
              <a:lnSpc>
                <a:spcPct val="90000"/>
              </a:lnSpc>
            </a:pPr>
            <a:r>
              <a:rPr lang="en-US" altLang="en-US" sz="2800" dirty="0"/>
              <a:t>Expert Judgment</a:t>
            </a:r>
          </a:p>
          <a:p>
            <a:pPr eaLnBrk="1" hangingPunct="1">
              <a:lnSpc>
                <a:spcPct val="90000"/>
              </a:lnSpc>
            </a:pPr>
            <a:r>
              <a:rPr lang="en-US" altLang="en-US" sz="2800" dirty="0"/>
              <a:t>Delphi Technique</a:t>
            </a:r>
          </a:p>
          <a:p>
            <a:pPr eaLnBrk="1" hangingPunct="1">
              <a:lnSpc>
                <a:spcPct val="90000"/>
              </a:lnSpc>
            </a:pPr>
            <a:r>
              <a:rPr lang="en-US" altLang="en-US" sz="2800" dirty="0"/>
              <a:t>Other Tools</a:t>
            </a:r>
          </a:p>
        </p:txBody>
      </p:sp>
    </p:spTree>
  </p:cSld>
  <p:clrMapOvr>
    <a:masterClrMapping/>
  </p:clrMapOvr>
  <p:transition>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1" fill="hold" nodeType="afterEffect">
                                  <p:stCondLst>
                                    <p:cond delay="50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wipe(up)">
                                      <p:cBhvr>
                                        <p:cTn id="7" dur="500"/>
                                        <p:tgtEl>
                                          <p:spTgt spid="18435">
                                            <p:txEl>
                                              <p:pRg st="0" end="0"/>
                                            </p:txEl>
                                          </p:spTgt>
                                        </p:tgtEl>
                                      </p:cBhvr>
                                    </p:animEffect>
                                  </p:childTnLst>
                                </p:cTn>
                              </p:par>
                            </p:childTnLst>
                          </p:cTn>
                        </p:par>
                        <p:par>
                          <p:cTn id="8" fill="hold" nodeType="afterGroup">
                            <p:stCondLst>
                              <p:cond delay="1000"/>
                            </p:stCondLst>
                            <p:childTnLst>
                              <p:par>
                                <p:cTn id="9" presetID="22" presetClass="entr" presetSubtype="1" fill="hold" nodeType="afterEffect">
                                  <p:stCondLst>
                                    <p:cond delay="500"/>
                                  </p:stCondLst>
                                  <p:childTnLst>
                                    <p:set>
                                      <p:cBhvr>
                                        <p:cTn id="10" dur="1" fill="hold">
                                          <p:stCondLst>
                                            <p:cond delay="0"/>
                                          </p:stCondLst>
                                        </p:cTn>
                                        <p:tgtEl>
                                          <p:spTgt spid="18435">
                                            <p:txEl>
                                              <p:pRg st="1" end="1"/>
                                            </p:txEl>
                                          </p:spTgt>
                                        </p:tgtEl>
                                        <p:attrNameLst>
                                          <p:attrName>style.visibility</p:attrName>
                                        </p:attrNameLst>
                                      </p:cBhvr>
                                      <p:to>
                                        <p:strVal val="visible"/>
                                      </p:to>
                                    </p:set>
                                    <p:animEffect transition="in" filter="wipe(up)">
                                      <p:cBhvr>
                                        <p:cTn id="11" dur="500"/>
                                        <p:tgtEl>
                                          <p:spTgt spid="18435">
                                            <p:txEl>
                                              <p:pRg st="1" end="1"/>
                                            </p:txEl>
                                          </p:spTgt>
                                        </p:tgtEl>
                                      </p:cBhvr>
                                    </p:animEffect>
                                  </p:childTnLst>
                                </p:cTn>
                              </p:par>
                            </p:childTnLst>
                          </p:cTn>
                        </p:par>
                        <p:par>
                          <p:cTn id="12" fill="hold" nodeType="afterGroup">
                            <p:stCondLst>
                              <p:cond delay="2000"/>
                            </p:stCondLst>
                            <p:childTnLst>
                              <p:par>
                                <p:cTn id="13" presetID="22" presetClass="entr" presetSubtype="1" fill="hold" nodeType="afterEffect">
                                  <p:stCondLst>
                                    <p:cond delay="500"/>
                                  </p:stCondLst>
                                  <p:childTnLst>
                                    <p:set>
                                      <p:cBhvr>
                                        <p:cTn id="14" dur="1" fill="hold">
                                          <p:stCondLst>
                                            <p:cond delay="0"/>
                                          </p:stCondLst>
                                        </p:cTn>
                                        <p:tgtEl>
                                          <p:spTgt spid="18435">
                                            <p:txEl>
                                              <p:pRg st="2" end="2"/>
                                            </p:txEl>
                                          </p:spTgt>
                                        </p:tgtEl>
                                        <p:attrNameLst>
                                          <p:attrName>style.visibility</p:attrName>
                                        </p:attrNameLst>
                                      </p:cBhvr>
                                      <p:to>
                                        <p:strVal val="visible"/>
                                      </p:to>
                                    </p:set>
                                    <p:animEffect transition="in" filter="wipe(up)">
                                      <p:cBhvr>
                                        <p:cTn id="15" dur="500"/>
                                        <p:tgtEl>
                                          <p:spTgt spid="18435">
                                            <p:txEl>
                                              <p:pRg st="2" end="2"/>
                                            </p:txEl>
                                          </p:spTgt>
                                        </p:tgtEl>
                                      </p:cBhvr>
                                    </p:animEffect>
                                  </p:childTnLst>
                                </p:cTn>
                              </p:par>
                            </p:childTnLst>
                          </p:cTn>
                        </p:par>
                        <p:par>
                          <p:cTn id="16" fill="hold" nodeType="afterGroup">
                            <p:stCondLst>
                              <p:cond delay="3000"/>
                            </p:stCondLst>
                            <p:childTnLst>
                              <p:par>
                                <p:cTn id="17" presetID="22" presetClass="entr" presetSubtype="1" fill="hold" nodeType="afterEffect">
                                  <p:stCondLst>
                                    <p:cond delay="500"/>
                                  </p:stCondLst>
                                  <p:childTnLst>
                                    <p:set>
                                      <p:cBhvr>
                                        <p:cTn id="18" dur="1" fill="hold">
                                          <p:stCondLst>
                                            <p:cond delay="0"/>
                                          </p:stCondLst>
                                        </p:cTn>
                                        <p:tgtEl>
                                          <p:spTgt spid="18435">
                                            <p:txEl>
                                              <p:pRg st="3" end="3"/>
                                            </p:txEl>
                                          </p:spTgt>
                                        </p:tgtEl>
                                        <p:attrNameLst>
                                          <p:attrName>style.visibility</p:attrName>
                                        </p:attrNameLst>
                                      </p:cBhvr>
                                      <p:to>
                                        <p:strVal val="visible"/>
                                      </p:to>
                                    </p:set>
                                    <p:animEffect transition="in" filter="wipe(up)">
                                      <p:cBhvr>
                                        <p:cTn id="19" dur="500"/>
                                        <p:tgtEl>
                                          <p:spTgt spid="18435">
                                            <p:txEl>
                                              <p:pRg st="3" end="3"/>
                                            </p:txEl>
                                          </p:spTgt>
                                        </p:tgtEl>
                                      </p:cBhvr>
                                    </p:animEffect>
                                  </p:childTnLst>
                                </p:cTn>
                              </p:par>
                            </p:childTnLst>
                          </p:cTn>
                        </p:par>
                        <p:par>
                          <p:cTn id="20" fill="hold" nodeType="afterGroup">
                            <p:stCondLst>
                              <p:cond delay="4000"/>
                            </p:stCondLst>
                            <p:childTnLst>
                              <p:par>
                                <p:cTn id="21" presetID="22" presetClass="entr" presetSubtype="1" fill="hold" nodeType="afterEffect">
                                  <p:stCondLst>
                                    <p:cond delay="500"/>
                                  </p:stCondLst>
                                  <p:childTnLst>
                                    <p:set>
                                      <p:cBhvr>
                                        <p:cTn id="22" dur="1" fill="hold">
                                          <p:stCondLst>
                                            <p:cond delay="0"/>
                                          </p:stCondLst>
                                        </p:cTn>
                                        <p:tgtEl>
                                          <p:spTgt spid="18435">
                                            <p:txEl>
                                              <p:pRg st="4" end="4"/>
                                            </p:txEl>
                                          </p:spTgt>
                                        </p:tgtEl>
                                        <p:attrNameLst>
                                          <p:attrName>style.visibility</p:attrName>
                                        </p:attrNameLst>
                                      </p:cBhvr>
                                      <p:to>
                                        <p:strVal val="visible"/>
                                      </p:to>
                                    </p:set>
                                    <p:animEffect transition="in" filter="wipe(up)">
                                      <p:cBhvr>
                                        <p:cTn id="23" dur="500"/>
                                        <p:tgtEl>
                                          <p:spTgt spid="18435">
                                            <p:txEl>
                                              <p:pRg st="4" end="4"/>
                                            </p:txEl>
                                          </p:spTgt>
                                        </p:tgtEl>
                                      </p:cBhvr>
                                    </p:animEffect>
                                  </p:childTnLst>
                                </p:cTn>
                              </p:par>
                            </p:childTnLst>
                          </p:cTn>
                        </p:par>
                        <p:par>
                          <p:cTn id="24" fill="hold" nodeType="afterGroup">
                            <p:stCondLst>
                              <p:cond delay="5000"/>
                            </p:stCondLst>
                            <p:childTnLst>
                              <p:par>
                                <p:cTn id="25" presetID="22" presetClass="entr" presetSubtype="1" fill="hold" nodeType="afterEffect">
                                  <p:stCondLst>
                                    <p:cond delay="500"/>
                                  </p:stCondLst>
                                  <p:childTnLst>
                                    <p:set>
                                      <p:cBhvr>
                                        <p:cTn id="26" dur="1" fill="hold">
                                          <p:stCondLst>
                                            <p:cond delay="0"/>
                                          </p:stCondLst>
                                        </p:cTn>
                                        <p:tgtEl>
                                          <p:spTgt spid="18435">
                                            <p:txEl>
                                              <p:pRg st="5" end="5"/>
                                            </p:txEl>
                                          </p:spTgt>
                                        </p:tgtEl>
                                        <p:attrNameLst>
                                          <p:attrName>style.visibility</p:attrName>
                                        </p:attrNameLst>
                                      </p:cBhvr>
                                      <p:to>
                                        <p:strVal val="visible"/>
                                      </p:to>
                                    </p:set>
                                    <p:animEffect transition="in" filter="wipe(up)">
                                      <p:cBhvr>
                                        <p:cTn id="27" dur="500"/>
                                        <p:tgtEl>
                                          <p:spTgt spid="18435">
                                            <p:txEl>
                                              <p:pRg st="5" end="5"/>
                                            </p:txEl>
                                          </p:spTgt>
                                        </p:tgtEl>
                                      </p:cBhvr>
                                    </p:animEffect>
                                  </p:childTnLst>
                                </p:cTn>
                              </p:par>
                            </p:childTnLst>
                          </p:cTn>
                        </p:par>
                        <p:par>
                          <p:cTn id="28" fill="hold" nodeType="afterGroup">
                            <p:stCondLst>
                              <p:cond delay="6000"/>
                            </p:stCondLst>
                            <p:childTnLst>
                              <p:par>
                                <p:cTn id="29" presetID="22" presetClass="entr" presetSubtype="1" fill="hold" nodeType="afterEffect">
                                  <p:stCondLst>
                                    <p:cond delay="500"/>
                                  </p:stCondLst>
                                  <p:childTnLst>
                                    <p:set>
                                      <p:cBhvr>
                                        <p:cTn id="30" dur="1" fill="hold">
                                          <p:stCondLst>
                                            <p:cond delay="0"/>
                                          </p:stCondLst>
                                        </p:cTn>
                                        <p:tgtEl>
                                          <p:spTgt spid="18435">
                                            <p:txEl>
                                              <p:pRg st="6" end="6"/>
                                            </p:txEl>
                                          </p:spTgt>
                                        </p:tgtEl>
                                        <p:attrNameLst>
                                          <p:attrName>style.visibility</p:attrName>
                                        </p:attrNameLst>
                                      </p:cBhvr>
                                      <p:to>
                                        <p:strVal val="visible"/>
                                      </p:to>
                                    </p:set>
                                    <p:animEffect transition="in" filter="wipe(up)">
                                      <p:cBhvr>
                                        <p:cTn id="31" dur="500"/>
                                        <p:tgtEl>
                                          <p:spTgt spid="18435">
                                            <p:txEl>
                                              <p:pRg st="6" end="6"/>
                                            </p:txEl>
                                          </p:spTgt>
                                        </p:tgtEl>
                                      </p:cBhvr>
                                    </p:animEffect>
                                  </p:childTnLst>
                                </p:cTn>
                              </p:par>
                            </p:childTnLst>
                          </p:cTn>
                        </p:par>
                        <p:par>
                          <p:cTn id="32" fill="hold" nodeType="afterGroup">
                            <p:stCondLst>
                              <p:cond delay="7000"/>
                            </p:stCondLst>
                            <p:childTnLst>
                              <p:par>
                                <p:cTn id="33" presetID="22" presetClass="entr" presetSubtype="1" fill="hold" nodeType="afterEffect">
                                  <p:stCondLst>
                                    <p:cond delay="500"/>
                                  </p:stCondLst>
                                  <p:childTnLst>
                                    <p:set>
                                      <p:cBhvr>
                                        <p:cTn id="34" dur="1" fill="hold">
                                          <p:stCondLst>
                                            <p:cond delay="0"/>
                                          </p:stCondLst>
                                        </p:cTn>
                                        <p:tgtEl>
                                          <p:spTgt spid="18435">
                                            <p:txEl>
                                              <p:pRg st="7" end="7"/>
                                            </p:txEl>
                                          </p:spTgt>
                                        </p:tgtEl>
                                        <p:attrNameLst>
                                          <p:attrName>style.visibility</p:attrName>
                                        </p:attrNameLst>
                                      </p:cBhvr>
                                      <p:to>
                                        <p:strVal val="visible"/>
                                      </p:to>
                                    </p:set>
                                    <p:animEffect transition="in" filter="wipe(up)">
                                      <p:cBhvr>
                                        <p:cTn id="35" dur="500"/>
                                        <p:tgtEl>
                                          <p:spTgt spid="18435">
                                            <p:txEl>
                                              <p:pRg st="7" end="7"/>
                                            </p:txEl>
                                          </p:spTgt>
                                        </p:tgtEl>
                                      </p:cBhvr>
                                    </p:animEffect>
                                  </p:childTnLst>
                                </p:cTn>
                              </p:par>
                            </p:childTnLst>
                          </p:cTn>
                        </p:par>
                        <p:par>
                          <p:cTn id="36" fill="hold" nodeType="afterGroup">
                            <p:stCondLst>
                              <p:cond delay="8000"/>
                            </p:stCondLst>
                            <p:childTnLst>
                              <p:par>
                                <p:cTn id="37" presetID="22" presetClass="entr" presetSubtype="1" fill="hold" nodeType="afterEffect">
                                  <p:stCondLst>
                                    <p:cond delay="500"/>
                                  </p:stCondLst>
                                  <p:childTnLst>
                                    <p:set>
                                      <p:cBhvr>
                                        <p:cTn id="38" dur="1" fill="hold">
                                          <p:stCondLst>
                                            <p:cond delay="0"/>
                                          </p:stCondLst>
                                        </p:cTn>
                                        <p:tgtEl>
                                          <p:spTgt spid="18435">
                                            <p:txEl>
                                              <p:pRg st="8" end="8"/>
                                            </p:txEl>
                                          </p:spTgt>
                                        </p:tgtEl>
                                        <p:attrNameLst>
                                          <p:attrName>style.visibility</p:attrName>
                                        </p:attrNameLst>
                                      </p:cBhvr>
                                      <p:to>
                                        <p:strVal val="visible"/>
                                      </p:to>
                                    </p:set>
                                    <p:animEffect transition="in" filter="wipe(up)">
                                      <p:cBhvr>
                                        <p:cTn id="39" dur="500"/>
                                        <p:tgtEl>
                                          <p:spTgt spid="1843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autoUpdateAnimBg="0"/>
      <p:bldP spid="18435" grpId="0" build="p" autoUpdateAnimBg="0" advAuto="50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F02D2C6D-F69A-30B8-3127-D945F074D35A}"/>
              </a:ext>
            </a:extLst>
          </p:cNvPr>
          <p:cNvSpPr>
            <a:spLocks noGrp="1" noChangeArrowheads="1"/>
          </p:cNvSpPr>
          <p:nvPr>
            <p:ph type="title"/>
          </p:nvPr>
        </p:nvSpPr>
        <p:spPr>
          <a:xfrm>
            <a:off x="457200" y="188913"/>
            <a:ext cx="8229600" cy="850900"/>
          </a:xfrm>
        </p:spPr>
        <p:txBody>
          <a:bodyPr/>
          <a:lstStyle/>
          <a:p>
            <a:pPr eaLnBrk="1" hangingPunct="1"/>
            <a:r>
              <a:rPr lang="en-GB" altLang="en-US" dirty="0"/>
              <a:t>Preparing for data collection</a:t>
            </a:r>
            <a:endParaRPr lang="en-US" altLang="en-US" dirty="0"/>
          </a:p>
        </p:txBody>
      </p:sp>
      <p:sp>
        <p:nvSpPr>
          <p:cNvPr id="3075" name="Rectangle 3">
            <a:extLst>
              <a:ext uri="{FF2B5EF4-FFF2-40B4-BE49-F238E27FC236}">
                <a16:creationId xmlns:a16="http://schemas.microsoft.com/office/drawing/2014/main" id="{04A78C79-FCF0-D907-12F3-A8442E31E133}"/>
              </a:ext>
            </a:extLst>
          </p:cNvPr>
          <p:cNvSpPr>
            <a:spLocks noGrp="1" noChangeArrowheads="1"/>
          </p:cNvSpPr>
          <p:nvPr>
            <p:ph type="body" idx="1"/>
          </p:nvPr>
        </p:nvSpPr>
        <p:spPr>
          <a:xfrm>
            <a:off x="457200" y="1196975"/>
            <a:ext cx="8229600" cy="4929188"/>
          </a:xfrm>
        </p:spPr>
        <p:txBody>
          <a:bodyPr/>
          <a:lstStyle/>
          <a:p>
            <a:pPr marL="609600" indent="-609600" eaLnBrk="1" hangingPunct="1">
              <a:buFontTx/>
              <a:buNone/>
            </a:pPr>
            <a:r>
              <a:rPr lang="en-GB" altLang="en-US" dirty="0"/>
              <a:t>Key activities:</a:t>
            </a:r>
          </a:p>
          <a:p>
            <a:pPr marL="609600" indent="-609600" eaLnBrk="1" hangingPunct="1">
              <a:buFontTx/>
              <a:buAutoNum type="arabicPeriod"/>
            </a:pPr>
            <a:r>
              <a:rPr lang="en-GB" altLang="en-US" dirty="0"/>
              <a:t>Schedule data collection moments/visits</a:t>
            </a:r>
          </a:p>
          <a:p>
            <a:pPr marL="609600" indent="-609600" eaLnBrk="1" hangingPunct="1">
              <a:buFontTx/>
              <a:buAutoNum type="arabicPeriod"/>
            </a:pPr>
            <a:r>
              <a:rPr lang="en-GB" altLang="en-US" dirty="0"/>
              <a:t>Prepare data collection tools </a:t>
            </a:r>
          </a:p>
          <a:p>
            <a:pPr marL="609600" indent="-609600" eaLnBrk="1" hangingPunct="1">
              <a:buFontTx/>
              <a:buAutoNum type="arabicPeriod"/>
            </a:pPr>
            <a:r>
              <a:rPr lang="en-GB" altLang="en-US" dirty="0"/>
              <a:t>Prepare consent and research information sheets</a:t>
            </a:r>
          </a:p>
          <a:p>
            <a:pPr marL="609600" indent="-609600" eaLnBrk="1" hangingPunct="1">
              <a:buFontTx/>
              <a:buAutoNum type="arabicPeriod"/>
            </a:pPr>
            <a:r>
              <a:rPr lang="en-GB" altLang="en-US" dirty="0"/>
              <a:t>Arrange regular communications with supervisor</a:t>
            </a:r>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4BAFDAB-71EF-2C1E-F599-0315B16DF32B}"/>
              </a:ext>
            </a:extLst>
          </p:cNvPr>
          <p:cNvSpPr>
            <a:spLocks noGrp="1" noChangeArrowheads="1"/>
          </p:cNvSpPr>
          <p:nvPr>
            <p:ph type="title"/>
          </p:nvPr>
        </p:nvSpPr>
        <p:spPr>
          <a:xfrm>
            <a:off x="179388" y="44450"/>
            <a:ext cx="8964612" cy="854075"/>
          </a:xfrm>
        </p:spPr>
        <p:txBody>
          <a:bodyPr/>
          <a:lstStyle/>
          <a:p>
            <a:pPr eaLnBrk="1" hangingPunct="1"/>
            <a:r>
              <a:rPr lang="en-GB" altLang="en-US" dirty="0"/>
              <a:t>Planning data collection</a:t>
            </a:r>
            <a:endParaRPr lang="en-US" altLang="en-US" dirty="0"/>
          </a:p>
        </p:txBody>
      </p:sp>
      <p:sp>
        <p:nvSpPr>
          <p:cNvPr id="5123" name="Rectangle 3">
            <a:extLst>
              <a:ext uri="{FF2B5EF4-FFF2-40B4-BE49-F238E27FC236}">
                <a16:creationId xmlns:a16="http://schemas.microsoft.com/office/drawing/2014/main" id="{B0AC001E-FBEE-D947-7E11-BBDAC50F9C9D}"/>
              </a:ext>
            </a:extLst>
          </p:cNvPr>
          <p:cNvSpPr>
            <a:spLocks noGrp="1" noChangeArrowheads="1"/>
          </p:cNvSpPr>
          <p:nvPr>
            <p:ph type="body" idx="1"/>
          </p:nvPr>
        </p:nvSpPr>
        <p:spPr>
          <a:xfrm>
            <a:off x="0" y="1125538"/>
            <a:ext cx="9144000" cy="5732462"/>
          </a:xfrm>
        </p:spPr>
        <p:txBody>
          <a:bodyPr/>
          <a:lstStyle/>
          <a:p>
            <a:pPr eaLnBrk="1" hangingPunct="1">
              <a:lnSpc>
                <a:spcPct val="90000"/>
              </a:lnSpc>
              <a:spcBef>
                <a:spcPct val="40000"/>
              </a:spcBef>
            </a:pPr>
            <a:endParaRPr lang="en-GB" altLang="en-US" sz="2400" dirty="0"/>
          </a:p>
          <a:p>
            <a:pPr eaLnBrk="1" hangingPunct="1">
              <a:lnSpc>
                <a:spcPct val="90000"/>
              </a:lnSpc>
              <a:spcBef>
                <a:spcPct val="40000"/>
              </a:spcBef>
            </a:pPr>
            <a:r>
              <a:rPr lang="en-GB" altLang="en-US" sz="2400" dirty="0"/>
              <a:t>Prepare a schedule for data collection moments/visits.</a:t>
            </a:r>
          </a:p>
          <a:p>
            <a:pPr eaLnBrk="1" hangingPunct="1">
              <a:lnSpc>
                <a:spcPct val="90000"/>
              </a:lnSpc>
              <a:spcBef>
                <a:spcPct val="40000"/>
              </a:spcBef>
            </a:pPr>
            <a:r>
              <a:rPr lang="en-GB" altLang="en-US" sz="2400" dirty="0"/>
              <a:t>Make appointments for data collection visits which include participants.</a:t>
            </a:r>
          </a:p>
          <a:p>
            <a:pPr eaLnBrk="1" hangingPunct="1">
              <a:lnSpc>
                <a:spcPct val="90000"/>
              </a:lnSpc>
              <a:spcBef>
                <a:spcPct val="40000"/>
              </a:spcBef>
            </a:pPr>
            <a:endParaRPr lang="en-GB" altLang="en-US" sz="2400" dirty="0"/>
          </a:p>
          <a:p>
            <a:pPr eaLnBrk="1" hangingPunct="1">
              <a:lnSpc>
                <a:spcPct val="90000"/>
              </a:lnSpc>
              <a:spcBef>
                <a:spcPct val="40000"/>
              </a:spcBef>
            </a:pPr>
            <a:r>
              <a:rPr lang="en-GB" altLang="en-US" sz="2400" dirty="0"/>
              <a:t>Plan for sufficient hours for each data collection moment/visit.</a:t>
            </a:r>
          </a:p>
          <a:p>
            <a:pPr marL="0" indent="0" eaLnBrk="1" hangingPunct="1">
              <a:lnSpc>
                <a:spcPct val="90000"/>
              </a:lnSpc>
              <a:spcBef>
                <a:spcPct val="40000"/>
              </a:spcBef>
              <a:buNone/>
            </a:pPr>
            <a:endParaRPr lang="en-GB" altLang="en-US" sz="2400" dirty="0"/>
          </a:p>
          <a:p>
            <a:pPr eaLnBrk="1" hangingPunct="1">
              <a:lnSpc>
                <a:spcPct val="90000"/>
              </a:lnSpc>
              <a:spcBef>
                <a:spcPct val="40000"/>
              </a:spcBef>
            </a:pPr>
            <a:r>
              <a:rPr lang="en-GB" altLang="en-US" sz="2400" dirty="0"/>
              <a:t>Your schedule should include:</a:t>
            </a:r>
          </a:p>
          <a:p>
            <a:pPr lvl="1" eaLnBrk="1" hangingPunct="1">
              <a:lnSpc>
                <a:spcPct val="90000"/>
              </a:lnSpc>
            </a:pPr>
            <a:r>
              <a:rPr lang="en-GB" altLang="en-US" sz="2000" dirty="0"/>
              <a:t>Date and time of each moment/visit</a:t>
            </a:r>
          </a:p>
          <a:p>
            <a:pPr lvl="1" eaLnBrk="1" hangingPunct="1">
              <a:lnSpc>
                <a:spcPct val="90000"/>
              </a:lnSpc>
            </a:pPr>
            <a:r>
              <a:rPr lang="en-GB" altLang="en-US" sz="2000" dirty="0"/>
              <a:t>Allocate a study code to participants</a:t>
            </a:r>
          </a:p>
          <a:p>
            <a:pPr lvl="1" eaLnBrk="1" hangingPunct="1">
              <a:lnSpc>
                <a:spcPct val="90000"/>
              </a:lnSpc>
            </a:pPr>
            <a:r>
              <a:rPr lang="en-GB" altLang="en-US" sz="2000" dirty="0"/>
              <a:t>Confirm appointment the day before  </a:t>
            </a:r>
          </a:p>
          <a:p>
            <a:pPr eaLnBrk="1" hangingPunct="1">
              <a:lnSpc>
                <a:spcPct val="90000"/>
              </a:lnSpc>
            </a:pPr>
            <a:endParaRPr lang="en-US" altLang="en-US"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732ED0E0-AFC5-33CC-E934-E8D01538CC20}"/>
              </a:ext>
            </a:extLst>
          </p:cNvPr>
          <p:cNvSpPr>
            <a:spLocks noGrp="1" noChangeArrowheads="1"/>
          </p:cNvSpPr>
          <p:nvPr>
            <p:ph type="title"/>
          </p:nvPr>
        </p:nvSpPr>
        <p:spPr>
          <a:xfrm>
            <a:off x="539750" y="260350"/>
            <a:ext cx="8229600" cy="854075"/>
          </a:xfrm>
        </p:spPr>
        <p:txBody>
          <a:bodyPr/>
          <a:lstStyle/>
          <a:p>
            <a:pPr eaLnBrk="1" hangingPunct="1"/>
            <a:r>
              <a:rPr lang="en-GB" altLang="en-US" dirty="0"/>
              <a:t>Planning data collection</a:t>
            </a:r>
            <a:endParaRPr lang="en-US" altLang="en-US" b="1" dirty="0">
              <a:solidFill>
                <a:srgbClr val="800000"/>
              </a:solidFill>
            </a:endParaRPr>
          </a:p>
        </p:txBody>
      </p:sp>
      <p:sp>
        <p:nvSpPr>
          <p:cNvPr id="4099" name="Rectangle 3">
            <a:extLst>
              <a:ext uri="{FF2B5EF4-FFF2-40B4-BE49-F238E27FC236}">
                <a16:creationId xmlns:a16="http://schemas.microsoft.com/office/drawing/2014/main" id="{B5E84CA9-B10D-D7E7-A21C-01DCA1B2037C}"/>
              </a:ext>
            </a:extLst>
          </p:cNvPr>
          <p:cNvSpPr>
            <a:spLocks noGrp="1" noChangeArrowheads="1"/>
          </p:cNvSpPr>
          <p:nvPr>
            <p:ph type="body" idx="1"/>
          </p:nvPr>
        </p:nvSpPr>
        <p:spPr>
          <a:xfrm>
            <a:off x="82550" y="1844824"/>
            <a:ext cx="9144000" cy="5516562"/>
          </a:xfrm>
        </p:spPr>
        <p:txBody>
          <a:bodyPr/>
          <a:lstStyle/>
          <a:p>
            <a:pPr lvl="1" eaLnBrk="1" hangingPunct="1">
              <a:lnSpc>
                <a:spcPct val="90000"/>
              </a:lnSpc>
              <a:spcBef>
                <a:spcPct val="40000"/>
              </a:spcBef>
            </a:pPr>
            <a:r>
              <a:rPr lang="en-GB" altLang="en-US" sz="2400" dirty="0"/>
              <a:t>Before starting to collect data check you have all necessary materials for data collection.</a:t>
            </a:r>
          </a:p>
          <a:p>
            <a:pPr lvl="1" eaLnBrk="1" hangingPunct="1">
              <a:lnSpc>
                <a:spcPct val="90000"/>
              </a:lnSpc>
              <a:spcBef>
                <a:spcPct val="40000"/>
              </a:spcBef>
            </a:pPr>
            <a:r>
              <a:rPr lang="en-GB" altLang="en-US" sz="2400" dirty="0"/>
              <a:t>Introduce and explain the survey, interview, FGD and its objectives</a:t>
            </a:r>
          </a:p>
          <a:p>
            <a:pPr lvl="1" eaLnBrk="1" hangingPunct="1">
              <a:lnSpc>
                <a:spcPct val="90000"/>
              </a:lnSpc>
              <a:spcBef>
                <a:spcPct val="40000"/>
              </a:spcBef>
            </a:pPr>
            <a:r>
              <a:rPr lang="en-GB" altLang="en-US" sz="2400" dirty="0"/>
              <a:t>Explain and hand the research information sheet and consent form. </a:t>
            </a:r>
          </a:p>
          <a:p>
            <a:pPr lvl="1" eaLnBrk="1" hangingPunct="1">
              <a:lnSpc>
                <a:spcPct val="90000"/>
              </a:lnSpc>
              <a:spcBef>
                <a:spcPct val="40000"/>
              </a:spcBef>
            </a:pPr>
            <a:r>
              <a:rPr lang="en-US" altLang="en-US" sz="2400" dirty="0"/>
              <a:t>Stress that participant will not be identified in the results.</a:t>
            </a:r>
          </a:p>
          <a:p>
            <a:pPr lvl="1" eaLnBrk="1" hangingPunct="1">
              <a:lnSpc>
                <a:spcPct val="90000"/>
              </a:lnSpc>
              <a:spcBef>
                <a:spcPct val="40000"/>
              </a:spcBef>
            </a:pPr>
            <a:r>
              <a:rPr lang="en-US" altLang="en-US" sz="2400" dirty="0"/>
              <a:t>If an individual </a:t>
            </a:r>
            <a:r>
              <a:rPr lang="en-GB" altLang="en-US" sz="2400" dirty="0"/>
              <a:t>refuses to participate, respect this decision. Consider taking a note</a:t>
            </a:r>
            <a:endParaRPr lang="en-US" alt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AFECF-0BBF-1F8E-B4A4-3B7E65D83575}"/>
              </a:ext>
            </a:extLst>
          </p:cNvPr>
          <p:cNvSpPr>
            <a:spLocks noGrp="1"/>
          </p:cNvSpPr>
          <p:nvPr>
            <p:ph type="title"/>
          </p:nvPr>
        </p:nvSpPr>
        <p:spPr>
          <a:xfrm>
            <a:off x="457200" y="-14580"/>
            <a:ext cx="8229600" cy="1143000"/>
          </a:xfrm>
        </p:spPr>
        <p:txBody>
          <a:bodyPr/>
          <a:lstStyle/>
          <a:p>
            <a:r>
              <a:rPr lang="en-GB" dirty="0"/>
              <a:t>Activity</a:t>
            </a:r>
          </a:p>
        </p:txBody>
      </p:sp>
      <p:sp>
        <p:nvSpPr>
          <p:cNvPr id="3" name="Content Placeholder 2">
            <a:extLst>
              <a:ext uri="{FF2B5EF4-FFF2-40B4-BE49-F238E27FC236}">
                <a16:creationId xmlns:a16="http://schemas.microsoft.com/office/drawing/2014/main" id="{099D42AA-99B3-0395-7B9B-7A90640DD402}"/>
              </a:ext>
            </a:extLst>
          </p:cNvPr>
          <p:cNvSpPr>
            <a:spLocks noGrp="1"/>
          </p:cNvSpPr>
          <p:nvPr>
            <p:ph idx="1"/>
          </p:nvPr>
        </p:nvSpPr>
        <p:spPr>
          <a:xfrm>
            <a:off x="457200" y="980728"/>
            <a:ext cx="8229600" cy="3917032"/>
          </a:xfrm>
        </p:spPr>
        <p:txBody>
          <a:bodyPr/>
          <a:lstStyle/>
          <a:p>
            <a:pPr marL="0" indent="0">
              <a:buNone/>
            </a:pPr>
            <a:r>
              <a:rPr lang="en-GB" dirty="0"/>
              <a:t>Identify the data collection tool suitable for your research.</a:t>
            </a:r>
          </a:p>
          <a:p>
            <a:r>
              <a:rPr lang="en-GB" dirty="0"/>
              <a:t>When a </a:t>
            </a:r>
            <a:r>
              <a:rPr lang="en-GB" i="1" dirty="0"/>
              <a:t>questionnaire</a:t>
            </a:r>
            <a:r>
              <a:rPr lang="en-GB" dirty="0"/>
              <a:t> – formulate 3 -5 questions</a:t>
            </a:r>
          </a:p>
          <a:p>
            <a:r>
              <a:rPr lang="en-GB" dirty="0"/>
              <a:t>When an </a:t>
            </a:r>
            <a:r>
              <a:rPr lang="en-GB" i="1" dirty="0"/>
              <a:t>interview</a:t>
            </a:r>
            <a:r>
              <a:rPr lang="en-GB" dirty="0"/>
              <a:t> – formulate 3 – 5 interview questions</a:t>
            </a:r>
          </a:p>
          <a:p>
            <a:r>
              <a:rPr lang="en-GB" dirty="0"/>
              <a:t>When a </a:t>
            </a:r>
            <a:r>
              <a:rPr lang="en-GB" i="1" dirty="0"/>
              <a:t>FGD</a:t>
            </a:r>
            <a:r>
              <a:rPr lang="en-GB" dirty="0"/>
              <a:t> – formulate 3 – 5 questions</a:t>
            </a:r>
          </a:p>
          <a:p>
            <a:r>
              <a:rPr lang="en-GB" dirty="0"/>
              <a:t>When a SR – characterise at least 2 – 3 databases </a:t>
            </a:r>
          </a:p>
        </p:txBody>
      </p:sp>
      <p:sp>
        <p:nvSpPr>
          <p:cNvPr id="4" name="Date Placeholder 3">
            <a:extLst>
              <a:ext uri="{FF2B5EF4-FFF2-40B4-BE49-F238E27FC236}">
                <a16:creationId xmlns:a16="http://schemas.microsoft.com/office/drawing/2014/main" id="{94C99B30-CBF0-665C-A91D-2DE645B496A4}"/>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5A57839F-1E63-2CE7-9C64-E61071D81544}"/>
              </a:ext>
            </a:extLst>
          </p:cNvPr>
          <p:cNvSpPr>
            <a:spLocks noGrp="1"/>
          </p:cNvSpPr>
          <p:nvPr>
            <p:ph type="sldNum" sz="quarter" idx="12"/>
          </p:nvPr>
        </p:nvSpPr>
        <p:spPr/>
        <p:txBody>
          <a:bodyPr/>
          <a:lstStyle/>
          <a:p>
            <a:pPr>
              <a:defRPr/>
            </a:pPr>
            <a:fld id="{4A70D289-8DCB-4A6C-A292-070CDB670DB5}" type="slidenum">
              <a:rPr lang="en-GB" altLang="en-US" smtClean="0"/>
              <a:pPr>
                <a:defRPr/>
              </a:pPr>
              <a:t>28</a:t>
            </a:fld>
            <a:endParaRPr lang="en-GB" altLang="en-US"/>
          </a:p>
        </p:txBody>
      </p:sp>
    </p:spTree>
    <p:extLst>
      <p:ext uri="{BB962C8B-B14F-4D97-AF65-F5344CB8AC3E}">
        <p14:creationId xmlns:p14="http://schemas.microsoft.com/office/powerpoint/2010/main" val="3134175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29E74D5-632A-A5A4-9072-5866F984AB93}"/>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6B010E5B-9427-241C-1DAD-4F23B1238802}"/>
              </a:ext>
            </a:extLst>
          </p:cNvPr>
          <p:cNvSpPr>
            <a:spLocks noGrp="1"/>
          </p:cNvSpPr>
          <p:nvPr>
            <p:ph type="sldNum" sz="quarter" idx="12"/>
          </p:nvPr>
        </p:nvSpPr>
        <p:spPr/>
        <p:txBody>
          <a:bodyPr/>
          <a:lstStyle/>
          <a:p>
            <a:pPr>
              <a:defRPr/>
            </a:pPr>
            <a:fld id="{4A70D289-8DCB-4A6C-A292-070CDB670DB5}" type="slidenum">
              <a:rPr lang="en-GB" altLang="en-US" smtClean="0"/>
              <a:pPr>
                <a:defRPr/>
              </a:pPr>
              <a:t>29</a:t>
            </a:fld>
            <a:endParaRPr lang="en-GB" altLang="en-US"/>
          </a:p>
        </p:txBody>
      </p:sp>
      <p:sp>
        <p:nvSpPr>
          <p:cNvPr id="6" name="Rectangle 5">
            <a:extLst>
              <a:ext uri="{FF2B5EF4-FFF2-40B4-BE49-F238E27FC236}">
                <a16:creationId xmlns:a16="http://schemas.microsoft.com/office/drawing/2014/main" id="{96555592-78A5-B6B8-6D36-D2909E5C33A9}"/>
              </a:ext>
            </a:extLst>
          </p:cNvPr>
          <p:cNvSpPr/>
          <p:nvPr/>
        </p:nvSpPr>
        <p:spPr>
          <a:xfrm>
            <a:off x="1276755" y="2564904"/>
            <a:ext cx="6163675" cy="769441"/>
          </a:xfrm>
          <a:prstGeom prst="rect">
            <a:avLst/>
          </a:prstGeom>
          <a:noFill/>
        </p:spPr>
        <p:txBody>
          <a:bodyPr wrap="none" lIns="91440" tIns="45720" rIns="91440" bIns="45720">
            <a:spAutoFit/>
          </a:bodyPr>
          <a:lstStyle/>
          <a:p>
            <a:pPr algn="ctr"/>
            <a:r>
              <a:rPr lang="en-US" sz="4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SYSTEMATIC REVIEW</a:t>
            </a:r>
            <a:endParaRPr lang="en-US" sz="4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247153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44BD0A6-3CEA-3075-1983-B3861D320253}"/>
              </a:ext>
            </a:extLst>
          </p:cNvPr>
          <p:cNvSpPr>
            <a:spLocks noGrp="1"/>
          </p:cNvSpPr>
          <p:nvPr>
            <p:ph type="title"/>
          </p:nvPr>
        </p:nvSpPr>
        <p:spPr/>
        <p:txBody>
          <a:bodyPr/>
          <a:lstStyle/>
          <a:p>
            <a:r>
              <a:rPr lang="en-GB" altLang="en-US" sz="4000" dirty="0"/>
              <a:t>A definition of systematic review</a:t>
            </a:r>
          </a:p>
        </p:txBody>
      </p:sp>
      <p:sp>
        <p:nvSpPr>
          <p:cNvPr id="21507" name="Content Placeholder 2">
            <a:extLst>
              <a:ext uri="{FF2B5EF4-FFF2-40B4-BE49-F238E27FC236}">
                <a16:creationId xmlns:a16="http://schemas.microsoft.com/office/drawing/2014/main" id="{2B563B9F-0758-B19D-CDD6-D3A398994BC1}"/>
              </a:ext>
            </a:extLst>
          </p:cNvPr>
          <p:cNvSpPr>
            <a:spLocks noGrp="1"/>
          </p:cNvSpPr>
          <p:nvPr>
            <p:ph idx="1"/>
          </p:nvPr>
        </p:nvSpPr>
        <p:spPr>
          <a:xfrm>
            <a:off x="457200" y="1600200"/>
            <a:ext cx="8229600" cy="3916363"/>
          </a:xfrm>
        </p:spPr>
        <p:txBody>
          <a:bodyPr/>
          <a:lstStyle/>
          <a:p>
            <a:r>
              <a:rPr lang="en-GB" altLang="en-US" sz="2600" dirty="0"/>
              <a:t>“A systematic review carefully looks at a body of literature based on a highly specific question and uses a comprehensive, transparent and systematic literature review method for preparing, maintaining and disseminating high-quality evidence”</a:t>
            </a:r>
          </a:p>
          <a:p>
            <a:pPr marL="0" indent="0">
              <a:buNone/>
            </a:pPr>
            <a:endParaRPr lang="en-GB" altLang="en-US" sz="1400" dirty="0"/>
          </a:p>
          <a:p>
            <a:pPr marL="0" indent="0">
              <a:buNone/>
            </a:pPr>
            <a:r>
              <a:rPr lang="en-GB" altLang="en-US" sz="1400" dirty="0"/>
              <a:t>						</a:t>
            </a:r>
            <a:r>
              <a:rPr lang="en-GB" altLang="en-US" sz="2600" dirty="0"/>
              <a:t>(Kruse, 2004)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4AD742CE-48B4-766E-44BE-3F33B2CC8B37}"/>
              </a:ext>
            </a:extLst>
          </p:cNvPr>
          <p:cNvSpPr>
            <a:spLocks noGrp="1"/>
          </p:cNvSpPr>
          <p:nvPr>
            <p:ph type="title"/>
          </p:nvPr>
        </p:nvSpPr>
        <p:spPr/>
        <p:txBody>
          <a:bodyPr/>
          <a:lstStyle/>
          <a:p>
            <a:r>
              <a:rPr lang="en-GB" altLang="en-US" sz="5000" dirty="0"/>
              <a:t>Purpose of systematic review</a:t>
            </a:r>
          </a:p>
        </p:txBody>
      </p:sp>
      <p:sp>
        <p:nvSpPr>
          <p:cNvPr id="3" name="Content Placeholder 2">
            <a:extLst>
              <a:ext uri="{FF2B5EF4-FFF2-40B4-BE49-F238E27FC236}">
                <a16:creationId xmlns:a16="http://schemas.microsoft.com/office/drawing/2014/main" id="{F97E1393-E8DD-B319-057E-C9E6C31EE70D}"/>
              </a:ext>
            </a:extLst>
          </p:cNvPr>
          <p:cNvSpPr>
            <a:spLocks noGrp="1"/>
          </p:cNvSpPr>
          <p:nvPr>
            <p:ph idx="1"/>
          </p:nvPr>
        </p:nvSpPr>
        <p:spPr>
          <a:xfrm>
            <a:off x="457200" y="1600200"/>
            <a:ext cx="8229600" cy="3916363"/>
          </a:xfrm>
        </p:spPr>
        <p:txBody>
          <a:bodyPr>
            <a:normAutofit/>
          </a:bodyPr>
          <a:lstStyle/>
          <a:p>
            <a:pPr marL="0" lvl="1" indent="0" algn="just">
              <a:spcBef>
                <a:spcPts val="750"/>
              </a:spcBef>
              <a:buNone/>
              <a:defRPr/>
            </a:pPr>
            <a:endParaRPr lang="en-GB" sz="4000" dirty="0"/>
          </a:p>
          <a:p>
            <a:pPr marL="0" lvl="1" indent="0" algn="ctr">
              <a:spcBef>
                <a:spcPts val="750"/>
              </a:spcBef>
              <a:buNone/>
              <a:defRPr/>
            </a:pPr>
            <a:r>
              <a:rPr lang="en-GB" sz="4000" i="1" dirty="0"/>
              <a:t>Systematic reviews are a key element of evidence-based healthcare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F7EDC91-8D41-61E6-0D6A-37E3A1E9CA3A}"/>
              </a:ext>
            </a:extLst>
          </p:cNvPr>
          <p:cNvSpPr>
            <a:spLocks noGrp="1"/>
          </p:cNvSpPr>
          <p:nvPr>
            <p:ph type="title"/>
          </p:nvPr>
        </p:nvSpPr>
        <p:spPr/>
        <p:txBody>
          <a:bodyPr/>
          <a:lstStyle/>
          <a:p>
            <a:r>
              <a:rPr lang="en-GB" altLang="en-US" dirty="0"/>
              <a:t>Characteristics of Systematic Review</a:t>
            </a:r>
          </a:p>
        </p:txBody>
      </p:sp>
      <p:sp>
        <p:nvSpPr>
          <p:cNvPr id="3" name="Content Placeholder 2">
            <a:extLst>
              <a:ext uri="{FF2B5EF4-FFF2-40B4-BE49-F238E27FC236}">
                <a16:creationId xmlns:a16="http://schemas.microsoft.com/office/drawing/2014/main" id="{346C6EAB-3594-1E02-F707-C1D0CCB38DDF}"/>
              </a:ext>
            </a:extLst>
          </p:cNvPr>
          <p:cNvSpPr>
            <a:spLocks noGrp="1"/>
          </p:cNvSpPr>
          <p:nvPr>
            <p:ph idx="1"/>
          </p:nvPr>
        </p:nvSpPr>
        <p:spPr>
          <a:xfrm>
            <a:off x="755576" y="1556792"/>
            <a:ext cx="8074025" cy="3262312"/>
          </a:xfrm>
        </p:spPr>
        <p:txBody>
          <a:bodyPr>
            <a:noAutofit/>
          </a:bodyPr>
          <a:lstStyle/>
          <a:p>
            <a:pPr>
              <a:defRPr/>
            </a:pPr>
            <a:r>
              <a:rPr lang="en-GB" sz="2300" dirty="0"/>
              <a:t>Used in the medical field</a:t>
            </a:r>
          </a:p>
          <a:p>
            <a:pPr>
              <a:defRPr/>
            </a:pPr>
            <a:r>
              <a:rPr lang="en-GB" sz="2300" dirty="0"/>
              <a:t>Focus on effectiveness questions of specific interventions</a:t>
            </a:r>
          </a:p>
          <a:p>
            <a:pPr>
              <a:defRPr/>
            </a:pPr>
            <a:r>
              <a:rPr lang="en-GB" sz="2300" dirty="0"/>
              <a:t>Can be quantitative and qualitative in nature</a:t>
            </a:r>
          </a:p>
          <a:p>
            <a:pPr>
              <a:defRPr/>
            </a:pPr>
            <a:r>
              <a:rPr lang="en-GB" sz="2300" dirty="0"/>
              <a:t>Comprehensive, transparent search</a:t>
            </a:r>
          </a:p>
          <a:p>
            <a:pPr>
              <a:defRPr/>
            </a:pPr>
            <a:r>
              <a:rPr lang="en-GB" sz="2300" dirty="0"/>
              <a:t>Multiple databases used for the search</a:t>
            </a:r>
          </a:p>
          <a:p>
            <a:pPr>
              <a:defRPr/>
            </a:pPr>
            <a:r>
              <a:rPr lang="en-GB" sz="2300" dirty="0"/>
              <a:t>Can extend into a meta-analysis of the studies</a:t>
            </a:r>
          </a:p>
          <a:p>
            <a:pPr>
              <a:defRPr/>
            </a:pPr>
            <a:r>
              <a:rPr lang="en-GB" sz="2300" dirty="0"/>
              <a:t>Use of explicit systematic methods</a:t>
            </a:r>
          </a:p>
          <a:p>
            <a:pPr>
              <a:defRPr/>
            </a:pPr>
            <a:r>
              <a:rPr lang="en-GB" sz="2300" dirty="0"/>
              <a:t>Provide reliable findings</a:t>
            </a:r>
          </a:p>
          <a:p>
            <a:pPr>
              <a:defRPr/>
            </a:pPr>
            <a:r>
              <a:rPr lang="en-GB" sz="2300" dirty="0"/>
              <a:t>Replicated and reproduced by other researchers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2C2F1-0F44-CBF0-A92C-57F7BD44A5D2}"/>
              </a:ext>
            </a:extLst>
          </p:cNvPr>
          <p:cNvSpPr>
            <a:spLocks noGrp="1"/>
          </p:cNvSpPr>
          <p:nvPr>
            <p:ph type="title"/>
          </p:nvPr>
        </p:nvSpPr>
        <p:spPr/>
        <p:txBody>
          <a:bodyPr/>
          <a:lstStyle/>
          <a:p>
            <a:r>
              <a:rPr lang="en-GB" dirty="0"/>
              <a:t>Evidence pyramid </a:t>
            </a:r>
            <a:endParaRPr lang="en-GB" b="1" dirty="0">
              <a:solidFill>
                <a:srgbClr val="FF0000"/>
              </a:solidFill>
            </a:endParaRPr>
          </a:p>
        </p:txBody>
      </p:sp>
      <p:sp>
        <p:nvSpPr>
          <p:cNvPr id="4" name="Date Placeholder 3">
            <a:extLst>
              <a:ext uri="{FF2B5EF4-FFF2-40B4-BE49-F238E27FC236}">
                <a16:creationId xmlns:a16="http://schemas.microsoft.com/office/drawing/2014/main" id="{41F78FCF-BE8A-1705-642D-8BF77A399F25}"/>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28152512-E3B1-0041-3F9C-44AD3DE4CFFA}"/>
              </a:ext>
            </a:extLst>
          </p:cNvPr>
          <p:cNvSpPr>
            <a:spLocks noGrp="1"/>
          </p:cNvSpPr>
          <p:nvPr>
            <p:ph type="sldNum" sz="quarter" idx="12"/>
          </p:nvPr>
        </p:nvSpPr>
        <p:spPr/>
        <p:txBody>
          <a:bodyPr/>
          <a:lstStyle/>
          <a:p>
            <a:pPr>
              <a:defRPr/>
            </a:pPr>
            <a:fld id="{4A70D289-8DCB-4A6C-A292-070CDB670DB5}" type="slidenum">
              <a:rPr lang="en-GB" altLang="en-US" smtClean="0"/>
              <a:pPr>
                <a:defRPr/>
              </a:pPr>
              <a:t>33</a:t>
            </a:fld>
            <a:endParaRPr lang="en-GB" altLang="en-US"/>
          </a:p>
        </p:txBody>
      </p:sp>
      <p:pic>
        <p:nvPicPr>
          <p:cNvPr id="1026" name="Picture 2" descr="QUT | Library | Evidence explained">
            <a:extLst>
              <a:ext uri="{FF2B5EF4-FFF2-40B4-BE49-F238E27FC236}">
                <a16:creationId xmlns:a16="http://schemas.microsoft.com/office/drawing/2014/main" id="{FBA40554-5091-388A-4CBA-E5CC528006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431000"/>
            <a:ext cx="5313826" cy="3996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3B757B6-5023-721C-A095-5005DE355309}"/>
              </a:ext>
            </a:extLst>
          </p:cNvPr>
          <p:cNvSpPr txBox="1"/>
          <p:nvPr/>
        </p:nvSpPr>
        <p:spPr>
          <a:xfrm>
            <a:off x="179512" y="5301208"/>
            <a:ext cx="9281120" cy="323165"/>
          </a:xfrm>
          <a:prstGeom prst="rect">
            <a:avLst/>
          </a:prstGeom>
          <a:noFill/>
        </p:spPr>
        <p:txBody>
          <a:bodyPr wrap="square">
            <a:spAutoFit/>
          </a:bodyPr>
          <a:lstStyle/>
          <a:p>
            <a:r>
              <a:rPr lang="en-GB" sz="1500" b="0" i="0" dirty="0">
                <a:solidFill>
                  <a:srgbClr val="333333"/>
                </a:solidFill>
                <a:effectLst/>
                <a:latin typeface="proxima-nova"/>
              </a:rPr>
              <a:t>Levels of evidence </a:t>
            </a:r>
            <a:r>
              <a:rPr lang="en-GB" sz="1500" b="0" i="0" dirty="0" err="1">
                <a:solidFill>
                  <a:srgbClr val="333333"/>
                </a:solidFill>
                <a:effectLst/>
                <a:latin typeface="proxima-nova"/>
              </a:rPr>
              <a:t>analyzed</a:t>
            </a:r>
            <a:r>
              <a:rPr lang="en-GB" sz="1500" b="0" i="0" dirty="0">
                <a:solidFill>
                  <a:srgbClr val="333333"/>
                </a:solidFill>
                <a:effectLst/>
                <a:latin typeface="proxima-nova"/>
              </a:rPr>
              <a:t> in a systematic review         (Trustees of Dartmouth College and Yale University, 2006)</a:t>
            </a:r>
            <a:endParaRPr lang="en-GB" sz="1500" dirty="0"/>
          </a:p>
        </p:txBody>
      </p:sp>
    </p:spTree>
    <p:extLst>
      <p:ext uri="{BB962C8B-B14F-4D97-AF65-F5344CB8AC3E}">
        <p14:creationId xmlns:p14="http://schemas.microsoft.com/office/powerpoint/2010/main" val="3507659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37367C69-A3EF-4DFC-ABCD-5345A15F61B1}"/>
              </a:ext>
            </a:extLst>
          </p:cNvPr>
          <p:cNvSpPr>
            <a:spLocks noGrp="1"/>
          </p:cNvSpPr>
          <p:nvPr>
            <p:ph type="title"/>
          </p:nvPr>
        </p:nvSpPr>
        <p:spPr/>
        <p:txBody>
          <a:bodyPr/>
          <a:lstStyle/>
          <a:p>
            <a:r>
              <a:rPr lang="en-GB" altLang="en-US" dirty="0"/>
              <a:t>Systematic review protocol (identify)</a:t>
            </a:r>
          </a:p>
        </p:txBody>
      </p:sp>
      <p:sp>
        <p:nvSpPr>
          <p:cNvPr id="2" name="Content Placeholder 1">
            <a:extLst>
              <a:ext uri="{FF2B5EF4-FFF2-40B4-BE49-F238E27FC236}">
                <a16:creationId xmlns:a16="http://schemas.microsoft.com/office/drawing/2014/main" id="{D663EF28-3C50-93A2-CC44-A824FCFD8E36}"/>
              </a:ext>
            </a:extLst>
          </p:cNvPr>
          <p:cNvSpPr>
            <a:spLocks noGrp="1"/>
          </p:cNvSpPr>
          <p:nvPr>
            <p:ph idx="1"/>
          </p:nvPr>
        </p:nvSpPr>
        <p:spPr/>
        <p:txBody>
          <a:bodyPr/>
          <a:lstStyle/>
          <a:p>
            <a:pPr marL="0" indent="0">
              <a:buNone/>
            </a:pPr>
            <a:r>
              <a:rPr lang="en-GB" dirty="0"/>
              <a:t>Create a document proof of action, includes:</a:t>
            </a:r>
          </a:p>
          <a:p>
            <a:r>
              <a:rPr lang="en-GB" dirty="0"/>
              <a:t>Research question,</a:t>
            </a:r>
          </a:p>
          <a:p>
            <a:r>
              <a:rPr lang="en-GB" dirty="0"/>
              <a:t>Inclusion and exclusion criteria,</a:t>
            </a:r>
          </a:p>
          <a:p>
            <a:r>
              <a:rPr lang="en-GB" dirty="0"/>
              <a:t>Intervention/exposure,</a:t>
            </a:r>
          </a:p>
          <a:p>
            <a:r>
              <a:rPr lang="en-GB" dirty="0"/>
              <a:t>Quality assessment/appraisal method,</a:t>
            </a:r>
          </a:p>
          <a:p>
            <a:r>
              <a:rPr lang="en-GB" dirty="0"/>
              <a:t>Analysis plan</a:t>
            </a:r>
          </a:p>
          <a:p>
            <a:r>
              <a:rPr lang="en-GB" dirty="0"/>
              <a:t>To be provided to your supervisor</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31DC0-4C7F-D28C-2AE1-4CB47AFF8203}"/>
              </a:ext>
            </a:extLst>
          </p:cNvPr>
          <p:cNvSpPr>
            <a:spLocks noGrp="1"/>
          </p:cNvSpPr>
          <p:nvPr>
            <p:ph type="title"/>
          </p:nvPr>
        </p:nvSpPr>
        <p:spPr>
          <a:xfrm>
            <a:off x="477838" y="404813"/>
            <a:ext cx="8181975" cy="936625"/>
          </a:xfrm>
        </p:spPr>
        <p:txBody>
          <a:bodyPr lIns="68580" tIns="34290" rIns="68580" bIns="34290" rtlCol="0">
            <a:normAutofit fontScale="90000"/>
          </a:bodyPr>
          <a:lstStyle/>
          <a:p>
            <a:pPr>
              <a:defRPr/>
            </a:pPr>
            <a:r>
              <a:rPr lang="en-US" dirty="0"/>
              <a:t>Systematic literature review (collecting data)</a:t>
            </a:r>
          </a:p>
        </p:txBody>
      </p:sp>
      <p:graphicFrame>
        <p:nvGraphicFramePr>
          <p:cNvPr id="6" name="Table 5">
            <a:extLst>
              <a:ext uri="{FF2B5EF4-FFF2-40B4-BE49-F238E27FC236}">
                <a16:creationId xmlns:a16="http://schemas.microsoft.com/office/drawing/2014/main" id="{756F55FA-9A62-0BFA-88AB-0A5343F51948}"/>
              </a:ext>
            </a:extLst>
          </p:cNvPr>
          <p:cNvGraphicFramePr>
            <a:graphicFrameLocks noGrp="1"/>
          </p:cNvGraphicFramePr>
          <p:nvPr>
            <p:extLst>
              <p:ext uri="{D42A27DB-BD31-4B8C-83A1-F6EECF244321}">
                <p14:modId xmlns:p14="http://schemas.microsoft.com/office/powerpoint/2010/main" val="3688078937"/>
              </p:ext>
            </p:extLst>
          </p:nvPr>
        </p:nvGraphicFramePr>
        <p:xfrm>
          <a:off x="2562371" y="1628800"/>
          <a:ext cx="4012908" cy="4142294"/>
        </p:xfrm>
        <a:graphic>
          <a:graphicData uri="http://schemas.openxmlformats.org/drawingml/2006/table">
            <a:tbl>
              <a:tblPr firstRow="1" firstCol="1" bandRow="1"/>
              <a:tblGrid>
                <a:gridCol w="4012908">
                  <a:extLst>
                    <a:ext uri="{9D8B030D-6E8A-4147-A177-3AD203B41FA5}">
                      <a16:colId xmlns:a16="http://schemas.microsoft.com/office/drawing/2014/main" val="20001"/>
                    </a:ext>
                  </a:extLst>
                </a:gridCol>
              </a:tblGrid>
              <a:tr h="707162">
                <a:tc>
                  <a:txBody>
                    <a:bodyPr/>
                    <a:lstStyle/>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Systematic Literature Review</a:t>
                      </a:r>
                      <a:endParaRPr lang="en-GB" sz="1900" b="1" i="0" u="none" strike="noStrike" dirty="0">
                        <a:effectLst/>
                        <a:latin typeface="Arial" panose="020B0604020202020204" pitchFamily="34" charset="0"/>
                      </a:endParaRPr>
                    </a:p>
                    <a:p>
                      <a:pPr algn="l" fontAlgn="t">
                        <a:lnSpc>
                          <a:spcPct val="107000"/>
                        </a:lnSpc>
                        <a:spcBef>
                          <a:spcPts val="0"/>
                        </a:spcBef>
                        <a:spcAft>
                          <a:spcPts val="800"/>
                        </a:spcAft>
                      </a:pPr>
                      <a:r>
                        <a:rPr lang="en-GB" sz="1900" b="1" i="0" u="none" strike="noStrike" kern="100" dirty="0">
                          <a:effectLst/>
                          <a:latin typeface="Calibri" panose="020F0502020204030204" pitchFamily="34" charset="0"/>
                          <a:ea typeface="DengXian" panose="02010600030101010101" pitchFamily="2" charset="-122"/>
                          <a:cs typeface="Arial" panose="020B0604020202020204" pitchFamily="34" charset="0"/>
                        </a:rPr>
                        <a:t> </a:t>
                      </a:r>
                      <a:endParaRPr lang="en-GB" sz="1900" b="1" i="0" u="none" strike="noStrike" dirty="0">
                        <a:effectLst/>
                        <a:latin typeface="Arial" panose="020B0604020202020204" pitchFamily="34" charset="0"/>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293561">
                <a:tc>
                  <a:txBody>
                    <a:bodyPr/>
                    <a:lstStyle/>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Search strategy</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Searching databases</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Import results to a library</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Export results to Excel sheet</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Title/Abstract screening</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Full text screening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Extract data </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Quality appraisal</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Data checking</a:t>
                      </a:r>
                    </a:p>
                    <a:p>
                      <a:pPr marL="347472" indent="-347472" algn="l" fontAlgn="t">
                        <a:lnSpc>
                          <a:spcPct val="107000"/>
                        </a:lnSpc>
                        <a:spcBef>
                          <a:spcPts val="0"/>
                        </a:spcBef>
                        <a:spcAft>
                          <a:spcPts val="0"/>
                        </a:spcAft>
                        <a:buFont typeface="Arial" panose="020B0604020202020204" pitchFamily="34" charset="0"/>
                        <a:buChar char="•"/>
                      </a:pPr>
                      <a:r>
                        <a:rPr lang="en-GB" sz="1900" b="0" i="0" u="none" strike="noStrike" kern="100" dirty="0">
                          <a:effectLst/>
                          <a:latin typeface="Calibri" panose="020F0502020204030204" pitchFamily="34" charset="0"/>
                          <a:ea typeface="DengXian" panose="02010600030101010101" pitchFamily="2" charset="-122"/>
                          <a:cs typeface="Arial" panose="020B0604020202020204" pitchFamily="34" charset="0"/>
                        </a:rPr>
                        <a:t>Analysis (Statistical/Narrative) </a:t>
                      </a:r>
                    </a:p>
                    <a:p>
                      <a:pPr marL="347345" lvl="0" indent="-347345" algn="l">
                        <a:lnSpc>
                          <a:spcPct val="107000"/>
                        </a:lnSpc>
                        <a:spcBef>
                          <a:spcPts val="0"/>
                        </a:spcBef>
                        <a:spcAft>
                          <a:spcPts val="0"/>
                        </a:spcAft>
                        <a:buFont typeface="Arial" panose="020B0604020202020204" pitchFamily="34" charset="0"/>
                        <a:buChar char="•"/>
                      </a:pPr>
                      <a:endParaRPr lang="en-GB" sz="1900" b="0" i="0" u="none" strike="noStrike" kern="100" dirty="0">
                        <a:effectLst/>
                        <a:latin typeface="Calibri"/>
                        <a:ea typeface="DengXian"/>
                        <a:cs typeface="Arial"/>
                      </a:endParaRPr>
                    </a:p>
                  </a:txBody>
                  <a:tcPr marL="96207" marR="96207" marT="1336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28811A1-7E49-0CBE-5179-7AE0D7C6B971}"/>
              </a:ext>
            </a:extLst>
          </p:cNvPr>
          <p:cNvSpPr>
            <a:spLocks noGrp="1"/>
          </p:cNvSpPr>
          <p:nvPr>
            <p:ph type="title"/>
          </p:nvPr>
        </p:nvSpPr>
        <p:spPr/>
        <p:txBody>
          <a:bodyPr/>
          <a:lstStyle/>
          <a:p>
            <a:r>
              <a:rPr lang="en-GB" altLang="en-US" sz="4000" dirty="0"/>
              <a:t>Current challenges with systematic literature review</a:t>
            </a:r>
          </a:p>
        </p:txBody>
      </p:sp>
      <p:sp>
        <p:nvSpPr>
          <p:cNvPr id="32771" name="Content Placeholder 2">
            <a:extLst>
              <a:ext uri="{FF2B5EF4-FFF2-40B4-BE49-F238E27FC236}">
                <a16:creationId xmlns:a16="http://schemas.microsoft.com/office/drawing/2014/main" id="{DB38BEBE-E129-A1E7-5560-90A43F9CD970}"/>
              </a:ext>
            </a:extLst>
          </p:cNvPr>
          <p:cNvSpPr>
            <a:spLocks noGrp="1"/>
          </p:cNvSpPr>
          <p:nvPr>
            <p:ph idx="1"/>
          </p:nvPr>
        </p:nvSpPr>
        <p:spPr>
          <a:xfrm>
            <a:off x="438263" y="1916832"/>
            <a:ext cx="8229600" cy="3916363"/>
          </a:xfrm>
        </p:spPr>
        <p:txBody>
          <a:bodyPr/>
          <a:lstStyle/>
          <a:p>
            <a:r>
              <a:rPr lang="en-GB" altLang="en-US" sz="2400" dirty="0"/>
              <a:t>Unclear formulated research question(s)</a:t>
            </a:r>
          </a:p>
          <a:p>
            <a:r>
              <a:rPr lang="en-GB" altLang="en-US" sz="2400" dirty="0"/>
              <a:t>Literature from limited resources is searched, utilised </a:t>
            </a:r>
          </a:p>
          <a:p>
            <a:r>
              <a:rPr lang="en-GB" altLang="en-US" sz="2400" dirty="0"/>
              <a:t>The quality of selected articles is not assessed or no use of validated checklist</a:t>
            </a:r>
          </a:p>
          <a:p>
            <a:r>
              <a:rPr lang="en-GB" altLang="en-US" sz="2400" dirty="0"/>
              <a:t>Statistical heterogeneity is not assessed</a:t>
            </a:r>
          </a:p>
          <a:p>
            <a:r>
              <a:rPr lang="en-GB" altLang="en-US" sz="2400" dirty="0"/>
              <a:t>An insufficient narrative synthesis of the evidence/ findings is presented.</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94C196F8-B004-F761-7A46-8886047A869F}"/>
              </a:ext>
            </a:extLst>
          </p:cNvPr>
          <p:cNvSpPr>
            <a:spLocks noGrp="1"/>
          </p:cNvSpPr>
          <p:nvPr>
            <p:ph type="title"/>
          </p:nvPr>
        </p:nvSpPr>
        <p:spPr/>
        <p:txBody>
          <a:bodyPr/>
          <a:lstStyle/>
          <a:p>
            <a:r>
              <a:rPr lang="en-GB" altLang="en-US" sz="4000" dirty="0"/>
              <a:t>Pros and cons of systematic literature review</a:t>
            </a:r>
          </a:p>
        </p:txBody>
      </p:sp>
      <p:sp>
        <p:nvSpPr>
          <p:cNvPr id="3" name="Content Placeholder 2">
            <a:extLst>
              <a:ext uri="{FF2B5EF4-FFF2-40B4-BE49-F238E27FC236}">
                <a16:creationId xmlns:a16="http://schemas.microsoft.com/office/drawing/2014/main" id="{A9DE7A20-361D-5D31-6E14-4D0D50C6074B}"/>
              </a:ext>
            </a:extLst>
          </p:cNvPr>
          <p:cNvSpPr>
            <a:spLocks noGrp="1"/>
          </p:cNvSpPr>
          <p:nvPr>
            <p:ph idx="1"/>
          </p:nvPr>
        </p:nvSpPr>
        <p:spPr>
          <a:xfrm>
            <a:off x="457200" y="1470818"/>
            <a:ext cx="8229600" cy="4190430"/>
          </a:xfrm>
        </p:spPr>
        <p:txBody>
          <a:bodyPr>
            <a:normAutofit fontScale="70000" lnSpcReduction="20000"/>
          </a:bodyPr>
          <a:lstStyle/>
          <a:p>
            <a:pPr marL="0" indent="0">
              <a:buFont typeface="Arial" panose="020B0604020202020204" pitchFamily="34" charset="0"/>
              <a:buNone/>
              <a:defRPr/>
            </a:pPr>
            <a:r>
              <a:rPr lang="en-GB" u="sng" dirty="0"/>
              <a:t>Pro’s</a:t>
            </a:r>
          </a:p>
          <a:p>
            <a:pPr>
              <a:defRPr/>
            </a:pPr>
            <a:r>
              <a:rPr lang="en-GB" dirty="0"/>
              <a:t>Provide a clear and comprehensive view of available (current) evidence on a given topic</a:t>
            </a:r>
          </a:p>
          <a:p>
            <a:pPr>
              <a:defRPr/>
            </a:pPr>
            <a:r>
              <a:rPr lang="en-GB" dirty="0"/>
              <a:t>Help identify research gaps in the understanding of a field </a:t>
            </a:r>
          </a:p>
          <a:p>
            <a:pPr>
              <a:defRPr/>
            </a:pPr>
            <a:r>
              <a:rPr lang="en-GB" dirty="0"/>
              <a:t>Helps inform future research in the area	</a:t>
            </a:r>
          </a:p>
          <a:p>
            <a:pPr>
              <a:defRPr/>
            </a:pPr>
            <a:r>
              <a:rPr lang="en-GB" dirty="0"/>
              <a:t>Produces reliable conclusions</a:t>
            </a:r>
          </a:p>
          <a:p>
            <a:pPr>
              <a:defRPr/>
            </a:pPr>
            <a:r>
              <a:rPr lang="en-GB" dirty="0"/>
              <a:t>Enable contrasting and comparison of results</a:t>
            </a:r>
          </a:p>
          <a:p>
            <a:pPr>
              <a:defRPr/>
            </a:pPr>
            <a:endParaRPr lang="en-GB" dirty="0"/>
          </a:p>
          <a:p>
            <a:pPr marL="0" indent="0">
              <a:buFont typeface="Arial" panose="020B0604020202020204" pitchFamily="34" charset="0"/>
              <a:buNone/>
              <a:defRPr/>
            </a:pPr>
            <a:r>
              <a:rPr lang="en-GB" u="sng" dirty="0"/>
              <a:t>Con’s</a:t>
            </a:r>
          </a:p>
          <a:p>
            <a:pPr>
              <a:defRPr/>
            </a:pPr>
            <a:r>
              <a:rPr lang="en-GB" dirty="0"/>
              <a:t>Subject to bias as a retrospective research project</a:t>
            </a:r>
          </a:p>
          <a:p>
            <a:pPr>
              <a:defRPr/>
            </a:pPr>
            <a:r>
              <a:rPr lang="en-GB" dirty="0"/>
              <a:t>Vital use of rigorous research method</a:t>
            </a:r>
          </a:p>
          <a:p>
            <a:pPr>
              <a:defRPr/>
            </a:pPr>
            <a:r>
              <a:rPr lang="en-GB" dirty="0"/>
              <a:t>Quality depends on the skills of the research </a:t>
            </a:r>
          </a:p>
          <a:p>
            <a:pPr>
              <a:defRPr/>
            </a:pPr>
            <a:endParaRPr lang="en-GB" dirty="0"/>
          </a:p>
          <a:p>
            <a:pPr>
              <a:defRPr/>
            </a:pPr>
            <a:endParaRPr lang="en-GB" dirty="0"/>
          </a:p>
          <a:p>
            <a:pPr>
              <a:defRPr/>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4EAD326-0E5E-7009-B574-7301A92F5DF1}"/>
              </a:ext>
            </a:extLst>
          </p:cNvPr>
          <p:cNvSpPr>
            <a:spLocks noGrp="1"/>
          </p:cNvSpPr>
          <p:nvPr>
            <p:ph type="title"/>
          </p:nvPr>
        </p:nvSpPr>
        <p:spPr>
          <a:xfrm>
            <a:off x="359568" y="188640"/>
            <a:ext cx="8424863" cy="977701"/>
          </a:xfrm>
        </p:spPr>
        <p:txBody>
          <a:bodyPr>
            <a:noAutofit/>
          </a:bodyPr>
          <a:lstStyle/>
          <a:p>
            <a:pPr algn="ctr">
              <a:defRPr/>
            </a:pPr>
            <a:br>
              <a:rPr lang="en-US" sz="3800" b="0" dirty="0"/>
            </a:br>
            <a:br>
              <a:rPr lang="en-US" sz="3800" b="0" dirty="0"/>
            </a:br>
            <a:r>
              <a:rPr lang="en-US" sz="3800" b="0" dirty="0"/>
              <a:t>Important </a:t>
            </a:r>
            <a:br>
              <a:rPr lang="en-US" sz="3800" b="0" dirty="0"/>
            </a:br>
            <a:r>
              <a:rPr lang="en-US" sz="3800" b="0" dirty="0"/>
              <a:t>Review </a:t>
            </a:r>
            <a:r>
              <a:rPr lang="en-US" sz="3800" b="0" dirty="0">
                <a:latin typeface="+mn-lt"/>
                <a:ea typeface="+mn-ea"/>
                <a:cs typeface="+mn-cs"/>
              </a:rPr>
              <a:t>Process</a:t>
            </a:r>
          </a:p>
        </p:txBody>
      </p:sp>
      <p:sp>
        <p:nvSpPr>
          <p:cNvPr id="2" name="Text Placeholder 1">
            <a:extLst>
              <a:ext uri="{FF2B5EF4-FFF2-40B4-BE49-F238E27FC236}">
                <a16:creationId xmlns:a16="http://schemas.microsoft.com/office/drawing/2014/main" id="{0E7FE719-CE38-C9FE-B87F-17EB9D09AD9E}"/>
              </a:ext>
            </a:extLst>
          </p:cNvPr>
          <p:cNvSpPr>
            <a:spLocks noGrp="1"/>
          </p:cNvSpPr>
          <p:nvPr>
            <p:ph type="body" sz="half" idx="2"/>
          </p:nvPr>
        </p:nvSpPr>
        <p:spPr>
          <a:xfrm>
            <a:off x="107504" y="1124744"/>
            <a:ext cx="9163586" cy="4320480"/>
          </a:xfrm>
        </p:spPr>
        <p:txBody>
          <a:bodyPr/>
          <a:lstStyle/>
          <a:p>
            <a:pPr algn="ctr"/>
            <a:r>
              <a:rPr lang="en-GB" sz="2200" dirty="0">
                <a:highlight>
                  <a:srgbClr val="FFFF00"/>
                </a:highlight>
              </a:rPr>
              <a:t>Be aware a very intense schedule (dissertation)</a:t>
            </a:r>
          </a:p>
          <a:p>
            <a:pPr marL="342900" indent="-342900">
              <a:buFont typeface="Arial" panose="020B0604020202020204" pitchFamily="34" charset="0"/>
              <a:buChar char="•"/>
            </a:pPr>
            <a:r>
              <a:rPr lang="en-GB" sz="2200" dirty="0"/>
              <a:t>Students/researchers must manage </a:t>
            </a:r>
          </a:p>
          <a:p>
            <a:pPr marL="914400" lvl="1" indent="-457200">
              <a:buFont typeface="Symbol" panose="05050102010706020507" pitchFamily="18" charset="2"/>
              <a:buChar char=""/>
            </a:pPr>
            <a:r>
              <a:rPr lang="en-GB" sz="2200" dirty="0"/>
              <a:t>Readings relevant to their review</a:t>
            </a:r>
          </a:p>
          <a:p>
            <a:pPr marL="914400" lvl="1" indent="-457200">
              <a:buFont typeface="Symbol" panose="05050102010706020507" pitchFamily="18" charset="2"/>
              <a:buChar char=""/>
            </a:pPr>
            <a:r>
              <a:rPr lang="en-GB" sz="2200" dirty="0"/>
              <a:t>Workload</a:t>
            </a:r>
          </a:p>
          <a:p>
            <a:pPr marL="914400" lvl="1" indent="-457200">
              <a:buFont typeface="Symbol" panose="05050102010706020507" pitchFamily="18" charset="2"/>
              <a:buChar char=""/>
            </a:pPr>
            <a:r>
              <a:rPr lang="en-GB" sz="2200" dirty="0"/>
              <a:t>Setting milestones</a:t>
            </a:r>
          </a:p>
          <a:p>
            <a:pPr marL="914400" lvl="1" indent="-457200">
              <a:buFont typeface="Symbol" panose="05050102010706020507" pitchFamily="18" charset="2"/>
              <a:buChar char=""/>
            </a:pPr>
            <a:r>
              <a:rPr lang="en-GB" sz="2200" dirty="0"/>
              <a:t>Setting deadlines</a:t>
            </a:r>
          </a:p>
          <a:p>
            <a:pPr marL="914400" lvl="1" indent="-457200">
              <a:buFont typeface="Symbol" panose="05050102010706020507" pitchFamily="18" charset="2"/>
              <a:buChar char=""/>
            </a:pPr>
            <a:r>
              <a:rPr lang="en-GB" sz="2200" dirty="0"/>
              <a:t>Create and maintain literature matrix (Excel)</a:t>
            </a:r>
          </a:p>
          <a:p>
            <a:pPr marL="914400" lvl="1" indent="-457200">
              <a:buFont typeface="Symbol" panose="05050102010706020507" pitchFamily="18" charset="2"/>
              <a:buChar char=""/>
            </a:pPr>
            <a:r>
              <a:rPr lang="en-GB" sz="2200" dirty="0"/>
              <a:t>Using bibliographic management software</a:t>
            </a:r>
          </a:p>
          <a:p>
            <a:pPr marL="914400" lvl="1" indent="-457200">
              <a:buFont typeface="Symbol" panose="05050102010706020507" pitchFamily="18" charset="2"/>
              <a:buChar char=""/>
            </a:pPr>
            <a:r>
              <a:rPr lang="en-GB" sz="2200" dirty="0"/>
              <a:t>Creating figures, tables,…</a:t>
            </a:r>
          </a:p>
          <a:p>
            <a:pPr lvl="1"/>
            <a:endParaRPr lang="en-GB" sz="2200" dirty="0"/>
          </a:p>
          <a:p>
            <a:pPr lvl="1" algn="ctr"/>
            <a:r>
              <a:rPr lang="en-GB" sz="2200" dirty="0">
                <a:highlight>
                  <a:srgbClr val="FFFF00"/>
                </a:highlight>
              </a:rPr>
              <a:t>Procrastination to start the systematic review will affect the quality of the review!</a:t>
            </a:r>
          </a:p>
          <a:p>
            <a:pPr marL="914400" lvl="1" indent="-457200">
              <a:buFont typeface="Symbol" panose="05050102010706020507" pitchFamily="18" charset="2"/>
              <a:buChar char=""/>
            </a:pPr>
            <a:endParaRPr lang="en-GB" sz="2200" dirty="0"/>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60AA-FDC8-7261-127E-72466FF874A9}"/>
              </a:ext>
            </a:extLst>
          </p:cNvPr>
          <p:cNvSpPr>
            <a:spLocks noGrp="1"/>
          </p:cNvSpPr>
          <p:nvPr>
            <p:ph type="title"/>
          </p:nvPr>
        </p:nvSpPr>
        <p:spPr>
          <a:xfrm>
            <a:off x="457200" y="112555"/>
            <a:ext cx="8229600" cy="1143000"/>
          </a:xfrm>
        </p:spPr>
        <p:txBody>
          <a:bodyPr/>
          <a:lstStyle/>
          <a:p>
            <a:r>
              <a:rPr lang="en-GB" dirty="0"/>
              <a:t>Steps of the systematic review</a:t>
            </a:r>
          </a:p>
        </p:txBody>
      </p:sp>
      <p:sp>
        <p:nvSpPr>
          <p:cNvPr id="3" name="Content Placeholder 2">
            <a:extLst>
              <a:ext uri="{FF2B5EF4-FFF2-40B4-BE49-F238E27FC236}">
                <a16:creationId xmlns:a16="http://schemas.microsoft.com/office/drawing/2014/main" id="{69345524-CF2C-C819-3A3D-7A88EEF98C63}"/>
              </a:ext>
            </a:extLst>
          </p:cNvPr>
          <p:cNvSpPr>
            <a:spLocks noGrp="1"/>
          </p:cNvSpPr>
          <p:nvPr>
            <p:ph idx="1"/>
          </p:nvPr>
        </p:nvSpPr>
        <p:spPr>
          <a:xfrm>
            <a:off x="445428" y="1031392"/>
            <a:ext cx="8229600" cy="4629856"/>
          </a:xfrm>
        </p:spPr>
        <p:txBody>
          <a:bodyPr/>
          <a:lstStyle/>
          <a:p>
            <a:pPr marL="457200" indent="-457200">
              <a:buFont typeface="+mj-lt"/>
              <a:buAutoNum type="arabicPeriod"/>
            </a:pPr>
            <a:endParaRPr lang="en-GB" sz="2500" dirty="0"/>
          </a:p>
          <a:p>
            <a:pPr marL="457200" indent="-457200">
              <a:buFont typeface="+mj-lt"/>
              <a:buAutoNum type="arabicPeriod"/>
            </a:pPr>
            <a:r>
              <a:rPr lang="en-GB" sz="2500" dirty="0"/>
              <a:t>Framing the research question</a:t>
            </a:r>
          </a:p>
          <a:p>
            <a:pPr marL="457200" indent="-457200">
              <a:buFont typeface="+mj-lt"/>
              <a:buAutoNum type="arabicPeriod"/>
            </a:pPr>
            <a:r>
              <a:rPr lang="en-GB" sz="2500" dirty="0"/>
              <a:t>Identifying relevant work</a:t>
            </a:r>
          </a:p>
          <a:p>
            <a:pPr marL="457200" indent="-457200">
              <a:buFont typeface="+mj-lt"/>
              <a:buAutoNum type="arabicPeriod"/>
            </a:pPr>
            <a:r>
              <a:rPr lang="en-GB" sz="2500" dirty="0"/>
              <a:t>Assessing the quality of studies</a:t>
            </a:r>
          </a:p>
          <a:p>
            <a:pPr marL="457200" indent="-457200">
              <a:buFont typeface="+mj-lt"/>
              <a:buAutoNum type="arabicPeriod"/>
            </a:pPr>
            <a:r>
              <a:rPr lang="en-GB" sz="2500" dirty="0"/>
              <a:t>Analysing and summarizing the evidence</a:t>
            </a:r>
          </a:p>
          <a:p>
            <a:pPr marL="457200" indent="-457200">
              <a:buFont typeface="+mj-lt"/>
              <a:buAutoNum type="arabicPeriod"/>
            </a:pPr>
            <a:r>
              <a:rPr lang="en-GB" sz="2500" dirty="0"/>
              <a:t>Interpreting the findings</a:t>
            </a:r>
          </a:p>
          <a:p>
            <a:endParaRPr lang="en-GB" sz="2500" dirty="0"/>
          </a:p>
          <a:p>
            <a:pPr marL="0" indent="0">
              <a:buNone/>
            </a:pPr>
            <a:endParaRPr lang="en-GB" sz="2500" dirty="0"/>
          </a:p>
          <a:p>
            <a:endParaRPr lang="en-GB" sz="2500" dirty="0"/>
          </a:p>
        </p:txBody>
      </p:sp>
      <p:sp>
        <p:nvSpPr>
          <p:cNvPr id="4" name="Date Placeholder 3">
            <a:extLst>
              <a:ext uri="{FF2B5EF4-FFF2-40B4-BE49-F238E27FC236}">
                <a16:creationId xmlns:a16="http://schemas.microsoft.com/office/drawing/2014/main" id="{55B64A2A-112F-ECCD-95C5-5BF4E9CD9EE9}"/>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38DE98CD-B54B-5CCC-EF7D-7BB9059392D7}"/>
              </a:ext>
            </a:extLst>
          </p:cNvPr>
          <p:cNvSpPr>
            <a:spLocks noGrp="1"/>
          </p:cNvSpPr>
          <p:nvPr>
            <p:ph type="sldNum" sz="quarter" idx="12"/>
          </p:nvPr>
        </p:nvSpPr>
        <p:spPr/>
        <p:txBody>
          <a:bodyPr/>
          <a:lstStyle/>
          <a:p>
            <a:pPr>
              <a:defRPr/>
            </a:pPr>
            <a:fld id="{4A70D289-8DCB-4A6C-A292-070CDB670DB5}" type="slidenum">
              <a:rPr lang="en-GB" altLang="en-US" smtClean="0"/>
              <a:pPr>
                <a:defRPr/>
              </a:pPr>
              <a:t>39</a:t>
            </a:fld>
            <a:endParaRPr lang="en-GB" altLang="en-US"/>
          </a:p>
        </p:txBody>
      </p:sp>
    </p:spTree>
    <p:extLst>
      <p:ext uri="{BB962C8B-B14F-4D97-AF65-F5344CB8AC3E}">
        <p14:creationId xmlns:p14="http://schemas.microsoft.com/office/powerpoint/2010/main" val="16390082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6EFBE434-9E60-D29F-A443-F5FDB50A8C3F}"/>
              </a:ext>
            </a:extLst>
          </p:cNvPr>
          <p:cNvSpPr>
            <a:spLocks noGrp="1"/>
          </p:cNvSpPr>
          <p:nvPr>
            <p:ph type="title"/>
          </p:nvPr>
        </p:nvSpPr>
        <p:spPr>
          <a:xfrm>
            <a:off x="628650" y="260350"/>
            <a:ext cx="7886700" cy="993775"/>
          </a:xfrm>
        </p:spPr>
        <p:txBody>
          <a:bodyPr/>
          <a:lstStyle/>
          <a:p>
            <a:r>
              <a:rPr lang="en-GB" altLang="en-US" dirty="0"/>
              <a:t>Step 2: </a:t>
            </a:r>
            <a:r>
              <a:rPr lang="en-GB" dirty="0"/>
              <a:t>Identify relevant work</a:t>
            </a:r>
            <a:endParaRPr lang="en-GB" altLang="en-US" dirty="0"/>
          </a:p>
        </p:txBody>
      </p:sp>
      <p:sp>
        <p:nvSpPr>
          <p:cNvPr id="46083" name="Content Placeholder 2">
            <a:extLst>
              <a:ext uri="{FF2B5EF4-FFF2-40B4-BE49-F238E27FC236}">
                <a16:creationId xmlns:a16="http://schemas.microsoft.com/office/drawing/2014/main" id="{7B98104A-34CC-3B8E-F420-5830FAD50DEA}"/>
              </a:ext>
            </a:extLst>
          </p:cNvPr>
          <p:cNvSpPr>
            <a:spLocks noGrp="1"/>
          </p:cNvSpPr>
          <p:nvPr>
            <p:ph idx="1"/>
          </p:nvPr>
        </p:nvSpPr>
        <p:spPr>
          <a:xfrm>
            <a:off x="626811" y="1196752"/>
            <a:ext cx="7886700" cy="3687762"/>
          </a:xfrm>
        </p:spPr>
        <p:txBody>
          <a:bodyPr/>
          <a:lstStyle/>
          <a:p>
            <a:pPr marL="0" indent="0">
              <a:lnSpc>
                <a:spcPct val="106000"/>
              </a:lnSpc>
              <a:spcAft>
                <a:spcPts val="288"/>
              </a:spcAft>
              <a:buClr>
                <a:srgbClr val="C6D9F1"/>
              </a:buClr>
              <a:buSzPts val="3200"/>
              <a:buNone/>
            </a:pPr>
            <a:r>
              <a:rPr lang="en-GB" altLang="en-US" sz="2300" dirty="0"/>
              <a:t>Review the literature</a:t>
            </a:r>
          </a:p>
          <a:p>
            <a:pPr marL="257175" indent="-257175">
              <a:lnSpc>
                <a:spcPct val="106000"/>
              </a:lnSpc>
              <a:spcAft>
                <a:spcPts val="288"/>
              </a:spcAft>
              <a:buClr>
                <a:srgbClr val="C6D9F1"/>
              </a:buClr>
              <a:buSzPts val="3200"/>
            </a:pPr>
            <a:r>
              <a:rPr lang="en-GB" altLang="en-US" sz="2300" dirty="0"/>
              <a:t>Locate relevant and appropriate resources</a:t>
            </a:r>
          </a:p>
          <a:p>
            <a:pPr marL="557213" lvl="1" indent="-214313">
              <a:lnSpc>
                <a:spcPct val="107000"/>
              </a:lnSpc>
              <a:spcAft>
                <a:spcPts val="550"/>
              </a:spcAft>
              <a:buClr>
                <a:srgbClr val="C6D9F1"/>
              </a:buClr>
              <a:buSzPts val="2800"/>
            </a:pPr>
            <a:r>
              <a:rPr lang="en-GB" altLang="en-US" sz="2300" dirty="0"/>
              <a:t>Books (guided by the specific topic area)</a:t>
            </a:r>
          </a:p>
          <a:p>
            <a:pPr marL="557213" lvl="1" indent="-214313">
              <a:lnSpc>
                <a:spcPct val="107000"/>
              </a:lnSpc>
              <a:spcAft>
                <a:spcPts val="550"/>
              </a:spcAft>
              <a:buClr>
                <a:srgbClr val="C6D9F1"/>
              </a:buClr>
              <a:buSzPts val="2800"/>
            </a:pPr>
            <a:r>
              <a:rPr lang="en-GB" altLang="en-US" sz="2300" dirty="0"/>
              <a:t>Journals (guided by the specific topic area)</a:t>
            </a:r>
          </a:p>
          <a:p>
            <a:pPr marL="557213" lvl="1" indent="-214313">
              <a:lnSpc>
                <a:spcPct val="107000"/>
              </a:lnSpc>
              <a:spcAft>
                <a:spcPts val="888"/>
              </a:spcAft>
              <a:buClr>
                <a:srgbClr val="C6D9F1"/>
              </a:buClr>
              <a:buSzPts val="2800"/>
            </a:pPr>
            <a:r>
              <a:rPr lang="en-GB" altLang="en-US" sz="2300" dirty="0"/>
              <a:t>Electronic resources (guided by the specific topic area)</a:t>
            </a:r>
          </a:p>
          <a:p>
            <a:pPr marL="257175" indent="-257175">
              <a:lnSpc>
                <a:spcPct val="106000"/>
              </a:lnSpc>
              <a:spcAft>
                <a:spcPts val="238"/>
              </a:spcAft>
              <a:buClr>
                <a:srgbClr val="C6D9F1"/>
              </a:buClr>
              <a:buSzPts val="3200"/>
            </a:pPr>
            <a:r>
              <a:rPr lang="en-GB" altLang="en-US" sz="2300" dirty="0"/>
              <a:t>Select resources consciously</a:t>
            </a:r>
          </a:p>
          <a:p>
            <a:pPr marL="557213" lvl="1" indent="-214313">
              <a:lnSpc>
                <a:spcPct val="107000"/>
              </a:lnSpc>
              <a:spcAft>
                <a:spcPts val="450"/>
              </a:spcAft>
              <a:buClr>
                <a:srgbClr val="C6D9F1"/>
              </a:buClr>
              <a:buSzPts val="2800"/>
            </a:pPr>
            <a:r>
              <a:rPr lang="en-GB" altLang="en-US" sz="2300" dirty="0"/>
              <a:t>Determine the relevant resources for the topic</a:t>
            </a:r>
          </a:p>
          <a:p>
            <a:pPr marL="557213" lvl="1" indent="-214313">
              <a:lnSpc>
                <a:spcPct val="107000"/>
              </a:lnSpc>
              <a:spcAft>
                <a:spcPts val="25"/>
              </a:spcAft>
              <a:buClr>
                <a:srgbClr val="C6D9F1"/>
              </a:buClr>
              <a:buSzPts val="2800"/>
            </a:pPr>
            <a:r>
              <a:rPr lang="en-GB" altLang="en-US" sz="2300" dirty="0"/>
              <a:t>Organize the resources by mapping relevant literature </a:t>
            </a:r>
          </a:p>
          <a:p>
            <a:pPr marL="257175" indent="-257175"/>
            <a:r>
              <a:rPr lang="en-GB" altLang="en-US" sz="2300" dirty="0"/>
              <a:t>Summarize the resources in a literature review</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1D99-3219-D9B8-18CB-C81D13BAD4E2}"/>
              </a:ext>
            </a:extLst>
          </p:cNvPr>
          <p:cNvSpPr>
            <a:spLocks noGrp="1"/>
          </p:cNvSpPr>
          <p:nvPr>
            <p:ph type="title"/>
          </p:nvPr>
        </p:nvSpPr>
        <p:spPr>
          <a:xfrm>
            <a:off x="447762" y="-51267"/>
            <a:ext cx="8229600" cy="1143000"/>
          </a:xfrm>
        </p:spPr>
        <p:txBody>
          <a:bodyPr/>
          <a:lstStyle/>
          <a:p>
            <a:r>
              <a:rPr lang="en-GB" altLang="en-US" dirty="0"/>
              <a:t>Step 2: </a:t>
            </a:r>
            <a:r>
              <a:rPr lang="en-GB" dirty="0"/>
              <a:t>Identify relevant work </a:t>
            </a:r>
            <a:r>
              <a:rPr lang="en-GB" sz="3000" dirty="0"/>
              <a:t>(2)</a:t>
            </a:r>
          </a:p>
        </p:txBody>
      </p:sp>
      <p:sp>
        <p:nvSpPr>
          <p:cNvPr id="3" name="Content Placeholder 2">
            <a:extLst>
              <a:ext uri="{FF2B5EF4-FFF2-40B4-BE49-F238E27FC236}">
                <a16:creationId xmlns:a16="http://schemas.microsoft.com/office/drawing/2014/main" id="{4363F070-B79F-9768-42BB-872150A3131F}"/>
              </a:ext>
            </a:extLst>
          </p:cNvPr>
          <p:cNvSpPr>
            <a:spLocks noGrp="1"/>
          </p:cNvSpPr>
          <p:nvPr>
            <p:ph idx="1"/>
          </p:nvPr>
        </p:nvSpPr>
        <p:spPr>
          <a:xfrm>
            <a:off x="250825" y="1052736"/>
            <a:ext cx="8785670" cy="3917032"/>
          </a:xfrm>
        </p:spPr>
        <p:txBody>
          <a:bodyPr/>
          <a:lstStyle/>
          <a:p>
            <a:pPr>
              <a:buFont typeface="Wingdings" panose="05000000000000000000" pitchFamily="2" charset="2"/>
              <a:buChar char="§"/>
            </a:pPr>
            <a:r>
              <a:rPr lang="en-GB" sz="3000" dirty="0"/>
              <a:t>Basic search</a:t>
            </a:r>
            <a:r>
              <a:rPr lang="en-GB" sz="3200" dirty="0"/>
              <a:t> </a:t>
            </a:r>
          </a:p>
          <a:p>
            <a:pPr lvl="1">
              <a:buFont typeface="Symbol" panose="05050102010706020507" pitchFamily="18" charset="2"/>
              <a:buChar char=""/>
            </a:pPr>
            <a:r>
              <a:rPr lang="en-GB" sz="2200" dirty="0"/>
              <a:t>What is my topic, What research already conducted, What research has not been conducted?</a:t>
            </a:r>
          </a:p>
          <a:p>
            <a:pPr>
              <a:buFont typeface="Wingdings" panose="05000000000000000000" pitchFamily="2" charset="2"/>
              <a:buChar char="§"/>
            </a:pPr>
            <a:r>
              <a:rPr lang="en-GB" sz="3000" dirty="0"/>
              <a:t>Critique articles using critical questions</a:t>
            </a:r>
          </a:p>
          <a:p>
            <a:pPr>
              <a:buFont typeface="Wingdings" panose="05000000000000000000" pitchFamily="2" charset="2"/>
              <a:buChar char="§"/>
            </a:pPr>
            <a:r>
              <a:rPr lang="en-GB" sz="3000" dirty="0"/>
              <a:t>Write introduction</a:t>
            </a:r>
          </a:p>
          <a:p>
            <a:pPr lvl="1">
              <a:buFont typeface="Symbol" panose="05050102010706020507" pitchFamily="18" charset="2"/>
              <a:buChar char=""/>
            </a:pPr>
            <a:r>
              <a:rPr lang="en-GB" sz="2200" dirty="0"/>
              <a:t>Background, rationale, objectives, define major concepts,</a:t>
            </a:r>
          </a:p>
          <a:p>
            <a:pPr lvl="1">
              <a:buFont typeface="Symbol" panose="05050102010706020507" pitchFamily="18" charset="2"/>
              <a:buChar char=""/>
            </a:pPr>
            <a:r>
              <a:rPr lang="en-GB" sz="2200" dirty="0"/>
              <a:t>PICO (population, intervention, comparison, outcomes)</a:t>
            </a:r>
          </a:p>
          <a:p>
            <a:pPr>
              <a:buFont typeface="Wingdings" panose="05000000000000000000" pitchFamily="2" charset="2"/>
              <a:buChar char="§"/>
            </a:pPr>
            <a:r>
              <a:rPr lang="en-GB" sz="3000" dirty="0"/>
              <a:t>Conduct extensive database searches </a:t>
            </a:r>
          </a:p>
          <a:p>
            <a:pPr>
              <a:buFont typeface="Wingdings" panose="05000000000000000000" pitchFamily="2" charset="2"/>
              <a:buChar char="§"/>
            </a:pPr>
            <a:r>
              <a:rPr lang="en-GB" sz="3000" dirty="0"/>
              <a:t>Download result from databases</a:t>
            </a:r>
          </a:p>
          <a:p>
            <a:endParaRPr lang="en-GB" dirty="0"/>
          </a:p>
        </p:txBody>
      </p:sp>
      <p:sp>
        <p:nvSpPr>
          <p:cNvPr id="4" name="Date Placeholder 3">
            <a:extLst>
              <a:ext uri="{FF2B5EF4-FFF2-40B4-BE49-F238E27FC236}">
                <a16:creationId xmlns:a16="http://schemas.microsoft.com/office/drawing/2014/main" id="{EDE1228B-5E44-241B-FE9C-CC643CE2C06F}"/>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27CD4379-D5DB-5834-1C30-058FE6A3EF7E}"/>
              </a:ext>
            </a:extLst>
          </p:cNvPr>
          <p:cNvSpPr>
            <a:spLocks noGrp="1"/>
          </p:cNvSpPr>
          <p:nvPr>
            <p:ph type="sldNum" sz="quarter" idx="12"/>
          </p:nvPr>
        </p:nvSpPr>
        <p:spPr/>
        <p:txBody>
          <a:bodyPr/>
          <a:lstStyle/>
          <a:p>
            <a:pPr>
              <a:defRPr/>
            </a:pPr>
            <a:fld id="{4A70D289-8DCB-4A6C-A292-070CDB670DB5}" type="slidenum">
              <a:rPr lang="en-GB" altLang="en-US" smtClean="0"/>
              <a:pPr>
                <a:defRPr/>
              </a:pPr>
              <a:t>41</a:t>
            </a:fld>
            <a:endParaRPr lang="en-GB" altLang="en-US"/>
          </a:p>
        </p:txBody>
      </p:sp>
    </p:spTree>
    <p:extLst>
      <p:ext uri="{BB962C8B-B14F-4D97-AF65-F5344CB8AC3E}">
        <p14:creationId xmlns:p14="http://schemas.microsoft.com/office/powerpoint/2010/main" val="39871688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14C8-549D-6046-22CD-875C8541BA37}"/>
              </a:ext>
            </a:extLst>
          </p:cNvPr>
          <p:cNvSpPr>
            <a:spLocks noGrp="1"/>
          </p:cNvSpPr>
          <p:nvPr>
            <p:ph type="title"/>
          </p:nvPr>
        </p:nvSpPr>
        <p:spPr/>
        <p:txBody>
          <a:bodyPr/>
          <a:lstStyle/>
          <a:p>
            <a:r>
              <a:rPr lang="en-GB" dirty="0"/>
              <a:t>Database searches</a:t>
            </a:r>
          </a:p>
        </p:txBody>
      </p:sp>
      <p:sp>
        <p:nvSpPr>
          <p:cNvPr id="3" name="Content Placeholder 2">
            <a:extLst>
              <a:ext uri="{FF2B5EF4-FFF2-40B4-BE49-F238E27FC236}">
                <a16:creationId xmlns:a16="http://schemas.microsoft.com/office/drawing/2014/main" id="{ED8A1264-CE69-9482-26CF-AA0F5C150CFB}"/>
              </a:ext>
            </a:extLst>
          </p:cNvPr>
          <p:cNvSpPr>
            <a:spLocks noGrp="1"/>
          </p:cNvSpPr>
          <p:nvPr>
            <p:ph idx="1"/>
          </p:nvPr>
        </p:nvSpPr>
        <p:spPr>
          <a:xfrm>
            <a:off x="457200" y="1628800"/>
            <a:ext cx="8229600" cy="3917032"/>
          </a:xfrm>
        </p:spPr>
        <p:txBody>
          <a:bodyPr/>
          <a:lstStyle/>
          <a:p>
            <a:r>
              <a:rPr lang="en-GB" dirty="0"/>
              <a:t>Need to identify key terms</a:t>
            </a:r>
          </a:p>
          <a:p>
            <a:r>
              <a:rPr lang="en-GB" dirty="0"/>
              <a:t>Use of Boolean operators</a:t>
            </a:r>
            <a:endParaRPr lang="en-GB" dirty="0">
              <a:sym typeface="Wingdings" panose="05000000000000000000" pitchFamily="2" charset="2"/>
            </a:endParaRPr>
          </a:p>
          <a:p>
            <a:r>
              <a:rPr lang="en-GB" dirty="0">
                <a:sym typeface="Wingdings" panose="05000000000000000000" pitchFamily="2" charset="2"/>
              </a:rPr>
              <a:t>Apply filters</a:t>
            </a:r>
          </a:p>
          <a:p>
            <a:r>
              <a:rPr lang="en-GB" dirty="0">
                <a:sym typeface="Wingdings" panose="05000000000000000000" pitchFamily="2" charset="2"/>
              </a:rPr>
              <a:t>Remove duplicates</a:t>
            </a:r>
          </a:p>
          <a:p>
            <a:r>
              <a:rPr lang="en-GB" dirty="0">
                <a:sym typeface="Wingdings" panose="05000000000000000000" pitchFamily="2" charset="2"/>
              </a:rPr>
              <a:t>Screen abstracts (reject; keep)</a:t>
            </a:r>
          </a:p>
          <a:p>
            <a:r>
              <a:rPr lang="en-GB" dirty="0">
                <a:sym typeface="Wingdings" panose="05000000000000000000" pitchFamily="2" charset="2"/>
              </a:rPr>
              <a:t>Screen full text articles (reject or keep)</a:t>
            </a:r>
            <a:endParaRPr lang="en-GB" dirty="0"/>
          </a:p>
        </p:txBody>
      </p:sp>
      <p:sp>
        <p:nvSpPr>
          <p:cNvPr id="4" name="Date Placeholder 3">
            <a:extLst>
              <a:ext uri="{FF2B5EF4-FFF2-40B4-BE49-F238E27FC236}">
                <a16:creationId xmlns:a16="http://schemas.microsoft.com/office/drawing/2014/main" id="{ADA7309D-54C1-9B52-FF93-759AB1BF4F46}"/>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9F3610DD-FD39-518D-49E2-9F45DA2D2F2E}"/>
              </a:ext>
            </a:extLst>
          </p:cNvPr>
          <p:cNvSpPr>
            <a:spLocks noGrp="1"/>
          </p:cNvSpPr>
          <p:nvPr>
            <p:ph type="sldNum" sz="quarter" idx="12"/>
          </p:nvPr>
        </p:nvSpPr>
        <p:spPr/>
        <p:txBody>
          <a:bodyPr/>
          <a:lstStyle/>
          <a:p>
            <a:pPr>
              <a:defRPr/>
            </a:pPr>
            <a:fld id="{4A70D289-8DCB-4A6C-A292-070CDB670DB5}" type="slidenum">
              <a:rPr lang="en-GB" altLang="en-US" smtClean="0"/>
              <a:pPr>
                <a:defRPr/>
              </a:pPr>
              <a:t>42</a:t>
            </a:fld>
            <a:endParaRPr lang="en-GB" altLang="en-US"/>
          </a:p>
        </p:txBody>
      </p:sp>
    </p:spTree>
    <p:extLst>
      <p:ext uri="{BB962C8B-B14F-4D97-AF65-F5344CB8AC3E}">
        <p14:creationId xmlns:p14="http://schemas.microsoft.com/office/powerpoint/2010/main" val="4086005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0AD72935-8FDD-D95E-C8F5-F766F63C0655}"/>
              </a:ext>
            </a:extLst>
          </p:cNvPr>
          <p:cNvSpPr>
            <a:spLocks noGrp="1"/>
          </p:cNvSpPr>
          <p:nvPr>
            <p:ph type="title"/>
          </p:nvPr>
        </p:nvSpPr>
        <p:spPr>
          <a:xfrm>
            <a:off x="457200" y="260648"/>
            <a:ext cx="8229600" cy="1143000"/>
          </a:xfrm>
        </p:spPr>
        <p:txBody>
          <a:bodyPr/>
          <a:lstStyle/>
          <a:p>
            <a:r>
              <a:rPr lang="en-GB" altLang="en-US" sz="4000" dirty="0"/>
              <a:t>Step 3: Assessing the quality of studies</a:t>
            </a:r>
          </a:p>
        </p:txBody>
      </p:sp>
      <p:sp>
        <p:nvSpPr>
          <p:cNvPr id="3" name="Content Placeholder 2">
            <a:extLst>
              <a:ext uri="{FF2B5EF4-FFF2-40B4-BE49-F238E27FC236}">
                <a16:creationId xmlns:a16="http://schemas.microsoft.com/office/drawing/2014/main" id="{3B35C4E3-A58B-2F7E-2FB5-BAE0929D05FA}"/>
              </a:ext>
            </a:extLst>
          </p:cNvPr>
          <p:cNvSpPr>
            <a:spLocks noGrp="1"/>
          </p:cNvSpPr>
          <p:nvPr>
            <p:ph idx="1"/>
          </p:nvPr>
        </p:nvSpPr>
        <p:spPr>
          <a:xfrm>
            <a:off x="628650" y="1484784"/>
            <a:ext cx="8515350" cy="4464496"/>
          </a:xfrm>
        </p:spPr>
        <p:txBody>
          <a:bodyPr>
            <a:normAutofit/>
          </a:bodyPr>
          <a:lstStyle/>
          <a:p>
            <a:pPr marL="0" indent="0">
              <a:buNone/>
              <a:defRPr/>
            </a:pPr>
            <a:r>
              <a:rPr lang="en-GB" sz="2700" dirty="0"/>
              <a:t>Use a quality assessment tool (e.g.,..) </a:t>
            </a:r>
          </a:p>
          <a:p>
            <a:pPr>
              <a:defRPr/>
            </a:pPr>
            <a:r>
              <a:rPr lang="en-GB" sz="2700" dirty="0"/>
              <a:t>Assess how close articles follow the checklist</a:t>
            </a:r>
          </a:p>
          <a:p>
            <a:pPr>
              <a:defRPr/>
            </a:pPr>
            <a:r>
              <a:rPr lang="en-GB" sz="2700" dirty="0"/>
              <a:t>Do the articles not completely adhere to every step </a:t>
            </a:r>
          </a:p>
          <a:p>
            <a:pPr>
              <a:defRPr/>
            </a:pPr>
            <a:r>
              <a:rPr lang="en-GB" sz="2700" dirty="0"/>
              <a:t>Does a portion not apply</a:t>
            </a:r>
          </a:p>
          <a:p>
            <a:pPr>
              <a:defRPr/>
            </a:pPr>
            <a:r>
              <a:rPr lang="en-GB" sz="2700" dirty="0"/>
              <a:t>Use the literature matrix to record</a:t>
            </a:r>
          </a:p>
          <a:p>
            <a:pPr>
              <a:defRPr/>
            </a:pPr>
            <a:r>
              <a:rPr lang="en-GB" sz="2700" dirty="0">
                <a:solidFill>
                  <a:srgbClr val="000000"/>
                </a:solidFill>
              </a:rPr>
              <a:t>This is the risk of bias assessment - Prisma checklist</a:t>
            </a:r>
          </a:p>
          <a:p>
            <a:pPr marL="0" indent="0" algn="ctr">
              <a:buNone/>
              <a:defRPr/>
            </a:pPr>
            <a:r>
              <a:rPr lang="en-GB" sz="2500" b="1" dirty="0">
                <a:solidFill>
                  <a:schemeClr val="tx2">
                    <a:lumMod val="75000"/>
                  </a:schemeClr>
                </a:solidFill>
              </a:rPr>
              <a:t>Go to Moodle and click on the link </a:t>
            </a:r>
          </a:p>
          <a:p>
            <a:pPr marL="0" indent="0" algn="ctr">
              <a:buNone/>
              <a:defRPr/>
            </a:pPr>
            <a:r>
              <a:rPr lang="en-GB" sz="2500" b="1" dirty="0">
                <a:solidFill>
                  <a:schemeClr val="tx2">
                    <a:lumMod val="75000"/>
                  </a:schemeClr>
                </a:solidFill>
              </a:rPr>
              <a:t>Systematic Reviews: Quality Assessment Tools and share 2 tools you found?</a:t>
            </a:r>
            <a:endParaRPr lang="en-GB" dirty="0">
              <a:solidFill>
                <a:schemeClr val="tx2">
                  <a:lumMod val="75000"/>
                </a:schemeClr>
              </a:solidFill>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B79F543A-F907-2919-C88A-2172926A005C}"/>
              </a:ext>
            </a:extLst>
          </p:cNvPr>
          <p:cNvSpPr>
            <a:spLocks noGrp="1"/>
          </p:cNvSpPr>
          <p:nvPr>
            <p:ph type="title"/>
          </p:nvPr>
        </p:nvSpPr>
        <p:spPr>
          <a:xfrm>
            <a:off x="107504" y="9525"/>
            <a:ext cx="8445946" cy="1143000"/>
          </a:xfrm>
        </p:spPr>
        <p:txBody>
          <a:bodyPr/>
          <a:lstStyle/>
          <a:p>
            <a:r>
              <a:rPr lang="en-GB" altLang="en-US" dirty="0"/>
              <a:t>Step 4: Summarizing the evidence</a:t>
            </a:r>
          </a:p>
        </p:txBody>
      </p:sp>
      <p:sp>
        <p:nvSpPr>
          <p:cNvPr id="50179" name="Content Placeholder 2">
            <a:extLst>
              <a:ext uri="{FF2B5EF4-FFF2-40B4-BE49-F238E27FC236}">
                <a16:creationId xmlns:a16="http://schemas.microsoft.com/office/drawing/2014/main" id="{BC6B9257-A9B4-EECD-CD46-F844FB7DA435}"/>
              </a:ext>
            </a:extLst>
          </p:cNvPr>
          <p:cNvSpPr>
            <a:spLocks noGrp="1"/>
          </p:cNvSpPr>
          <p:nvPr>
            <p:ph idx="1"/>
          </p:nvPr>
        </p:nvSpPr>
        <p:spPr>
          <a:xfrm>
            <a:off x="395288" y="1341438"/>
            <a:ext cx="8445946" cy="3916362"/>
          </a:xfrm>
        </p:spPr>
        <p:txBody>
          <a:bodyPr/>
          <a:lstStyle/>
          <a:p>
            <a:r>
              <a:rPr lang="en-GB" altLang="en-US" sz="2500" dirty="0"/>
              <a:t>Following extensive database searches select 10-12 articles for analysis</a:t>
            </a:r>
          </a:p>
          <a:p>
            <a:r>
              <a:rPr lang="en-GB" altLang="en-US" sz="2500" dirty="0"/>
              <a:t>Double check for missed articles by a last search</a:t>
            </a:r>
          </a:p>
          <a:p>
            <a:r>
              <a:rPr lang="en-GB" altLang="en-US" sz="2500" dirty="0"/>
              <a:t>Add study characteristics in the Literature matrix</a:t>
            </a:r>
          </a:p>
          <a:p>
            <a:pPr lvl="1"/>
            <a:r>
              <a:rPr lang="en-GB" altLang="en-US" sz="1700" dirty="0"/>
              <a:t>date of publication, journal authors, title, aim, population, intervention, study type, outcomes, sample size, country of origin, anything else relevant. </a:t>
            </a:r>
          </a:p>
          <a:p>
            <a:r>
              <a:rPr lang="en-GB" altLang="en-US" sz="2500" dirty="0"/>
              <a:t>Read articles more than once.</a:t>
            </a:r>
          </a:p>
          <a:p>
            <a:r>
              <a:rPr lang="en-GB" altLang="en-US" sz="2500" dirty="0"/>
              <a:t>Write summaries for each selected article</a:t>
            </a:r>
          </a:p>
          <a:p>
            <a:r>
              <a:rPr lang="en-GB" altLang="en-US" sz="2500" dirty="0"/>
              <a:t>Identify the themes (common threads) and final themes</a:t>
            </a:r>
          </a:p>
          <a:p>
            <a:pPr lvl="1"/>
            <a:r>
              <a:rPr lang="en-GB" altLang="en-US" sz="2100" dirty="0"/>
              <a:t>Consider using </a:t>
            </a:r>
            <a:r>
              <a:rPr lang="en-GB" altLang="en-US" sz="2100" dirty="0" err="1"/>
              <a:t>Nvivo</a:t>
            </a:r>
            <a:r>
              <a:rPr lang="en-GB" altLang="en-US" sz="2100" dirty="0"/>
              <a:t> programme</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767CE-D3C7-3BBE-8558-3895B39F01ED}"/>
              </a:ext>
            </a:extLst>
          </p:cNvPr>
          <p:cNvSpPr>
            <a:spLocks noGrp="1"/>
          </p:cNvSpPr>
          <p:nvPr>
            <p:ph type="title"/>
          </p:nvPr>
        </p:nvSpPr>
        <p:spPr/>
        <p:txBody>
          <a:bodyPr/>
          <a:lstStyle/>
          <a:p>
            <a:r>
              <a:rPr lang="en-GB" dirty="0"/>
              <a:t>Use a Literature Matrix</a:t>
            </a:r>
            <a:br>
              <a:rPr lang="en-GB" dirty="0"/>
            </a:br>
            <a:endParaRPr lang="en-GB" sz="2800" i="1" dirty="0"/>
          </a:p>
        </p:txBody>
      </p:sp>
      <p:sp>
        <p:nvSpPr>
          <p:cNvPr id="3" name="Content Placeholder 2">
            <a:extLst>
              <a:ext uri="{FF2B5EF4-FFF2-40B4-BE49-F238E27FC236}">
                <a16:creationId xmlns:a16="http://schemas.microsoft.com/office/drawing/2014/main" id="{9FA155A2-C3DA-E08F-878F-87E9A4F7AA93}"/>
              </a:ext>
            </a:extLst>
          </p:cNvPr>
          <p:cNvSpPr>
            <a:spLocks noGrp="1"/>
          </p:cNvSpPr>
          <p:nvPr>
            <p:ph idx="1"/>
          </p:nvPr>
        </p:nvSpPr>
        <p:spPr>
          <a:xfrm>
            <a:off x="457200" y="1196752"/>
            <a:ext cx="8229600" cy="3917032"/>
          </a:xfrm>
        </p:spPr>
        <p:txBody>
          <a:bodyPr/>
          <a:lstStyle/>
          <a:p>
            <a:r>
              <a:rPr lang="en-GB" dirty="0"/>
              <a:t>Is an Excel document (data extraction tool)</a:t>
            </a:r>
          </a:p>
          <a:p>
            <a:r>
              <a:rPr lang="en-GB" dirty="0"/>
              <a:t>Has several iterative tabs:</a:t>
            </a:r>
          </a:p>
          <a:p>
            <a:pPr lvl="1"/>
            <a:r>
              <a:rPr lang="en-GB" dirty="0"/>
              <a:t>Basic search (keep/ reject) </a:t>
            </a:r>
          </a:p>
          <a:p>
            <a:pPr lvl="1"/>
            <a:r>
              <a:rPr lang="en-GB" dirty="0"/>
              <a:t>Abstract screening, (start PRISMA flow diagram, calculate Kappa)</a:t>
            </a:r>
          </a:p>
          <a:p>
            <a:pPr lvl="1"/>
            <a:r>
              <a:rPr lang="en-GB" dirty="0"/>
              <a:t>Article analysis, </a:t>
            </a:r>
          </a:p>
          <a:p>
            <a:pPr lvl="1"/>
            <a:r>
              <a:rPr lang="en-GB" dirty="0"/>
              <a:t>Themes, </a:t>
            </a:r>
          </a:p>
          <a:p>
            <a:pPr lvl="1"/>
            <a:r>
              <a:rPr lang="en-GB" dirty="0"/>
              <a:t>Additional analysis, and charts.</a:t>
            </a:r>
          </a:p>
        </p:txBody>
      </p:sp>
      <p:sp>
        <p:nvSpPr>
          <p:cNvPr id="4" name="Date Placeholder 3">
            <a:extLst>
              <a:ext uri="{FF2B5EF4-FFF2-40B4-BE49-F238E27FC236}">
                <a16:creationId xmlns:a16="http://schemas.microsoft.com/office/drawing/2014/main" id="{72B93355-527A-70F6-A56B-0457A120DC64}"/>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1B921638-5BF7-2984-96AC-F539511D2270}"/>
              </a:ext>
            </a:extLst>
          </p:cNvPr>
          <p:cNvSpPr>
            <a:spLocks noGrp="1"/>
          </p:cNvSpPr>
          <p:nvPr>
            <p:ph type="sldNum" sz="quarter" idx="12"/>
          </p:nvPr>
        </p:nvSpPr>
        <p:spPr/>
        <p:txBody>
          <a:bodyPr/>
          <a:lstStyle/>
          <a:p>
            <a:pPr>
              <a:defRPr/>
            </a:pPr>
            <a:fld id="{4A70D289-8DCB-4A6C-A292-070CDB670DB5}" type="slidenum">
              <a:rPr lang="en-GB" altLang="en-US" smtClean="0"/>
              <a:pPr>
                <a:defRPr/>
              </a:pPr>
              <a:t>45</a:t>
            </a:fld>
            <a:endParaRPr lang="en-GB" altLang="en-US"/>
          </a:p>
        </p:txBody>
      </p:sp>
    </p:spTree>
    <p:extLst>
      <p:ext uri="{BB962C8B-B14F-4D97-AF65-F5344CB8AC3E}">
        <p14:creationId xmlns:p14="http://schemas.microsoft.com/office/powerpoint/2010/main" val="36657621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14D9813E-29D0-7FE7-5EE3-76F0A7A43A8B}"/>
              </a:ext>
            </a:extLst>
          </p:cNvPr>
          <p:cNvSpPr>
            <a:spLocks noGrp="1"/>
          </p:cNvSpPr>
          <p:nvPr>
            <p:ph type="title"/>
          </p:nvPr>
        </p:nvSpPr>
        <p:spPr/>
        <p:txBody>
          <a:bodyPr/>
          <a:lstStyle/>
          <a:p>
            <a:r>
              <a:rPr lang="en-GB" altLang="en-US" sz="4000" dirty="0"/>
              <a:t>Step 5: Interpreting the findings and reporting</a:t>
            </a:r>
          </a:p>
        </p:txBody>
      </p:sp>
      <p:sp>
        <p:nvSpPr>
          <p:cNvPr id="51203" name="Content Placeholder 2">
            <a:extLst>
              <a:ext uri="{FF2B5EF4-FFF2-40B4-BE49-F238E27FC236}">
                <a16:creationId xmlns:a16="http://schemas.microsoft.com/office/drawing/2014/main" id="{8CFC7BB9-A8A9-9145-0ACC-4A8FF90C9AA7}"/>
              </a:ext>
            </a:extLst>
          </p:cNvPr>
          <p:cNvSpPr>
            <a:spLocks noGrp="1"/>
          </p:cNvSpPr>
          <p:nvPr>
            <p:ph idx="1"/>
          </p:nvPr>
        </p:nvSpPr>
        <p:spPr>
          <a:xfrm>
            <a:off x="228600" y="1628800"/>
            <a:ext cx="8686800" cy="3916363"/>
          </a:xfrm>
        </p:spPr>
        <p:txBody>
          <a:bodyPr/>
          <a:lstStyle/>
          <a:p>
            <a:r>
              <a:rPr lang="en-GB" altLang="en-US" sz="3000" dirty="0"/>
              <a:t>Look at the literature matrix, holds all the data </a:t>
            </a:r>
          </a:p>
          <a:p>
            <a:r>
              <a:rPr lang="en-GB" altLang="en-US" sz="3000" dirty="0"/>
              <a:t>This data can be used for tables, figures,.. </a:t>
            </a:r>
          </a:p>
          <a:p>
            <a:r>
              <a:rPr lang="en-GB" altLang="en-US" sz="3000" dirty="0"/>
              <a:t>For example, a table: </a:t>
            </a:r>
          </a:p>
          <a:p>
            <a:pPr lvl="3"/>
            <a:r>
              <a:rPr lang="en-GB" altLang="en-US" sz="1800" dirty="0"/>
              <a:t>Presenting the themes identified, </a:t>
            </a:r>
          </a:p>
          <a:p>
            <a:pPr lvl="3"/>
            <a:r>
              <a:rPr lang="en-GB" altLang="en-US" sz="1800" dirty="0"/>
              <a:t>Presenting an affinity matrix (identified themes throughout analysis e.g., countries of origin, population,..</a:t>
            </a:r>
          </a:p>
          <a:p>
            <a:r>
              <a:rPr lang="en-GB" altLang="en-US" sz="3000" dirty="0"/>
              <a:t>Results descriptive or statistical </a:t>
            </a:r>
            <a:r>
              <a:rPr lang="en-GB" altLang="en-US" sz="2700" dirty="0"/>
              <a:t>(e.g., key factors, key outcomes, ...)</a:t>
            </a:r>
          </a:p>
          <a:p>
            <a:r>
              <a:rPr lang="en-GB" altLang="en-US" sz="2700" dirty="0"/>
              <a:t>Follow PRISMA reporting, see the checklist</a:t>
            </a:r>
          </a:p>
          <a:p>
            <a:endParaRPr lang="en-GB" altLang="en-US" sz="27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14D9813E-29D0-7FE7-5EE3-76F0A7A43A8B}"/>
              </a:ext>
            </a:extLst>
          </p:cNvPr>
          <p:cNvSpPr>
            <a:spLocks noGrp="1"/>
          </p:cNvSpPr>
          <p:nvPr>
            <p:ph type="title"/>
          </p:nvPr>
        </p:nvSpPr>
        <p:spPr/>
        <p:txBody>
          <a:bodyPr/>
          <a:lstStyle/>
          <a:p>
            <a:r>
              <a:rPr lang="en-GB" altLang="en-US" sz="4000" dirty="0"/>
              <a:t>Step 5: Interpreting the findings and reporting </a:t>
            </a:r>
            <a:r>
              <a:rPr lang="en-GB" altLang="en-US" sz="3300" dirty="0"/>
              <a:t>(2)</a:t>
            </a:r>
          </a:p>
        </p:txBody>
      </p:sp>
      <p:sp>
        <p:nvSpPr>
          <p:cNvPr id="51203" name="Content Placeholder 2">
            <a:extLst>
              <a:ext uri="{FF2B5EF4-FFF2-40B4-BE49-F238E27FC236}">
                <a16:creationId xmlns:a16="http://schemas.microsoft.com/office/drawing/2014/main" id="{8CFC7BB9-A8A9-9145-0ACC-4A8FF90C9AA7}"/>
              </a:ext>
            </a:extLst>
          </p:cNvPr>
          <p:cNvSpPr>
            <a:spLocks noGrp="1"/>
          </p:cNvSpPr>
          <p:nvPr>
            <p:ph idx="1"/>
          </p:nvPr>
        </p:nvSpPr>
        <p:spPr>
          <a:xfrm>
            <a:off x="107504" y="2132856"/>
            <a:ext cx="8686800" cy="3916363"/>
          </a:xfrm>
        </p:spPr>
        <p:txBody>
          <a:bodyPr/>
          <a:lstStyle/>
          <a:p>
            <a:r>
              <a:rPr lang="en-GB" altLang="en-US" sz="3000" dirty="0"/>
              <a:t>Discussion of the findings</a:t>
            </a:r>
          </a:p>
          <a:p>
            <a:r>
              <a:rPr lang="en-GB" sz="3000" dirty="0"/>
              <a:t>Observed biases (selection, publication,..) </a:t>
            </a:r>
          </a:p>
          <a:p>
            <a:r>
              <a:rPr lang="en-GB" sz="3000" dirty="0"/>
              <a:t>Recommendations</a:t>
            </a:r>
          </a:p>
          <a:p>
            <a:pPr lvl="1"/>
            <a:r>
              <a:rPr lang="en-GB" dirty="0"/>
              <a:t> weaknesses, strengths of the evidence</a:t>
            </a:r>
          </a:p>
          <a:p>
            <a:endParaRPr lang="en-GB" altLang="en-US" sz="3000" dirty="0"/>
          </a:p>
          <a:p>
            <a:pPr marL="0" indent="0">
              <a:buNone/>
            </a:pPr>
            <a:endParaRPr lang="en-GB" altLang="en-US" sz="3000" dirty="0"/>
          </a:p>
        </p:txBody>
      </p:sp>
    </p:spTree>
    <p:extLst>
      <p:ext uri="{BB962C8B-B14F-4D97-AF65-F5344CB8AC3E}">
        <p14:creationId xmlns:p14="http://schemas.microsoft.com/office/powerpoint/2010/main" val="13131547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0A21F-7305-95C4-DF57-070A849FF510}"/>
              </a:ext>
            </a:extLst>
          </p:cNvPr>
          <p:cNvSpPr>
            <a:spLocks noGrp="1"/>
          </p:cNvSpPr>
          <p:nvPr>
            <p:ph type="title"/>
          </p:nvPr>
        </p:nvSpPr>
        <p:spPr>
          <a:xfrm>
            <a:off x="457200" y="-164492"/>
            <a:ext cx="8229600" cy="1143000"/>
          </a:xfrm>
        </p:spPr>
        <p:txBody>
          <a:bodyPr/>
          <a:lstStyle/>
          <a:p>
            <a:r>
              <a:rPr lang="en-GB" dirty="0"/>
              <a:t>Prisma Flowchart</a:t>
            </a:r>
          </a:p>
        </p:txBody>
      </p:sp>
      <p:sp>
        <p:nvSpPr>
          <p:cNvPr id="4" name="Date Placeholder 3">
            <a:extLst>
              <a:ext uri="{FF2B5EF4-FFF2-40B4-BE49-F238E27FC236}">
                <a16:creationId xmlns:a16="http://schemas.microsoft.com/office/drawing/2014/main" id="{EEDF5686-3854-8DAA-58E3-7BAC286D086D}"/>
              </a:ext>
            </a:extLst>
          </p:cNvPr>
          <p:cNvSpPr>
            <a:spLocks noGrp="1"/>
          </p:cNvSpPr>
          <p:nvPr>
            <p:ph type="dt" sz="half" idx="10"/>
          </p:nvPr>
        </p:nvSpPr>
        <p:spPr/>
        <p:txBody>
          <a:bodyPr/>
          <a:lstStyle/>
          <a:p>
            <a:pPr>
              <a:defRPr/>
            </a:pPr>
            <a:fld id="{449BC590-0AF0-404A-95D1-926DF9C1656F}" type="datetime1">
              <a:rPr lang="en-GB" altLang="en-US"/>
              <a:pPr>
                <a:defRPr/>
              </a:pPr>
              <a:t>16/09/2025</a:t>
            </a:fld>
            <a:endParaRPr lang="en-GB" altLang="en-US" dirty="0"/>
          </a:p>
        </p:txBody>
      </p:sp>
      <p:sp>
        <p:nvSpPr>
          <p:cNvPr id="5" name="Slide Number Placeholder 4">
            <a:extLst>
              <a:ext uri="{FF2B5EF4-FFF2-40B4-BE49-F238E27FC236}">
                <a16:creationId xmlns:a16="http://schemas.microsoft.com/office/drawing/2014/main" id="{79F819F0-435C-0C31-A96E-64F606D33444}"/>
              </a:ext>
            </a:extLst>
          </p:cNvPr>
          <p:cNvSpPr>
            <a:spLocks noGrp="1"/>
          </p:cNvSpPr>
          <p:nvPr>
            <p:ph type="sldNum" sz="quarter" idx="12"/>
          </p:nvPr>
        </p:nvSpPr>
        <p:spPr/>
        <p:txBody>
          <a:bodyPr/>
          <a:lstStyle/>
          <a:p>
            <a:pPr>
              <a:defRPr/>
            </a:pPr>
            <a:fld id="{4A70D289-8DCB-4A6C-A292-070CDB670DB5}" type="slidenum">
              <a:rPr lang="en-GB" altLang="en-US"/>
              <a:pPr>
                <a:defRPr/>
              </a:pPr>
              <a:t>48</a:t>
            </a:fld>
            <a:endParaRPr lang="en-GB" altLang="en-US"/>
          </a:p>
        </p:txBody>
      </p:sp>
      <p:pic>
        <p:nvPicPr>
          <p:cNvPr id="7" name="Content Placeholder 6">
            <a:extLst>
              <a:ext uri="{FF2B5EF4-FFF2-40B4-BE49-F238E27FC236}">
                <a16:creationId xmlns:a16="http://schemas.microsoft.com/office/drawing/2014/main" id="{47329987-C099-0080-6304-944B61339FD3}"/>
              </a:ext>
            </a:extLst>
          </p:cNvPr>
          <p:cNvPicPr>
            <a:picLocks noGrp="1" noChangeAspect="1"/>
          </p:cNvPicPr>
          <p:nvPr>
            <p:ph idx="1"/>
          </p:nvPr>
        </p:nvPicPr>
        <p:blipFill>
          <a:blip r:embed="rId2"/>
          <a:stretch>
            <a:fillRect/>
          </a:stretch>
        </p:blipFill>
        <p:spPr>
          <a:xfrm>
            <a:off x="1691680" y="692696"/>
            <a:ext cx="5929686" cy="5400000"/>
          </a:xfrm>
          <a:prstGeom prst="rect">
            <a:avLst/>
          </a:prstGeom>
        </p:spPr>
      </p:pic>
    </p:spTree>
    <p:extLst>
      <p:ext uri="{BB962C8B-B14F-4D97-AF65-F5344CB8AC3E}">
        <p14:creationId xmlns:p14="http://schemas.microsoft.com/office/powerpoint/2010/main" val="8356188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E143FDD-DE8A-CE7F-8180-6AE959660430}"/>
              </a:ext>
            </a:extLst>
          </p:cNvPr>
          <p:cNvSpPr>
            <a:spLocks noGrp="1"/>
          </p:cNvSpPr>
          <p:nvPr>
            <p:ph type="title"/>
          </p:nvPr>
        </p:nvSpPr>
        <p:spPr/>
        <p:txBody>
          <a:bodyPr/>
          <a:lstStyle/>
          <a:p>
            <a:r>
              <a:rPr lang="en-GB" altLang="en-US" dirty="0"/>
              <a:t>Ethical consideration</a:t>
            </a:r>
          </a:p>
        </p:txBody>
      </p:sp>
      <p:sp>
        <p:nvSpPr>
          <p:cNvPr id="3" name="Content Placeholder 2">
            <a:extLst>
              <a:ext uri="{FF2B5EF4-FFF2-40B4-BE49-F238E27FC236}">
                <a16:creationId xmlns:a16="http://schemas.microsoft.com/office/drawing/2014/main" id="{DF6F345F-CADE-C62A-102E-2714AA712C01}"/>
              </a:ext>
            </a:extLst>
          </p:cNvPr>
          <p:cNvSpPr>
            <a:spLocks noGrp="1"/>
          </p:cNvSpPr>
          <p:nvPr>
            <p:ph idx="1"/>
          </p:nvPr>
        </p:nvSpPr>
        <p:spPr>
          <a:xfrm>
            <a:off x="457200" y="1600200"/>
            <a:ext cx="8229600" cy="3916363"/>
          </a:xfrm>
        </p:spPr>
        <p:txBody>
          <a:bodyPr>
            <a:normAutofit/>
          </a:bodyPr>
          <a:lstStyle/>
          <a:p>
            <a:pPr>
              <a:defRPr/>
            </a:pPr>
            <a:r>
              <a:rPr lang="en-GB" sz="2400" dirty="0"/>
              <a:t>Important to review your research protocol regularly.</a:t>
            </a:r>
          </a:p>
          <a:p>
            <a:pPr>
              <a:defRPr/>
            </a:pPr>
            <a:r>
              <a:rPr lang="en-GB" sz="2400" dirty="0"/>
              <a:t>Determine your compliance with and application of your research protocol.</a:t>
            </a:r>
          </a:p>
          <a:p>
            <a:pPr>
              <a:defRPr/>
            </a:pPr>
            <a:r>
              <a:rPr lang="en-GB" sz="2400" dirty="0"/>
              <a:t>Respond to critical questions from supervisor.</a:t>
            </a:r>
          </a:p>
          <a:p>
            <a:pPr>
              <a:defRPr/>
            </a:pPr>
            <a:r>
              <a:rPr lang="en-GB" sz="2400" dirty="0"/>
              <a:t>In reporting ensure to fully and honestly write all chapters  of your systematic review.</a:t>
            </a:r>
          </a:p>
          <a:p>
            <a:pPr>
              <a:defRPr/>
            </a:pPr>
            <a:r>
              <a:rPr lang="en-GB" sz="2400" dirty="0"/>
              <a:t>In the end how trustworthy are your conclusions perceived (validity/ reliability).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8445-BA5D-8993-619D-DB07F7B85FD2}"/>
              </a:ext>
            </a:extLst>
          </p:cNvPr>
          <p:cNvSpPr>
            <a:spLocks noGrp="1"/>
          </p:cNvSpPr>
          <p:nvPr>
            <p:ph type="title"/>
          </p:nvPr>
        </p:nvSpPr>
        <p:spPr/>
        <p:txBody>
          <a:bodyPr/>
          <a:lstStyle/>
          <a:p>
            <a:r>
              <a:rPr lang="en-GB" dirty="0"/>
              <a:t>Guidance supervisor</a:t>
            </a:r>
          </a:p>
        </p:txBody>
      </p:sp>
      <p:sp>
        <p:nvSpPr>
          <p:cNvPr id="3" name="Content Placeholder 2">
            <a:extLst>
              <a:ext uri="{FF2B5EF4-FFF2-40B4-BE49-F238E27FC236}">
                <a16:creationId xmlns:a16="http://schemas.microsoft.com/office/drawing/2014/main" id="{545510D5-E483-ABD7-AC84-14AED643CBF1}"/>
              </a:ext>
            </a:extLst>
          </p:cNvPr>
          <p:cNvSpPr>
            <a:spLocks noGrp="1"/>
          </p:cNvSpPr>
          <p:nvPr>
            <p:ph idx="1"/>
          </p:nvPr>
        </p:nvSpPr>
        <p:spPr>
          <a:xfrm>
            <a:off x="450101" y="1273630"/>
            <a:ext cx="8229600" cy="3917032"/>
          </a:xfrm>
        </p:spPr>
        <p:txBody>
          <a:bodyPr/>
          <a:lstStyle/>
          <a:p>
            <a:r>
              <a:rPr lang="en-GB" dirty="0"/>
              <a:t>Support with the concept, design, analysis, interpretation of the data.</a:t>
            </a:r>
          </a:p>
          <a:p>
            <a:r>
              <a:rPr lang="en-GB" dirty="0"/>
              <a:t>Support with the drafts to secure intellectual content.</a:t>
            </a:r>
          </a:p>
          <a:p>
            <a:r>
              <a:rPr lang="en-GB" dirty="0"/>
              <a:t>Securing accuracy and integrity of any part </a:t>
            </a:r>
            <a:r>
              <a:rPr lang="en-GB"/>
              <a:t>of the work --&gt; access to files Onedrive</a:t>
            </a:r>
          </a:p>
          <a:p>
            <a:r>
              <a:rPr lang="en-GB" dirty="0"/>
              <a:t>Final approval before submission.</a:t>
            </a:r>
          </a:p>
        </p:txBody>
      </p:sp>
      <p:sp>
        <p:nvSpPr>
          <p:cNvPr id="4" name="Date Placeholder 3">
            <a:extLst>
              <a:ext uri="{FF2B5EF4-FFF2-40B4-BE49-F238E27FC236}">
                <a16:creationId xmlns:a16="http://schemas.microsoft.com/office/drawing/2014/main" id="{E2A72E79-0172-7A67-A08D-3B7B5957F589}"/>
              </a:ext>
            </a:extLst>
          </p:cNvPr>
          <p:cNvSpPr>
            <a:spLocks noGrp="1"/>
          </p:cNvSpPr>
          <p:nvPr>
            <p:ph type="dt" sz="half" idx="10"/>
          </p:nvPr>
        </p:nvSpPr>
        <p:spPr/>
        <p:txBody>
          <a:bodyPr/>
          <a:lstStyle/>
          <a:p>
            <a:pPr>
              <a:defRPr/>
            </a:pPr>
            <a:fld id="{449BC590-0AF0-404A-95D1-926DF9C1656F}" type="datetime1">
              <a:rPr lang="en-GB" altLang="en-US" smtClean="0"/>
              <a:pPr>
                <a:defRPr/>
              </a:pPr>
              <a:t>16/09/2025</a:t>
            </a:fld>
            <a:endParaRPr lang="en-GB" altLang="en-US" dirty="0"/>
          </a:p>
        </p:txBody>
      </p:sp>
      <p:sp>
        <p:nvSpPr>
          <p:cNvPr id="5" name="Slide Number Placeholder 4">
            <a:extLst>
              <a:ext uri="{FF2B5EF4-FFF2-40B4-BE49-F238E27FC236}">
                <a16:creationId xmlns:a16="http://schemas.microsoft.com/office/drawing/2014/main" id="{D057D949-71AF-528E-B712-641059D8D46D}"/>
              </a:ext>
            </a:extLst>
          </p:cNvPr>
          <p:cNvSpPr>
            <a:spLocks noGrp="1"/>
          </p:cNvSpPr>
          <p:nvPr>
            <p:ph type="sldNum" sz="quarter" idx="12"/>
          </p:nvPr>
        </p:nvSpPr>
        <p:spPr/>
        <p:txBody>
          <a:bodyPr/>
          <a:lstStyle/>
          <a:p>
            <a:pPr>
              <a:defRPr/>
            </a:pPr>
            <a:fld id="{4A70D289-8DCB-4A6C-A292-070CDB670DB5}" type="slidenum">
              <a:rPr lang="en-GB" altLang="en-US" smtClean="0"/>
              <a:pPr>
                <a:defRPr/>
              </a:pPr>
              <a:t>50</a:t>
            </a:fld>
            <a:endParaRPr lang="en-GB" altLang="en-US"/>
          </a:p>
        </p:txBody>
      </p:sp>
    </p:spTree>
    <p:extLst>
      <p:ext uri="{BB962C8B-B14F-4D97-AF65-F5344CB8AC3E}">
        <p14:creationId xmlns:p14="http://schemas.microsoft.com/office/powerpoint/2010/main" val="5412393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78B070E-6B5F-AED0-4411-56903AAE4638}"/>
              </a:ext>
            </a:extLst>
          </p:cNvPr>
          <p:cNvSpPr>
            <a:spLocks noGrp="1"/>
          </p:cNvSpPr>
          <p:nvPr>
            <p:ph type="title"/>
          </p:nvPr>
        </p:nvSpPr>
        <p:spPr>
          <a:xfrm>
            <a:off x="538163" y="0"/>
            <a:ext cx="8229600" cy="1143000"/>
          </a:xfrm>
        </p:spPr>
        <p:txBody>
          <a:bodyPr/>
          <a:lstStyle/>
          <a:p>
            <a:r>
              <a:rPr lang="en-GB" altLang="en-US" dirty="0"/>
              <a:t>EXCEL</a:t>
            </a:r>
          </a:p>
        </p:txBody>
      </p:sp>
      <p:pic>
        <p:nvPicPr>
          <p:cNvPr id="68611" name="Picture 5" descr="How you'll study as a computer science undergraduate">
            <a:extLst>
              <a:ext uri="{FF2B5EF4-FFF2-40B4-BE49-F238E27FC236}">
                <a16:creationId xmlns:a16="http://schemas.microsoft.com/office/drawing/2014/main" id="{C89A588D-2E6A-1B9D-D4FB-8CEE07818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282700"/>
            <a:ext cx="7632700" cy="429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AFBC8-4427-A55C-0D54-CF3399C8D99A}"/>
              </a:ext>
            </a:extLst>
          </p:cNvPr>
          <p:cNvSpPr>
            <a:spLocks noGrp="1"/>
          </p:cNvSpPr>
          <p:nvPr>
            <p:ph type="title"/>
          </p:nvPr>
        </p:nvSpPr>
        <p:spPr>
          <a:xfrm>
            <a:off x="457200" y="39775"/>
            <a:ext cx="8229600" cy="1143000"/>
          </a:xfrm>
        </p:spPr>
        <p:txBody>
          <a:bodyPr/>
          <a:lstStyle/>
          <a:p>
            <a:r>
              <a:rPr lang="en-GB" dirty="0"/>
              <a:t>Activity</a:t>
            </a:r>
          </a:p>
        </p:txBody>
      </p:sp>
      <p:sp>
        <p:nvSpPr>
          <p:cNvPr id="3" name="Content Placeholder 2">
            <a:extLst>
              <a:ext uri="{FF2B5EF4-FFF2-40B4-BE49-F238E27FC236}">
                <a16:creationId xmlns:a16="http://schemas.microsoft.com/office/drawing/2014/main" id="{C7861696-A93B-3EE8-56F6-B5EDDFECE3A0}"/>
              </a:ext>
            </a:extLst>
          </p:cNvPr>
          <p:cNvSpPr>
            <a:spLocks noGrp="1"/>
          </p:cNvSpPr>
          <p:nvPr>
            <p:ph idx="1"/>
          </p:nvPr>
        </p:nvSpPr>
        <p:spPr>
          <a:xfrm>
            <a:off x="217349" y="836712"/>
            <a:ext cx="8579296" cy="3917032"/>
          </a:xfrm>
        </p:spPr>
        <p:txBody>
          <a:bodyPr/>
          <a:lstStyle/>
          <a:p>
            <a:pPr marL="0" indent="0">
              <a:buNone/>
            </a:pPr>
            <a:r>
              <a:rPr lang="en-GB" sz="2400" b="1" dirty="0"/>
              <a:t>Systematic Literature Review</a:t>
            </a:r>
          </a:p>
          <a:p>
            <a:r>
              <a:rPr lang="en-GB" sz="2200" dirty="0"/>
              <a:t>Complete your Literature Matrix in Excel</a:t>
            </a:r>
          </a:p>
          <a:p>
            <a:pPr lvl="1"/>
            <a:r>
              <a:rPr lang="en-GB" sz="2000" dirty="0"/>
              <a:t>Follow the lecturers instructions to learn about Excel</a:t>
            </a:r>
          </a:p>
          <a:p>
            <a:pPr lvl="1"/>
            <a:r>
              <a:rPr lang="en-GB" sz="2000" dirty="0"/>
              <a:t>Open Excel</a:t>
            </a:r>
          </a:p>
          <a:p>
            <a:pPr lvl="1"/>
            <a:r>
              <a:rPr lang="en-GB" sz="2000" dirty="0"/>
              <a:t>Create 6 tabs (i.e., conducted searches, screening abstract/title, screening full text, quality assessment, characteristics table)</a:t>
            </a:r>
          </a:p>
          <a:p>
            <a:pPr lvl="1"/>
            <a:r>
              <a:rPr lang="en-GB" sz="2000" dirty="0"/>
              <a:t>Save your file on your OneDrive</a:t>
            </a:r>
          </a:p>
          <a:p>
            <a:pPr marL="0" indent="0">
              <a:buNone/>
            </a:pPr>
            <a:r>
              <a:rPr lang="en-GB" sz="2400" b="1" dirty="0"/>
              <a:t>Primary research</a:t>
            </a:r>
          </a:p>
          <a:p>
            <a:r>
              <a:rPr lang="en-GB" sz="2200" dirty="0"/>
              <a:t>Refine your supporting documents for your research (Moodle page)</a:t>
            </a:r>
          </a:p>
          <a:p>
            <a:pPr lvl="1"/>
            <a:r>
              <a:rPr lang="en-GB" sz="2000" dirty="0"/>
              <a:t>Informed Consent Form </a:t>
            </a:r>
          </a:p>
          <a:p>
            <a:pPr lvl="1"/>
            <a:r>
              <a:rPr lang="en-GB" sz="2000" dirty="0"/>
              <a:t>Participant information sheet </a:t>
            </a:r>
          </a:p>
          <a:p>
            <a:pPr lvl="1"/>
            <a:r>
              <a:rPr lang="en-GB" sz="2000" dirty="0"/>
              <a:t>Save your documents on your OneDrive</a:t>
            </a:r>
          </a:p>
          <a:p>
            <a:pPr lvl="1"/>
            <a:endParaRPr lang="en-GB" sz="2500" dirty="0"/>
          </a:p>
          <a:p>
            <a:endParaRPr lang="en-GB" sz="3000" dirty="0"/>
          </a:p>
          <a:p>
            <a:pPr marL="0" indent="0">
              <a:buNone/>
            </a:pPr>
            <a:endParaRPr lang="en-GB" sz="3000" b="1" dirty="0"/>
          </a:p>
        </p:txBody>
      </p:sp>
      <p:sp>
        <p:nvSpPr>
          <p:cNvPr id="4" name="Date Placeholder 3">
            <a:extLst>
              <a:ext uri="{FF2B5EF4-FFF2-40B4-BE49-F238E27FC236}">
                <a16:creationId xmlns:a16="http://schemas.microsoft.com/office/drawing/2014/main" id="{6C28AF8F-8394-6358-4A1F-274277AC124B}"/>
              </a:ext>
            </a:extLst>
          </p:cNvPr>
          <p:cNvSpPr>
            <a:spLocks noGrp="1"/>
          </p:cNvSpPr>
          <p:nvPr>
            <p:ph type="dt" sz="half" idx="10"/>
          </p:nvPr>
        </p:nvSpPr>
        <p:spPr/>
        <p:txBody>
          <a:bodyPr/>
          <a:lstStyle/>
          <a:p>
            <a:pPr>
              <a:defRPr/>
            </a:pPr>
            <a:fld id="{449BC590-0AF0-404A-95D1-926DF9C1656F}" type="datetime1">
              <a:rPr lang="en-GB" altLang="en-US"/>
              <a:pPr>
                <a:defRPr/>
              </a:pPr>
              <a:t>16/09/2025</a:t>
            </a:fld>
            <a:endParaRPr lang="en-GB" altLang="en-US" dirty="0"/>
          </a:p>
        </p:txBody>
      </p:sp>
      <p:sp>
        <p:nvSpPr>
          <p:cNvPr id="5" name="Slide Number Placeholder 4">
            <a:extLst>
              <a:ext uri="{FF2B5EF4-FFF2-40B4-BE49-F238E27FC236}">
                <a16:creationId xmlns:a16="http://schemas.microsoft.com/office/drawing/2014/main" id="{F35FF2D4-5724-3D8C-BBEE-D40E09C4BDF5}"/>
              </a:ext>
            </a:extLst>
          </p:cNvPr>
          <p:cNvSpPr>
            <a:spLocks noGrp="1"/>
          </p:cNvSpPr>
          <p:nvPr>
            <p:ph type="sldNum" sz="quarter" idx="12"/>
          </p:nvPr>
        </p:nvSpPr>
        <p:spPr/>
        <p:txBody>
          <a:bodyPr/>
          <a:lstStyle/>
          <a:p>
            <a:pPr>
              <a:defRPr/>
            </a:pPr>
            <a:fld id="{4A70D289-8DCB-4A6C-A292-070CDB670DB5}" type="slidenum">
              <a:rPr lang="en-GB" altLang="en-US"/>
              <a:pPr>
                <a:defRPr/>
              </a:pPr>
              <a:t>52</a:t>
            </a:fld>
            <a:endParaRPr lang="en-GB" altLang="en-US"/>
          </a:p>
        </p:txBody>
      </p:sp>
    </p:spTree>
    <p:extLst>
      <p:ext uri="{BB962C8B-B14F-4D97-AF65-F5344CB8AC3E}">
        <p14:creationId xmlns:p14="http://schemas.microsoft.com/office/powerpoint/2010/main" val="9565311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ADFBEAE-1B11-522E-5A06-4AA88FFC55F0}"/>
              </a:ext>
            </a:extLst>
          </p:cNvPr>
          <p:cNvSpPr>
            <a:spLocks noGrp="1"/>
          </p:cNvSpPr>
          <p:nvPr>
            <p:ph type="title"/>
          </p:nvPr>
        </p:nvSpPr>
        <p:spPr/>
        <p:txBody>
          <a:bodyPr/>
          <a:lstStyle/>
          <a:p>
            <a:r>
              <a:rPr lang="en-GB" altLang="en-US"/>
              <a:t>Practicing Excel</a:t>
            </a:r>
          </a:p>
        </p:txBody>
      </p:sp>
      <p:pic>
        <p:nvPicPr>
          <p:cNvPr id="72707" name="Picture 4">
            <a:extLst>
              <a:ext uri="{FF2B5EF4-FFF2-40B4-BE49-F238E27FC236}">
                <a16:creationId xmlns:a16="http://schemas.microsoft.com/office/drawing/2014/main" id="{F949C926-F0B0-B3E0-F404-5B035FDFEB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133" t="14304" r="27966" b="34303"/>
          <a:stretch>
            <a:fillRect/>
          </a:stretch>
        </p:blipFill>
        <p:spPr bwMode="auto">
          <a:xfrm>
            <a:off x="1476375" y="1628775"/>
            <a:ext cx="6829425" cy="377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708" name="TextBox 1">
            <a:extLst>
              <a:ext uri="{FF2B5EF4-FFF2-40B4-BE49-F238E27FC236}">
                <a16:creationId xmlns:a16="http://schemas.microsoft.com/office/drawing/2014/main" id="{63D915DE-C54C-AF4A-2636-FB733F507B6F}"/>
              </a:ext>
            </a:extLst>
          </p:cNvPr>
          <p:cNvSpPr txBox="1">
            <a:spLocks noChangeArrowheads="1"/>
          </p:cNvSpPr>
          <p:nvPr/>
        </p:nvSpPr>
        <p:spPr bwMode="auto">
          <a:xfrm>
            <a:off x="684213" y="1258888"/>
            <a:ext cx="848629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dirty="0">
                <a:latin typeface="Arial" panose="020B0604020202020204" pitchFamily="34" charset="0"/>
              </a:rPr>
              <a:t>You will be provided with a workbook on Moodle, download it to your computer</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BD38194B-2782-31E2-15B9-EEC402A1B96A}"/>
              </a:ext>
            </a:extLst>
          </p:cNvPr>
          <p:cNvSpPr>
            <a:spLocks noGrp="1"/>
          </p:cNvSpPr>
          <p:nvPr>
            <p:ph type="title"/>
          </p:nvPr>
        </p:nvSpPr>
        <p:spPr/>
        <p:txBody>
          <a:bodyPr/>
          <a:lstStyle/>
          <a:p>
            <a:r>
              <a:rPr lang="en-GB" altLang="en-US"/>
              <a:t>What did you learn today?</a:t>
            </a:r>
          </a:p>
        </p:txBody>
      </p:sp>
      <p:sp>
        <p:nvSpPr>
          <p:cNvPr id="4" name="Date Placeholder 3">
            <a:extLst>
              <a:ext uri="{FF2B5EF4-FFF2-40B4-BE49-F238E27FC236}">
                <a16:creationId xmlns:a16="http://schemas.microsoft.com/office/drawing/2014/main" id="{FD48D067-7EF8-6637-2CA2-19679CEB0E69}"/>
              </a:ext>
            </a:extLst>
          </p:cNvPr>
          <p:cNvSpPr>
            <a:spLocks noGrp="1"/>
          </p:cNvSpPr>
          <p:nvPr>
            <p:ph type="dt" sz="quarter" idx="10"/>
          </p:nvPr>
        </p:nvSpPr>
        <p:spPr/>
        <p:txBody>
          <a:bodyPr/>
          <a:lstStyle/>
          <a:p>
            <a:pPr>
              <a:defRPr/>
            </a:pPr>
            <a:fld id="{5F6C42B4-4545-4B0B-8922-C1BEB82246AC}" type="datetime1">
              <a:rPr lang="en-GB" altLang="en-US" smtClean="0"/>
              <a:pPr>
                <a:defRPr/>
              </a:pPr>
              <a:t>16/09/2025</a:t>
            </a:fld>
            <a:endParaRPr lang="en-GB" altLang="en-US" dirty="0"/>
          </a:p>
        </p:txBody>
      </p:sp>
      <p:sp>
        <p:nvSpPr>
          <p:cNvPr id="74756" name="Slide Number Placeholder 4">
            <a:extLst>
              <a:ext uri="{FF2B5EF4-FFF2-40B4-BE49-F238E27FC236}">
                <a16:creationId xmlns:a16="http://schemas.microsoft.com/office/drawing/2014/main" id="{80FBAE78-40FD-15BC-7652-27EBA88F83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1EC3FE0-BAFF-480C-9B0C-70FF30CBC7A0}" type="slidenum">
              <a:rPr lang="en-GB" altLang="en-US" sz="1200" smtClean="0">
                <a:solidFill>
                  <a:srgbClr val="898989"/>
                </a:solidFill>
              </a:rPr>
              <a:pPr>
                <a:spcBef>
                  <a:spcPct val="0"/>
                </a:spcBef>
                <a:buFontTx/>
                <a:buNone/>
              </a:pPr>
              <a:t>54</a:t>
            </a:fld>
            <a:endParaRPr lang="en-GB" altLang="en-US" sz="1200">
              <a:solidFill>
                <a:srgbClr val="898989"/>
              </a:solidFill>
            </a:endParaRPr>
          </a:p>
        </p:txBody>
      </p:sp>
      <p:pic>
        <p:nvPicPr>
          <p:cNvPr id="74757" name="Picture 4" descr="What Should I Learn Today? - Quiz - Quizony.com">
            <a:extLst>
              <a:ext uri="{FF2B5EF4-FFF2-40B4-BE49-F238E27FC236}">
                <a16:creationId xmlns:a16="http://schemas.microsoft.com/office/drawing/2014/main" id="{5E9DEC6D-3DE0-B1DD-9AAD-70F13D6071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950" y="3068638"/>
            <a:ext cx="5097463"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8" name="Picture 6" descr="Three mindset things wot I learnt this week…">
            <a:extLst>
              <a:ext uri="{FF2B5EF4-FFF2-40B4-BE49-F238E27FC236}">
                <a16:creationId xmlns:a16="http://schemas.microsoft.com/office/drawing/2014/main" id="{6B42155D-8509-99A1-D107-3E2DA3EA90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4525" y="146843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AB79F8A5-D62A-B692-22F2-F61F052A1360}"/>
              </a:ext>
            </a:extLst>
          </p:cNvPr>
          <p:cNvSpPr>
            <a:spLocks noGrp="1"/>
          </p:cNvSpPr>
          <p:nvPr>
            <p:ph type="title"/>
          </p:nvPr>
        </p:nvSpPr>
        <p:spPr>
          <a:solidFill>
            <a:srgbClr val="8FAADC"/>
          </a:solidFill>
        </p:spPr>
        <p:txBody>
          <a:bodyPr anchorCtr="1"/>
          <a:lstStyle/>
          <a:p>
            <a:r>
              <a:rPr lang="en-GB" altLang="en-US"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C25507C-B069-BE77-F2A2-92072A140224}"/>
              </a:ext>
            </a:extLst>
          </p:cNvPr>
          <p:cNvSpPr txBox="1">
            <a:spLocks noGrp="1"/>
          </p:cNvSpPr>
          <p:nvPr>
            <p:ph idx="1"/>
          </p:nvPr>
        </p:nvSpPr>
        <p:spPr>
          <a:xfrm>
            <a:off x="457200" y="1600200"/>
            <a:ext cx="8229600" cy="3916363"/>
          </a:xfrm>
        </p:spPr>
        <p:txBody>
          <a:bodyPr>
            <a:normAutofit fontScale="85000" lnSpcReduction="10000"/>
          </a:bodyPr>
          <a:lstStyle/>
          <a:p>
            <a:pPr>
              <a:defRPr/>
            </a:pPr>
            <a:endParaRPr lang="en-GB" sz="1800" dirty="0">
              <a:solidFill>
                <a:srgbClr val="0F1111"/>
              </a:solidFill>
              <a:latin typeface="Arial" panose="020B0604020202020204" pitchFamily="34" charset="0"/>
              <a:cs typeface="Arial" panose="020B0604020202020204" pitchFamily="34" charset="0"/>
            </a:endParaRPr>
          </a:p>
          <a:p>
            <a:pPr>
              <a:defRPr/>
            </a:pPr>
            <a:r>
              <a:rPr lang="en-GB" sz="1800" dirty="0">
                <a:solidFill>
                  <a:srgbClr val="0F1111"/>
                </a:solidFill>
                <a:latin typeface="Arial" panose="020B0604020202020204" pitchFamily="34" charset="0"/>
                <a:cs typeface="Arial" panose="020B0604020202020204" pitchFamily="34" charset="0"/>
              </a:rPr>
              <a:t>Anderson, N.K., and Jayaratne, Y. S. N., (2015). Methodological challenges when performing a systematic review, European Journal of Orthodontics, Volume 37, Issue 3, 1 June 2015, Pages 248–250.</a:t>
            </a:r>
          </a:p>
          <a:p>
            <a:pPr>
              <a:defRPr/>
            </a:pPr>
            <a:r>
              <a:rPr lang="en-GB" sz="1800" dirty="0">
                <a:solidFill>
                  <a:srgbClr val="0F1111"/>
                </a:solidFill>
                <a:latin typeface="Arial" panose="020B0604020202020204" pitchFamily="34" charset="0"/>
                <a:cs typeface="Arial" panose="020B0604020202020204" pitchFamily="34" charset="0"/>
              </a:rPr>
              <a:t>Bettany-</a:t>
            </a:r>
            <a:r>
              <a:rPr lang="en-GB" sz="1800" dirty="0" err="1">
                <a:solidFill>
                  <a:srgbClr val="0F1111"/>
                </a:solidFill>
                <a:latin typeface="Arial" panose="020B0604020202020204" pitchFamily="34" charset="0"/>
                <a:cs typeface="Arial" panose="020B0604020202020204" pitchFamily="34" charset="0"/>
              </a:rPr>
              <a:t>Saltikov</a:t>
            </a:r>
            <a:r>
              <a:rPr lang="en-GB" sz="1800" dirty="0">
                <a:solidFill>
                  <a:srgbClr val="0F1111"/>
                </a:solidFill>
                <a:latin typeface="Arial" panose="020B0604020202020204" pitchFamily="34" charset="0"/>
                <a:cs typeface="Arial" panose="020B0604020202020204" pitchFamily="34" charset="0"/>
              </a:rPr>
              <a:t>, J. and McSherry. R. (2016). How to Do a Systematic Literature Review in Nursing : a Step-by-Step Guide. Second edition. London: McGraw Hill Open University Press, Print.</a:t>
            </a:r>
          </a:p>
          <a:p>
            <a:pPr>
              <a:defRPr/>
            </a:pPr>
            <a:r>
              <a:rPr lang="en-GB" sz="1800" dirty="0">
                <a:solidFill>
                  <a:srgbClr val="0F1111"/>
                </a:solidFill>
                <a:latin typeface="Arial" panose="020B0604020202020204" pitchFamily="34" charset="0"/>
                <a:cs typeface="Arial" panose="020B0604020202020204" pitchFamily="34" charset="0"/>
              </a:rPr>
              <a:t>Khan KS, Kunz R, </a:t>
            </a:r>
            <a:r>
              <a:rPr lang="en-GB" sz="1800" dirty="0" err="1">
                <a:solidFill>
                  <a:srgbClr val="0F1111"/>
                </a:solidFill>
                <a:latin typeface="Arial" panose="020B0604020202020204" pitchFamily="34" charset="0"/>
                <a:cs typeface="Arial" panose="020B0604020202020204" pitchFamily="34" charset="0"/>
              </a:rPr>
              <a:t>Kleijnen</a:t>
            </a:r>
            <a:r>
              <a:rPr lang="en-GB" sz="1800" dirty="0">
                <a:solidFill>
                  <a:srgbClr val="0F1111"/>
                </a:solidFill>
                <a:latin typeface="Arial" panose="020B0604020202020204" pitchFamily="34" charset="0"/>
                <a:cs typeface="Arial" panose="020B0604020202020204" pitchFamily="34" charset="0"/>
              </a:rPr>
              <a:t> J, Antes G. (2003). Five Steps to Conducting a Systematic Review. Journal of the Royal Society of Medicine. 2003;96(3):118-121.</a:t>
            </a:r>
          </a:p>
          <a:p>
            <a:pPr>
              <a:defRPr/>
            </a:pPr>
            <a:r>
              <a:rPr lang="en-GB" sz="1800" dirty="0">
                <a:solidFill>
                  <a:srgbClr val="0F1111"/>
                </a:solidFill>
                <a:latin typeface="Arial" panose="020B0604020202020204" pitchFamily="34" charset="0"/>
                <a:cs typeface="Arial" panose="020B0604020202020204" pitchFamily="34" charset="0"/>
              </a:rPr>
              <a:t>Nyberg A, </a:t>
            </a:r>
            <a:r>
              <a:rPr lang="en-GB" sz="1800" dirty="0" err="1">
                <a:solidFill>
                  <a:srgbClr val="0F1111"/>
                </a:solidFill>
                <a:latin typeface="Arial" panose="020B0604020202020204" pitchFamily="34" charset="0"/>
                <a:cs typeface="Arial" panose="020B0604020202020204" pitchFamily="34" charset="0"/>
              </a:rPr>
              <a:t>Kecklund</a:t>
            </a:r>
            <a:r>
              <a:rPr lang="en-GB" sz="1800" dirty="0">
                <a:solidFill>
                  <a:srgbClr val="0F1111"/>
                </a:solidFill>
                <a:latin typeface="Arial" panose="020B0604020202020204" pitchFamily="34" charset="0"/>
                <a:cs typeface="Arial" panose="020B0604020202020204" pitchFamily="34" charset="0"/>
              </a:rPr>
              <a:t> G, Hanson LM, </a:t>
            </a:r>
            <a:r>
              <a:rPr lang="en-GB" sz="1800" dirty="0" err="1">
                <a:solidFill>
                  <a:srgbClr val="0F1111"/>
                </a:solidFill>
                <a:latin typeface="Arial" panose="020B0604020202020204" pitchFamily="34" charset="0"/>
                <a:cs typeface="Arial" panose="020B0604020202020204" pitchFamily="34" charset="0"/>
              </a:rPr>
              <a:t>Rajaleid</a:t>
            </a:r>
            <a:r>
              <a:rPr lang="en-GB" sz="1800" dirty="0">
                <a:solidFill>
                  <a:srgbClr val="0F1111"/>
                </a:solidFill>
                <a:latin typeface="Arial" panose="020B0604020202020204" pitchFamily="34" charset="0"/>
                <a:cs typeface="Arial" panose="020B0604020202020204" pitchFamily="34" charset="0"/>
              </a:rPr>
              <a:t> K. (2021). Workplace violence and health in human service industries: a systematic review of prospective and longitudinal studies. </a:t>
            </a:r>
            <a:r>
              <a:rPr lang="en-GB" sz="1800" dirty="0" err="1">
                <a:solidFill>
                  <a:srgbClr val="0F1111"/>
                </a:solidFill>
                <a:latin typeface="Arial" panose="020B0604020202020204" pitchFamily="34" charset="0"/>
                <a:cs typeface="Arial" panose="020B0604020202020204" pitchFamily="34" charset="0"/>
              </a:rPr>
              <a:t>Occup</a:t>
            </a:r>
            <a:r>
              <a:rPr lang="en-GB" sz="1800" dirty="0">
                <a:solidFill>
                  <a:srgbClr val="0F1111"/>
                </a:solidFill>
                <a:latin typeface="Arial" panose="020B0604020202020204" pitchFamily="34" charset="0"/>
                <a:cs typeface="Arial" panose="020B0604020202020204" pitchFamily="34" charset="0"/>
              </a:rPr>
              <a:t> Environ Med. 2021 Feb;78(2):69-81. </a:t>
            </a:r>
          </a:p>
          <a:p>
            <a:pPr>
              <a:defRPr/>
            </a:pPr>
            <a:r>
              <a:rPr lang="en-GB" sz="1800" dirty="0">
                <a:latin typeface="Arial" panose="020B0604020202020204" pitchFamily="34" charset="0"/>
                <a:cs typeface="Arial" panose="020B0604020202020204" pitchFamily="34" charset="0"/>
              </a:rPr>
              <a:t>PRISMA Checklist (2020. The PRISMA 2020 statement. Transparent reporting of systematic reviews and meta-analysis. </a:t>
            </a:r>
          </a:p>
          <a:p>
            <a:pPr>
              <a:defRPr/>
            </a:pPr>
            <a:r>
              <a:rPr lang="en-GB" sz="1800" dirty="0">
                <a:latin typeface="Arial" panose="020B0604020202020204" pitchFamily="34" charset="0"/>
                <a:cs typeface="Arial" panose="020B0604020202020204" pitchFamily="34" charset="0"/>
              </a:rPr>
              <a:t>Imran, S., Mahmood, T., Morshed, A., </a:t>
            </a:r>
            <a:r>
              <a:rPr lang="en-GB" sz="1800" dirty="0" err="1">
                <a:latin typeface="Arial" panose="020B0604020202020204" pitchFamily="34" charset="0"/>
                <a:cs typeface="Arial" panose="020B0604020202020204" pitchFamily="34" charset="0"/>
              </a:rPr>
              <a:t>Sellis</a:t>
            </a:r>
            <a:r>
              <a:rPr lang="en-GB" sz="1800" dirty="0">
                <a:latin typeface="Arial" panose="020B0604020202020204" pitchFamily="34" charset="0"/>
                <a:cs typeface="Arial" panose="020B0604020202020204" pitchFamily="34" charset="0"/>
              </a:rPr>
              <a:t>, T. (2021) </a:t>
            </a:r>
            <a:r>
              <a:rPr lang="en-GB" sz="1800" dirty="0" err="1">
                <a:latin typeface="Arial" panose="020B0604020202020204" pitchFamily="34" charset="0"/>
                <a:cs typeface="Arial" panose="020B0604020202020204" pitchFamily="34" charset="0"/>
              </a:rPr>
              <a:t>llow</a:t>
            </a:r>
            <a:r>
              <a:rPr lang="en-GB" sz="1800" dirty="0">
                <a:latin typeface="Arial" panose="020B0604020202020204" pitchFamily="34" charset="0"/>
                <a:cs typeface="Arial" panose="020B0604020202020204" pitchFamily="34" charset="0"/>
              </a:rPr>
              <a:t>, Big Data Analytics in Healthcare — A Systematic Literature Review and Roadmap for Practical Implementation. IEEE Journal of </a:t>
            </a:r>
            <a:r>
              <a:rPr lang="en-GB" sz="1800" dirty="0" err="1">
                <a:latin typeface="Arial" panose="020B0604020202020204" pitchFamily="34" charset="0"/>
                <a:cs typeface="Arial" panose="020B0604020202020204" pitchFamily="34" charset="0"/>
              </a:rPr>
              <a:t>Automatica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Sinica</a:t>
            </a:r>
            <a:r>
              <a:rPr lang="en-GB" sz="1800" dirty="0">
                <a:latin typeface="Arial" panose="020B0604020202020204" pitchFamily="34" charset="0"/>
                <a:cs typeface="Arial" panose="020B0604020202020204" pitchFamily="34" charset="0"/>
              </a:rPr>
              <a:t>, Vol. 8,(1), 1-22.</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3019</Words>
  <Application>Microsoft Office PowerPoint</Application>
  <PresentationFormat>On-screen Show (4:3)</PresentationFormat>
  <Paragraphs>464</Paragraphs>
  <Slides>55</Slides>
  <Notes>25</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55</vt:i4>
      </vt:variant>
    </vt:vector>
  </HeadingPairs>
  <TitlesOfParts>
    <vt:vector size="67" baseType="lpstr">
      <vt:lpstr>DengXian</vt:lpstr>
      <vt:lpstr>Google Sans</vt:lpstr>
      <vt:lpstr>Myriad Pro</vt:lpstr>
      <vt:lpstr>proxima-nova</vt:lpstr>
      <vt:lpstr>Arial</vt:lpstr>
      <vt:lpstr>Calibri</vt:lpstr>
      <vt:lpstr>Symbol</vt:lpstr>
      <vt:lpstr>Times New Roman</vt:lpstr>
      <vt:lpstr>Verdana</vt:lpstr>
      <vt:lpstr>Wingdings</vt:lpstr>
      <vt:lpstr>20140311PresentationUWTSDTemplate</vt:lpstr>
      <vt:lpstr>1_20140311PresentationUWTSDTemplate</vt:lpstr>
      <vt:lpstr> Public Health and Social Care in Practice Dissertation Module   </vt:lpstr>
      <vt:lpstr>Student ID Card </vt:lpstr>
      <vt:lpstr>Smoking                             </vt:lpstr>
      <vt:lpstr>    Cyclist, Electronic Scooters  and Electric Bikes.   </vt:lpstr>
      <vt:lpstr>Fire Evacuation  </vt:lpstr>
      <vt:lpstr>Fire Alarm </vt:lpstr>
      <vt:lpstr>Accident and Incidents </vt:lpstr>
      <vt:lpstr>Evacuation Assembly Point</vt:lpstr>
      <vt:lpstr>Assembly Point Map  </vt:lpstr>
      <vt:lpstr>Volunteer to build representation skills</vt:lpstr>
      <vt:lpstr>Learning outcomes</vt:lpstr>
      <vt:lpstr>Module aims</vt:lpstr>
      <vt:lpstr>Session objectives</vt:lpstr>
      <vt:lpstr>Dates Key Deliverables  October Term 2025</vt:lpstr>
      <vt:lpstr>Let’s get started</vt:lpstr>
      <vt:lpstr>PowerPoint Presentation</vt:lpstr>
      <vt:lpstr>PICO Tool</vt:lpstr>
      <vt:lpstr>Framing the Research Question</vt:lpstr>
      <vt:lpstr>Example</vt:lpstr>
      <vt:lpstr>Activity</vt:lpstr>
      <vt:lpstr>PowerPoint Presentation</vt:lpstr>
      <vt:lpstr>Decision depends on</vt:lpstr>
      <vt:lpstr>Rules for Collecting Data</vt:lpstr>
      <vt:lpstr>Data Collection Tools</vt:lpstr>
      <vt:lpstr>Preparing for data collection</vt:lpstr>
      <vt:lpstr>Planning data collection</vt:lpstr>
      <vt:lpstr>Planning data collection</vt:lpstr>
      <vt:lpstr>Activity</vt:lpstr>
      <vt:lpstr>PowerPoint Presentation</vt:lpstr>
      <vt:lpstr>A definition of systematic review</vt:lpstr>
      <vt:lpstr>Purpose of systematic review</vt:lpstr>
      <vt:lpstr>Characteristics of Systematic Review</vt:lpstr>
      <vt:lpstr>Evidence pyramid </vt:lpstr>
      <vt:lpstr>Systematic review protocol (identify)</vt:lpstr>
      <vt:lpstr>Systematic literature review (collecting data)</vt:lpstr>
      <vt:lpstr>Current challenges with systematic literature review</vt:lpstr>
      <vt:lpstr>Pros and cons of systematic literature review</vt:lpstr>
      <vt:lpstr>  Important  Review Process</vt:lpstr>
      <vt:lpstr>Steps of the systematic review</vt:lpstr>
      <vt:lpstr>Step 2: Identify relevant work</vt:lpstr>
      <vt:lpstr>Step 2: Identify relevant work (2)</vt:lpstr>
      <vt:lpstr>Database searches</vt:lpstr>
      <vt:lpstr>Step 3: Assessing the quality of studies</vt:lpstr>
      <vt:lpstr>Step 4: Summarizing the evidence</vt:lpstr>
      <vt:lpstr>Use a Literature Matrix </vt:lpstr>
      <vt:lpstr>Step 5: Interpreting the findings and reporting</vt:lpstr>
      <vt:lpstr>Step 5: Interpreting the findings and reporting (2)</vt:lpstr>
      <vt:lpstr>Prisma Flowchart</vt:lpstr>
      <vt:lpstr>Ethical consideration</vt:lpstr>
      <vt:lpstr>Guidance supervisor</vt:lpstr>
      <vt:lpstr>EXCEL</vt:lpstr>
      <vt:lpstr>Activity</vt:lpstr>
      <vt:lpstr>Practicing Excel</vt:lpstr>
      <vt:lpstr>What did you learn today?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438</cp:revision>
  <cp:lastPrinted>1601-01-01T00:00:00Z</cp:lastPrinted>
  <dcterms:created xsi:type="dcterms:W3CDTF">2002-10-07T19:43:58Z</dcterms:created>
  <dcterms:modified xsi:type="dcterms:W3CDTF">2025-09-16T15:01:34Z</dcterms:modified>
</cp:coreProperties>
</file>