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4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4" r:id="rId1"/>
    <p:sldMasterId id="2147483761" r:id="rId2"/>
    <p:sldMasterId id="2147483816" r:id="rId3"/>
    <p:sldMasterId id="2147483837" r:id="rId4"/>
    <p:sldMasterId id="2147483915" r:id="rId5"/>
  </p:sldMasterIdLst>
  <p:notesMasterIdLst>
    <p:notesMasterId r:id="rId29"/>
  </p:notesMasterIdLst>
  <p:sldIdLst>
    <p:sldId id="474" r:id="rId6"/>
    <p:sldId id="258" r:id="rId7"/>
    <p:sldId id="260" r:id="rId8"/>
    <p:sldId id="475" r:id="rId9"/>
    <p:sldId id="1050" r:id="rId10"/>
    <p:sldId id="1051" r:id="rId11"/>
    <p:sldId id="1049" r:id="rId12"/>
    <p:sldId id="317" r:id="rId13"/>
    <p:sldId id="259" r:id="rId14"/>
    <p:sldId id="1053" r:id="rId15"/>
    <p:sldId id="327" r:id="rId16"/>
    <p:sldId id="324" r:id="rId17"/>
    <p:sldId id="1058" r:id="rId18"/>
    <p:sldId id="1054" r:id="rId19"/>
    <p:sldId id="363" r:id="rId20"/>
    <p:sldId id="1055" r:id="rId21"/>
    <p:sldId id="256" r:id="rId22"/>
    <p:sldId id="1056" r:id="rId23"/>
    <p:sldId id="1057" r:id="rId24"/>
    <p:sldId id="1059" r:id="rId25"/>
    <p:sldId id="1060" r:id="rId26"/>
    <p:sldId id="504" r:id="rId27"/>
    <p:sldId id="265" r:id="rId2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9FF"/>
    <a:srgbClr val="EBD2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40446" autoAdjust="0"/>
    <p:restoredTop sz="94660"/>
  </p:normalViewPr>
  <p:slideViewPr>
    <p:cSldViewPr snapToGrid="0">
      <p:cViewPr varScale="1">
        <p:scale>
          <a:sx n="65" d="100"/>
          <a:sy n="65" d="100"/>
        </p:scale>
        <p:origin x="224" y="7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presProps" Target="presProps.xml"/><Relationship Id="rId8" Type="http://schemas.openxmlformats.org/officeDocument/2006/relationships/slide" Target="slides/slide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24F88B-4BEC-4DE1-A9F2-5DE075044BC9}" type="datetimeFigureOut">
              <a:t>10/10/24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D7DC03-4094-4227-9F54-4DFFCBF54F2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198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Slide Image Placeholder 1">
            <a:extLst>
              <a:ext uri="{FF2B5EF4-FFF2-40B4-BE49-F238E27FC236}">
                <a16:creationId xmlns:a16="http://schemas.microsoft.com/office/drawing/2014/main" id="{6380F120-4F66-499F-B69D-3A165A1373C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6" name="Notes Placeholder 2">
            <a:extLst>
              <a:ext uri="{FF2B5EF4-FFF2-40B4-BE49-F238E27FC236}">
                <a16:creationId xmlns:a16="http://schemas.microsoft.com/office/drawing/2014/main" id="{CC8233E0-9476-462D-AF30-7BDC6FE073A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Bart Simpson – America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Tywysog Charles – Lloegr/Llundain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Siôn Corn – Twrci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Tywysoges Anne – Lloegr/Llundain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David Beckam – Leytonstone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Dawn French – Caergybi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Gordon Ramsey – Glasgow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Catherine Zeta – Abertawe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Thierry Henry – Ffrainc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Rafael Nadal – Sbaen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Judy Murrray – Sterling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Paul McCartney - Lerpwl</a:t>
            </a:r>
          </a:p>
        </p:txBody>
      </p:sp>
      <p:sp>
        <p:nvSpPr>
          <p:cNvPr id="16387" name="Slide Number Placeholder 3">
            <a:extLst>
              <a:ext uri="{FF2B5EF4-FFF2-40B4-BE49-F238E27FC236}">
                <a16:creationId xmlns:a16="http://schemas.microsoft.com/office/drawing/2014/main" id="{1E094790-BF91-4D5F-80D7-08C592915B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691579D6-DF91-404C-9951-0097E6EDC8A7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28825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Slide Image Placeholder 1">
            <a:extLst>
              <a:ext uri="{FF2B5EF4-FFF2-40B4-BE49-F238E27FC236}">
                <a16:creationId xmlns:a16="http://schemas.microsoft.com/office/drawing/2014/main" id="{EE0BB9D0-272B-5940-A784-DA25E031C71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4" name="Notes Placeholder 2">
            <a:extLst>
              <a:ext uri="{FF2B5EF4-FFF2-40B4-BE49-F238E27FC236}">
                <a16:creationId xmlns:a16="http://schemas.microsoft.com/office/drawing/2014/main" id="{D3B1B922-F21C-4047-8905-9B9F8776493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y-GB" altLang="cy-GB"/>
          </a:p>
        </p:txBody>
      </p:sp>
      <p:sp>
        <p:nvSpPr>
          <p:cNvPr id="49155" name="Slide Number Placeholder 3">
            <a:extLst>
              <a:ext uri="{FF2B5EF4-FFF2-40B4-BE49-F238E27FC236}">
                <a16:creationId xmlns:a16="http://schemas.microsoft.com/office/drawing/2014/main" id="{170BB586-C7FF-FB4F-A1F3-2CB6C321B25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460A686-DDCE-6C4A-A4B8-C31C7C3CFA4A}" type="slidenum">
              <a:rPr lang="cy-GB" altLang="cy-GB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cy-GB" altLang="cy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28894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Image Placeholder 1">
            <a:extLst>
              <a:ext uri="{FF2B5EF4-FFF2-40B4-BE49-F238E27FC236}">
                <a16:creationId xmlns:a16="http://schemas.microsoft.com/office/drawing/2014/main" id="{25ED27C3-5C8D-B547-B18A-8A97E4D448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6" name="Notes Placeholder 2">
            <a:extLst>
              <a:ext uri="{FF2B5EF4-FFF2-40B4-BE49-F238E27FC236}">
                <a16:creationId xmlns:a16="http://schemas.microsoft.com/office/drawing/2014/main" id="{71BB2360-41DE-9343-B2BA-E63CFB5FC0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cy-GB"/>
              <a:t>12 Segments</a:t>
            </a:r>
          </a:p>
        </p:txBody>
      </p:sp>
      <p:sp>
        <p:nvSpPr>
          <p:cNvPr id="26627" name="Slide Number Placeholder 3">
            <a:extLst>
              <a:ext uri="{FF2B5EF4-FFF2-40B4-BE49-F238E27FC236}">
                <a16:creationId xmlns:a16="http://schemas.microsoft.com/office/drawing/2014/main" id="{0106A50C-5F77-F742-AAAC-162BCE81F8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266E015-6C07-5148-ADA4-616A57B5EA13}" type="slidenum">
              <a:rPr lang="en-GB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20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8134793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4644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114510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71258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94193-5635-214E-BD97-EFF62F61B7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F1E1C2-F259-4241-9C58-D96D97E4BF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A012F0-63E5-AF47-B2C3-396DE5B1D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CC55E5-2632-4242-BB8B-4D337408E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93BE69-FB69-834A-8DE1-C5A0EFFAF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3833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E6A32-63B4-2847-AF8A-A2C29BA52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3F853-78E1-064B-8E5C-B3437639AE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0DF05-2749-8D48-8F37-E4E5C6341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D55861-020A-4649-998F-35070DC12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7AAA66-38EF-F549-8269-4BA18D630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05784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A32B9-397C-4549-AAB6-99165D26D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4D3199-2529-B544-8C6E-7AF21A5A0F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8BDE1A-C8F3-5543-B0B8-79D279004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4C30A-3E19-5041-A039-1D255ED7B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07B21A-B631-EF44-8741-CD6E3998C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2141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3253E-2ADF-684E-8988-D5E4E6255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B720-0880-2A47-B5B7-A8475BDA94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021CA0-9B86-864E-B337-9784D753A6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BB4589-BDDF-A143-98E8-E03CD6C0D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FEBDC5-AE29-5C48-B3C1-AF4DA7AAD0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61379B-F7FE-BE47-987C-35F23F7D9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59531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C8C7D-A6F7-194B-9B1F-E7550D3C6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097409-1506-1D4E-819A-1B05A850ED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0E2CA5-5970-F14D-9DAE-6FA9010267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E09ED7-7841-6D47-88DB-845943C751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F19ABF-8FBD-2948-8254-C3F60755F9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CDF8C8-70B1-5C41-A925-F972A21BE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7794D8-8819-9847-87AC-05C42898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E157BB-C078-CD42-9DC6-8D13DAC6A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71820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0BFFD-0E0B-FA42-9613-BAAA8B3E4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53E2F9-C207-364C-A9FB-96DA79A7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09E8FE-FFC0-F84B-AD43-15F0333C7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F6CE1-4FAD-A546-9F87-E93678936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55325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AD699D-EDED-F448-A2BC-D4FB21CD0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F199CF-78A0-E54B-A406-D79EFAB16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0AD537-CF83-354E-AED7-449CC39964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32577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1AFDB-37D6-764B-97C5-DCAB897E8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3410E-5C74-3340-9A41-EA2BCFFC0F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D54D62-BA57-324A-8705-10FF5398DA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ED3B6F-49F2-5344-8397-D5ABE7526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BE2ABA-E0E7-644C-9446-94E96DED7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780AD6-14FB-FA46-8065-B625BA397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05419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2DFBB-2428-734A-9049-1BC4B929E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CF4850-CD9B-ED42-B6DC-58CD17EC8C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71C82F-8398-B844-8CDA-36E8FF08F2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E66D89-F42C-3743-A332-0F7C221AF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79FFD6-706D-5245-89A5-C9BAE1369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B5F6A3-3A6D-AD42-A48E-811AE7041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31987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5EFFB-2007-154D-94B1-917F70980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C5E03A-C747-B54C-8A31-6A2E6A65A5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CED72-1889-7546-8656-66070D2C8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794D8-AAC2-6B4F-B3F9-DCFC5596E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088E1E-5B70-3F40-8C4F-E9F70BD728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80998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04574D-4982-EA4E-B13E-051E6BD267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CD6528-C325-4E48-81EA-B98C9C773D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AA301D-C98D-F34E-8E7F-5021F01CD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9AC02F-EBF5-B249-B39A-515A44D62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173A77-6DC4-3F4D-91E4-F2B5F165D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19567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257401189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49801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19FBF-C5BE-8044-9696-BC272BB931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767687-199B-1641-ABA8-49C342C7F2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7FA51-C425-A440-A465-6CD53DC5B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B0D2A2-B4CC-7948-B89F-0F589DCA3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BE34BB-C937-1440-AD99-FF7D94B78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96798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0B8D3-20AD-4A4D-8E06-FA5905C27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BD982-34D9-5D40-ACDE-E836946CC7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AA06AC-700A-C14F-9F13-BBD8C4A65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B9143F-D0C8-D94D-A3D0-173F45446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066BC8-BDE6-E843-9998-6C95A2BA8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4690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4DB7D-6617-7249-8676-24DB09E02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5C38EA-6E95-A84C-A8B6-AECF84F851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659FB-F348-DA46-81DA-C32C0FED6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BB0EA-0D3B-F247-9D24-C13823A80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D2A89-66B3-614C-8AD4-660C038D5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56345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2FDF4-DCC5-5A4E-98A5-5FD76E51A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B58F2-6859-CB4A-BF99-596AE53D95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A8E517-573C-4C44-8905-CC752CAECA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A81511-C309-8144-84E4-FB8177C2C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35ED5C-2129-8345-8762-8AE8B1C03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6B6199-44A4-D14B-B76F-9DABD3EC4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89492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2D304-B739-0B4B-9482-C674A1526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4A99F5-6CF6-8E43-8925-3024CA5462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AF2E25-8CAB-6D4B-B27A-0356817D2C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837C62-78D6-BA48-8AFC-418D2DC6DB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2579D0-33DE-C54E-A614-42D597906A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28192B-2602-BB4A-9DA9-2A2B47488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730FBF-EE10-7D44-83A0-DF675E3FC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789D07-7FEB-0C4B-B750-3DD8429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4474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7945F-CBB3-0043-89EB-840F3D5FB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0723D7-5BBE-AB4F-9C22-700B6C8F5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908276-82AA-3943-8F1C-C76285384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2636ED-F48C-674F-86A2-737927495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8838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B0F7C7-29A0-8C4E-AAA4-E036874E2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6EF28A-FB41-5144-A62D-B5E6D1E97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AA45E7-8D9D-544D-A129-FF92CB7FC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03561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4693D-737F-7644-A5F2-69FAB2E9F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5F814-FC7A-B04A-A078-C732D0A65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C9F7D5-B939-3E47-A6C7-1CCCD79EFB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FD2CEE-45F7-0048-81D0-B5576F880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6A2547-0BED-3641-8197-8D4FBA23B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83EF3C-5292-2848-8F72-0BC42739C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72986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3C684-3558-E94B-8F87-02C325041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6576DC-877A-554F-8AC1-C1AED74167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012392-FA86-F34E-942C-146F3D0A74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5D60A5-8CFE-7A4A-BC8F-A8BC9D52D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20BF9B-5575-214C-9D6E-C5091ED7B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F457ED-29A7-2E49-8DF9-C8C041254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4661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23FCC-D34C-E84C-8CA2-ACBEDFA48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D1F828-925B-C64C-958E-7F5CA18260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49A9DC-3CDD-C44E-9B1E-329CBB0A6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E2E344-291E-914F-BA54-285F553D8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65934E-1298-704D-8BF5-A1750637D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80779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5D2D99-574A-7C49-AF87-C95DA1E63F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D7E3BA-5531-FB41-88BE-3263DA3137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A3A9D-6867-DE4B-BA1A-C734B15A7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DCE6D8-9D03-B542-9DC2-CA4253A57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4236A7-8C73-7548-A7AF-603759541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15646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9370614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2637986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70784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666121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53733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29143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C126CA-A357-DD4B-B9CF-1FBD21B91E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B8F48635-ED80-DE46-8F6E-E9596861A610}" type="datetimeFigureOut">
              <a:rPr lang="en-US"/>
              <a:pPr>
                <a:defRPr/>
              </a:pPr>
              <a:t>10/10/24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B47788-D4FA-5844-B182-3274DD6A1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DD55C8-8FC1-8F4D-A8E9-CEE97AA4D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3E3B4846-24CD-CC48-933B-BC391AFF446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08832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0135253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9" y="304800"/>
            <a:ext cx="6597692" cy="719424"/>
          </a:xfrm>
        </p:spPr>
        <p:txBody>
          <a:bodyPr anchor="b"/>
          <a:lstStyle>
            <a:lvl1pPr algn="l">
              <a:defRPr sz="2200" b="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57484" y="2292825"/>
            <a:ext cx="6612168" cy="3833339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1" y="1160463"/>
            <a:ext cx="6597692" cy="95408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640FA7-9E61-4241-B68C-58155F4F4A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5ED7AD-9FB0-7441-8C24-82056FF4FAAA}" type="datetimeFigureOut">
              <a:rPr lang="en-US"/>
              <a:pPr>
                <a:defRPr/>
              </a:pPr>
              <a:t>10/10/24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528A56-BE6B-E540-A363-CEEF7A3F54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49D1D2-5AA0-9A48-99D6-88D2E34B0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2AB5E1-B30D-8643-A3AF-194E14945C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67731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677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slideLayout" Target="../slideLayouts/slideLayout37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.xml"/><Relationship Id="rId13" Type="http://schemas.openxmlformats.org/officeDocument/2006/relationships/slideLayout" Target="../slideLayouts/slideLayout50.xml"/><Relationship Id="rId3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4.xml"/><Relationship Id="rId12" Type="http://schemas.openxmlformats.org/officeDocument/2006/relationships/slideLayout" Target="../slideLayouts/slideLayout49.xml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2.xml"/><Relationship Id="rId15" Type="http://schemas.openxmlformats.org/officeDocument/2006/relationships/theme" Target="../theme/theme4.xml"/><Relationship Id="rId10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Relationship Id="rId14" Type="http://schemas.openxmlformats.org/officeDocument/2006/relationships/slideLayout" Target="../slideLayouts/slideLayout51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theme" Target="../theme/theme5.xml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2" Type="http://schemas.openxmlformats.org/officeDocument/2006/relationships/slideLayout" Target="../slideLayouts/slideLayout53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5" Type="http://schemas.openxmlformats.org/officeDocument/2006/relationships/slideLayout" Target="../slideLayouts/slideLayout56.xml"/><Relationship Id="rId4" Type="http://schemas.openxmlformats.org/officeDocument/2006/relationships/slideLayout" Target="../slideLayouts/slideLayout5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7" r:id="rId1"/>
    <p:sldLayoutId id="2147483899" r:id="rId2"/>
    <p:sldLayoutId id="2147483900" r:id="rId3"/>
    <p:sldLayoutId id="2147483901" r:id="rId4"/>
    <p:sldLayoutId id="2147483902" r:id="rId5"/>
    <p:sldLayoutId id="2147483903" r:id="rId6"/>
    <p:sldLayoutId id="2147483904" r:id="rId7"/>
    <p:sldLayoutId id="2147483905" r:id="rId8"/>
    <p:sldLayoutId id="2147483906" r:id="rId9"/>
    <p:sldLayoutId id="2147483907" r:id="rId10"/>
    <p:sldLayoutId id="214748390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10/10/24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4" r:id="rId12"/>
    <p:sldLayoutId id="2147483896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7C88FC-66E1-9D4F-BF10-241313594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9D3EB9-3ED7-E74E-A92A-64496595E8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7CD332-68ED-DC44-9873-4274F924FC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CE60DC-0527-5240-8030-84F70D45CC74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B6D082-F0C8-4340-9FCC-A29C0ACE11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A86C16-CDE0-4544-ADDF-EBECFEE8A7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654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  <p:sldLayoutId id="2147483828" r:id="rId12"/>
    <p:sldLayoutId id="2147483829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4A0AB9-9A4C-164F-89D0-7548AA9D0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3E2875-082D-8540-ADAC-05F0496F34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B0BA35-1949-F14B-81B6-A69355B972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BDFD4-B4A3-0244-83E9-1F4379931917}" type="datetimeFigureOut">
              <a:rPr lang="en-US" smtClean="0"/>
              <a:t>10/10/24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CB8BF6-B187-434F-85C6-DDC2E0881C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469248-A30B-944C-8A02-DF692CF840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004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0" r:id="rId3"/>
    <p:sldLayoutId id="2147483841" r:id="rId4"/>
    <p:sldLayoutId id="2147483842" r:id="rId5"/>
    <p:sldLayoutId id="2147483843" r:id="rId6"/>
    <p:sldLayoutId id="2147483844" r:id="rId7"/>
    <p:sldLayoutId id="2147483845" r:id="rId8"/>
    <p:sldLayoutId id="2147483846" r:id="rId9"/>
    <p:sldLayoutId id="2147483847" r:id="rId10"/>
    <p:sldLayoutId id="2147483848" r:id="rId11"/>
    <p:sldLayoutId id="2147483849" r:id="rId12"/>
    <p:sldLayoutId id="2147483788" r:id="rId13"/>
    <p:sldLayoutId id="2147483800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48250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microsoft.com/office/2007/relationships/media" Target="../media/media7.m4a"/><Relationship Id="rId18" Type="http://schemas.openxmlformats.org/officeDocument/2006/relationships/audio" Target="../media/media9.m4a"/><Relationship Id="rId3" Type="http://schemas.microsoft.com/office/2007/relationships/media" Target="../media/media2.m4a"/><Relationship Id="rId21" Type="http://schemas.openxmlformats.org/officeDocument/2006/relationships/image" Target="../media/image11.png"/><Relationship Id="rId7" Type="http://schemas.microsoft.com/office/2007/relationships/media" Target="../media/media4.m4a"/><Relationship Id="rId12" Type="http://schemas.openxmlformats.org/officeDocument/2006/relationships/audio" Target="../media/media6.m4a"/><Relationship Id="rId17" Type="http://schemas.microsoft.com/office/2007/relationships/media" Target="../media/media9.m4a"/><Relationship Id="rId2" Type="http://schemas.openxmlformats.org/officeDocument/2006/relationships/audio" Target="../media/media1.m4a"/><Relationship Id="rId16" Type="http://schemas.openxmlformats.org/officeDocument/2006/relationships/audio" Target="../media/media8.m4a"/><Relationship Id="rId20" Type="http://schemas.openxmlformats.org/officeDocument/2006/relationships/image" Target="../media/image10.png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microsoft.com/office/2007/relationships/media" Target="../media/media6.m4a"/><Relationship Id="rId5" Type="http://schemas.microsoft.com/office/2007/relationships/media" Target="../media/media3.m4a"/><Relationship Id="rId15" Type="http://schemas.microsoft.com/office/2007/relationships/media" Target="../media/media8.m4a"/><Relationship Id="rId10" Type="http://schemas.openxmlformats.org/officeDocument/2006/relationships/audio" Target="../media/media5.m4a"/><Relationship Id="rId19" Type="http://schemas.openxmlformats.org/officeDocument/2006/relationships/slideLayout" Target="../slideLayouts/slideLayout13.xml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audio" Target="../media/media7.m4a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www.wordwall.net/resource/22924231/ymatebion-defnyddiol" TargetMode="Externa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4.tiff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audio" Target="../media/media13.m4a"/><Relationship Id="rId13" Type="http://schemas.microsoft.com/office/2007/relationships/media" Target="../media/media16.m4a"/><Relationship Id="rId3" Type="http://schemas.microsoft.com/office/2007/relationships/media" Target="../media/media11.m4a"/><Relationship Id="rId7" Type="http://schemas.microsoft.com/office/2007/relationships/media" Target="../media/media13.m4a"/><Relationship Id="rId12" Type="http://schemas.openxmlformats.org/officeDocument/2006/relationships/audio" Target="../media/media15.m4a"/><Relationship Id="rId17" Type="http://schemas.openxmlformats.org/officeDocument/2006/relationships/image" Target="../media/image18.emf"/><Relationship Id="rId2" Type="http://schemas.openxmlformats.org/officeDocument/2006/relationships/audio" Target="../media/media10.m4a"/><Relationship Id="rId16" Type="http://schemas.openxmlformats.org/officeDocument/2006/relationships/image" Target="../media/image11.png"/><Relationship Id="rId1" Type="http://schemas.microsoft.com/office/2007/relationships/media" Target="../media/media10.m4a"/><Relationship Id="rId6" Type="http://schemas.openxmlformats.org/officeDocument/2006/relationships/audio" Target="../media/media12.m4a"/><Relationship Id="rId11" Type="http://schemas.microsoft.com/office/2007/relationships/media" Target="../media/media15.m4a"/><Relationship Id="rId5" Type="http://schemas.microsoft.com/office/2007/relationships/media" Target="../media/media12.m4a"/><Relationship Id="rId15" Type="http://schemas.openxmlformats.org/officeDocument/2006/relationships/slideLayout" Target="../slideLayouts/slideLayout18.xml"/><Relationship Id="rId10" Type="http://schemas.openxmlformats.org/officeDocument/2006/relationships/audio" Target="../media/media14.m4a"/><Relationship Id="rId4" Type="http://schemas.openxmlformats.org/officeDocument/2006/relationships/audio" Target="../media/media11.m4a"/><Relationship Id="rId9" Type="http://schemas.microsoft.com/office/2007/relationships/media" Target="../media/media14.m4a"/><Relationship Id="rId14" Type="http://schemas.openxmlformats.org/officeDocument/2006/relationships/audio" Target="../media/media16.m4a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5.xml"/><Relationship Id="rId4" Type="http://schemas.openxmlformats.org/officeDocument/2006/relationships/image" Target="../media/image23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5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Grŵp</a:t>
            </a:r>
            <a:r>
              <a:rPr lang="en-US" sz="2400" b="1" dirty="0">
                <a:solidFill>
                  <a:srgbClr val="002060"/>
                </a:solidFill>
              </a:rPr>
              <a:t> B – </a:t>
            </a:r>
            <a:r>
              <a:rPr lang="en-US" sz="2400" b="1" dirty="0" err="1">
                <a:solidFill>
                  <a:srgbClr val="002060"/>
                </a:solidFill>
              </a:rPr>
              <a:t>Darlith</a:t>
            </a:r>
            <a:r>
              <a:rPr lang="en-US" sz="2400" b="1" dirty="0">
                <a:solidFill>
                  <a:srgbClr val="002060"/>
                </a:solidFill>
              </a:rPr>
              <a:t>/Lecture 2</a:t>
            </a:r>
          </a:p>
          <a:p>
            <a:pPr algn="ctr"/>
            <a:r>
              <a:rPr lang="en-US" sz="2400" dirty="0">
                <a:solidFill>
                  <a:srgbClr val="002060"/>
                </a:solidFill>
                <a:ea typeface="Calibri"/>
                <a:cs typeface="Calibri"/>
              </a:rPr>
              <a:t>Hydref 10fed 2024</a:t>
            </a:r>
            <a:endParaRPr lang="en-US" sz="24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Catrin</a:t>
            </a:r>
            <a:r>
              <a:rPr lang="en-US" sz="2400" b="1" dirty="0">
                <a:solidFill>
                  <a:srgbClr val="002060"/>
                </a:solidFill>
              </a:rPr>
              <a:t> Evans-Thomas</a:t>
            </a:r>
          </a:p>
          <a:p>
            <a:pPr algn="ctr"/>
            <a:r>
              <a:rPr lang="en-US" sz="2000" dirty="0" err="1">
                <a:solidFill>
                  <a:srgbClr val="002060"/>
                </a:solidFill>
              </a:rPr>
              <a:t>c.evans-thomas@pcydds.ac.uk</a:t>
            </a:r>
            <a:endParaRPr lang="en-US" sz="2000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endParaRPr lang="en-US" sz="2400" dirty="0">
              <a:solidFill>
                <a:srgbClr val="002060"/>
              </a:solidFill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273542-738C-2840-8EA5-C7BAF9C95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2024-25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3" name="Picture 25" descr="Logo&#10;&#10;Description automatically generated">
            <a:extLst>
              <a:ext uri="{FF2B5EF4-FFF2-40B4-BE49-F238E27FC236}">
                <a16:creationId xmlns:a16="http://schemas.microsoft.com/office/drawing/2014/main" id="{330A134F-1040-4664-617D-AD7D5F0825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4592" y="188192"/>
            <a:ext cx="4281992" cy="1025035"/>
          </a:xfrm>
          <a:prstGeom prst="rect">
            <a:avLst/>
          </a:prstGeom>
          <a:solidFill>
            <a:srgbClr val="002060"/>
          </a:solidFill>
        </p:spPr>
      </p:pic>
      <p:pic>
        <p:nvPicPr>
          <p:cNvPr id="4" name="Picture 24" descr="Logo&#10;&#10;Description automatically generated">
            <a:extLst>
              <a:ext uri="{FF2B5EF4-FFF2-40B4-BE49-F238E27FC236}">
                <a16:creationId xmlns:a16="http://schemas.microsoft.com/office/drawing/2014/main" id="{F49BE84A-06C5-F37A-7DEA-D4DFD322DF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45416" y="133328"/>
            <a:ext cx="4281992" cy="997797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1A62F18-5754-9AFF-6614-222B20FBA2AA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  <p:sp>
        <p:nvSpPr>
          <p:cNvPr id="14" name="Oval Callout 5">
            <a:extLst>
              <a:ext uri="{FF2B5EF4-FFF2-40B4-BE49-F238E27FC236}">
                <a16:creationId xmlns:a16="http://schemas.microsoft.com/office/drawing/2014/main" id="{E97A95B0-7711-BF8D-255F-4ED0379880D7}"/>
              </a:ext>
            </a:extLst>
          </p:cNvPr>
          <p:cNvSpPr/>
          <p:nvPr/>
        </p:nvSpPr>
        <p:spPr>
          <a:xfrm flipH="1">
            <a:off x="4648227" y="512696"/>
            <a:ext cx="4385992" cy="2350015"/>
          </a:xfrm>
          <a:prstGeom prst="wedgeEllipseCallout">
            <a:avLst>
              <a:gd name="adj1" fmla="val 78563"/>
              <a:gd name="adj2" fmla="val 27235"/>
            </a:avLst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b="1" dirty="0" err="1">
                <a:solidFill>
                  <a:schemeClr val="bg1"/>
                </a:solidFill>
                <a:cs typeface="Calibri"/>
              </a:rPr>
              <a:t>Prynhawn</a:t>
            </a:r>
            <a:r>
              <a:rPr lang="en-US" sz="4800" b="1" dirty="0">
                <a:solidFill>
                  <a:schemeClr val="bg1"/>
                </a:solidFill>
                <a:cs typeface="Calibri"/>
              </a:rPr>
              <a:t> da!</a:t>
            </a: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B831793A-4ADC-E4C4-914D-2D0658A411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783" y="1885998"/>
            <a:ext cx="3361880" cy="3313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59647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9054731" y="318519"/>
            <a:ext cx="3072735" cy="218521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>
              <a:solidFill>
                <a:srgbClr val="002060"/>
              </a:solidFill>
              <a:ea typeface="Calibri" panose="020F0502020204030204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800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8A4AE9F-5DF7-6017-0AEB-620855084D4D}"/>
              </a:ext>
            </a:extLst>
          </p:cNvPr>
          <p:cNvSpPr/>
          <p:nvPr/>
        </p:nvSpPr>
        <p:spPr>
          <a:xfrm>
            <a:off x="0" y="5623508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C37AEC87-3889-2D39-11C7-7D70342E8D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27851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7C975DA1-B11E-13F8-1159-EF754364FD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27711"/>
            <a:ext cx="5984927" cy="139935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9C7831C9-D034-3E5D-2A74-A8E5D1AD0359}"/>
              </a:ext>
            </a:extLst>
          </p:cNvPr>
          <p:cNvSpPr txBox="1">
            <a:spLocks/>
          </p:cNvSpPr>
          <p:nvPr/>
        </p:nvSpPr>
        <p:spPr>
          <a:xfrm>
            <a:off x="605072" y="2274164"/>
            <a:ext cx="4645747" cy="189914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3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3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3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2024-25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059150-D0AD-9627-5944-E7B733210D3E}"/>
              </a:ext>
            </a:extLst>
          </p:cNvPr>
          <p:cNvSpPr txBox="1"/>
          <p:nvPr/>
        </p:nvSpPr>
        <p:spPr>
          <a:xfrm>
            <a:off x="6867191" y="441719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79F9DB-0F16-C10E-9998-CE266D72C737}"/>
              </a:ext>
            </a:extLst>
          </p:cNvPr>
          <p:cNvSpPr txBox="1"/>
          <p:nvPr/>
        </p:nvSpPr>
        <p:spPr>
          <a:xfrm>
            <a:off x="11293195" y="369345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7BECF68B-F354-8A10-3872-2EACF513D23A}"/>
              </a:ext>
            </a:extLst>
          </p:cNvPr>
          <p:cNvSpPr txBox="1">
            <a:spLocks/>
          </p:cNvSpPr>
          <p:nvPr/>
        </p:nvSpPr>
        <p:spPr>
          <a:xfrm>
            <a:off x="5565913" y="2257747"/>
            <a:ext cx="6301409" cy="2236716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+mj-lt"/>
                <a:cs typeface="Cavolini" panose="03000502040302020204" pitchFamily="66" charset="0"/>
              </a:rPr>
              <a:t>Ymateb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ddysgwyr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/ Responding to the learners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>
                <a:latin typeface="+mj-lt"/>
                <a:cs typeface="Cavolini" panose="03000502040302020204" pitchFamily="66" charset="0"/>
              </a:rPr>
              <a:t>Iaith y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dosbarth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/ Useful classroom patterns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66955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iangle 3">
            <a:extLst>
              <a:ext uri="{FF2B5EF4-FFF2-40B4-BE49-F238E27FC236}">
                <a16:creationId xmlns:a16="http://schemas.microsoft.com/office/drawing/2014/main" id="{261F6DE4-6A3C-0048-8AA2-4196D053CA75}"/>
              </a:ext>
            </a:extLst>
          </p:cNvPr>
          <p:cNvSpPr/>
          <p:nvPr/>
        </p:nvSpPr>
        <p:spPr>
          <a:xfrm>
            <a:off x="3276600" y="1174750"/>
            <a:ext cx="5594350" cy="4479925"/>
          </a:xfrm>
          <a:prstGeom prst="triangle">
            <a:avLst/>
          </a:prstGeom>
          <a:solidFill>
            <a:srgbClr val="00B0F0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y-GB" dirty="0"/>
          </a:p>
        </p:txBody>
      </p:sp>
      <p:sp>
        <p:nvSpPr>
          <p:cNvPr id="26626" name="Rectangle 4">
            <a:extLst>
              <a:ext uri="{FF2B5EF4-FFF2-40B4-BE49-F238E27FC236}">
                <a16:creationId xmlns:a16="http://schemas.microsoft.com/office/drawing/2014/main" id="{96860BD0-E0F0-7644-8750-94EF31F36A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2038" y="144463"/>
            <a:ext cx="250031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Cynnydd</a:t>
            </a:r>
          </a:p>
        </p:txBody>
      </p:sp>
      <p:sp>
        <p:nvSpPr>
          <p:cNvPr id="26627" name="Rectangle 5">
            <a:extLst>
              <a:ext uri="{FF2B5EF4-FFF2-40B4-BE49-F238E27FC236}">
                <a16:creationId xmlns:a16="http://schemas.microsoft.com/office/drawing/2014/main" id="{565ABE85-09C0-064C-B4FA-8B717B7AEA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4475" y="5654675"/>
            <a:ext cx="17621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 b="1">
                <a:latin typeface="Segoe Print" panose="02000800000000000000" pitchFamily="2" charset="0"/>
                <a:cs typeface="Ayuthaya" pitchFamily="2" charset="-34"/>
              </a:rPr>
              <a:t>Hyder</a:t>
            </a:r>
          </a:p>
        </p:txBody>
      </p:sp>
      <p:sp>
        <p:nvSpPr>
          <p:cNvPr id="26628" name="Rectangle 6">
            <a:extLst>
              <a:ext uri="{FF2B5EF4-FFF2-40B4-BE49-F238E27FC236}">
                <a16:creationId xmlns:a16="http://schemas.microsoft.com/office/drawing/2014/main" id="{98FAAA33-DF4F-1D4D-BB18-714CFEA35E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8575" y="5654675"/>
            <a:ext cx="231775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Ymarfer</a:t>
            </a:r>
          </a:p>
        </p:txBody>
      </p:sp>
      <p:sp>
        <p:nvSpPr>
          <p:cNvPr id="26629" name="Rectangle 7">
            <a:extLst>
              <a:ext uri="{FF2B5EF4-FFF2-40B4-BE49-F238E27FC236}">
                <a16:creationId xmlns:a16="http://schemas.microsoft.com/office/drawing/2014/main" id="{67327085-B3DE-FC4F-A4AD-C9786230E0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16538" y="730250"/>
            <a:ext cx="1514475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progress</a:t>
            </a:r>
          </a:p>
        </p:txBody>
      </p:sp>
      <p:sp>
        <p:nvSpPr>
          <p:cNvPr id="26630" name="Rectangle 8">
            <a:extLst>
              <a:ext uri="{FF2B5EF4-FFF2-40B4-BE49-F238E27FC236}">
                <a16:creationId xmlns:a16="http://schemas.microsoft.com/office/drawing/2014/main" id="{09954C38-6609-A646-988E-ABB16170C7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42438" y="6308725"/>
            <a:ext cx="1471612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practice</a:t>
            </a:r>
          </a:p>
        </p:txBody>
      </p:sp>
      <p:sp>
        <p:nvSpPr>
          <p:cNvPr id="26631" name="Rectangle 9">
            <a:extLst>
              <a:ext uri="{FF2B5EF4-FFF2-40B4-BE49-F238E27FC236}">
                <a16:creationId xmlns:a16="http://schemas.microsoft.com/office/drawing/2014/main" id="{7B94EF63-50F5-FA41-8FFC-F8B1408EC6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8113" y="6338888"/>
            <a:ext cx="1868487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confidence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BE74A27-9C78-3140-B9B0-F293CCAE385C}"/>
              </a:ext>
            </a:extLst>
          </p:cNvPr>
          <p:cNvCxnSpPr/>
          <p:nvPr/>
        </p:nvCxnSpPr>
        <p:spPr>
          <a:xfrm flipH="1">
            <a:off x="2697163" y="1174750"/>
            <a:ext cx="2619375" cy="42957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EE52EF3-4C51-2846-92B6-55E45EDBE6DC}"/>
              </a:ext>
            </a:extLst>
          </p:cNvPr>
          <p:cNvCxnSpPr>
            <a:cxnSpLocks/>
          </p:cNvCxnSpPr>
          <p:nvPr/>
        </p:nvCxnSpPr>
        <p:spPr>
          <a:xfrm>
            <a:off x="6775450" y="1174750"/>
            <a:ext cx="2674938" cy="4065588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E4FCE0D-649F-0349-9869-558B934B03C6}"/>
              </a:ext>
            </a:extLst>
          </p:cNvPr>
          <p:cNvCxnSpPr>
            <a:cxnSpLocks/>
          </p:cNvCxnSpPr>
          <p:nvPr/>
        </p:nvCxnSpPr>
        <p:spPr>
          <a:xfrm flipH="1">
            <a:off x="3576638" y="6308725"/>
            <a:ext cx="5040312" cy="539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6635" name="TextBox 16">
            <a:extLst>
              <a:ext uri="{FF2B5EF4-FFF2-40B4-BE49-F238E27FC236}">
                <a16:creationId xmlns:a16="http://schemas.microsoft.com/office/drawing/2014/main" id="{166A218F-73BC-EA4F-A9EC-876AEF44F7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9350" y="3206750"/>
            <a:ext cx="2228850" cy="1554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6000" b="1" dirty="0" err="1">
                <a:latin typeface="Segoe Print" panose="02000800000000000000" pitchFamily="2" charset="0"/>
                <a:cs typeface="Arial Unicode MS" panose="020B0604020202020204" pitchFamily="34" charset="-128"/>
              </a:rPr>
              <a:t>SGIL</a:t>
            </a:r>
            <a:r>
              <a:rPr lang="en-US" altLang="cy-GB" sz="3500" dirty="0" err="1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a</a:t>
            </a:r>
            <a:r>
              <a:rPr lang="en-US" altLang="cy-GB" sz="3500" dirty="0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 skill</a:t>
            </a:r>
          </a:p>
        </p:txBody>
      </p:sp>
    </p:spTree>
    <p:extLst>
      <p:ext uri="{BB962C8B-B14F-4D97-AF65-F5344CB8AC3E}">
        <p14:creationId xmlns:p14="http://schemas.microsoft.com/office/powerpoint/2010/main" val="10277316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19">
            <a:extLst>
              <a:ext uri="{FF2B5EF4-FFF2-40B4-BE49-F238E27FC236}">
                <a16:creationId xmlns:a16="http://schemas.microsoft.com/office/drawing/2014/main" id="{3D0B86A6-59E8-40F8-BC6E-D09AB6B9F9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712" y="884238"/>
            <a:ext cx="3975838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altLang="en-US" sz="3200" b="1" dirty="0">
                <a:solidFill>
                  <a:srgbClr val="002060"/>
                </a:solidFill>
                <a:cs typeface="Calibri" panose="020F0502020204030204" pitchFamily="34" charset="0"/>
              </a:rPr>
              <a:t>Mae </a:t>
            </a:r>
            <a:r>
              <a:rPr lang="en-GB" altLang="en-US" sz="3200" b="1" dirty="0" err="1">
                <a:solidFill>
                  <a:srgbClr val="002060"/>
                </a:solidFill>
                <a:cs typeface="Calibri" panose="020F0502020204030204" pitchFamily="34" charset="0"/>
              </a:rPr>
              <a:t>hi’n</a:t>
            </a:r>
            <a:r>
              <a:rPr lang="en-GB" altLang="en-US" sz="3200" b="1" dirty="0">
                <a:solidFill>
                  <a:srgbClr val="002060"/>
                </a:solidFill>
                <a:cs typeface="Calibri" panose="020F0502020204030204" pitchFamily="34" charset="0"/>
              </a:rPr>
              <a:t>… (</a:t>
            </a:r>
            <a:r>
              <a:rPr lang="en-GB" altLang="en-US" sz="3200" b="1" dirty="0" err="1">
                <a:solidFill>
                  <a:srgbClr val="002060"/>
                </a:solidFill>
                <a:cs typeface="Calibri" panose="020F0502020204030204" pitchFamily="34" charset="0"/>
              </a:rPr>
              <a:t>Mae’n</a:t>
            </a:r>
            <a:r>
              <a:rPr lang="en-GB" altLang="en-US" sz="3200" b="1" dirty="0">
                <a:solidFill>
                  <a:srgbClr val="002060"/>
                </a:solidFill>
                <a:cs typeface="Calibri" panose="020F0502020204030204" pitchFamily="34" charset="0"/>
              </a:rPr>
              <a:t>)</a:t>
            </a:r>
          </a:p>
          <a:p>
            <a:pPr>
              <a:defRPr/>
            </a:pPr>
            <a:r>
              <a:rPr lang="en-GB" altLang="en-US" sz="3200" b="1" dirty="0" err="1">
                <a:solidFill>
                  <a:srgbClr val="002060"/>
                </a:solidFill>
                <a:cs typeface="Calibri" panose="020F0502020204030204" pitchFamily="34" charset="0"/>
              </a:rPr>
              <a:t>Roedd</a:t>
            </a:r>
            <a:r>
              <a:rPr lang="en-GB" altLang="en-US" sz="3200" b="1" dirty="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3200" b="1" dirty="0" err="1">
                <a:solidFill>
                  <a:srgbClr val="002060"/>
                </a:solidFill>
                <a:cs typeface="Calibri" panose="020F0502020204030204" pitchFamily="34" charset="0"/>
              </a:rPr>
              <a:t>hi’n</a:t>
            </a:r>
            <a:r>
              <a:rPr lang="en-GB" altLang="en-US" sz="3200" b="1" dirty="0">
                <a:solidFill>
                  <a:srgbClr val="002060"/>
                </a:solidFill>
                <a:cs typeface="Calibri" panose="020F0502020204030204" pitchFamily="34" charset="0"/>
              </a:rPr>
              <a:t>…</a:t>
            </a:r>
          </a:p>
          <a:p>
            <a:pPr>
              <a:defRPr/>
            </a:pPr>
            <a:r>
              <a:rPr lang="en-GB" altLang="en-US" sz="3200" b="1" dirty="0" err="1">
                <a:solidFill>
                  <a:srgbClr val="002060"/>
                </a:solidFill>
                <a:cs typeface="Calibri" panose="020F0502020204030204" pitchFamily="34" charset="0"/>
              </a:rPr>
              <a:t>Bydd</a:t>
            </a:r>
            <a:r>
              <a:rPr lang="en-GB" altLang="en-US" sz="3200" b="1" dirty="0">
                <a:solidFill>
                  <a:srgbClr val="002060"/>
                </a:solidFill>
                <a:cs typeface="Calibri" panose="020F0502020204030204" pitchFamily="34" charset="0"/>
              </a:rPr>
              <a:t> </a:t>
            </a:r>
            <a:r>
              <a:rPr lang="en-GB" altLang="en-US" sz="3200" b="1" dirty="0" err="1">
                <a:solidFill>
                  <a:srgbClr val="002060"/>
                </a:solidFill>
                <a:cs typeface="Calibri" panose="020F0502020204030204" pitchFamily="34" charset="0"/>
              </a:rPr>
              <a:t>hi’n</a:t>
            </a:r>
            <a:r>
              <a:rPr lang="en-GB" altLang="en-US" sz="3200" b="1" dirty="0">
                <a:solidFill>
                  <a:srgbClr val="002060"/>
                </a:solidFill>
                <a:cs typeface="Calibri" panose="020F0502020204030204" pitchFamily="34" charset="0"/>
              </a:rPr>
              <a:t>…</a:t>
            </a:r>
          </a:p>
        </p:txBody>
      </p:sp>
      <p:pic>
        <p:nvPicPr>
          <p:cNvPr id="15365" name="Picture 9" descr="http://weatherlabs.planet-science.com/media/242/erin%20roberts%20presenting%20s4c%20weather%20(2)_437x245.jpg">
            <a:extLst>
              <a:ext uri="{FF2B5EF4-FFF2-40B4-BE49-F238E27FC236}">
                <a16:creationId xmlns:a16="http://schemas.microsoft.com/office/drawing/2014/main" id="{062B1A22-CB1F-4C2E-B721-36F61DC93A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88" t="1749" r="46021" b="1627"/>
          <a:stretch>
            <a:fillRect/>
          </a:stretch>
        </p:blipFill>
        <p:spPr bwMode="auto">
          <a:xfrm>
            <a:off x="7181850" y="1582739"/>
            <a:ext cx="2946400" cy="4021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3" name="TextBox 10">
            <a:extLst>
              <a:ext uri="{FF2B5EF4-FFF2-40B4-BE49-F238E27FC236}">
                <a16:creationId xmlns:a16="http://schemas.microsoft.com/office/drawing/2014/main" id="{475A630D-CEC8-47A8-AFC6-7D7A2DACDBC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52950" y="884239"/>
            <a:ext cx="2349500" cy="550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 b="1" dirty="0" err="1">
                <a:cs typeface="Calibri" panose="020F0502020204030204" pitchFamily="34" charset="0"/>
              </a:rPr>
              <a:t>braf</a:t>
            </a:r>
            <a:endParaRPr lang="en-GB" altLang="en-US" sz="3200" b="1" dirty="0"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 b="1" dirty="0" err="1">
                <a:cs typeface="Calibri" panose="020F0502020204030204" pitchFamily="34" charset="0"/>
              </a:rPr>
              <a:t>oer</a:t>
            </a:r>
            <a:endParaRPr lang="en-GB" altLang="en-US" sz="3200" b="1" dirty="0"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 b="1" dirty="0" err="1">
                <a:solidFill>
                  <a:srgbClr val="FF0000"/>
                </a:solidFill>
                <a:cs typeface="Calibri" panose="020F0502020204030204" pitchFamily="34" charset="0"/>
              </a:rPr>
              <a:t>b</a:t>
            </a:r>
            <a:r>
              <a:rPr lang="en-GB" altLang="en-US" sz="3200" b="1" dirty="0" err="1">
                <a:cs typeface="Calibri" panose="020F0502020204030204" pitchFamily="34" charset="0"/>
              </a:rPr>
              <a:t>oeth</a:t>
            </a:r>
            <a:endParaRPr lang="en-GB" altLang="en-US" sz="3200" b="1" dirty="0"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GB" altLang="en-US" sz="3200" b="1" dirty="0" err="1">
                <a:cs typeface="Calibri" panose="020F0502020204030204" pitchFamily="34" charset="0"/>
              </a:rPr>
              <a:t>stormus</a:t>
            </a:r>
            <a:endParaRPr lang="en-GB" altLang="en-US" sz="3200" b="1" dirty="0"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GB" altLang="en-US" sz="3200" b="1" dirty="0" err="1">
                <a:cs typeface="Calibri" panose="020F0502020204030204" pitchFamily="34" charset="0"/>
              </a:rPr>
              <a:t>sych</a:t>
            </a:r>
            <a:endParaRPr lang="en-GB" altLang="en-US" sz="3200" b="1" dirty="0"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GB" altLang="en-US" sz="3200" b="1" dirty="0" err="1">
                <a:solidFill>
                  <a:srgbClr val="FF0000"/>
                </a:solidFill>
                <a:cs typeface="Calibri" panose="020F0502020204030204" pitchFamily="34" charset="0"/>
              </a:rPr>
              <a:t>w</a:t>
            </a:r>
            <a:r>
              <a:rPr lang="en-GB" altLang="en-US" sz="3200" b="1" dirty="0" err="1">
                <a:cs typeface="Calibri" panose="020F0502020204030204" pitchFamily="34" charset="0"/>
              </a:rPr>
              <a:t>yntog</a:t>
            </a:r>
            <a:endParaRPr lang="en-GB" altLang="en-US" sz="3200" b="1" dirty="0"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GB" altLang="en-US" sz="3200" b="1" dirty="0" err="1">
                <a:cs typeface="Calibri" panose="020F0502020204030204" pitchFamily="34" charset="0"/>
              </a:rPr>
              <a:t>niwlog</a:t>
            </a:r>
            <a:endParaRPr lang="en-GB" altLang="en-US" sz="3200" b="1" dirty="0"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GB" altLang="en-US" sz="3200" b="1" dirty="0" err="1">
                <a:solidFill>
                  <a:srgbClr val="FF0000"/>
                </a:solidFill>
                <a:cs typeface="Calibri" panose="020F0502020204030204" pitchFamily="34" charset="0"/>
              </a:rPr>
              <a:t>g</a:t>
            </a:r>
            <a:r>
              <a:rPr lang="en-GB" altLang="en-US" sz="3200" b="1" dirty="0" err="1">
                <a:cs typeface="Calibri" panose="020F0502020204030204" pitchFamily="34" charset="0"/>
              </a:rPr>
              <a:t>ymylog</a:t>
            </a:r>
            <a:endParaRPr lang="en-GB" altLang="en-US" sz="3200" b="1" dirty="0"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GB" altLang="en-US" sz="3200" b="1" dirty="0" err="1">
                <a:solidFill>
                  <a:srgbClr val="FF0000"/>
                </a:solidFill>
                <a:cs typeface="Calibri" panose="020F0502020204030204" pitchFamily="34" charset="0"/>
              </a:rPr>
              <a:t>w</a:t>
            </a:r>
            <a:r>
              <a:rPr lang="en-GB" altLang="en-US" sz="3200" b="1" dirty="0" err="1">
                <a:cs typeface="Calibri" panose="020F0502020204030204" pitchFamily="34" charset="0"/>
              </a:rPr>
              <a:t>lyb</a:t>
            </a:r>
            <a:endParaRPr lang="en-GB" altLang="en-US" sz="3200" b="1" dirty="0"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 b="1" dirty="0" err="1">
                <a:cs typeface="Calibri" panose="020F0502020204030204" pitchFamily="34" charset="0"/>
              </a:rPr>
              <a:t>bwrw</a:t>
            </a:r>
            <a:r>
              <a:rPr lang="en-GB" altLang="en-US" sz="3200" b="1" dirty="0">
                <a:cs typeface="Calibri" panose="020F0502020204030204" pitchFamily="34" charset="0"/>
              </a:rPr>
              <a:t> </a:t>
            </a:r>
            <a:r>
              <a:rPr lang="en-GB" altLang="en-US" sz="3200" b="1" dirty="0" err="1">
                <a:cs typeface="Calibri" panose="020F0502020204030204" pitchFamily="34" charset="0"/>
              </a:rPr>
              <a:t>glaw</a:t>
            </a:r>
            <a:endParaRPr lang="en-GB" altLang="en-US" sz="3200" b="1" dirty="0"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 b="1" dirty="0" err="1">
                <a:cs typeface="Calibri" panose="020F0502020204030204" pitchFamily="34" charset="0"/>
              </a:rPr>
              <a:t>bwrw</a:t>
            </a:r>
            <a:r>
              <a:rPr lang="en-GB" altLang="en-US" sz="3200" b="1" dirty="0">
                <a:cs typeface="Calibri" panose="020F0502020204030204" pitchFamily="34" charset="0"/>
              </a:rPr>
              <a:t> </a:t>
            </a:r>
            <a:r>
              <a:rPr lang="en-GB" altLang="en-US" sz="3200" b="1" dirty="0" err="1">
                <a:cs typeface="Calibri" panose="020F0502020204030204" pitchFamily="34" charset="0"/>
              </a:rPr>
              <a:t>eira</a:t>
            </a:r>
            <a:endParaRPr lang="en-GB" altLang="en-US" sz="3200" b="1" dirty="0">
              <a:cs typeface="Calibri" panose="020F0502020204030204" pitchFamily="34" charset="0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584CB44-2773-4BC7-B313-E53072D6EC04}"/>
              </a:ext>
            </a:extLst>
          </p:cNvPr>
          <p:cNvCxnSpPr/>
          <p:nvPr/>
        </p:nvCxnSpPr>
        <p:spPr>
          <a:xfrm>
            <a:off x="1924051" y="776288"/>
            <a:ext cx="8169275" cy="0"/>
          </a:xfrm>
          <a:prstGeom prst="line">
            <a:avLst/>
          </a:prstGeom>
          <a:ln>
            <a:solidFill>
              <a:srgbClr val="4519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8639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1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1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1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1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1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1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1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1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10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10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1991" y="63686"/>
            <a:ext cx="9604015" cy="6482710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1093544" y="1991434"/>
            <a:ext cx="1872208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heulog</a:t>
            </a:r>
            <a:endParaRPr lang="en-US" sz="2400" b="1" dirty="0">
              <a:solidFill>
                <a:srgbClr val="00206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503531" y="1874624"/>
            <a:ext cx="2232248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eitha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cymylog</a:t>
            </a:r>
            <a:endParaRPr lang="en-US" sz="2400" b="1" dirty="0">
              <a:solidFill>
                <a:srgbClr val="00206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063659" y="1827326"/>
            <a:ext cx="1872208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braf</a:t>
            </a:r>
            <a:endParaRPr lang="en-US" sz="2400" b="1" dirty="0">
              <a:solidFill>
                <a:srgbClr val="00206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8390125" y="1822368"/>
            <a:ext cx="1872208" cy="461665"/>
          </a:xfrm>
          <a:prstGeom prst="rect">
            <a:avLst/>
          </a:prstGeom>
          <a:noFill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gawodlyd</a:t>
            </a:r>
            <a:endParaRPr lang="en-US" sz="2400" b="1" dirty="0">
              <a:solidFill>
                <a:srgbClr val="00206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106719" y="3996833"/>
            <a:ext cx="1872208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bwrw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glaw</a:t>
            </a:r>
            <a:endParaRPr lang="en-US" sz="2400" b="1" dirty="0">
              <a:solidFill>
                <a:srgbClr val="00206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359515" y="4021445"/>
            <a:ext cx="1872208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stormus</a:t>
            </a:r>
            <a:endParaRPr lang="en-US" sz="2400" b="1" dirty="0">
              <a:solidFill>
                <a:srgbClr val="00206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934342" y="3758704"/>
            <a:ext cx="1872208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bwrw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eira</a:t>
            </a:r>
            <a:endParaRPr lang="en-US" sz="2400" b="1" dirty="0">
              <a:solidFill>
                <a:srgbClr val="00206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8400215" y="3679729"/>
            <a:ext cx="1872208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gymylog</a:t>
            </a:r>
            <a:endParaRPr lang="en-US" sz="2400" b="1" dirty="0">
              <a:solidFill>
                <a:srgbClr val="00206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106719" y="5923846"/>
            <a:ext cx="1872208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wyntog</a:t>
            </a:r>
            <a:endParaRPr lang="en-US" sz="2400" b="1" dirty="0">
              <a:solidFill>
                <a:srgbClr val="00206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3359515" y="5937624"/>
            <a:ext cx="1872208" cy="461665"/>
          </a:xfrm>
          <a:prstGeom prst="rect">
            <a:avLst/>
          </a:prstGeom>
          <a:noFill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enfys</a:t>
            </a:r>
            <a:endParaRPr lang="en-US" sz="2400" b="1" dirty="0">
              <a:solidFill>
                <a:srgbClr val="00206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934342" y="5951402"/>
            <a:ext cx="1872208" cy="461665"/>
          </a:xfrm>
          <a:prstGeom prst="rect">
            <a:avLst/>
          </a:prstGeom>
          <a:noFill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wyntog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iawn</a:t>
            </a:r>
            <a:endParaRPr lang="en-US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9444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546B95-2EEA-F203-DA42-E44A414F10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A203437-703A-4E00-A8C0-91D328D6C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3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black and white logo&#10;&#10;Description automatically generated">
            <a:extLst>
              <a:ext uri="{FF2B5EF4-FFF2-40B4-BE49-F238E27FC236}">
                <a16:creationId xmlns:a16="http://schemas.microsoft.com/office/drawing/2014/main" id="{005FD7A9-7230-839C-29CA-8D6EEAD333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08" r="10916" b="-1"/>
          <a:stretch/>
        </p:blipFill>
        <p:spPr>
          <a:xfrm>
            <a:off x="6043777" y="524812"/>
            <a:ext cx="4723690" cy="1708872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2729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pic>
        <p:nvPicPr>
          <p:cNvPr id="7" name="Picture 6" descr="A colorful circle with different symbols&#10;&#10;Description automatically generated">
            <a:extLst>
              <a:ext uri="{FF2B5EF4-FFF2-40B4-BE49-F238E27FC236}">
                <a16:creationId xmlns:a16="http://schemas.microsoft.com/office/drawing/2014/main" id="{D0115952-D46E-556E-EA20-33F5F35A636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3" r="2" b="2"/>
          <a:stretch/>
        </p:blipFill>
        <p:spPr>
          <a:xfrm>
            <a:off x="212650" y="2830968"/>
            <a:ext cx="4565779" cy="4031263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5823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pic>
        <p:nvPicPr>
          <p:cNvPr id="12" name="Picture 1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07A2E7EA-06FF-29AA-B71E-38D8F98FF3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746" y="207986"/>
            <a:ext cx="3074223" cy="2342525"/>
          </a:xfrm>
          <a:prstGeom prst="rect">
            <a:avLst/>
          </a:prstGeom>
        </p:spPr>
      </p:pic>
      <p:sp>
        <p:nvSpPr>
          <p:cNvPr id="13" name="Content Placeholder 1">
            <a:extLst>
              <a:ext uri="{FF2B5EF4-FFF2-40B4-BE49-F238E27FC236}">
                <a16:creationId xmlns:a16="http://schemas.microsoft.com/office/drawing/2014/main" id="{E83F504C-5460-B3D2-3589-D2654389CC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6637" y="3037432"/>
            <a:ext cx="5837960" cy="368831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>
            <a:noAutofit/>
          </a:bodyPr>
          <a:lstStyle/>
          <a:p>
            <a:r>
              <a:rPr lang="en-GB" sz="2400" b="1" dirty="0">
                <a:solidFill>
                  <a:srgbClr val="002060"/>
                </a:solidFill>
              </a:rPr>
              <a:t>Sut</a:t>
            </a:r>
            <a:r>
              <a:rPr lang="en-GB" sz="2400" b="1" dirty="0"/>
              <a:t> </a:t>
            </a:r>
            <a:r>
              <a:rPr lang="en-GB" sz="2400" b="1" dirty="0" err="1">
                <a:solidFill>
                  <a:srgbClr val="FF0000"/>
                </a:solidFill>
              </a:rPr>
              <a:t>mae</a:t>
            </a:r>
            <a:r>
              <a:rPr lang="en-GB" sz="2400" b="1" dirty="0" err="1">
                <a:solidFill>
                  <a:srgbClr val="002060"/>
                </a:solidFill>
              </a:rPr>
              <a:t>’r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tywydd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heddiw</a:t>
            </a:r>
            <a:r>
              <a:rPr lang="en-GB" sz="2400" b="1" dirty="0"/>
              <a:t>?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Mae</a:t>
            </a:r>
            <a:r>
              <a:rPr lang="en-GB" sz="2400" b="1" dirty="0"/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hi’n</a:t>
            </a:r>
            <a:r>
              <a:rPr lang="en-GB" sz="2400" b="1" dirty="0">
                <a:solidFill>
                  <a:srgbClr val="002060"/>
                </a:solidFill>
              </a:rPr>
              <a:t> .</a:t>
            </a:r>
          </a:p>
          <a:p>
            <a:pPr marL="0" indent="0">
              <a:buNone/>
            </a:pPr>
            <a:endParaRPr lang="en-GB" sz="2400" b="1" dirty="0"/>
          </a:p>
          <a:p>
            <a:r>
              <a:rPr lang="en-GB" sz="2400" b="1" dirty="0">
                <a:solidFill>
                  <a:srgbClr val="002060"/>
                </a:solidFill>
              </a:rPr>
              <a:t>Sut</a:t>
            </a:r>
            <a:r>
              <a:rPr lang="en-GB" sz="2400" b="1" dirty="0"/>
              <a:t> </a:t>
            </a:r>
            <a:r>
              <a:rPr lang="en-GB" sz="2400" b="1" dirty="0" err="1">
                <a:solidFill>
                  <a:srgbClr val="FF0000"/>
                </a:solidFill>
              </a:rPr>
              <a:t>oedd</a:t>
            </a:r>
            <a:r>
              <a:rPr lang="en-GB" sz="2400" b="1" dirty="0"/>
              <a:t> </a:t>
            </a:r>
            <a:r>
              <a:rPr lang="en-GB" sz="2400" b="1" dirty="0">
                <a:solidFill>
                  <a:srgbClr val="002060"/>
                </a:solidFill>
              </a:rPr>
              <a:t>y </a:t>
            </a:r>
            <a:r>
              <a:rPr lang="en-GB" sz="2400" b="1" dirty="0" err="1">
                <a:solidFill>
                  <a:srgbClr val="002060"/>
                </a:solidFill>
              </a:rPr>
              <a:t>tywydd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ddoe</a:t>
            </a:r>
            <a:r>
              <a:rPr lang="en-GB" sz="2400" b="1" dirty="0">
                <a:solidFill>
                  <a:srgbClr val="002060"/>
                </a:solidFill>
              </a:rPr>
              <a:t>?</a:t>
            </a:r>
          </a:p>
          <a:p>
            <a:r>
              <a:rPr lang="en-GB" sz="2400" b="1" dirty="0" err="1">
                <a:solidFill>
                  <a:srgbClr val="FF0000"/>
                </a:solidFill>
              </a:rPr>
              <a:t>Roedd</a:t>
            </a:r>
            <a:r>
              <a:rPr lang="en-GB" sz="2400" b="1" dirty="0"/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hi’n</a:t>
            </a:r>
            <a:r>
              <a:rPr lang="en-GB" sz="2400" b="1" dirty="0">
                <a:solidFill>
                  <a:srgbClr val="002060"/>
                </a:solidFill>
              </a:rPr>
              <a:t> ...</a:t>
            </a:r>
          </a:p>
          <a:p>
            <a:pPr marL="0" indent="0">
              <a:buNone/>
            </a:pPr>
            <a:endParaRPr lang="en-GB" sz="2400" b="1" dirty="0"/>
          </a:p>
          <a:p>
            <a:r>
              <a:rPr lang="en-GB" sz="2400" b="1" dirty="0">
                <a:solidFill>
                  <a:srgbClr val="002060"/>
                </a:solidFill>
              </a:rPr>
              <a:t>Sut</a:t>
            </a:r>
            <a:r>
              <a:rPr lang="en-GB" sz="2400" b="1" dirty="0"/>
              <a:t> </a:t>
            </a:r>
            <a:r>
              <a:rPr lang="en-GB" sz="2400" b="1" dirty="0" err="1">
                <a:solidFill>
                  <a:srgbClr val="FF0000"/>
                </a:solidFill>
              </a:rPr>
              <a:t>bydd</a:t>
            </a:r>
            <a:r>
              <a:rPr lang="en-GB" sz="2400" b="1" dirty="0"/>
              <a:t> </a:t>
            </a:r>
            <a:r>
              <a:rPr lang="en-GB" sz="2400" b="1" dirty="0">
                <a:solidFill>
                  <a:srgbClr val="002060"/>
                </a:solidFill>
              </a:rPr>
              <a:t>y </a:t>
            </a:r>
            <a:r>
              <a:rPr lang="en-GB" sz="2400" b="1" dirty="0" err="1">
                <a:solidFill>
                  <a:srgbClr val="002060"/>
                </a:solidFill>
              </a:rPr>
              <a:t>tywydd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yfory</a:t>
            </a:r>
            <a:r>
              <a:rPr lang="en-GB" sz="2400" b="1" dirty="0">
                <a:solidFill>
                  <a:srgbClr val="002060"/>
                </a:solidFill>
              </a:rPr>
              <a:t>?</a:t>
            </a:r>
          </a:p>
          <a:p>
            <a:r>
              <a:rPr lang="en-GB" sz="2400" b="1" dirty="0" err="1">
                <a:solidFill>
                  <a:srgbClr val="FF0000"/>
                </a:solidFill>
              </a:rPr>
              <a:t>Bydd</a:t>
            </a:r>
            <a:r>
              <a:rPr lang="en-GB" sz="2400" b="1" dirty="0"/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hi’n</a:t>
            </a:r>
            <a:r>
              <a:rPr lang="en-GB" sz="2400" b="1" dirty="0">
                <a:solidFill>
                  <a:srgbClr val="002060"/>
                </a:solidFill>
              </a:rPr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14909276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Callout 15">
            <a:extLst>
              <a:ext uri="{FF2B5EF4-FFF2-40B4-BE49-F238E27FC236}">
                <a16:creationId xmlns:a16="http://schemas.microsoft.com/office/drawing/2014/main" id="{A56ED437-6CC2-D3A2-F2B0-E464B4EDF2A8}"/>
              </a:ext>
            </a:extLst>
          </p:cNvPr>
          <p:cNvSpPr/>
          <p:nvPr/>
        </p:nvSpPr>
        <p:spPr>
          <a:xfrm>
            <a:off x="5671776" y="300753"/>
            <a:ext cx="4553585" cy="1757602"/>
          </a:xfrm>
          <a:prstGeom prst="wedgeEllipseCallout">
            <a:avLst>
              <a:gd name="adj1" fmla="val -36844"/>
              <a:gd name="adj2" fmla="val 76650"/>
            </a:avLst>
          </a:prstGeom>
          <a:solidFill>
            <a:srgbClr val="CCF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err="1">
                <a:solidFill>
                  <a:srgbClr val="002060"/>
                </a:solidFill>
                <a:cs typeface="Calibri"/>
              </a:rPr>
              <a:t>Edrychwch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 arna </a:t>
            </a:r>
            <a:r>
              <a:rPr lang="en-US" sz="3200" b="1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r>
              <a:rPr lang="en-US" sz="2000" i="1">
                <a:solidFill>
                  <a:srgbClr val="002060"/>
                </a:solidFill>
                <a:cs typeface="Calibri"/>
              </a:rPr>
              <a:t>Look at me!</a:t>
            </a:r>
          </a:p>
        </p:txBody>
      </p:sp>
      <p:sp>
        <p:nvSpPr>
          <p:cNvPr id="6" name="Oval Callout 15">
            <a:extLst>
              <a:ext uri="{FF2B5EF4-FFF2-40B4-BE49-F238E27FC236}">
                <a16:creationId xmlns:a16="http://schemas.microsoft.com/office/drawing/2014/main" id="{ACAC8C72-2436-64F6-B9CB-F59DF5C18146}"/>
              </a:ext>
            </a:extLst>
          </p:cNvPr>
          <p:cNvSpPr/>
          <p:nvPr/>
        </p:nvSpPr>
        <p:spPr>
          <a:xfrm>
            <a:off x="6210432" y="2389683"/>
            <a:ext cx="5289309" cy="1757602"/>
          </a:xfrm>
          <a:prstGeom prst="wedgeEllipseCallout">
            <a:avLst>
              <a:gd name="adj1" fmla="val -36844"/>
              <a:gd name="adj2" fmla="val 76650"/>
            </a:avLst>
          </a:prstGeom>
          <a:solidFill>
            <a:srgbClr val="CCF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 err="1">
                <a:solidFill>
                  <a:srgbClr val="002060"/>
                </a:solidFill>
                <a:cs typeface="Calibri"/>
              </a:rPr>
              <a:t>Gwrandewch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200" b="1" dirty="0" err="1">
                <a:solidFill>
                  <a:srgbClr val="FF0000"/>
                </a:solidFill>
                <a:cs typeface="Calibri"/>
              </a:rPr>
              <a:t>b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lant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libri"/>
              </a:rPr>
              <a:t>Listen, children!</a:t>
            </a:r>
          </a:p>
        </p:txBody>
      </p:sp>
      <p:sp>
        <p:nvSpPr>
          <p:cNvPr id="7" name="Oval Callout 15">
            <a:extLst>
              <a:ext uri="{FF2B5EF4-FFF2-40B4-BE49-F238E27FC236}">
                <a16:creationId xmlns:a16="http://schemas.microsoft.com/office/drawing/2014/main" id="{6C774B36-0EBC-B172-AD99-8ED55AA8B27A}"/>
              </a:ext>
            </a:extLst>
          </p:cNvPr>
          <p:cNvSpPr/>
          <p:nvPr/>
        </p:nvSpPr>
        <p:spPr>
          <a:xfrm>
            <a:off x="7208915" y="4478614"/>
            <a:ext cx="4816343" cy="1757602"/>
          </a:xfrm>
          <a:prstGeom prst="wedgeEllipseCallout">
            <a:avLst>
              <a:gd name="adj1" fmla="val -36844"/>
              <a:gd name="adj2" fmla="val 76650"/>
            </a:avLst>
          </a:prstGeom>
          <a:solidFill>
            <a:srgbClr val="CCF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 err="1">
                <a:solidFill>
                  <a:srgbClr val="002060"/>
                </a:solidFill>
                <a:cs typeface="Calibri"/>
              </a:rPr>
              <a:t>Eisteddwch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200" b="1" dirty="0" err="1">
                <a:solidFill>
                  <a:srgbClr val="FF0000"/>
                </a:solidFill>
                <a:cs typeface="Calibri"/>
              </a:rPr>
              <a:t>b</a:t>
            </a:r>
            <a:r>
              <a:rPr lang="en-US" sz="3200" b="1" dirty="0" err="1">
                <a:solidFill>
                  <a:srgbClr val="002060"/>
                </a:solidFill>
                <a:cs typeface="Calibri"/>
              </a:rPr>
              <a:t>awb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libri"/>
              </a:rPr>
              <a:t>Sit down, everyone!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01B19730-247C-4B0B-C5F2-0B20A6420C3C}"/>
              </a:ext>
            </a:extLst>
          </p:cNvPr>
          <p:cNvSpPr/>
          <p:nvPr/>
        </p:nvSpPr>
        <p:spPr>
          <a:xfrm>
            <a:off x="336468" y="431168"/>
            <a:ext cx="4890052" cy="1627187"/>
          </a:xfrm>
          <a:prstGeom prst="roundRect">
            <a:avLst/>
          </a:prstGeom>
          <a:solidFill>
            <a:srgbClr val="CCF9FF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200" b="1" dirty="0">
                <a:solidFill>
                  <a:schemeClr val="tx1"/>
                </a:solidFill>
                <a:latin typeface="SASSOON PRIMARY" pitchFamily="2" charset="0"/>
              </a:rPr>
              <a:t>Ymadroddion defnyddiol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200" i="1" dirty="0">
                <a:solidFill>
                  <a:schemeClr val="tx1"/>
                </a:solidFill>
                <a:latin typeface="SASSOON PRIMARY" pitchFamily="2" charset="0"/>
              </a:rPr>
              <a:t>Useful classroom phrases</a:t>
            </a:r>
            <a:endParaRPr lang="cy-GB" sz="2800" i="1" dirty="0">
              <a:solidFill>
                <a:srgbClr val="FF0000"/>
              </a:solidFill>
              <a:latin typeface="SASSOON PRIMARY" pitchFamily="2" charset="0"/>
            </a:endParaRPr>
          </a:p>
        </p:txBody>
      </p:sp>
      <p:pic>
        <p:nvPicPr>
          <p:cNvPr id="8" name="Picture 7" descr="A person holding a light bulb&#10;&#10;Description automatically generated with low confidence">
            <a:extLst>
              <a:ext uri="{FF2B5EF4-FFF2-40B4-BE49-F238E27FC236}">
                <a16:creationId xmlns:a16="http://schemas.microsoft.com/office/drawing/2014/main" id="{1C6161F5-DD94-D77A-7F35-CA4CB0228E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259" y="2389683"/>
            <a:ext cx="4107644" cy="3904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260664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7" descr="A person holding a light bulb&#10;&#10;Description automatically generated with low confidence">
            <a:extLst>
              <a:ext uri="{FF2B5EF4-FFF2-40B4-BE49-F238E27FC236}">
                <a16:creationId xmlns:a16="http://schemas.microsoft.com/office/drawing/2014/main" id="{83FD56AA-813E-1449-8D3B-B4724C3FD9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0463" y="2493097"/>
            <a:ext cx="4250325" cy="4040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8915" name="TextBox 8">
            <a:extLst>
              <a:ext uri="{FF2B5EF4-FFF2-40B4-BE49-F238E27FC236}">
                <a16:creationId xmlns:a16="http://schemas.microsoft.com/office/drawing/2014/main" id="{DDDBE0F1-07DA-B741-9C32-B124E84FE0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85038" y="436563"/>
            <a:ext cx="5265737" cy="372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cy-GB" sz="2800" dirty="0" err="1">
                <a:latin typeface="SASSOON PRIMARY"/>
                <a:cs typeface="Arial Unicode MS" panose="020B0604020202020204" pitchFamily="34" charset="-128"/>
              </a:rPr>
              <a:t>Wrth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 </a:t>
            </a:r>
            <a:r>
              <a:rPr lang="en-US" altLang="cy-GB" sz="2800" dirty="0" err="1">
                <a:latin typeface="SASSOON PRIMARY"/>
                <a:cs typeface="Arial Unicode MS" panose="020B0604020202020204" pitchFamily="34" charset="-128"/>
              </a:rPr>
              <a:t>gwrs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        </a:t>
            </a:r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Of course</a:t>
            </a:r>
          </a:p>
          <a:p>
            <a:pPr eaLnBrk="1" hangingPunct="1"/>
            <a:endParaRPr lang="en-US" altLang="cy-GB" dirty="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Pam </a:t>
            </a:r>
            <a:r>
              <a:rPr lang="en-US" altLang="cy-GB" sz="2800" dirty="0" err="1">
                <a:latin typeface="SASSOON PRIMARY"/>
                <a:cs typeface="Arial Unicode MS" panose="020B0604020202020204" pitchFamily="34" charset="-128"/>
              </a:rPr>
              <a:t>lai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?           </a:t>
            </a:r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Why not? </a:t>
            </a:r>
          </a:p>
          <a:p>
            <a:pPr eaLnBrk="1" hangingPunct="1"/>
            <a:endParaRPr lang="en-US" altLang="cy-GB" dirty="0">
              <a:solidFill>
                <a:srgbClr val="FF0000"/>
              </a:solidFill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Man a man       </a:t>
            </a:r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Might as well</a:t>
            </a:r>
          </a:p>
          <a:p>
            <a:pPr eaLnBrk="1" hangingPunct="1"/>
            <a:endParaRPr lang="en-US" altLang="cy-GB" dirty="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Si</a:t>
            </a:r>
            <a:r>
              <a:rPr lang="en-GB" altLang="cy-GB" sz="2800" dirty="0" err="1">
                <a:latin typeface="SASSOON PRIMARY ALT"/>
                <a:cs typeface="Arial Unicode MS" panose="020B0604020202020204" pitchFamily="34" charset="-128"/>
              </a:rPr>
              <a:t>ŵ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r o </a:t>
            </a:r>
            <a:r>
              <a:rPr lang="en-US" altLang="cy-GB" sz="2800" dirty="0" err="1">
                <a:latin typeface="SASSOON PRIMARY"/>
                <a:cs typeface="Arial Unicode MS" panose="020B0604020202020204" pitchFamily="34" charset="-128"/>
              </a:rPr>
              <a:t>fod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         </a:t>
            </a:r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Probably</a:t>
            </a:r>
          </a:p>
          <a:p>
            <a:pPr eaLnBrk="1" hangingPunct="1"/>
            <a:endParaRPr lang="en-US" altLang="cy-GB" dirty="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 dirty="0" err="1">
                <a:latin typeface="SASSOON PRIMARY"/>
                <a:cs typeface="Arial Unicode MS" panose="020B0604020202020204" pitchFamily="34" charset="-128"/>
              </a:rPr>
              <a:t>Efallai</a:t>
            </a:r>
            <a:r>
              <a:rPr lang="en-US" altLang="cy-GB" sz="2800" dirty="0">
                <a:latin typeface="SASSOON PRIMARY"/>
                <a:cs typeface="Arial Unicode MS" panose="020B0604020202020204" pitchFamily="34" charset="-128"/>
              </a:rPr>
              <a:t>                 </a:t>
            </a:r>
            <a:r>
              <a:rPr lang="en-US" altLang="cy-GB" sz="2000" dirty="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Maybe</a:t>
            </a:r>
          </a:p>
          <a:p>
            <a:pPr eaLnBrk="1" hangingPunct="1"/>
            <a:endParaRPr lang="en-US" altLang="cy-GB" sz="2400" dirty="0">
              <a:latin typeface="SASSOON PRIMARY"/>
              <a:cs typeface="Arial Unicode MS" panose="020B0604020202020204" pitchFamily="34" charset="-128"/>
            </a:endParaRPr>
          </a:p>
        </p:txBody>
      </p:sp>
      <p:sp>
        <p:nvSpPr>
          <p:cNvPr id="38916" name="TextBox 9">
            <a:extLst>
              <a:ext uri="{FF2B5EF4-FFF2-40B4-BE49-F238E27FC236}">
                <a16:creationId xmlns:a16="http://schemas.microsoft.com/office/drawing/2014/main" id="{BE4C3D80-EC54-9249-A3E2-1DDEBF61CC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85038" y="3933825"/>
            <a:ext cx="5394325" cy="292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cy-GB" sz="2800">
                <a:latin typeface="SASSOON PRIMARY"/>
                <a:cs typeface="Arial Unicode MS" panose="020B0604020202020204" pitchFamily="34" charset="-128"/>
              </a:rPr>
              <a:t>Gobeithio          </a:t>
            </a:r>
            <a:r>
              <a:rPr lang="en-US" altLang="cy-GB" sz="20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I hope so / Hopefully      </a:t>
            </a:r>
          </a:p>
          <a:p>
            <a:pPr eaLnBrk="1" hangingPunct="1"/>
            <a:endParaRPr lang="en-US" altLang="cy-GB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>
                <a:latin typeface="SASSOON PRIMARY"/>
                <a:cs typeface="Arial Unicode MS" panose="020B0604020202020204" pitchFamily="34" charset="-128"/>
              </a:rPr>
              <a:t>O’r gorau!         </a:t>
            </a:r>
            <a:r>
              <a:rPr lang="en-US" altLang="cy-GB" sz="20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Alright then! / Ok then!</a:t>
            </a:r>
          </a:p>
          <a:p>
            <a:pPr eaLnBrk="1" hangingPunct="1"/>
            <a:endParaRPr lang="en-US" altLang="cy-GB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>
                <a:latin typeface="SASSOON PRIMARY"/>
                <a:cs typeface="Arial Unicode MS" panose="020B0604020202020204" pitchFamily="34" charset="-128"/>
              </a:rPr>
              <a:t>Dim gobaith!      </a:t>
            </a:r>
            <a:r>
              <a:rPr lang="en-US" altLang="cy-GB" sz="20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No chance! / No way!</a:t>
            </a:r>
            <a:endParaRPr lang="en-US" altLang="cy-GB" sz="200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r>
              <a:rPr lang="en-US" altLang="cy-GB" sz="2800">
                <a:latin typeface="SASSOON PRIMARY"/>
                <a:cs typeface="Arial Unicode MS" panose="020B0604020202020204" pitchFamily="34" charset="-128"/>
              </a:rPr>
              <a:t>Bendigedig        </a:t>
            </a:r>
            <a:r>
              <a:rPr lang="en-US" altLang="cy-GB" sz="28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 </a:t>
            </a:r>
            <a:r>
              <a:rPr lang="en-US" altLang="cy-GB" sz="2000">
                <a:solidFill>
                  <a:srgbClr val="FF0000"/>
                </a:solidFill>
                <a:latin typeface="SASSOON PRIMARY"/>
                <a:cs typeface="Arial Unicode MS" panose="020B0604020202020204" pitchFamily="34" charset="-128"/>
              </a:rPr>
              <a:t>Brilliant / Wonderful</a:t>
            </a:r>
            <a:endParaRPr lang="en-US" altLang="cy-GB" sz="2800">
              <a:latin typeface="SASSOON PRIMARY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  <p:pic>
        <p:nvPicPr>
          <p:cNvPr id="8" name="Audio Recording 18 Oct 2021 at 19:28:35" descr="Audio Recording 18 Oct 2021 at 19:28:35">
            <a:hlinkClick r:id="" action="ppaction://media"/>
            <a:extLst>
              <a:ext uri="{FF2B5EF4-FFF2-40B4-BE49-F238E27FC236}">
                <a16:creationId xmlns:a16="http://schemas.microsoft.com/office/drawing/2014/main" id="{88B28EC7-4A6D-984F-8644-1D3C7435A8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252413"/>
            <a:ext cx="812800" cy="812800"/>
          </a:xfrm>
          <a:prstGeom prst="rect">
            <a:avLst/>
          </a:prstGeom>
        </p:spPr>
      </p:pic>
      <p:pic>
        <p:nvPicPr>
          <p:cNvPr id="9" name="Audio Recording 18 Oct 2021 at 19:30:34" descr="Audio Recording 18 Oct 2021 at 19:30:34">
            <a:hlinkClick r:id="" action="ppaction://media"/>
            <a:extLst>
              <a:ext uri="{FF2B5EF4-FFF2-40B4-BE49-F238E27FC236}">
                <a16:creationId xmlns:a16="http://schemas.microsoft.com/office/drawing/2014/main" id="{134D9AEC-89AF-3F45-BBEB-642B05370A1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980153"/>
            <a:ext cx="812800" cy="812800"/>
          </a:xfrm>
          <a:prstGeom prst="rect">
            <a:avLst/>
          </a:prstGeom>
        </p:spPr>
      </p:pic>
      <p:pic>
        <p:nvPicPr>
          <p:cNvPr id="10" name="Audio Recording 18 Oct 2021 at 19:30:52" descr="Audio Recording 18 Oct 2021 at 19:30:52">
            <a:hlinkClick r:id="" action="ppaction://media"/>
            <a:extLst>
              <a:ext uri="{FF2B5EF4-FFF2-40B4-BE49-F238E27FC236}">
                <a16:creationId xmlns:a16="http://schemas.microsoft.com/office/drawing/2014/main" id="{EF496D2A-EB84-754F-B21F-F615B8A2C1ED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1735138"/>
            <a:ext cx="812800" cy="812800"/>
          </a:xfrm>
          <a:prstGeom prst="rect">
            <a:avLst/>
          </a:prstGeom>
        </p:spPr>
      </p:pic>
      <p:pic>
        <p:nvPicPr>
          <p:cNvPr id="15" name="Audio Recording 18 Oct 2021 at 19:31:09" descr="Audio Recording 18 Oct 2021 at 19:31:09">
            <a:hlinkClick r:id="" action="ppaction://media"/>
            <a:extLst>
              <a:ext uri="{FF2B5EF4-FFF2-40B4-BE49-F238E27FC236}">
                <a16:creationId xmlns:a16="http://schemas.microsoft.com/office/drawing/2014/main" id="{91FE26FC-D12B-F041-9759-7E46D036EF9B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2446929"/>
            <a:ext cx="812800" cy="812800"/>
          </a:xfrm>
          <a:prstGeom prst="rect">
            <a:avLst/>
          </a:prstGeom>
        </p:spPr>
      </p:pic>
      <p:pic>
        <p:nvPicPr>
          <p:cNvPr id="16" name="Audio Recording 18 Oct 2021 at 19:31:25" descr="Audio Recording 18 Oct 2021 at 19:31:25">
            <a:hlinkClick r:id="" action="ppaction://media"/>
            <a:extLst>
              <a:ext uri="{FF2B5EF4-FFF2-40B4-BE49-F238E27FC236}">
                <a16:creationId xmlns:a16="http://schemas.microsoft.com/office/drawing/2014/main" id="{C8DDF803-8FC6-5048-B662-2D9A5C2A1C9D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3110874"/>
            <a:ext cx="812800" cy="812800"/>
          </a:xfrm>
          <a:prstGeom prst="rect">
            <a:avLst/>
          </a:prstGeom>
        </p:spPr>
      </p:pic>
      <p:pic>
        <p:nvPicPr>
          <p:cNvPr id="17" name="Audio Recording 18 Oct 2021 at 19:31:39" descr="Audio Recording 18 Oct 2021 at 19:31:39">
            <a:hlinkClick r:id="" action="ppaction://media"/>
            <a:extLst>
              <a:ext uri="{FF2B5EF4-FFF2-40B4-BE49-F238E27FC236}">
                <a16:creationId xmlns:a16="http://schemas.microsoft.com/office/drawing/2014/main" id="{FC2B470E-4645-C24B-8755-9449BD26B68F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3843930"/>
            <a:ext cx="812800" cy="812800"/>
          </a:xfrm>
          <a:prstGeom prst="rect">
            <a:avLst/>
          </a:prstGeom>
        </p:spPr>
      </p:pic>
      <p:pic>
        <p:nvPicPr>
          <p:cNvPr id="18" name="Audio Recording 18 Oct 2021 at 19:31:59" descr="Audio Recording 18 Oct 2021 at 19:31:59">
            <a:hlinkClick r:id="" action="ppaction://media"/>
            <a:extLst>
              <a:ext uri="{FF2B5EF4-FFF2-40B4-BE49-F238E27FC236}">
                <a16:creationId xmlns:a16="http://schemas.microsoft.com/office/drawing/2014/main" id="{E320CFB0-CD57-7A48-AB73-ED83D8E47819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98296" y="4513191"/>
            <a:ext cx="812800" cy="812800"/>
          </a:xfrm>
          <a:prstGeom prst="rect">
            <a:avLst/>
          </a:prstGeom>
        </p:spPr>
      </p:pic>
      <p:pic>
        <p:nvPicPr>
          <p:cNvPr id="19" name="Audio Recording 18 Oct 2021 at 19:32:15" descr="Audio Recording 18 Oct 2021 at 19:32:15">
            <a:hlinkClick r:id="" action="ppaction://media"/>
            <a:extLst>
              <a:ext uri="{FF2B5EF4-FFF2-40B4-BE49-F238E27FC236}">
                <a16:creationId xmlns:a16="http://schemas.microsoft.com/office/drawing/2014/main" id="{128A0316-3B22-9E43-BCD5-5F27133128D8}"/>
              </a:ext>
            </a:extLst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284119" y="5161187"/>
            <a:ext cx="812800" cy="812800"/>
          </a:xfrm>
          <a:prstGeom prst="rect">
            <a:avLst/>
          </a:prstGeom>
        </p:spPr>
      </p:pic>
      <p:pic>
        <p:nvPicPr>
          <p:cNvPr id="20" name="Audio Recording 18 Oct 2021 at 19:32:26" descr="Audio Recording 18 Oct 2021 at 19:32:26">
            <a:hlinkClick r:id="" action="ppaction://media"/>
            <a:extLst>
              <a:ext uri="{FF2B5EF4-FFF2-40B4-BE49-F238E27FC236}">
                <a16:creationId xmlns:a16="http://schemas.microsoft.com/office/drawing/2014/main" id="{F7C13FC2-17C5-5841-9B96-C13BD2123F7D}"/>
              </a:ext>
            </a:extLst>
          </p:cNvPr>
          <p:cNvPicPr>
            <a:picLocks noChangeAspect="1"/>
          </p:cNvPicPr>
          <p:nvPr>
            <a:audioFile r:link="rId18"/>
            <p:extLst>
              <p:ext uri="{DAA4B4D4-6D71-4841-9C94-3DE7FCFB9230}">
                <p14:media xmlns:p14="http://schemas.microsoft.com/office/powerpoint/2010/main" r:embed="rId17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312473" y="5857693"/>
            <a:ext cx="812800" cy="812800"/>
          </a:xfrm>
          <a:prstGeom prst="rect">
            <a:avLst/>
          </a:prstGeom>
        </p:spPr>
      </p:pic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42A1B81B-DEB0-FD6C-E92E-95853DD4623D}"/>
              </a:ext>
            </a:extLst>
          </p:cNvPr>
          <p:cNvSpPr/>
          <p:nvPr/>
        </p:nvSpPr>
        <p:spPr>
          <a:xfrm>
            <a:off x="990600" y="406672"/>
            <a:ext cx="4890052" cy="1627187"/>
          </a:xfrm>
          <a:prstGeom prst="roundRect">
            <a:avLst/>
          </a:prstGeom>
          <a:solidFill>
            <a:srgbClr val="CCF9FF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200" b="1" dirty="0">
                <a:solidFill>
                  <a:schemeClr val="tx1"/>
                </a:solidFill>
                <a:latin typeface="SASSOON PRIMARY" pitchFamily="2" charset="0"/>
              </a:rPr>
              <a:t>Ymatebion defnyddiol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200" i="1" dirty="0">
                <a:solidFill>
                  <a:schemeClr val="tx1"/>
                </a:solidFill>
                <a:latin typeface="SASSOON PRIMARY" pitchFamily="2" charset="0"/>
              </a:rPr>
              <a:t>Useful responses</a:t>
            </a:r>
            <a:endParaRPr lang="cy-GB" sz="2800" i="1" dirty="0">
              <a:solidFill>
                <a:srgbClr val="FF0000"/>
              </a:solidFill>
              <a:latin typeface="SASSOON PRIMARY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6563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2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36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56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816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256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2816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2496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2432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8" dur="2944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4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4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audio>
              <p:cMediaNode vol="80000">
                <p:cTn id="4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audio>
              <p:cMediaNode vol="80000">
                <p:cTn id="4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  <p:audio>
              <p:cMediaNode vol="80000">
                <p:cTn id="4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  <p:audio>
              <p:cMediaNode vol="80000">
                <p:cTn id="4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98215155-C3FC-AB4E-AA87-60FD96F19694}"/>
              </a:ext>
            </a:extLst>
          </p:cNvPr>
          <p:cNvSpPr/>
          <p:nvPr/>
        </p:nvSpPr>
        <p:spPr>
          <a:xfrm>
            <a:off x="2837657" y="252413"/>
            <a:ext cx="5881687" cy="162718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200" dirty="0">
                <a:solidFill>
                  <a:schemeClr val="tx1"/>
                </a:solidFill>
                <a:latin typeface="SASSOON PRIMARY" pitchFamily="2" charset="0"/>
              </a:rPr>
              <a:t>YMARFER / </a:t>
            </a:r>
            <a:r>
              <a:rPr lang="cy-GB" sz="3200" dirty="0">
                <a:solidFill>
                  <a:srgbClr val="FF0000"/>
                </a:solidFill>
                <a:latin typeface="SASSOON PRIMARY" pitchFamily="2" charset="0"/>
              </a:rPr>
              <a:t>ACTIVITY</a:t>
            </a:r>
            <a:r>
              <a:rPr lang="cy-GB" sz="3200" dirty="0">
                <a:solidFill>
                  <a:schemeClr val="tx1"/>
                </a:solidFill>
                <a:latin typeface="SASSOON PRIMARY" pitchFamily="2" charset="0"/>
              </a:rPr>
              <a:t>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200" dirty="0">
                <a:solidFill>
                  <a:schemeClr val="tx1"/>
                </a:solidFill>
                <a:latin typeface="SASSOON PRIMARY" pitchFamily="2" charset="0"/>
              </a:rPr>
              <a:t>Adolygu Ymatebion Defnyddiol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800" dirty="0">
                <a:solidFill>
                  <a:srgbClr val="FF0000"/>
                </a:solidFill>
                <a:latin typeface="SASSOON PRIMARY" pitchFamily="2" charset="0"/>
              </a:rPr>
              <a:t>Revising Useful Responses</a:t>
            </a:r>
          </a:p>
        </p:txBody>
      </p:sp>
      <p:pic>
        <p:nvPicPr>
          <p:cNvPr id="9" name="Picture 8">
            <a:hlinkClick r:id="rId2"/>
            <a:extLst>
              <a:ext uri="{FF2B5EF4-FFF2-40B4-BE49-F238E27FC236}">
                <a16:creationId xmlns:a16="http://schemas.microsoft.com/office/drawing/2014/main" id="{C3E3A582-601C-824F-8A2F-A3F3649DFD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2756" y="2921001"/>
            <a:ext cx="4205844" cy="142791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F50AA3C-B66A-7B4C-8DCF-B4754C2555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801" y="2131920"/>
            <a:ext cx="6223000" cy="4332380"/>
          </a:xfrm>
          <a:prstGeom prst="rect">
            <a:avLst/>
          </a:prstGeom>
        </p:spPr>
      </p:pic>
      <p:pic>
        <p:nvPicPr>
          <p:cNvPr id="18" name="Picture 3">
            <a:extLst>
              <a:ext uri="{FF2B5EF4-FFF2-40B4-BE49-F238E27FC236}">
                <a16:creationId xmlns:a16="http://schemas.microsoft.com/office/drawing/2014/main" id="{FA83E02C-7C16-B440-935A-44D8048E83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4300" y="252413"/>
            <a:ext cx="1701800" cy="170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53058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1C6FF45-9E33-2C48-B9B2-465B0FA3564A}"/>
              </a:ext>
            </a:extLst>
          </p:cNvPr>
          <p:cNvSpPr txBox="1"/>
          <p:nvPr/>
        </p:nvSpPr>
        <p:spPr>
          <a:xfrm>
            <a:off x="6091853" y="1028343"/>
            <a:ext cx="5568727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>
                <a:solidFill>
                  <a:srgbClr val="002060"/>
                </a:solidFill>
              </a:rPr>
              <a:t>Da </a:t>
            </a:r>
            <a:r>
              <a:rPr lang="en-US" sz="2800" b="1" err="1">
                <a:solidFill>
                  <a:srgbClr val="002060"/>
                </a:solidFill>
              </a:rPr>
              <a:t>iawn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bawb</a:t>
            </a:r>
            <a:r>
              <a:rPr lang="en-US" sz="2800" b="1">
                <a:solidFill>
                  <a:srgbClr val="002060"/>
                </a:solidFill>
              </a:rPr>
              <a:t>!</a:t>
            </a:r>
            <a:r>
              <a:rPr lang="en-US" sz="2800" b="1"/>
              <a:t>            </a:t>
            </a:r>
            <a:r>
              <a:rPr lang="en-US" sz="2000" i="1">
                <a:solidFill>
                  <a:srgbClr val="FF0000"/>
                </a:solidFill>
              </a:rPr>
              <a:t>Well done everyone!</a:t>
            </a:r>
          </a:p>
          <a:p>
            <a:endParaRPr lang="en-US"/>
          </a:p>
          <a:p>
            <a:r>
              <a:rPr lang="en-US" sz="2800" b="1" err="1">
                <a:solidFill>
                  <a:srgbClr val="002060"/>
                </a:solidFill>
              </a:rPr>
              <a:t>Ardderchog</a:t>
            </a:r>
            <a:r>
              <a:rPr lang="en-US" sz="2800" b="1">
                <a:solidFill>
                  <a:srgbClr val="002060"/>
                </a:solidFill>
              </a:rPr>
              <a:t>!                 </a:t>
            </a:r>
            <a:r>
              <a:rPr lang="en-US" sz="2000" i="1">
                <a:solidFill>
                  <a:srgbClr val="FF0000"/>
                </a:solidFill>
              </a:rPr>
              <a:t>Excellent!</a:t>
            </a:r>
          </a:p>
          <a:p>
            <a:endParaRPr lang="en-US" sz="2000" i="1">
              <a:solidFill>
                <a:srgbClr val="FF0000"/>
              </a:solidFill>
            </a:endParaRPr>
          </a:p>
          <a:p>
            <a:r>
              <a:rPr lang="en-US" sz="2800" b="1" err="1">
                <a:solidFill>
                  <a:srgbClr val="002060"/>
                </a:solidFill>
              </a:rPr>
              <a:t>Bendigedig</a:t>
            </a:r>
            <a:r>
              <a:rPr lang="en-US" sz="2800" b="1">
                <a:solidFill>
                  <a:srgbClr val="002060"/>
                </a:solidFill>
              </a:rPr>
              <a:t>!                  </a:t>
            </a:r>
            <a:r>
              <a:rPr lang="en-US" sz="2000" i="1">
                <a:solidFill>
                  <a:srgbClr val="FF0000"/>
                </a:solidFill>
              </a:rPr>
              <a:t>Wonderful!</a:t>
            </a:r>
          </a:p>
          <a:p>
            <a:endParaRPr lang="en-US">
              <a:solidFill>
                <a:srgbClr val="FF0000"/>
              </a:solidFill>
            </a:endParaRPr>
          </a:p>
          <a:p>
            <a:r>
              <a:rPr lang="en-US" sz="2800" b="1">
                <a:solidFill>
                  <a:srgbClr val="002060"/>
                </a:solidFill>
              </a:rPr>
              <a:t>Da!                                 </a:t>
            </a:r>
            <a:r>
              <a:rPr lang="en-US" sz="2000" i="1">
                <a:solidFill>
                  <a:srgbClr val="FF0000"/>
                </a:solidFill>
              </a:rPr>
              <a:t>Good!</a:t>
            </a:r>
            <a:endParaRPr lang="en-US" sz="2800" b="1">
              <a:solidFill>
                <a:srgbClr val="002060"/>
              </a:solidFill>
            </a:endParaRPr>
          </a:p>
          <a:p>
            <a:endParaRPr lang="en-US" b="1">
              <a:solidFill>
                <a:srgbClr val="002060"/>
              </a:solidFill>
            </a:endParaRPr>
          </a:p>
          <a:p>
            <a:r>
              <a:rPr lang="en-US" sz="2800" b="1">
                <a:solidFill>
                  <a:srgbClr val="002060"/>
                </a:solidFill>
              </a:rPr>
              <a:t>Da </a:t>
            </a:r>
            <a:r>
              <a:rPr lang="en-US" sz="2800" b="1" err="1">
                <a:solidFill>
                  <a:srgbClr val="002060"/>
                </a:solidFill>
              </a:rPr>
              <a:t>iawn</a:t>
            </a:r>
            <a:r>
              <a:rPr lang="en-US" sz="2800" b="1">
                <a:solidFill>
                  <a:srgbClr val="002060"/>
                </a:solidFill>
              </a:rPr>
              <a:t>!</a:t>
            </a:r>
            <a:r>
              <a:rPr lang="en-US" sz="2800" b="1" i="1">
                <a:solidFill>
                  <a:srgbClr val="FF0000"/>
                </a:solidFill>
              </a:rPr>
              <a:t>                       </a:t>
            </a:r>
            <a:r>
              <a:rPr lang="en-US" sz="2000" i="1">
                <a:solidFill>
                  <a:srgbClr val="FF0000"/>
                </a:solidFill>
              </a:rPr>
              <a:t>Very good!</a:t>
            </a:r>
          </a:p>
          <a:p>
            <a:endParaRPr lang="en-US"/>
          </a:p>
          <a:p>
            <a:r>
              <a:rPr lang="en-US" sz="2800" b="1">
                <a:solidFill>
                  <a:srgbClr val="002060"/>
                </a:solidFill>
              </a:rPr>
              <a:t>Gwaith </a:t>
            </a:r>
            <a:r>
              <a:rPr lang="en-US" sz="2800" b="1" err="1">
                <a:solidFill>
                  <a:srgbClr val="002060"/>
                </a:solidFill>
              </a:rPr>
              <a:t>gwych</a:t>
            </a:r>
            <a:r>
              <a:rPr lang="en-US" sz="2800" b="1">
                <a:solidFill>
                  <a:srgbClr val="002060"/>
                </a:solidFill>
              </a:rPr>
              <a:t>!            </a:t>
            </a:r>
            <a:r>
              <a:rPr lang="en-US" sz="2000" i="1">
                <a:solidFill>
                  <a:srgbClr val="FF0000"/>
                </a:solidFill>
              </a:rPr>
              <a:t>Great work!</a:t>
            </a:r>
          </a:p>
          <a:p>
            <a:endParaRPr lang="en-US"/>
          </a:p>
          <a:p>
            <a:r>
              <a:rPr lang="en-US" sz="2800" b="1">
                <a:solidFill>
                  <a:srgbClr val="002060"/>
                </a:solidFill>
              </a:rPr>
              <a:t>Dal </a:t>
            </a:r>
            <a:r>
              <a:rPr lang="en-US" sz="2800" b="1" err="1">
                <a:solidFill>
                  <a:srgbClr val="002060"/>
                </a:solidFill>
              </a:rPr>
              <a:t>ati</a:t>
            </a:r>
            <a:r>
              <a:rPr lang="en-US" sz="2800" b="1">
                <a:solidFill>
                  <a:srgbClr val="002060"/>
                </a:solidFill>
              </a:rPr>
              <a:t>!                          </a:t>
            </a:r>
            <a:r>
              <a:rPr lang="en-US" sz="2000" i="1">
                <a:solidFill>
                  <a:srgbClr val="FF0000"/>
                </a:solidFill>
              </a:rPr>
              <a:t>Keep at it!</a:t>
            </a:r>
          </a:p>
        </p:txBody>
      </p:sp>
      <p:pic>
        <p:nvPicPr>
          <p:cNvPr id="2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FAA77C5-2AA7-2BD4-DBA9-6F4A272E57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3929" y="2313182"/>
            <a:ext cx="3196684" cy="3516475"/>
          </a:xfrm>
          <a:prstGeom prst="rect">
            <a:avLst/>
          </a:prstGeom>
        </p:spPr>
      </p:pic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81F5821E-AAE6-DE9F-9903-5A22C2479DF6}"/>
              </a:ext>
            </a:extLst>
          </p:cNvPr>
          <p:cNvSpPr/>
          <p:nvPr/>
        </p:nvSpPr>
        <p:spPr>
          <a:xfrm>
            <a:off x="1551145" y="426550"/>
            <a:ext cx="3442252" cy="1627187"/>
          </a:xfrm>
          <a:prstGeom prst="roundRect">
            <a:avLst/>
          </a:prstGeom>
          <a:solidFill>
            <a:srgbClr val="CCF9FF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200" b="1" dirty="0">
                <a:solidFill>
                  <a:schemeClr val="tx1"/>
                </a:solidFill>
                <a:latin typeface="SASSOON PRIMARY" pitchFamily="2" charset="0"/>
              </a:rPr>
              <a:t>Geiriau clod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200" i="1" dirty="0">
                <a:solidFill>
                  <a:schemeClr val="tx1"/>
                </a:solidFill>
                <a:latin typeface="SASSOON PRIMARY" pitchFamily="2" charset="0"/>
              </a:rPr>
              <a:t>Praise words</a:t>
            </a:r>
            <a:endParaRPr lang="cy-GB" sz="2800" i="1" dirty="0">
              <a:solidFill>
                <a:srgbClr val="FF0000"/>
              </a:solidFill>
              <a:latin typeface="SASSOON PRIMARY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78729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19D2C75-C423-CF27-7BCC-6105D70A43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9046732"/>
              </p:ext>
            </p:extLst>
          </p:nvPr>
        </p:nvGraphicFramePr>
        <p:xfrm>
          <a:off x="4643694" y="1251323"/>
          <a:ext cx="7356149" cy="54144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05591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3650558">
                  <a:extLst>
                    <a:ext uri="{9D8B030D-6E8A-4147-A177-3AD203B41FA5}">
                      <a16:colId xmlns:a16="http://schemas.microsoft.com/office/drawing/2014/main" val="1005698731"/>
                    </a:ext>
                  </a:extLst>
                </a:gridCol>
              </a:tblGrid>
              <a:tr h="918644">
                <a:tc>
                  <a:txBody>
                    <a:bodyPr/>
                    <a:lstStyle/>
                    <a:p>
                      <a:pPr fontAlgn="base"/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Gwaith da.</a:t>
                      </a:r>
                    </a:p>
                    <a:p>
                      <a:pPr fontAlgn="base"/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Good work.</a:t>
                      </a: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1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Gorffennwch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eich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gwaith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Finish your work.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87676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Ymdrech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dda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Good effort.</a:t>
                      </a: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Caewch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eich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llyfrau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Close your books.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87676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Gwaith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ardderchog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Excellent work.</a:t>
                      </a: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Sefwch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dawel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Stand quietly.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87676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Syniad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da.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Good idea.</a:t>
                      </a: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Eisteddwch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llonydd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Sit still.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87676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Cwestiwn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da.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Good question.</a:t>
                      </a: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Diolch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Thanks.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87676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Ateb da.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Good answer.</a:t>
                      </a: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Hwyl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fawr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!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Goodbye!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</a:tbl>
          </a:graphicData>
        </a:graphic>
      </p:graphicFrame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E456F7CD-B601-26A0-201B-B6BA2059F7F7}"/>
              </a:ext>
            </a:extLst>
          </p:cNvPr>
          <p:cNvSpPr/>
          <p:nvPr/>
        </p:nvSpPr>
        <p:spPr>
          <a:xfrm>
            <a:off x="192157" y="437730"/>
            <a:ext cx="4280451" cy="1627187"/>
          </a:xfrm>
          <a:prstGeom prst="roundRect">
            <a:avLst/>
          </a:prstGeom>
          <a:solidFill>
            <a:srgbClr val="CCF9FF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200" b="1" dirty="0">
                <a:solidFill>
                  <a:schemeClr val="tx1"/>
                </a:solidFill>
                <a:latin typeface="SASSOON PRIMARY" pitchFamily="2" charset="0"/>
              </a:rPr>
              <a:t>Ymatebion defnyddiol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200" i="1" dirty="0">
                <a:solidFill>
                  <a:schemeClr val="tx1"/>
                </a:solidFill>
                <a:latin typeface="SASSOON PRIMARY" pitchFamily="2" charset="0"/>
              </a:rPr>
              <a:t>Useful responses</a:t>
            </a:r>
            <a:endParaRPr lang="cy-GB" sz="2800" i="1" dirty="0">
              <a:solidFill>
                <a:srgbClr val="FF0000"/>
              </a:solidFill>
              <a:latin typeface="SASSOON PRIMARY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68501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E04C6703-58D6-C440-BDFC-2057D4AC2F9F}"/>
              </a:ext>
            </a:extLst>
          </p:cNvPr>
          <p:cNvSpPr/>
          <p:nvPr/>
        </p:nvSpPr>
        <p:spPr>
          <a:xfrm>
            <a:off x="7927160" y="214737"/>
            <a:ext cx="3994595" cy="458091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Iaith y Dosbarth 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49E52778-525F-CF49-B9F3-273FFFDB96D5}"/>
              </a:ext>
            </a:extLst>
          </p:cNvPr>
          <p:cNvGraphicFramePr>
            <a:graphicFrameLocks noGrp="1"/>
          </p:cNvGraphicFramePr>
          <p:nvPr/>
        </p:nvGraphicFramePr>
        <p:xfrm>
          <a:off x="101600" y="791147"/>
          <a:ext cx="4711700" cy="58287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460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2197100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Ga i un?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May I have one?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Eto, os gwelwch yn 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Again, please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Unwaith eto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Once again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Mae’n flin ‘da fi.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I’m sorry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Esgusodwch fi.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Excuse me.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Beth ydy ... yn Gymraeg? 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What is ... in Welsh?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Does dim ots.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It doesn’t matter.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Yn araf, os gweli di’n dda.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Slowly, please.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Yn araf, os gwelwch yn dda.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Slowly please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Wyt ti eisiau...?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Do you want...?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Ydych chi eisiau..?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Do you want...?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67845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Wnei di..?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Will you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82210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Wnewch chi...?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Will you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174094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Wyt ti wedi gorffen?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Have you finished?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22973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Ydych chi wedi gorffen?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Have you finished?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592449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Pwy sy’n cofio?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Who remembers?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045061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Tro pwy sy’ nesaf?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Who’s turn is it next?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828027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dy dro di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your turn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971714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eich tro chi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your turn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6424244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884E960E-D1DA-B543-B018-18B954ACDB30}"/>
              </a:ext>
            </a:extLst>
          </p:cNvPr>
          <p:cNvGraphicFramePr>
            <a:graphicFrameLocks noGrp="1"/>
          </p:cNvGraphicFramePr>
          <p:nvPr/>
        </p:nvGraphicFramePr>
        <p:xfrm>
          <a:off x="5003874" y="1152827"/>
          <a:ext cx="2435657" cy="55841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000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165657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65081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Dere ’ma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Come here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Dewch yma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i="1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Cer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Go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i="1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Bydda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Be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Byddwch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Gwranda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Listen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Gwrandewch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Meddylia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Wash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Meddyliwch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Cerdda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Walk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67845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Cerddwch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82210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Tro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Turn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174094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Trowch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22973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Eistedda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Sit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592449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Eisteddwch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045061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Ysgrifenna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Write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191656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Ysgrifennwch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2429322"/>
                  </a:ext>
                </a:extLst>
              </a:tr>
            </a:tbl>
          </a:graphicData>
        </a:graphic>
      </p:graphicFrame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007CB84C-8199-F946-8254-703744CF96DB}"/>
              </a:ext>
            </a:extLst>
          </p:cNvPr>
          <p:cNvSpPr/>
          <p:nvPr/>
        </p:nvSpPr>
        <p:spPr>
          <a:xfrm>
            <a:off x="5057893" y="488337"/>
            <a:ext cx="1144299" cy="469151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Arial Unicode MS"/>
                <a:cs typeface="+mn-cs"/>
              </a:rPr>
              <a:t>Unigol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Arial Unicode MS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Arial Unicode MS"/>
                <a:cs typeface="+mn-cs"/>
              </a:rPr>
              <a:t>(Sing.)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Arial Unicode MS"/>
                <a:cs typeface="+mn-cs"/>
              </a:rPr>
              <a:t> </a:t>
            </a: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18F55CE6-949D-C94F-8E9B-236E2804F051}"/>
              </a:ext>
            </a:extLst>
          </p:cNvPr>
          <p:cNvSpPr/>
          <p:nvPr/>
        </p:nvSpPr>
        <p:spPr>
          <a:xfrm>
            <a:off x="6336001" y="487987"/>
            <a:ext cx="1046037" cy="469151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Arial Unicode MS"/>
                <a:cs typeface="+mn-cs"/>
              </a:rPr>
              <a:t>Lluosog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Arial Unicode MS"/>
                <a:cs typeface="+mn-cs"/>
              </a:rPr>
              <a:t> 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Arial Unicode MS"/>
                <a:cs typeface="+mn-cs"/>
              </a:rPr>
              <a:t>(Pl.)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Arial Unicode MS"/>
                <a:cs typeface="+mn-cs"/>
              </a:rPr>
              <a:t> </a:t>
            </a:r>
          </a:p>
        </p:txBody>
      </p:sp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2798B263-7334-B44C-A0E2-8DC17986B411}"/>
              </a:ext>
            </a:extLst>
          </p:cNvPr>
          <p:cNvGraphicFramePr>
            <a:graphicFrameLocks noGrp="1"/>
          </p:cNvGraphicFramePr>
          <p:nvPr/>
        </p:nvGraphicFramePr>
        <p:xfrm>
          <a:off x="7639764" y="878612"/>
          <a:ext cx="4409495" cy="5519263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210027">
                  <a:extLst>
                    <a:ext uri="{9D8B030D-6E8A-4147-A177-3AD203B41FA5}">
                      <a16:colId xmlns:a16="http://schemas.microsoft.com/office/drawing/2014/main" val="4107014184"/>
                    </a:ext>
                  </a:extLst>
                </a:gridCol>
                <a:gridCol w="2199468">
                  <a:extLst>
                    <a:ext uri="{9D8B030D-6E8A-4147-A177-3AD203B41FA5}">
                      <a16:colId xmlns:a16="http://schemas.microsoft.com/office/drawing/2014/main" val="2197028672"/>
                    </a:ext>
                  </a:extLst>
                </a:gridCol>
              </a:tblGrid>
              <a:tr h="352477">
                <a:tc gridSpan="2"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Cytuno ar nod y </a:t>
                      </a:r>
                      <a:r>
                        <a:rPr lang="en-US" sz="1600" b="1" dirty="0" err="1"/>
                        <a:t>wers</a:t>
                      </a:r>
                      <a:r>
                        <a:rPr lang="en-US" sz="1600" b="1" dirty="0"/>
                        <a:t> </a:t>
                      </a:r>
                    </a:p>
                    <a:p>
                      <a:pPr algn="ctr"/>
                      <a:r>
                        <a:rPr lang="en-GB" sz="1600" b="0" i="1" noProof="0" dirty="0"/>
                        <a:t>(Agreeing lesson aim)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5586470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Nod y wers heddiw ydy ... 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The aim of today’s lesson is...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224967334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Heddiw rydyn ni’n mynd i...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Today we are going to...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96644809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Yn y wers yma, byddwn ni’n adolygu... 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In this lesson, we’ll be revising...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675504162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Bore ’ma rydw i eisiau i chi feddwl am... 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This morning, I want you to think about...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149784379"/>
                  </a:ext>
                </a:extLst>
              </a:tr>
              <a:tr h="608824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/>
                        <a:t>Cloi </a:t>
                      </a:r>
                      <a:r>
                        <a:rPr lang="en-US" sz="1600" b="1" dirty="0" err="1"/>
                        <a:t>gwers</a:t>
                      </a:r>
                      <a:r>
                        <a:rPr lang="en-US" sz="1600" b="1" dirty="0"/>
                        <a:t>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i="1" noProof="0" dirty="0"/>
                        <a:t>(Closing a lesson )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8046461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en-US" sz="1400" b="1" dirty="0"/>
                        <a:t>Ydych chi wedi mwynhau?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 dirty="0"/>
                        <a:t>Have you enjoyed?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259135463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en-US" sz="1400" b="1" dirty="0"/>
                        <a:t>Beth </a:t>
                      </a:r>
                      <a:r>
                        <a:rPr lang="en-US" sz="1400" b="1" dirty="0" err="1"/>
                        <a:t>ydych</a:t>
                      </a:r>
                      <a:r>
                        <a:rPr lang="en-US" sz="1400" b="1" dirty="0"/>
                        <a:t> chi wedi </a:t>
                      </a:r>
                      <a:r>
                        <a:rPr lang="en-US" sz="1400" b="1" dirty="0" err="1"/>
                        <a:t>fwynhau</a:t>
                      </a:r>
                      <a:r>
                        <a:rPr lang="en-US" sz="1400" b="1" dirty="0"/>
                        <a:t>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/>
                        <a:t>What have you enjoyed?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713771502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en-US" sz="1400" b="1" dirty="0"/>
                        <a:t>Beth </a:t>
                      </a:r>
                      <a:r>
                        <a:rPr lang="en-US" sz="1400" b="1" dirty="0" err="1"/>
                        <a:t>ydych</a:t>
                      </a:r>
                      <a:r>
                        <a:rPr lang="en-US" sz="1400" b="1" dirty="0"/>
                        <a:t> chi wedi ddysgu?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/>
                        <a:t>What have you learnt?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004469803"/>
                  </a:ext>
                </a:extLst>
              </a:tr>
              <a:tr h="320434">
                <a:tc>
                  <a:txBody>
                    <a:bodyPr/>
                    <a:lstStyle/>
                    <a:p>
                      <a:r>
                        <a:rPr lang="en-US" sz="1400" b="1" dirty="0"/>
                        <a:t>Ydych </a:t>
                      </a:r>
                      <a:r>
                        <a:rPr lang="en-US" sz="1400" b="1" dirty="0" err="1"/>
                        <a:t>chi’n</a:t>
                      </a:r>
                      <a:r>
                        <a:rPr lang="en-US" sz="1400" b="1" dirty="0"/>
                        <a:t> </a:t>
                      </a:r>
                      <a:r>
                        <a:rPr lang="en-US" sz="1400" b="1" dirty="0" err="1"/>
                        <a:t>cofio</a:t>
                      </a:r>
                      <a:r>
                        <a:rPr lang="en-US" sz="1400" b="1" dirty="0"/>
                        <a:t>…? </a:t>
                      </a:r>
                    </a:p>
                    <a:p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 dirty="0"/>
                        <a:t>Do you remember…?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68266741"/>
                  </a:ext>
                </a:extLst>
              </a:tr>
            </a:tbl>
          </a:graphicData>
        </a:graphic>
      </p:graphicFrame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3AA2F08D-77C5-2D42-8F02-161042FDCB5C}"/>
              </a:ext>
            </a:extLst>
          </p:cNvPr>
          <p:cNvSpPr/>
          <p:nvPr/>
        </p:nvSpPr>
        <p:spPr>
          <a:xfrm>
            <a:off x="1135061" y="183950"/>
            <a:ext cx="2852871" cy="470403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Ymadroddion Defnyddiol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Arial Unicode MS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518687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1" name="Picture 2">
            <a:extLst>
              <a:ext uri="{FF2B5EF4-FFF2-40B4-BE49-F238E27FC236}">
                <a16:creationId xmlns:a16="http://schemas.microsoft.com/office/drawing/2014/main" id="{8F225639-2A03-B842-91D8-D355F604BF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388" y="450850"/>
            <a:ext cx="5629275" cy="3922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62" name="Picture 3">
            <a:extLst>
              <a:ext uri="{FF2B5EF4-FFF2-40B4-BE49-F238E27FC236}">
                <a16:creationId xmlns:a16="http://schemas.microsoft.com/office/drawing/2014/main" id="{A8741BF0-5786-3741-96E7-E00AB34CDA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5797" y="165100"/>
            <a:ext cx="2003942" cy="2003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63" name="Picture 5">
            <a:extLst>
              <a:ext uri="{FF2B5EF4-FFF2-40B4-BE49-F238E27FC236}">
                <a16:creationId xmlns:a16="http://schemas.microsoft.com/office/drawing/2014/main" id="{CFE1CC4B-238D-AA44-B64B-62262DBC11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1888" y="2663825"/>
            <a:ext cx="5546725" cy="387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858387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sosceles Triangle 1">
            <a:extLst>
              <a:ext uri="{FF2B5EF4-FFF2-40B4-BE49-F238E27FC236}">
                <a16:creationId xmlns:a16="http://schemas.microsoft.com/office/drawing/2014/main" id="{5C12AC77-83C8-44A7-8405-152318263C93}"/>
              </a:ext>
            </a:extLst>
          </p:cNvPr>
          <p:cNvSpPr/>
          <p:nvPr/>
        </p:nvSpPr>
        <p:spPr>
          <a:xfrm>
            <a:off x="1703388" y="36513"/>
            <a:ext cx="8812212" cy="6691312"/>
          </a:xfrm>
          <a:prstGeom prst="triangle">
            <a:avLst>
              <a:gd name="adj" fmla="val 50416"/>
            </a:avLst>
          </a:prstGeom>
          <a:solidFill>
            <a:schemeClr val="bg1">
              <a:lumMod val="95000"/>
            </a:schemeClr>
          </a:solidFill>
          <a:ln w="4445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latin typeface="Avenir Book" panose="02000503020000020003" pitchFamily="2" charset="0"/>
            </a:endParaRPr>
          </a:p>
        </p:txBody>
      </p:sp>
      <p:sp>
        <p:nvSpPr>
          <p:cNvPr id="41986" name="TextBox 4">
            <a:extLst>
              <a:ext uri="{FF2B5EF4-FFF2-40B4-BE49-F238E27FC236}">
                <a16:creationId xmlns:a16="http://schemas.microsoft.com/office/drawing/2014/main" id="{D10EDF23-F2EA-464F-8EB4-F79FB8B769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55955" y="574638"/>
            <a:ext cx="1206352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cy-GB" b="1" dirty="0">
                <a:latin typeface="Avenir Book" panose="02000503020000020003" pitchFamily="2" charset="0"/>
                <a:cs typeface="Arial Unicode MS" panose="020B0604020202020204" pitchFamily="34" charset="-128"/>
              </a:rPr>
              <a:t>Good</a:t>
            </a:r>
          </a:p>
          <a:p>
            <a:pPr algn="ctr" eaLnBrk="1" hangingPunct="1"/>
            <a:r>
              <a:rPr lang="en-GB" altLang="cy-GB" b="1" dirty="0">
                <a:latin typeface="Avenir Book" panose="02000503020000020003" pitchFamily="2" charset="0"/>
                <a:cs typeface="Arial Unicode MS" panose="020B0604020202020204" pitchFamily="34" charset="-128"/>
              </a:rPr>
              <a:t>morning. </a:t>
            </a:r>
          </a:p>
        </p:txBody>
      </p:sp>
      <p:sp>
        <p:nvSpPr>
          <p:cNvPr id="41987" name="TextBox 7">
            <a:extLst>
              <a:ext uri="{FF2B5EF4-FFF2-40B4-BE49-F238E27FC236}">
                <a16:creationId xmlns:a16="http://schemas.microsoft.com/office/drawing/2014/main" id="{D3B311DF-57C6-204B-8555-DB7D27E538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73675" y="1287463"/>
            <a:ext cx="179546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cy-GB" b="1">
                <a:solidFill>
                  <a:srgbClr val="7030A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</a:t>
            </a:r>
          </a:p>
          <a:p>
            <a:pPr algn="ctr" eaLnBrk="1" hangingPunct="1"/>
            <a:r>
              <a:rPr lang="en-GB" altLang="cy-GB" b="1">
                <a:solidFill>
                  <a:srgbClr val="7030A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children. </a:t>
            </a:r>
          </a:p>
        </p:txBody>
      </p:sp>
      <p:sp>
        <p:nvSpPr>
          <p:cNvPr id="41988" name="TextBox 13">
            <a:extLst>
              <a:ext uri="{FF2B5EF4-FFF2-40B4-BE49-F238E27FC236}">
                <a16:creationId xmlns:a16="http://schemas.microsoft.com/office/drawing/2014/main" id="{6BBE4AB1-BFCE-ED40-9158-15CD00BA85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83113" y="2235200"/>
            <a:ext cx="31035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cy-GB" b="1">
                <a:solidFill>
                  <a:srgbClr val="FF0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 children. Sit.</a:t>
            </a:r>
          </a:p>
        </p:txBody>
      </p:sp>
      <p:sp>
        <p:nvSpPr>
          <p:cNvPr id="41989" name="TextBox 15">
            <a:extLst>
              <a:ext uri="{FF2B5EF4-FFF2-40B4-BE49-F238E27FC236}">
                <a16:creationId xmlns:a16="http://schemas.microsoft.com/office/drawing/2014/main" id="{EF267CA2-30A3-2642-AD88-0D7D76F9B3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8938" y="2855913"/>
            <a:ext cx="392112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cy-GB" b="1">
                <a:solidFill>
                  <a:srgbClr val="00B05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 children. </a:t>
            </a:r>
            <a:br>
              <a:rPr lang="en-GB" altLang="cy-GB" b="1">
                <a:solidFill>
                  <a:srgbClr val="00B05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</a:br>
            <a:r>
              <a:rPr lang="en-GB" altLang="cy-GB" b="1">
                <a:solidFill>
                  <a:srgbClr val="00B05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Sit on the mat</a:t>
            </a:r>
            <a:r>
              <a:rPr lang="en-GB" altLang="cy-GB" b="1">
                <a:latin typeface="Avenir Book" panose="02000503020000020003" pitchFamily="2" charset="0"/>
                <a:cs typeface="Arial Unicode MS" panose="020B0604020202020204" pitchFamily="34" charset="-128"/>
              </a:rPr>
              <a:t>.</a:t>
            </a:r>
          </a:p>
        </p:txBody>
      </p:sp>
      <p:sp>
        <p:nvSpPr>
          <p:cNvPr id="41990" name="TextBox 19">
            <a:extLst>
              <a:ext uri="{FF2B5EF4-FFF2-40B4-BE49-F238E27FC236}">
                <a16:creationId xmlns:a16="http://schemas.microsoft.com/office/drawing/2014/main" id="{1A010635-2980-3E47-A65F-922393E75D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7938" y="3573463"/>
            <a:ext cx="45561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cy-GB" b="1" dirty="0">
                <a:solidFill>
                  <a:srgbClr val="00B0F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 children. </a:t>
            </a:r>
            <a:br>
              <a:rPr lang="en-GB" altLang="cy-GB" b="1" dirty="0">
                <a:solidFill>
                  <a:srgbClr val="00B0F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</a:br>
            <a:r>
              <a:rPr lang="en-GB" altLang="cy-GB" b="1" dirty="0">
                <a:solidFill>
                  <a:srgbClr val="00B0F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Sit on the mat quietly</a:t>
            </a:r>
            <a:r>
              <a:rPr lang="en-GB" altLang="cy-GB" b="1" dirty="0">
                <a:latin typeface="Avenir Book" panose="02000503020000020003" pitchFamily="2" charset="0"/>
                <a:cs typeface="Arial Unicode MS" panose="020B0604020202020204" pitchFamily="34" charset="-128"/>
              </a:rPr>
              <a:t>.</a:t>
            </a:r>
          </a:p>
        </p:txBody>
      </p:sp>
      <p:sp>
        <p:nvSpPr>
          <p:cNvPr id="41991" name="TextBox 21">
            <a:extLst>
              <a:ext uri="{FF2B5EF4-FFF2-40B4-BE49-F238E27FC236}">
                <a16:creationId xmlns:a16="http://schemas.microsoft.com/office/drawing/2014/main" id="{7CC34A71-4220-5344-8D47-2E262E862C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00438" y="4344988"/>
            <a:ext cx="52689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cy-GB" b="1" dirty="0">
                <a:solidFill>
                  <a:srgbClr val="FFC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 children. </a:t>
            </a:r>
            <a:br>
              <a:rPr lang="en-GB" altLang="cy-GB" b="1" dirty="0">
                <a:solidFill>
                  <a:srgbClr val="FFC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</a:br>
            <a:r>
              <a:rPr lang="en-GB" altLang="cy-GB" b="1" dirty="0">
                <a:solidFill>
                  <a:srgbClr val="FFC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Sit on the mat quietly please.</a:t>
            </a:r>
            <a:endParaRPr lang="en-GB" altLang="cy-GB" b="1" dirty="0">
              <a:latin typeface="Avenir Book" panose="02000503020000020003" pitchFamily="2" charset="0"/>
              <a:cs typeface="Arial Unicode MS" panose="020B0604020202020204" pitchFamily="34" charset="-128"/>
            </a:endParaRPr>
          </a:p>
        </p:txBody>
      </p:sp>
      <p:sp>
        <p:nvSpPr>
          <p:cNvPr id="41992" name="TextBox 23">
            <a:extLst>
              <a:ext uri="{FF2B5EF4-FFF2-40B4-BE49-F238E27FC236}">
                <a16:creationId xmlns:a16="http://schemas.microsoft.com/office/drawing/2014/main" id="{5A98D190-220B-DF4E-B6B2-B1ED326BFE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78113" y="5199063"/>
            <a:ext cx="696277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cy-GB" b="1" dirty="0">
                <a:solidFill>
                  <a:srgbClr val="0070C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 children. </a:t>
            </a:r>
            <a:br>
              <a:rPr lang="en-GB" altLang="cy-GB" b="1" dirty="0">
                <a:solidFill>
                  <a:srgbClr val="0070C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</a:br>
            <a:r>
              <a:rPr lang="en-GB" altLang="cy-GB" b="1" dirty="0">
                <a:solidFill>
                  <a:srgbClr val="0070C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Sit on the mat quietly please and listen.  </a:t>
            </a:r>
          </a:p>
        </p:txBody>
      </p:sp>
      <p:sp>
        <p:nvSpPr>
          <p:cNvPr id="41993" name="TextBox 25">
            <a:extLst>
              <a:ext uri="{FF2B5EF4-FFF2-40B4-BE49-F238E27FC236}">
                <a16:creationId xmlns:a16="http://schemas.microsoft.com/office/drawing/2014/main" id="{E6728A44-6A64-4542-81CD-7AD6679A06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78113" y="6013450"/>
            <a:ext cx="696277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cy-GB" b="1">
                <a:solidFill>
                  <a:srgbClr val="C00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 children. </a:t>
            </a:r>
            <a:br>
              <a:rPr lang="en-GB" altLang="cy-GB" b="1">
                <a:solidFill>
                  <a:srgbClr val="C00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</a:br>
            <a:r>
              <a:rPr lang="en-GB" altLang="cy-GB" b="1">
                <a:solidFill>
                  <a:srgbClr val="C00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Sit on the mat quietly please and listen carefully.   </a:t>
            </a:r>
          </a:p>
        </p:txBody>
      </p:sp>
      <p:pic>
        <p:nvPicPr>
          <p:cNvPr id="42001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89B3CD15-02A8-0845-A6AA-A53A88D313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0063" y="259557"/>
            <a:ext cx="646112" cy="646112"/>
          </a:xfrm>
          <a:prstGeom prst="rect">
            <a:avLst/>
          </a:prstGeom>
          <a:solidFill>
            <a:schemeClr val="tx1"/>
          </a:solidFill>
          <a:ln>
            <a:noFill/>
          </a:ln>
        </p:spPr>
      </p:pic>
      <p:sp>
        <p:nvSpPr>
          <p:cNvPr id="25" name="Action Button: Forwards or Next 24">
            <a:hlinkClick r:id="" action="ppaction://hlinkshowjump?jump=nextslide" highlightClick="1"/>
            <a:extLst>
              <a:ext uri="{FF2B5EF4-FFF2-40B4-BE49-F238E27FC236}">
                <a16:creationId xmlns:a16="http://schemas.microsoft.com/office/drawing/2014/main" id="{B9C1E811-6EA8-144C-9EAA-1BFAB6921F66}"/>
              </a:ext>
            </a:extLst>
          </p:cNvPr>
          <p:cNvSpPr/>
          <p:nvPr/>
        </p:nvSpPr>
        <p:spPr>
          <a:xfrm>
            <a:off x="269875" y="5502275"/>
            <a:ext cx="1058863" cy="1063625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42003" name="Picture 28">
            <a:extLst>
              <a:ext uri="{FF2B5EF4-FFF2-40B4-BE49-F238E27FC236}">
                <a16:creationId xmlns:a16="http://schemas.microsoft.com/office/drawing/2014/main" id="{CFADB477-A432-5D42-82AC-0500956571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5738" y="150813"/>
            <a:ext cx="1724025" cy="1725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A85D3749-3CB3-BB45-9CA7-91646340EA53}"/>
              </a:ext>
            </a:extLst>
          </p:cNvPr>
          <p:cNvSpPr/>
          <p:nvPr/>
        </p:nvSpPr>
        <p:spPr>
          <a:xfrm>
            <a:off x="268288" y="227013"/>
            <a:ext cx="3562350" cy="240823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just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en-US" b="1" dirty="0" err="1">
                <a:latin typeface="Segoe Print" panose="02000800000000000000" pitchFamily="2" charset="0"/>
              </a:rPr>
              <a:t>Cyfieithwch</a:t>
            </a:r>
            <a:r>
              <a:rPr lang="en-US" altLang="en-US" b="1" dirty="0">
                <a:latin typeface="Segoe Print" panose="02000800000000000000" pitchFamily="2" charset="0"/>
              </a:rPr>
              <a:t> bob </a:t>
            </a:r>
            <a:r>
              <a:rPr lang="en-US" altLang="en-US" b="1" dirty="0" err="1">
                <a:latin typeface="Segoe Print" panose="02000800000000000000" pitchFamily="2" charset="0"/>
              </a:rPr>
              <a:t>brawddeg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yn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ei</a:t>
            </a:r>
            <a:r>
              <a:rPr lang="en-US" altLang="en-US" b="1" dirty="0">
                <a:latin typeface="Segoe Print" panose="02000800000000000000" pitchFamily="2" charset="0"/>
              </a:rPr>
              <a:t> thro. </a:t>
            </a:r>
            <a:r>
              <a:rPr lang="en-US" altLang="en-US" b="1" dirty="0" err="1">
                <a:latin typeface="Segoe Print" panose="02000800000000000000" pitchFamily="2" charset="0"/>
              </a:rPr>
              <a:t>Cliciwch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ar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yr</a:t>
            </a:r>
            <a:r>
              <a:rPr lang="en-US" altLang="en-US" b="1" dirty="0">
                <a:latin typeface="Segoe Print" panose="02000800000000000000" pitchFamily="2" charset="0"/>
              </a:rPr>
              <a:t> icon </a:t>
            </a:r>
            <a:r>
              <a:rPr lang="en-US" altLang="en-US" b="1" dirty="0" err="1">
                <a:latin typeface="Segoe Print" panose="02000800000000000000" pitchFamily="2" charset="0"/>
              </a:rPr>
              <a:t>sain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i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glywed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yr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ateb</a:t>
            </a:r>
            <a:r>
              <a:rPr lang="en-US" altLang="en-US" b="1" dirty="0">
                <a:latin typeface="Segoe Print" panose="02000800000000000000" pitchFamily="2" charset="0"/>
              </a:rPr>
              <a:t>.</a:t>
            </a:r>
          </a:p>
          <a:p>
            <a:pPr algn="just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en-US" b="1" dirty="0">
              <a:latin typeface="Segoe Print" panose="02000800000000000000" pitchFamily="2" charset="0"/>
            </a:endParaRPr>
          </a:p>
          <a:p>
            <a:pPr algn="just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en-US" dirty="0">
                <a:solidFill>
                  <a:srgbClr val="FF0000"/>
                </a:solidFill>
                <a:latin typeface="Segoe Print" panose="02000800000000000000" pitchFamily="2" charset="0"/>
              </a:rPr>
              <a:t>Translate each sentence one at a time, click on the sound icon to hear the translation.</a:t>
            </a:r>
            <a:endParaRPr lang="en-GB" altLang="en-US" dirty="0">
              <a:solidFill>
                <a:srgbClr val="FF0000"/>
              </a:solidFill>
              <a:latin typeface="Segoe Print" panose="02000800000000000000" pitchFamily="2" charset="0"/>
            </a:endParaRPr>
          </a:p>
        </p:txBody>
      </p:sp>
      <p:pic>
        <p:nvPicPr>
          <p:cNvPr id="5" name="Audio Recording 18 Oct 2021 at 19:43:20" descr="Audio Recording 18 Oct 2021 at 19:43:20">
            <a:hlinkClick r:id="" action="ppaction://media"/>
            <a:extLst>
              <a:ext uri="{FF2B5EF4-FFF2-40B4-BE49-F238E27FC236}">
                <a16:creationId xmlns:a16="http://schemas.microsoft.com/office/drawing/2014/main" id="{05F5F0DC-C2AF-824E-99BF-6FDF07CE9B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7414069" y="1056481"/>
            <a:ext cx="647701" cy="647701"/>
          </a:xfrm>
          <a:prstGeom prst="rect">
            <a:avLst/>
          </a:prstGeom>
          <a:solidFill>
            <a:srgbClr val="7030A0"/>
          </a:solidFill>
        </p:spPr>
      </p:pic>
      <p:pic>
        <p:nvPicPr>
          <p:cNvPr id="6" name="Audio Recording 18 Oct 2021 at 19:44:30" descr="Audio Recording 18 Oct 2021 at 19:44:30">
            <a:hlinkClick r:id="" action="ppaction://media"/>
            <a:extLst>
              <a:ext uri="{FF2B5EF4-FFF2-40B4-BE49-F238E27FC236}">
                <a16:creationId xmlns:a16="http://schemas.microsoft.com/office/drawing/2014/main" id="{E7E7B5B9-FD83-0A4E-938B-ACDFAE06A03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7899842" y="1828007"/>
            <a:ext cx="680743" cy="680743"/>
          </a:xfrm>
          <a:prstGeom prst="rect">
            <a:avLst/>
          </a:prstGeom>
          <a:solidFill>
            <a:schemeClr val="accent2"/>
          </a:solidFill>
        </p:spPr>
      </p:pic>
      <p:pic>
        <p:nvPicPr>
          <p:cNvPr id="7" name="Audio Recording 18 Oct 2021 at 19:45:21" descr="Audio Recording 18 Oct 2021 at 19:45:21">
            <a:hlinkClick r:id="" action="ppaction://media"/>
            <a:extLst>
              <a:ext uri="{FF2B5EF4-FFF2-40B4-BE49-F238E27FC236}">
                <a16:creationId xmlns:a16="http://schemas.microsoft.com/office/drawing/2014/main" id="{58F62170-BA7B-5143-AF51-C865E12D6471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8467319" y="2575167"/>
            <a:ext cx="654456" cy="654456"/>
          </a:xfrm>
          <a:prstGeom prst="rect">
            <a:avLst/>
          </a:prstGeom>
          <a:solidFill>
            <a:srgbClr val="00B050"/>
          </a:solidFill>
        </p:spPr>
      </p:pic>
      <p:pic>
        <p:nvPicPr>
          <p:cNvPr id="8" name="Audio Recording 18 Oct 2021 at 19:46:01" descr="Audio Recording 18 Oct 2021 at 19:46:01">
            <a:hlinkClick r:id="" action="ppaction://media"/>
            <a:extLst>
              <a:ext uri="{FF2B5EF4-FFF2-40B4-BE49-F238E27FC236}">
                <a16:creationId xmlns:a16="http://schemas.microsoft.com/office/drawing/2014/main" id="{4969E605-68D2-BF4E-A266-3B79E2414915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8934893" y="3296040"/>
            <a:ext cx="747712" cy="747712"/>
          </a:xfrm>
          <a:prstGeom prst="rect">
            <a:avLst/>
          </a:prstGeom>
          <a:solidFill>
            <a:srgbClr val="00B0F0"/>
          </a:solidFill>
        </p:spPr>
      </p:pic>
      <p:pic>
        <p:nvPicPr>
          <p:cNvPr id="9" name="Audio Recording 18 Oct 2021 at 19:46:35" descr="Audio Recording 18 Oct 2021 at 19:46:35">
            <a:hlinkClick r:id="" action="ppaction://media"/>
            <a:extLst>
              <a:ext uri="{FF2B5EF4-FFF2-40B4-BE49-F238E27FC236}">
                <a16:creationId xmlns:a16="http://schemas.microsoft.com/office/drawing/2014/main" id="{9767C3F8-19F6-A542-B6D9-5FC14634A0D6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9422246" y="4096093"/>
            <a:ext cx="605777" cy="605777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10" name="Audio Recording 18 Oct 2021 at 19:47:21" descr="Audio Recording 18 Oct 2021 at 19:47:21">
            <a:hlinkClick r:id="" action="ppaction://media"/>
            <a:extLst>
              <a:ext uri="{FF2B5EF4-FFF2-40B4-BE49-F238E27FC236}">
                <a16:creationId xmlns:a16="http://schemas.microsoft.com/office/drawing/2014/main" id="{8273531A-FDC2-ED40-B911-4D17881789C1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9891194" y="4888642"/>
            <a:ext cx="681037" cy="681037"/>
          </a:xfrm>
          <a:prstGeom prst="rect">
            <a:avLst/>
          </a:prstGeom>
          <a:solidFill>
            <a:srgbClr val="0070C0"/>
          </a:solidFill>
        </p:spPr>
      </p:pic>
      <p:pic>
        <p:nvPicPr>
          <p:cNvPr id="11" name="Audio Recording 18 Oct 2021 at 19:48:23" descr="Audio Recording 18 Oct 2021 at 19:48:23">
            <a:hlinkClick r:id="" action="ppaction://media"/>
            <a:extLst>
              <a:ext uri="{FF2B5EF4-FFF2-40B4-BE49-F238E27FC236}">
                <a16:creationId xmlns:a16="http://schemas.microsoft.com/office/drawing/2014/main" id="{656A1597-39DB-A146-BB2E-FAA7CB25F430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10471279" y="5756450"/>
            <a:ext cx="777383" cy="777383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100742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2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73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646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896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979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1356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4464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3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ounded Rectangle 32">
            <a:extLst>
              <a:ext uri="{FF2B5EF4-FFF2-40B4-BE49-F238E27FC236}">
                <a16:creationId xmlns:a16="http://schemas.microsoft.com/office/drawing/2014/main" id="{118F3238-C4B0-DA49-95DE-6D8BEB05E2DB}"/>
              </a:ext>
            </a:extLst>
          </p:cNvPr>
          <p:cNvSpPr/>
          <p:nvPr/>
        </p:nvSpPr>
        <p:spPr>
          <a:xfrm>
            <a:off x="2851150" y="663575"/>
            <a:ext cx="5881688" cy="1266825"/>
          </a:xfrm>
          <a:prstGeom prst="roundRect">
            <a:avLst/>
          </a:prstGeom>
          <a:solidFill>
            <a:srgbClr val="CCF9FF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4000" dirty="0">
                <a:solidFill>
                  <a:schemeClr val="tx1"/>
                </a:solidFill>
                <a:highlight>
                  <a:srgbClr val="CCF9FF"/>
                </a:highlight>
                <a:latin typeface="SASSOON PRIMARY" pitchFamily="2" charset="0"/>
              </a:rPr>
              <a:t>Gweithgaredd pyramidau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800" dirty="0">
                <a:solidFill>
                  <a:srgbClr val="FF0000"/>
                </a:solidFill>
                <a:highlight>
                  <a:srgbClr val="CCF9FF"/>
                </a:highlight>
                <a:latin typeface="SASSOON PRIMARY" pitchFamily="2" charset="0"/>
              </a:rPr>
              <a:t>Pyramids activity</a:t>
            </a:r>
          </a:p>
        </p:txBody>
      </p:sp>
      <p:pic>
        <p:nvPicPr>
          <p:cNvPr id="48130" name="Picture 3">
            <a:extLst>
              <a:ext uri="{FF2B5EF4-FFF2-40B4-BE49-F238E27FC236}">
                <a16:creationId xmlns:a16="http://schemas.microsoft.com/office/drawing/2014/main" id="{EFD4EB22-1DF1-C747-ABCE-B94245BE13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0200" y="165100"/>
            <a:ext cx="1701800" cy="170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31" name="Picture 7">
            <a:extLst>
              <a:ext uri="{FF2B5EF4-FFF2-40B4-BE49-F238E27FC236}">
                <a16:creationId xmlns:a16="http://schemas.microsoft.com/office/drawing/2014/main" id="{F50DE0E3-6D30-754B-B101-DF695C3E9F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688" y="2108200"/>
            <a:ext cx="4756150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32" name="Picture 5">
            <a:extLst>
              <a:ext uri="{FF2B5EF4-FFF2-40B4-BE49-F238E27FC236}">
                <a16:creationId xmlns:a16="http://schemas.microsoft.com/office/drawing/2014/main" id="{DA1F71CB-B9D1-544B-A9A0-CE75241F81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4363" y="3173413"/>
            <a:ext cx="4822825" cy="2719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133" name="Picture 2">
            <a:extLst>
              <a:ext uri="{FF2B5EF4-FFF2-40B4-BE49-F238E27FC236}">
                <a16:creationId xmlns:a16="http://schemas.microsoft.com/office/drawing/2014/main" id="{6CEFBA8F-B191-B74D-AB53-384CABE74D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4988" y="4275138"/>
            <a:ext cx="4806950" cy="268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3489973"/>
      </p:ext>
    </p:extLst>
  </p:cSld>
  <p:clrMapOvr>
    <a:masterClrMapping/>
  </p:clrMapOvr>
  <p:transition spd="slow"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49E52778-525F-CF49-B9F3-273FFFDB96D5}"/>
              </a:ext>
            </a:extLst>
          </p:cNvPr>
          <p:cNvGraphicFramePr>
            <a:graphicFrameLocks noGrp="1"/>
          </p:cNvGraphicFramePr>
          <p:nvPr/>
        </p:nvGraphicFramePr>
        <p:xfrm>
          <a:off x="509295" y="1138314"/>
          <a:ext cx="3347762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1705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586057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Heddiw...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Today...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Bore ’ma...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morning...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Prynhawn ’ma...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afternoon...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Wythnos yma...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week...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Tymor yma...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term...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884E960E-D1DA-B543-B018-18B954ACDB30}"/>
              </a:ext>
            </a:extLst>
          </p:cNvPr>
          <p:cNvGraphicFramePr>
            <a:graphicFrameLocks noGrp="1"/>
          </p:cNvGraphicFramePr>
          <p:nvPr/>
        </p:nvGraphicFramePr>
        <p:xfrm>
          <a:off x="5587671" y="1445975"/>
          <a:ext cx="3086362" cy="52723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929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477072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65081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edrych (ar)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noProof="0" dirty="0">
                          <a:solidFill>
                            <a:schemeClr val="tx1"/>
                          </a:solidFill>
                        </a:rPr>
                        <a:t>look (at)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dweud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say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astudio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study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adolygu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revise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dechrau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start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ymchwilio (i)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research (into)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meddwl (am)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think (about)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cofio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remember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gorffen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finish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rhannu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share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trafod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discuss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148285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siarad (am)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talk about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718517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gofyn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ask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463111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ateb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answer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7533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darllen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read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0601491"/>
                  </a:ext>
                </a:extLst>
              </a:tr>
            </a:tbl>
          </a:graphicData>
        </a:graphic>
      </p:graphicFrame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007CB84C-8199-F946-8254-703744CF96DB}"/>
              </a:ext>
            </a:extLst>
          </p:cNvPr>
          <p:cNvSpPr/>
          <p:nvPr/>
        </p:nvSpPr>
        <p:spPr>
          <a:xfrm>
            <a:off x="5729894" y="867600"/>
            <a:ext cx="1219201" cy="469151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Arial Unicode MS"/>
                <a:cs typeface="+mn-cs"/>
              </a:rPr>
              <a:t>berfau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Arial Unicode MS"/>
                <a:cs typeface="+mn-cs"/>
              </a:rPr>
              <a:t> </a:t>
            </a: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Arial Unicode MS"/>
                <a:cs typeface="+mn-cs"/>
              </a:rPr>
              <a:t>arferol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Arial Unicode MS"/>
              <a:cs typeface="+mn-cs"/>
            </a:endParaRP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18F55CE6-949D-C94F-8E9B-236E2804F051}"/>
              </a:ext>
            </a:extLst>
          </p:cNvPr>
          <p:cNvSpPr/>
          <p:nvPr/>
        </p:nvSpPr>
        <p:spPr>
          <a:xfrm>
            <a:off x="7292487" y="867600"/>
            <a:ext cx="1219201" cy="469151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Arial Unicode MS"/>
                <a:cs typeface="+mn-cs"/>
              </a:rPr>
              <a:t>normal verbs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Arial Unicode MS"/>
              <a:cs typeface="+mn-cs"/>
            </a:endParaRPr>
          </a:p>
        </p:txBody>
      </p:sp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3AA2F08D-77C5-2D42-8F02-161042FDCB5C}"/>
              </a:ext>
            </a:extLst>
          </p:cNvPr>
          <p:cNvSpPr/>
          <p:nvPr/>
        </p:nvSpPr>
        <p:spPr>
          <a:xfrm>
            <a:off x="1263020" y="377103"/>
            <a:ext cx="1573123" cy="490497"/>
          </a:xfrm>
          <a:prstGeom prst="roundRect">
            <a:avLst/>
          </a:prstGeom>
          <a:solidFill>
            <a:schemeClr val="tx1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I </a:t>
            </a:r>
            <a:r>
              <a:rPr kumimoji="0" lang="en-US" sz="1600" b="1" i="0" u="sng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ddechrau</a:t>
            </a:r>
            <a:r>
              <a:rPr kumimoji="0" lang="en-US" sz="16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…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Arial Unicode MS"/>
              <a:cs typeface="+mn-cs"/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C146AEE0-12EA-C44A-B5A6-1FF45923F2CD}"/>
              </a:ext>
            </a:extLst>
          </p:cNvPr>
          <p:cNvGraphicFramePr>
            <a:graphicFrameLocks noGrp="1"/>
          </p:cNvGraphicFramePr>
          <p:nvPr/>
        </p:nvGraphicFramePr>
        <p:xfrm>
          <a:off x="219487" y="3146230"/>
          <a:ext cx="4037036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4517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892519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byddwn ni’n...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we will (be)...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rydyn ni’n mynd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are going to...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gallwn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can...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dw i eisiau i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 want you to...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rhaid i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must...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dylen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should...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8220968"/>
                  </a:ext>
                </a:extLst>
              </a:tr>
            </a:tbl>
          </a:graphicData>
        </a:graphic>
      </p:graphicFrame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A6F978E8-C1E7-024D-B12D-F55518FA4B5A}"/>
              </a:ext>
            </a:extLst>
          </p:cNvPr>
          <p:cNvSpPr/>
          <p:nvPr/>
        </p:nvSpPr>
        <p:spPr>
          <a:xfrm>
            <a:off x="2124288" y="5704958"/>
            <a:ext cx="1989492" cy="816771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*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Treiglad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meddal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ar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ôl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rhagenw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 * </a:t>
            </a: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(pronoun)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8471E40F-85AF-7241-8795-F6D7EDD66880}"/>
              </a:ext>
            </a:extLst>
          </p:cNvPr>
          <p:cNvGraphicFramePr>
            <a:graphicFrameLocks noGrp="1"/>
          </p:cNvGraphicFramePr>
          <p:nvPr/>
        </p:nvGraphicFramePr>
        <p:xfrm>
          <a:off x="8952415" y="1991519"/>
          <a:ext cx="2961205" cy="438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3024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388181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thema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a theme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thema newydd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new theme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llyfr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book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llyfr darllen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reading book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syniadau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ideas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cwestiwn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question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444567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cwestiynau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questions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214702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ateb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an answer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450653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atebion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answers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564097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gwaith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work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0696245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adnoddau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resources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51981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 gwaith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the work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5534251"/>
                  </a:ext>
                </a:extLst>
              </a:tr>
            </a:tbl>
          </a:graphicData>
        </a:graphic>
      </p:graphicFrame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E3494A53-A3B7-FF4C-88F3-C92FBDB33CA2}"/>
              </a:ext>
            </a:extLst>
          </p:cNvPr>
          <p:cNvSpPr/>
          <p:nvPr/>
        </p:nvSpPr>
        <p:spPr>
          <a:xfrm>
            <a:off x="9715329" y="1268909"/>
            <a:ext cx="1435375" cy="490497"/>
          </a:xfrm>
          <a:prstGeom prst="roundRect">
            <a:avLst/>
          </a:prstGeom>
          <a:solidFill>
            <a:schemeClr val="tx1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Beth?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Arial Unicode MS"/>
              <a:cs typeface="+mn-cs"/>
            </a:endParaRP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C6B30516-83BE-384D-9DFE-0745F3427184}"/>
              </a:ext>
            </a:extLst>
          </p:cNvPr>
          <p:cNvSpPr/>
          <p:nvPr/>
        </p:nvSpPr>
        <p:spPr>
          <a:xfrm>
            <a:off x="3326827" y="119456"/>
            <a:ext cx="5524500" cy="58814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Sut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i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ddechrau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sesiwn</a:t>
            </a:r>
            <a:endParaRPr kumimoji="0" lang="en-US" sz="28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Rounded MT Bold" panose="020F0704030504030204" pitchFamily="34" charset="77"/>
              <a:ea typeface="Arial Unicode MS"/>
              <a:cs typeface="+mn-cs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2DEFAF1-6260-7D49-9C77-F76A541340A7}"/>
              </a:ext>
            </a:extLst>
          </p:cNvPr>
          <p:cNvGraphicFramePr>
            <a:graphicFrameLocks noGrp="1"/>
          </p:cNvGraphicFramePr>
          <p:nvPr/>
        </p:nvGraphicFramePr>
        <p:xfrm>
          <a:off x="4436269" y="1991519"/>
          <a:ext cx="877914" cy="3733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8957">
                  <a:extLst>
                    <a:ext uri="{9D8B030D-6E8A-4147-A177-3AD203B41FA5}">
                      <a16:colId xmlns:a16="http://schemas.microsoft.com/office/drawing/2014/main" val="630072418"/>
                    </a:ext>
                  </a:extLst>
                </a:gridCol>
                <a:gridCol w="438957">
                  <a:extLst>
                    <a:ext uri="{9D8B030D-6E8A-4147-A177-3AD203B41FA5}">
                      <a16:colId xmlns:a16="http://schemas.microsoft.com/office/drawing/2014/main" val="1169531627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y-GB" sz="1000" dirty="0"/>
                        <a:t>Treiglad </a:t>
                      </a:r>
                    </a:p>
                    <a:p>
                      <a:pPr algn="ctr"/>
                      <a:r>
                        <a:rPr lang="cy-GB" sz="1000" dirty="0"/>
                        <a:t>MEDDAL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y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76492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4168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82771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22402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45252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33878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/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57495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93551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79859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rh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0573083"/>
                  </a:ext>
                </a:extLst>
              </a:tr>
            </a:tbl>
          </a:graphicData>
        </a:graphic>
      </p:graphicFrame>
      <p:sp>
        <p:nvSpPr>
          <p:cNvPr id="4" name="Right Arrow 3">
            <a:extLst>
              <a:ext uri="{FF2B5EF4-FFF2-40B4-BE49-F238E27FC236}">
                <a16:creationId xmlns:a16="http://schemas.microsoft.com/office/drawing/2014/main" id="{C7F02D4C-48E1-AF4B-B231-BFB89C49A062}"/>
              </a:ext>
            </a:extLst>
          </p:cNvPr>
          <p:cNvSpPr/>
          <p:nvPr/>
        </p:nvSpPr>
        <p:spPr>
          <a:xfrm rot="5400000">
            <a:off x="1105772" y="5571020"/>
            <a:ext cx="755672" cy="20778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Arial Unicode MS"/>
              <a:cs typeface="+mn-cs"/>
            </a:endParaRPr>
          </a:p>
        </p:txBody>
      </p:sp>
      <p:sp>
        <p:nvSpPr>
          <p:cNvPr id="18" name="Right Arrow 17">
            <a:extLst>
              <a:ext uri="{FF2B5EF4-FFF2-40B4-BE49-F238E27FC236}">
                <a16:creationId xmlns:a16="http://schemas.microsoft.com/office/drawing/2014/main" id="{EE9A2D06-A0D3-EE45-86D7-09BD48D699B1}"/>
              </a:ext>
            </a:extLst>
          </p:cNvPr>
          <p:cNvSpPr/>
          <p:nvPr/>
        </p:nvSpPr>
        <p:spPr>
          <a:xfrm>
            <a:off x="1461458" y="608616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Arial Unicode MS"/>
              <a:cs typeface="+mn-cs"/>
            </a:endParaRPr>
          </a:p>
        </p:txBody>
      </p:sp>
      <p:sp>
        <p:nvSpPr>
          <p:cNvPr id="25" name="Right Arrow 24">
            <a:extLst>
              <a:ext uri="{FF2B5EF4-FFF2-40B4-BE49-F238E27FC236}">
                <a16:creationId xmlns:a16="http://schemas.microsoft.com/office/drawing/2014/main" id="{BEC3576A-996A-AC4E-8FB6-996DBEA93EFE}"/>
              </a:ext>
            </a:extLst>
          </p:cNvPr>
          <p:cNvSpPr/>
          <p:nvPr/>
        </p:nvSpPr>
        <p:spPr>
          <a:xfrm>
            <a:off x="4134302" y="608616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Arial Unicode MS"/>
              <a:cs typeface="+mn-cs"/>
            </a:endParaRPr>
          </a:p>
        </p:txBody>
      </p:sp>
      <p:sp>
        <p:nvSpPr>
          <p:cNvPr id="26" name="Right Arrow 25">
            <a:extLst>
              <a:ext uri="{FF2B5EF4-FFF2-40B4-BE49-F238E27FC236}">
                <a16:creationId xmlns:a16="http://schemas.microsoft.com/office/drawing/2014/main" id="{2ADCE17A-F741-574B-BED3-CF7E767AAF2D}"/>
              </a:ext>
            </a:extLst>
          </p:cNvPr>
          <p:cNvSpPr/>
          <p:nvPr/>
        </p:nvSpPr>
        <p:spPr>
          <a:xfrm rot="16200000">
            <a:off x="4575346" y="591202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Arial Unicode MS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927100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8">
            <a:extLst>
              <a:ext uri="{FF2B5EF4-FFF2-40B4-BE49-F238E27FC236}">
                <a16:creationId xmlns:a16="http://schemas.microsoft.com/office/drawing/2014/main" id="{BA0F46BB-D5E1-4842-AB38-AA226D8EE671}"/>
              </a:ext>
            </a:extLst>
          </p:cNvPr>
          <p:cNvSpPr txBox="1">
            <a:spLocks/>
          </p:cNvSpPr>
          <p:nvPr/>
        </p:nvSpPr>
        <p:spPr>
          <a:xfrm>
            <a:off x="1943100" y="2333590"/>
            <a:ext cx="8140699" cy="4054475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Today we will be looking at a reading book.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afternoon we are going to start a new theme.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term we must finish the work.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week we can think about questions and answers.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Today I want you to remember the work.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morning we will think about ideas.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afternoon we should research resources.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week I want you to say your ideas.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CB223C4-4AF5-7840-8F89-1D32239C44CE}"/>
              </a:ext>
            </a:extLst>
          </p:cNvPr>
          <p:cNvSpPr/>
          <p:nvPr/>
        </p:nvSpPr>
        <p:spPr>
          <a:xfrm>
            <a:off x="1943100" y="272981"/>
            <a:ext cx="8140699" cy="81600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Cyfieithwch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/ 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Translate these sentences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2231D43-08EE-A142-B393-96C6D8A8B07A}"/>
              </a:ext>
            </a:extLst>
          </p:cNvPr>
          <p:cNvSpPr/>
          <p:nvPr/>
        </p:nvSpPr>
        <p:spPr>
          <a:xfrm>
            <a:off x="3398942" y="1457290"/>
            <a:ext cx="5229012" cy="5080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err="1">
                <a:latin typeface="Segoe Print" panose="02000800000000000000" pitchFamily="2" charset="0"/>
              </a:rPr>
              <a:t>Saesneg</a:t>
            </a:r>
            <a:r>
              <a:rPr lang="en-US" sz="3000" dirty="0">
                <a:latin typeface="Segoe Print" panose="02000800000000000000" pitchFamily="2" charset="0"/>
              </a:rPr>
              <a:t> </a:t>
            </a:r>
            <a:r>
              <a:rPr lang="en-US" sz="3000" dirty="0">
                <a:latin typeface="Segoe Print" panose="02000800000000000000" pitchFamily="2" charset="0"/>
                <a:sym typeface="Wingdings" pitchFamily="2" charset="2"/>
              </a:rPr>
              <a:t> </a:t>
            </a:r>
            <a:r>
              <a:rPr lang="en-US" sz="3000" dirty="0" err="1">
                <a:latin typeface="Segoe Print" panose="02000800000000000000" pitchFamily="2" charset="0"/>
                <a:sym typeface="Wingdings" pitchFamily="2" charset="2"/>
              </a:rPr>
              <a:t>Cymraeg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16065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8">
            <a:extLst>
              <a:ext uri="{FF2B5EF4-FFF2-40B4-BE49-F238E27FC236}">
                <a16:creationId xmlns:a16="http://schemas.microsoft.com/office/drawing/2014/main" id="{BA0F46BB-D5E1-4842-AB38-AA226D8EE671}"/>
              </a:ext>
            </a:extLst>
          </p:cNvPr>
          <p:cNvSpPr txBox="1">
            <a:spLocks/>
          </p:cNvSpPr>
          <p:nvPr/>
        </p:nvSpPr>
        <p:spPr>
          <a:xfrm>
            <a:off x="1739898" y="2130425"/>
            <a:ext cx="8547100" cy="4473575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Wythnos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dylen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edrych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thema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Prynhawn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’ma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rhaid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eddwl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atebion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Tymor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rydyn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mynd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echrau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llyfr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Bore ’ma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dw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eisiau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chi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annu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syniadau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dylen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ymchwilio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syniadau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514350" indent="-514350" fontAlgn="auto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Bore ’ma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gallwn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rffen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gwaith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CB223C4-4AF5-7840-8F89-1D32239C44CE}"/>
              </a:ext>
            </a:extLst>
          </p:cNvPr>
          <p:cNvSpPr/>
          <p:nvPr/>
        </p:nvSpPr>
        <p:spPr>
          <a:xfrm>
            <a:off x="1943100" y="301591"/>
            <a:ext cx="8140699" cy="81600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Cyfieithwch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/ 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Translate these sentences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A0F497C8-7957-E94A-B22C-FAA3CD28DE66}"/>
              </a:ext>
            </a:extLst>
          </p:cNvPr>
          <p:cNvSpPr/>
          <p:nvPr/>
        </p:nvSpPr>
        <p:spPr>
          <a:xfrm>
            <a:off x="3398942" y="1366802"/>
            <a:ext cx="5229012" cy="5080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err="1">
                <a:latin typeface="Segoe Print" panose="02000800000000000000" pitchFamily="2" charset="0"/>
                <a:sym typeface="Wingdings" pitchFamily="2" charset="2"/>
              </a:rPr>
              <a:t>Cymraeg</a:t>
            </a:r>
            <a:r>
              <a:rPr lang="en-US" sz="3000" dirty="0">
                <a:latin typeface="Segoe Print" panose="02000800000000000000" pitchFamily="2" charset="0"/>
                <a:sym typeface="Wingdings" pitchFamily="2" charset="2"/>
              </a:rPr>
              <a:t>  </a:t>
            </a:r>
            <a:r>
              <a:rPr lang="en-US" sz="3000" dirty="0" err="1">
                <a:latin typeface="Segoe Print" panose="02000800000000000000" pitchFamily="2" charset="0"/>
              </a:rPr>
              <a:t>Saesneg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  <p:sp>
        <p:nvSpPr>
          <p:cNvPr id="7" name="5-Point Star 12">
            <a:extLst>
              <a:ext uri="{FF2B5EF4-FFF2-40B4-BE49-F238E27FC236}">
                <a16:creationId xmlns:a16="http://schemas.microsoft.com/office/drawing/2014/main" id="{86003031-0FEF-E34F-B779-762CFA9D4DDA}"/>
              </a:ext>
            </a:extLst>
          </p:cNvPr>
          <p:cNvSpPr/>
          <p:nvPr/>
        </p:nvSpPr>
        <p:spPr>
          <a:xfrm rot="20847772">
            <a:off x="248892" y="551341"/>
            <a:ext cx="2227603" cy="2114204"/>
          </a:xfrm>
          <a:prstGeom prst="star5">
            <a:avLst>
              <a:gd name="adj" fmla="val 12308"/>
              <a:gd name="hf" fmla="val 105146"/>
              <a:gd name="vf" fmla="val 11055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61381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>
            <a:extLst>
              <a:ext uri="{FF2B5EF4-FFF2-40B4-BE49-F238E27FC236}">
                <a16:creationId xmlns:a16="http://schemas.microsoft.com/office/drawing/2014/main" id="{C78F1A25-22AA-7B47-83F9-59F6E54D91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5602" name="Tekhnologic Logo">
            <a:extLst>
              <a:ext uri="{FF2B5EF4-FFF2-40B4-BE49-F238E27FC236}">
                <a16:creationId xmlns:a16="http://schemas.microsoft.com/office/drawing/2014/main" id="{7B0B3EE8-7A70-7E40-982A-B2CF3AB5AB75}"/>
              </a:ext>
            </a:extLst>
          </p:cNvPr>
          <p:cNvGrpSpPr>
            <a:grpSpLocks/>
          </p:cNvGrpSpPr>
          <p:nvPr/>
        </p:nvGrpSpPr>
        <p:grpSpPr bwMode="auto">
          <a:xfrm>
            <a:off x="5684838" y="6661150"/>
            <a:ext cx="822325" cy="179388"/>
            <a:chOff x="5464435" y="6630924"/>
            <a:chExt cx="820768" cy="180000"/>
          </a:xfrm>
        </p:grpSpPr>
        <p:pic>
          <p:nvPicPr>
            <p:cNvPr id="5" name="Image">
              <a:extLst>
                <a:ext uri="{FF2B5EF4-FFF2-40B4-BE49-F238E27FC236}">
                  <a16:creationId xmlns:a16="http://schemas.microsoft.com/office/drawing/2014/main" id="{24F0DFA3-2833-4171-A1DF-83A53FEEB6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25646" name="Text">
              <a:extLst>
                <a:ext uri="{FF2B5EF4-FFF2-40B4-BE49-F238E27FC236}">
                  <a16:creationId xmlns:a16="http://schemas.microsoft.com/office/drawing/2014/main" id="{64F3382B-BEAE-1B44-9235-AFCE7919CE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24766" y="6651674"/>
              <a:ext cx="660437" cy="138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900" b="1">
                  <a:solidFill>
                    <a:srgbClr val="3059A2"/>
                  </a:solidFill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sp>
        <p:nvSpPr>
          <p:cNvPr id="7" name="Spinner BG">
            <a:extLst>
              <a:ext uri="{FF2B5EF4-FFF2-40B4-BE49-F238E27FC236}">
                <a16:creationId xmlns:a16="http://schemas.microsoft.com/office/drawing/2014/main" id="{BCF3B96D-F0DB-48FC-89ED-536ADA1BCD62}"/>
              </a:ext>
            </a:extLst>
          </p:cNvPr>
          <p:cNvSpPr/>
          <p:nvPr/>
        </p:nvSpPr>
        <p:spPr>
          <a:xfrm>
            <a:off x="2855913" y="188913"/>
            <a:ext cx="6480175" cy="6480175"/>
          </a:xfrm>
          <a:prstGeom prst="ellipse">
            <a:avLst/>
          </a:prstGeom>
          <a:solidFill>
            <a:srgbClr val="0084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8" name="Anchor">
            <a:extLst>
              <a:ext uri="{FF2B5EF4-FFF2-40B4-BE49-F238E27FC236}">
                <a16:creationId xmlns:a16="http://schemas.microsoft.com/office/drawing/2014/main" id="{F148B670-D244-48C5-9159-2E9C37A4404B}"/>
              </a:ext>
            </a:extLst>
          </p:cNvPr>
          <p:cNvSpPr/>
          <p:nvPr/>
        </p:nvSpPr>
        <p:spPr>
          <a:xfrm>
            <a:off x="5195888" y="2528888"/>
            <a:ext cx="1800225" cy="1800225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6" name="Spinning Wheel 12">
            <a:extLst>
              <a:ext uri="{FF2B5EF4-FFF2-40B4-BE49-F238E27FC236}">
                <a16:creationId xmlns:a16="http://schemas.microsoft.com/office/drawing/2014/main" id="{E14DCD70-2084-2D44-B9E2-A3F01A70E934}"/>
              </a:ext>
            </a:extLst>
          </p:cNvPr>
          <p:cNvGrpSpPr>
            <a:grpSpLocks/>
          </p:cNvGrpSpPr>
          <p:nvPr/>
        </p:nvGrpSpPr>
        <p:grpSpPr bwMode="auto">
          <a:xfrm>
            <a:off x="2884488" y="158750"/>
            <a:ext cx="6423025" cy="6483350"/>
            <a:chOff x="2885164" y="159304"/>
            <a:chExt cx="6423041" cy="6482213"/>
          </a:xfrm>
        </p:grpSpPr>
        <p:sp>
          <p:nvSpPr>
            <p:cNvPr id="37" name="Segment 12">
              <a:extLst>
                <a:ext uri="{FF2B5EF4-FFF2-40B4-BE49-F238E27FC236}">
                  <a16:creationId xmlns:a16="http://schemas.microsoft.com/office/drawing/2014/main" id="{54AF13DE-2F2F-4984-884D-A2DE034455F9}"/>
                </a:ext>
              </a:extLst>
            </p:cNvPr>
            <p:cNvSpPr/>
            <p:nvPr/>
          </p:nvSpPr>
          <p:spPr>
            <a:xfrm rot="19800000">
              <a:off x="5017181" y="249776"/>
              <a:ext cx="1552579" cy="2309407"/>
            </a:xfrm>
            <a:custGeom>
              <a:avLst/>
              <a:gdLst>
                <a:gd name="connsiteX0" fmla="*/ 1552980 w 1552980"/>
                <a:gd name="connsiteY0" fmla="*/ 407722 h 2310475"/>
                <a:gd name="connsiteX1" fmla="*/ 454425 w 1552980"/>
                <a:gd name="connsiteY1" fmla="*/ 2310475 h 2310475"/>
                <a:gd name="connsiteX2" fmla="*/ 378992 w 1552980"/>
                <a:gd name="connsiteY2" fmla="*/ 2271858 h 2310475"/>
                <a:gd name="connsiteX3" fmla="*/ 132817 w 1552980"/>
                <a:gd name="connsiteY3" fmla="*/ 2202893 h 2310475"/>
                <a:gd name="connsiteX4" fmla="*/ 0 w 1552980"/>
                <a:gd name="connsiteY4" fmla="*/ 2199398 h 2310475"/>
                <a:gd name="connsiteX5" fmla="*/ 0 w 1552980"/>
                <a:gd name="connsiteY5" fmla="*/ 2418 h 2310475"/>
                <a:gd name="connsiteX6" fmla="*/ 108314 w 1552980"/>
                <a:gd name="connsiteY6" fmla="*/ 0 h 2310475"/>
                <a:gd name="connsiteX7" fmla="*/ 1417781 w 1552980"/>
                <a:gd name="connsiteY7" fmla="*/ 334158 h 2310475"/>
                <a:gd name="connsiteX8" fmla="*/ 1552980 w 1552980"/>
                <a:gd name="connsiteY8" fmla="*/ 407722 h 2310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2980" h="2310475">
                  <a:moveTo>
                    <a:pt x="1552980" y="407722"/>
                  </a:moveTo>
                  <a:lnTo>
                    <a:pt x="454425" y="2310475"/>
                  </a:lnTo>
                  <a:lnTo>
                    <a:pt x="378992" y="2271858"/>
                  </a:lnTo>
                  <a:cubicBezTo>
                    <a:pt x="299200" y="2235997"/>
                    <a:pt x="216253" y="2213246"/>
                    <a:pt x="132817" y="2202893"/>
                  </a:cubicBezTo>
                  <a:lnTo>
                    <a:pt x="0" y="2199398"/>
                  </a:lnTo>
                  <a:lnTo>
                    <a:pt x="0" y="2418"/>
                  </a:lnTo>
                  <a:lnTo>
                    <a:pt x="108314" y="0"/>
                  </a:lnTo>
                  <a:cubicBezTo>
                    <a:pt x="552249" y="11529"/>
                    <a:pt x="999375" y="120065"/>
                    <a:pt x="1417781" y="334158"/>
                  </a:cubicBezTo>
                  <a:lnTo>
                    <a:pt x="1552980" y="407722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8" name="Segment 11">
              <a:extLst>
                <a:ext uri="{FF2B5EF4-FFF2-40B4-BE49-F238E27FC236}">
                  <a16:creationId xmlns:a16="http://schemas.microsoft.com/office/drawing/2014/main" id="{D6CAB828-A570-4668-9AD7-A4848B490781}"/>
                </a:ext>
              </a:extLst>
            </p:cNvPr>
            <p:cNvSpPr/>
            <p:nvPr/>
          </p:nvSpPr>
          <p:spPr>
            <a:xfrm rot="19800000">
              <a:off x="3705903" y="1019578"/>
              <a:ext cx="1519242" cy="2323692"/>
            </a:xfrm>
            <a:custGeom>
              <a:avLst/>
              <a:gdLst>
                <a:gd name="connsiteX0" fmla="*/ 1517681 w 1517681"/>
                <a:gd name="connsiteY0" fmla="*/ 0 h 2323810"/>
                <a:gd name="connsiteX1" fmla="*/ 1517681 w 1517681"/>
                <a:gd name="connsiteY1" fmla="*/ 2196804 h 2323810"/>
                <a:gd name="connsiteX2" fmla="*/ 1487364 w 1517681"/>
                <a:gd name="connsiteY2" fmla="*/ 2196006 h 2323810"/>
                <a:gd name="connsiteX3" fmla="*/ 1168949 w 1517681"/>
                <a:gd name="connsiteY3" fmla="*/ 2281325 h 2323810"/>
                <a:gd name="connsiteX4" fmla="*/ 1099641 w 1517681"/>
                <a:gd name="connsiteY4" fmla="*/ 2323810 h 2323810"/>
                <a:gd name="connsiteX5" fmla="*/ 0 w 1517681"/>
                <a:gd name="connsiteY5" fmla="*/ 419175 h 2323810"/>
                <a:gd name="connsiteX6" fmla="*/ 205408 w 1517681"/>
                <a:gd name="connsiteY6" fmla="*/ 306621 h 2323810"/>
                <a:gd name="connsiteX7" fmla="*/ 1334463 w 1517681"/>
                <a:gd name="connsiteY7" fmla="*/ 4091 h 2323810"/>
                <a:gd name="connsiteX8" fmla="*/ 1517681 w 1517681"/>
                <a:gd name="connsiteY8" fmla="*/ 0 h 232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7681" h="2323810">
                  <a:moveTo>
                    <a:pt x="1517681" y="0"/>
                  </a:moveTo>
                  <a:lnTo>
                    <a:pt x="1517681" y="2196804"/>
                  </a:lnTo>
                  <a:lnTo>
                    <a:pt x="1487364" y="2196006"/>
                  </a:lnTo>
                  <a:cubicBezTo>
                    <a:pt x="1376828" y="2203818"/>
                    <a:pt x="1268582" y="2232822"/>
                    <a:pt x="1168949" y="2281325"/>
                  </a:cubicBezTo>
                  <a:lnTo>
                    <a:pt x="1099641" y="2323810"/>
                  </a:lnTo>
                  <a:lnTo>
                    <a:pt x="0" y="419175"/>
                  </a:lnTo>
                  <a:lnTo>
                    <a:pt x="205408" y="306621"/>
                  </a:lnTo>
                  <a:cubicBezTo>
                    <a:pt x="558694" y="134636"/>
                    <a:pt x="942516" y="31791"/>
                    <a:pt x="1334463" y="4091"/>
                  </a:cubicBezTo>
                  <a:lnTo>
                    <a:pt x="1517681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9" name="Segment 10">
              <a:extLst>
                <a:ext uri="{FF2B5EF4-FFF2-40B4-BE49-F238E27FC236}">
                  <a16:creationId xmlns:a16="http://schemas.microsoft.com/office/drawing/2014/main" id="{5E442D61-C742-4967-97B7-FC1DCBEC0CB1}"/>
                </a:ext>
              </a:extLst>
            </p:cNvPr>
            <p:cNvSpPr/>
            <p:nvPr/>
          </p:nvSpPr>
          <p:spPr>
            <a:xfrm rot="19800000">
              <a:off x="2885164" y="1773509"/>
              <a:ext cx="2203455" cy="2210999"/>
            </a:xfrm>
            <a:custGeom>
              <a:avLst/>
              <a:gdLst>
                <a:gd name="connsiteX0" fmla="*/ 1102942 w 2202670"/>
                <a:gd name="connsiteY0" fmla="*/ 0 h 2211083"/>
                <a:gd name="connsiteX1" fmla="*/ 2202670 w 2202670"/>
                <a:gd name="connsiteY1" fmla="*/ 1904786 h 2211083"/>
                <a:gd name="connsiteX2" fmla="*/ 2132846 w 2202670"/>
                <a:gd name="connsiteY2" fmla="*/ 1947587 h 2211083"/>
                <a:gd name="connsiteX3" fmla="*/ 1906159 w 2202670"/>
                <a:gd name="connsiteY3" fmla="*/ 2204586 h 2211083"/>
                <a:gd name="connsiteX4" fmla="*/ 1902833 w 2202670"/>
                <a:gd name="connsiteY4" fmla="*/ 2211083 h 2211083"/>
                <a:gd name="connsiteX5" fmla="*/ 0 w 2202670"/>
                <a:gd name="connsiteY5" fmla="*/ 1112481 h 2211083"/>
                <a:gd name="connsiteX6" fmla="*/ 3485 w 2202670"/>
                <a:gd name="connsiteY6" fmla="*/ 1106077 h 2211083"/>
                <a:gd name="connsiteX7" fmla="*/ 1052620 w 2202670"/>
                <a:gd name="connsiteY7" fmla="*/ 27574 h 2211083"/>
                <a:gd name="connsiteX8" fmla="*/ 1102942 w 2202670"/>
                <a:gd name="connsiteY8" fmla="*/ 0 h 2211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02670" h="2211083">
                  <a:moveTo>
                    <a:pt x="1102942" y="0"/>
                  </a:moveTo>
                  <a:lnTo>
                    <a:pt x="2202670" y="1904786"/>
                  </a:lnTo>
                  <a:lnTo>
                    <a:pt x="2132846" y="1947587"/>
                  </a:lnTo>
                  <a:cubicBezTo>
                    <a:pt x="2043405" y="2015166"/>
                    <a:pt x="1965736" y="2101397"/>
                    <a:pt x="1906159" y="2204586"/>
                  </a:cubicBezTo>
                  <a:lnTo>
                    <a:pt x="1902833" y="2211083"/>
                  </a:lnTo>
                  <a:lnTo>
                    <a:pt x="0" y="1112481"/>
                  </a:lnTo>
                  <a:lnTo>
                    <a:pt x="3485" y="1106077"/>
                  </a:lnTo>
                  <a:cubicBezTo>
                    <a:pt x="267546" y="648709"/>
                    <a:pt x="631849" y="285299"/>
                    <a:pt x="1052620" y="27574"/>
                  </a:cubicBezTo>
                  <a:lnTo>
                    <a:pt x="1102942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0" name="Segment 9">
              <a:extLst>
                <a:ext uri="{FF2B5EF4-FFF2-40B4-BE49-F238E27FC236}">
                  <a16:creationId xmlns:a16="http://schemas.microsoft.com/office/drawing/2014/main" id="{3C0B60F7-5EC8-4712-811B-FA0C4CE42366}"/>
                </a:ext>
              </a:extLst>
            </p:cNvPr>
            <p:cNvSpPr/>
            <p:nvPr/>
          </p:nvSpPr>
          <p:spPr>
            <a:xfrm rot="19800000">
              <a:off x="2912151" y="2962337"/>
              <a:ext cx="2308231" cy="1525320"/>
            </a:xfrm>
            <a:custGeom>
              <a:avLst/>
              <a:gdLst>
                <a:gd name="connsiteX0" fmla="*/ 404237 w 2307149"/>
                <a:gd name="connsiteY0" fmla="*/ 0 h 1524450"/>
                <a:gd name="connsiteX1" fmla="*/ 2307149 w 2307149"/>
                <a:gd name="connsiteY1" fmla="*/ 1098646 h 1524450"/>
                <a:gd name="connsiteX2" fmla="*/ 2271858 w 2307149"/>
                <a:gd name="connsiteY2" fmla="*/ 1167582 h 1524450"/>
                <a:gd name="connsiteX3" fmla="*/ 2202893 w 2307149"/>
                <a:gd name="connsiteY3" fmla="*/ 1413757 h 1524450"/>
                <a:gd name="connsiteX4" fmla="*/ 2199980 w 2307149"/>
                <a:gd name="connsiteY4" fmla="*/ 1524450 h 1524450"/>
                <a:gd name="connsiteX5" fmla="*/ 1924 w 2307149"/>
                <a:gd name="connsiteY5" fmla="*/ 1524450 h 1524450"/>
                <a:gd name="connsiteX6" fmla="*/ 0 w 2307149"/>
                <a:gd name="connsiteY6" fmla="*/ 1438260 h 1524450"/>
                <a:gd name="connsiteX7" fmla="*/ 334158 w 2307149"/>
                <a:gd name="connsiteY7" fmla="*/ 128793 h 1524450"/>
                <a:gd name="connsiteX8" fmla="*/ 404237 w 2307149"/>
                <a:gd name="connsiteY8" fmla="*/ 0 h 1524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7149" h="1524450">
                  <a:moveTo>
                    <a:pt x="404237" y="0"/>
                  </a:moveTo>
                  <a:lnTo>
                    <a:pt x="2307149" y="1098646"/>
                  </a:lnTo>
                  <a:lnTo>
                    <a:pt x="2271858" y="1167582"/>
                  </a:lnTo>
                  <a:cubicBezTo>
                    <a:pt x="2235996" y="1247374"/>
                    <a:pt x="2213247" y="1330321"/>
                    <a:pt x="2202893" y="1413757"/>
                  </a:cubicBezTo>
                  <a:lnTo>
                    <a:pt x="2199980" y="1524450"/>
                  </a:lnTo>
                  <a:lnTo>
                    <a:pt x="1924" y="1524450"/>
                  </a:lnTo>
                  <a:lnTo>
                    <a:pt x="0" y="1438260"/>
                  </a:lnTo>
                  <a:cubicBezTo>
                    <a:pt x="11529" y="994326"/>
                    <a:pt x="120065" y="547200"/>
                    <a:pt x="334158" y="128793"/>
                  </a:cubicBezTo>
                  <a:lnTo>
                    <a:pt x="404237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1" name="Segment 8">
              <a:extLst>
                <a:ext uri="{FF2B5EF4-FFF2-40B4-BE49-F238E27FC236}">
                  <a16:creationId xmlns:a16="http://schemas.microsoft.com/office/drawing/2014/main" id="{06F646A7-61BE-4812-AB1C-4CD34C28F5B2}"/>
                </a:ext>
              </a:extLst>
            </p:cNvPr>
            <p:cNvSpPr/>
            <p:nvPr/>
          </p:nvSpPr>
          <p:spPr>
            <a:xfrm rot="19800000">
              <a:off x="3669391" y="4327348"/>
              <a:ext cx="2314581" cy="1523733"/>
            </a:xfrm>
            <a:custGeom>
              <a:avLst/>
              <a:gdLst>
                <a:gd name="connsiteX0" fmla="*/ 2197880 w 2314159"/>
                <a:gd name="connsiteY0" fmla="*/ 0 h 1522784"/>
                <a:gd name="connsiteX1" fmla="*/ 2196500 w 2314159"/>
                <a:gd name="connsiteY1" fmla="*/ 52441 h 1522784"/>
                <a:gd name="connsiteX2" fmla="*/ 2281819 w 2314159"/>
                <a:gd name="connsiteY2" fmla="*/ 370856 h 1522784"/>
                <a:gd name="connsiteX3" fmla="*/ 2314159 w 2314159"/>
                <a:gd name="connsiteY3" fmla="*/ 423614 h 1522784"/>
                <a:gd name="connsiteX4" fmla="*/ 410342 w 2314159"/>
                <a:gd name="connsiteY4" fmla="*/ 1522784 h 1522784"/>
                <a:gd name="connsiteX5" fmla="*/ 307115 w 2314159"/>
                <a:gd name="connsiteY5" fmla="*/ 1334397 h 1522784"/>
                <a:gd name="connsiteX6" fmla="*/ 4585 w 2314159"/>
                <a:gd name="connsiteY6" fmla="*/ 205343 h 1522784"/>
                <a:gd name="connsiteX7" fmla="*/ 0 w 2314159"/>
                <a:gd name="connsiteY7" fmla="*/ 0 h 1522784"/>
                <a:gd name="connsiteX8" fmla="*/ 2197880 w 2314159"/>
                <a:gd name="connsiteY8" fmla="*/ 0 h 1522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14159" h="1522784">
                  <a:moveTo>
                    <a:pt x="2197880" y="0"/>
                  </a:moveTo>
                  <a:lnTo>
                    <a:pt x="2196500" y="52441"/>
                  </a:lnTo>
                  <a:cubicBezTo>
                    <a:pt x="2204312" y="162978"/>
                    <a:pt x="2233316" y="271223"/>
                    <a:pt x="2281819" y="370856"/>
                  </a:cubicBezTo>
                  <a:lnTo>
                    <a:pt x="2314159" y="423614"/>
                  </a:lnTo>
                  <a:lnTo>
                    <a:pt x="410342" y="1522784"/>
                  </a:lnTo>
                  <a:lnTo>
                    <a:pt x="307115" y="1334397"/>
                  </a:lnTo>
                  <a:cubicBezTo>
                    <a:pt x="135130" y="981112"/>
                    <a:pt x="32285" y="597290"/>
                    <a:pt x="4585" y="205343"/>
                  </a:cubicBezTo>
                  <a:lnTo>
                    <a:pt x="0" y="0"/>
                  </a:lnTo>
                  <a:lnTo>
                    <a:pt x="219788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2" name="Sergment 7">
              <a:extLst>
                <a:ext uri="{FF2B5EF4-FFF2-40B4-BE49-F238E27FC236}">
                  <a16:creationId xmlns:a16="http://schemas.microsoft.com/office/drawing/2014/main" id="{1DC68BC9-E739-4EDD-859D-CA7427F94F17}"/>
                </a:ext>
              </a:extLst>
            </p:cNvPr>
            <p:cNvSpPr/>
            <p:nvPr/>
          </p:nvSpPr>
          <p:spPr>
            <a:xfrm rot="19800000">
              <a:off x="4428218" y="4425756"/>
              <a:ext cx="2212981" cy="2215761"/>
            </a:xfrm>
            <a:custGeom>
              <a:avLst/>
              <a:gdLst>
                <a:gd name="connsiteX0" fmla="*/ 1903969 w 2213507"/>
                <a:gd name="connsiteY0" fmla="*/ 0 h 2215483"/>
                <a:gd name="connsiteX1" fmla="*/ 1956914 w 2213507"/>
                <a:gd name="connsiteY1" fmla="*/ 86373 h 2215483"/>
                <a:gd name="connsiteX2" fmla="*/ 2139727 w 2213507"/>
                <a:gd name="connsiteY2" fmla="*/ 265085 h 2215483"/>
                <a:gd name="connsiteX3" fmla="*/ 2213507 w 2213507"/>
                <a:gd name="connsiteY3" fmla="*/ 312797 h 2215483"/>
                <a:gd name="connsiteX4" fmla="*/ 1114991 w 2213507"/>
                <a:gd name="connsiteY4" fmla="*/ 2215483 h 2215483"/>
                <a:gd name="connsiteX5" fmla="*/ 981024 w 2213507"/>
                <a:gd name="connsiteY5" fmla="*/ 2133552 h 2215483"/>
                <a:gd name="connsiteX6" fmla="*/ 36901 w 2213507"/>
                <a:gd name="connsiteY6" fmla="*/ 1166600 h 2215483"/>
                <a:gd name="connsiteX7" fmla="*/ 0 w 2213507"/>
                <a:gd name="connsiteY7" fmla="*/ 1099256 h 2215483"/>
                <a:gd name="connsiteX8" fmla="*/ 1903969 w 2213507"/>
                <a:gd name="connsiteY8" fmla="*/ 0 h 221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507" h="2215483">
                  <a:moveTo>
                    <a:pt x="1903969" y="0"/>
                  </a:moveTo>
                  <a:lnTo>
                    <a:pt x="1956914" y="86373"/>
                  </a:lnTo>
                  <a:cubicBezTo>
                    <a:pt x="2007598" y="153454"/>
                    <a:pt x="2068774" y="213914"/>
                    <a:pt x="2139727" y="265085"/>
                  </a:cubicBezTo>
                  <a:lnTo>
                    <a:pt x="2213507" y="312797"/>
                  </a:lnTo>
                  <a:lnTo>
                    <a:pt x="1114991" y="2215483"/>
                  </a:lnTo>
                  <a:lnTo>
                    <a:pt x="981024" y="2133552"/>
                  </a:lnTo>
                  <a:cubicBezTo>
                    <a:pt x="586411" y="1878248"/>
                    <a:pt x="268853" y="1545294"/>
                    <a:pt x="36901" y="1166600"/>
                  </a:cubicBezTo>
                  <a:lnTo>
                    <a:pt x="0" y="1099256"/>
                  </a:lnTo>
                  <a:lnTo>
                    <a:pt x="1903969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3" name="Segment 6">
              <a:extLst>
                <a:ext uri="{FF2B5EF4-FFF2-40B4-BE49-F238E27FC236}">
                  <a16:creationId xmlns:a16="http://schemas.microsoft.com/office/drawing/2014/main" id="{712DC6AD-2399-41EE-B7B8-AFA9808DCD92}"/>
                </a:ext>
              </a:extLst>
            </p:cNvPr>
            <p:cNvSpPr/>
            <p:nvPr/>
          </p:nvSpPr>
          <p:spPr>
            <a:xfrm rot="19800000">
              <a:off x="5606146" y="4325761"/>
              <a:ext cx="1508129" cy="2309407"/>
            </a:xfrm>
            <a:custGeom>
              <a:avLst/>
              <a:gdLst>
                <a:gd name="connsiteX0" fmla="*/ 1507471 w 1507471"/>
                <a:gd name="connsiteY0" fmla="*/ 110089 h 2310696"/>
                <a:gd name="connsiteX1" fmla="*/ 1507470 w 1507471"/>
                <a:gd name="connsiteY1" fmla="*/ 2309303 h 2310696"/>
                <a:gd name="connsiteX2" fmla="*/ 1445089 w 1507471"/>
                <a:gd name="connsiteY2" fmla="*/ 2310696 h 2310696"/>
                <a:gd name="connsiteX3" fmla="*/ 135622 w 1507471"/>
                <a:gd name="connsiteY3" fmla="*/ 1976537 h 2310696"/>
                <a:gd name="connsiteX4" fmla="*/ 0 w 1507471"/>
                <a:gd name="connsiteY4" fmla="*/ 1902743 h 2310696"/>
                <a:gd name="connsiteX5" fmla="*/ 1098548 w 1507471"/>
                <a:gd name="connsiteY5" fmla="*/ 0 h 2310696"/>
                <a:gd name="connsiteX6" fmla="*/ 1174411 w 1507471"/>
                <a:gd name="connsiteY6" fmla="*/ 38838 h 2310696"/>
                <a:gd name="connsiteX7" fmla="*/ 1420586 w 1507471"/>
                <a:gd name="connsiteY7" fmla="*/ 107802 h 2310696"/>
                <a:gd name="connsiteX8" fmla="*/ 1507471 w 1507471"/>
                <a:gd name="connsiteY8" fmla="*/ 110089 h 2310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7471" h="2310696">
                  <a:moveTo>
                    <a:pt x="1507471" y="110089"/>
                  </a:moveTo>
                  <a:lnTo>
                    <a:pt x="1507470" y="2309303"/>
                  </a:lnTo>
                  <a:lnTo>
                    <a:pt x="1445089" y="2310696"/>
                  </a:lnTo>
                  <a:cubicBezTo>
                    <a:pt x="1001155" y="2299166"/>
                    <a:pt x="554029" y="2190630"/>
                    <a:pt x="135622" y="1976537"/>
                  </a:cubicBezTo>
                  <a:lnTo>
                    <a:pt x="0" y="1902743"/>
                  </a:lnTo>
                  <a:lnTo>
                    <a:pt x="1098548" y="0"/>
                  </a:lnTo>
                  <a:lnTo>
                    <a:pt x="1174411" y="38838"/>
                  </a:lnTo>
                  <a:cubicBezTo>
                    <a:pt x="1254203" y="74699"/>
                    <a:pt x="1337151" y="97449"/>
                    <a:pt x="1420586" y="107802"/>
                  </a:cubicBezTo>
                  <a:lnTo>
                    <a:pt x="1507471" y="110089"/>
                  </a:lnTo>
                  <a:close/>
                </a:path>
              </a:pathLst>
            </a:cu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4" name="Segment 5">
              <a:extLst>
                <a:ext uri="{FF2B5EF4-FFF2-40B4-BE49-F238E27FC236}">
                  <a16:creationId xmlns:a16="http://schemas.microsoft.com/office/drawing/2014/main" id="{F7D8B1BD-D1A2-44D6-8F5B-C11C0099E251}"/>
                </a:ext>
              </a:extLst>
            </p:cNvPr>
            <p:cNvSpPr/>
            <p:nvPr/>
          </p:nvSpPr>
          <p:spPr>
            <a:xfrm rot="19800000">
              <a:off x="6928536" y="3541674"/>
              <a:ext cx="1544642" cy="2312581"/>
            </a:xfrm>
            <a:custGeom>
              <a:avLst/>
              <a:gdLst>
                <a:gd name="connsiteX0" fmla="*/ 444773 w 1543866"/>
                <a:gd name="connsiteY0" fmla="*/ 0 h 2313066"/>
                <a:gd name="connsiteX1" fmla="*/ 1543866 w 1543866"/>
                <a:gd name="connsiteY1" fmla="*/ 1903686 h 2313066"/>
                <a:gd name="connsiteX2" fmla="*/ 1358205 w 1543866"/>
                <a:gd name="connsiteY2" fmla="*/ 2005420 h 2313066"/>
                <a:gd name="connsiteX3" fmla="*/ 229151 w 1543866"/>
                <a:gd name="connsiteY3" fmla="*/ 2307949 h 2313066"/>
                <a:gd name="connsiteX4" fmla="*/ 0 w 1543866"/>
                <a:gd name="connsiteY4" fmla="*/ 2313066 h 2313066"/>
                <a:gd name="connsiteX5" fmla="*/ 0 w 1543866"/>
                <a:gd name="connsiteY5" fmla="*/ 114028 h 2313066"/>
                <a:gd name="connsiteX6" fmla="*/ 76249 w 1543866"/>
                <a:gd name="connsiteY6" fmla="*/ 116034 h 2313066"/>
                <a:gd name="connsiteX7" fmla="*/ 394664 w 1543866"/>
                <a:gd name="connsiteY7" fmla="*/ 30715 h 2313066"/>
                <a:gd name="connsiteX8" fmla="*/ 444773 w 1543866"/>
                <a:gd name="connsiteY8" fmla="*/ 0 h 2313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3866" h="2313066">
                  <a:moveTo>
                    <a:pt x="444773" y="0"/>
                  </a:moveTo>
                  <a:lnTo>
                    <a:pt x="1543866" y="1903686"/>
                  </a:lnTo>
                  <a:lnTo>
                    <a:pt x="1358205" y="2005420"/>
                  </a:lnTo>
                  <a:cubicBezTo>
                    <a:pt x="1004919" y="2177405"/>
                    <a:pt x="621097" y="2280250"/>
                    <a:pt x="229151" y="2307949"/>
                  </a:cubicBezTo>
                  <a:lnTo>
                    <a:pt x="0" y="2313066"/>
                  </a:lnTo>
                  <a:lnTo>
                    <a:pt x="0" y="114028"/>
                  </a:lnTo>
                  <a:lnTo>
                    <a:pt x="76249" y="116034"/>
                  </a:lnTo>
                  <a:cubicBezTo>
                    <a:pt x="186786" y="108223"/>
                    <a:pt x="295031" y="79218"/>
                    <a:pt x="394664" y="30715"/>
                  </a:cubicBezTo>
                  <a:lnTo>
                    <a:pt x="444773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/>
            </a:p>
          </p:txBody>
        </p:sp>
        <p:sp>
          <p:nvSpPr>
            <p:cNvPr id="45" name="Segment 4">
              <a:extLst>
                <a:ext uri="{FF2B5EF4-FFF2-40B4-BE49-F238E27FC236}">
                  <a16:creationId xmlns:a16="http://schemas.microsoft.com/office/drawing/2014/main" id="{1E13AAAA-A35D-4E13-A1CF-66F77CBEDFA4}"/>
                </a:ext>
              </a:extLst>
            </p:cNvPr>
            <p:cNvSpPr/>
            <p:nvPr/>
          </p:nvSpPr>
          <p:spPr>
            <a:xfrm rot="19800000">
              <a:off x="7092049" y="2887738"/>
              <a:ext cx="2216156" cy="2210999"/>
            </a:xfrm>
            <a:custGeom>
              <a:avLst/>
              <a:gdLst>
                <a:gd name="connsiteX0" fmla="*/ 313753 w 2216506"/>
                <a:gd name="connsiteY0" fmla="*/ 0 h 2212380"/>
                <a:gd name="connsiteX1" fmla="*/ 2216506 w 2216506"/>
                <a:gd name="connsiteY1" fmla="*/ 1098555 h 2212380"/>
                <a:gd name="connsiteX2" fmla="*/ 2136202 w 2216506"/>
                <a:gd name="connsiteY2" fmla="*/ 1229862 h 2212380"/>
                <a:gd name="connsiteX3" fmla="*/ 1169250 w 2216506"/>
                <a:gd name="connsiteY3" fmla="*/ 2173985 h 2212380"/>
                <a:gd name="connsiteX4" fmla="*/ 1099181 w 2216506"/>
                <a:gd name="connsiteY4" fmla="*/ 2212380 h 2212380"/>
                <a:gd name="connsiteX5" fmla="*/ 0 w 2216506"/>
                <a:gd name="connsiteY5" fmla="*/ 308542 h 2212380"/>
                <a:gd name="connsiteX6" fmla="*/ 89023 w 2216506"/>
                <a:gd name="connsiteY6" fmla="*/ 253972 h 2212380"/>
                <a:gd name="connsiteX7" fmla="*/ 267735 w 2216506"/>
                <a:gd name="connsiteY7" fmla="*/ 71159 h 2212380"/>
                <a:gd name="connsiteX8" fmla="*/ 313753 w 2216506"/>
                <a:gd name="connsiteY8" fmla="*/ 0 h 221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6506" h="2212380">
                  <a:moveTo>
                    <a:pt x="313753" y="0"/>
                  </a:moveTo>
                  <a:lnTo>
                    <a:pt x="2216506" y="1098555"/>
                  </a:lnTo>
                  <a:lnTo>
                    <a:pt x="2136202" y="1229862"/>
                  </a:lnTo>
                  <a:cubicBezTo>
                    <a:pt x="1880899" y="1624475"/>
                    <a:pt x="1547943" y="1942033"/>
                    <a:pt x="1169250" y="2173985"/>
                  </a:cubicBezTo>
                  <a:lnTo>
                    <a:pt x="1099181" y="2212380"/>
                  </a:lnTo>
                  <a:lnTo>
                    <a:pt x="0" y="308542"/>
                  </a:lnTo>
                  <a:lnTo>
                    <a:pt x="89023" y="253972"/>
                  </a:lnTo>
                  <a:cubicBezTo>
                    <a:pt x="156104" y="203288"/>
                    <a:pt x="216564" y="142112"/>
                    <a:pt x="267735" y="71159"/>
                  </a:cubicBezTo>
                  <a:lnTo>
                    <a:pt x="313753" y="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6" name="Segment 3">
              <a:extLst>
                <a:ext uri="{FF2B5EF4-FFF2-40B4-BE49-F238E27FC236}">
                  <a16:creationId xmlns:a16="http://schemas.microsoft.com/office/drawing/2014/main" id="{B16D7BB5-F9F8-41DF-B0FD-B8AD17EAB60E}"/>
                </a:ext>
              </a:extLst>
            </p:cNvPr>
            <p:cNvSpPr/>
            <p:nvPr/>
          </p:nvSpPr>
          <p:spPr>
            <a:xfrm rot="19800000">
              <a:off x="6971399" y="2373479"/>
              <a:ext cx="2311406" cy="1531668"/>
            </a:xfrm>
            <a:custGeom>
              <a:avLst/>
              <a:gdLst>
                <a:gd name="connsiteX0" fmla="*/ 2310263 w 2312118"/>
                <a:gd name="connsiteY0" fmla="*/ 0 h 1530902"/>
                <a:gd name="connsiteX1" fmla="*/ 2312118 w 2312118"/>
                <a:gd name="connsiteY1" fmla="*/ 83073 h 1530902"/>
                <a:gd name="connsiteX2" fmla="*/ 1902674 w 2312118"/>
                <a:gd name="connsiteY2" fmla="*/ 1530902 h 1530902"/>
                <a:gd name="connsiteX3" fmla="*/ 0 w 2312118"/>
                <a:gd name="connsiteY3" fmla="*/ 432392 h 1530902"/>
                <a:gd name="connsiteX4" fmla="*/ 109224 w 2312118"/>
                <a:gd name="connsiteY4" fmla="*/ 107576 h 1530902"/>
                <a:gd name="connsiteX5" fmla="*/ 112056 w 2312118"/>
                <a:gd name="connsiteY5" fmla="*/ 0 h 1530902"/>
                <a:gd name="connsiteX6" fmla="*/ 2310263 w 2312118"/>
                <a:gd name="connsiteY6" fmla="*/ 0 h 1530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12118" h="1530902">
                  <a:moveTo>
                    <a:pt x="2310263" y="0"/>
                  </a:moveTo>
                  <a:lnTo>
                    <a:pt x="2312118" y="83073"/>
                  </a:lnTo>
                  <a:cubicBezTo>
                    <a:pt x="2299307" y="576334"/>
                    <a:pt x="2166736" y="1073534"/>
                    <a:pt x="1902674" y="1530902"/>
                  </a:cubicBezTo>
                  <a:lnTo>
                    <a:pt x="0" y="432392"/>
                  </a:lnTo>
                  <a:cubicBezTo>
                    <a:pt x="59577" y="329203"/>
                    <a:pt x="95420" y="218824"/>
                    <a:pt x="109224" y="107576"/>
                  </a:cubicBezTo>
                  <a:lnTo>
                    <a:pt x="112056" y="0"/>
                  </a:lnTo>
                  <a:lnTo>
                    <a:pt x="2310263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7" name="Segment 2">
              <a:extLst>
                <a:ext uri="{FF2B5EF4-FFF2-40B4-BE49-F238E27FC236}">
                  <a16:creationId xmlns:a16="http://schemas.microsoft.com/office/drawing/2014/main" id="{FA06254C-FD79-484E-A891-DEDBB1E55C96}"/>
                </a:ext>
              </a:extLst>
            </p:cNvPr>
            <p:cNvSpPr/>
            <p:nvPr/>
          </p:nvSpPr>
          <p:spPr>
            <a:xfrm rot="19800000">
              <a:off x="6212572" y="1062434"/>
              <a:ext cx="2305056" cy="1511035"/>
            </a:xfrm>
            <a:custGeom>
              <a:avLst/>
              <a:gdLst>
                <a:gd name="connsiteX0" fmla="*/ 1903094 w 2305260"/>
                <a:gd name="connsiteY0" fmla="*/ 0 h 1510854"/>
                <a:gd name="connsiteX1" fmla="*/ 1998076 w 2305260"/>
                <a:gd name="connsiteY1" fmla="*/ 173339 h 1510854"/>
                <a:gd name="connsiteX2" fmla="*/ 2300605 w 2305260"/>
                <a:gd name="connsiteY2" fmla="*/ 1302394 h 1510854"/>
                <a:gd name="connsiteX3" fmla="*/ 2305260 w 2305260"/>
                <a:gd name="connsiteY3" fmla="*/ 1510854 h 1510854"/>
                <a:gd name="connsiteX4" fmla="*/ 107228 w 2305260"/>
                <a:gd name="connsiteY4" fmla="*/ 1510854 h 1510854"/>
                <a:gd name="connsiteX5" fmla="*/ 108690 w 2305260"/>
                <a:gd name="connsiteY5" fmla="*/ 1455295 h 1510854"/>
                <a:gd name="connsiteX6" fmla="*/ 23371 w 2305260"/>
                <a:gd name="connsiteY6" fmla="*/ 1136880 h 1510854"/>
                <a:gd name="connsiteX7" fmla="*/ 0 w 2305260"/>
                <a:gd name="connsiteY7" fmla="*/ 1098752 h 1510854"/>
                <a:gd name="connsiteX8" fmla="*/ 1903094 w 2305260"/>
                <a:gd name="connsiteY8" fmla="*/ 0 h 1510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5260" h="1510854">
                  <a:moveTo>
                    <a:pt x="1903094" y="0"/>
                  </a:moveTo>
                  <a:lnTo>
                    <a:pt x="1998076" y="173339"/>
                  </a:lnTo>
                  <a:cubicBezTo>
                    <a:pt x="2170061" y="526625"/>
                    <a:pt x="2272905" y="910447"/>
                    <a:pt x="2300605" y="1302394"/>
                  </a:cubicBezTo>
                  <a:lnTo>
                    <a:pt x="2305260" y="1510854"/>
                  </a:lnTo>
                  <a:lnTo>
                    <a:pt x="107228" y="1510854"/>
                  </a:lnTo>
                  <a:lnTo>
                    <a:pt x="108690" y="1455295"/>
                  </a:lnTo>
                  <a:cubicBezTo>
                    <a:pt x="100879" y="1344759"/>
                    <a:pt x="71874" y="1236513"/>
                    <a:pt x="23371" y="1136880"/>
                  </a:cubicBezTo>
                  <a:lnTo>
                    <a:pt x="0" y="1098752"/>
                  </a:lnTo>
                  <a:lnTo>
                    <a:pt x="1903094" y="0"/>
                  </a:lnTo>
                  <a:close/>
                </a:path>
              </a:pathLst>
            </a:custGeom>
            <a:solidFill>
              <a:srgbClr val="FF3399"/>
            </a:solidFill>
            <a:ln>
              <a:solidFill>
                <a:srgbClr val="FF33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8" name="Segment 1">
              <a:extLst>
                <a:ext uri="{FF2B5EF4-FFF2-40B4-BE49-F238E27FC236}">
                  <a16:creationId xmlns:a16="http://schemas.microsoft.com/office/drawing/2014/main" id="{CA9536F3-A9E2-471A-859F-8624299EC139}"/>
                </a:ext>
              </a:extLst>
            </p:cNvPr>
            <p:cNvSpPr/>
            <p:nvPr/>
          </p:nvSpPr>
          <p:spPr>
            <a:xfrm rot="19800000">
              <a:off x="5574396" y="159304"/>
              <a:ext cx="2222506" cy="2230047"/>
            </a:xfrm>
            <a:custGeom>
              <a:avLst/>
              <a:gdLst>
                <a:gd name="connsiteX0" fmla="*/ 1098510 w 2222159"/>
                <a:gd name="connsiteY0" fmla="*/ 0 h 2230365"/>
                <a:gd name="connsiteX1" fmla="*/ 2177012 w 2222159"/>
                <a:gd name="connsiteY1" fmla="*/ 1049135 h 2230365"/>
                <a:gd name="connsiteX2" fmla="*/ 2222159 w 2222159"/>
                <a:gd name="connsiteY2" fmla="*/ 1131525 h 2230365"/>
                <a:gd name="connsiteX3" fmla="*/ 318913 w 2222159"/>
                <a:gd name="connsiteY3" fmla="*/ 2230365 h 2230365"/>
                <a:gd name="connsiteX4" fmla="*/ 256999 w 2222159"/>
                <a:gd name="connsiteY4" fmla="*/ 2129361 h 2230365"/>
                <a:gd name="connsiteX5" fmla="*/ 0 w 2222159"/>
                <a:gd name="connsiteY5" fmla="*/ 1902674 h 2230365"/>
                <a:gd name="connsiteX6" fmla="*/ 1098510 w 2222159"/>
                <a:gd name="connsiteY6" fmla="*/ 0 h 2230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2159" h="2230365">
                  <a:moveTo>
                    <a:pt x="1098510" y="0"/>
                  </a:moveTo>
                  <a:cubicBezTo>
                    <a:pt x="1555877" y="264061"/>
                    <a:pt x="1919287" y="628363"/>
                    <a:pt x="2177012" y="1049135"/>
                  </a:cubicBezTo>
                  <a:lnTo>
                    <a:pt x="2222159" y="1131525"/>
                  </a:lnTo>
                  <a:lnTo>
                    <a:pt x="318913" y="2230365"/>
                  </a:lnTo>
                  <a:lnTo>
                    <a:pt x="256999" y="2129361"/>
                  </a:lnTo>
                  <a:cubicBezTo>
                    <a:pt x="189420" y="2039920"/>
                    <a:pt x="103190" y="1962251"/>
                    <a:pt x="0" y="1902674"/>
                  </a:cubicBezTo>
                  <a:lnTo>
                    <a:pt x="109851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25633" name="Segment 12 Text">
              <a:extLst>
                <a:ext uri="{FF2B5EF4-FFF2-40B4-BE49-F238E27FC236}">
                  <a16:creationId xmlns:a16="http://schemas.microsoft.com/office/drawing/2014/main" id="{582B6F10-790A-F545-B3B2-BFEF104AAC6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6505175">
              <a:off x="4463267" y="114444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can share. </a:t>
              </a:r>
            </a:p>
          </p:txBody>
        </p:sp>
        <p:sp>
          <p:nvSpPr>
            <p:cNvPr id="25634" name="Segment 11 Text">
              <a:extLst>
                <a:ext uri="{FF2B5EF4-FFF2-40B4-BE49-F238E27FC236}">
                  <a16:creationId xmlns:a16="http://schemas.microsoft.com/office/drawing/2014/main" id="{665EF9C8-1282-C143-8895-FFD8542EEF5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8227525">
              <a:off x="3598843" y="1691676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will revise. </a:t>
              </a:r>
            </a:p>
          </p:txBody>
        </p:sp>
        <p:sp>
          <p:nvSpPr>
            <p:cNvPr id="25635" name="Segment 10 Text">
              <a:extLst>
                <a:ext uri="{FF2B5EF4-FFF2-40B4-BE49-F238E27FC236}">
                  <a16:creationId xmlns:a16="http://schemas.microsoft.com/office/drawing/2014/main" id="{C2AE9761-DA75-604C-80FE-E406775A786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1488962">
              <a:off x="3086480" y="2311533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are going to start a reading book.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6" name="Segment 9 Text">
              <a:extLst>
                <a:ext uri="{FF2B5EF4-FFF2-40B4-BE49-F238E27FC236}">
                  <a16:creationId xmlns:a16="http://schemas.microsoft.com/office/drawing/2014/main" id="{9CCB4DD2-C79F-2440-B313-740526824F3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928268">
              <a:off x="3174221" y="357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term we can discuss the work. </a:t>
              </a:r>
            </a:p>
          </p:txBody>
        </p:sp>
        <p:sp>
          <p:nvSpPr>
            <p:cNvPr id="25637" name="Segment 8 Text">
              <a:extLst>
                <a:ext uri="{FF2B5EF4-FFF2-40B4-BE49-F238E27FC236}">
                  <a16:creationId xmlns:a16="http://schemas.microsoft.com/office/drawing/2014/main" id="{C3102AFF-E8CF-BD42-942D-0CE8C289017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8011487">
              <a:off x="3569543" y="4394748"/>
              <a:ext cx="2062367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must remember the work.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8" name="Segment 7 Text">
              <a:extLst>
                <a:ext uri="{FF2B5EF4-FFF2-40B4-BE49-F238E27FC236}">
                  <a16:creationId xmlns:a16="http://schemas.microsoft.com/office/drawing/2014/main" id="{FA63DA06-99D8-7042-B84C-8889F26CB97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6200893">
              <a:off x="4391780" y="4921502"/>
              <a:ext cx="2117377" cy="8035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can share answers.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9" name="Segment 6 Text">
              <a:extLst>
                <a:ext uri="{FF2B5EF4-FFF2-40B4-BE49-F238E27FC236}">
                  <a16:creationId xmlns:a16="http://schemas.microsoft.com/office/drawing/2014/main" id="{E76D7805-A6CA-1846-917D-A297658A74A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4481382">
              <a:off x="5366321" y="5116468"/>
              <a:ext cx="2141705" cy="6189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week we will talk about ideas.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40" name="Segment 5 Text">
              <a:extLst>
                <a:ext uri="{FF2B5EF4-FFF2-40B4-BE49-F238E27FC236}">
                  <a16:creationId xmlns:a16="http://schemas.microsoft.com/office/drawing/2014/main" id="{6A923EAD-3A2E-AF4B-B00C-1AC119D2775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99573">
              <a:off x="6396327" y="4401569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can revise.</a:t>
              </a:r>
            </a:p>
          </p:txBody>
        </p:sp>
        <p:sp>
          <p:nvSpPr>
            <p:cNvPr id="25641" name="Segment 4 Text">
              <a:extLst>
                <a:ext uri="{FF2B5EF4-FFF2-40B4-BE49-F238E27FC236}">
                  <a16:creationId xmlns:a16="http://schemas.microsoft.com/office/drawing/2014/main" id="{E6ED5098-5873-2D40-8F27-4523B2A5FFD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06046">
              <a:off x="6916382" y="353135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week we must think of questions</a:t>
              </a:r>
            </a:p>
          </p:txBody>
        </p:sp>
        <p:sp>
          <p:nvSpPr>
            <p:cNvPr id="25642" name="Segment 3 Text">
              <a:extLst>
                <a:ext uri="{FF2B5EF4-FFF2-40B4-BE49-F238E27FC236}">
                  <a16:creationId xmlns:a16="http://schemas.microsoft.com/office/drawing/2014/main" id="{8534576A-4B27-9D4C-9127-8216FD79435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750246">
              <a:off x="6922781" y="253745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term we should talk about the work. </a:t>
              </a:r>
            </a:p>
          </p:txBody>
        </p:sp>
        <p:sp>
          <p:nvSpPr>
            <p:cNvPr id="25643" name="Segment 2 Text">
              <a:extLst>
                <a:ext uri="{FF2B5EF4-FFF2-40B4-BE49-F238E27FC236}">
                  <a16:creationId xmlns:a16="http://schemas.microsoft.com/office/drawing/2014/main" id="{5DB3F4F0-BD72-8B46-B211-7C0D1F12728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962840">
              <a:off x="6504472" y="162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This morning we can finish. </a:t>
              </a:r>
            </a:p>
          </p:txBody>
        </p:sp>
        <p:sp>
          <p:nvSpPr>
            <p:cNvPr id="25644" name="Segment 1 Text">
              <a:extLst>
                <a:ext uri="{FF2B5EF4-FFF2-40B4-BE49-F238E27FC236}">
                  <a16:creationId xmlns:a16="http://schemas.microsoft.com/office/drawing/2014/main" id="{BBA6E965-D727-C24C-9EC1-E30453B4DFC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7067617">
              <a:off x="5675933" y="106730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will study</a:t>
              </a:r>
            </a:p>
          </p:txBody>
        </p:sp>
      </p:grpSp>
      <p:grpSp>
        <p:nvGrpSpPr>
          <p:cNvPr id="30" name="Spin Button">
            <a:extLst>
              <a:ext uri="{FF2B5EF4-FFF2-40B4-BE49-F238E27FC236}">
                <a16:creationId xmlns:a16="http://schemas.microsoft.com/office/drawing/2014/main" id="{7D8DE111-A8BA-FD45-9FAA-433AECD16FDE}"/>
              </a:ext>
            </a:extLst>
          </p:cNvPr>
          <p:cNvGrpSpPr>
            <a:grpSpLocks/>
          </p:cNvGrpSpPr>
          <p:nvPr/>
        </p:nvGrpSpPr>
        <p:grpSpPr bwMode="auto">
          <a:xfrm>
            <a:off x="5195888" y="2528888"/>
            <a:ext cx="1800225" cy="1800225"/>
            <a:chOff x="5196000" y="2529000"/>
            <a:chExt cx="1800000" cy="1800000"/>
          </a:xfrm>
        </p:grpSpPr>
        <p:sp>
          <p:nvSpPr>
            <p:cNvPr id="31" name="Spin Button">
              <a:extLst>
                <a:ext uri="{FF2B5EF4-FFF2-40B4-BE49-F238E27FC236}">
                  <a16:creationId xmlns:a16="http://schemas.microsoft.com/office/drawing/2014/main" id="{9AEA8EA1-DEE8-4F31-B59A-5B19D9F0ECB2}"/>
                </a:ext>
              </a:extLst>
            </p:cNvPr>
            <p:cNvSpPr/>
            <p:nvPr/>
          </p:nvSpPr>
          <p:spPr>
            <a:xfrm>
              <a:off x="5196000" y="2529000"/>
              <a:ext cx="1800000" cy="1800000"/>
            </a:xfrm>
            <a:custGeom>
              <a:avLst/>
              <a:gdLst>
                <a:gd name="connsiteX0" fmla="*/ 900000 w 1800000"/>
                <a:gd name="connsiteY0" fmla="*/ 0 h 1800000"/>
                <a:gd name="connsiteX1" fmla="*/ 1800000 w 1800000"/>
                <a:gd name="connsiteY1" fmla="*/ 900000 h 1800000"/>
                <a:gd name="connsiteX2" fmla="*/ 900000 w 1800000"/>
                <a:gd name="connsiteY2" fmla="*/ 1800000 h 1800000"/>
                <a:gd name="connsiteX3" fmla="*/ 0 w 1800000"/>
                <a:gd name="connsiteY3" fmla="*/ 900000 h 1800000"/>
                <a:gd name="connsiteX4" fmla="*/ 900000 w 1800000"/>
                <a:gd name="connsiteY4" fmla="*/ 0 h 180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0000" h="1800000">
                  <a:moveTo>
                    <a:pt x="900000" y="0"/>
                  </a:moveTo>
                  <a:cubicBezTo>
                    <a:pt x="1397056" y="0"/>
                    <a:pt x="1800000" y="402944"/>
                    <a:pt x="1800000" y="900000"/>
                  </a:cubicBezTo>
                  <a:cubicBezTo>
                    <a:pt x="1800000" y="1397056"/>
                    <a:pt x="1397056" y="1800000"/>
                    <a:pt x="900000" y="1800000"/>
                  </a:cubicBezTo>
                  <a:cubicBezTo>
                    <a:pt x="402944" y="1800000"/>
                    <a:pt x="0" y="1397056"/>
                    <a:pt x="0" y="900000"/>
                  </a:cubicBezTo>
                  <a:cubicBezTo>
                    <a:pt x="0" y="402944"/>
                    <a:pt x="402944" y="0"/>
                    <a:pt x="900000" y="0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9050"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anchor="ctr">
              <a:norm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40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SPIN</a:t>
              </a:r>
            </a:p>
          </p:txBody>
        </p:sp>
        <p:sp>
          <p:nvSpPr>
            <p:cNvPr id="32" name="Arrow: Curved Down 31">
              <a:extLst>
                <a:ext uri="{FF2B5EF4-FFF2-40B4-BE49-F238E27FC236}">
                  <a16:creationId xmlns:a16="http://schemas.microsoft.com/office/drawing/2014/main" id="{6E08BFD4-18AD-44C3-B109-AB78CA2C84AC}"/>
                </a:ext>
              </a:extLst>
            </p:cNvPr>
            <p:cNvSpPr/>
            <p:nvPr/>
          </p:nvSpPr>
          <p:spPr>
            <a:xfrm>
              <a:off x="5392825" y="2665508"/>
              <a:ext cx="1409524" cy="514286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33" name="Arrow: Curved Down 32">
              <a:extLst>
                <a:ext uri="{FF2B5EF4-FFF2-40B4-BE49-F238E27FC236}">
                  <a16:creationId xmlns:a16="http://schemas.microsoft.com/office/drawing/2014/main" id="{7B7ED7CB-63BC-4D0E-8121-A1B5864A5D78}"/>
                </a:ext>
              </a:extLst>
            </p:cNvPr>
            <p:cNvSpPr/>
            <p:nvPr/>
          </p:nvSpPr>
          <p:spPr>
            <a:xfrm flipH="1" flipV="1">
              <a:off x="5384888" y="3671857"/>
              <a:ext cx="1411112" cy="515873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34" name="Marker">
            <a:extLst>
              <a:ext uri="{FF2B5EF4-FFF2-40B4-BE49-F238E27FC236}">
                <a16:creationId xmlns:a16="http://schemas.microsoft.com/office/drawing/2014/main" id="{A7B16688-256D-4D3D-BCA2-9CD3DE1E0372}"/>
              </a:ext>
            </a:extLst>
          </p:cNvPr>
          <p:cNvSpPr/>
          <p:nvPr/>
        </p:nvSpPr>
        <p:spPr>
          <a:xfrm rot="10800000">
            <a:off x="5741207" y="-2198"/>
            <a:ext cx="720000" cy="720000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34611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3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4279263-8F5C-A846-8866-D658829EBC2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1127" b="16465"/>
          <a:stretch/>
        </p:blipFill>
        <p:spPr>
          <a:xfrm>
            <a:off x="-13845" y="0"/>
            <a:ext cx="12205845" cy="6858000"/>
          </a:xfrm>
          <a:prstGeom prst="rect">
            <a:avLst/>
          </a:prstGeom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E04C6703-58D6-C440-BDFC-2057D4AC2F9F}"/>
              </a:ext>
            </a:extLst>
          </p:cNvPr>
          <p:cNvSpPr/>
          <p:nvPr/>
        </p:nvSpPr>
        <p:spPr>
          <a:xfrm>
            <a:off x="7927160" y="214737"/>
            <a:ext cx="3994595" cy="458091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 Rounded MT Bold" panose="020F0704030504030204" pitchFamily="34" charset="77"/>
              </a:rPr>
              <a:t>Iaith y Dosbarth 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49E52778-525F-CF49-B9F3-273FFFDB96D5}"/>
              </a:ext>
            </a:extLst>
          </p:cNvPr>
          <p:cNvGraphicFramePr>
            <a:graphicFrameLocks noGrp="1"/>
          </p:cNvGraphicFramePr>
          <p:nvPr/>
        </p:nvGraphicFramePr>
        <p:xfrm>
          <a:off x="101600" y="791147"/>
          <a:ext cx="4711700" cy="58287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460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2197100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Ga i un?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May I have one?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Eto, os gwelwch yn 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Again, please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Unwaith eto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Once again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Mae’n flin ‘da fi.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I’m sorry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Esgusodwch fi.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Excuse me.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Beth ydy ... yn Gymraeg? 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What is ... in Welsh?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Does dim ots.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It doesn’t matter.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Yn araf, os gweli di’n dda.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Slowly, please.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Yn araf, os gwelwch yn dda.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Slowly please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Wyt ti eisiau...?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Do you want...?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Ydych chi eisiau..?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Do you want...?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67845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Wnei di..?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Will you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82210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Wnewch chi...?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Will you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174094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Wyt ti wedi gorffen?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Have you finished?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22973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Ydych chi wedi gorffen?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Have you finished?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592449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Pwy sy’n cofio?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Who remembers?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045061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Tro pwy sy’ nesaf?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Who’s turn is it next?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828027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dy dro di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your turn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971714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eich tro chi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your turn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6424244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884E960E-D1DA-B543-B018-18B954ACDB30}"/>
              </a:ext>
            </a:extLst>
          </p:cNvPr>
          <p:cNvGraphicFramePr>
            <a:graphicFrameLocks noGrp="1"/>
          </p:cNvGraphicFramePr>
          <p:nvPr/>
        </p:nvGraphicFramePr>
        <p:xfrm>
          <a:off x="5003874" y="1152827"/>
          <a:ext cx="2435657" cy="55841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000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165657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65081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Dere ’ma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Come here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Dewch yma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i="1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Cer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Go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i="1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Bydda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Be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Byddwch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Gwranda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Listen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Gwrandewch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Meddylia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Wash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Meddyliwch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Cerdda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Walk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67845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Cerddwch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82210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Tro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Turn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174094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Trowch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22973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Eistedda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Sit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592449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Eisteddwch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045061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Ysgrifenna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Write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191656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Ysgrifennwch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2429322"/>
                  </a:ext>
                </a:extLst>
              </a:tr>
            </a:tbl>
          </a:graphicData>
        </a:graphic>
      </p:graphicFrame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007CB84C-8199-F946-8254-703744CF96DB}"/>
              </a:ext>
            </a:extLst>
          </p:cNvPr>
          <p:cNvSpPr/>
          <p:nvPr/>
        </p:nvSpPr>
        <p:spPr>
          <a:xfrm>
            <a:off x="5057893" y="488337"/>
            <a:ext cx="1144299" cy="469151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 err="1">
                <a:solidFill>
                  <a:schemeClr val="tx1"/>
                </a:solidFill>
              </a:rPr>
              <a:t>Unigol</a:t>
            </a:r>
            <a:r>
              <a:rPr lang="en-US" sz="1400" b="1" dirty="0">
                <a:solidFill>
                  <a:schemeClr val="tx1"/>
                </a:solidFill>
              </a:rPr>
              <a:t> </a:t>
            </a:r>
            <a:r>
              <a:rPr lang="en-US" sz="1400" dirty="0">
                <a:solidFill>
                  <a:schemeClr val="tx1"/>
                </a:solidFill>
              </a:rPr>
              <a:t>(Sing.)</a:t>
            </a:r>
            <a:r>
              <a:rPr lang="en-US" dirty="0"/>
              <a:t> </a:t>
            </a: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18F55CE6-949D-C94F-8E9B-236E2804F051}"/>
              </a:ext>
            </a:extLst>
          </p:cNvPr>
          <p:cNvSpPr/>
          <p:nvPr/>
        </p:nvSpPr>
        <p:spPr>
          <a:xfrm>
            <a:off x="6336001" y="487987"/>
            <a:ext cx="1046037" cy="469151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 err="1">
                <a:solidFill>
                  <a:schemeClr val="tx1"/>
                </a:solidFill>
              </a:rPr>
              <a:t>Lluosog</a:t>
            </a:r>
            <a:r>
              <a:rPr lang="en-US" sz="1400" b="1" dirty="0">
                <a:solidFill>
                  <a:schemeClr val="tx1"/>
                </a:solidFill>
              </a:rPr>
              <a:t>  </a:t>
            </a:r>
            <a:r>
              <a:rPr lang="en-US" sz="1400" dirty="0">
                <a:solidFill>
                  <a:schemeClr val="tx1"/>
                </a:solidFill>
              </a:rPr>
              <a:t>(Pl.)</a:t>
            </a:r>
            <a:r>
              <a:rPr lang="en-US" dirty="0"/>
              <a:t> </a:t>
            </a:r>
          </a:p>
        </p:txBody>
      </p:sp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2798B263-7334-B44C-A0E2-8DC17986B411}"/>
              </a:ext>
            </a:extLst>
          </p:cNvPr>
          <p:cNvGraphicFramePr>
            <a:graphicFrameLocks noGrp="1"/>
          </p:cNvGraphicFramePr>
          <p:nvPr/>
        </p:nvGraphicFramePr>
        <p:xfrm>
          <a:off x="7639764" y="878612"/>
          <a:ext cx="4409495" cy="5519263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210027">
                  <a:extLst>
                    <a:ext uri="{9D8B030D-6E8A-4147-A177-3AD203B41FA5}">
                      <a16:colId xmlns:a16="http://schemas.microsoft.com/office/drawing/2014/main" val="4107014184"/>
                    </a:ext>
                  </a:extLst>
                </a:gridCol>
                <a:gridCol w="2199468">
                  <a:extLst>
                    <a:ext uri="{9D8B030D-6E8A-4147-A177-3AD203B41FA5}">
                      <a16:colId xmlns:a16="http://schemas.microsoft.com/office/drawing/2014/main" val="2197028672"/>
                    </a:ext>
                  </a:extLst>
                </a:gridCol>
              </a:tblGrid>
              <a:tr h="352477">
                <a:tc gridSpan="2"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Cytuno ar nod y </a:t>
                      </a:r>
                      <a:r>
                        <a:rPr lang="en-US" sz="1600" b="1" dirty="0" err="1"/>
                        <a:t>wers</a:t>
                      </a:r>
                      <a:r>
                        <a:rPr lang="en-US" sz="1600" b="1" dirty="0"/>
                        <a:t> </a:t>
                      </a:r>
                    </a:p>
                    <a:p>
                      <a:pPr algn="ctr"/>
                      <a:r>
                        <a:rPr lang="en-GB" sz="1600" b="0" i="1" noProof="0" dirty="0"/>
                        <a:t>(Agreeing lesson aim)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5586470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Nod y wers heddiw ydy ... 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The aim of today’s lesson is...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224967334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Heddiw rydyn ni’n mynd i...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Today we are going to...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96644809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Yn y wers yma, byddwn ni’n adolygu... 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In this lesson, we’ll be revising...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675504162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Bore ’ma rydw i eisiau i chi feddwl am... 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This morning, I want you to think about...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149784379"/>
                  </a:ext>
                </a:extLst>
              </a:tr>
              <a:tr h="608824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/>
                        <a:t>Cloi </a:t>
                      </a:r>
                      <a:r>
                        <a:rPr lang="en-US" sz="1600" b="1" dirty="0" err="1"/>
                        <a:t>gwers</a:t>
                      </a:r>
                      <a:r>
                        <a:rPr lang="en-US" sz="1600" b="1" dirty="0"/>
                        <a:t>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i="1" noProof="0" dirty="0"/>
                        <a:t>(Closing a lesson )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8046461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en-US" sz="1400" b="1" dirty="0"/>
                        <a:t>Ydych chi wedi mwynhau?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 dirty="0"/>
                        <a:t>Have you enjoyed?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259135463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en-US" sz="1400" b="1" dirty="0"/>
                        <a:t>Beth </a:t>
                      </a:r>
                      <a:r>
                        <a:rPr lang="en-US" sz="1400" b="1" dirty="0" err="1"/>
                        <a:t>ydych</a:t>
                      </a:r>
                      <a:r>
                        <a:rPr lang="en-US" sz="1400" b="1" dirty="0"/>
                        <a:t> chi wedi </a:t>
                      </a:r>
                      <a:r>
                        <a:rPr lang="en-US" sz="1400" b="1" dirty="0" err="1"/>
                        <a:t>fwynhau</a:t>
                      </a:r>
                      <a:r>
                        <a:rPr lang="en-US" sz="1400" b="1" dirty="0"/>
                        <a:t>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/>
                        <a:t>What have you enjoyed?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713771502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en-US" sz="1400" b="1" dirty="0"/>
                        <a:t>Beth </a:t>
                      </a:r>
                      <a:r>
                        <a:rPr lang="en-US" sz="1400" b="1" dirty="0" err="1"/>
                        <a:t>ydych</a:t>
                      </a:r>
                      <a:r>
                        <a:rPr lang="en-US" sz="1400" b="1" dirty="0"/>
                        <a:t> chi wedi ddysgu?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/>
                        <a:t>What have you learnt?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004469803"/>
                  </a:ext>
                </a:extLst>
              </a:tr>
              <a:tr h="320434">
                <a:tc>
                  <a:txBody>
                    <a:bodyPr/>
                    <a:lstStyle/>
                    <a:p>
                      <a:r>
                        <a:rPr lang="en-US" sz="1400" b="1" dirty="0"/>
                        <a:t>Ydych </a:t>
                      </a:r>
                      <a:r>
                        <a:rPr lang="en-US" sz="1400" b="1" dirty="0" err="1"/>
                        <a:t>chi’n</a:t>
                      </a:r>
                      <a:r>
                        <a:rPr lang="en-US" sz="1400" b="1" dirty="0"/>
                        <a:t> </a:t>
                      </a:r>
                      <a:r>
                        <a:rPr lang="en-US" sz="1400" b="1" dirty="0" err="1"/>
                        <a:t>cofio</a:t>
                      </a:r>
                      <a:r>
                        <a:rPr lang="en-US" sz="1400" b="1" dirty="0"/>
                        <a:t>…? </a:t>
                      </a:r>
                    </a:p>
                    <a:p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 dirty="0"/>
                        <a:t>Do you remember…?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68266741"/>
                  </a:ext>
                </a:extLst>
              </a:tr>
            </a:tbl>
          </a:graphicData>
        </a:graphic>
      </p:graphicFrame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3AA2F08D-77C5-2D42-8F02-161042FDCB5C}"/>
              </a:ext>
            </a:extLst>
          </p:cNvPr>
          <p:cNvSpPr/>
          <p:nvPr/>
        </p:nvSpPr>
        <p:spPr>
          <a:xfrm>
            <a:off x="1135061" y="183950"/>
            <a:ext cx="2852871" cy="470403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1600" b="1" u="sng" dirty="0">
                <a:solidFill>
                  <a:schemeClr val="tx1"/>
                </a:solidFill>
                <a:latin typeface="Arial Rounded MT Bold" panose="020F0704030504030204" pitchFamily="34" charset="77"/>
              </a:rPr>
              <a:t>Ymadroddion Defnyddiol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92965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Backboard"/>
          <p:cNvSpPr/>
          <p:nvPr/>
        </p:nvSpPr>
        <p:spPr>
          <a:xfrm>
            <a:off x="0" y="-1"/>
            <a:ext cx="12192000" cy="6848475"/>
          </a:xfrm>
          <a:prstGeom prst="rect">
            <a:avLst/>
          </a:prstGeom>
          <a:solidFill>
            <a:srgbClr val="FF85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op-left Corner"/>
          <p:cNvSpPr/>
          <p:nvPr/>
        </p:nvSpPr>
        <p:spPr>
          <a:xfrm>
            <a:off x="0" y="0"/>
            <a:ext cx="1296000" cy="13336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_left"/>
          <p:cNvSpPr/>
          <p:nvPr/>
        </p:nvSpPr>
        <p:spPr>
          <a:xfrm>
            <a:off x="0" y="1328705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6" name="B_left"/>
          <p:cNvSpPr/>
          <p:nvPr/>
        </p:nvSpPr>
        <p:spPr>
          <a:xfrm>
            <a:off x="0" y="2709803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7" name="C_left"/>
          <p:cNvSpPr/>
          <p:nvPr/>
        </p:nvSpPr>
        <p:spPr>
          <a:xfrm>
            <a:off x="0" y="4090901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209" name="A_right"/>
          <p:cNvSpPr/>
          <p:nvPr/>
        </p:nvSpPr>
        <p:spPr>
          <a:xfrm>
            <a:off x="10900983" y="1328705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210" name="B_right"/>
          <p:cNvSpPr/>
          <p:nvPr/>
        </p:nvSpPr>
        <p:spPr>
          <a:xfrm>
            <a:off x="10891643" y="2735798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211" name="C_right"/>
          <p:cNvSpPr/>
          <p:nvPr/>
        </p:nvSpPr>
        <p:spPr>
          <a:xfrm>
            <a:off x="10900983" y="4090901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11" name="1"/>
          <p:cNvSpPr/>
          <p:nvPr/>
        </p:nvSpPr>
        <p:spPr>
          <a:xfrm>
            <a:off x="1293276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63" name="2"/>
          <p:cNvSpPr/>
          <p:nvPr/>
        </p:nvSpPr>
        <p:spPr>
          <a:xfrm>
            <a:off x="2665350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69" name="3"/>
          <p:cNvSpPr/>
          <p:nvPr/>
        </p:nvSpPr>
        <p:spPr>
          <a:xfrm>
            <a:off x="4037424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75" name="4"/>
          <p:cNvSpPr/>
          <p:nvPr/>
        </p:nvSpPr>
        <p:spPr>
          <a:xfrm>
            <a:off x="5409498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81" name="5"/>
          <p:cNvSpPr/>
          <p:nvPr/>
        </p:nvSpPr>
        <p:spPr>
          <a:xfrm>
            <a:off x="6781572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187" name="6"/>
          <p:cNvSpPr/>
          <p:nvPr/>
        </p:nvSpPr>
        <p:spPr>
          <a:xfrm>
            <a:off x="8153646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93" name="7"/>
          <p:cNvSpPr/>
          <p:nvPr/>
        </p:nvSpPr>
        <p:spPr>
          <a:xfrm>
            <a:off x="9525720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208" name="Top-left Corner"/>
          <p:cNvSpPr/>
          <p:nvPr/>
        </p:nvSpPr>
        <p:spPr>
          <a:xfrm>
            <a:off x="10900983" y="0"/>
            <a:ext cx="1296000" cy="133360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27" name="Grid"/>
          <p:cNvGrpSpPr/>
          <p:nvPr/>
        </p:nvGrpSpPr>
        <p:grpSpPr>
          <a:xfrm>
            <a:off x="6498" y="0"/>
            <a:ext cx="12192000" cy="6848475"/>
            <a:chOff x="0" y="0"/>
            <a:chExt cx="12192000" cy="6848475"/>
          </a:xfrm>
          <a:solidFill>
            <a:srgbClr val="FF0000"/>
          </a:solidFill>
        </p:grpSpPr>
        <p:cxnSp>
          <p:nvCxnSpPr>
            <p:cNvPr id="214" name="VerticalLine1"/>
            <p:cNvCxnSpPr/>
            <p:nvPr/>
          </p:nvCxnSpPr>
          <p:spPr>
            <a:xfrm>
              <a:off x="12900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VerticalLine2"/>
            <p:cNvCxnSpPr/>
            <p:nvPr/>
          </p:nvCxnSpPr>
          <p:spPr>
            <a:xfrm>
              <a:off x="26599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VerticalLine3"/>
            <p:cNvCxnSpPr/>
            <p:nvPr/>
          </p:nvCxnSpPr>
          <p:spPr>
            <a:xfrm>
              <a:off x="40299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VerticalLine4"/>
            <p:cNvCxnSpPr/>
            <p:nvPr/>
          </p:nvCxnSpPr>
          <p:spPr>
            <a:xfrm>
              <a:off x="53998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VerticalLine5"/>
            <p:cNvCxnSpPr/>
            <p:nvPr/>
          </p:nvCxnSpPr>
          <p:spPr>
            <a:xfrm>
              <a:off x="67698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VerticalLine6"/>
            <p:cNvCxnSpPr/>
            <p:nvPr/>
          </p:nvCxnSpPr>
          <p:spPr>
            <a:xfrm>
              <a:off x="81397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VerticalLine7"/>
            <p:cNvCxnSpPr/>
            <p:nvPr/>
          </p:nvCxnSpPr>
          <p:spPr>
            <a:xfrm>
              <a:off x="95097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VerticalLine8"/>
            <p:cNvCxnSpPr/>
            <p:nvPr/>
          </p:nvCxnSpPr>
          <p:spPr>
            <a:xfrm>
              <a:off x="108796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HorizontalLine1"/>
            <p:cNvCxnSpPr/>
            <p:nvPr/>
          </p:nvCxnSpPr>
          <p:spPr>
            <a:xfrm>
              <a:off x="0" y="1328705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HorizontalLine2"/>
            <p:cNvCxnSpPr/>
            <p:nvPr/>
          </p:nvCxnSpPr>
          <p:spPr>
            <a:xfrm>
              <a:off x="0" y="2720333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HorizontalLine3"/>
            <p:cNvCxnSpPr/>
            <p:nvPr/>
          </p:nvCxnSpPr>
          <p:spPr>
            <a:xfrm>
              <a:off x="0" y="4099261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HorizontalLine4"/>
            <p:cNvCxnSpPr/>
            <p:nvPr/>
          </p:nvCxnSpPr>
          <p:spPr>
            <a:xfrm>
              <a:off x="0" y="5478189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0852BA51-A083-2348-9BA8-4B0494BE24B4}"/>
              </a:ext>
            </a:extLst>
          </p:cNvPr>
          <p:cNvSpPr txBox="1"/>
          <p:nvPr/>
        </p:nvSpPr>
        <p:spPr>
          <a:xfrm>
            <a:off x="4123599" y="2824375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Ydych chi’n cofio?</a:t>
            </a:r>
            <a:endParaRPr lang="cy-GB" dirty="0"/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D4B85CB5-84C5-B540-B7A6-6E23B509EDF5}"/>
              </a:ext>
            </a:extLst>
          </p:cNvPr>
          <p:cNvSpPr txBox="1"/>
          <p:nvPr/>
        </p:nvSpPr>
        <p:spPr>
          <a:xfrm>
            <a:off x="2743218" y="2812245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Dere ’ma /</a:t>
            </a:r>
          </a:p>
          <a:p>
            <a:pPr algn="ctr"/>
            <a:r>
              <a:rPr lang="cy-GB" b="1" dirty="0"/>
              <a:t>Dewch yma</a:t>
            </a:r>
            <a:endParaRPr lang="cy-GB" dirty="0"/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48EA6C22-894F-8D4D-B1FA-34613C6384CE}"/>
              </a:ext>
            </a:extLst>
          </p:cNvPr>
          <p:cNvSpPr txBox="1"/>
          <p:nvPr/>
        </p:nvSpPr>
        <p:spPr>
          <a:xfrm>
            <a:off x="1376417" y="2870855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Nod y wers ydy...</a:t>
            </a:r>
            <a:endParaRPr lang="cy-GB" dirty="0"/>
          </a:p>
          <a:p>
            <a:endParaRPr lang="cy-GB" dirty="0"/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4632BB4F-790C-0E4E-BE8F-6E2950CB69CC}"/>
              </a:ext>
            </a:extLst>
          </p:cNvPr>
          <p:cNvSpPr txBox="1"/>
          <p:nvPr/>
        </p:nvSpPr>
        <p:spPr>
          <a:xfrm>
            <a:off x="9611099" y="1416211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Mae’n flin ’da fi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414E73FE-A54B-4642-827A-FC4477A14A98}"/>
              </a:ext>
            </a:extLst>
          </p:cNvPr>
          <p:cNvSpPr txBox="1"/>
          <p:nvPr/>
        </p:nvSpPr>
        <p:spPr>
          <a:xfrm>
            <a:off x="8214869" y="1490525"/>
            <a:ext cx="1263553" cy="1138773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600" b="1" dirty="0"/>
              <a:t>Esgusodwch fi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721ACD43-5C2D-4845-A18D-3664221D3CAB}"/>
              </a:ext>
            </a:extLst>
          </p:cNvPr>
          <p:cNvSpPr txBox="1"/>
          <p:nvPr/>
        </p:nvSpPr>
        <p:spPr>
          <a:xfrm>
            <a:off x="6883759" y="1414910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Tro pwy sy nesaf?</a:t>
            </a:r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9B245477-C398-A242-BC3D-FC93668F7CA3}"/>
              </a:ext>
            </a:extLst>
          </p:cNvPr>
          <p:cNvSpPr txBox="1"/>
          <p:nvPr/>
        </p:nvSpPr>
        <p:spPr>
          <a:xfrm>
            <a:off x="5508885" y="1409408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Pwy sy’n cofio?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7B276B6E-3B02-8C4A-A4AA-DF24C524606A}"/>
              </a:ext>
            </a:extLst>
          </p:cNvPr>
          <p:cNvSpPr txBox="1"/>
          <p:nvPr/>
        </p:nvSpPr>
        <p:spPr>
          <a:xfrm>
            <a:off x="4138439" y="143331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Does dim ots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3F9DD7F1-4863-744E-934F-BE13A171879E}"/>
              </a:ext>
            </a:extLst>
          </p:cNvPr>
          <p:cNvSpPr txBox="1"/>
          <p:nvPr/>
        </p:nvSpPr>
        <p:spPr>
          <a:xfrm>
            <a:off x="2797768" y="1440643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Unwaith eto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870030A7-D516-B245-8D75-FF50116AE7D9}"/>
              </a:ext>
            </a:extLst>
          </p:cNvPr>
          <p:cNvSpPr txBox="1"/>
          <p:nvPr/>
        </p:nvSpPr>
        <p:spPr>
          <a:xfrm>
            <a:off x="1468274" y="1388109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endParaRPr lang="cy-GB" b="1" dirty="0"/>
          </a:p>
          <a:p>
            <a:pPr algn="ctr"/>
            <a:endParaRPr lang="cy-GB" b="1" dirty="0"/>
          </a:p>
          <a:p>
            <a:pPr algn="ctr"/>
            <a:r>
              <a:rPr lang="cy-GB" b="1" dirty="0"/>
              <a:t>Ga i un?</a:t>
            </a:r>
            <a:endParaRPr lang="cy-GB" dirty="0"/>
          </a:p>
          <a:p>
            <a:endParaRPr lang="cy-GB" dirty="0"/>
          </a:p>
        </p:txBody>
      </p:sp>
      <p:sp>
        <p:nvSpPr>
          <p:cNvPr id="111" name="TextBox 110">
            <a:extLst>
              <a:ext uri="{FF2B5EF4-FFF2-40B4-BE49-F238E27FC236}">
                <a16:creationId xmlns:a16="http://schemas.microsoft.com/office/drawing/2014/main" id="{48277D44-CDAB-BA4E-9521-C80A2A688B64}"/>
              </a:ext>
            </a:extLst>
          </p:cNvPr>
          <p:cNvSpPr txBox="1"/>
          <p:nvPr/>
        </p:nvSpPr>
        <p:spPr>
          <a:xfrm>
            <a:off x="5508884" y="2801035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Beth ydych chi wedi fwynhau?</a:t>
            </a:r>
            <a:endParaRPr lang="cy-GB" dirty="0"/>
          </a:p>
        </p:txBody>
      </p:sp>
      <p:sp>
        <p:nvSpPr>
          <p:cNvPr id="118" name="TextBox 117">
            <a:extLst>
              <a:ext uri="{FF2B5EF4-FFF2-40B4-BE49-F238E27FC236}">
                <a16:creationId xmlns:a16="http://schemas.microsoft.com/office/drawing/2014/main" id="{1710E4A9-A0F3-9143-A027-A54746C0DD78}"/>
              </a:ext>
            </a:extLst>
          </p:cNvPr>
          <p:cNvSpPr txBox="1"/>
          <p:nvPr/>
        </p:nvSpPr>
        <p:spPr>
          <a:xfrm>
            <a:off x="9577272" y="2825861"/>
            <a:ext cx="1174229" cy="1138773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600" b="1" dirty="0"/>
              <a:t>Eistedda / Eisteddwch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20" name="TextBox 119">
            <a:extLst>
              <a:ext uri="{FF2B5EF4-FFF2-40B4-BE49-F238E27FC236}">
                <a16:creationId xmlns:a16="http://schemas.microsoft.com/office/drawing/2014/main" id="{5163C9D7-E4B4-C84A-993A-FC6994A4A1C6}"/>
              </a:ext>
            </a:extLst>
          </p:cNvPr>
          <p:cNvSpPr txBox="1"/>
          <p:nvPr/>
        </p:nvSpPr>
        <p:spPr>
          <a:xfrm>
            <a:off x="1416020" y="4162494"/>
            <a:ext cx="1174229" cy="1015663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500" b="1" dirty="0"/>
              <a:t>Meddylia / Meddyliwch</a:t>
            </a:r>
          </a:p>
          <a:p>
            <a:endParaRPr lang="cy-GB" sz="1500" dirty="0"/>
          </a:p>
          <a:p>
            <a:endParaRPr lang="cy-GB" sz="1500" dirty="0"/>
          </a:p>
        </p:txBody>
      </p:sp>
      <p:sp>
        <p:nvSpPr>
          <p:cNvPr id="121" name="TextBox 120">
            <a:extLst>
              <a:ext uri="{FF2B5EF4-FFF2-40B4-BE49-F238E27FC236}">
                <a16:creationId xmlns:a16="http://schemas.microsoft.com/office/drawing/2014/main" id="{2657A2C3-69EB-CB4C-BFC5-5F1074AFD012}"/>
              </a:ext>
            </a:extLst>
          </p:cNvPr>
          <p:cNvSpPr txBox="1"/>
          <p:nvPr/>
        </p:nvSpPr>
        <p:spPr>
          <a:xfrm>
            <a:off x="6840399" y="2832093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Beth ydy ___ yn Gymraeg?</a:t>
            </a:r>
            <a:endParaRPr lang="cy-GB" dirty="0"/>
          </a:p>
        </p:txBody>
      </p:sp>
      <p:sp>
        <p:nvSpPr>
          <p:cNvPr id="123" name="TextBox 122">
            <a:extLst>
              <a:ext uri="{FF2B5EF4-FFF2-40B4-BE49-F238E27FC236}">
                <a16:creationId xmlns:a16="http://schemas.microsoft.com/office/drawing/2014/main" id="{74AB5C8B-6D54-5445-AE75-5E4EA52BAEEF}"/>
              </a:ext>
            </a:extLst>
          </p:cNvPr>
          <p:cNvSpPr txBox="1"/>
          <p:nvPr/>
        </p:nvSpPr>
        <p:spPr>
          <a:xfrm>
            <a:off x="8216843" y="2830930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Tro / Trowch</a:t>
            </a:r>
          </a:p>
          <a:p>
            <a:endParaRPr lang="cy-GB" dirty="0"/>
          </a:p>
        </p:txBody>
      </p:sp>
      <p:sp>
        <p:nvSpPr>
          <p:cNvPr id="124" name="TextBox 123">
            <a:extLst>
              <a:ext uri="{FF2B5EF4-FFF2-40B4-BE49-F238E27FC236}">
                <a16:creationId xmlns:a16="http://schemas.microsoft.com/office/drawing/2014/main" id="{055C72E0-65C0-3F45-BA5E-0AD667A1B133}"/>
              </a:ext>
            </a:extLst>
          </p:cNvPr>
          <p:cNvSpPr txBox="1"/>
          <p:nvPr/>
        </p:nvSpPr>
        <p:spPr>
          <a:xfrm>
            <a:off x="8243474" y="420327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Rydw i eisiau i chi feddwl am...</a:t>
            </a:r>
            <a:endParaRPr lang="cy-GB" dirty="0"/>
          </a:p>
        </p:txBody>
      </p:sp>
      <p:sp>
        <p:nvSpPr>
          <p:cNvPr id="125" name="TextBox 124">
            <a:extLst>
              <a:ext uri="{FF2B5EF4-FFF2-40B4-BE49-F238E27FC236}">
                <a16:creationId xmlns:a16="http://schemas.microsoft.com/office/drawing/2014/main" id="{BAA0CFE7-B3C3-6D45-9512-FC3248A75087}"/>
              </a:ext>
            </a:extLst>
          </p:cNvPr>
          <p:cNvSpPr txBox="1"/>
          <p:nvPr/>
        </p:nvSpPr>
        <p:spPr>
          <a:xfrm>
            <a:off x="9618804" y="4194379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Pwy wyt ti? / Pwy ydych chi?</a:t>
            </a:r>
            <a:endParaRPr lang="cy-GB" dirty="0"/>
          </a:p>
          <a:p>
            <a:endParaRPr lang="cy-GB" dirty="0"/>
          </a:p>
        </p:txBody>
      </p:sp>
      <p:sp>
        <p:nvSpPr>
          <p:cNvPr id="126" name="TextBox 125">
            <a:extLst>
              <a:ext uri="{FF2B5EF4-FFF2-40B4-BE49-F238E27FC236}">
                <a16:creationId xmlns:a16="http://schemas.microsoft.com/office/drawing/2014/main" id="{63523C87-C64A-DE4D-B1DF-452E93EF61FD}"/>
              </a:ext>
            </a:extLst>
          </p:cNvPr>
          <p:cNvSpPr txBox="1"/>
          <p:nvPr/>
        </p:nvSpPr>
        <p:spPr>
          <a:xfrm>
            <a:off x="2713723" y="5569693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28" name="TextBox 127">
            <a:extLst>
              <a:ext uri="{FF2B5EF4-FFF2-40B4-BE49-F238E27FC236}">
                <a16:creationId xmlns:a16="http://schemas.microsoft.com/office/drawing/2014/main" id="{86112BC7-9493-964B-8F80-11AC1F911196}"/>
              </a:ext>
            </a:extLst>
          </p:cNvPr>
          <p:cNvSpPr txBox="1"/>
          <p:nvPr/>
        </p:nvSpPr>
        <p:spPr>
          <a:xfrm>
            <a:off x="6863499" y="4157324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Cerdda / Cerddwch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29" name="TextBox 128">
            <a:extLst>
              <a:ext uri="{FF2B5EF4-FFF2-40B4-BE49-F238E27FC236}">
                <a16:creationId xmlns:a16="http://schemas.microsoft.com/office/drawing/2014/main" id="{D69A721B-502A-214A-82B7-0AC591079434}"/>
              </a:ext>
            </a:extLst>
          </p:cNvPr>
          <p:cNvSpPr txBox="1"/>
          <p:nvPr/>
        </p:nvSpPr>
        <p:spPr>
          <a:xfrm>
            <a:off x="6873908" y="554408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31" name="TextBox 130">
            <a:extLst>
              <a:ext uri="{FF2B5EF4-FFF2-40B4-BE49-F238E27FC236}">
                <a16:creationId xmlns:a16="http://schemas.microsoft.com/office/drawing/2014/main" id="{15A74278-4302-0342-A193-705C678C3656}"/>
              </a:ext>
            </a:extLst>
          </p:cNvPr>
          <p:cNvSpPr txBox="1"/>
          <p:nvPr/>
        </p:nvSpPr>
        <p:spPr>
          <a:xfrm>
            <a:off x="9618803" y="554408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32" name="TextBox 131">
            <a:extLst>
              <a:ext uri="{FF2B5EF4-FFF2-40B4-BE49-F238E27FC236}">
                <a16:creationId xmlns:a16="http://schemas.microsoft.com/office/drawing/2014/main" id="{8F005512-E814-4A4B-B83F-85378D811564}"/>
              </a:ext>
            </a:extLst>
          </p:cNvPr>
          <p:cNvSpPr txBox="1"/>
          <p:nvPr/>
        </p:nvSpPr>
        <p:spPr>
          <a:xfrm>
            <a:off x="4136896" y="4203664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Bydda / Byddwch</a:t>
            </a:r>
            <a:endParaRPr lang="cy-GB" dirty="0"/>
          </a:p>
          <a:p>
            <a:endParaRPr lang="cy-GB" dirty="0"/>
          </a:p>
        </p:txBody>
      </p:sp>
      <p:sp>
        <p:nvSpPr>
          <p:cNvPr id="133" name="TextBox 132">
            <a:extLst>
              <a:ext uri="{FF2B5EF4-FFF2-40B4-BE49-F238E27FC236}">
                <a16:creationId xmlns:a16="http://schemas.microsoft.com/office/drawing/2014/main" id="{7296C06D-03F1-2F4F-BB16-883E38F924C4}"/>
              </a:ext>
            </a:extLst>
          </p:cNvPr>
          <p:cNvSpPr txBox="1"/>
          <p:nvPr/>
        </p:nvSpPr>
        <p:spPr>
          <a:xfrm>
            <a:off x="5500031" y="420327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Wnei di? / Wnewch chi?</a:t>
            </a:r>
            <a:endParaRPr lang="cy-GB" dirty="0"/>
          </a:p>
          <a:p>
            <a:endParaRPr lang="cy-GB" dirty="0"/>
          </a:p>
        </p:txBody>
      </p:sp>
      <p:sp>
        <p:nvSpPr>
          <p:cNvPr id="134" name="TextBox 133">
            <a:extLst>
              <a:ext uri="{FF2B5EF4-FFF2-40B4-BE49-F238E27FC236}">
                <a16:creationId xmlns:a16="http://schemas.microsoft.com/office/drawing/2014/main" id="{E70B97A1-F3C4-D74F-B9D4-3BBDB2E6F5AC}"/>
              </a:ext>
            </a:extLst>
          </p:cNvPr>
          <p:cNvSpPr txBox="1"/>
          <p:nvPr/>
        </p:nvSpPr>
        <p:spPr>
          <a:xfrm>
            <a:off x="4136896" y="5551311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35" name="TextBox 134">
            <a:extLst>
              <a:ext uri="{FF2B5EF4-FFF2-40B4-BE49-F238E27FC236}">
                <a16:creationId xmlns:a16="http://schemas.microsoft.com/office/drawing/2014/main" id="{4D0240D9-D53F-694C-8FAE-CCD9B5D76581}"/>
              </a:ext>
            </a:extLst>
          </p:cNvPr>
          <p:cNvSpPr txBox="1"/>
          <p:nvPr/>
        </p:nvSpPr>
        <p:spPr>
          <a:xfrm>
            <a:off x="5515383" y="5551311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80" name="Word20">
            <a:extLst>
              <a:ext uri="{FF2B5EF4-FFF2-40B4-BE49-F238E27FC236}">
                <a16:creationId xmlns:a16="http://schemas.microsoft.com/office/drawing/2014/main" id="{E6A54D81-7B7A-594D-86C4-EA265A32C4A9}"/>
              </a:ext>
            </a:extLst>
          </p:cNvPr>
          <p:cNvSpPr/>
          <p:nvPr/>
        </p:nvSpPr>
        <p:spPr>
          <a:xfrm>
            <a:off x="1304309" y="1365648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May I have one?</a:t>
            </a:r>
          </a:p>
        </p:txBody>
      </p:sp>
      <p:sp>
        <p:nvSpPr>
          <p:cNvPr id="82" name="Word21">
            <a:extLst>
              <a:ext uri="{FF2B5EF4-FFF2-40B4-BE49-F238E27FC236}">
                <a16:creationId xmlns:a16="http://schemas.microsoft.com/office/drawing/2014/main" id="{7F5784DC-137F-B648-821C-68DCA9F1164A}"/>
              </a:ext>
            </a:extLst>
          </p:cNvPr>
          <p:cNvSpPr/>
          <p:nvPr/>
        </p:nvSpPr>
        <p:spPr>
          <a:xfrm>
            <a:off x="2688340" y="1323076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Once again</a:t>
            </a:r>
          </a:p>
        </p:txBody>
      </p:sp>
      <p:sp>
        <p:nvSpPr>
          <p:cNvPr id="84" name="Word19">
            <a:extLst>
              <a:ext uri="{FF2B5EF4-FFF2-40B4-BE49-F238E27FC236}">
                <a16:creationId xmlns:a16="http://schemas.microsoft.com/office/drawing/2014/main" id="{8E3045BE-B894-9942-B6EE-F6B3274DB82D}"/>
              </a:ext>
            </a:extLst>
          </p:cNvPr>
          <p:cNvSpPr/>
          <p:nvPr/>
        </p:nvSpPr>
        <p:spPr>
          <a:xfrm>
            <a:off x="4061377" y="1331504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It doesn’t matter</a:t>
            </a:r>
          </a:p>
        </p:txBody>
      </p:sp>
      <p:sp>
        <p:nvSpPr>
          <p:cNvPr id="85" name="Word10">
            <a:extLst>
              <a:ext uri="{FF2B5EF4-FFF2-40B4-BE49-F238E27FC236}">
                <a16:creationId xmlns:a16="http://schemas.microsoft.com/office/drawing/2014/main" id="{A06E3D14-D5F8-F442-BA0D-E7CAD44C56CD}"/>
              </a:ext>
            </a:extLst>
          </p:cNvPr>
          <p:cNvSpPr/>
          <p:nvPr/>
        </p:nvSpPr>
        <p:spPr>
          <a:xfrm>
            <a:off x="5451484" y="1309488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1600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Who remembers?</a:t>
            </a:r>
          </a:p>
        </p:txBody>
      </p:sp>
      <p:sp>
        <p:nvSpPr>
          <p:cNvPr id="87" name="Word11">
            <a:extLst>
              <a:ext uri="{FF2B5EF4-FFF2-40B4-BE49-F238E27FC236}">
                <a16:creationId xmlns:a16="http://schemas.microsoft.com/office/drawing/2014/main" id="{C4D9926C-2904-9C40-A397-B3918D8E94DD}"/>
              </a:ext>
            </a:extLst>
          </p:cNvPr>
          <p:cNvSpPr/>
          <p:nvPr/>
        </p:nvSpPr>
        <p:spPr>
          <a:xfrm>
            <a:off x="6804359" y="1309488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Whose turn is it next?</a:t>
            </a:r>
          </a:p>
          <a:p>
            <a:pPr algn="ctr"/>
            <a:endParaRPr lang="en-GB" b="1" dirty="0">
              <a:solidFill>
                <a:schemeClr val="tx1"/>
              </a:solidFill>
              <a:latin typeface="Segoe Print" panose="02000800000000000000" pitchFamily="2" charset="0"/>
              <a:cs typeface="Arial" panose="020B0604020202020204" pitchFamily="34" charset="0"/>
            </a:endParaRPr>
          </a:p>
        </p:txBody>
      </p:sp>
      <p:sp>
        <p:nvSpPr>
          <p:cNvPr id="89" name="Word12">
            <a:extLst>
              <a:ext uri="{FF2B5EF4-FFF2-40B4-BE49-F238E27FC236}">
                <a16:creationId xmlns:a16="http://schemas.microsoft.com/office/drawing/2014/main" id="{81D0021C-114F-B047-857E-B346B5A5F8BB}"/>
              </a:ext>
            </a:extLst>
          </p:cNvPr>
          <p:cNvSpPr/>
          <p:nvPr/>
        </p:nvSpPr>
        <p:spPr>
          <a:xfrm>
            <a:off x="8204057" y="1309488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Excuse me</a:t>
            </a:r>
          </a:p>
        </p:txBody>
      </p:sp>
      <p:sp>
        <p:nvSpPr>
          <p:cNvPr id="136" name="TextBox 135">
            <a:extLst>
              <a:ext uri="{FF2B5EF4-FFF2-40B4-BE49-F238E27FC236}">
                <a16:creationId xmlns:a16="http://schemas.microsoft.com/office/drawing/2014/main" id="{D5A1D7C7-B986-3D40-B18C-0D97E2075BCA}"/>
              </a:ext>
            </a:extLst>
          </p:cNvPr>
          <p:cNvSpPr txBox="1"/>
          <p:nvPr/>
        </p:nvSpPr>
        <p:spPr>
          <a:xfrm>
            <a:off x="2739714" y="4154388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Pawb yn dawel!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37" name="Top-left Corner">
            <a:extLst>
              <a:ext uri="{FF2B5EF4-FFF2-40B4-BE49-F238E27FC236}">
                <a16:creationId xmlns:a16="http://schemas.microsoft.com/office/drawing/2014/main" id="{06DA4052-162B-874D-BB83-BD5EF2FDFDFB}"/>
              </a:ext>
            </a:extLst>
          </p:cNvPr>
          <p:cNvSpPr/>
          <p:nvPr/>
        </p:nvSpPr>
        <p:spPr>
          <a:xfrm>
            <a:off x="7396" y="5506757"/>
            <a:ext cx="1296000" cy="13336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8" name="Top-left Corner">
            <a:extLst>
              <a:ext uri="{FF2B5EF4-FFF2-40B4-BE49-F238E27FC236}">
                <a16:creationId xmlns:a16="http://schemas.microsoft.com/office/drawing/2014/main" id="{47835411-2F02-7B4F-86C2-4AAFF1B98542}"/>
              </a:ext>
            </a:extLst>
          </p:cNvPr>
          <p:cNvSpPr/>
          <p:nvPr/>
        </p:nvSpPr>
        <p:spPr>
          <a:xfrm>
            <a:off x="10900983" y="5490053"/>
            <a:ext cx="1296000" cy="13336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9" name="1">
            <a:extLst>
              <a:ext uri="{FF2B5EF4-FFF2-40B4-BE49-F238E27FC236}">
                <a16:creationId xmlns:a16="http://schemas.microsoft.com/office/drawing/2014/main" id="{55FB65F2-345C-9743-A568-B722A38D2925}"/>
              </a:ext>
            </a:extLst>
          </p:cNvPr>
          <p:cNvSpPr/>
          <p:nvPr/>
        </p:nvSpPr>
        <p:spPr>
          <a:xfrm>
            <a:off x="1283755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40" name="2">
            <a:extLst>
              <a:ext uri="{FF2B5EF4-FFF2-40B4-BE49-F238E27FC236}">
                <a16:creationId xmlns:a16="http://schemas.microsoft.com/office/drawing/2014/main" id="{3F51800F-C6A4-2C46-BEE8-87F43922257B}"/>
              </a:ext>
            </a:extLst>
          </p:cNvPr>
          <p:cNvSpPr/>
          <p:nvPr/>
        </p:nvSpPr>
        <p:spPr>
          <a:xfrm>
            <a:off x="2655829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41" name="3">
            <a:extLst>
              <a:ext uri="{FF2B5EF4-FFF2-40B4-BE49-F238E27FC236}">
                <a16:creationId xmlns:a16="http://schemas.microsoft.com/office/drawing/2014/main" id="{4AE573DC-5982-E24F-844D-4CD445DF5A84}"/>
              </a:ext>
            </a:extLst>
          </p:cNvPr>
          <p:cNvSpPr/>
          <p:nvPr/>
        </p:nvSpPr>
        <p:spPr>
          <a:xfrm>
            <a:off x="4027903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42" name="4">
            <a:extLst>
              <a:ext uri="{FF2B5EF4-FFF2-40B4-BE49-F238E27FC236}">
                <a16:creationId xmlns:a16="http://schemas.microsoft.com/office/drawing/2014/main" id="{64846070-382C-B24D-9544-E210A82A9ED8}"/>
              </a:ext>
            </a:extLst>
          </p:cNvPr>
          <p:cNvSpPr/>
          <p:nvPr/>
        </p:nvSpPr>
        <p:spPr>
          <a:xfrm>
            <a:off x="5399977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43" name="5">
            <a:extLst>
              <a:ext uri="{FF2B5EF4-FFF2-40B4-BE49-F238E27FC236}">
                <a16:creationId xmlns:a16="http://schemas.microsoft.com/office/drawing/2014/main" id="{12E0EB5E-F7A7-A349-993D-5CC43DD109A6}"/>
              </a:ext>
            </a:extLst>
          </p:cNvPr>
          <p:cNvSpPr/>
          <p:nvPr/>
        </p:nvSpPr>
        <p:spPr>
          <a:xfrm>
            <a:off x="6772051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144" name="6">
            <a:extLst>
              <a:ext uri="{FF2B5EF4-FFF2-40B4-BE49-F238E27FC236}">
                <a16:creationId xmlns:a16="http://schemas.microsoft.com/office/drawing/2014/main" id="{D8BD5E73-967F-134E-9786-8BFA1AEF383C}"/>
              </a:ext>
            </a:extLst>
          </p:cNvPr>
          <p:cNvSpPr/>
          <p:nvPr/>
        </p:nvSpPr>
        <p:spPr>
          <a:xfrm>
            <a:off x="8144125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45" name="7">
            <a:extLst>
              <a:ext uri="{FF2B5EF4-FFF2-40B4-BE49-F238E27FC236}">
                <a16:creationId xmlns:a16="http://schemas.microsoft.com/office/drawing/2014/main" id="{591D0216-8962-2B4D-BAD7-526313705268}"/>
              </a:ext>
            </a:extLst>
          </p:cNvPr>
          <p:cNvSpPr/>
          <p:nvPr/>
        </p:nvSpPr>
        <p:spPr>
          <a:xfrm>
            <a:off x="9516199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72" name="Word27">
            <a:extLst>
              <a:ext uri="{FF2B5EF4-FFF2-40B4-BE49-F238E27FC236}">
                <a16:creationId xmlns:a16="http://schemas.microsoft.com/office/drawing/2014/main" id="{844B59CD-4B62-9A40-8F3D-C0EA18BA0240}"/>
              </a:ext>
            </a:extLst>
          </p:cNvPr>
          <p:cNvSpPr/>
          <p:nvPr/>
        </p:nvSpPr>
        <p:spPr>
          <a:xfrm>
            <a:off x="1314783" y="4121798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Think!</a:t>
            </a:r>
          </a:p>
        </p:txBody>
      </p:sp>
      <p:sp>
        <p:nvSpPr>
          <p:cNvPr id="73" name="Word02">
            <a:extLst>
              <a:ext uri="{FF2B5EF4-FFF2-40B4-BE49-F238E27FC236}">
                <a16:creationId xmlns:a16="http://schemas.microsoft.com/office/drawing/2014/main" id="{4094A295-0ED2-D742-9F65-CDEEBCAEB18F}"/>
              </a:ext>
            </a:extLst>
          </p:cNvPr>
          <p:cNvSpPr/>
          <p:nvPr/>
        </p:nvSpPr>
        <p:spPr>
          <a:xfrm>
            <a:off x="2672822" y="4102599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Everyone quiet</a:t>
            </a:r>
          </a:p>
        </p:txBody>
      </p:sp>
      <p:sp>
        <p:nvSpPr>
          <p:cNvPr id="74" name="Word04">
            <a:extLst>
              <a:ext uri="{FF2B5EF4-FFF2-40B4-BE49-F238E27FC236}">
                <a16:creationId xmlns:a16="http://schemas.microsoft.com/office/drawing/2014/main" id="{3E603DCD-EA41-3241-8312-212FCB94CF13}"/>
              </a:ext>
            </a:extLst>
          </p:cNvPr>
          <p:cNvSpPr/>
          <p:nvPr/>
        </p:nvSpPr>
        <p:spPr>
          <a:xfrm>
            <a:off x="4045135" y="4113962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Be!</a:t>
            </a:r>
          </a:p>
        </p:txBody>
      </p:sp>
      <p:sp>
        <p:nvSpPr>
          <p:cNvPr id="75" name="Word18">
            <a:extLst>
              <a:ext uri="{FF2B5EF4-FFF2-40B4-BE49-F238E27FC236}">
                <a16:creationId xmlns:a16="http://schemas.microsoft.com/office/drawing/2014/main" id="{BE2BF5FB-0AE7-3647-9D31-FF559ED08B5D}"/>
              </a:ext>
            </a:extLst>
          </p:cNvPr>
          <p:cNvSpPr/>
          <p:nvPr/>
        </p:nvSpPr>
        <p:spPr>
          <a:xfrm>
            <a:off x="5402998" y="4083464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Will you?</a:t>
            </a:r>
          </a:p>
        </p:txBody>
      </p:sp>
      <p:sp>
        <p:nvSpPr>
          <p:cNvPr id="76" name="Word07">
            <a:extLst>
              <a:ext uri="{FF2B5EF4-FFF2-40B4-BE49-F238E27FC236}">
                <a16:creationId xmlns:a16="http://schemas.microsoft.com/office/drawing/2014/main" id="{3C833758-8E4D-4A45-BE83-7517516A1F75}"/>
              </a:ext>
            </a:extLst>
          </p:cNvPr>
          <p:cNvSpPr/>
          <p:nvPr/>
        </p:nvSpPr>
        <p:spPr>
          <a:xfrm>
            <a:off x="6804359" y="4128924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Walk!</a:t>
            </a:r>
          </a:p>
        </p:txBody>
      </p:sp>
      <p:sp>
        <p:nvSpPr>
          <p:cNvPr id="77" name="Word09">
            <a:extLst>
              <a:ext uri="{FF2B5EF4-FFF2-40B4-BE49-F238E27FC236}">
                <a16:creationId xmlns:a16="http://schemas.microsoft.com/office/drawing/2014/main" id="{773A6045-2E35-3D40-A424-3B645146A033}"/>
              </a:ext>
            </a:extLst>
          </p:cNvPr>
          <p:cNvSpPr/>
          <p:nvPr/>
        </p:nvSpPr>
        <p:spPr>
          <a:xfrm>
            <a:off x="8178299" y="4090901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I want you to think of…</a:t>
            </a:r>
          </a:p>
          <a:p>
            <a:pPr algn="ctr"/>
            <a:endParaRPr lang="en-GB" b="1" dirty="0">
              <a:solidFill>
                <a:schemeClr val="tx1"/>
              </a:solidFill>
              <a:latin typeface="Segoe Print" panose="02000800000000000000" pitchFamily="2" charset="0"/>
              <a:cs typeface="Arial" panose="020B0604020202020204" pitchFamily="34" charset="0"/>
            </a:endParaRPr>
          </a:p>
        </p:txBody>
      </p:sp>
      <p:sp>
        <p:nvSpPr>
          <p:cNvPr id="78" name="Word15">
            <a:extLst>
              <a:ext uri="{FF2B5EF4-FFF2-40B4-BE49-F238E27FC236}">
                <a16:creationId xmlns:a16="http://schemas.microsoft.com/office/drawing/2014/main" id="{61D299B1-B653-A54D-8A42-1F3F7465C875}"/>
              </a:ext>
            </a:extLst>
          </p:cNvPr>
          <p:cNvSpPr/>
          <p:nvPr/>
        </p:nvSpPr>
        <p:spPr>
          <a:xfrm>
            <a:off x="9560308" y="4097477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Who are you?</a:t>
            </a:r>
          </a:p>
          <a:p>
            <a:pPr algn="ctr"/>
            <a:endParaRPr lang="en-GB" b="1" dirty="0">
              <a:solidFill>
                <a:schemeClr val="tx1"/>
              </a:solidFill>
              <a:latin typeface="Segoe Print" panose="02000800000000000000" pitchFamily="2" charset="0"/>
              <a:cs typeface="Arial" panose="020B0604020202020204" pitchFamily="34" charset="0"/>
            </a:endParaRPr>
          </a:p>
        </p:txBody>
      </p:sp>
      <p:sp>
        <p:nvSpPr>
          <p:cNvPr id="79" name="Word27">
            <a:extLst>
              <a:ext uri="{FF2B5EF4-FFF2-40B4-BE49-F238E27FC236}">
                <a16:creationId xmlns:a16="http://schemas.microsoft.com/office/drawing/2014/main" id="{CBA6FE4A-F1E6-9745-88F4-277B3E0B69FF}"/>
              </a:ext>
            </a:extLst>
          </p:cNvPr>
          <p:cNvSpPr/>
          <p:nvPr/>
        </p:nvSpPr>
        <p:spPr>
          <a:xfrm>
            <a:off x="1302958" y="2759871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The aim of the lesson is…</a:t>
            </a:r>
          </a:p>
        </p:txBody>
      </p:sp>
      <p:sp>
        <p:nvSpPr>
          <p:cNvPr id="81" name="Word28">
            <a:extLst>
              <a:ext uri="{FF2B5EF4-FFF2-40B4-BE49-F238E27FC236}">
                <a16:creationId xmlns:a16="http://schemas.microsoft.com/office/drawing/2014/main" id="{C35DE69A-1B7C-5543-811B-5675EAF631B9}"/>
              </a:ext>
            </a:extLst>
          </p:cNvPr>
          <p:cNvSpPr/>
          <p:nvPr/>
        </p:nvSpPr>
        <p:spPr>
          <a:xfrm>
            <a:off x="2696572" y="2726000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Come here!</a:t>
            </a:r>
          </a:p>
        </p:txBody>
      </p:sp>
      <p:sp>
        <p:nvSpPr>
          <p:cNvPr id="83" name="Word26">
            <a:extLst>
              <a:ext uri="{FF2B5EF4-FFF2-40B4-BE49-F238E27FC236}">
                <a16:creationId xmlns:a16="http://schemas.microsoft.com/office/drawing/2014/main" id="{CAE23DC2-7173-E448-BB7D-ADA94746E962}"/>
              </a:ext>
            </a:extLst>
          </p:cNvPr>
          <p:cNvSpPr/>
          <p:nvPr/>
        </p:nvSpPr>
        <p:spPr>
          <a:xfrm>
            <a:off x="4077099" y="2724792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Do you remember?</a:t>
            </a:r>
          </a:p>
        </p:txBody>
      </p:sp>
      <p:sp>
        <p:nvSpPr>
          <p:cNvPr id="86" name="Word25">
            <a:extLst>
              <a:ext uri="{FF2B5EF4-FFF2-40B4-BE49-F238E27FC236}">
                <a16:creationId xmlns:a16="http://schemas.microsoft.com/office/drawing/2014/main" id="{7CFA9E6C-7E12-AA4D-B86A-26CAD75CCF46}"/>
              </a:ext>
            </a:extLst>
          </p:cNvPr>
          <p:cNvSpPr/>
          <p:nvPr/>
        </p:nvSpPr>
        <p:spPr>
          <a:xfrm>
            <a:off x="5435442" y="2705580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What have you enjoyed?</a:t>
            </a:r>
          </a:p>
        </p:txBody>
      </p:sp>
      <p:sp>
        <p:nvSpPr>
          <p:cNvPr id="88" name="Word03">
            <a:extLst>
              <a:ext uri="{FF2B5EF4-FFF2-40B4-BE49-F238E27FC236}">
                <a16:creationId xmlns:a16="http://schemas.microsoft.com/office/drawing/2014/main" id="{3EA68A16-0401-7E47-8600-BB7663917B33}"/>
              </a:ext>
            </a:extLst>
          </p:cNvPr>
          <p:cNvSpPr/>
          <p:nvPr/>
        </p:nvSpPr>
        <p:spPr>
          <a:xfrm>
            <a:off x="6840399" y="2698805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What’s ____ in Welsh?</a:t>
            </a:r>
          </a:p>
        </p:txBody>
      </p:sp>
      <p:sp>
        <p:nvSpPr>
          <p:cNvPr id="90" name="Word13">
            <a:extLst>
              <a:ext uri="{FF2B5EF4-FFF2-40B4-BE49-F238E27FC236}">
                <a16:creationId xmlns:a16="http://schemas.microsoft.com/office/drawing/2014/main" id="{E7043ED6-858D-9945-AE79-64605A8874BD}"/>
              </a:ext>
            </a:extLst>
          </p:cNvPr>
          <p:cNvSpPr/>
          <p:nvPr/>
        </p:nvSpPr>
        <p:spPr>
          <a:xfrm>
            <a:off x="9576918" y="1323076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I’m sorry</a:t>
            </a:r>
          </a:p>
        </p:txBody>
      </p:sp>
      <p:sp>
        <p:nvSpPr>
          <p:cNvPr id="91" name="Word08">
            <a:extLst>
              <a:ext uri="{FF2B5EF4-FFF2-40B4-BE49-F238E27FC236}">
                <a16:creationId xmlns:a16="http://schemas.microsoft.com/office/drawing/2014/main" id="{3A66D46E-487B-E440-8EA8-AF6E6834D9FB}"/>
              </a:ext>
            </a:extLst>
          </p:cNvPr>
          <p:cNvSpPr/>
          <p:nvPr/>
        </p:nvSpPr>
        <p:spPr>
          <a:xfrm>
            <a:off x="9597365" y="2688878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Sit!</a:t>
            </a:r>
          </a:p>
        </p:txBody>
      </p:sp>
      <p:sp>
        <p:nvSpPr>
          <p:cNvPr id="92" name="Word01">
            <a:extLst>
              <a:ext uri="{FF2B5EF4-FFF2-40B4-BE49-F238E27FC236}">
                <a16:creationId xmlns:a16="http://schemas.microsoft.com/office/drawing/2014/main" id="{551B5896-0E4C-8D49-8ED3-D961F52396B8}"/>
              </a:ext>
            </a:extLst>
          </p:cNvPr>
          <p:cNvSpPr/>
          <p:nvPr/>
        </p:nvSpPr>
        <p:spPr>
          <a:xfrm>
            <a:off x="8223324" y="2699424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Turn!</a:t>
            </a:r>
          </a:p>
        </p:txBody>
      </p:sp>
    </p:spTree>
    <p:extLst>
      <p:ext uri="{BB962C8B-B14F-4D97-AF65-F5344CB8AC3E}">
        <p14:creationId xmlns:p14="http://schemas.microsoft.com/office/powerpoint/2010/main" val="2590173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</p:childTnLst>
        </p:cTn>
      </p:par>
    </p:tnLst>
    <p:bldLst>
      <p:bldP spid="80" grpId="0" animBg="1"/>
      <p:bldP spid="82" grpId="0" animBg="1"/>
      <p:bldP spid="84" grpId="0" animBg="1"/>
      <p:bldP spid="85" grpId="0" animBg="1"/>
      <p:bldP spid="87" grpId="0" animBg="1"/>
      <p:bldP spid="89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1" grpId="0" animBg="1"/>
      <p:bldP spid="83" grpId="0" animBg="1"/>
      <p:bldP spid="86" grpId="0" animBg="1"/>
      <p:bldP spid="88" grpId="0" animBg="1"/>
      <p:bldP spid="90" grpId="0" animBg="1"/>
      <p:bldP spid="91" grpId="0" animBg="1"/>
      <p:bldP spid="9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574861" y="1630205"/>
            <a:ext cx="602060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Da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 chi,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298D599-4A5D-7440-0B29-0B85046A7DFB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7" name="Picture 25" descr="Logo&#10;&#10;Description automatically generated">
            <a:extLst>
              <a:ext uri="{FF2B5EF4-FFF2-40B4-BE49-F238E27FC236}">
                <a16:creationId xmlns:a16="http://schemas.microsoft.com/office/drawing/2014/main" id="{C98D14A7-A717-F56E-BA64-6346AD2C18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0" name="Picture 24" descr="Logo&#10;&#10;Description automatically generated">
            <a:extLst>
              <a:ext uri="{FF2B5EF4-FFF2-40B4-BE49-F238E27FC236}">
                <a16:creationId xmlns:a16="http://schemas.microsoft.com/office/drawing/2014/main" id="{EC77ACD3-FC38-8FAD-C5DD-70BC3DD12A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15181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138</TotalTime>
  <Words>1858</Words>
  <Application>Microsoft Macintosh PowerPoint</Application>
  <PresentationFormat>Widescreen</PresentationFormat>
  <Paragraphs>567</Paragraphs>
  <Slides>23</Slides>
  <Notes>5</Notes>
  <HiddenSlides>0</HiddenSlides>
  <MMClips>16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23</vt:i4>
      </vt:variant>
    </vt:vector>
  </HeadingPairs>
  <TitlesOfParts>
    <vt:vector size="41" baseType="lpstr">
      <vt:lpstr>Arial</vt:lpstr>
      <vt:lpstr>Arial Rounded MT Bold</vt:lpstr>
      <vt:lpstr>Avenir Book</vt:lpstr>
      <vt:lpstr>Calibri</vt:lpstr>
      <vt:lpstr>Calibri Light</vt:lpstr>
      <vt:lpstr>Cavolini</vt:lpstr>
      <vt:lpstr>Century Gothic</vt:lpstr>
      <vt:lpstr>SASSOON PRIMARY</vt:lpstr>
      <vt:lpstr>SASSOON PRIMARY ALT</vt:lpstr>
      <vt:lpstr>Segoe Print</vt:lpstr>
      <vt:lpstr>Tw Cen MT</vt:lpstr>
      <vt:lpstr>Twinkl SemiBold</vt:lpstr>
      <vt:lpstr>Verdana</vt:lpstr>
      <vt:lpstr>office theme</vt:lpstr>
      <vt:lpstr>Office Theme</vt:lpstr>
      <vt:lpstr>Office Theme</vt:lpstr>
      <vt:lpstr>Office Theme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Catrin Evans-Thomas</cp:lastModifiedBy>
  <cp:revision>248</cp:revision>
  <dcterms:created xsi:type="dcterms:W3CDTF">2023-10-02T11:32:54Z</dcterms:created>
  <dcterms:modified xsi:type="dcterms:W3CDTF">2024-10-10T09:02:17Z</dcterms:modified>
</cp:coreProperties>
</file>