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901" r:id="rId2"/>
    <p:sldId id="903" r:id="rId3"/>
    <p:sldId id="995" r:id="rId4"/>
    <p:sldId id="912" r:id="rId5"/>
    <p:sldId id="913" r:id="rId6"/>
    <p:sldId id="851" r:id="rId7"/>
    <p:sldId id="860" r:id="rId8"/>
    <p:sldId id="959" r:id="rId9"/>
    <p:sldId id="963" r:id="rId10"/>
    <p:sldId id="957" r:id="rId11"/>
    <p:sldId id="921" r:id="rId12"/>
    <p:sldId id="958" r:id="rId13"/>
    <p:sldId id="920" r:id="rId14"/>
    <p:sldId id="990" r:id="rId15"/>
    <p:sldId id="960" r:id="rId16"/>
    <p:sldId id="986" r:id="rId17"/>
    <p:sldId id="861" r:id="rId18"/>
    <p:sldId id="896" r:id="rId19"/>
    <p:sldId id="883" r:id="rId20"/>
    <p:sldId id="925" r:id="rId21"/>
    <p:sldId id="947" r:id="rId22"/>
    <p:sldId id="893" r:id="rId23"/>
    <p:sldId id="982" r:id="rId24"/>
    <p:sldId id="927" r:id="rId25"/>
    <p:sldId id="991" r:id="rId26"/>
    <p:sldId id="984" r:id="rId27"/>
    <p:sldId id="975" r:id="rId28"/>
    <p:sldId id="949" r:id="rId29"/>
    <p:sldId id="971" r:id="rId30"/>
    <p:sldId id="994" r:id="rId31"/>
    <p:sldId id="972" r:id="rId32"/>
    <p:sldId id="992" r:id="rId33"/>
    <p:sldId id="853" r:id="rId34"/>
    <p:sldId id="983" r:id="rId35"/>
    <p:sldId id="915" r:id="rId36"/>
    <p:sldId id="935" r:id="rId37"/>
    <p:sldId id="936" r:id="rId38"/>
    <p:sldId id="914" r:id="rId39"/>
    <p:sldId id="862" r:id="rId40"/>
    <p:sldId id="966" r:id="rId41"/>
    <p:sldId id="885" r:id="rId42"/>
    <p:sldId id="882" r:id="rId43"/>
  </p:sldIdLst>
  <p:sldSz cx="9144000" cy="6858000" type="screen4x3"/>
  <p:notesSz cx="9939338" cy="6807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B5C4"/>
    <a:srgbClr val="D0D0D1"/>
    <a:srgbClr val="E6E9ED"/>
    <a:srgbClr val="DADFE5"/>
    <a:srgbClr val="ADDBFB"/>
    <a:srgbClr val="BBE2FD"/>
    <a:srgbClr val="A8D9F8"/>
    <a:srgbClr val="81BAE7"/>
    <a:srgbClr val="5F8AC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80" autoAdjust="0"/>
    <p:restoredTop sz="95438" autoAdjust="0"/>
  </p:normalViewPr>
  <p:slideViewPr>
    <p:cSldViewPr>
      <p:cViewPr>
        <p:scale>
          <a:sx n="98" d="100"/>
          <a:sy n="98" d="100"/>
        </p:scale>
        <p:origin x="320" y="10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FFC8-A7AB-48D4-9AA8-7C6F6C4F19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004F2-81E9-4286-AEAD-2BD7E548B3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9275" y="0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C31C71B3-2581-4BDF-8C49-B91B1004784D}" type="datetimeFigureOut">
              <a:rPr lang="en-GB"/>
              <a:pPr>
                <a:defRPr/>
              </a:pPr>
              <a:t>11/08/2023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0D047-7D4A-407E-A634-9686F8B417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65808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4618D-8B5A-4FFD-8052-D6177486E4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9275" y="6465808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D7191AD3-8859-427F-9530-122E3A745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22660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61CA7E-CC11-4F51-BA91-7D4B6F020E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444A1-443B-44C9-A1BB-A4CD267D8E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629275" y="1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259AB0E6-8109-4A17-8E21-F0EE63E8A01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A5609E-21B5-44DA-AA24-8EED92E96C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67075" y="511175"/>
            <a:ext cx="3405188" cy="25527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73" tIns="46236" rIns="92473" bIns="46236" rtlCol="0" anchor="ctr"/>
          <a:lstStyle/>
          <a:p>
            <a:pPr lvl="0"/>
            <a:endParaRPr lang="en-AU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3B4445-3235-4790-B1F3-26BDB9D89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3775" y="3232904"/>
            <a:ext cx="7951788" cy="3063002"/>
          </a:xfrm>
          <a:prstGeom prst="rect">
            <a:avLst/>
          </a:prstGeom>
        </p:spPr>
        <p:txBody>
          <a:bodyPr vert="horz" lIns="92473" tIns="46236" rIns="92473" bIns="4623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AU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74E8-FF00-483C-9471-0C469CBC82C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65808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E6C91-81B2-4606-8620-1E260E54D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629275" y="6465808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74286D8B-C54C-4D44-8CE4-8D9163E2004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0844074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F35C3B86-F0A2-4509-8B43-4CEA52C8FF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0EE0C61-4E1A-481D-B986-FACBA9E4811E}" type="slidenum">
              <a:rPr lang="en-GB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E3924CDA-63D1-49B5-9F74-E481F27D78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014413" y="762000"/>
            <a:ext cx="5080000" cy="3810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57F00321-F674-4C41-A38A-4624E32167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7179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60882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F9B14577-D4D9-461C-A29F-CFF058EABD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014413" y="762000"/>
            <a:ext cx="5080000" cy="3810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A20500C8-58AA-4307-85F1-C6CFE7FCA1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9276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4B699-6239-4BCA-8F81-766DA97A6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D544-4FB9-417B-8AA8-A3CBA525278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B1CB-F932-476D-A43F-805C31274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7C185-6B14-419C-8EA9-AA35E302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612FF-E023-4219-ABEC-517CC1E2DC5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83933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3050-216F-4B2B-B35A-7FFD6EF3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8D23-A875-4759-AB27-AC81F9F507B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9014-D5E8-4DC0-958E-62CB15AE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AB55-A093-4703-BEB7-B402E2EA0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3AD3-0B0E-434F-8259-C98291766AD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713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887A-6371-4246-9677-A57DF5763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0EA33-936A-4136-8290-B5CB19F0F2F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1C89-B157-4871-B99A-F5544632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63E9-EB52-463B-A3F7-B7EB2E002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CE0B-A053-464F-9F23-622E3CF935E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39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E21D3D-D676-4FDF-B64B-20CFCEE2E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6C9E4-333F-497B-BA98-46BCC3E3540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010FFB-498C-4385-891A-C8A647AA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564E9DF-181C-44B1-BED9-3B5BBB7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4F1B8-8688-499D-8AE9-C1EE7096546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00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9BAEA76-545C-44AE-B856-DEEFCC8A4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4C09-313B-440A-BEEC-C445F3166875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38FD085-F46E-443B-8DA9-4C95756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4D6B20-19BB-4CF4-98F3-118EE718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AA0D-96E4-44EF-B29D-D2C31096D45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103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E353BB-178B-4A25-85DE-9A582F501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9505-8192-432B-A522-4F6CA2D2B49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6269AFE-61BB-49DA-967C-FF5844E0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87146A-E3B8-40D4-8BE7-EA088E8B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9F2CE-47F9-4E17-9031-4CF84ECA5DE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445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B28A9C-DE3E-4E4F-997E-53DC50A7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E561A-4C00-49D4-85AD-C01E9A50717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3FC26-F306-4745-A76F-B4BF1CA23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F6A3AEE-1B5F-4FD3-972A-592E197B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C7278-CB03-4E35-BAD9-135C7A17E4A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659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D80F12-3EAD-4CCC-8671-816D4D9B6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E13-726C-4BA5-9695-C76BDABC998D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A616-E7B7-473B-8D7B-9C125E6A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7EA25A-7A50-40D0-AD8C-CF5C054C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E1D1-009F-41BB-8CE7-28526BD3CB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5171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FFC36-D233-4AFA-BF2A-1E6D2096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4C3EC-C018-45CB-9126-0B95FE966733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8E7832A-F992-444B-886B-4ED7F098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040C3E-CCB2-4ABA-92E1-E7CBA48A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3C38-D080-401C-B6F4-84C1658B1B0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03131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6685-B942-4B41-B077-E6AEA397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D62-509B-4FE4-96C7-929EFC2F5CA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15CBB-90D1-41CE-9D9E-8A3ABDC3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957A-6D64-4EE6-AF4D-AE9DC55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49F11-A4CE-4FBE-B8C0-1F4E024E82B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201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6FBC2-E61C-4CA3-82EC-A71E7954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EEE7-158F-4A21-A235-C92962191582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567A1-7DBB-400D-9114-A7F99E409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F256-C0E6-4538-80E3-1DB834FF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446D5-FC7A-4AC8-8CE6-89133B08A11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4636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5FA1B6D-072C-4018-823C-5822A58C1C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4925" y="6457950"/>
            <a:ext cx="684213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8489B3E5-9E7D-4453-AD33-D1A32609391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65961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D9A85BF7-6060-4455-9F83-1D03171F647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4925" y="6457950"/>
            <a:ext cx="684213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13C33C3F-E567-43F7-9F8E-ADE04729B0B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00563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E8C6B74-AA50-4C9B-BDBB-F710B517F1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4925" y="6457950"/>
            <a:ext cx="684213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AB2E4B69-1515-4CB1-BDAD-A2A7282F3DD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74824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17375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F560603-0D47-4BFF-BCA3-C3581516F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AU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ED96AC9-2A83-4734-A671-0A9E5B4F47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AU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6985-BADE-4BCB-BE62-917066089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0E47FE-2EEC-47A2-9F88-BA5752A970E1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E5C1E-DC94-4C92-A0EB-5FB2734566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C4D2-77DF-4EA8-8D19-C204D17B1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76036-EFE4-4DAE-97C0-E4E4648590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emf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emf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emf"/><Relationship Id="rId4" Type="http://schemas.openxmlformats.org/officeDocument/2006/relationships/image" Target="../media/image58.em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emf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9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3FOBcOKmok" TargetMode="External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river">
            <a:extLst>
              <a:ext uri="{FF2B5EF4-FFF2-40B4-BE49-F238E27FC236}">
                <a16:creationId xmlns:a16="http://schemas.microsoft.com/office/drawing/2014/main" id="{46836A0D-DF9C-F591-3287-8FEE0339F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68"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7171" name="TextBox 12">
            <a:extLst>
              <a:ext uri="{FF2B5EF4-FFF2-40B4-BE49-F238E27FC236}">
                <a16:creationId xmlns:a16="http://schemas.microsoft.com/office/drawing/2014/main" id="{3E6F1F34-4F88-4D27-AE92-D20977659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710" y="6027807"/>
            <a:ext cx="637065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 dirty="0">
                <a:solidFill>
                  <a:schemeClr val="bg1"/>
                </a:solidFill>
                <a:cs typeface="Arial" panose="020B0604020202020204" pitchFamily="34" charset="0"/>
              </a:rPr>
              <a:t>Dr Alissa Flatley</a:t>
            </a:r>
          </a:p>
          <a:p>
            <a:pPr eaLnBrk="1" hangingPunct="1"/>
            <a:r>
              <a:rPr lang="en-GB" sz="20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20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051050" y="1854200"/>
            <a:ext cx="6723063" cy="2277547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Bedrock Rivers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Form, process and evolution</a:t>
            </a:r>
            <a:endParaRPr lang="en-US" sz="20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B2A1FF-2AB5-8C2E-B312-12AF0F9B16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87" y="154181"/>
            <a:ext cx="2905969" cy="1344011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Hillslope – channel transition…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6" name="Picture 6">
            <a:extLst>
              <a:ext uri="{FF2B5EF4-FFF2-40B4-BE49-F238E27FC236}">
                <a16:creationId xmlns:a16="http://schemas.microsoft.com/office/drawing/2014/main" id="{06D40952-C1AD-46EC-8FEC-3BE0575B6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75" y="2781300"/>
            <a:ext cx="8510588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90" y="739036"/>
            <a:ext cx="2166962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Where and how it all begins...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Channel initiation by surface erosion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3E3103-0951-55C2-0D3B-9C21A0C8837D}"/>
              </a:ext>
            </a:extLst>
          </p:cNvPr>
          <p:cNvGrpSpPr/>
          <p:nvPr/>
        </p:nvGrpSpPr>
        <p:grpSpPr>
          <a:xfrm>
            <a:off x="172790" y="836613"/>
            <a:ext cx="8806110" cy="3498850"/>
            <a:chOff x="172790" y="836613"/>
            <a:chExt cx="8806110" cy="3498850"/>
          </a:xfrm>
        </p:grpSpPr>
        <p:sp>
          <p:nvSpPr>
            <p:cNvPr id="8200" name="TextBox 5">
              <a:extLst>
                <a:ext uri="{FF2B5EF4-FFF2-40B4-BE49-F238E27FC236}">
                  <a16:creationId xmlns:a16="http://schemas.microsoft.com/office/drawing/2014/main" id="{98A7D3FA-104C-4451-89E1-EF994392A8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790" y="2262872"/>
              <a:ext cx="251742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marL="2857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buFont typeface="Arial" panose="020B0604020202020204" pitchFamily="34" charset="0"/>
                <a:buChar char="•"/>
              </a:pPr>
              <a:r>
                <a:rPr lang="de-DE" altLang="en-US" dirty="0"/>
                <a:t>Stream Order systems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6EA7375-2DE8-1716-31FF-530C91DEFB5F}"/>
                </a:ext>
              </a:extLst>
            </p:cNvPr>
            <p:cNvGrpSpPr/>
            <p:nvPr/>
          </p:nvGrpSpPr>
          <p:grpSpPr>
            <a:xfrm>
              <a:off x="5076825" y="836613"/>
              <a:ext cx="3902075" cy="3498850"/>
              <a:chOff x="5076825" y="836613"/>
              <a:chExt cx="3902075" cy="3498850"/>
            </a:xfrm>
          </p:grpSpPr>
          <p:pic>
            <p:nvPicPr>
              <p:cNvPr id="8198" name="Picture 7">
                <a:extLst>
                  <a:ext uri="{FF2B5EF4-FFF2-40B4-BE49-F238E27FC236}">
                    <a16:creationId xmlns:a16="http://schemas.microsoft.com/office/drawing/2014/main" id="{E8B2B03C-F0E1-4B84-A0B1-6B2FE66CB03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2931"/>
              <a:stretch>
                <a:fillRect/>
              </a:stretch>
            </p:blipFill>
            <p:spPr bwMode="auto">
              <a:xfrm>
                <a:off x="5076825" y="836613"/>
                <a:ext cx="3902075" cy="3498850"/>
              </a:xfrm>
              <a:prstGeom prst="rect">
                <a:avLst/>
              </a:prstGeom>
              <a:noFill/>
              <a:ln w="6350">
                <a:solidFill>
                  <a:srgbClr val="00206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8199" name="Group 2">
                <a:extLst>
                  <a:ext uri="{FF2B5EF4-FFF2-40B4-BE49-F238E27FC236}">
                    <a16:creationId xmlns:a16="http://schemas.microsoft.com/office/drawing/2014/main" id="{8FEBABE6-08CD-43F0-9B4C-82270F6F534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659563" y="2579688"/>
                <a:ext cx="1800225" cy="344487"/>
                <a:chOff x="6660232" y="2580359"/>
                <a:chExt cx="1800200" cy="344554"/>
              </a:xfrm>
            </p:grpSpPr>
            <p:sp>
              <p:nvSpPr>
                <p:cNvPr id="2" name="Oval 1">
                  <a:extLst>
                    <a:ext uri="{FF2B5EF4-FFF2-40B4-BE49-F238E27FC236}">
                      <a16:creationId xmlns:a16="http://schemas.microsoft.com/office/drawing/2014/main" id="{3B4BB305-89B8-418B-8876-0FDF2F686F1F}"/>
                    </a:ext>
                  </a:extLst>
                </p:cNvPr>
                <p:cNvSpPr/>
                <p:nvPr/>
              </p:nvSpPr>
              <p:spPr>
                <a:xfrm>
                  <a:off x="6660232" y="2672452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9" name="Oval 8">
                  <a:extLst>
                    <a:ext uri="{FF2B5EF4-FFF2-40B4-BE49-F238E27FC236}">
                      <a16:creationId xmlns:a16="http://schemas.microsoft.com/office/drawing/2014/main" id="{011722BD-47DF-4EF3-B0D0-4ED54DD8C1D8}"/>
                    </a:ext>
                  </a:extLst>
                </p:cNvPr>
                <p:cNvSpPr/>
                <p:nvPr/>
              </p:nvSpPr>
              <p:spPr>
                <a:xfrm>
                  <a:off x="6918990" y="2601000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1" name="Oval 10">
                  <a:extLst>
                    <a:ext uri="{FF2B5EF4-FFF2-40B4-BE49-F238E27FC236}">
                      <a16:creationId xmlns:a16="http://schemas.microsoft.com/office/drawing/2014/main" id="{1E3B886A-C8A4-40C7-BF54-287B40A34281}"/>
                    </a:ext>
                  </a:extLst>
                </p:cNvPr>
                <p:cNvSpPr/>
                <p:nvPr/>
              </p:nvSpPr>
              <p:spPr>
                <a:xfrm>
                  <a:off x="8244535" y="2708971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A119CDB4-CA9B-4549-A044-A96F99447BA6}"/>
                    </a:ext>
                  </a:extLst>
                </p:cNvPr>
                <p:cNvSpPr/>
                <p:nvPr/>
              </p:nvSpPr>
              <p:spPr>
                <a:xfrm>
                  <a:off x="7509532" y="2580359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5" name="Oval 14">
                  <a:extLst>
                    <a:ext uri="{FF2B5EF4-FFF2-40B4-BE49-F238E27FC236}">
                      <a16:creationId xmlns:a16="http://schemas.microsoft.com/office/drawing/2014/main" id="{7CE7CD22-C826-4F7D-842E-CE22BD9A5FA2}"/>
                    </a:ext>
                  </a:extLst>
                </p:cNvPr>
                <p:cNvSpPr/>
                <p:nvPr/>
              </p:nvSpPr>
              <p:spPr>
                <a:xfrm>
                  <a:off x="7912752" y="2580359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</p:grpSp>
          <p:sp>
            <p:nvSpPr>
              <p:cNvPr id="8201" name="TextBox 15">
                <a:extLst>
                  <a:ext uri="{FF2B5EF4-FFF2-40B4-BE49-F238E27FC236}">
                    <a16:creationId xmlns:a16="http://schemas.microsoft.com/office/drawing/2014/main" id="{B7A126B2-181E-4619-891B-34E7707EC27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42238" y="857250"/>
                <a:ext cx="1095375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/>
                  <a:t>1st order</a:t>
                </a:r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66A78CC1-E81C-4BEC-BA46-39B3F44B2C4B}"/>
                  </a:ext>
                </a:extLst>
              </p:cNvPr>
              <p:cNvSpPr/>
              <p:nvPr/>
            </p:nvSpPr>
            <p:spPr>
              <a:xfrm>
                <a:off x="7470775" y="3048000"/>
                <a:ext cx="215900" cy="21590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94F0D029-1DF6-4F3A-8EC7-36E9BC44293C}"/>
                  </a:ext>
                </a:extLst>
              </p:cNvPr>
              <p:cNvSpPr/>
              <p:nvPr/>
            </p:nvSpPr>
            <p:spPr>
              <a:xfrm>
                <a:off x="7105650" y="2863850"/>
                <a:ext cx="215900" cy="21590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9DD18D0B-C67E-4C84-99A9-98FB5C6BE9FB}"/>
                  </a:ext>
                </a:extLst>
              </p:cNvPr>
              <p:cNvSpPr/>
              <p:nvPr/>
            </p:nvSpPr>
            <p:spPr>
              <a:xfrm>
                <a:off x="6562725" y="3263900"/>
                <a:ext cx="217488" cy="215900"/>
              </a:xfrm>
              <a:prstGeom prst="ellipse">
                <a:avLst/>
              </a:pr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8205" name="TextBox 25">
                <a:extLst>
                  <a:ext uri="{FF2B5EF4-FFF2-40B4-BE49-F238E27FC236}">
                    <a16:creationId xmlns:a16="http://schemas.microsoft.com/office/drawing/2014/main" id="{D4B330E5-6C92-43BB-9E8B-F1C8A7D63BB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54938" y="1139825"/>
                <a:ext cx="1171575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>
                    <a:solidFill>
                      <a:srgbClr val="FF0000"/>
                    </a:solidFill>
                  </a:rPr>
                  <a:t>2nd order</a:t>
                </a:r>
              </a:p>
            </p:txBody>
          </p:sp>
          <p:sp>
            <p:nvSpPr>
              <p:cNvPr id="8206" name="TextBox 26">
                <a:extLst>
                  <a:ext uri="{FF2B5EF4-FFF2-40B4-BE49-F238E27FC236}">
                    <a16:creationId xmlns:a16="http://schemas.microsoft.com/office/drawing/2014/main" id="{82E2AB72-3617-4F4E-B89F-201DD8FE35D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54938" y="1452563"/>
                <a:ext cx="1120775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>
                    <a:solidFill>
                      <a:srgbClr val="00B050"/>
                    </a:solidFill>
                  </a:rPr>
                  <a:t>3rd order</a:t>
                </a:r>
              </a:p>
            </p:txBody>
          </p:sp>
        </p:grpSp>
      </p:grpSp>
      <p:sp>
        <p:nvSpPr>
          <p:cNvPr id="20" name="Rectangle 19"/>
          <p:cNvSpPr/>
          <p:nvPr/>
        </p:nvSpPr>
        <p:spPr>
          <a:xfrm>
            <a:off x="2988593" y="5174803"/>
            <a:ext cx="4176464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b="1" dirty="0">
                <a:latin typeface="Arial"/>
                <a:cs typeface="Arial"/>
              </a:rPr>
              <a:t>Mountain or bedrock rivers</a:t>
            </a:r>
            <a:r>
              <a:rPr lang="en-US" dirty="0">
                <a:latin typeface="Arial"/>
                <a:cs typeface="Arial"/>
              </a:rPr>
              <a:t>: Q</a:t>
            </a:r>
            <a:r>
              <a:rPr lang="en-US" baseline="-25000" dirty="0">
                <a:latin typeface="Arial"/>
                <a:cs typeface="Arial"/>
              </a:rPr>
              <a:t>c</a:t>
            </a:r>
            <a:r>
              <a:rPr lang="en-US" dirty="0">
                <a:latin typeface="Arial"/>
                <a:cs typeface="Arial"/>
              </a:rPr>
              <a:t> &gt; Q</a:t>
            </a:r>
            <a:r>
              <a:rPr lang="en-US" baseline="-25000" dirty="0">
                <a:latin typeface="Arial"/>
                <a:cs typeface="Arial"/>
              </a:rPr>
              <a:t>s    </a:t>
            </a:r>
            <a:r>
              <a:rPr lang="en-US" dirty="0">
                <a:latin typeface="Arial"/>
                <a:cs typeface="Arial"/>
              </a:rPr>
              <a:t>(i.e. excess power), steep headwaters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" t="7580" r="19933"/>
          <a:stretch/>
        </p:blipFill>
        <p:spPr>
          <a:xfrm>
            <a:off x="2289604" y="763131"/>
            <a:ext cx="2693664" cy="2040633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flipH="1">
            <a:off x="3449415" y="1857376"/>
            <a:ext cx="517747" cy="2106666"/>
          </a:xfrm>
          <a:prstGeom prst="straightConnector1">
            <a:avLst/>
          </a:prstGeom>
          <a:ln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D2257AE-ECCC-B079-371F-717A6301E154}"/>
              </a:ext>
            </a:extLst>
          </p:cNvPr>
          <p:cNvSpPr txBox="1"/>
          <p:nvPr/>
        </p:nvSpPr>
        <p:spPr>
          <a:xfrm>
            <a:off x="2289604" y="803831"/>
            <a:ext cx="26840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500" dirty="0">
                <a:solidFill>
                  <a:schemeClr val="bg1"/>
                </a:solidFill>
              </a:rPr>
              <a:t>distance → depth, velocity &amp; turbulence → shear stress…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Mountain Rivers…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1157236"/>
            <a:ext cx="8280920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What are bedrock (and mountain) rivers and what are the mechanisms of </a:t>
            </a:r>
            <a:r>
              <a:rPr lang="de-DE" altLang="en-US" sz="2800" b="1" dirty="0">
                <a:solidFill>
                  <a:srgbClr val="002060"/>
                </a:solidFill>
              </a:rPr>
              <a:t>bedrock erosion</a:t>
            </a:r>
            <a:r>
              <a:rPr lang="de-DE" altLang="en-US" sz="2800" dirty="0">
                <a:solidFill>
                  <a:srgbClr val="002060"/>
                </a:solidFill>
              </a:rPr>
              <a:t>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Which role does </a:t>
            </a:r>
            <a:r>
              <a:rPr lang="de-DE" altLang="en-US" sz="2800" b="1" dirty="0">
                <a:solidFill>
                  <a:srgbClr val="002060"/>
                </a:solidFill>
              </a:rPr>
              <a:t>sediment</a:t>
            </a:r>
            <a:r>
              <a:rPr lang="de-DE" altLang="en-US" sz="2800" dirty="0">
                <a:solidFill>
                  <a:srgbClr val="002060"/>
                </a:solidFill>
              </a:rPr>
              <a:t> play in bedrock erosion?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How does </a:t>
            </a:r>
            <a:r>
              <a:rPr lang="de-DE" altLang="en-US" sz="2800" b="1" dirty="0">
                <a:solidFill>
                  <a:srgbClr val="002060"/>
                </a:solidFill>
              </a:rPr>
              <a:t>climate and environmental change </a:t>
            </a:r>
            <a:r>
              <a:rPr lang="de-DE" altLang="en-US" sz="2800" dirty="0">
                <a:solidFill>
                  <a:srgbClr val="002060"/>
                </a:solidFill>
              </a:rPr>
              <a:t>influence erosion and the evolution of valley form?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How does the river longprofile (i.e. the entire river system) </a:t>
            </a:r>
            <a:r>
              <a:rPr lang="de-DE" altLang="en-US" sz="2800" b="1" dirty="0">
                <a:solidFill>
                  <a:srgbClr val="002060"/>
                </a:solidFill>
              </a:rPr>
              <a:t>adjust to change</a:t>
            </a:r>
            <a:r>
              <a:rPr lang="de-DE" altLang="en-US" sz="2800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58152045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n image of a river&#10;&#10;Description generated with high confidence">
            <a:extLst>
              <a:ext uri="{FF2B5EF4-FFF2-40B4-BE49-F238E27FC236}">
                <a16:creationId xmlns:a16="http://schemas.microsoft.com/office/drawing/2014/main" id="{3C73FA5A-45A6-43A0-8664-A7D76F0F1E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25"/>
          <a:stretch>
            <a:fillRect/>
          </a:stretch>
        </p:blipFill>
        <p:spPr bwMode="auto">
          <a:xfrm>
            <a:off x="0" y="-19050"/>
            <a:ext cx="9144000" cy="688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62A619-4F00-452E-A71E-1486E0D8C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51"/>
          <a:stretch>
            <a:fillRect/>
          </a:stretch>
        </p:blipFill>
        <p:spPr bwMode="auto">
          <a:xfrm>
            <a:off x="223838" y="765175"/>
            <a:ext cx="8658225" cy="594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7AAF232-DDE9-45DD-9C9B-9B1398FCD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>
            <a:fillRect/>
          </a:stretch>
        </p:blipFill>
        <p:spPr bwMode="auto">
          <a:xfrm>
            <a:off x="0" y="-17463"/>
            <a:ext cx="9144000" cy="6877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5FCD2DF-9149-4494-98E3-1215FDB3B201}"/>
              </a:ext>
            </a:extLst>
          </p:cNvPr>
          <p:cNvGrpSpPr>
            <a:grpSpLocks/>
          </p:cNvGrpSpPr>
          <p:nvPr/>
        </p:nvGrpSpPr>
        <p:grpSpPr bwMode="auto">
          <a:xfrm>
            <a:off x="2681190" y="5045075"/>
            <a:ext cx="3762568" cy="1336675"/>
            <a:chOff x="3722642" y="5561210"/>
            <a:chExt cx="3761739" cy="1336793"/>
          </a:xfrm>
        </p:grpSpPr>
        <p:sp>
          <p:nvSpPr>
            <p:cNvPr id="9230" name="TextBox 7">
              <a:extLst>
                <a:ext uri="{FF2B5EF4-FFF2-40B4-BE49-F238E27FC236}">
                  <a16:creationId xmlns:a16="http://schemas.microsoft.com/office/drawing/2014/main" id="{CB0A507C-AFA8-4B2B-B2E9-D5934981E1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22642" y="5561210"/>
              <a:ext cx="3761739" cy="6463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 dirty="0">
                  <a:solidFill>
                    <a:srgbClr val="002060"/>
                  </a:solidFill>
                  <a:cs typeface="Arial" panose="020B0604020202020204" pitchFamily="34" charset="0"/>
                </a:rPr>
                <a:t>Stream power = 49 W = 0.049 kW</a:t>
              </a:r>
            </a:p>
            <a:p>
              <a:pPr algn="ctr" eaLnBrk="1" hangingPunct="1"/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(73 500 W = 73.5 kW in flood)</a:t>
              </a:r>
            </a:p>
          </p:txBody>
        </p:sp>
        <p:sp>
          <p:nvSpPr>
            <p:cNvPr id="9231" name="TextBox 10">
              <a:extLst>
                <a:ext uri="{FF2B5EF4-FFF2-40B4-BE49-F238E27FC236}">
                  <a16:creationId xmlns:a16="http://schemas.microsoft.com/office/drawing/2014/main" id="{7BA879ED-C8C3-44A4-9148-7C75F64F12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56980" y="6528671"/>
              <a:ext cx="28713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1 kW = 1.34 horsepower...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108CA4CD-CD40-407A-971A-937604604471}"/>
              </a:ext>
            </a:extLst>
          </p:cNvPr>
          <p:cNvGrpSpPr/>
          <p:nvPr/>
        </p:nvGrpSpPr>
        <p:grpSpPr>
          <a:xfrm>
            <a:off x="2124075" y="3284538"/>
            <a:ext cx="4516438" cy="1584325"/>
            <a:chOff x="2124075" y="3284538"/>
            <a:chExt cx="4516438" cy="1584325"/>
          </a:xfrm>
        </p:grpSpPr>
        <p:sp>
          <p:nvSpPr>
            <p:cNvPr id="9221" name="TextBox 3">
              <a:extLst>
                <a:ext uri="{FF2B5EF4-FFF2-40B4-BE49-F238E27FC236}">
                  <a16:creationId xmlns:a16="http://schemas.microsoft.com/office/drawing/2014/main" id="{87E1B2A0-9186-4640-B629-C5800CA9CA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24075" y="3897313"/>
              <a:ext cx="432276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Discharge ~ 2 m</a:t>
              </a:r>
              <a:r>
                <a:rPr lang="en-GB" altLang="en-US" baseline="30000" dirty="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/s (3000 m</a:t>
              </a:r>
              <a:r>
                <a:rPr lang="en-GB" altLang="en-US" baseline="30000" dirty="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  <a:r>
                <a:rPr lang="en-GB" altLang="en-US" dirty="0">
                  <a:solidFill>
                    <a:srgbClr val="002060"/>
                  </a:solidFill>
                  <a:cs typeface="Arial" panose="020B0604020202020204" pitchFamily="34" charset="0"/>
                </a:rPr>
                <a:t>/s in flood) </a:t>
              </a:r>
            </a:p>
          </p:txBody>
        </p:sp>
        <p:sp>
          <p:nvSpPr>
            <p:cNvPr id="9222" name="TextBox 4">
              <a:extLst>
                <a:ext uri="{FF2B5EF4-FFF2-40B4-BE49-F238E27FC236}">
                  <a16:creationId xmlns:a16="http://schemas.microsoft.com/office/drawing/2014/main" id="{CB9BDEFC-80E8-44C8-A729-D2F4E6F245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00338" y="3284538"/>
              <a:ext cx="24542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Density is 1000 kg/m</a:t>
              </a:r>
              <a:r>
                <a:rPr lang="en-GB" altLang="en-US" baseline="30000">
                  <a:solidFill>
                    <a:srgbClr val="002060"/>
                  </a:solidFill>
                  <a:cs typeface="Arial" panose="020B0604020202020204" pitchFamily="34" charset="0"/>
                </a:rPr>
                <a:t>3</a:t>
              </a:r>
            </a:p>
          </p:txBody>
        </p:sp>
        <p:sp>
          <p:nvSpPr>
            <p:cNvPr id="9223" name="TextBox 5">
              <a:extLst>
                <a:ext uri="{FF2B5EF4-FFF2-40B4-BE49-F238E27FC236}">
                  <a16:creationId xmlns:a16="http://schemas.microsoft.com/office/drawing/2014/main" id="{F1E36E83-9D6E-46F2-8668-4D226E2D1B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03575" y="3613150"/>
              <a:ext cx="220662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Gravitation 9.8 m/s</a:t>
              </a:r>
              <a:r>
                <a:rPr lang="en-GB" altLang="en-US" baseline="30000">
                  <a:solidFill>
                    <a:srgbClr val="002060"/>
                  </a:solidFill>
                  <a:cs typeface="Arial" panose="020B0604020202020204" pitchFamily="34" charset="0"/>
                </a:rPr>
                <a:t>2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3143C1-B795-43F7-AA6E-ADD4AA906BE2}"/>
                </a:ext>
              </a:extLst>
            </p:cNvPr>
            <p:cNvCxnSpPr/>
            <p:nvPr/>
          </p:nvCxnSpPr>
          <p:spPr>
            <a:xfrm>
              <a:off x="2411413" y="4868863"/>
              <a:ext cx="4229100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27" name="Rectangle 17">
              <a:extLst>
                <a:ext uri="{FF2B5EF4-FFF2-40B4-BE49-F238E27FC236}">
                  <a16:creationId xmlns:a16="http://schemas.microsoft.com/office/drawing/2014/main" id="{026A7D58-FEDB-49C0-81C4-28A4AF64DB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32138" y="4221163"/>
              <a:ext cx="2351087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>
                  <a:solidFill>
                    <a:srgbClr val="002060"/>
                  </a:solidFill>
                  <a:cs typeface="Arial" panose="020B0604020202020204" pitchFamily="34" charset="0"/>
                </a:rPr>
                <a:t>Gradient 0.0025 m/m</a:t>
              </a:r>
            </a:p>
          </p:txBody>
        </p:sp>
      </p:grpSp>
      <p:sp>
        <p:nvSpPr>
          <p:cNvPr id="9228" name="TextBox 12">
            <a:extLst>
              <a:ext uri="{FF2B5EF4-FFF2-40B4-BE49-F238E27FC236}">
                <a16:creationId xmlns:a16="http://schemas.microsoft.com/office/drawing/2014/main" id="{33D862C7-C2C6-49FE-8ED7-A6D2A21042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Stream Power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96875B5E-1CD6-1F55-37EE-2C5F83239DE8}"/>
              </a:ext>
            </a:extLst>
          </p:cNvPr>
          <p:cNvGrpSpPr/>
          <p:nvPr/>
        </p:nvGrpSpPr>
        <p:grpSpPr>
          <a:xfrm>
            <a:off x="395288" y="918725"/>
            <a:ext cx="6337129" cy="986275"/>
            <a:chOff x="395288" y="918725"/>
            <a:chExt cx="6337129" cy="986275"/>
          </a:xfrm>
        </p:grpSpPr>
        <p:pic>
          <p:nvPicPr>
            <p:cNvPr id="9224" name="Picture 6">
              <a:extLst>
                <a:ext uri="{FF2B5EF4-FFF2-40B4-BE49-F238E27FC236}">
                  <a16:creationId xmlns:a16="http://schemas.microsoft.com/office/drawing/2014/main" id="{154D36A1-ED08-4544-855E-8B22774DBF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023" b="8835"/>
            <a:stretch>
              <a:fillRect/>
            </a:stretch>
          </p:blipFill>
          <p:spPr bwMode="auto">
            <a:xfrm>
              <a:off x="395288" y="1041400"/>
              <a:ext cx="2540000" cy="863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95089F0-DBEE-7E0A-3C6E-1EF322DE287A}"/>
                </a:ext>
              </a:extLst>
            </p:cNvPr>
            <p:cNvSpPr txBox="1"/>
            <p:nvPr/>
          </p:nvSpPr>
          <p:spPr>
            <a:xfrm>
              <a:off x="3203575" y="918725"/>
              <a:ext cx="3528842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= … amount of energy the water in a river or stream is exerting on the sides and bottom of the river</a:t>
              </a: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9">
            <a:extLst>
              <a:ext uri="{FF2B5EF4-FFF2-40B4-BE49-F238E27FC236}">
                <a16:creationId xmlns:a16="http://schemas.microsoft.com/office/drawing/2014/main" id="{C9EEA095-9C17-4F4B-A58D-C005670A1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>
            <a:fillRect/>
          </a:stretch>
        </p:blipFill>
        <p:spPr bwMode="auto">
          <a:xfrm>
            <a:off x="0" y="-19050"/>
            <a:ext cx="9144000" cy="687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Box 3">
            <a:extLst>
              <a:ext uri="{FF2B5EF4-FFF2-40B4-BE49-F238E27FC236}">
                <a16:creationId xmlns:a16="http://schemas.microsoft.com/office/drawing/2014/main" id="{9630BCA9-0D3A-4E30-8B23-12F43728D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3" y="3509963"/>
            <a:ext cx="27622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Width 2 m (60 m in flood)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C67FD28-B50A-458A-83BF-014CCCF73B45}"/>
              </a:ext>
            </a:extLst>
          </p:cNvPr>
          <p:cNvCxnSpPr/>
          <p:nvPr/>
        </p:nvCxnSpPr>
        <p:spPr>
          <a:xfrm>
            <a:off x="2881313" y="3940175"/>
            <a:ext cx="279717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5" name="TextBox 7">
            <a:extLst>
              <a:ext uri="{FF2B5EF4-FFF2-40B4-BE49-F238E27FC236}">
                <a16:creationId xmlns:a16="http://schemas.microsoft.com/office/drawing/2014/main" id="{6F7C4309-06DD-4360-A4C9-99243AFA9C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3" y="2981325"/>
            <a:ext cx="2844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002060"/>
                </a:solidFill>
                <a:cs typeface="Arial" panose="020B0604020202020204" pitchFamily="34" charset="0"/>
              </a:rPr>
              <a:t>Stream power = 49 W/</a:t>
            </a:r>
            <a:r>
              <a:rPr lang="en-GB" altLang="en-US" b="1" dirty="0">
                <a:solidFill>
                  <a:srgbClr val="FF0000"/>
                </a:solidFill>
                <a:cs typeface="Arial" panose="020B0604020202020204" pitchFamily="34" charset="0"/>
              </a:rPr>
              <a:t>m</a:t>
            </a:r>
          </a:p>
        </p:txBody>
      </p:sp>
      <p:pic>
        <p:nvPicPr>
          <p:cNvPr id="10246" name="Picture 12">
            <a:extLst>
              <a:ext uri="{FF2B5EF4-FFF2-40B4-BE49-F238E27FC236}">
                <a16:creationId xmlns:a16="http://schemas.microsoft.com/office/drawing/2014/main" id="{C4A1D7DF-4E71-457B-B26E-725AC7AC9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6" t="10149" r="26286" b="9561"/>
          <a:stretch>
            <a:fillRect/>
          </a:stretch>
        </p:blipFill>
        <p:spPr bwMode="auto">
          <a:xfrm>
            <a:off x="611188" y="1052513"/>
            <a:ext cx="13684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13">
            <a:extLst>
              <a:ext uri="{FF2B5EF4-FFF2-40B4-BE49-F238E27FC236}">
                <a16:creationId xmlns:a16="http://schemas.microsoft.com/office/drawing/2014/main" id="{50A5B9AB-13AE-41FE-B2DF-80FB5A4FE9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3" r="5975"/>
          <a:stretch>
            <a:fillRect/>
          </a:stretch>
        </p:blipFill>
        <p:spPr bwMode="auto">
          <a:xfrm>
            <a:off x="595313" y="4143375"/>
            <a:ext cx="1530350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Box 16">
            <a:extLst>
              <a:ext uri="{FF2B5EF4-FFF2-40B4-BE49-F238E27FC236}">
                <a16:creationId xmlns:a16="http://schemas.microsoft.com/office/drawing/2014/main" id="{998A4626-B0B4-4813-9EB4-2974DF502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4038600"/>
            <a:ext cx="39814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002060"/>
                </a:solidFill>
                <a:cs typeface="Arial" panose="020B0604020202020204" pitchFamily="34" charset="0"/>
              </a:rPr>
              <a:t>Specific stream power = 24.5 W/</a:t>
            </a:r>
            <a:r>
              <a:rPr lang="en-GB" altLang="en-US" b="1" dirty="0">
                <a:solidFill>
                  <a:srgbClr val="FF0000"/>
                </a:solidFill>
                <a:cs typeface="Arial" panose="020B0604020202020204" pitchFamily="34" charset="0"/>
              </a:rPr>
              <a:t>m</a:t>
            </a:r>
            <a:r>
              <a:rPr lang="en-GB" altLang="en-US" b="1" baseline="30000" dirty="0">
                <a:solidFill>
                  <a:srgbClr val="FF0000"/>
                </a:solidFill>
                <a:cs typeface="Arial" panose="020B0604020202020204" pitchFamily="34" charset="0"/>
              </a:rPr>
              <a:t>2</a:t>
            </a: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(1225 W/m</a:t>
            </a:r>
            <a:r>
              <a:rPr lang="en-GB" altLang="en-US" baseline="30000" dirty="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 dirty="0">
                <a:solidFill>
                  <a:srgbClr val="002060"/>
                </a:solidFill>
                <a:cs typeface="Arial" panose="020B0604020202020204" pitchFamily="34" charset="0"/>
              </a:rPr>
              <a:t> in flood)</a:t>
            </a:r>
            <a:endParaRPr lang="en-GB" altLang="en-US" baseline="30000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eaLnBrk="1" hangingPunct="1"/>
            <a:endParaRPr lang="en-GB" altLang="en-US" b="1" baseline="30000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sp>
        <p:nvSpPr>
          <p:cNvPr id="10249" name="TextBox 17">
            <a:extLst>
              <a:ext uri="{FF2B5EF4-FFF2-40B4-BE49-F238E27FC236}">
                <a16:creationId xmlns:a16="http://schemas.microsoft.com/office/drawing/2014/main" id="{4BD962BF-A3CA-4637-A47E-F8A68DF60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7313" y="5375275"/>
            <a:ext cx="42481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002060"/>
                </a:solidFill>
                <a:cs typeface="Arial" panose="020B0604020202020204" pitchFamily="34" charset="0"/>
              </a:rPr>
              <a:t>Specific stream power world wide...</a:t>
            </a:r>
          </a:p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&gt; 12 000 W/m</a:t>
            </a:r>
            <a:r>
              <a:rPr lang="en-GB" altLang="en-US" baseline="3000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 in riverine floods</a:t>
            </a:r>
          </a:p>
          <a:p>
            <a:pPr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&gt; 300 000 W/m</a:t>
            </a:r>
            <a:r>
              <a:rPr lang="en-GB" altLang="en-US" baseline="30000">
                <a:solidFill>
                  <a:srgbClr val="002060"/>
                </a:solidFill>
                <a:cs typeface="Arial" panose="020B0604020202020204" pitchFamily="34" charset="0"/>
              </a:rPr>
              <a:t>2</a:t>
            </a:r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 in outburst floods</a:t>
            </a:r>
            <a:endParaRPr lang="en-GB" altLang="en-US" baseline="3000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86DD2DF-D1CF-4B00-A7D3-4514C6E25549}"/>
              </a:ext>
            </a:extLst>
          </p:cNvPr>
          <p:cNvCxnSpPr/>
          <p:nvPr/>
        </p:nvCxnSpPr>
        <p:spPr>
          <a:xfrm>
            <a:off x="1303338" y="2490788"/>
            <a:ext cx="0" cy="1203325"/>
          </a:xfrm>
          <a:prstGeom prst="straightConnector1">
            <a:avLst/>
          </a:prstGeom>
          <a:ln w="127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1" name="TextBox 11">
            <a:extLst>
              <a:ext uri="{FF2B5EF4-FFF2-40B4-BE49-F238E27FC236}">
                <a16:creationId xmlns:a16="http://schemas.microsoft.com/office/drawing/2014/main" id="{046DA0BD-047E-49E6-88DE-3FCADD8450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Specific Stream Power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53" name="TextBox 1">
            <a:extLst>
              <a:ext uri="{FF2B5EF4-FFF2-40B4-BE49-F238E27FC236}">
                <a16:creationId xmlns:a16="http://schemas.microsoft.com/office/drawing/2014/main" id="{B6B6C675-F391-426A-8329-A5838141A7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4881563"/>
            <a:ext cx="18716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local shear stress and velocity</a:t>
            </a:r>
          </a:p>
        </p:txBody>
      </p:sp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Harspranget then &amp; now.jpg">
            <a:extLst>
              <a:ext uri="{FF2B5EF4-FFF2-40B4-BE49-F238E27FC236}">
                <a16:creationId xmlns:a16="http://schemas.microsoft.com/office/drawing/2014/main" id="{CEE6E165-2E10-4458-9981-017D4A002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2748"/>
          <a:stretch>
            <a:fillRect/>
          </a:stretch>
        </p:blipFill>
        <p:spPr bwMode="auto">
          <a:xfrm>
            <a:off x="4572000" y="1169988"/>
            <a:ext cx="4340225" cy="475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Box 5">
            <a:extLst>
              <a:ext uri="{FF2B5EF4-FFF2-40B4-BE49-F238E27FC236}">
                <a16:creationId xmlns:a16="http://schemas.microsoft.com/office/drawing/2014/main" id="{619EF17F-2B4B-4A99-9829-7DA3E44736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099175"/>
            <a:ext cx="9197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cs typeface="Arial" panose="020B0604020202020204" pitchFamily="34" charset="0"/>
              </a:rPr>
              <a:t>Harsprångsfallet (Sweden) before and after hydro-electric dam construction in the 50s</a:t>
            </a:r>
          </a:p>
        </p:txBody>
      </p:sp>
      <p:sp>
        <p:nvSpPr>
          <p:cNvPr id="11268" name="TextBox 3">
            <a:extLst>
              <a:ext uri="{FF2B5EF4-FFF2-40B4-BE49-F238E27FC236}">
                <a16:creationId xmlns:a16="http://schemas.microsoft.com/office/drawing/2014/main" id="{BADC75F4-2B72-472D-BDC0-BCC7EA8DCB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Stream Power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0" name="Picture 7" descr="Harspranget then &amp; now.jpg">
            <a:extLst>
              <a:ext uri="{FF2B5EF4-FFF2-40B4-BE49-F238E27FC236}">
                <a16:creationId xmlns:a16="http://schemas.microsoft.com/office/drawing/2014/main" id="{EC441CC6-FBFE-4A74-91ED-767E26777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48"/>
          <a:stretch>
            <a:fillRect/>
          </a:stretch>
        </p:blipFill>
        <p:spPr bwMode="auto">
          <a:xfrm>
            <a:off x="231775" y="1176338"/>
            <a:ext cx="8680450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P1000104_abrasion low-res.jpg">
            <a:extLst>
              <a:ext uri="{FF2B5EF4-FFF2-40B4-BE49-F238E27FC236}">
                <a16:creationId xmlns:a16="http://schemas.microsoft.com/office/drawing/2014/main" id="{8164F616-4776-44E5-AED9-2DECA1A679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Box 5">
            <a:extLst>
              <a:ext uri="{FF2B5EF4-FFF2-40B4-BE49-F238E27FC236}">
                <a16:creationId xmlns:a16="http://schemas.microsoft.com/office/drawing/2014/main" id="{018746FA-9561-45CF-B593-A3C303FB0D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6513" y="6596063"/>
            <a:ext cx="2081213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US" altLang="en-US" sz="1100">
                <a:solidFill>
                  <a:schemeClr val="bg1"/>
                </a:solidFill>
                <a:cs typeface="Arial" panose="020B0604020202020204" pitchFamily="34" charset="0"/>
              </a:rPr>
              <a:t>Monessie Gorge, W Scotland</a:t>
            </a:r>
          </a:p>
        </p:txBody>
      </p:sp>
      <p:sp>
        <p:nvSpPr>
          <p:cNvPr id="12292" name="TextBox 6">
            <a:extLst>
              <a:ext uri="{FF2B5EF4-FFF2-40B4-BE49-F238E27FC236}">
                <a16:creationId xmlns:a16="http://schemas.microsoft.com/office/drawing/2014/main" id="{06A48128-9DE0-49E4-967A-F15711BA4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4" name="TextBox 11">
            <a:extLst>
              <a:ext uri="{FF2B5EF4-FFF2-40B4-BE49-F238E27FC236}">
                <a16:creationId xmlns:a16="http://schemas.microsoft.com/office/drawing/2014/main" id="{40DEDC70-9DDD-4922-97C8-816E94AC7E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6629400"/>
            <a:ext cx="1201737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000">
                <a:solidFill>
                  <a:schemeClr val="bg1"/>
                </a:solidFill>
              </a:rPr>
              <a:t>Whipple et al. 2000</a:t>
            </a:r>
          </a:p>
        </p:txBody>
      </p:sp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A reptile on a rock&#10;&#10;Description generated with high confidence">
            <a:extLst>
              <a:ext uri="{FF2B5EF4-FFF2-40B4-BE49-F238E27FC236}">
                <a16:creationId xmlns:a16="http://schemas.microsoft.com/office/drawing/2014/main" id="{BFD1578D-4080-4585-ACCA-3DA46DEAA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3">
            <a:extLst>
              <a:ext uri="{FF2B5EF4-FFF2-40B4-BE49-F238E27FC236}">
                <a16:creationId xmlns:a16="http://schemas.microsoft.com/office/drawing/2014/main" id="{70A51772-42F2-47EE-9947-CA020584E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A7C8B60-B95F-4BAE-A087-8311DDB9EEC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317" name="Group 5">
            <a:extLst>
              <a:ext uri="{FF2B5EF4-FFF2-40B4-BE49-F238E27FC236}">
                <a16:creationId xmlns:a16="http://schemas.microsoft.com/office/drawing/2014/main" id="{8E96E017-975B-4EC5-B17E-4A7D9BB22DB4}"/>
              </a:ext>
            </a:extLst>
          </p:cNvPr>
          <p:cNvGrpSpPr>
            <a:grpSpLocks/>
          </p:cNvGrpSpPr>
          <p:nvPr/>
        </p:nvGrpSpPr>
        <p:grpSpPr bwMode="auto">
          <a:xfrm>
            <a:off x="198438" y="4581525"/>
            <a:ext cx="5303837" cy="1825625"/>
            <a:chOff x="203807" y="4776298"/>
            <a:chExt cx="5304297" cy="1826775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212B0C4-3B38-42D3-9A9A-EAA72CB4F9CF}"/>
                </a:ext>
              </a:extLst>
            </p:cNvPr>
            <p:cNvSpPr/>
            <p:nvPr/>
          </p:nvSpPr>
          <p:spPr>
            <a:xfrm>
              <a:off x="203807" y="4793772"/>
              <a:ext cx="5304297" cy="18093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13321" name="Picture 7">
              <a:extLst>
                <a:ext uri="{FF2B5EF4-FFF2-40B4-BE49-F238E27FC236}">
                  <a16:creationId xmlns:a16="http://schemas.microsoft.com/office/drawing/2014/main" id="{C389CD13-4403-4BC4-960B-F3B43AF20D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839" y="4883624"/>
              <a:ext cx="4944257" cy="1527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322" name="TextBox 8">
              <a:extLst>
                <a:ext uri="{FF2B5EF4-FFF2-40B4-BE49-F238E27FC236}">
                  <a16:creationId xmlns:a16="http://schemas.microsoft.com/office/drawing/2014/main" id="{463C8B69-23EA-4316-8801-B36079F879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1560" y="4776298"/>
              <a:ext cx="119776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 sz="2000">
                  <a:solidFill>
                    <a:srgbClr val="002060"/>
                  </a:solidFill>
                  <a:cs typeface="Arial" panose="020B0604020202020204" pitchFamily="34" charset="0"/>
                </a:rPr>
                <a:t>Abrasion</a:t>
              </a:r>
            </a:p>
          </p:txBody>
        </p:sp>
      </p:grpSp>
      <p:sp>
        <p:nvSpPr>
          <p:cNvPr id="13318" name="TextBox 1">
            <a:extLst>
              <a:ext uri="{FF2B5EF4-FFF2-40B4-BE49-F238E27FC236}">
                <a16:creationId xmlns:a16="http://schemas.microsoft.com/office/drawing/2014/main" id="{CF44897F-963C-4487-B271-88DB966F66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3800" y="3503613"/>
            <a:ext cx="17446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>
                <a:solidFill>
                  <a:schemeClr val="bg1"/>
                </a:solidFill>
              </a:rPr>
              <a:t>Polishing…</a:t>
            </a:r>
          </a:p>
        </p:txBody>
      </p:sp>
      <p:sp>
        <p:nvSpPr>
          <p:cNvPr id="13319" name="TextBox 9">
            <a:extLst>
              <a:ext uri="{FF2B5EF4-FFF2-40B4-BE49-F238E27FC236}">
                <a16:creationId xmlns:a16="http://schemas.microsoft.com/office/drawing/2014/main" id="{CFC8F8BF-01C5-4CF2-8C86-23B209CBA2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1663" y="1922463"/>
            <a:ext cx="28400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>
                <a:solidFill>
                  <a:schemeClr val="bg1"/>
                </a:solidFill>
              </a:rPr>
              <a:t>Sculptured bedrock</a:t>
            </a:r>
          </a:p>
        </p:txBody>
      </p:sp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A picture containing outdoor, rock, tree, mountain&#10;&#10;Description generated with very high confidence">
            <a:extLst>
              <a:ext uri="{FF2B5EF4-FFF2-40B4-BE49-F238E27FC236}">
                <a16:creationId xmlns:a16="http://schemas.microsoft.com/office/drawing/2014/main" id="{9FA8C657-4AB0-437D-8ABD-994827890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t="13251" r="22408" b="9052"/>
          <a:stretch>
            <a:fillRect/>
          </a:stretch>
        </p:blipFill>
        <p:spPr bwMode="auto">
          <a:xfrm>
            <a:off x="0" y="0"/>
            <a:ext cx="9144000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Box 3">
            <a:extLst>
              <a:ext uri="{FF2B5EF4-FFF2-40B4-BE49-F238E27FC236}">
                <a16:creationId xmlns:a16="http://schemas.microsoft.com/office/drawing/2014/main" id="{D623C0A6-4530-4C9B-AE6F-7DBE6898B1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2DF31A4-38BD-4FEE-A614-5802F1F04A0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1" name="Picture 5" descr="A picture containing outdoor, ground, nature, black&#10;&#10;Description generated with very high confidence">
            <a:extLst>
              <a:ext uri="{FF2B5EF4-FFF2-40B4-BE49-F238E27FC236}">
                <a16:creationId xmlns:a16="http://schemas.microsoft.com/office/drawing/2014/main" id="{7B6CEF84-9A8E-4A51-91E3-3A12C61FB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11"/>
          <a:stretch>
            <a:fillRect/>
          </a:stretch>
        </p:blipFill>
        <p:spPr bwMode="auto">
          <a:xfrm>
            <a:off x="6003925" y="188913"/>
            <a:ext cx="290830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4342" name="Group 6">
            <a:extLst>
              <a:ext uri="{FF2B5EF4-FFF2-40B4-BE49-F238E27FC236}">
                <a16:creationId xmlns:a16="http://schemas.microsoft.com/office/drawing/2014/main" id="{90E9A986-370E-4B13-99DA-86B924026BE4}"/>
              </a:ext>
            </a:extLst>
          </p:cNvPr>
          <p:cNvGrpSpPr>
            <a:grpSpLocks/>
          </p:cNvGrpSpPr>
          <p:nvPr/>
        </p:nvGrpSpPr>
        <p:grpSpPr bwMode="auto">
          <a:xfrm>
            <a:off x="198438" y="4581525"/>
            <a:ext cx="5303837" cy="1825625"/>
            <a:chOff x="203807" y="4776298"/>
            <a:chExt cx="5304297" cy="182677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85008BE-4C88-4197-9653-7BF0B0E4D17B}"/>
                </a:ext>
              </a:extLst>
            </p:cNvPr>
            <p:cNvSpPr/>
            <p:nvPr/>
          </p:nvSpPr>
          <p:spPr>
            <a:xfrm>
              <a:off x="203807" y="4793772"/>
              <a:ext cx="5304297" cy="18093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14346" name="Picture 8">
              <a:extLst>
                <a:ext uri="{FF2B5EF4-FFF2-40B4-BE49-F238E27FC236}">
                  <a16:creationId xmlns:a16="http://schemas.microsoft.com/office/drawing/2014/main" id="{01D777D1-3CBF-47C6-9DB4-08A77F639C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839" y="4883624"/>
              <a:ext cx="4944257" cy="1527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7" name="TextBox 9">
              <a:extLst>
                <a:ext uri="{FF2B5EF4-FFF2-40B4-BE49-F238E27FC236}">
                  <a16:creationId xmlns:a16="http://schemas.microsoft.com/office/drawing/2014/main" id="{51EE2B0D-9264-4674-8583-B686A769B1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1560" y="4776298"/>
              <a:ext cx="119776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 sz="2000">
                  <a:solidFill>
                    <a:srgbClr val="002060"/>
                  </a:solidFill>
                  <a:cs typeface="Arial" panose="020B0604020202020204" pitchFamily="34" charset="0"/>
                </a:rPr>
                <a:t>Abrasion</a:t>
              </a:r>
            </a:p>
          </p:txBody>
        </p:sp>
      </p:grpSp>
      <p:sp>
        <p:nvSpPr>
          <p:cNvPr id="14343" name="TextBox 10">
            <a:extLst>
              <a:ext uri="{FF2B5EF4-FFF2-40B4-BE49-F238E27FC236}">
                <a16:creationId xmlns:a16="http://schemas.microsoft.com/office/drawing/2014/main" id="{BE8412E3-D323-4E14-AD0B-7E264036E3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6038" y="346075"/>
            <a:ext cx="1720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>
                <a:solidFill>
                  <a:schemeClr val="bg1"/>
                </a:solidFill>
              </a:rPr>
              <a:t>Impact marks</a:t>
            </a:r>
          </a:p>
        </p:txBody>
      </p:sp>
      <p:sp>
        <p:nvSpPr>
          <p:cNvPr id="14344" name="TextBox 11">
            <a:extLst>
              <a:ext uri="{FF2B5EF4-FFF2-40B4-BE49-F238E27FC236}">
                <a16:creationId xmlns:a16="http://schemas.microsoft.com/office/drawing/2014/main" id="{EBA70DAC-D72F-4138-BED1-F5895F9EC4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2852738"/>
            <a:ext cx="8842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>
                <a:solidFill>
                  <a:schemeClr val="bg1"/>
                </a:solidFill>
              </a:rPr>
              <a:t>Flutes</a:t>
            </a:r>
          </a:p>
        </p:txBody>
      </p:sp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9FD8E94A-8B99-4832-B2DB-52CF8674E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2" t="10101" r="12201" b="1010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extBox 3">
            <a:extLst>
              <a:ext uri="{FF2B5EF4-FFF2-40B4-BE49-F238E27FC236}">
                <a16:creationId xmlns:a16="http://schemas.microsoft.com/office/drawing/2014/main" id="{BAE3823A-E03A-4E0F-B703-6D7A5BE0F7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466DC2F-7F73-4864-86B6-32C967E1AB87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rocky mountain&#10;&#10;Description generated with very high confidence">
            <a:extLst>
              <a:ext uri="{FF2B5EF4-FFF2-40B4-BE49-F238E27FC236}">
                <a16:creationId xmlns:a16="http://schemas.microsoft.com/office/drawing/2014/main" id="{7CD973E5-3EEE-4488-8DF9-05F36727E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225" y="1557338"/>
            <a:ext cx="6823075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0EA5FEC-EC1B-412D-A1F4-B2147C04DA1C}"/>
              </a:ext>
            </a:extLst>
          </p:cNvPr>
          <p:cNvGrpSpPr>
            <a:grpSpLocks/>
          </p:cNvGrpSpPr>
          <p:nvPr/>
        </p:nvGrpSpPr>
        <p:grpSpPr bwMode="auto">
          <a:xfrm>
            <a:off x="4797425" y="4508500"/>
            <a:ext cx="3852863" cy="1970088"/>
            <a:chOff x="4797554" y="4509120"/>
            <a:chExt cx="3852937" cy="1969922"/>
          </a:xfrm>
        </p:grpSpPr>
        <p:pic>
          <p:nvPicPr>
            <p:cNvPr id="15367" name="Picture 6" descr="A close up of a logo&#10;&#10;Description generated with very high confidence">
              <a:extLst>
                <a:ext uri="{FF2B5EF4-FFF2-40B4-BE49-F238E27FC236}">
                  <a16:creationId xmlns:a16="http://schemas.microsoft.com/office/drawing/2014/main" id="{14D2C1DA-E880-415B-8A76-5012A986817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7554" y="4509120"/>
              <a:ext cx="3852937" cy="19699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368" name="TextBox 7">
              <a:extLst>
                <a:ext uri="{FF2B5EF4-FFF2-40B4-BE49-F238E27FC236}">
                  <a16:creationId xmlns:a16="http://schemas.microsoft.com/office/drawing/2014/main" id="{EBEAF1F2-C59E-43CF-8138-5F3E0C677C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46682" y="4844500"/>
              <a:ext cx="121058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Cavitation</a:t>
              </a: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A close up of a large rock&#10;&#10;Description generated with very high confidence">
            <a:extLst>
              <a:ext uri="{FF2B5EF4-FFF2-40B4-BE49-F238E27FC236}">
                <a16:creationId xmlns:a16="http://schemas.microsoft.com/office/drawing/2014/main" id="{3523978D-3E9E-4382-85CF-C2897D8FA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49"/>
          <a:stretch>
            <a:fillRect/>
          </a:stretch>
        </p:blipFill>
        <p:spPr bwMode="auto">
          <a:xfrm>
            <a:off x="4608513" y="0"/>
            <a:ext cx="4535487" cy="685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16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B50D9486-01C9-4141-8BF1-2E0BF769D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8" r="7724"/>
          <a:stretch>
            <a:fillRect/>
          </a:stretch>
        </p:blipFill>
        <p:spPr bwMode="auto">
          <a:xfrm>
            <a:off x="0" y="0"/>
            <a:ext cx="4608513" cy="688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D:\Bilder\Top End October 2013\DSCN5558.JPG">
            <a:extLst>
              <a:ext uri="{FF2B5EF4-FFF2-40B4-BE49-F238E27FC236}">
                <a16:creationId xmlns:a16="http://schemas.microsoft.com/office/drawing/2014/main" id="{0D1FECE2-1799-48F7-8C49-98C13ABFE1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81" r="11592" b="18510"/>
          <a:stretch>
            <a:fillRect/>
          </a:stretch>
        </p:blipFill>
        <p:spPr bwMode="auto">
          <a:xfrm>
            <a:off x="4535488" y="333375"/>
            <a:ext cx="4237037" cy="6373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9">
            <a:extLst>
              <a:ext uri="{FF2B5EF4-FFF2-40B4-BE49-F238E27FC236}">
                <a16:creationId xmlns:a16="http://schemas.microsoft.com/office/drawing/2014/main" id="{D16939C9-C6FA-4494-B18A-58E9F7E0A0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41132D58-07FE-4FDD-9332-5A15A2D6F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A881F7FE-B71E-4602-AFFE-3804F96A28E2}"/>
              </a:ext>
            </a:extLst>
          </p:cNvPr>
          <p:cNvGrpSpPr>
            <a:grpSpLocks/>
          </p:cNvGrpSpPr>
          <p:nvPr/>
        </p:nvGrpSpPr>
        <p:grpSpPr bwMode="auto">
          <a:xfrm>
            <a:off x="222250" y="909638"/>
            <a:ext cx="3702050" cy="2824162"/>
            <a:chOff x="323528" y="1268760"/>
            <a:chExt cx="3962743" cy="2901948"/>
          </a:xfrm>
        </p:grpSpPr>
        <p:pic>
          <p:nvPicPr>
            <p:cNvPr id="17417" name="Picture 6">
              <a:extLst>
                <a:ext uri="{FF2B5EF4-FFF2-40B4-BE49-F238E27FC236}">
                  <a16:creationId xmlns:a16="http://schemas.microsoft.com/office/drawing/2014/main" id="{76EF25F5-D5F4-4C16-995B-0A0119BA1F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268760"/>
              <a:ext cx="3962743" cy="29019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DD62972-0CA4-4ACD-A4BC-8CA534FAAEA9}"/>
                </a:ext>
              </a:extLst>
            </p:cNvPr>
            <p:cNvSpPr/>
            <p:nvPr/>
          </p:nvSpPr>
          <p:spPr>
            <a:xfrm>
              <a:off x="323528" y="1268760"/>
              <a:ext cx="504690" cy="432274"/>
            </a:xfrm>
            <a:prstGeom prst="rect">
              <a:avLst/>
            </a:prstGeom>
            <a:solidFill>
              <a:srgbClr val="81BA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/>
            </a:p>
          </p:txBody>
        </p:sp>
      </p:grpSp>
      <p:pic>
        <p:nvPicPr>
          <p:cNvPr id="17412" name="Picture 11">
            <a:extLst>
              <a:ext uri="{FF2B5EF4-FFF2-40B4-BE49-F238E27FC236}">
                <a16:creationId xmlns:a16="http://schemas.microsoft.com/office/drawing/2014/main" id="{3D74A94C-FEDB-44ED-87D0-2611BDBFA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4652963"/>
            <a:ext cx="4832350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Rectangle 12">
            <a:extLst>
              <a:ext uri="{FF2B5EF4-FFF2-40B4-BE49-F238E27FC236}">
                <a16:creationId xmlns:a16="http://schemas.microsoft.com/office/drawing/2014/main" id="{085E44F5-2DDC-43A4-805B-DB4D4FADC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00863" y="4672013"/>
            <a:ext cx="1108075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wedging,</a:t>
            </a:r>
          </a:p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plucking</a:t>
            </a:r>
          </a:p>
        </p:txBody>
      </p:sp>
      <p:pic>
        <p:nvPicPr>
          <p:cNvPr id="14" name="Picture 13" descr="P1000109_crack wedging low-res.jpg">
            <a:extLst>
              <a:ext uri="{FF2B5EF4-FFF2-40B4-BE49-F238E27FC236}">
                <a16:creationId xmlns:a16="http://schemas.microsoft.com/office/drawing/2014/main" id="{2100D9D5-56C2-42AE-BB4D-0596DBCB8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75" y="3860800"/>
            <a:ext cx="3679825" cy="278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5" name="TextBox 14">
            <a:extLst>
              <a:ext uri="{FF2B5EF4-FFF2-40B4-BE49-F238E27FC236}">
                <a16:creationId xmlns:a16="http://schemas.microsoft.com/office/drawing/2014/main" id="{5B51DEE9-6D14-4150-B0F4-619BA6BCE9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A5835B5-2853-4E44-8317-FC42A9CE837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640C3-25F4-46DB-862F-5838E52408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-7938"/>
            <a:ext cx="5143500" cy="685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2">
            <a:extLst>
              <a:ext uri="{FF2B5EF4-FFF2-40B4-BE49-F238E27FC236}">
                <a16:creationId xmlns:a16="http://schemas.microsoft.com/office/drawing/2014/main" id="{DEF07412-439A-4EAE-ACA1-1CF9D3BA7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5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>
            <a:extLst>
              <a:ext uri="{FF2B5EF4-FFF2-40B4-BE49-F238E27FC236}">
                <a16:creationId xmlns:a16="http://schemas.microsoft.com/office/drawing/2014/main" id="{5815D3C2-F277-4B04-97D2-97C03CAEE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4635500"/>
            <a:ext cx="4832350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7" name="Rectangle 7">
            <a:extLst>
              <a:ext uri="{FF2B5EF4-FFF2-40B4-BE49-F238E27FC236}">
                <a16:creationId xmlns:a16="http://schemas.microsoft.com/office/drawing/2014/main" id="{9325E01B-15BD-4FC7-B7B7-05AF1E5411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0225" y="4652963"/>
            <a:ext cx="1106488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wedging,</a:t>
            </a:r>
          </a:p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plucking</a:t>
            </a:r>
          </a:p>
        </p:txBody>
      </p:sp>
      <p:sp>
        <p:nvSpPr>
          <p:cNvPr id="18438" name="TextBox 8">
            <a:extLst>
              <a:ext uri="{FF2B5EF4-FFF2-40B4-BE49-F238E27FC236}">
                <a16:creationId xmlns:a16="http://schemas.microsoft.com/office/drawing/2014/main" id="{D2A49B79-1439-48BA-962F-7EA5345028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6629400"/>
            <a:ext cx="1201737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000">
                <a:solidFill>
                  <a:schemeClr val="bg1"/>
                </a:solidFill>
              </a:rPr>
              <a:t>Whipple et al. 2000</a:t>
            </a:r>
          </a:p>
        </p:txBody>
      </p:sp>
      <p:sp>
        <p:nvSpPr>
          <p:cNvPr id="18439" name="TextBox 11">
            <a:extLst>
              <a:ext uri="{FF2B5EF4-FFF2-40B4-BE49-F238E27FC236}">
                <a16:creationId xmlns:a16="http://schemas.microsoft.com/office/drawing/2014/main" id="{4DD54B11-D652-4622-B1A2-842221182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267E30-F4B1-4A7D-9764-57CB810289A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2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28748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A pile of rocks&#10;&#10;Description generated with very high confidence">
            <a:extLst>
              <a:ext uri="{FF2B5EF4-FFF2-40B4-BE49-F238E27FC236}">
                <a16:creationId xmlns:a16="http://schemas.microsoft.com/office/drawing/2014/main" id="{22323652-93B1-4D65-B9AA-1A545FE36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6" t="13580" r="-2" b="11539"/>
          <a:stretch>
            <a:fillRect/>
          </a:stretch>
        </p:blipFill>
        <p:spPr bwMode="auto">
          <a:xfrm>
            <a:off x="0" y="-17463"/>
            <a:ext cx="9144000" cy="6892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Box 1">
            <a:extLst>
              <a:ext uri="{FF2B5EF4-FFF2-40B4-BE49-F238E27FC236}">
                <a16:creationId xmlns:a16="http://schemas.microsoft.com/office/drawing/2014/main" id="{7953FD23-C49C-4AE5-B087-480B6CF2D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795338"/>
            <a:ext cx="471795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sz="2400" dirty="0">
                <a:solidFill>
                  <a:schemeClr val="bg1"/>
                </a:solidFill>
              </a:rPr>
              <a:t>Essential role of sediment as…</a:t>
            </a:r>
          </a:p>
        </p:txBody>
      </p:sp>
      <p:sp>
        <p:nvSpPr>
          <p:cNvPr id="19460" name="TextBox 6">
            <a:extLst>
              <a:ext uri="{FF2B5EF4-FFF2-40B4-BE49-F238E27FC236}">
                <a16:creationId xmlns:a16="http://schemas.microsoft.com/office/drawing/2014/main" id="{6786AFE1-4141-4672-A0C9-BCA8E4328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A6AB083-B813-4965-9DC5-AA58EE4C80C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C2C224A-A279-4E9B-9F47-7E56901F9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272" y="799106"/>
            <a:ext cx="360002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 dirty="0">
                <a:solidFill>
                  <a:schemeClr val="bg1"/>
                </a:solidFill>
              </a:rPr>
              <a:t>(</a:t>
            </a:r>
            <a:r>
              <a:rPr lang="en-AU" altLang="en-US" sz="2400" dirty="0" err="1">
                <a:solidFill>
                  <a:schemeClr val="bg1"/>
                </a:solidFill>
              </a:rPr>
              <a:t>i</a:t>
            </a:r>
            <a:r>
              <a:rPr lang="en-AU" altLang="en-US" sz="2400" dirty="0">
                <a:solidFill>
                  <a:schemeClr val="bg1"/>
                </a:solidFill>
              </a:rPr>
              <a:t>) tools for erosion, and (ii) products of erosion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8"/>
            </p:par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A pile of rocks&#10;&#10;Description generated with very high confidence">
            <a:extLst>
              <a:ext uri="{FF2B5EF4-FFF2-40B4-BE49-F238E27FC236}">
                <a16:creationId xmlns:a16="http://schemas.microsoft.com/office/drawing/2014/main" id="{462D0446-F510-4018-BCCA-BC97BFB66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6" t="13580" r="-2" b="11539"/>
          <a:stretch>
            <a:fillRect/>
          </a:stretch>
        </p:blipFill>
        <p:spPr bwMode="auto">
          <a:xfrm>
            <a:off x="0" y="-17463"/>
            <a:ext cx="9144000" cy="6892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Box 6">
            <a:extLst>
              <a:ext uri="{FF2B5EF4-FFF2-40B4-BE49-F238E27FC236}">
                <a16:creationId xmlns:a16="http://schemas.microsoft.com/office/drawing/2014/main" id="{1BE7FC43-5AAA-4C72-857A-840A7719B3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A6AB083-B813-4965-9DC5-AA58EE4C80C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0" name="Rectangle 9">
            <a:extLst>
              <a:ext uri="{FF2B5EF4-FFF2-40B4-BE49-F238E27FC236}">
                <a16:creationId xmlns:a16="http://schemas.microsoft.com/office/drawing/2014/main" id="{8881939F-0A39-467D-A69F-AB2B27C4B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4047" y="5490581"/>
            <a:ext cx="4733033" cy="695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b="1">
                <a:solidFill>
                  <a:schemeClr val="bg1"/>
                </a:solidFill>
                <a:cs typeface="Arial" panose="020B0604020202020204" pitchFamily="34" charset="0"/>
              </a:rPr>
              <a:t>Flow competence </a:t>
            </a:r>
            <a:r>
              <a:rPr lang="en-AU" altLang="en-US">
                <a:solidFill>
                  <a:schemeClr val="bg1"/>
                </a:solidFill>
                <a:cs typeface="Arial" panose="020B0604020202020204" pitchFamily="34" charset="0"/>
              </a:rPr>
              <a:t>= Capability of flow to activate sediment increases with… ?</a:t>
            </a:r>
          </a:p>
        </p:txBody>
      </p:sp>
      <p:sp>
        <p:nvSpPr>
          <p:cNvPr id="20486" name="TextBox 11">
            <a:extLst>
              <a:ext uri="{FF2B5EF4-FFF2-40B4-BE49-F238E27FC236}">
                <a16:creationId xmlns:a16="http://schemas.microsoft.com/office/drawing/2014/main" id="{8B7C0796-FBC4-47B3-AFE5-4A6AD388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795338"/>
            <a:ext cx="3654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>
                <a:solidFill>
                  <a:schemeClr val="bg1"/>
                </a:solidFill>
              </a:rPr>
              <a:t>Essential role of sediment as…</a:t>
            </a:r>
          </a:p>
        </p:txBody>
      </p:sp>
      <p:sp>
        <p:nvSpPr>
          <p:cNvPr id="20487" name="TextBox 12">
            <a:extLst>
              <a:ext uri="{FF2B5EF4-FFF2-40B4-BE49-F238E27FC236}">
                <a16:creationId xmlns:a16="http://schemas.microsoft.com/office/drawing/2014/main" id="{F3107F9B-6194-49EC-938A-2B96047A3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795338"/>
            <a:ext cx="503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(i) tools for erosion, and (ii) products of erosion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C0B71-1218-4778-969F-000607CD9E4B}"/>
              </a:ext>
            </a:extLst>
          </p:cNvPr>
          <p:cNvGrpSpPr/>
          <p:nvPr/>
        </p:nvGrpSpPr>
        <p:grpSpPr>
          <a:xfrm>
            <a:off x="253405" y="1459238"/>
            <a:ext cx="8568952" cy="5120423"/>
            <a:chOff x="443306" y="1293781"/>
            <a:chExt cx="8257388" cy="4758016"/>
          </a:xfrm>
        </p:grpSpPr>
        <p:pic>
          <p:nvPicPr>
            <p:cNvPr id="12" name="underwater_views_turbulence_fi.mp4">
              <a:hlinkClick r:id="" action="ppaction://media"/>
              <a:extLst>
                <a:ext uri="{FF2B5EF4-FFF2-40B4-BE49-F238E27FC236}">
                  <a16:creationId xmlns:a16="http://schemas.microsoft.com/office/drawing/2014/main" id="{6310402E-5747-4C10-97B9-6ECC9DD87F4F}"/>
                </a:ext>
              </a:extLst>
            </p:cNvPr>
            <p:cNvPicPr>
              <a:picLocks noChangeAspect="1"/>
            </p:cNvPicPr>
            <p:nvPr>
              <a:videoFile r:link="rId1"/>
              <p:extLst>
                <p:ext uri="{DAA4B4D4-6D71-4841-9C94-3DE7FCFB9230}">
                  <p14:media xmlns:p14="http://schemas.microsoft.com/office/powerpoint/2010/main" r:embed="rId2">
                    <p14:trim st="4425"/>
                  </p14:media>
                </p:ext>
              </p:extLst>
            </p:nvPr>
          </p:nvPicPr>
          <p:blipFill rotWithShape="1">
            <a:blip r:embed="rId5"/>
            <a:srcRect l="2189" r="2390"/>
            <a:stretch/>
          </p:blipFill>
          <p:spPr>
            <a:xfrm>
              <a:off x="443306" y="1293781"/>
              <a:ext cx="8257388" cy="4758016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33603D2-68DA-4851-948D-913A2AE4CE94}"/>
                </a:ext>
              </a:extLst>
            </p:cNvPr>
            <p:cNvSpPr/>
            <p:nvPr/>
          </p:nvSpPr>
          <p:spPr>
            <a:xfrm>
              <a:off x="4136993" y="5157192"/>
              <a:ext cx="456074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Flow competence </a:t>
              </a:r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Capability of flow to activate sediment increases with… ?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E93E656D-B250-49DB-BFF7-43C916180E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1874838"/>
            <a:ext cx="314166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Modes of movement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Size dependence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Interaction between clasts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Quantity of sediment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8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Box 3">
            <a:extLst>
              <a:ext uri="{FF2B5EF4-FFF2-40B4-BE49-F238E27FC236}">
                <a16:creationId xmlns:a16="http://schemas.microsoft.com/office/drawing/2014/main" id="{612EEB73-1F0D-4885-B6CD-397D5E28EF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879475"/>
            <a:ext cx="415766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Processes at river bed: </a:t>
            </a:r>
            <a:r>
              <a:rPr lang="en-US" altLang="en-US" b="1">
                <a:cs typeface="Arial" panose="020B0604020202020204" pitchFamily="34" charset="0"/>
              </a:rPr>
              <a:t>Force</a:t>
            </a:r>
            <a:r>
              <a:rPr lang="en-US" altLang="en-US">
                <a:cs typeface="Arial" panose="020B0604020202020204" pitchFamily="34" charset="0"/>
              </a:rPr>
              <a:t> (fluvial 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or ω</a:t>
            </a:r>
            <a:r>
              <a:rPr lang="en-US" altLang="en-US">
                <a:cs typeface="Arial" panose="020B0604020202020204" pitchFamily="34" charset="0"/>
              </a:rPr>
              <a:t>) vs </a:t>
            </a:r>
            <a:r>
              <a:rPr lang="en-US" altLang="en-US" b="1">
                <a:cs typeface="Arial" panose="020B0604020202020204" pitchFamily="34" charset="0"/>
              </a:rPr>
              <a:t>Resistance</a:t>
            </a:r>
            <a:r>
              <a:rPr lang="en-US" altLang="en-US">
                <a:cs typeface="Arial" panose="020B0604020202020204" pitchFamily="34" charset="0"/>
              </a:rPr>
              <a:t> (gravity, rock strength)</a:t>
            </a: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E4DFB000-AA9B-4C44-B88F-985461D94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" y="2111375"/>
            <a:ext cx="3203575" cy="278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Box 17">
            <a:extLst>
              <a:ext uri="{FF2B5EF4-FFF2-40B4-BE49-F238E27FC236}">
                <a16:creationId xmlns:a16="http://schemas.microsoft.com/office/drawing/2014/main" id="{FAE8F63D-D5C4-4EBD-B71B-B2A4A73781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6B2FDE4-656A-4381-B5A8-100393078D28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510" name="Group 19">
            <a:extLst>
              <a:ext uri="{FF2B5EF4-FFF2-40B4-BE49-F238E27FC236}">
                <a16:creationId xmlns:a16="http://schemas.microsoft.com/office/drawing/2014/main" id="{1C0675FE-965F-48BF-90D8-CCFE538A3C59}"/>
              </a:ext>
            </a:extLst>
          </p:cNvPr>
          <p:cNvGrpSpPr>
            <a:grpSpLocks/>
          </p:cNvGrpSpPr>
          <p:nvPr/>
        </p:nvGrpSpPr>
        <p:grpSpPr bwMode="auto">
          <a:xfrm>
            <a:off x="4762500" y="220663"/>
            <a:ext cx="2462213" cy="2219325"/>
            <a:chOff x="5492307" y="679744"/>
            <a:chExt cx="2780380" cy="2521688"/>
          </a:xfrm>
        </p:grpSpPr>
        <p:pic>
          <p:nvPicPr>
            <p:cNvPr id="21517" name="Picture 5">
              <a:extLst>
                <a:ext uri="{FF2B5EF4-FFF2-40B4-BE49-F238E27FC236}">
                  <a16:creationId xmlns:a16="http://schemas.microsoft.com/office/drawing/2014/main" id="{53A7B2BB-2C33-4D15-A3BD-137F94ED7BE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2307" y="1052736"/>
              <a:ext cx="2745306" cy="2148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C42BB67-7ACA-47C4-8EFB-03770DC3DB73}"/>
                </a:ext>
              </a:extLst>
            </p:cNvPr>
            <p:cNvSpPr/>
            <p:nvPr/>
          </p:nvSpPr>
          <p:spPr>
            <a:xfrm>
              <a:off x="6300787" y="1197429"/>
              <a:ext cx="503730" cy="50325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60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6378A1F8-A979-446B-8DE8-1487DFCB71C2}"/>
                </a:ext>
              </a:extLst>
            </p:cNvPr>
            <p:cNvSpPr/>
            <p:nvPr/>
          </p:nvSpPr>
          <p:spPr>
            <a:xfrm>
              <a:off x="7019633" y="1707900"/>
              <a:ext cx="505524" cy="50325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600" dirty="0" err="1">
                  <a:solidFill>
                    <a:schemeClr val="tx2"/>
                  </a:solidFill>
                  <a:latin typeface="Times New Roman"/>
                  <a:cs typeface="Times New Roman"/>
                </a:rPr>
                <a:t>τ</a:t>
              </a:r>
              <a:r>
                <a:rPr lang="en-US" sz="1600" baseline="-25000" dirty="0" err="1">
                  <a:solidFill>
                    <a:srgbClr val="FF0000"/>
                  </a:solidFill>
                  <a:latin typeface="Times New Roman"/>
                  <a:cs typeface="Times New Roman"/>
                </a:rPr>
                <a:t>c</a:t>
              </a:r>
              <a:endParaRPr lang="en-GB" sz="1600" dirty="0">
                <a:solidFill>
                  <a:srgbClr val="FF0000"/>
                </a:solidFill>
              </a:endParaRPr>
            </a:p>
          </p:txBody>
        </p:sp>
        <p:sp>
          <p:nvSpPr>
            <p:cNvPr id="21520" name="Rectangle 23">
              <a:extLst>
                <a:ext uri="{FF2B5EF4-FFF2-40B4-BE49-F238E27FC236}">
                  <a16:creationId xmlns:a16="http://schemas.microsoft.com/office/drawing/2014/main" id="{E3446551-2157-4FC2-B326-BECE71EC13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56525" y="679744"/>
              <a:ext cx="2213572" cy="3844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Pressure difference</a:t>
              </a:r>
              <a:endParaRPr lang="en-GB" altLang="en-US" sz="1600"/>
            </a:p>
          </p:txBody>
        </p:sp>
        <p:sp>
          <p:nvSpPr>
            <p:cNvPr id="21521" name="Rectangle 24">
              <a:extLst>
                <a:ext uri="{FF2B5EF4-FFF2-40B4-BE49-F238E27FC236}">
                  <a16:creationId xmlns:a16="http://schemas.microsoft.com/office/drawing/2014/main" id="{AF3500CA-DF1F-4962-8255-A4370D8BA8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4141" y="1555388"/>
              <a:ext cx="695452" cy="384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Flow</a:t>
              </a:r>
              <a:endParaRPr lang="en-GB" altLang="en-US" sz="1600"/>
            </a:p>
          </p:txBody>
        </p:sp>
        <p:sp>
          <p:nvSpPr>
            <p:cNvPr id="21522" name="Rectangle 25">
              <a:extLst>
                <a:ext uri="{FF2B5EF4-FFF2-40B4-BE49-F238E27FC236}">
                  <a16:creationId xmlns:a16="http://schemas.microsoft.com/office/drawing/2014/main" id="{CB224CC8-BDAB-4A51-9707-6FB6AE99B0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11992" y="2537397"/>
              <a:ext cx="1560695" cy="6640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vs resistance</a:t>
              </a:r>
            </a:p>
            <a:p>
              <a:pPr algn="ctr"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 force</a:t>
              </a:r>
              <a:endParaRPr lang="en-GB" altLang="en-US" sz="1600"/>
            </a:p>
          </p:txBody>
        </p:sp>
      </p:grpSp>
      <p:sp>
        <p:nvSpPr>
          <p:cNvPr id="21511" name="TextBox 5">
            <a:extLst>
              <a:ext uri="{FF2B5EF4-FFF2-40B4-BE49-F238E27FC236}">
                <a16:creationId xmlns:a16="http://schemas.microsoft.com/office/drawing/2014/main" id="{85CB143C-9FB3-4BF1-B30E-7749D75758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7100" y="831850"/>
            <a:ext cx="1490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/>
              <a:t>1. local shear stress</a:t>
            </a:r>
          </a:p>
        </p:txBody>
      </p:sp>
      <p:sp>
        <p:nvSpPr>
          <p:cNvPr id="21512" name="TextBox 15">
            <a:extLst>
              <a:ext uri="{FF2B5EF4-FFF2-40B4-BE49-F238E27FC236}">
                <a16:creationId xmlns:a16="http://schemas.microsoft.com/office/drawing/2014/main" id="{A12F4E76-25DA-4F3A-8040-9E39A2B4B5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2813" y="1898650"/>
            <a:ext cx="1916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2. shear strength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4D6D14-1125-4850-8813-88E34B6341E9}"/>
              </a:ext>
            </a:extLst>
          </p:cNvPr>
          <p:cNvGrpSpPr>
            <a:grpSpLocks/>
          </p:cNvGrpSpPr>
          <p:nvPr/>
        </p:nvGrpSpPr>
        <p:grpSpPr bwMode="auto">
          <a:xfrm>
            <a:off x="998538" y="2687638"/>
            <a:ext cx="7878762" cy="3989387"/>
            <a:chOff x="998596" y="2687247"/>
            <a:chExt cx="7879271" cy="3990505"/>
          </a:xfrm>
        </p:grpSpPr>
        <p:pic>
          <p:nvPicPr>
            <p:cNvPr id="21515" name="Picture 1">
              <a:extLst>
                <a:ext uri="{FF2B5EF4-FFF2-40B4-BE49-F238E27FC236}">
                  <a16:creationId xmlns:a16="http://schemas.microsoft.com/office/drawing/2014/main" id="{01147574-E61A-476F-8DBC-70497993EE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4090" y="2687247"/>
              <a:ext cx="5493777" cy="39905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16" name="TextBox 16">
              <a:extLst>
                <a:ext uri="{FF2B5EF4-FFF2-40B4-BE49-F238E27FC236}">
                  <a16:creationId xmlns:a16="http://schemas.microsoft.com/office/drawing/2014/main" id="{8CA8ABE7-B304-4894-807A-537BE00390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98596" y="5326667"/>
              <a:ext cx="148989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/>
                <a:t>Critical shear stress </a:t>
              </a:r>
              <a:r>
                <a:rPr lang="en-US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r>
                <a:rPr lang="en-US" altLang="en-US" baseline="-25000"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r>
                <a:rPr lang="en-AU" altLang="en-US"/>
                <a:t> </a:t>
              </a:r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30799443-F7E6-4956-BBB3-86A8B27B59C2}"/>
              </a:ext>
            </a:extLst>
          </p:cNvPr>
          <p:cNvSpPr/>
          <p:nvPr/>
        </p:nvSpPr>
        <p:spPr>
          <a:xfrm>
            <a:off x="5478463" y="2039938"/>
            <a:ext cx="446087" cy="444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 err="1">
                <a:solidFill>
                  <a:schemeClr val="tx2"/>
                </a:solidFill>
                <a:latin typeface="Times New Roman"/>
                <a:cs typeface="Times New Roman"/>
              </a:rPr>
              <a:t>τ</a:t>
            </a:r>
            <a:r>
              <a:rPr lang="en-US" sz="1600" baseline="-25000" dirty="0" err="1">
                <a:solidFill>
                  <a:schemeClr val="tx2"/>
                </a:solidFill>
                <a:latin typeface="Times New Roman"/>
                <a:cs typeface="Times New Roman"/>
              </a:rPr>
              <a:t>c</a:t>
            </a:r>
            <a:endParaRPr lang="en-GB" sz="1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FCFA5ECE-2FBE-45D3-8464-81A33C658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13" y="1300163"/>
            <a:ext cx="266382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During a </a:t>
            </a:r>
            <a:r>
              <a:rPr lang="en-US" altLang="en-US" b="1"/>
              <a:t>flood</a:t>
            </a:r>
            <a:r>
              <a:rPr lang="en-US" altLang="en-US"/>
              <a:t>, shear stress on the stream bed increases as the </a:t>
            </a:r>
            <a:r>
              <a:rPr lang="en-US" altLang="en-US" b="1"/>
              <a:t>depth and velocity </a:t>
            </a:r>
            <a:r>
              <a:rPr lang="en-US" altLang="en-US"/>
              <a:t>of water increase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US" altLang="en-US"/>
          </a:p>
          <a:p>
            <a:pPr eaLnBrk="1" hangingPunct="1">
              <a:buFont typeface="Arial" panose="020B0604020202020204" pitchFamily="34" charset="0"/>
              <a:buChar char="•"/>
            </a:pPr>
            <a:endParaRPr lang="en-US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96AA4E-5186-4072-B665-24CC29BDA4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5516563"/>
            <a:ext cx="694531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Thus, </a:t>
            </a:r>
            <a:r>
              <a:rPr lang="en-US" altLang="en-US" b="1"/>
              <a:t>rare floods, high-stream power events </a:t>
            </a:r>
            <a:r>
              <a:rPr lang="en-US" altLang="en-US"/>
              <a:t>that generate large shear stresses on the bed, are required to erode rock </a:t>
            </a:r>
            <a:endParaRPr lang="de-DE" altLang="en-US"/>
          </a:p>
        </p:txBody>
      </p:sp>
      <p:pic>
        <p:nvPicPr>
          <p:cNvPr id="22532" name="Picture 1">
            <a:extLst>
              <a:ext uri="{FF2B5EF4-FFF2-40B4-BE49-F238E27FC236}">
                <a16:creationId xmlns:a16="http://schemas.microsoft.com/office/drawing/2014/main" id="{3D845404-621D-4F32-94BC-42DD96432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055688"/>
            <a:ext cx="5576888" cy="400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3" name="TextBox 15">
            <a:extLst>
              <a:ext uri="{FF2B5EF4-FFF2-40B4-BE49-F238E27FC236}">
                <a16:creationId xmlns:a16="http://schemas.microsoft.com/office/drawing/2014/main" id="{813BF4A6-ADAB-4F76-A481-F2F8DF0A09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92632C-8CC2-49BD-B312-DFF38069C9A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F0BCAE4F-4614-4DA4-8031-D47A92651388}"/>
              </a:ext>
            </a:extLst>
          </p:cNvPr>
          <p:cNvSpPr/>
          <p:nvPr/>
        </p:nvSpPr>
        <p:spPr>
          <a:xfrm>
            <a:off x="4184650" y="3502025"/>
            <a:ext cx="360363" cy="360363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/>
          </a:p>
        </p:txBody>
      </p:sp>
      <p:sp>
        <p:nvSpPr>
          <p:cNvPr id="22536" name="TextBox 5">
            <a:extLst>
              <a:ext uri="{FF2B5EF4-FFF2-40B4-BE49-F238E27FC236}">
                <a16:creationId xmlns:a16="http://schemas.microsoft.com/office/drawing/2014/main" id="{9572E702-A914-436A-8980-2AE0E6012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6113" y="3749675"/>
            <a:ext cx="4921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360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8BA4994-DF51-4C76-8814-8B45E834A072}"/>
              </a:ext>
            </a:extLst>
          </p:cNvPr>
          <p:cNvGrpSpPr>
            <a:grpSpLocks/>
          </p:cNvGrpSpPr>
          <p:nvPr/>
        </p:nvGrpSpPr>
        <p:grpSpPr bwMode="auto">
          <a:xfrm>
            <a:off x="4572000" y="1700213"/>
            <a:ext cx="622300" cy="947737"/>
            <a:chOff x="4572000" y="1700808"/>
            <a:chExt cx="622045" cy="94789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04A139A-99E3-4AAF-A922-31E31977D720}"/>
                </a:ext>
              </a:extLst>
            </p:cNvPr>
            <p:cNvSpPr/>
            <p:nvPr/>
          </p:nvSpPr>
          <p:spPr>
            <a:xfrm>
              <a:off x="4572000" y="1700808"/>
              <a:ext cx="360215" cy="360420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22541" name="TextBox 10">
              <a:extLst>
                <a:ext uri="{FF2B5EF4-FFF2-40B4-BE49-F238E27FC236}">
                  <a16:creationId xmlns:a16="http://schemas.microsoft.com/office/drawing/2014/main" id="{80F65617-5607-4EDE-B2AE-E5202EE26F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01602" y="2002367"/>
              <a:ext cx="49244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60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C61860BA-99A2-4930-AEDC-C52E82F7D8C7}"/>
              </a:ext>
            </a:extLst>
          </p:cNvPr>
          <p:cNvSpPr/>
          <p:nvPr/>
        </p:nvSpPr>
        <p:spPr>
          <a:xfrm>
            <a:off x="6156325" y="1700213"/>
            <a:ext cx="2376488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98CD02-E308-44D3-AB44-D44E6BAED0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13" y="2924175"/>
            <a:ext cx="2663825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Critical shear stress above which bedrock erosion occurs (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 dirty="0" err="1"/>
              <a:t>cb</a:t>
            </a:r>
            <a:r>
              <a:rPr lang="en-US" altLang="en-US" dirty="0"/>
              <a:t>) is higher than that required to entrain sediment from the channel bed (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 dirty="0" err="1"/>
              <a:t>c</a:t>
            </a:r>
            <a:r>
              <a:rPr lang="en-US" altLang="en-US" dirty="0"/>
              <a:t>)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>
            <a:extLst>
              <a:ext uri="{FF2B5EF4-FFF2-40B4-BE49-F238E27FC236}">
                <a16:creationId xmlns:a16="http://schemas.microsoft.com/office/drawing/2014/main" id="{3719A6CD-7E87-45DB-B5F4-82E91121B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12"/>
          <a:stretch>
            <a:fillRect/>
          </a:stretch>
        </p:blipFill>
        <p:spPr bwMode="auto">
          <a:xfrm>
            <a:off x="179388" y="1344613"/>
            <a:ext cx="8761412" cy="538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Box 3">
            <a:extLst>
              <a:ext uri="{FF2B5EF4-FFF2-40B4-BE49-F238E27FC236}">
                <a16:creationId xmlns:a16="http://schemas.microsoft.com/office/drawing/2014/main" id="{169A54A5-8AD2-44F5-94D0-149487A36D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418263"/>
            <a:ext cx="198596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de-DE" altLang="en-US" sz="1100">
                <a:solidFill>
                  <a:schemeClr val="bg1"/>
                </a:solidFill>
                <a:cs typeface="Arial" panose="020B0604020202020204" pitchFamily="34" charset="0"/>
              </a:rPr>
              <a:t>Katherine Gorge, N Australia</a:t>
            </a:r>
          </a:p>
        </p:txBody>
      </p:sp>
      <p:sp>
        <p:nvSpPr>
          <p:cNvPr id="23556" name="TextBox 4">
            <a:extLst>
              <a:ext uri="{FF2B5EF4-FFF2-40B4-BE49-F238E27FC236}">
                <a16:creationId xmlns:a16="http://schemas.microsoft.com/office/drawing/2014/main" id="{F2E476DB-8B2F-4D3F-9FD7-D2A6CE917F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8" name="TextBox 7">
            <a:extLst>
              <a:ext uri="{FF2B5EF4-FFF2-40B4-BE49-F238E27FC236}">
                <a16:creationId xmlns:a16="http://schemas.microsoft.com/office/drawing/2014/main" id="{F5E7C8D0-C1ED-4681-BE29-54ECF5391B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6200775"/>
            <a:ext cx="19923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Bedrock structure</a:t>
            </a:r>
          </a:p>
        </p:txBody>
      </p:sp>
      <p:sp>
        <p:nvSpPr>
          <p:cNvPr id="23559" name="TextBox 8">
            <a:extLst>
              <a:ext uri="{FF2B5EF4-FFF2-40B4-BE49-F238E27FC236}">
                <a16:creationId xmlns:a16="http://schemas.microsoft.com/office/drawing/2014/main" id="{2CFE3FC8-18D3-4C63-915B-EAADC1E1B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8" y="677863"/>
            <a:ext cx="3797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35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controls the rate of bedrock incision (E) ?</a:t>
            </a:r>
          </a:p>
        </p:txBody>
      </p:sp>
      <p:sp>
        <p:nvSpPr>
          <p:cNvPr id="23560" name="TextBox 9">
            <a:extLst>
              <a:ext uri="{FF2B5EF4-FFF2-40B4-BE49-F238E27FC236}">
                <a16:creationId xmlns:a16="http://schemas.microsoft.com/office/drawing/2014/main" id="{79742EDD-29FA-4293-A98B-B9C5A75138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</a:t>
            </a:r>
            <a:endParaRPr lang="en-US" altLang="en-US" sz="28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ADD3AEE-4EC3-4177-9E09-A4C0BB6B9A3C}"/>
              </a:ext>
            </a:extLst>
          </p:cNvPr>
          <p:cNvGrpSpPr>
            <a:grpSpLocks/>
          </p:cNvGrpSpPr>
          <p:nvPr/>
        </p:nvGrpSpPr>
        <p:grpSpPr bwMode="auto">
          <a:xfrm>
            <a:off x="468313" y="2262188"/>
            <a:ext cx="8207375" cy="3776662"/>
            <a:chOff x="467544" y="2262150"/>
            <a:chExt cx="8208912" cy="3776283"/>
          </a:xfrm>
        </p:grpSpPr>
        <p:pic>
          <p:nvPicPr>
            <p:cNvPr id="23563" name="Picture 6">
              <a:extLst>
                <a:ext uri="{FF2B5EF4-FFF2-40B4-BE49-F238E27FC236}">
                  <a16:creationId xmlns:a16="http://schemas.microsoft.com/office/drawing/2014/main" id="{A5BDF56D-3A0C-4D6D-AE18-495B149E89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93" t="3937" r="2440"/>
            <a:stretch>
              <a:fillRect/>
            </a:stretch>
          </p:blipFill>
          <p:spPr bwMode="auto">
            <a:xfrm>
              <a:off x="467544" y="2262150"/>
              <a:ext cx="5904656" cy="37762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564" name="TextBox 2">
              <a:extLst>
                <a:ext uri="{FF2B5EF4-FFF2-40B4-BE49-F238E27FC236}">
                  <a16:creationId xmlns:a16="http://schemas.microsoft.com/office/drawing/2014/main" id="{71267294-2801-454C-AD70-E19B025895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39864" y="2746136"/>
              <a:ext cx="160813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Rock strength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D1A1D3A-6562-4708-A37D-286ED099A111}"/>
                </a:ext>
              </a:extLst>
            </p:cNvPr>
            <p:cNvSpPr/>
            <p:nvPr/>
          </p:nvSpPr>
          <p:spPr>
            <a:xfrm>
              <a:off x="6372562" y="2262150"/>
              <a:ext cx="2303894" cy="37762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23566" name="Rectangle 14">
              <a:extLst>
                <a:ext uri="{FF2B5EF4-FFF2-40B4-BE49-F238E27FC236}">
                  <a16:creationId xmlns:a16="http://schemas.microsoft.com/office/drawing/2014/main" id="{CF07E6E8-ABA8-44CD-B874-E6057F427B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72200" y="2744766"/>
              <a:ext cx="2304256" cy="2585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buFont typeface="Arial" panose="020B0604020202020204" pitchFamily="34" charset="0"/>
                <a:buChar char="•"/>
              </a:pPr>
              <a:r>
                <a:rPr lang="en-US" altLang="en-US" b="1">
                  <a:solidFill>
                    <a:srgbClr val="002060"/>
                  </a:solidFill>
                </a:rPr>
                <a:t>constant k </a:t>
              </a:r>
              <a:r>
                <a:rPr lang="en-US" altLang="en-US">
                  <a:solidFill>
                    <a:srgbClr val="002060"/>
                  </a:solidFill>
                </a:rPr>
                <a:t>represents erosivity role of rock type/ properties (often estimated instead of measured)… i.e. </a:t>
              </a:r>
              <a:r>
                <a:rPr lang="de-DE" altLang="en-US">
                  <a:solidFill>
                    <a:srgbClr val="002060"/>
                  </a:solidFill>
                </a:rPr>
                <a:t>steepness index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FD6EC523-208E-494C-B136-9A31AA57B1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S, k</a:t>
            </a:r>
            <a:endParaRPr lang="en-US" altLang="en-US" sz="280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Box 34">
            <a:extLst>
              <a:ext uri="{FF2B5EF4-FFF2-40B4-BE49-F238E27FC236}">
                <a16:creationId xmlns:a16="http://schemas.microsoft.com/office/drawing/2014/main" id="{13BAC0CA-AAF4-4544-90D9-5E1D138FF9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8" y="677863"/>
            <a:ext cx="3797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35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controls the rate of bedrock incision (E) ?</a:t>
            </a:r>
          </a:p>
        </p:txBody>
      </p:sp>
      <p:sp>
        <p:nvSpPr>
          <p:cNvPr id="24579" name="TextBox 30">
            <a:extLst>
              <a:ext uri="{FF2B5EF4-FFF2-40B4-BE49-F238E27FC236}">
                <a16:creationId xmlns:a16="http://schemas.microsoft.com/office/drawing/2014/main" id="{C01B1E69-3923-4085-B687-E183C0DCAA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Incision Rates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1" name="TextBox 32">
            <a:extLst>
              <a:ext uri="{FF2B5EF4-FFF2-40B4-BE49-F238E27FC236}">
                <a16:creationId xmlns:a16="http://schemas.microsoft.com/office/drawing/2014/main" id="{C4E45816-4387-48B8-B11F-8D27335D47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S,</a:t>
            </a:r>
            <a:r>
              <a:rPr lang="en-US" altLang="en-US" sz="2800" baseline="-25000">
                <a:cs typeface="Arial" panose="020B0604020202020204" pitchFamily="34" charset="0"/>
              </a:rPr>
              <a:t> </a:t>
            </a:r>
            <a:r>
              <a:rPr lang="en-US" altLang="en-US" sz="2800">
                <a:cs typeface="Arial" panose="020B0604020202020204" pitchFamily="34" charset="0"/>
              </a:rPr>
              <a:t>k, Q</a:t>
            </a:r>
            <a:r>
              <a:rPr lang="en-US" altLang="en-US" sz="2800" baseline="-25000">
                <a:cs typeface="Arial" panose="020B0604020202020204" pitchFamily="34" charset="0"/>
              </a:rPr>
              <a:t>s</a:t>
            </a:r>
            <a:r>
              <a:rPr lang="en-US" altLang="en-US" sz="2800">
                <a:cs typeface="Arial" panose="020B0604020202020204" pitchFamily="34" charset="0"/>
              </a:rPr>
              <a:t>)</a:t>
            </a:r>
            <a:endParaRPr lang="en-US" altLang="en-US" sz="2800"/>
          </a:p>
        </p:txBody>
      </p:sp>
      <p:sp>
        <p:nvSpPr>
          <p:cNvPr id="24582" name="Rectangle 36">
            <a:extLst>
              <a:ext uri="{FF2B5EF4-FFF2-40B4-BE49-F238E27FC236}">
                <a16:creationId xmlns:a16="http://schemas.microsoft.com/office/drawing/2014/main" id="{BFD6BD51-3E14-4857-BC19-A511B02BA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379538"/>
            <a:ext cx="54737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Rate of </a:t>
            </a:r>
            <a:r>
              <a:rPr lang="en-US" altLang="en-US" b="1"/>
              <a:t>bedrock incision </a:t>
            </a:r>
            <a:r>
              <a:rPr lang="en-US" altLang="en-US"/>
              <a:t>also depends on the sediment supply to the channel</a:t>
            </a:r>
            <a:endParaRPr lang="de-DE" alt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889879A-1DF2-4FA7-97B1-FD40D3835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7"/>
          <a:stretch>
            <a:fillRect/>
          </a:stretch>
        </p:blipFill>
        <p:spPr bwMode="auto">
          <a:xfrm>
            <a:off x="1403350" y="2112963"/>
            <a:ext cx="5792788" cy="442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7F60A851-83E3-4441-9744-7197621E2984}"/>
              </a:ext>
            </a:extLst>
          </p:cNvPr>
          <p:cNvGrpSpPr>
            <a:grpSpLocks/>
          </p:cNvGrpSpPr>
          <p:nvPr/>
        </p:nvGrpSpPr>
        <p:grpSpPr bwMode="auto">
          <a:xfrm>
            <a:off x="1993900" y="4325938"/>
            <a:ext cx="2527300" cy="1651000"/>
            <a:chOff x="1993652" y="4325718"/>
            <a:chExt cx="2527158" cy="1650465"/>
          </a:xfrm>
        </p:grpSpPr>
        <p:sp>
          <p:nvSpPr>
            <p:cNvPr id="24590" name="Rectangle 2">
              <a:extLst>
                <a:ext uri="{FF2B5EF4-FFF2-40B4-BE49-F238E27FC236}">
                  <a16:creationId xmlns:a16="http://schemas.microsoft.com/office/drawing/2014/main" id="{9D9619B1-FF05-40B6-B188-C6D5F505AE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3652" y="4918872"/>
              <a:ext cx="2133918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detachment-limited</a:t>
              </a:r>
              <a:endParaRPr lang="en-AU" altLang="en-US"/>
            </a:p>
          </p:txBody>
        </p:sp>
        <p:sp>
          <p:nvSpPr>
            <p:cNvPr id="24591" name="Rectangle 18">
              <a:extLst>
                <a:ext uri="{FF2B5EF4-FFF2-40B4-BE49-F238E27FC236}">
                  <a16:creationId xmlns:a16="http://schemas.microsoft.com/office/drawing/2014/main" id="{0119C942-56AF-45A0-91F9-7BD0CBFA23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0099" y="5329852"/>
              <a:ext cx="2370711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de-DE" altLang="en-US"/>
                <a:t>(bedrock and stream power matter)</a:t>
              </a:r>
            </a:p>
          </p:txBody>
        </p:sp>
        <p:sp>
          <p:nvSpPr>
            <p:cNvPr id="24592" name="TextBox 3">
              <a:extLst>
                <a:ext uri="{FF2B5EF4-FFF2-40B4-BE49-F238E27FC236}">
                  <a16:creationId xmlns:a16="http://schemas.microsoft.com/office/drawing/2014/main" id="{60D28389-6236-4B29-88A1-472D8AB2D6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84619" y="4325718"/>
              <a:ext cx="5036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200" dirty="0">
                  <a:latin typeface="Arial Black" panose="020B0A04020102020204" pitchFamily="34" charset="0"/>
                </a:rPr>
                <a:t>B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2668E6C-4C8F-40ED-9DC9-AE4EE3F00487}"/>
              </a:ext>
            </a:extLst>
          </p:cNvPr>
          <p:cNvGrpSpPr>
            <a:grpSpLocks/>
          </p:cNvGrpSpPr>
          <p:nvPr/>
        </p:nvGrpSpPr>
        <p:grpSpPr bwMode="auto">
          <a:xfrm>
            <a:off x="5932488" y="4113213"/>
            <a:ext cx="2108200" cy="1343025"/>
            <a:chOff x="5932397" y="4113492"/>
            <a:chExt cx="2108269" cy="1343309"/>
          </a:xfrm>
        </p:grpSpPr>
        <p:sp>
          <p:nvSpPr>
            <p:cNvPr id="24587" name="Rectangle 39">
              <a:extLst>
                <a:ext uri="{FF2B5EF4-FFF2-40B4-BE49-F238E27FC236}">
                  <a16:creationId xmlns:a16="http://schemas.microsoft.com/office/drawing/2014/main" id="{34ABBC07-FFC8-42C3-8A6E-8C51324B85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32397" y="4433439"/>
              <a:ext cx="210826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/>
                <a:t>(sediment matters)</a:t>
              </a:r>
            </a:p>
          </p:txBody>
        </p:sp>
        <p:sp>
          <p:nvSpPr>
            <p:cNvPr id="24588" name="Rectangle 6">
              <a:extLst>
                <a:ext uri="{FF2B5EF4-FFF2-40B4-BE49-F238E27FC236}">
                  <a16:creationId xmlns:a16="http://schemas.microsoft.com/office/drawing/2014/main" id="{76D2595F-69D0-425F-9614-17D3264882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32397" y="4113492"/>
              <a:ext cx="1944216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600"/>
                </a:spcAft>
              </a:pPr>
              <a:r>
                <a:rPr lang="en-US" altLang="en-US">
                  <a:cs typeface="Arial" panose="020B0604020202020204" pitchFamily="34" charset="0"/>
                </a:rPr>
                <a:t>transport-limited</a:t>
              </a:r>
            </a:p>
          </p:txBody>
        </p:sp>
        <p:sp>
          <p:nvSpPr>
            <p:cNvPr id="24589" name="TextBox 13">
              <a:extLst>
                <a:ext uri="{FF2B5EF4-FFF2-40B4-BE49-F238E27FC236}">
                  <a16:creationId xmlns:a16="http://schemas.microsoft.com/office/drawing/2014/main" id="{8FD84A7B-30E8-488F-BADE-3292266434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95331" y="4872026"/>
              <a:ext cx="5036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200" dirty="0">
                  <a:latin typeface="Arial Black" panose="020B0A04020102020204" pitchFamily="34" charset="0"/>
                </a:rPr>
                <a:t>A</a:t>
              </a:r>
            </a:p>
          </p:txBody>
        </p:sp>
      </p:grpSp>
      <p:pic>
        <p:nvPicPr>
          <p:cNvPr id="24586" name="Picture 14">
            <a:extLst>
              <a:ext uri="{FF2B5EF4-FFF2-40B4-BE49-F238E27FC236}">
                <a16:creationId xmlns:a16="http://schemas.microsoft.com/office/drawing/2014/main" id="{85DCC013-298F-4D09-8A64-B75FAD4B7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938" y="128588"/>
            <a:ext cx="2305050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9" descr="A body of water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8295A62E-A94A-4CA3-B810-F42E0D819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TextBox 1">
            <a:extLst>
              <a:ext uri="{FF2B5EF4-FFF2-40B4-BE49-F238E27FC236}">
                <a16:creationId xmlns:a16="http://schemas.microsoft.com/office/drawing/2014/main" id="{FB4CECEE-C6B3-47C1-BEFE-AD874B7424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8888" y="5460102"/>
            <a:ext cx="27368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Detachment-limited bedrock incision</a:t>
            </a:r>
          </a:p>
          <a:p>
            <a:pPr eaLnBrk="1" hangingPunct="1"/>
            <a:endParaRPr lang="en-US" altLang="en-US" sz="2000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FB5C389-8D02-4EF5-9384-9D37F6097828}"/>
              </a:ext>
            </a:extLst>
          </p:cNvPr>
          <p:cNvCxnSpPr>
            <a:cxnSpLocks/>
          </p:cNvCxnSpPr>
          <p:nvPr/>
        </p:nvCxnSpPr>
        <p:spPr>
          <a:xfrm>
            <a:off x="5003800" y="1628775"/>
            <a:ext cx="0" cy="647700"/>
          </a:xfrm>
          <a:prstGeom prst="straightConnector1">
            <a:avLst/>
          </a:prstGeom>
          <a:ln w="15875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25" name="Rectangle 31">
            <a:extLst>
              <a:ext uri="{FF2B5EF4-FFF2-40B4-BE49-F238E27FC236}">
                <a16:creationId xmlns:a16="http://schemas.microsoft.com/office/drawing/2014/main" id="{8E4D043D-2510-4DCA-8FC6-7AAA0BEF2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0200" y="2295525"/>
            <a:ext cx="10366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bg1"/>
                </a:solidFill>
                <a:cs typeface="Arial" panose="020B0604020202020204" pitchFamily="34" charset="0"/>
              </a:rPr>
              <a:t>Qs &lt; Qc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E1E949-09E0-4B36-A488-AB962B99A8DA}"/>
              </a:ext>
            </a:extLst>
          </p:cNvPr>
          <p:cNvGrpSpPr>
            <a:grpSpLocks/>
          </p:cNvGrpSpPr>
          <p:nvPr/>
        </p:nvGrpSpPr>
        <p:grpSpPr bwMode="auto">
          <a:xfrm>
            <a:off x="2627313" y="188913"/>
            <a:ext cx="4032250" cy="1439862"/>
            <a:chOff x="2627784" y="188640"/>
            <a:chExt cx="4032448" cy="144016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E3EC1DC-A7DC-4D42-829E-AA80CEF748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004388" y="260092"/>
              <a:ext cx="1655844" cy="1368708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5A37F4F-6D5C-4DAD-9F5B-DAA29601FB4B}"/>
                </a:ext>
              </a:extLst>
            </p:cNvPr>
            <p:cNvCxnSpPr>
              <a:cxnSpLocks/>
            </p:cNvCxnSpPr>
            <p:nvPr/>
          </p:nvCxnSpPr>
          <p:spPr>
            <a:xfrm>
              <a:off x="3851806" y="188640"/>
              <a:ext cx="1152582" cy="144016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733" name="TextBox 34">
              <a:extLst>
                <a:ext uri="{FF2B5EF4-FFF2-40B4-BE49-F238E27FC236}">
                  <a16:creationId xmlns:a16="http://schemas.microsoft.com/office/drawing/2014/main" id="{9E0AFC43-B615-4D48-A8FE-E5431F8D2F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7784" y="809072"/>
              <a:ext cx="167225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chemeClr val="bg1"/>
                  </a:solidFill>
                </a:rPr>
                <a:t>30-40 degrees</a:t>
              </a:r>
            </a:p>
          </p:txBody>
        </p:sp>
      </p:grpSp>
      <p:sp>
        <p:nvSpPr>
          <p:cNvPr id="30727" name="TextBox 10">
            <a:extLst>
              <a:ext uri="{FF2B5EF4-FFF2-40B4-BE49-F238E27FC236}">
                <a16:creationId xmlns:a16="http://schemas.microsoft.com/office/drawing/2014/main" id="{58C2966C-8CBA-40AE-BA70-29FA919F37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665" y="5402955"/>
            <a:ext cx="66396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B</a:t>
            </a:r>
          </a:p>
        </p:txBody>
      </p:sp>
      <p:sp>
        <p:nvSpPr>
          <p:cNvPr id="30729" name="TextBox 13">
            <a:extLst>
              <a:ext uri="{FF2B5EF4-FFF2-40B4-BE49-F238E27FC236}">
                <a16:creationId xmlns:a16="http://schemas.microsoft.com/office/drawing/2014/main" id="{DA298187-B406-4699-BD91-2ADCC90A27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02B31E6-184D-45C3-A68A-A93FCA9CE22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>
            <a:extLst>
              <a:ext uri="{FF2B5EF4-FFF2-40B4-BE49-F238E27FC236}">
                <a16:creationId xmlns:a16="http://schemas.microsoft.com/office/drawing/2014/main" id="{644AE3CE-6C75-4AD6-8B79-54B2182B6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3" t="7726" r="23923" b="9174"/>
          <a:stretch>
            <a:fillRect/>
          </a:stretch>
        </p:blipFill>
        <p:spPr bwMode="auto">
          <a:xfrm>
            <a:off x="395288" y="2636838"/>
            <a:ext cx="554513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5">
            <a:extLst>
              <a:ext uri="{FF2B5EF4-FFF2-40B4-BE49-F238E27FC236}">
                <a16:creationId xmlns:a16="http://schemas.microsoft.com/office/drawing/2014/main" id="{FC402073-3B66-4D41-821E-143CC2E50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4" r="42784" b="57286"/>
          <a:stretch>
            <a:fillRect/>
          </a:stretch>
        </p:blipFill>
        <p:spPr bwMode="auto">
          <a:xfrm>
            <a:off x="539750" y="765175"/>
            <a:ext cx="31686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6">
            <a:extLst>
              <a:ext uri="{FF2B5EF4-FFF2-40B4-BE49-F238E27FC236}">
                <a16:creationId xmlns:a16="http://schemas.microsoft.com/office/drawing/2014/main" id="{FCC90E51-AD01-43F8-A655-19AF6972C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4" t="42468" r="42784"/>
          <a:stretch>
            <a:fillRect/>
          </a:stretch>
        </p:blipFill>
        <p:spPr bwMode="auto">
          <a:xfrm>
            <a:off x="6084888" y="2636838"/>
            <a:ext cx="2879725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Box 1">
            <a:extLst>
              <a:ext uri="{FF2B5EF4-FFF2-40B4-BE49-F238E27FC236}">
                <a16:creationId xmlns:a16="http://schemas.microsoft.com/office/drawing/2014/main" id="{F06B767B-E980-4912-A96E-888358CE4C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6975" y="765175"/>
            <a:ext cx="4743450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altLang="en-US"/>
              <a:t>Hillslope steepening (fluvial incision causes hillslope erosion…)</a:t>
            </a:r>
          </a:p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altLang="en-US" b="1"/>
              <a:t>Threshold hillslopes </a:t>
            </a:r>
            <a:r>
              <a:rPr lang="en-AU" altLang="en-US"/>
              <a:t>– erosion rates controlled by mass-wasting frequencies (and rock strength) instead of slope</a:t>
            </a:r>
          </a:p>
        </p:txBody>
      </p:sp>
      <p:sp>
        <p:nvSpPr>
          <p:cNvPr id="31750" name="TextBox 7">
            <a:extLst>
              <a:ext uri="{FF2B5EF4-FFF2-40B4-BE49-F238E27FC236}">
                <a16:creationId xmlns:a16="http://schemas.microsoft.com/office/drawing/2014/main" id="{55A18956-E6D7-49DE-8727-A2077D605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EFF2A4-4632-47EA-BD59-6F36330B61A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" descr="A picture containing valley, nature, canyon, bed&#10;&#10;Description generated with very high confidence">
            <a:extLst>
              <a:ext uri="{FF2B5EF4-FFF2-40B4-BE49-F238E27FC236}">
                <a16:creationId xmlns:a16="http://schemas.microsoft.com/office/drawing/2014/main" id="{0EBE9EF9-1A3E-4192-9C74-6D3F0BD31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5" y="0"/>
            <a:ext cx="514711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extBox 1">
            <a:extLst>
              <a:ext uri="{FF2B5EF4-FFF2-40B4-BE49-F238E27FC236}">
                <a16:creationId xmlns:a16="http://schemas.microsoft.com/office/drawing/2014/main" id="{09640401-88B5-456C-864F-8127E83642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2704CBB-56FF-4495-BAEA-BFF978B47C7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73" name="Picture 6" descr="A picture containing nature, tree, looking, cave&#10;&#10;Description generated with high confidence">
            <a:extLst>
              <a:ext uri="{FF2B5EF4-FFF2-40B4-BE49-F238E27FC236}">
                <a16:creationId xmlns:a16="http://schemas.microsoft.com/office/drawing/2014/main" id="{45D54FF3-825C-4D8B-ACCE-69A1925CF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6" r="18181"/>
          <a:stretch>
            <a:fillRect/>
          </a:stretch>
        </p:blipFill>
        <p:spPr bwMode="auto">
          <a:xfrm>
            <a:off x="5146675" y="-7938"/>
            <a:ext cx="3997325" cy="686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9">
            <a:extLst>
              <a:ext uri="{FF2B5EF4-FFF2-40B4-BE49-F238E27FC236}">
                <a16:creationId xmlns:a16="http://schemas.microsoft.com/office/drawing/2014/main" id="{B711706B-60C1-4D3E-AF15-24B880E881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1163638"/>
            <a:ext cx="1555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Slot Canyons</a:t>
            </a:r>
          </a:p>
        </p:txBody>
      </p:sp>
      <p:sp>
        <p:nvSpPr>
          <p:cNvPr id="32775" name="TextBox 10">
            <a:extLst>
              <a:ext uri="{FF2B5EF4-FFF2-40B4-BE49-F238E27FC236}">
                <a16:creationId xmlns:a16="http://schemas.microsoft.com/office/drawing/2014/main" id="{D91E1AA6-00AB-4A2C-916C-3513D8DEB1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6519863"/>
            <a:ext cx="17970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400">
                <a:solidFill>
                  <a:schemeClr val="bg1"/>
                </a:solidFill>
              </a:rPr>
              <a:t>Gulch Canyon, Utah</a:t>
            </a:r>
          </a:p>
        </p:txBody>
      </p:sp>
      <p:sp>
        <p:nvSpPr>
          <p:cNvPr id="32776" name="TextBox 11">
            <a:extLst>
              <a:ext uri="{FF2B5EF4-FFF2-40B4-BE49-F238E27FC236}">
                <a16:creationId xmlns:a16="http://schemas.microsoft.com/office/drawing/2014/main" id="{69BBBD37-3487-4341-9ABF-B8E3FEDEC2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0" y="6519863"/>
            <a:ext cx="19383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400">
                <a:solidFill>
                  <a:schemeClr val="bg1"/>
                </a:solidFill>
              </a:rPr>
              <a:t>Blue Mountains, NSW</a:t>
            </a:r>
          </a:p>
        </p:txBody>
      </p:sp>
    </p:spTree>
  </p:cSld>
  <p:clrMapOvr>
    <a:masterClrMapping/>
  </p:clrMapOvr>
  <p:transition spd="med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Taiwan TL river.jpg">
            <a:extLst>
              <a:ext uri="{FF2B5EF4-FFF2-40B4-BE49-F238E27FC236}">
                <a16:creationId xmlns:a16="http://schemas.microsoft.com/office/drawing/2014/main" id="{CC546FE3-87C8-4E21-AEF2-FD22B36D4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" t="960" r="389" b="949"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 Box 5">
            <a:extLst>
              <a:ext uri="{FF2B5EF4-FFF2-40B4-BE49-F238E27FC236}">
                <a16:creationId xmlns:a16="http://schemas.microsoft.com/office/drawing/2014/main" id="{620B5A4D-07D6-4143-8834-25AB3793C3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530975"/>
            <a:ext cx="2286000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>
                <a:solidFill>
                  <a:schemeClr val="bg1"/>
                </a:solidFill>
                <a:cs typeface="Arial" panose="020B0604020202020204" pitchFamily="34" charset="0"/>
              </a:rPr>
              <a:t>Liwu R, Taiwan</a:t>
            </a:r>
          </a:p>
        </p:txBody>
      </p:sp>
      <p:sp>
        <p:nvSpPr>
          <p:cNvPr id="26628" name="TextBox 7">
            <a:extLst>
              <a:ext uri="{FF2B5EF4-FFF2-40B4-BE49-F238E27FC236}">
                <a16:creationId xmlns:a16="http://schemas.microsoft.com/office/drawing/2014/main" id="{94120DDF-6FCD-4447-B2AF-B9663B11E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0" name="TextBox 10">
            <a:extLst>
              <a:ext uri="{FF2B5EF4-FFF2-40B4-BE49-F238E27FC236}">
                <a16:creationId xmlns:a16="http://schemas.microsoft.com/office/drawing/2014/main" id="{899425D9-C0D1-44D2-9E44-3E653D59CF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942" y="771769"/>
            <a:ext cx="44227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Transport-limited bedrock incision</a:t>
            </a:r>
          </a:p>
          <a:p>
            <a:pPr algn="ctr"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E ~ sediment transport rate</a:t>
            </a:r>
          </a:p>
        </p:txBody>
      </p:sp>
      <p:sp>
        <p:nvSpPr>
          <p:cNvPr id="26631" name="Rectangle 11">
            <a:extLst>
              <a:ext uri="{FF2B5EF4-FFF2-40B4-BE49-F238E27FC236}">
                <a16:creationId xmlns:a16="http://schemas.microsoft.com/office/drawing/2014/main" id="{7811A1EC-6033-4C95-A967-9EE703E3D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4298" y="1672811"/>
            <a:ext cx="11017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dirty="0">
                <a:solidFill>
                  <a:schemeClr val="bg1"/>
                </a:solidFill>
                <a:cs typeface="Arial" panose="020B0604020202020204" pitchFamily="34" charset="0"/>
              </a:rPr>
              <a:t>Qs ~ Qc 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B284E92-9BC9-443C-83F7-2EF8AC99691A}"/>
              </a:ext>
            </a:extLst>
          </p:cNvPr>
          <p:cNvCxnSpPr>
            <a:cxnSpLocks/>
          </p:cNvCxnSpPr>
          <p:nvPr/>
        </p:nvCxnSpPr>
        <p:spPr>
          <a:xfrm>
            <a:off x="5889625" y="3644900"/>
            <a:ext cx="2427288" cy="0"/>
          </a:xfrm>
          <a:prstGeom prst="straightConnector1">
            <a:avLst/>
          </a:prstGeom>
          <a:ln w="1270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4" name="Rectangle 13">
            <a:extLst>
              <a:ext uri="{FF2B5EF4-FFF2-40B4-BE49-F238E27FC236}">
                <a16:creationId xmlns:a16="http://schemas.microsoft.com/office/drawing/2014/main" id="{9BD8E0E2-B4FB-457C-9123-97E7902516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8338" y="2859088"/>
            <a:ext cx="3395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bg1"/>
                </a:solidFill>
                <a:cs typeface="Arial" panose="020B0604020202020204" pitchFamily="34" charset="0"/>
              </a:rPr>
              <a:t>Bedrock erosion in flood conditions across valley</a:t>
            </a:r>
          </a:p>
        </p:txBody>
      </p:sp>
      <p:sp>
        <p:nvSpPr>
          <p:cNvPr id="42" name="TextBox 197">
            <a:extLst>
              <a:ext uri="{FF2B5EF4-FFF2-40B4-BE49-F238E27FC236}">
                <a16:creationId xmlns:a16="http://schemas.microsoft.com/office/drawing/2014/main" id="{72BFA097-4626-4E62-B573-E7E7A9D35D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50" y="780694"/>
            <a:ext cx="392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 b="1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  <p:sp>
        <p:nvSpPr>
          <p:cNvPr id="43" name="TextBox 285">
            <a:extLst>
              <a:ext uri="{FF2B5EF4-FFF2-40B4-BE49-F238E27FC236}">
                <a16:creationId xmlns:a16="http://schemas.microsoft.com/office/drawing/2014/main" id="{5A97AFC6-A90E-42C5-BA9A-81C7E4866B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8854" y="5720731"/>
            <a:ext cx="658805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Channel lowering by diffusive erosion (top-down…)</a:t>
            </a:r>
          </a:p>
        </p:txBody>
      </p:sp>
      <p:sp>
        <p:nvSpPr>
          <p:cNvPr id="2" name="Rectangle 1"/>
          <p:cNvSpPr/>
          <p:nvPr/>
        </p:nvSpPr>
        <p:spPr>
          <a:xfrm>
            <a:off x="5830016" y="3833813"/>
            <a:ext cx="3069829" cy="11571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47" name="Group 207">
            <a:extLst>
              <a:ext uri="{FF2B5EF4-FFF2-40B4-BE49-F238E27FC236}">
                <a16:creationId xmlns:a16="http://schemas.microsoft.com/office/drawing/2014/main" id="{2A11157C-52F2-4C84-87F2-DF7949FEAA9B}"/>
              </a:ext>
            </a:extLst>
          </p:cNvPr>
          <p:cNvGrpSpPr>
            <a:grpSpLocks/>
          </p:cNvGrpSpPr>
          <p:nvPr/>
        </p:nvGrpSpPr>
        <p:grpSpPr bwMode="auto">
          <a:xfrm>
            <a:off x="5964945" y="4194186"/>
            <a:ext cx="2757488" cy="585787"/>
            <a:chOff x="304800" y="1319066"/>
            <a:chExt cx="2758441" cy="585934"/>
          </a:xfrm>
        </p:grpSpPr>
        <p:grpSp>
          <p:nvGrpSpPr>
            <p:cNvPr id="48" name="Group 58">
              <a:extLst>
                <a:ext uri="{FF2B5EF4-FFF2-40B4-BE49-F238E27FC236}">
                  <a16:creationId xmlns:a16="http://schemas.microsoft.com/office/drawing/2014/main" id="{6189C594-6273-42C7-AE0A-C220113033C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6640" y="1767840"/>
              <a:ext cx="2139480" cy="97200"/>
              <a:chOff x="483600" y="1371600"/>
              <a:chExt cx="1188600" cy="54000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9BF29694-09D2-4115-9F34-E58D07EB4CA9}"/>
                  </a:ext>
                </a:extLst>
              </p:cNvPr>
              <p:cNvSpPr/>
              <p:nvPr/>
            </p:nvSpPr>
            <p:spPr>
              <a:xfrm>
                <a:off x="61005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E87D1CE1-EC62-4EF2-8135-4267145E2574}"/>
                  </a:ext>
                </a:extLst>
              </p:cNvPr>
              <p:cNvSpPr/>
              <p:nvPr/>
            </p:nvSpPr>
            <p:spPr>
              <a:xfrm>
                <a:off x="726515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2AF1084B-44BE-4FB7-A262-65E62C4C112E}"/>
                  </a:ext>
                </a:extLst>
              </p:cNvPr>
              <p:cNvSpPr/>
              <p:nvPr/>
            </p:nvSpPr>
            <p:spPr>
              <a:xfrm>
                <a:off x="762688" y="1371934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9896C5C1-CFDF-4A09-9D03-63BB5DD32F83}"/>
                  </a:ext>
                </a:extLst>
              </p:cNvPr>
              <p:cNvSpPr/>
              <p:nvPr/>
            </p:nvSpPr>
            <p:spPr>
              <a:xfrm>
                <a:off x="914434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5CC69963-B69F-43EB-915F-149776BBB12F}"/>
                  </a:ext>
                </a:extLst>
              </p:cNvPr>
              <p:cNvSpPr/>
              <p:nvPr/>
            </p:nvSpPr>
            <p:spPr>
              <a:xfrm>
                <a:off x="1142937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C7DFDAC7-4DAB-4393-B7D0-A752A6D8745A}"/>
                  </a:ext>
                </a:extLst>
              </p:cNvPr>
              <p:cNvSpPr/>
              <p:nvPr/>
            </p:nvSpPr>
            <p:spPr>
              <a:xfrm>
                <a:off x="1183520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F7B211F6-85C6-4A73-BFB5-43B7B8CA6636}"/>
                  </a:ext>
                </a:extLst>
              </p:cNvPr>
              <p:cNvSpPr/>
              <p:nvPr/>
            </p:nvSpPr>
            <p:spPr>
              <a:xfrm>
                <a:off x="1295566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E623357-4F42-4B76-8BA2-E270C56FF1AC}"/>
                  </a:ext>
                </a:extLst>
              </p:cNvPr>
              <p:cNvSpPr/>
              <p:nvPr/>
            </p:nvSpPr>
            <p:spPr>
              <a:xfrm>
                <a:off x="573886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7B628255-804E-4BA7-946E-C7442F7F09D3}"/>
                  </a:ext>
                </a:extLst>
              </p:cNvPr>
              <p:cNvSpPr/>
              <p:nvPr/>
            </p:nvSpPr>
            <p:spPr>
              <a:xfrm>
                <a:off x="797977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AFA5986C-2814-4300-8BB7-EA71CA5C4D38}"/>
                  </a:ext>
                </a:extLst>
              </p:cNvPr>
              <p:cNvSpPr/>
              <p:nvPr/>
            </p:nvSpPr>
            <p:spPr>
              <a:xfrm>
                <a:off x="1067063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5866CED5-77D5-4AE1-BA60-49ED93C0DBE6}"/>
                  </a:ext>
                </a:extLst>
              </p:cNvPr>
              <p:cNvSpPr/>
              <p:nvPr/>
            </p:nvSpPr>
            <p:spPr>
              <a:xfrm>
                <a:off x="1371439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0D689342-1F6E-4BDB-848C-5CFF584579E9}"/>
                  </a:ext>
                </a:extLst>
              </p:cNvPr>
              <p:cNvSpPr/>
              <p:nvPr/>
            </p:nvSpPr>
            <p:spPr>
              <a:xfrm>
                <a:off x="1599942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BE25A85F-03D0-41A4-9B95-EBBB1DD7CABF}"/>
                  </a:ext>
                </a:extLst>
              </p:cNvPr>
              <p:cNvSpPr/>
              <p:nvPr/>
            </p:nvSpPr>
            <p:spPr>
              <a:xfrm>
                <a:off x="1506423" y="1389577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AC482ACC-D8B4-4947-81DE-E13938A24CB0}"/>
                  </a:ext>
                </a:extLst>
              </p:cNvPr>
              <p:cNvSpPr/>
              <p:nvPr/>
            </p:nvSpPr>
            <p:spPr>
              <a:xfrm>
                <a:off x="537714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5CC09296-AE3E-43BF-8348-1B2D20DC08F7}"/>
                  </a:ext>
                </a:extLst>
              </p:cNvPr>
              <p:cNvSpPr/>
              <p:nvPr/>
            </p:nvSpPr>
            <p:spPr>
              <a:xfrm>
                <a:off x="690343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BB8FCB75-1A75-486F-950D-8DF91781DD54}"/>
                  </a:ext>
                </a:extLst>
              </p:cNvPr>
              <p:cNvSpPr/>
              <p:nvPr/>
            </p:nvSpPr>
            <p:spPr>
              <a:xfrm>
                <a:off x="878262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BD38355C-60B1-4994-944D-1E5789386490}"/>
                  </a:ext>
                </a:extLst>
              </p:cNvPr>
              <p:cNvSpPr/>
              <p:nvPr/>
            </p:nvSpPr>
            <p:spPr>
              <a:xfrm>
                <a:off x="994719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DC7AED98-EE3F-410C-9AE5-D009568120FD}"/>
                  </a:ext>
                </a:extLst>
              </p:cNvPr>
              <p:cNvSpPr/>
              <p:nvPr/>
            </p:nvSpPr>
            <p:spPr>
              <a:xfrm>
                <a:off x="1470251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C493544F-76F4-4709-AE28-88A3FB322626}"/>
                  </a:ext>
                </a:extLst>
              </p:cNvPr>
              <p:cNvSpPr/>
              <p:nvPr/>
            </p:nvSpPr>
            <p:spPr>
              <a:xfrm>
                <a:off x="1434079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D9C2D979-8E1A-4D7F-BCBA-4870B1052ED2}"/>
                  </a:ext>
                </a:extLst>
              </p:cNvPr>
              <p:cNvSpPr/>
              <p:nvPr/>
            </p:nvSpPr>
            <p:spPr>
              <a:xfrm>
                <a:off x="1030891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AC7C1366-AD8A-4439-96BA-D94274B779ED}"/>
                  </a:ext>
                </a:extLst>
              </p:cNvPr>
              <p:cNvSpPr/>
              <p:nvPr/>
            </p:nvSpPr>
            <p:spPr>
              <a:xfrm>
                <a:off x="123733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E70012CF-B209-4F43-B259-06AFC55390EF}"/>
                  </a:ext>
                </a:extLst>
              </p:cNvPr>
              <p:cNvSpPr/>
              <p:nvPr/>
            </p:nvSpPr>
            <p:spPr>
              <a:xfrm>
                <a:off x="133173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339D9509-E65C-4ED0-B524-A33E869ED048}"/>
                  </a:ext>
                </a:extLst>
              </p:cNvPr>
              <p:cNvSpPr/>
              <p:nvPr/>
            </p:nvSpPr>
            <p:spPr>
              <a:xfrm>
                <a:off x="1564652" y="1371934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5" name="Oval 74">
                <a:extLst>
                  <a:ext uri="{FF2B5EF4-FFF2-40B4-BE49-F238E27FC236}">
                    <a16:creationId xmlns:a16="http://schemas.microsoft.com/office/drawing/2014/main" id="{2F1A572A-6A9C-4437-BC7D-E35E67B508CC}"/>
                  </a:ext>
                </a:extLst>
              </p:cNvPr>
              <p:cNvSpPr/>
              <p:nvPr/>
            </p:nvSpPr>
            <p:spPr>
              <a:xfrm>
                <a:off x="860617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6" name="Oval 75">
                <a:extLst>
                  <a:ext uri="{FF2B5EF4-FFF2-40B4-BE49-F238E27FC236}">
                    <a16:creationId xmlns:a16="http://schemas.microsoft.com/office/drawing/2014/main" id="{DAAAAF6C-09F7-4AC6-92E5-928B0BB96E02}"/>
                  </a:ext>
                </a:extLst>
              </p:cNvPr>
              <p:cNvSpPr/>
              <p:nvPr/>
            </p:nvSpPr>
            <p:spPr>
              <a:xfrm>
                <a:off x="483897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7" name="Oval 76">
                <a:extLst>
                  <a:ext uri="{FF2B5EF4-FFF2-40B4-BE49-F238E27FC236}">
                    <a16:creationId xmlns:a16="http://schemas.microsoft.com/office/drawing/2014/main" id="{60BEABF4-45EC-4A63-A670-18BD5BC65DBB}"/>
                  </a:ext>
                </a:extLst>
              </p:cNvPr>
              <p:cNvSpPr/>
              <p:nvPr/>
            </p:nvSpPr>
            <p:spPr>
              <a:xfrm>
                <a:off x="1636114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CE4F3203-FE71-4536-A8C6-27126CC32B54}"/>
                </a:ext>
              </a:extLst>
            </p:cNvPr>
            <p:cNvSpPr/>
            <p:nvPr/>
          </p:nvSpPr>
          <p:spPr>
            <a:xfrm>
              <a:off x="304800" y="1562014"/>
              <a:ext cx="2758441" cy="342986"/>
            </a:xfrm>
            <a:custGeom>
              <a:avLst/>
              <a:gdLst>
                <a:gd name="connsiteX0" fmla="*/ 0 w 1532467"/>
                <a:gd name="connsiteY0" fmla="*/ 0 h 190500"/>
                <a:gd name="connsiteX1" fmla="*/ 190500 w 1532467"/>
                <a:gd name="connsiteY1" fmla="*/ 190500 h 190500"/>
                <a:gd name="connsiteX2" fmla="*/ 1367367 w 1532467"/>
                <a:gd name="connsiteY2" fmla="*/ 190500 h 190500"/>
                <a:gd name="connsiteX3" fmla="*/ 1532467 w 1532467"/>
                <a:gd name="connsiteY3" fmla="*/ 1270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2467" h="190500">
                  <a:moveTo>
                    <a:pt x="0" y="0"/>
                  </a:moveTo>
                  <a:lnTo>
                    <a:pt x="190500" y="190500"/>
                  </a:lnTo>
                  <a:lnTo>
                    <a:pt x="1367367" y="190500"/>
                  </a:lnTo>
                  <a:lnTo>
                    <a:pt x="1532467" y="12700"/>
                  </a:lnTo>
                </a:path>
              </a:pathLst>
            </a:cu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TextBox 56">
              <a:extLst>
                <a:ext uri="{FF2B5EF4-FFF2-40B4-BE49-F238E27FC236}">
                  <a16:creationId xmlns:a16="http://schemas.microsoft.com/office/drawing/2014/main" id="{E6F67DE9-D396-4208-B933-8D8E38EBDE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29377" y="1319066"/>
              <a:ext cx="1058849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400">
                  <a:cs typeface="Arial" panose="020B0604020202020204" pitchFamily="34" charset="0"/>
                </a:rPr>
                <a:t>EROSION</a:t>
              </a:r>
            </a:p>
          </p:txBody>
        </p: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14FE22E-9D25-4A78-9665-6538909C5EFC}"/>
                </a:ext>
              </a:extLst>
            </p:cNvPr>
            <p:cNvCxnSpPr/>
            <p:nvPr/>
          </p:nvCxnSpPr>
          <p:spPr>
            <a:xfrm>
              <a:off x="627174" y="1752562"/>
              <a:ext cx="2139101" cy="1588"/>
            </a:xfrm>
            <a:prstGeom prst="line">
              <a:avLst/>
            </a:prstGeom>
            <a:ln w="63500">
              <a:solidFill>
                <a:srgbClr val="0000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" name="Down Arrow 77">
            <a:extLst>
              <a:ext uri="{FF2B5EF4-FFF2-40B4-BE49-F238E27FC236}">
                <a16:creationId xmlns:a16="http://schemas.microsoft.com/office/drawing/2014/main" id="{1183E075-3E84-41E0-AD5F-7B4C332E7560}"/>
              </a:ext>
            </a:extLst>
          </p:cNvPr>
          <p:cNvSpPr/>
          <p:nvPr/>
        </p:nvSpPr>
        <p:spPr>
          <a:xfrm>
            <a:off x="8066795" y="4235461"/>
            <a:ext cx="209550" cy="27622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Down Arrow 78">
            <a:extLst>
              <a:ext uri="{FF2B5EF4-FFF2-40B4-BE49-F238E27FC236}">
                <a16:creationId xmlns:a16="http://schemas.microsoft.com/office/drawing/2014/main" id="{1A9B50F1-5B3F-4D0C-906B-ACDA3615F00A}"/>
              </a:ext>
            </a:extLst>
          </p:cNvPr>
          <p:cNvSpPr/>
          <p:nvPr/>
        </p:nvSpPr>
        <p:spPr>
          <a:xfrm>
            <a:off x="6798383" y="4229111"/>
            <a:ext cx="209550" cy="27622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8" name="TextBox 147"/>
          <p:cNvSpPr txBox="1"/>
          <p:nvPr/>
        </p:nvSpPr>
        <p:spPr>
          <a:xfrm>
            <a:off x="7795386" y="3836056"/>
            <a:ext cx="10999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400" dirty="0"/>
              <a:t>crossprofile</a:t>
            </a:r>
          </a:p>
        </p:txBody>
      </p:sp>
    </p:spTree>
  </p:cSld>
  <p:clrMapOvr>
    <a:masterClrMapping/>
  </p:clrMapOvr>
  <p:transition spd="med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978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??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481552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>
            <a:extLst>
              <a:ext uri="{FF2B5EF4-FFF2-40B4-BE49-F238E27FC236}">
                <a16:creationId xmlns:a16="http://schemas.microsoft.com/office/drawing/2014/main" id="{6B1DB81D-4FF2-4FC5-971D-17E295AC2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2626"/>
            <a:ext cx="6248400" cy="448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675" name="TextBox 2">
            <a:extLst>
              <a:ext uri="{FF2B5EF4-FFF2-40B4-BE49-F238E27FC236}">
                <a16:creationId xmlns:a16="http://schemas.microsoft.com/office/drawing/2014/main" id="{1862A80B-3EF5-4D7E-9856-558201EB86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F87F5FB-4F62-4A26-BA23-A9052811059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7" name="TextBox 4">
            <a:extLst>
              <a:ext uri="{FF2B5EF4-FFF2-40B4-BE49-F238E27FC236}">
                <a16:creationId xmlns:a16="http://schemas.microsoft.com/office/drawing/2014/main" id="{D9403A82-DE7F-40A9-9340-5A6866687F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664" y="1052716"/>
            <a:ext cx="606448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Change in conditions over time leads to adjustment… !</a:t>
            </a:r>
          </a:p>
        </p:txBody>
      </p:sp>
      <p:sp>
        <p:nvSpPr>
          <p:cNvPr id="28678" name="TextBox 5">
            <a:extLst>
              <a:ext uri="{FF2B5EF4-FFF2-40B4-BE49-F238E27FC236}">
                <a16:creationId xmlns:a16="http://schemas.microsoft.com/office/drawing/2014/main" id="{DD465B16-E0F7-4B90-AAE3-7BD715D92C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260" y="4293096"/>
            <a:ext cx="5953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8679" name="TextBox 6">
            <a:extLst>
              <a:ext uri="{FF2B5EF4-FFF2-40B4-BE49-F238E27FC236}">
                <a16:creationId xmlns:a16="http://schemas.microsoft.com/office/drawing/2014/main" id="{38DC74D7-B960-4A8C-B5BC-DF3CC1B1B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295" y="1825960"/>
            <a:ext cx="59531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2" name="Rectangle 1"/>
          <p:cNvSpPr/>
          <p:nvPr/>
        </p:nvSpPr>
        <p:spPr>
          <a:xfrm>
            <a:off x="3263740" y="3018918"/>
            <a:ext cx="1223863" cy="639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tangle 8"/>
          <p:cNvSpPr/>
          <p:nvPr/>
        </p:nvSpPr>
        <p:spPr>
          <a:xfrm>
            <a:off x="3267678" y="5473667"/>
            <a:ext cx="1390312" cy="653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Box 2"/>
          <p:cNvSpPr txBox="1"/>
          <p:nvPr/>
        </p:nvSpPr>
        <p:spPr>
          <a:xfrm>
            <a:off x="3201419" y="3012377"/>
            <a:ext cx="1430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1200" dirty="0"/>
              <a:t>-  sediment supply</a:t>
            </a:r>
          </a:p>
          <a:p>
            <a:pPr algn="ctr"/>
            <a:r>
              <a:rPr lang="de-DE" sz="1200" dirty="0"/>
              <a:t>+ discharge</a:t>
            </a:r>
          </a:p>
          <a:p>
            <a:pPr algn="ctr"/>
            <a:r>
              <a:rPr lang="de-DE" sz="1200" dirty="0"/>
              <a:t>+ slope  </a:t>
            </a:r>
          </a:p>
        </p:txBody>
      </p:sp>
      <p:sp>
        <p:nvSpPr>
          <p:cNvPr id="5" name="Down Arrow 4"/>
          <p:cNvSpPr/>
          <p:nvPr/>
        </p:nvSpPr>
        <p:spPr>
          <a:xfrm>
            <a:off x="3616684" y="2114094"/>
            <a:ext cx="613941" cy="507952"/>
          </a:xfrm>
          <a:prstGeom prst="downArrow">
            <a:avLst/>
          </a:prstGeom>
          <a:noFill/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Box 11"/>
          <p:cNvSpPr txBox="1"/>
          <p:nvPr/>
        </p:nvSpPr>
        <p:spPr>
          <a:xfrm>
            <a:off x="3228498" y="5477272"/>
            <a:ext cx="14686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1200" dirty="0"/>
              <a:t>+  sediment supply</a:t>
            </a:r>
          </a:p>
          <a:p>
            <a:pPr algn="ctr"/>
            <a:r>
              <a:rPr lang="de-DE" sz="1200" dirty="0"/>
              <a:t>- discharge</a:t>
            </a:r>
          </a:p>
          <a:p>
            <a:pPr algn="ctr"/>
            <a:r>
              <a:rPr lang="de-DE" sz="1200" dirty="0"/>
              <a:t>- slope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8224" y="2564904"/>
            <a:ext cx="2987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Transformation from detachment-limited to transport-limited river channel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82060" y="5373216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Aggradation</a:t>
            </a:r>
          </a:p>
        </p:txBody>
      </p:sp>
    </p:spTree>
  </p:cSld>
  <p:clrMapOvr>
    <a:masterClrMapping/>
  </p:clrMapOvr>
  <p:transition spd="med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 descr="A train is on the side of a mountain&#10;&#10;Description generated with high confidence">
            <a:extLst>
              <a:ext uri="{FF2B5EF4-FFF2-40B4-BE49-F238E27FC236}">
                <a16:creationId xmlns:a16="http://schemas.microsoft.com/office/drawing/2014/main" id="{617EF74D-DA43-499A-9C3D-9CE64E04E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27384"/>
            <a:ext cx="9180512" cy="6885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Rectangle 5">
            <a:extLst>
              <a:ext uri="{FF2B5EF4-FFF2-40B4-BE49-F238E27FC236}">
                <a16:creationId xmlns:a16="http://schemas.microsoft.com/office/drawing/2014/main" id="{56E07CE9-1058-463E-A12A-3DCFD664A7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0038" y="4149725"/>
            <a:ext cx="11652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2060"/>
                </a:solidFill>
                <a:cs typeface="Arial" panose="020B0604020202020204" pitchFamily="34" charset="0"/>
              </a:rPr>
              <a:t>Qs &gt; Qc  </a:t>
            </a:r>
            <a:endParaRPr lang="en-AU" altLang="en-US"/>
          </a:p>
        </p:txBody>
      </p:sp>
      <p:sp>
        <p:nvSpPr>
          <p:cNvPr id="29700" name="TextBox 6">
            <a:extLst>
              <a:ext uri="{FF2B5EF4-FFF2-40B4-BE49-F238E27FC236}">
                <a16:creationId xmlns:a16="http://schemas.microsoft.com/office/drawing/2014/main" id="{F2C101DA-954A-40F5-B1A7-7F10E3961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5048250"/>
            <a:ext cx="3384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b="1"/>
              <a:t>Aggradation</a:t>
            </a:r>
            <a:r>
              <a:rPr lang="en-AU" altLang="en-US"/>
              <a:t>… (vertical deposition and filling)</a:t>
            </a:r>
          </a:p>
        </p:txBody>
      </p:sp>
      <p:sp>
        <p:nvSpPr>
          <p:cNvPr id="29701" name="TextBox 7">
            <a:extLst>
              <a:ext uri="{FF2B5EF4-FFF2-40B4-BE49-F238E27FC236}">
                <a16:creationId xmlns:a16="http://schemas.microsoft.com/office/drawing/2014/main" id="{BC0C3294-9B60-4CED-99E6-58366E194F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1A4AD72-BC45-42A8-815D-B249C839F3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3" name="TextBox 10">
            <a:extLst>
              <a:ext uri="{FF2B5EF4-FFF2-40B4-BE49-F238E27FC236}">
                <a16:creationId xmlns:a16="http://schemas.microsoft.com/office/drawing/2014/main" id="{8B6B6CAF-1792-4B1E-BAA8-A7A70FC9A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5805488"/>
            <a:ext cx="33845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/>
              <a:t>Adjustment to new situation until…?</a:t>
            </a:r>
          </a:p>
        </p:txBody>
      </p:sp>
      <p:sp>
        <p:nvSpPr>
          <p:cNvPr id="29704" name="TextBox 1">
            <a:extLst>
              <a:ext uri="{FF2B5EF4-FFF2-40B4-BE49-F238E27FC236}">
                <a16:creationId xmlns:a16="http://schemas.microsoft.com/office/drawing/2014/main" id="{EC7E0E97-CBFD-4362-A73B-C4FB802C6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664" y="1357312"/>
            <a:ext cx="5953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9705" name="Rectangle 2">
            <a:extLst>
              <a:ext uri="{FF2B5EF4-FFF2-40B4-BE49-F238E27FC236}">
                <a16:creationId xmlns:a16="http://schemas.microsoft.com/office/drawing/2014/main" id="{B156F9A8-C2C9-4FA4-AF6D-57771711A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3446" y="2060848"/>
            <a:ext cx="187181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dirty="0"/>
              <a:t>Increase in Qs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B156F9A8-C2C9-4FA4-AF6D-57771711A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9752" y="2348880"/>
            <a:ext cx="12241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dirty="0"/>
              <a:t>Decrease in Qc</a:t>
            </a:r>
          </a:p>
        </p:txBody>
      </p:sp>
    </p:spTree>
  </p:cSld>
  <p:clrMapOvr>
    <a:masterClrMapping/>
  </p:clrMapOvr>
  <p:transition spd="med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AEA47F-7DF0-4665-A4E5-5D62E34DEDAA}"/>
              </a:ext>
            </a:extLst>
          </p:cNvPr>
          <p:cNvSpPr/>
          <p:nvPr/>
        </p:nvSpPr>
        <p:spPr>
          <a:xfrm>
            <a:off x="412750" y="2060575"/>
            <a:ext cx="2035175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002060"/>
                </a:solidFill>
                <a:cs typeface="Arial" panose="020B0604020202020204" pitchFamily="34" charset="0"/>
              </a:rPr>
              <a:t>Internal vs External controls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AU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FF0000"/>
                </a:solidFill>
                <a:cs typeface="Arial" panose="020B0604020202020204" pitchFamily="34" charset="0"/>
              </a:rPr>
              <a:t>Driving variables </a:t>
            </a:r>
            <a:r>
              <a:rPr lang="en-AU" dirty="0">
                <a:solidFill>
                  <a:srgbClr val="002060"/>
                </a:solidFill>
                <a:cs typeface="Arial" panose="020B0604020202020204" pitchFamily="34" charset="0"/>
              </a:rPr>
              <a:t>vs boundary conditions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AU" b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pic>
        <p:nvPicPr>
          <p:cNvPr id="34819" name="Picture 4">
            <a:extLst>
              <a:ext uri="{FF2B5EF4-FFF2-40B4-BE49-F238E27FC236}">
                <a16:creationId xmlns:a16="http://schemas.microsoft.com/office/drawing/2014/main" id="{DF8A9F4C-B0F6-4D4F-8288-9A2CD3F94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1150938"/>
            <a:ext cx="575627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Box 5">
            <a:extLst>
              <a:ext uri="{FF2B5EF4-FFF2-40B4-BE49-F238E27FC236}">
                <a16:creationId xmlns:a16="http://schemas.microsoft.com/office/drawing/2014/main" id="{C480A320-A033-47E3-ABD4-871A976AD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Change and Adjustment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881B9298-72CC-41F4-AED5-C33FEE5C5C4E}"/>
              </a:ext>
            </a:extLst>
          </p:cNvPr>
          <p:cNvSpPr/>
          <p:nvPr/>
        </p:nvSpPr>
        <p:spPr>
          <a:xfrm>
            <a:off x="4811713" y="3213100"/>
            <a:ext cx="1527175" cy="1560513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  <p:sp>
        <p:nvSpPr>
          <p:cNvPr id="34823" name="TextBox 7">
            <a:extLst>
              <a:ext uri="{FF2B5EF4-FFF2-40B4-BE49-F238E27FC236}">
                <a16:creationId xmlns:a16="http://schemas.microsoft.com/office/drawing/2014/main" id="{600D46A4-CBC3-4788-B559-D4DF57EA6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213" y="4292600"/>
            <a:ext cx="493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34824" name="TextBox 8">
            <a:extLst>
              <a:ext uri="{FF2B5EF4-FFF2-40B4-BE49-F238E27FC236}">
                <a16:creationId xmlns:a16="http://schemas.microsoft.com/office/drawing/2014/main" id="{2A0702B1-6130-46F2-8479-7E90A5826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2013" y="1330325"/>
            <a:ext cx="492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34825" name="TextBox 9">
            <a:extLst>
              <a:ext uri="{FF2B5EF4-FFF2-40B4-BE49-F238E27FC236}">
                <a16:creationId xmlns:a16="http://schemas.microsoft.com/office/drawing/2014/main" id="{B0985B02-BEA8-4A88-B079-2BF14FF4C5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6938" y="5527675"/>
            <a:ext cx="4921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2B7A2-17D2-41F4-A2CE-783481FA1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9638" y="830263"/>
            <a:ext cx="62769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Which climate parameters would influence fluvial system ??</a:t>
            </a:r>
          </a:p>
        </p:txBody>
      </p:sp>
      <p:sp>
        <p:nvSpPr>
          <p:cNvPr id="34827" name="TextBox 10">
            <a:extLst>
              <a:ext uri="{FF2B5EF4-FFF2-40B4-BE49-F238E27FC236}">
                <a16:creationId xmlns:a16="http://schemas.microsoft.com/office/drawing/2014/main" id="{F4877E5A-BB45-4DA0-B4EC-5DFCABB956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0500" y="4510088"/>
            <a:ext cx="492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4</a:t>
            </a:r>
          </a:p>
        </p:txBody>
      </p:sp>
      <p:sp>
        <p:nvSpPr>
          <p:cNvPr id="4" name="Rectangle 3"/>
          <p:cNvSpPr/>
          <p:nvPr/>
        </p:nvSpPr>
        <p:spPr>
          <a:xfrm>
            <a:off x="4932040" y="3691466"/>
            <a:ext cx="1296144" cy="60113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>
            <a:extLst>
              <a:ext uri="{FF2B5EF4-FFF2-40B4-BE49-F238E27FC236}">
                <a16:creationId xmlns:a16="http://schemas.microsoft.com/office/drawing/2014/main" id="{C8262DD4-C3A0-4307-855C-468811F1A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4">
            <a:extLst>
              <a:ext uri="{FF2B5EF4-FFF2-40B4-BE49-F238E27FC236}">
                <a16:creationId xmlns:a16="http://schemas.microsoft.com/office/drawing/2014/main" id="{2E1BD9EC-6736-45A7-BC44-C81CA7917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401" y="1964345"/>
            <a:ext cx="6840760" cy="4625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58608" y="650381"/>
            <a:ext cx="8815371" cy="1208208"/>
            <a:chOff x="158608" y="650381"/>
            <a:chExt cx="8815371" cy="1208208"/>
          </a:xfrm>
        </p:grpSpPr>
        <p:sp>
          <p:nvSpPr>
            <p:cNvPr id="24" name="TextBox 9">
              <a:extLst>
                <a:ext uri="{FF2B5EF4-FFF2-40B4-BE49-F238E27FC236}">
                  <a16:creationId xmlns:a16="http://schemas.microsoft.com/office/drawing/2014/main" id="{5021F24F-783F-405F-BBF7-BA12089C16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8608" y="935259"/>
              <a:ext cx="3988000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dirty="0">
                  <a:solidFill>
                    <a:schemeClr val="bg1"/>
                  </a:solidFill>
                </a:rPr>
                <a:t>Sediment production, general aridity and channel aggradation</a:t>
              </a:r>
            </a:p>
            <a:p>
              <a:pPr eaLnBrk="1" hangingPunct="1"/>
              <a:r>
                <a:rPr lang="en-AU" altLang="en-US" dirty="0">
                  <a:solidFill>
                    <a:schemeClr val="bg1"/>
                  </a:solidFill>
                </a:rPr>
                <a:t>Qs &gt; Qc</a:t>
              </a:r>
            </a:p>
          </p:txBody>
        </p:sp>
        <p:sp>
          <p:nvSpPr>
            <p:cNvPr id="25" name="TextBox 12">
              <a:extLst>
                <a:ext uri="{FF2B5EF4-FFF2-40B4-BE49-F238E27FC236}">
                  <a16:creationId xmlns:a16="http://schemas.microsoft.com/office/drawing/2014/main" id="{663EF488-E766-41BB-824F-382A33B2F8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8608" y="651431"/>
              <a:ext cx="28003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b="1" dirty="0"/>
                <a:t>Cold-climate conditions</a:t>
              </a:r>
            </a:p>
          </p:txBody>
        </p:sp>
        <p:grpSp>
          <p:nvGrpSpPr>
            <p:cNvPr id="26" name="Group 1">
              <a:extLst>
                <a:ext uri="{FF2B5EF4-FFF2-40B4-BE49-F238E27FC236}">
                  <a16:creationId xmlns:a16="http://schemas.microsoft.com/office/drawing/2014/main" id="{E08E5AFC-BE7E-48D8-B990-C9C4F8AFB5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31995" y="650381"/>
              <a:ext cx="3841984" cy="1208207"/>
              <a:chOff x="5075804" y="879100"/>
              <a:chExt cx="3842275" cy="1208149"/>
            </a:xfrm>
          </p:grpSpPr>
          <p:sp>
            <p:nvSpPr>
              <p:cNvPr id="28" name="TextBox 13">
                <a:extLst>
                  <a:ext uri="{FF2B5EF4-FFF2-40B4-BE49-F238E27FC236}">
                    <a16:creationId xmlns:a16="http://schemas.microsoft.com/office/drawing/2014/main" id="{9D487B14-76D2-4544-9993-A6C97D7F36B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97664" y="879100"/>
                <a:ext cx="2920415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AU" altLang="en-US" b="1"/>
                  <a:t>Warm-climate conditions</a:t>
                </a:r>
              </a:p>
            </p:txBody>
          </p:sp>
          <p:sp>
            <p:nvSpPr>
              <p:cNvPr id="29" name="TextBox 16">
                <a:extLst>
                  <a:ext uri="{FF2B5EF4-FFF2-40B4-BE49-F238E27FC236}">
                    <a16:creationId xmlns:a16="http://schemas.microsoft.com/office/drawing/2014/main" id="{8D949B3C-D34A-4F38-A055-20DCB9E4E6A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75804" y="1163964"/>
                <a:ext cx="3826650" cy="9232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r" eaLnBrk="1" hangingPunct="1"/>
                <a:r>
                  <a:rPr lang="en-AU" altLang="en-US" dirty="0">
                    <a:solidFill>
                      <a:schemeClr val="bg1"/>
                    </a:solidFill>
                  </a:rPr>
                  <a:t>More rainfall, less sediment supply and channel incision</a:t>
                </a:r>
              </a:p>
              <a:p>
                <a:pPr algn="r" eaLnBrk="1" hangingPunct="1"/>
                <a:r>
                  <a:rPr lang="en-AU" altLang="en-US" dirty="0">
                    <a:solidFill>
                      <a:schemeClr val="bg1"/>
                    </a:solidFill>
                  </a:rPr>
                  <a:t>Qs &lt; Qc</a:t>
                </a:r>
              </a:p>
            </p:txBody>
          </p:sp>
        </p:grpSp>
        <p:cxnSp>
          <p:nvCxnSpPr>
            <p:cNvPr id="4" name="Straight Arrow Connector 3"/>
            <p:cNvCxnSpPr/>
            <p:nvPr/>
          </p:nvCxnSpPr>
          <p:spPr>
            <a:xfrm>
              <a:off x="4051875" y="1556792"/>
              <a:ext cx="108012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>
            <a:extLst>
              <a:ext uri="{FF2B5EF4-FFF2-40B4-BE49-F238E27FC236}">
                <a16:creationId xmlns:a16="http://schemas.microsoft.com/office/drawing/2014/main" id="{C8262DD4-C3A0-4307-855C-468811F1A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5" name="TextBox 3">
            <a:extLst>
              <a:ext uri="{FF2B5EF4-FFF2-40B4-BE49-F238E27FC236}">
                <a16:creationId xmlns:a16="http://schemas.microsoft.com/office/drawing/2014/main" id="{C932E7FD-E3D2-4257-8B9D-68FEC01EE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88975"/>
            <a:ext cx="29051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b="1"/>
              <a:t>Fill Terraces </a:t>
            </a:r>
            <a:r>
              <a:rPr lang="en-AU" altLang="en-US"/>
              <a:t>vs</a:t>
            </a:r>
            <a:r>
              <a:rPr lang="en-AU" altLang="en-US" b="1"/>
              <a:t> </a:t>
            </a:r>
            <a:r>
              <a:rPr lang="en-AU" altLang="en-US"/>
              <a:t>Straths</a:t>
            </a:r>
            <a:endParaRPr lang="en-AU" altLang="en-US" b="1"/>
          </a:p>
        </p:txBody>
      </p:sp>
      <p:sp>
        <p:nvSpPr>
          <p:cNvPr id="35846" name="TextBox 12">
            <a:extLst>
              <a:ext uri="{FF2B5EF4-FFF2-40B4-BE49-F238E27FC236}">
                <a16:creationId xmlns:a16="http://schemas.microsoft.com/office/drawing/2014/main" id="{B4FABB3B-1ABC-45A2-A9A6-01AF6DF301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13" y="1119188"/>
            <a:ext cx="28082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Tectonics vs Climate…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B8F242-8FA5-44C2-837C-D39941A24EFD}"/>
              </a:ext>
            </a:extLst>
          </p:cNvPr>
          <p:cNvGrpSpPr>
            <a:grpSpLocks/>
          </p:cNvGrpSpPr>
          <p:nvPr/>
        </p:nvGrpSpPr>
        <p:grpSpPr bwMode="auto">
          <a:xfrm>
            <a:off x="6659563" y="3976688"/>
            <a:ext cx="2217737" cy="2682875"/>
            <a:chOff x="6660231" y="3977313"/>
            <a:chExt cx="2217638" cy="2682639"/>
          </a:xfrm>
        </p:grpSpPr>
        <p:grpSp>
          <p:nvGrpSpPr>
            <p:cNvPr id="35857" name="Group 6">
              <a:extLst>
                <a:ext uri="{FF2B5EF4-FFF2-40B4-BE49-F238E27FC236}">
                  <a16:creationId xmlns:a16="http://schemas.microsoft.com/office/drawing/2014/main" id="{0F619D25-7346-4835-9DDD-9DF6353853C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60232" y="3977313"/>
              <a:ext cx="2217637" cy="2682639"/>
              <a:chOff x="4370588" y="4050938"/>
              <a:chExt cx="2217637" cy="2682639"/>
            </a:xfrm>
          </p:grpSpPr>
          <p:pic>
            <p:nvPicPr>
              <p:cNvPr id="35859" name="Picture 7">
                <a:extLst>
                  <a:ext uri="{FF2B5EF4-FFF2-40B4-BE49-F238E27FC236}">
                    <a16:creationId xmlns:a16="http://schemas.microsoft.com/office/drawing/2014/main" id="{928541E5-5B4E-4455-BE09-D8578C54C84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8284" r="31979"/>
              <a:stretch>
                <a:fillRect/>
              </a:stretch>
            </p:blipFill>
            <p:spPr bwMode="auto">
              <a:xfrm>
                <a:off x="4370588" y="4050938"/>
                <a:ext cx="2217636" cy="26826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97298303-AA3B-4CB8-86C6-00C31B90C584}"/>
                  </a:ext>
                </a:extLst>
              </p:cNvPr>
              <p:cNvSpPr/>
              <p:nvPr/>
            </p:nvSpPr>
            <p:spPr>
              <a:xfrm>
                <a:off x="6443769" y="5517659"/>
                <a:ext cx="144456" cy="86352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AU" dirty="0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EDCECE8-00D5-4775-A006-454DC53EA7FC}"/>
                </a:ext>
              </a:extLst>
            </p:cNvPr>
            <p:cNvSpPr/>
            <p:nvPr/>
          </p:nvSpPr>
          <p:spPr>
            <a:xfrm>
              <a:off x="6660231" y="3983662"/>
              <a:ext cx="360346" cy="13889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3C4CF63D-1E32-4298-A3FB-4E114E99FA54}"/>
              </a:ext>
            </a:extLst>
          </p:cNvPr>
          <p:cNvGrpSpPr>
            <a:grpSpLocks/>
          </p:cNvGrpSpPr>
          <p:nvPr/>
        </p:nvGrpSpPr>
        <p:grpSpPr bwMode="auto">
          <a:xfrm>
            <a:off x="188913" y="1771650"/>
            <a:ext cx="8972550" cy="368300"/>
            <a:chOff x="189328" y="1771143"/>
            <a:chExt cx="8972328" cy="369332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2DEB9C7-7102-4108-8B08-B4FFBF39D2CF}"/>
                </a:ext>
              </a:extLst>
            </p:cNvPr>
            <p:cNvCxnSpPr/>
            <p:nvPr/>
          </p:nvCxnSpPr>
          <p:spPr>
            <a:xfrm flipH="1">
              <a:off x="265526" y="2132516"/>
              <a:ext cx="8611974" cy="0"/>
            </a:xfrm>
            <a:prstGeom prst="line">
              <a:avLst/>
            </a:prstGeom>
            <a:ln w="15875">
              <a:solidFill>
                <a:srgbClr val="00206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856" name="TextBox 10">
              <a:extLst>
                <a:ext uri="{FF2B5EF4-FFF2-40B4-BE49-F238E27FC236}">
                  <a16:creationId xmlns:a16="http://schemas.microsoft.com/office/drawing/2014/main" id="{154E6A9D-A8BB-4CBA-AD8F-FFA39C159A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9328" y="1771143"/>
              <a:ext cx="897232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4000 m asl = ~0°C mean annual temp. = intense frost dynamics = sediment production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B3F4D35-11E8-4A4B-929D-57BCCD91A0CB}"/>
              </a:ext>
            </a:extLst>
          </p:cNvPr>
          <p:cNvGrpSpPr>
            <a:grpSpLocks/>
          </p:cNvGrpSpPr>
          <p:nvPr/>
        </p:nvGrpSpPr>
        <p:grpSpPr bwMode="auto">
          <a:xfrm>
            <a:off x="247650" y="2522538"/>
            <a:ext cx="8840788" cy="1193800"/>
            <a:chOff x="248376" y="2522363"/>
            <a:chExt cx="8839388" cy="1194669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4152E55-E9D7-41B3-9D9E-467A989AC8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48376" y="3717032"/>
              <a:ext cx="8620348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Arrow: Down 17">
              <a:extLst>
                <a:ext uri="{FF2B5EF4-FFF2-40B4-BE49-F238E27FC236}">
                  <a16:creationId xmlns:a16="http://schemas.microsoft.com/office/drawing/2014/main" id="{5EB2B25D-05EA-40FB-958B-00D879AF0DCB}"/>
                </a:ext>
              </a:extLst>
            </p:cNvPr>
            <p:cNvSpPr/>
            <p:nvPr/>
          </p:nvSpPr>
          <p:spPr>
            <a:xfrm>
              <a:off x="4067296" y="2522363"/>
              <a:ext cx="657121" cy="710129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5854" name="TextBox 20">
              <a:extLst>
                <a:ext uri="{FF2B5EF4-FFF2-40B4-BE49-F238E27FC236}">
                  <a16:creationId xmlns:a16="http://schemas.microsoft.com/office/drawing/2014/main" id="{D87CA07F-B832-4183-A482-FA853C12B1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07461" y="3319074"/>
              <a:ext cx="298030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chemeClr val="bg1"/>
                  </a:solidFill>
                </a:rPr>
                <a:t>Last cold stage (20-100 ka)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EF728DC-B687-444B-A617-FCC478B6C3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0138" y="750888"/>
            <a:ext cx="4525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Uplift = Slope change = stream power 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46CD35-1940-4804-8D99-2A17382786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0138" y="1106488"/>
            <a:ext cx="5167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Climate change = more rain = stream power 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61921" y="4903534"/>
            <a:ext cx="12618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Fill terrace</a:t>
            </a:r>
          </a:p>
        </p:txBody>
      </p:sp>
    </p:spTree>
    <p:extLst>
      <p:ext uri="{BB962C8B-B14F-4D97-AF65-F5344CB8AC3E}">
        <p14:creationId xmlns:p14="http://schemas.microsoft.com/office/powerpoint/2010/main" val="31754336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5" descr="A close up of a rock mountain&#10;&#10;Description generated with very high confidence">
            <a:extLst>
              <a:ext uri="{FF2B5EF4-FFF2-40B4-BE49-F238E27FC236}">
                <a16:creationId xmlns:a16="http://schemas.microsoft.com/office/drawing/2014/main" id="{F56A1997-7B47-453C-A591-E9C31E78C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9" name="TextBox 3">
            <a:extLst>
              <a:ext uri="{FF2B5EF4-FFF2-40B4-BE49-F238E27FC236}">
                <a16:creationId xmlns:a16="http://schemas.microsoft.com/office/drawing/2014/main" id="{D00069E5-E943-4D0F-8FAE-59F863F502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88975"/>
            <a:ext cx="27384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b="1"/>
              <a:t>Strath</a:t>
            </a:r>
            <a:r>
              <a:rPr lang="en-AU" altLang="en-US"/>
              <a:t> vs Fill Terraces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6036607-FF9C-48C4-9043-8374AD3E24E0}"/>
              </a:ext>
            </a:extLst>
          </p:cNvPr>
          <p:cNvCxnSpPr>
            <a:cxnSpLocks/>
          </p:cNvCxnSpPr>
          <p:nvPr/>
        </p:nvCxnSpPr>
        <p:spPr>
          <a:xfrm>
            <a:off x="4643438" y="3284538"/>
            <a:ext cx="1296987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94025A-1F9E-4BAE-817B-200DAA2EE49C}"/>
              </a:ext>
            </a:extLst>
          </p:cNvPr>
          <p:cNvCxnSpPr>
            <a:cxnSpLocks/>
          </p:cNvCxnSpPr>
          <p:nvPr/>
        </p:nvCxnSpPr>
        <p:spPr>
          <a:xfrm>
            <a:off x="323850" y="4437063"/>
            <a:ext cx="3024188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92" name="TextBox 11">
            <a:extLst>
              <a:ext uri="{FF2B5EF4-FFF2-40B4-BE49-F238E27FC236}">
                <a16:creationId xmlns:a16="http://schemas.microsoft.com/office/drawing/2014/main" id="{DE6D78A7-C528-4360-87B7-83610153D9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488" y="6557963"/>
            <a:ext cx="19065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200"/>
              <a:t>Southern Tibet, Himalaya</a:t>
            </a:r>
          </a:p>
        </p:txBody>
      </p:sp>
      <p:grpSp>
        <p:nvGrpSpPr>
          <p:cNvPr id="41993" name="Group 15">
            <a:extLst>
              <a:ext uri="{FF2B5EF4-FFF2-40B4-BE49-F238E27FC236}">
                <a16:creationId xmlns:a16="http://schemas.microsoft.com/office/drawing/2014/main" id="{5F3DBE7A-09DB-4FD0-AABF-118E4EC03F84}"/>
              </a:ext>
            </a:extLst>
          </p:cNvPr>
          <p:cNvGrpSpPr>
            <a:grpSpLocks/>
          </p:cNvGrpSpPr>
          <p:nvPr/>
        </p:nvGrpSpPr>
        <p:grpSpPr bwMode="auto">
          <a:xfrm>
            <a:off x="4067944" y="4013200"/>
            <a:ext cx="4895850" cy="2682875"/>
            <a:chOff x="1691679" y="4050938"/>
            <a:chExt cx="4896546" cy="2682639"/>
          </a:xfrm>
        </p:grpSpPr>
        <p:pic>
          <p:nvPicPr>
            <p:cNvPr id="41994" name="Picture 16">
              <a:extLst>
                <a:ext uri="{FF2B5EF4-FFF2-40B4-BE49-F238E27FC236}">
                  <a16:creationId xmlns:a16="http://schemas.microsoft.com/office/drawing/2014/main" id="{BAEB6F71-D9C2-4387-AA99-111E4DF894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64" r="31979"/>
            <a:stretch>
              <a:fillRect/>
            </a:stretch>
          </p:blipFill>
          <p:spPr bwMode="auto">
            <a:xfrm>
              <a:off x="1691679" y="4050938"/>
              <a:ext cx="4896545" cy="26826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66179F-88D2-46F8-BCA8-5768F4BE7B25}"/>
                </a:ext>
              </a:extLst>
            </p:cNvPr>
            <p:cNvSpPr/>
            <p:nvPr/>
          </p:nvSpPr>
          <p:spPr>
            <a:xfrm>
              <a:off x="6443742" y="5517659"/>
              <a:ext cx="144483" cy="8635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2871347" y="5911850"/>
            <a:ext cx="15824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Strath terrace</a:t>
            </a: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2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86084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Box 3">
            <a:extLst>
              <a:ext uri="{FF2B5EF4-FFF2-40B4-BE49-F238E27FC236}">
                <a16:creationId xmlns:a16="http://schemas.microsoft.com/office/drawing/2014/main" id="{65A989AF-9D01-4630-BEB7-E4D0D26E93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77863"/>
            <a:ext cx="8610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causes ‘bedrock rivers’ &amp; why do they predominate in mountain regions?</a:t>
            </a:r>
          </a:p>
        </p:txBody>
      </p:sp>
      <p:sp>
        <p:nvSpPr>
          <p:cNvPr id="33795" name="TextBox 5">
            <a:extLst>
              <a:ext uri="{FF2B5EF4-FFF2-40B4-BE49-F238E27FC236}">
                <a16:creationId xmlns:a16="http://schemas.microsoft.com/office/drawing/2014/main" id="{F3E03A5F-18A1-4F21-9E7D-6A2163FBD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River longprofile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797" name="Group 7">
            <a:extLst>
              <a:ext uri="{FF2B5EF4-FFF2-40B4-BE49-F238E27FC236}">
                <a16:creationId xmlns:a16="http://schemas.microsoft.com/office/drawing/2014/main" id="{BEAB011C-5E3D-4149-AC67-6D45AA19C488}"/>
              </a:ext>
            </a:extLst>
          </p:cNvPr>
          <p:cNvGrpSpPr>
            <a:grpSpLocks/>
          </p:cNvGrpSpPr>
          <p:nvPr/>
        </p:nvGrpSpPr>
        <p:grpSpPr bwMode="auto">
          <a:xfrm>
            <a:off x="906463" y="2781300"/>
            <a:ext cx="7620000" cy="3814763"/>
            <a:chOff x="846856" y="2307894"/>
            <a:chExt cx="7620000" cy="3814377"/>
          </a:xfrm>
        </p:grpSpPr>
        <p:sp>
          <p:nvSpPr>
            <p:cNvPr id="33813" name="Rectangle 8">
              <a:extLst>
                <a:ext uri="{FF2B5EF4-FFF2-40B4-BE49-F238E27FC236}">
                  <a16:creationId xmlns:a16="http://schemas.microsoft.com/office/drawing/2014/main" id="{06089227-3B59-4E7D-ADCF-9C70033474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6856" y="5475940"/>
              <a:ext cx="762000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342900" indent="-3429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buFont typeface="Arial" panose="020B0604020202020204" pitchFamily="34" charset="0"/>
                <a:buChar char="•"/>
              </a:pPr>
              <a:r>
                <a:rPr lang="en-US" altLang="en-US" b="1">
                  <a:solidFill>
                    <a:srgbClr val="002060"/>
                  </a:solidFill>
                  <a:cs typeface="Arial" panose="020B0604020202020204" pitchFamily="34" charset="0"/>
                </a:rPr>
                <a:t>Rivers</a:t>
              </a:r>
              <a:r>
                <a:rPr lang="en-US" altLang="en-US">
                  <a:solidFill>
                    <a:srgbClr val="002060"/>
                  </a:solidFill>
                  <a:cs typeface="Arial" panose="020B0604020202020204" pitchFamily="34" charset="0"/>
                </a:rPr>
                <a:t> only want the energy to transport their water and supplied sediment to ocean basins, </a:t>
              </a:r>
              <a:r>
                <a:rPr lang="en-US" altLang="en-US" u="sng">
                  <a:solidFill>
                    <a:srgbClr val="002060"/>
                  </a:solidFill>
                  <a:cs typeface="Arial" panose="020B0604020202020204" pitchFamily="34" charset="0"/>
                </a:rPr>
                <a:t>and nothing more!</a:t>
              </a:r>
            </a:p>
          </p:txBody>
        </p:sp>
        <p:pic>
          <p:nvPicPr>
            <p:cNvPr id="10" name="Picture 11" descr="FG11_17">
              <a:extLst>
                <a:ext uri="{FF2B5EF4-FFF2-40B4-BE49-F238E27FC236}">
                  <a16:creationId xmlns:a16="http://schemas.microsoft.com/office/drawing/2014/main" id="{8ACF6100-6A21-4738-81F6-DA87AA9CFB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email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856" y="2307894"/>
              <a:ext cx="7620000" cy="3132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815" name="Rectangle 10">
              <a:extLst>
                <a:ext uri="{FF2B5EF4-FFF2-40B4-BE49-F238E27FC236}">
                  <a16:creationId xmlns:a16="http://schemas.microsoft.com/office/drawing/2014/main" id="{A14122F1-5365-4C50-B6AA-C04F321562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265" y="2433889"/>
              <a:ext cx="313309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US" altLang="en-US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Approaching a </a:t>
              </a:r>
              <a:r>
                <a:rPr lang="en-US" altLang="en-US" b="1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“balance” </a:t>
              </a:r>
              <a:r>
                <a:rPr lang="en-US" altLang="en-US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(dynamic equilibrium)</a:t>
              </a:r>
            </a:p>
          </p:txBody>
        </p:sp>
      </p:grpSp>
      <p:sp>
        <p:nvSpPr>
          <p:cNvPr id="33798" name="TextBox 13">
            <a:extLst>
              <a:ext uri="{FF2B5EF4-FFF2-40B4-BE49-F238E27FC236}">
                <a16:creationId xmlns:a16="http://schemas.microsoft.com/office/drawing/2014/main" id="{CD5D1800-FE03-47B4-9489-8D4FF3DA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8913" y="4294188"/>
            <a:ext cx="18383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>
                <a:solidFill>
                  <a:srgbClr val="002060"/>
                </a:solidFill>
                <a:cs typeface="Arial" panose="020B0604020202020204" pitchFamily="34" charset="0"/>
              </a:rPr>
              <a:t>baselevel </a:t>
            </a:r>
          </a:p>
          <a:p>
            <a:pPr algn="ctr"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(erosional base)</a:t>
            </a:r>
          </a:p>
        </p:txBody>
      </p:sp>
      <p:sp>
        <p:nvSpPr>
          <p:cNvPr id="33799" name="TextBox 2">
            <a:extLst>
              <a:ext uri="{FF2B5EF4-FFF2-40B4-BE49-F238E27FC236}">
                <a16:creationId xmlns:a16="http://schemas.microsoft.com/office/drawing/2014/main" id="{AFFFF4B0-02AC-434C-AB3B-151CBDE460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5024438"/>
            <a:ext cx="25320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/>
              <a:t>Graded river concept...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22DD2CF-56D0-4EFD-92CC-0636D8D58FFE}"/>
              </a:ext>
            </a:extLst>
          </p:cNvPr>
          <p:cNvGrpSpPr>
            <a:grpSpLocks/>
          </p:cNvGrpSpPr>
          <p:nvPr/>
        </p:nvGrpSpPr>
        <p:grpSpPr bwMode="auto">
          <a:xfrm>
            <a:off x="5581650" y="1222375"/>
            <a:ext cx="3379788" cy="1354138"/>
            <a:chOff x="5581853" y="1222205"/>
            <a:chExt cx="3379274" cy="1354217"/>
          </a:xfrm>
        </p:grpSpPr>
        <p:sp>
          <p:nvSpPr>
            <p:cNvPr id="33811" name="TextBox 4">
              <a:extLst>
                <a:ext uri="{FF2B5EF4-FFF2-40B4-BE49-F238E27FC236}">
                  <a16:creationId xmlns:a16="http://schemas.microsoft.com/office/drawing/2014/main" id="{3F316007-DB68-4B03-910A-B552DD85D5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28184" y="1222205"/>
              <a:ext cx="2732943" cy="1354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>
                  <a:cs typeface="Arial" panose="020B0604020202020204" pitchFamily="34" charset="0"/>
                </a:rPr>
                <a:t>Alluvial rivers</a:t>
              </a:r>
              <a:r>
                <a:rPr lang="en-US" altLang="en-US">
                  <a:cs typeface="Arial" panose="020B0604020202020204" pitchFamily="34" charset="0"/>
                </a:rPr>
                <a:t>: Q</a:t>
              </a:r>
              <a:r>
                <a:rPr lang="en-US" altLang="en-US" baseline="-25000">
                  <a:cs typeface="Arial" panose="020B0604020202020204" pitchFamily="34" charset="0"/>
                </a:rPr>
                <a:t>s</a:t>
              </a:r>
              <a:r>
                <a:rPr lang="en-US" altLang="en-US">
                  <a:cs typeface="Arial" panose="020B0604020202020204" pitchFamily="34" charset="0"/>
                </a:rPr>
                <a:t> &gt; Q</a:t>
              </a:r>
              <a:r>
                <a:rPr lang="en-US" altLang="en-US" baseline="-25000">
                  <a:cs typeface="Arial" panose="020B0604020202020204" pitchFamily="34" charset="0"/>
                </a:rPr>
                <a:t>c</a:t>
              </a:r>
            </a:p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sediment storage in floodplains -  lowlands, high Q, low S</a:t>
              </a:r>
            </a:p>
          </p:txBody>
        </p:sp>
        <p:sp>
          <p:nvSpPr>
            <p:cNvPr id="33812" name="TextBox 15">
              <a:extLst>
                <a:ext uri="{FF2B5EF4-FFF2-40B4-BE49-F238E27FC236}">
                  <a16:creationId xmlns:a16="http://schemas.microsoft.com/office/drawing/2014/main" id="{0D7C23D0-C7C5-4142-AF5F-F2876A210F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81853" y="1427092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39EA980-AF12-4E8B-AA0D-9C20DD1D5819}"/>
              </a:ext>
            </a:extLst>
          </p:cNvPr>
          <p:cNvGrpSpPr>
            <a:grpSpLocks/>
          </p:cNvGrpSpPr>
          <p:nvPr/>
        </p:nvGrpSpPr>
        <p:grpSpPr bwMode="auto">
          <a:xfrm>
            <a:off x="182563" y="1225550"/>
            <a:ext cx="5386387" cy="1354138"/>
            <a:chOff x="182873" y="1225953"/>
            <a:chExt cx="5386379" cy="1354217"/>
          </a:xfrm>
        </p:grpSpPr>
        <p:sp>
          <p:nvSpPr>
            <p:cNvPr id="33809" name="Rectangle 1">
              <a:extLst>
                <a:ext uri="{FF2B5EF4-FFF2-40B4-BE49-F238E27FC236}">
                  <a16:creationId xmlns:a16="http://schemas.microsoft.com/office/drawing/2014/main" id="{8003B879-D216-4000-8941-F2CB4BFD0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4633" y="1225953"/>
              <a:ext cx="4734619" cy="1354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>
                  <a:cs typeface="Arial" panose="020B0604020202020204" pitchFamily="34" charset="0"/>
                </a:rPr>
                <a:t>Bedrock rivers</a:t>
              </a:r>
              <a:r>
                <a:rPr lang="en-US" altLang="en-US">
                  <a:cs typeface="Arial" panose="020B0604020202020204" pitchFamily="34" charset="0"/>
                </a:rPr>
                <a:t>: Q</a:t>
              </a:r>
              <a:r>
                <a:rPr lang="en-US" altLang="en-US" baseline="-25000">
                  <a:cs typeface="Arial" panose="020B0604020202020204" pitchFamily="34" charset="0"/>
                </a:rPr>
                <a:t>c</a:t>
              </a:r>
              <a:r>
                <a:rPr lang="en-US" altLang="en-US">
                  <a:cs typeface="Arial" panose="020B0604020202020204" pitchFamily="34" charset="0"/>
                </a:rPr>
                <a:t> &gt; Q</a:t>
              </a:r>
              <a:r>
                <a:rPr lang="en-US" altLang="en-US" baseline="-25000">
                  <a:cs typeface="Arial" panose="020B0604020202020204" pitchFamily="34" charset="0"/>
                </a:rPr>
                <a:t>s </a:t>
              </a:r>
              <a:r>
                <a:rPr lang="en-US" altLang="en-US">
                  <a:cs typeface="Arial" panose="020B0604020202020204" pitchFamily="34" charset="0"/>
                </a:rPr>
                <a:t>(i.e. excess power) </a:t>
              </a:r>
            </a:p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&gt;50% ‘bedrock’ exposed, minimal sediment storage (frequent flushing), steep headwaters, high Ω</a:t>
              </a:r>
            </a:p>
          </p:txBody>
        </p:sp>
        <p:sp>
          <p:nvSpPr>
            <p:cNvPr id="33810" name="TextBox 16">
              <a:extLst>
                <a:ext uri="{FF2B5EF4-FFF2-40B4-BE49-F238E27FC236}">
                  <a16:creationId xmlns:a16="http://schemas.microsoft.com/office/drawing/2014/main" id="{A3C7D1AC-3982-449F-AA7B-FB7958ED2B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2873" y="1418309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1D1CD34-A41F-4A86-991A-2E9C716F72E5}"/>
              </a:ext>
            </a:extLst>
          </p:cNvPr>
          <p:cNvGrpSpPr>
            <a:grpSpLocks/>
          </p:cNvGrpSpPr>
          <p:nvPr/>
        </p:nvGrpSpPr>
        <p:grpSpPr bwMode="auto">
          <a:xfrm>
            <a:off x="1639888" y="4308475"/>
            <a:ext cx="3076575" cy="646113"/>
            <a:chOff x="1763688" y="4275501"/>
            <a:chExt cx="3075363" cy="646331"/>
          </a:xfrm>
        </p:grpSpPr>
        <p:sp>
          <p:nvSpPr>
            <p:cNvPr id="18" name="Arrow: Down 17">
              <a:extLst>
                <a:ext uri="{FF2B5EF4-FFF2-40B4-BE49-F238E27FC236}">
                  <a16:creationId xmlns:a16="http://schemas.microsoft.com/office/drawing/2014/main" id="{B234C2F3-5FE0-4ED3-838C-7A45F3BA060B}"/>
                </a:ext>
              </a:extLst>
            </p:cNvPr>
            <p:cNvSpPr/>
            <p:nvPr/>
          </p:nvSpPr>
          <p:spPr>
            <a:xfrm rot="10800000">
              <a:off x="1763688" y="4294557"/>
              <a:ext cx="431630" cy="468471"/>
            </a:xfrm>
            <a:prstGeom prst="downArrow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3808" name="TextBox 19">
              <a:extLst>
                <a:ext uri="{FF2B5EF4-FFF2-40B4-BE49-F238E27FC236}">
                  <a16:creationId xmlns:a16="http://schemas.microsoft.com/office/drawing/2014/main" id="{C497B411-8139-4221-B9FF-A5FD9025E1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58820" y="4275501"/>
              <a:ext cx="2480231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Endogenic </a:t>
              </a:r>
            </a:p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(Tectonics, bedrock…)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2893CD9-E635-4E89-9994-53D3A3C6F278}"/>
              </a:ext>
            </a:extLst>
          </p:cNvPr>
          <p:cNvGrpSpPr>
            <a:grpSpLocks/>
          </p:cNvGrpSpPr>
          <p:nvPr/>
        </p:nvGrpSpPr>
        <p:grpSpPr bwMode="auto">
          <a:xfrm>
            <a:off x="2692400" y="3187700"/>
            <a:ext cx="1724025" cy="646113"/>
            <a:chOff x="2692068" y="3187899"/>
            <a:chExt cx="1724339" cy="646331"/>
          </a:xfrm>
        </p:grpSpPr>
        <p:sp>
          <p:nvSpPr>
            <p:cNvPr id="19" name="Arrow: Down 18">
              <a:extLst>
                <a:ext uri="{FF2B5EF4-FFF2-40B4-BE49-F238E27FC236}">
                  <a16:creationId xmlns:a16="http://schemas.microsoft.com/office/drawing/2014/main" id="{125C0F12-B22E-4B2E-9007-3AB77C24E69D}"/>
                </a:ext>
              </a:extLst>
            </p:cNvPr>
            <p:cNvSpPr/>
            <p:nvPr/>
          </p:nvSpPr>
          <p:spPr>
            <a:xfrm>
              <a:off x="2692068" y="3265713"/>
              <a:ext cx="431879" cy="468470"/>
            </a:xfrm>
            <a:prstGeom prst="downArrow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3806" name="TextBox 20">
              <a:extLst>
                <a:ext uri="{FF2B5EF4-FFF2-40B4-BE49-F238E27FC236}">
                  <a16:creationId xmlns:a16="http://schemas.microsoft.com/office/drawing/2014/main" id="{4B4C4B2D-A031-4317-B1BD-29F4745209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8643" y="3187899"/>
              <a:ext cx="1197764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Exogenic </a:t>
              </a:r>
            </a:p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(Climate)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5C4A5913-73CB-4C91-A010-049EC9A60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0688" y="3975100"/>
            <a:ext cx="1466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rgbClr val="FF0000"/>
                </a:solidFill>
              </a:rPr>
              <a:t>Change in…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Box 5">
            <a:extLst>
              <a:ext uri="{FF2B5EF4-FFF2-40B4-BE49-F238E27FC236}">
                <a16:creationId xmlns:a16="http://schemas.microsoft.com/office/drawing/2014/main" id="{146714D0-A580-4F3E-9B83-2005F12A31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Baselevel change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2" name="Rectangle 14">
            <a:extLst>
              <a:ext uri="{FF2B5EF4-FFF2-40B4-BE49-F238E27FC236}">
                <a16:creationId xmlns:a16="http://schemas.microsoft.com/office/drawing/2014/main" id="{28DFC75C-015F-45BC-B7B3-2F3ABAD253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313" y="6445250"/>
            <a:ext cx="8461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Rapid change in slope (“</a:t>
            </a:r>
            <a:r>
              <a:rPr lang="en-US" altLang="en-US" b="1">
                <a:solidFill>
                  <a:srgbClr val="002060"/>
                </a:solidFill>
                <a:ea typeface="ＭＳ Ｐゴシック" panose="020B0600070205080204" pitchFamily="34" charset="-128"/>
              </a:rPr>
              <a:t>knickpoints</a:t>
            </a: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”) = ‘hotspots’ of erosion</a:t>
            </a:r>
          </a:p>
        </p:txBody>
      </p:sp>
      <p:pic>
        <p:nvPicPr>
          <p:cNvPr id="43013" name="Picture 17">
            <a:extLst>
              <a:ext uri="{FF2B5EF4-FFF2-40B4-BE49-F238E27FC236}">
                <a16:creationId xmlns:a16="http://schemas.microsoft.com/office/drawing/2014/main" id="{0DE7EAFE-B025-4277-8E70-959F6F45B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9" t="37059" r="3104" b="2"/>
          <a:stretch>
            <a:fillRect/>
          </a:stretch>
        </p:blipFill>
        <p:spPr bwMode="auto">
          <a:xfrm>
            <a:off x="458788" y="1169988"/>
            <a:ext cx="8226425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4" name="Rectangle 18">
            <a:extLst>
              <a:ext uri="{FF2B5EF4-FFF2-40B4-BE49-F238E27FC236}">
                <a16:creationId xmlns:a16="http://schemas.microsoft.com/office/drawing/2014/main" id="{4B0DC292-91CE-45B2-97BB-058D3CBC7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755650"/>
            <a:ext cx="81724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Longprofile trying to approach a </a:t>
            </a:r>
            <a:r>
              <a:rPr lang="en-US" altLang="en-US" b="1">
                <a:solidFill>
                  <a:srgbClr val="002060"/>
                </a:solidFill>
                <a:ea typeface="ＭＳ Ｐゴシック" panose="020B0600070205080204" pitchFamily="34" charset="-128"/>
              </a:rPr>
              <a:t>“balance” </a:t>
            </a: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(dynamic equilibrium)</a:t>
            </a:r>
          </a:p>
        </p:txBody>
      </p:sp>
    </p:spTree>
  </p:cSld>
  <p:clrMapOvr>
    <a:masterClrMapping/>
  </p:clrMapOvr>
  <p:transition spd="med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6">
            <a:extLst>
              <a:ext uri="{FF2B5EF4-FFF2-40B4-BE49-F238E27FC236}">
                <a16:creationId xmlns:a16="http://schemas.microsoft.com/office/drawing/2014/main" id="{73882A09-61AC-4FD7-9A2B-00304D24753C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827584" y="2450277"/>
            <a:chExt cx="6316166" cy="4396251"/>
          </a:xfrm>
        </p:grpSpPr>
        <p:pic>
          <p:nvPicPr>
            <p:cNvPr id="44043" name="Picture 2" descr="Water next to the rock&#10;&#10;Description generated with very high confidence">
              <a:extLst>
                <a:ext uri="{FF2B5EF4-FFF2-40B4-BE49-F238E27FC236}">
                  <a16:creationId xmlns:a16="http://schemas.microsoft.com/office/drawing/2014/main" id="{289E774C-2EE5-4A29-BF14-A868F6C448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329" b="568"/>
            <a:stretch>
              <a:fillRect/>
            </a:stretch>
          </p:blipFill>
          <p:spPr bwMode="auto">
            <a:xfrm>
              <a:off x="2000250" y="2450278"/>
              <a:ext cx="5143500" cy="439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4044" name="Picture 4" descr="A person riding on top of a rocky mountain&#10;&#10;Description generated with high confidence">
              <a:extLst>
                <a:ext uri="{FF2B5EF4-FFF2-40B4-BE49-F238E27FC236}">
                  <a16:creationId xmlns:a16="http://schemas.microsoft.com/office/drawing/2014/main" id="{5B3B1AD0-A2EA-44A9-ABC1-657A8C47A1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2043"/>
            <a:stretch>
              <a:fillRect/>
            </a:stretch>
          </p:blipFill>
          <p:spPr bwMode="auto">
            <a:xfrm>
              <a:off x="827584" y="2450277"/>
              <a:ext cx="5143500" cy="439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4035" name="TextBox 7">
            <a:extLst>
              <a:ext uri="{FF2B5EF4-FFF2-40B4-BE49-F238E27FC236}">
                <a16:creationId xmlns:a16="http://schemas.microsoft.com/office/drawing/2014/main" id="{AD85574B-3914-4305-B5F6-FDC81EAEE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Knickpoints…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927D6991-6143-4A24-9722-0FE1271B53B4}"/>
              </a:ext>
            </a:extLst>
          </p:cNvPr>
          <p:cNvGrpSpPr>
            <a:grpSpLocks/>
          </p:cNvGrpSpPr>
          <p:nvPr/>
        </p:nvGrpSpPr>
        <p:grpSpPr bwMode="auto">
          <a:xfrm>
            <a:off x="217488" y="755650"/>
            <a:ext cx="7240587" cy="2673350"/>
            <a:chOff x="217835" y="755211"/>
            <a:chExt cx="7240037" cy="2673789"/>
          </a:xfrm>
        </p:grpSpPr>
        <p:pic>
          <p:nvPicPr>
            <p:cNvPr id="44040" name="Picture 10">
              <a:extLst>
                <a:ext uri="{FF2B5EF4-FFF2-40B4-BE49-F238E27FC236}">
                  <a16:creationId xmlns:a16="http://schemas.microsoft.com/office/drawing/2014/main" id="{2EF44BF0-4735-4AF3-90B3-32C1AE73C7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730" r="2267" b="12863"/>
            <a:stretch>
              <a:fillRect/>
            </a:stretch>
          </p:blipFill>
          <p:spPr bwMode="auto">
            <a:xfrm>
              <a:off x="217835" y="755211"/>
              <a:ext cx="7240037" cy="2673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041" name="TextBox 11">
              <a:extLst>
                <a:ext uri="{FF2B5EF4-FFF2-40B4-BE49-F238E27FC236}">
                  <a16:creationId xmlns:a16="http://schemas.microsoft.com/office/drawing/2014/main" id="{89C47FA6-4451-4E94-A200-691333835B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74157" y="925363"/>
              <a:ext cx="623889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4400">
                  <a:latin typeface="Arial Black" panose="020B0A04020102020204" pitchFamily="34" charset="0"/>
                </a:rPr>
                <a:t>B</a:t>
              </a:r>
            </a:p>
          </p:txBody>
        </p:sp>
        <p:sp>
          <p:nvSpPr>
            <p:cNvPr id="44042" name="TextBox 12">
              <a:extLst>
                <a:ext uri="{FF2B5EF4-FFF2-40B4-BE49-F238E27FC236}">
                  <a16:creationId xmlns:a16="http://schemas.microsoft.com/office/drawing/2014/main" id="{6084CFDD-9404-4672-82FA-C677CBE36BC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6308" y="1002307"/>
              <a:ext cx="623889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4400">
                  <a:latin typeface="Arial Black" panose="020B0A04020102020204" pitchFamily="34" charset="0"/>
                </a:rPr>
                <a:t>A</a:t>
              </a: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D25A1C04-4A2C-4A17-AEAB-20CDF062D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15"/>
          <a:stretch>
            <a:fillRect/>
          </a:stretch>
        </p:blipFill>
        <p:spPr bwMode="auto">
          <a:xfrm flipH="1">
            <a:off x="3995738" y="4149725"/>
            <a:ext cx="4879975" cy="242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E3A3FC-E295-4BD4-9886-1398F654C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51" r="2713"/>
          <a:stretch>
            <a:fillRect/>
          </a:stretch>
        </p:blipFill>
        <p:spPr bwMode="auto">
          <a:xfrm flipH="1">
            <a:off x="3995738" y="4149725"/>
            <a:ext cx="2578100" cy="242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1">
            <a:extLst>
              <a:ext uri="{FF2B5EF4-FFF2-40B4-BE49-F238E27FC236}">
                <a16:creationId xmlns:a16="http://schemas.microsoft.com/office/drawing/2014/main" id="{59CE2B9E-6ECD-4157-9E0B-AC593EFE6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4" r="5113"/>
          <a:stretch>
            <a:fillRect/>
          </a:stretch>
        </p:blipFill>
        <p:spPr bwMode="auto">
          <a:xfrm>
            <a:off x="-71438" y="-15875"/>
            <a:ext cx="9215438" cy="687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3" name="TextBox 2">
            <a:extLst>
              <a:ext uri="{FF2B5EF4-FFF2-40B4-BE49-F238E27FC236}">
                <a16:creationId xmlns:a16="http://schemas.microsoft.com/office/drawing/2014/main" id="{D07DCB4C-823E-4F87-87B8-80FFE4D48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4">
            <a:extLst>
              <a:ext uri="{FF2B5EF4-FFF2-40B4-BE49-F238E27FC236}">
                <a16:creationId xmlns:a16="http://schemas.microsoft.com/office/drawing/2014/main" id="{2D6AF588-F0D0-41F2-81C6-BFC6877C4E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867400"/>
            <a:ext cx="33194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FFFFFF"/>
                </a:solidFill>
                <a:ea typeface="ＭＳ Ｐゴシック" panose="020B0600070205080204" pitchFamily="34" charset="-128"/>
              </a:rPr>
              <a:t>Angel Falls, Venezuela</a:t>
            </a:r>
          </a:p>
        </p:txBody>
      </p:sp>
    </p:spTree>
  </p:cSld>
  <p:clrMapOvr>
    <a:masterClrMapping/>
  </p:clrMapOvr>
  <p:transition spd="med"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1">
            <a:extLst>
              <a:ext uri="{FF2B5EF4-FFF2-40B4-BE49-F238E27FC236}">
                <a16:creationId xmlns:a16="http://schemas.microsoft.com/office/drawing/2014/main" id="{D3FC59AE-C5C4-48AD-BD5C-8FCF911DD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1" name="TextBox 2">
            <a:extLst>
              <a:ext uri="{FF2B5EF4-FFF2-40B4-BE49-F238E27FC236}">
                <a16:creationId xmlns:a16="http://schemas.microsoft.com/office/drawing/2014/main" id="{9DE53233-D02F-4086-A1A2-FA1D0EBE53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133" name="Picture 7">
            <a:extLst>
              <a:ext uri="{FF2B5EF4-FFF2-40B4-BE49-F238E27FC236}">
                <a16:creationId xmlns:a16="http://schemas.microsoft.com/office/drawing/2014/main" id="{9B280C15-5F10-4FBC-AF70-5F0B4DEC5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1" t="3421" b="42099"/>
          <a:stretch>
            <a:fillRect/>
          </a:stretch>
        </p:blipFill>
        <p:spPr bwMode="auto">
          <a:xfrm>
            <a:off x="3779838" y="3500438"/>
            <a:ext cx="5108575" cy="323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4" name="TextBox 6">
            <a:extLst>
              <a:ext uri="{FF2B5EF4-FFF2-40B4-BE49-F238E27FC236}">
                <a16:creationId xmlns:a16="http://schemas.microsoft.com/office/drawing/2014/main" id="{0143F2C3-7E24-4BDF-BDDD-9B7464291A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1750" y="4365625"/>
            <a:ext cx="1223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Stationary</a:t>
            </a:r>
          </a:p>
        </p:txBody>
      </p:sp>
      <p:sp>
        <p:nvSpPr>
          <p:cNvPr id="48135" name="TextBox 8">
            <a:extLst>
              <a:ext uri="{FF2B5EF4-FFF2-40B4-BE49-F238E27FC236}">
                <a16:creationId xmlns:a16="http://schemas.microsoft.com/office/drawing/2014/main" id="{2B6F8D03-A417-4662-8162-639F752490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9725" y="5105400"/>
            <a:ext cx="1133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Migrating</a:t>
            </a:r>
          </a:p>
        </p:txBody>
      </p:sp>
    </p:spTree>
  </p:cSld>
  <p:clrMapOvr>
    <a:masterClrMapping/>
  </p:clrMapOvr>
  <p:transition spd="med"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s://prd-wret.s3-us-west-2.amazonaws.com/assets/palladium/production/s3fs-public/IMG_1646.JPG">
            <a:extLst>
              <a:ext uri="{FF2B5EF4-FFF2-40B4-BE49-F238E27FC236}">
                <a16:creationId xmlns:a16="http://schemas.microsoft.com/office/drawing/2014/main" id="{FFF328CE-D693-4804-AB57-A602618A1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8" r="2306"/>
          <a:stretch>
            <a:fillRect/>
          </a:stretch>
        </p:blipFill>
        <p:spPr bwMode="auto">
          <a:xfrm>
            <a:off x="409575" y="709613"/>
            <a:ext cx="8526463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extBox 1">
            <a:extLst>
              <a:ext uri="{FF2B5EF4-FFF2-40B4-BE49-F238E27FC236}">
                <a16:creationId xmlns:a16="http://schemas.microsoft.com/office/drawing/2014/main" id="{1FA5C9E8-3F9D-42B6-9721-7785265A2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6">
            <a:extLst>
              <a:ext uri="{FF2B5EF4-FFF2-40B4-BE49-F238E27FC236}">
                <a16:creationId xmlns:a16="http://schemas.microsoft.com/office/drawing/2014/main" id="{1140FF1C-4DEB-40EE-846E-0D5C66DCD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275" y="4287838"/>
            <a:ext cx="4681538" cy="257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F07E2DBF-1652-4F30-9970-0376B85CC8F8}"/>
              </a:ext>
            </a:extLst>
          </p:cNvPr>
          <p:cNvGrpSpPr>
            <a:grpSpLocks/>
          </p:cNvGrpSpPr>
          <p:nvPr/>
        </p:nvGrpSpPr>
        <p:grpSpPr bwMode="auto">
          <a:xfrm>
            <a:off x="211138" y="820738"/>
            <a:ext cx="3338512" cy="5935662"/>
            <a:chOff x="210728" y="821117"/>
            <a:chExt cx="3338913" cy="5935845"/>
          </a:xfrm>
        </p:grpSpPr>
        <p:pic>
          <p:nvPicPr>
            <p:cNvPr id="47112" name="Picture 10">
              <a:extLst>
                <a:ext uri="{FF2B5EF4-FFF2-40B4-BE49-F238E27FC236}">
                  <a16:creationId xmlns:a16="http://schemas.microsoft.com/office/drawing/2014/main" id="{4088E387-66B1-4167-9D35-C80FBD6B776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728" y="821117"/>
              <a:ext cx="3338913" cy="59358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7113" name="Rectangle 11">
              <a:extLst>
                <a:ext uri="{FF2B5EF4-FFF2-40B4-BE49-F238E27FC236}">
                  <a16:creationId xmlns:a16="http://schemas.microsoft.com/office/drawing/2014/main" id="{45EA05A6-E0C8-4B74-ADEF-031D228498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294" y="6465308"/>
              <a:ext cx="2939779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1200">
                  <a:solidFill>
                    <a:schemeClr val="bg1"/>
                  </a:solidFill>
                </a:rPr>
                <a:t>Porto Alegre, Brasil, Cascada de Caraco</a:t>
              </a:r>
            </a:p>
          </p:txBody>
        </p:sp>
      </p:grpSp>
      <p:sp>
        <p:nvSpPr>
          <p:cNvPr id="47111" name="Rectangle 12">
            <a:extLst>
              <a:ext uri="{FF2B5EF4-FFF2-40B4-BE49-F238E27FC236}">
                <a16:creationId xmlns:a16="http://schemas.microsoft.com/office/drawing/2014/main" id="{EBA46323-795C-4821-A0D2-218212B702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5350" y="3946525"/>
            <a:ext cx="13874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1200">
                <a:solidFill>
                  <a:schemeClr val="bg1"/>
                </a:solidFill>
              </a:rPr>
              <a:t>Niagara Falls, US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3" descr="GEOMORPH0000001126_thumb_3.jpg">
            <a:extLst>
              <a:ext uri="{FF2B5EF4-FFF2-40B4-BE49-F238E27FC236}">
                <a16:creationId xmlns:a16="http://schemas.microsoft.com/office/drawing/2014/main" id="{4057DCA9-4C57-4E28-99B7-122F48D33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59" name="TextBox 4">
            <a:extLst>
              <a:ext uri="{FF2B5EF4-FFF2-40B4-BE49-F238E27FC236}">
                <a16:creationId xmlns:a16="http://schemas.microsoft.com/office/drawing/2014/main" id="{DCA6E9AB-A194-4916-9E6B-A1F0336E9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867400"/>
            <a:ext cx="69040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FFFFFF"/>
                </a:solidFill>
                <a:ea typeface="ＭＳ Ｐゴシック" panose="020B0600070205080204" pitchFamily="34" charset="-128"/>
              </a:rPr>
              <a:t>Iguazu Falls, Argentina</a:t>
            </a:r>
          </a:p>
          <a:p>
            <a:pPr eaLnBrk="1" hangingPunct="1"/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resistant bedrock steps ~ </a:t>
            </a:r>
            <a:r>
              <a:rPr lang="en-US" altLang="en-US" sz="2400" dirty="0" err="1">
                <a:solidFill>
                  <a:srgbClr val="FFFFFF"/>
                </a:solidFill>
                <a:ea typeface="ＭＳ Ｐゴシック" panose="020B0600070205080204" pitchFamily="34" charset="-128"/>
              </a:rPr>
              <a:t>lithogenic</a:t>
            </a:r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solidFill>
                  <a:srgbClr val="FFFFFF"/>
                </a:solidFill>
                <a:ea typeface="ＭＳ Ｐゴシック" panose="020B0600070205080204" pitchFamily="34" charset="-128"/>
              </a:rPr>
              <a:t>knickpoints</a:t>
            </a:r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45060" name="TextBox 5">
            <a:extLst>
              <a:ext uri="{FF2B5EF4-FFF2-40B4-BE49-F238E27FC236}">
                <a16:creationId xmlns:a16="http://schemas.microsoft.com/office/drawing/2014/main" id="{33ADB446-D1AE-4489-900B-8C7976823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A large waterfall&#10;&#10;Description generated with very high confidence">
            <a:extLst>
              <a:ext uri="{FF2B5EF4-FFF2-40B4-BE49-F238E27FC236}">
                <a16:creationId xmlns:a16="http://schemas.microsoft.com/office/drawing/2014/main" id="{51D7DA43-8879-4814-8765-38F2E4CF4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1" name="TextBox 3">
            <a:extLst>
              <a:ext uri="{FF2B5EF4-FFF2-40B4-BE49-F238E27FC236}">
                <a16:creationId xmlns:a16="http://schemas.microsoft.com/office/drawing/2014/main" id="{E4C5053B-EB73-4F85-A907-4E051C944B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Baselevel controls…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2C23D9D-A440-4A7C-90E2-DE8BB52DF1E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253" name="TextBox 8">
            <a:extLst>
              <a:ext uri="{FF2B5EF4-FFF2-40B4-BE49-F238E27FC236}">
                <a16:creationId xmlns:a16="http://schemas.microsoft.com/office/drawing/2014/main" id="{7C587F79-185A-4EA9-8490-97DA7B9E79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510338"/>
            <a:ext cx="1265238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100">
                <a:solidFill>
                  <a:schemeClr val="bg1"/>
                </a:solidFill>
              </a:rPr>
              <a:t>Dettifoss, Iceland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1AE289-6975-436A-A638-A27AD8809AF9}"/>
              </a:ext>
            </a:extLst>
          </p:cNvPr>
          <p:cNvGrpSpPr>
            <a:grpSpLocks/>
          </p:cNvGrpSpPr>
          <p:nvPr/>
        </p:nvGrpSpPr>
        <p:grpSpPr bwMode="auto">
          <a:xfrm>
            <a:off x="163513" y="3176588"/>
            <a:ext cx="8812212" cy="3505200"/>
            <a:chOff x="163255" y="3175931"/>
            <a:chExt cx="8813155" cy="3505696"/>
          </a:xfrm>
        </p:grpSpPr>
        <p:pic>
          <p:nvPicPr>
            <p:cNvPr id="53260" name="Picture 7" descr="A picture containing grass&#10;&#10;Description generated with high confidence">
              <a:extLst>
                <a:ext uri="{FF2B5EF4-FFF2-40B4-BE49-F238E27FC236}">
                  <a16:creationId xmlns:a16="http://schemas.microsoft.com/office/drawing/2014/main" id="{CFE707DF-4BC2-4D6B-A3EB-22CA395332D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6796"/>
            <a:stretch>
              <a:fillRect/>
            </a:stretch>
          </p:blipFill>
          <p:spPr bwMode="auto">
            <a:xfrm>
              <a:off x="163255" y="3175931"/>
              <a:ext cx="8813155" cy="3505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165B1546-88E6-4FF3-B63A-CD9B5282CE3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245154" y="4252408"/>
              <a:ext cx="649357" cy="0"/>
            </a:xfrm>
            <a:prstGeom prst="straightConnector1">
              <a:avLst/>
            </a:prstGeom>
            <a:ln w="19050">
              <a:solidFill>
                <a:schemeClr val="bg1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8F89286-43A5-4E37-877D-0A27AF1CC16B}"/>
              </a:ext>
            </a:extLst>
          </p:cNvPr>
          <p:cNvGrpSpPr>
            <a:grpSpLocks/>
          </p:cNvGrpSpPr>
          <p:nvPr/>
        </p:nvGrpSpPr>
        <p:grpSpPr bwMode="auto">
          <a:xfrm>
            <a:off x="539750" y="1060450"/>
            <a:ext cx="4173538" cy="5245100"/>
            <a:chOff x="971600" y="1090271"/>
            <a:chExt cx="4173381" cy="5244207"/>
          </a:xfrm>
        </p:grpSpPr>
        <p:grpSp>
          <p:nvGrpSpPr>
            <p:cNvPr id="53256" name="Group 17">
              <a:extLst>
                <a:ext uri="{FF2B5EF4-FFF2-40B4-BE49-F238E27FC236}">
                  <a16:creationId xmlns:a16="http://schemas.microsoft.com/office/drawing/2014/main" id="{522A756F-8F81-4E15-B38E-BFC4C3F1130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1600" y="1090271"/>
              <a:ext cx="4173381" cy="5244207"/>
              <a:chOff x="622019" y="707704"/>
              <a:chExt cx="4461960" cy="5949280"/>
            </a:xfrm>
          </p:grpSpPr>
          <p:pic>
            <p:nvPicPr>
              <p:cNvPr id="53258" name="Picture 15" descr="P1010716 low res.jpg">
                <a:extLst>
                  <a:ext uri="{FF2B5EF4-FFF2-40B4-BE49-F238E27FC236}">
                    <a16:creationId xmlns:a16="http://schemas.microsoft.com/office/drawing/2014/main" id="{CD168BA4-E412-45F5-8A83-E69165C978E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2019" y="707704"/>
                <a:ext cx="4461960" cy="59492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D0E0710F-A9D7-4C26-B853-9E8A32E784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3118" y="1341526"/>
                <a:ext cx="4248112" cy="72025"/>
              </a:xfrm>
              <a:prstGeom prst="line">
                <a:avLst/>
              </a:prstGeom>
              <a:ln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Arrow: Down 18">
              <a:extLst>
                <a:ext uri="{FF2B5EF4-FFF2-40B4-BE49-F238E27FC236}">
                  <a16:creationId xmlns:a16="http://schemas.microsoft.com/office/drawing/2014/main" id="{65756913-28DA-44FD-A8F9-A7781372E5F5}"/>
                </a:ext>
              </a:extLst>
            </p:cNvPr>
            <p:cNvSpPr/>
            <p:nvPr/>
          </p:nvSpPr>
          <p:spPr>
            <a:xfrm>
              <a:off x="2171705" y="3010819"/>
              <a:ext cx="576241" cy="836471"/>
            </a:xfrm>
            <a:prstGeom prst="downArrow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s://www.marriottonthefalls.com/sites/default/files/sites/default/files/wp-content/uploads/2015/02/erosion.jpg">
            <a:extLst>
              <a:ext uri="{FF2B5EF4-FFF2-40B4-BE49-F238E27FC236}">
                <a16:creationId xmlns:a16="http://schemas.microsoft.com/office/drawing/2014/main" id="{042AF97B-1525-40F3-98E9-9B7D15701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9960"/>
            <a:ext cx="5943702" cy="309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5" name="Rectangle 1">
            <a:extLst>
              <a:ext uri="{FF2B5EF4-FFF2-40B4-BE49-F238E27FC236}">
                <a16:creationId xmlns:a16="http://schemas.microsoft.com/office/drawing/2014/main" id="{E54A742C-201C-443D-9E9C-CEBDB4AC2C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15188" y="6627813"/>
            <a:ext cx="1947862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de-DE" altLang="en-US" sz="900">
                <a:solidFill>
                  <a:srgbClr val="002060"/>
                </a:solidFill>
                <a:cs typeface="Arial" panose="020B0604020202020204" pitchFamily="34" charset="0"/>
              </a:rPr>
              <a:t>https://www.marriottonthefalls.com</a:t>
            </a:r>
          </a:p>
        </p:txBody>
      </p:sp>
      <p:sp>
        <p:nvSpPr>
          <p:cNvPr id="49156" name="TextBox 2">
            <a:extLst>
              <a:ext uri="{FF2B5EF4-FFF2-40B4-BE49-F238E27FC236}">
                <a16:creationId xmlns:a16="http://schemas.microsoft.com/office/drawing/2014/main" id="{81A904BA-29FF-4430-9D8E-56E0BA42D7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7102" y="769960"/>
            <a:ext cx="2709394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Headward migration of knickpoint </a:t>
            </a:r>
          </a:p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0.3 m/yr (0.91 m/yr historically)</a:t>
            </a:r>
          </a:p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Expected lifetime of 50.000 yrs</a:t>
            </a:r>
          </a:p>
        </p:txBody>
      </p:sp>
      <p:sp>
        <p:nvSpPr>
          <p:cNvPr id="49157" name="TextBox 8">
            <a:extLst>
              <a:ext uri="{FF2B5EF4-FFF2-40B4-BE49-F238E27FC236}">
                <a16:creationId xmlns:a16="http://schemas.microsoft.com/office/drawing/2014/main" id="{F76540A9-B02F-4F9E-8C0F-857DD198F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Migration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4">
            <a:extLst>
              <a:ext uri="{FF2B5EF4-FFF2-40B4-BE49-F238E27FC236}">
                <a16:creationId xmlns:a16="http://schemas.microsoft.com/office/drawing/2014/main" id="{DCA6E9AB-A194-4916-9E6B-A1F0336E9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1210" y="775783"/>
            <a:ext cx="15440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Niagara Falls</a:t>
            </a: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1E6217D4-3A56-4922-BB45-6234C3443C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4025018"/>
            <a:ext cx="88298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Adjustment to new </a:t>
            </a:r>
            <a:r>
              <a:rPr lang="en-AU" altLang="en-US" dirty="0" err="1"/>
              <a:t>baselevel</a:t>
            </a:r>
            <a:r>
              <a:rPr lang="en-AU" altLang="en-US" dirty="0"/>
              <a:t>: </a:t>
            </a:r>
            <a:r>
              <a:rPr lang="en-AU" altLang="en-US" b="1" dirty="0"/>
              <a:t>Transient landscapes </a:t>
            </a:r>
            <a:r>
              <a:rPr lang="en-AU" altLang="en-US" dirty="0"/>
              <a:t>(</a:t>
            </a:r>
            <a:r>
              <a:rPr lang="en-US" altLang="en-US" dirty="0" err="1"/>
              <a:t>headward</a:t>
            </a:r>
            <a:r>
              <a:rPr lang="en-US" altLang="en-US" dirty="0"/>
              <a:t> propagation…)</a:t>
            </a:r>
            <a:r>
              <a:rPr lang="en-AU" altLang="en-US" dirty="0"/>
              <a:t> 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A01A7E05-9806-4ADF-85A2-86B184BD3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438" y="4463704"/>
            <a:ext cx="8770499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Rapid initial </a:t>
            </a:r>
            <a:r>
              <a:rPr lang="en-US" altLang="en-US" dirty="0" err="1"/>
              <a:t>knickpoint</a:t>
            </a:r>
            <a:r>
              <a:rPr lang="en-US" altLang="en-US" dirty="0"/>
              <a:t> propagation rates, which decline as drainage area decreases stepwise at tributary junctions</a:t>
            </a:r>
            <a:endParaRPr lang="en-AU" altLang="en-US" dirty="0"/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2FAE26EE-BEA7-4FD5-8D3E-475FD6FF2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5248751"/>
            <a:ext cx="316835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74320" indent="-274320"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Transmission of </a:t>
            </a:r>
            <a:r>
              <a:rPr lang="en-AU" altLang="en-US" b="1" dirty="0"/>
              <a:t>information</a:t>
            </a:r>
            <a:r>
              <a:rPr lang="en-AU" altLang="en-US" dirty="0"/>
              <a:t> (event of base-level change in the past)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55976" y="5713713"/>
            <a:ext cx="3531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hlinkClick r:id="rId3"/>
              </a:rPr>
              <a:t>https://youtu.be/B3FOBcOKmok</a:t>
            </a:r>
            <a:r>
              <a:rPr lang="de-DE" dirty="0"/>
              <a:t> </a:t>
            </a:r>
          </a:p>
        </p:txBody>
      </p:sp>
    </p:spTree>
  </p:cSld>
  <p:clrMapOvr>
    <a:masterClrMapping/>
  </p:clrMapOvr>
  <p:transition spd="med">
    <p:fad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3">
            <a:extLst>
              <a:ext uri="{FF2B5EF4-FFF2-40B4-BE49-F238E27FC236}">
                <a16:creationId xmlns:a16="http://schemas.microsoft.com/office/drawing/2014/main" id="{87ABBE5B-8554-40A3-90B7-F135B4ECC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069975"/>
            <a:ext cx="8408987" cy="520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Bedrock rivers occur where Q</a:t>
            </a:r>
            <a:r>
              <a:rPr lang="en-GB" altLang="en-US" sz="2800" baseline="-25000">
                <a:cs typeface="Arial" panose="020B0604020202020204" pitchFamily="34" charset="0"/>
                <a:sym typeface="Wingdings" panose="05000000000000000000" pitchFamily="2" charset="2"/>
              </a:rPr>
              <a:t>c</a:t>
            </a: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 &gt; Q</a:t>
            </a:r>
            <a:r>
              <a:rPr lang="en-GB" altLang="en-US" sz="2800" baseline="-25000">
                <a:cs typeface="Arial" panose="020B0604020202020204" pitchFamily="34" charset="0"/>
                <a:sym typeface="Wingdings" panose="05000000000000000000" pitchFamily="2" charset="2"/>
              </a:rPr>
              <a:t>s</a:t>
            </a: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Erosion proceeds via plucking, abrasion &amp; solution</a:t>
            </a: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Bedrock erosion rate, </a:t>
            </a:r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 Q, S, q</a:t>
            </a:r>
            <a:r>
              <a:rPr lang="en-US" altLang="en-US" sz="2800" baseline="-25000">
                <a:cs typeface="Arial" panose="020B0604020202020204" pitchFamily="34" charset="0"/>
              </a:rPr>
              <a:t>s, </a:t>
            </a:r>
            <a:r>
              <a:rPr lang="en-US" altLang="en-US" sz="2800">
                <a:cs typeface="Arial" panose="020B0604020202020204" pitchFamily="34" charset="0"/>
              </a:rPr>
              <a:t>K )</a:t>
            </a:r>
            <a:endParaRPr lang="en-US" altLang="en-US" sz="2800"/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altLang="en-US" sz="2800">
                <a:cs typeface="Arial" panose="020B0604020202020204" pitchFamily="34" charset="0"/>
                <a:sym typeface="Wingdings" panose="05000000000000000000" pitchFamily="2" charset="2"/>
              </a:rPr>
              <a:t>Knickpoint retreat is the key mechanism for transmitting base level fall</a:t>
            </a:r>
            <a:endParaRPr lang="en-GB" altLang="en-US" sz="2800"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Sediments exert</a:t>
            </a:r>
            <a:r>
              <a:rPr lang="fr-FR" altLang="en-US" sz="2800">
                <a:cs typeface="Arial" panose="020B0604020202020204" pitchFamily="34" charset="0"/>
                <a:sym typeface="Wingdings" panose="05000000000000000000" pitchFamily="2" charset="2"/>
              </a:rPr>
              <a:t> strong </a:t>
            </a:r>
            <a:r>
              <a:rPr lang="en-GB" altLang="en-US" sz="2800">
                <a:cs typeface="Arial" panose="020B0604020202020204" pitchFamily="34" charset="0"/>
                <a:sym typeface="Wingdings" panose="05000000000000000000" pitchFamily="2" charset="2"/>
              </a:rPr>
              <a:t>control on rates &amp; processes of bedrock erosion via ‘tool &amp; cover effect’</a:t>
            </a:r>
          </a:p>
        </p:txBody>
      </p:sp>
      <p:sp>
        <p:nvSpPr>
          <p:cNvPr id="59395" name="TextBox 3">
            <a:extLst>
              <a:ext uri="{FF2B5EF4-FFF2-40B4-BE49-F238E27FC236}">
                <a16:creationId xmlns:a16="http://schemas.microsoft.com/office/drawing/2014/main" id="{6FD0ECBA-27F3-4D31-B53D-C8F7BE3171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and Mountain Rivers….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Custom 1">
      <a:dk1>
        <a:srgbClr val="00206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1302</Words>
  <Application>Microsoft Office PowerPoint</Application>
  <PresentationFormat>On-screen Show (4:3)</PresentationFormat>
  <Paragraphs>238</Paragraphs>
  <Slides>42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Arial Black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Alissa Flatley</dc:creator>
  <cp:lastModifiedBy>Alissa Flatley</cp:lastModifiedBy>
  <cp:revision>772</cp:revision>
  <cp:lastPrinted>2023-03-28T00:57:17Z</cp:lastPrinted>
  <dcterms:created xsi:type="dcterms:W3CDTF">2015-09-23T12:02:25Z</dcterms:created>
  <dcterms:modified xsi:type="dcterms:W3CDTF">2023-08-11T14:45:52Z</dcterms:modified>
</cp:coreProperties>
</file>