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2"/>
  </p:notesMasterIdLst>
  <p:sldIdLst>
    <p:sldId id="266" r:id="rId26"/>
    <p:sldId id="271" r:id="rId27"/>
    <p:sldId id="272" r:id="rId28"/>
    <p:sldId id="273" r:id="rId29"/>
    <p:sldId id="274" r:id="rId30"/>
    <p:sldId id="330" r:id="rId31"/>
    <p:sldId id="309" r:id="rId32"/>
    <p:sldId id="310" r:id="rId33"/>
    <p:sldId id="275" r:id="rId34"/>
    <p:sldId id="276" r:id="rId35"/>
    <p:sldId id="311" r:id="rId36"/>
    <p:sldId id="312" r:id="rId37"/>
    <p:sldId id="277" r:id="rId38"/>
    <p:sldId id="314" r:id="rId39"/>
    <p:sldId id="315" r:id="rId40"/>
    <p:sldId id="318" r:id="rId41"/>
    <p:sldId id="316" r:id="rId42"/>
    <p:sldId id="317" r:id="rId43"/>
    <p:sldId id="287" r:id="rId44"/>
    <p:sldId id="288" r:id="rId45"/>
    <p:sldId id="289" r:id="rId46"/>
    <p:sldId id="290" r:id="rId47"/>
    <p:sldId id="319" r:id="rId48"/>
    <p:sldId id="320" r:id="rId49"/>
    <p:sldId id="292" r:id="rId50"/>
    <p:sldId id="322" r:id="rId51"/>
    <p:sldId id="323" r:id="rId52"/>
    <p:sldId id="321" r:id="rId53"/>
    <p:sldId id="295" r:id="rId54"/>
    <p:sldId id="286" r:id="rId55"/>
    <p:sldId id="284" r:id="rId56"/>
    <p:sldId id="325" r:id="rId57"/>
    <p:sldId id="326" r:id="rId58"/>
    <p:sldId id="296" r:id="rId59"/>
    <p:sldId id="324" r:id="rId60"/>
    <p:sldId id="297" r:id="rId61"/>
    <p:sldId id="299" r:id="rId62"/>
    <p:sldId id="308" r:id="rId63"/>
    <p:sldId id="298" r:id="rId64"/>
    <p:sldId id="301" r:id="rId65"/>
    <p:sldId id="302" r:id="rId66"/>
    <p:sldId id="304" r:id="rId67"/>
    <p:sldId id="305" r:id="rId68"/>
    <p:sldId id="303" r:id="rId69"/>
    <p:sldId id="306" r:id="rId70"/>
    <p:sldId id="307" r:id="rId71"/>
    <p:sldId id="328" r:id="rId72"/>
    <p:sldId id="329" r:id="rId73"/>
    <p:sldId id="327" r:id="rId74"/>
    <p:sldId id="313" r:id="rId75"/>
    <p:sldId id="278" r:id="rId76"/>
    <p:sldId id="279" r:id="rId77"/>
    <p:sldId id="280" r:id="rId78"/>
    <p:sldId id="281" r:id="rId79"/>
    <p:sldId id="282" r:id="rId80"/>
    <p:sldId id="283" r:id="rId8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831" autoAdjust="0"/>
  </p:normalViewPr>
  <p:slideViewPr>
    <p:cSldViewPr snapToGrid="0">
      <p:cViewPr varScale="1">
        <p:scale>
          <a:sx n="99" d="100"/>
          <a:sy n="99" d="100"/>
        </p:scale>
        <p:origin x="2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viewProps" Target="viewProp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microsoft.com/office/2016/11/relationships/changesInfo" Target="changesInfos/changesInfo1.xml"/><Relationship Id="rId61" Type="http://schemas.openxmlformats.org/officeDocument/2006/relationships/slide" Target="slides/slide36.xml"/><Relationship Id="rId8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addSld modSld">
      <pc:chgData name="Mark Huntly" userId="2f894ec6-1403-4f17-b28b-5f1f7519461e" providerId="ADAL" clId="{28B19D55-2B64-4018-8539-1453B0FDE5DC}" dt="2025-12-02T10:29:40.079" v="1" actId="20577"/>
      <pc:docMkLst>
        <pc:docMk/>
      </pc:docMkLst>
      <pc:sldChg chg="modSp mod">
        <pc:chgData name="Mark Huntly" userId="2f894ec6-1403-4f17-b28b-5f1f7519461e" providerId="ADAL" clId="{28B19D55-2B64-4018-8539-1453B0FDE5DC}" dt="2025-12-02T10:29:40.079" v="1" actId="20577"/>
        <pc:sldMkLst>
          <pc:docMk/>
          <pc:sldMk cId="2703437792" sldId="274"/>
        </pc:sldMkLst>
        <pc:spChg chg="mod">
          <ac:chgData name="Mark Huntly" userId="2f894ec6-1403-4f17-b28b-5f1f7519461e" providerId="ADAL" clId="{28B19D55-2B64-4018-8539-1453B0FDE5DC}" dt="2025-12-02T10:29:40.079" v="1" actId="20577"/>
          <ac:spMkLst>
            <pc:docMk/>
            <pc:sldMk cId="2703437792" sldId="274"/>
            <ac:spMk id="8" creationId="{6A961D13-3C6A-9125-3BE8-40DBBA6A7367}"/>
          </ac:spMkLst>
        </pc:spChg>
      </pc:sldChg>
      <pc:sldChg chg="add">
        <pc:chgData name="Mark Huntly" userId="2f894ec6-1403-4f17-b28b-5f1f7519461e" providerId="ADAL" clId="{28B19D55-2B64-4018-8539-1453B0FDE5DC}" dt="2025-12-02T10:29:30.500" v="0" actId="2890"/>
        <pc:sldMkLst>
          <pc:docMk/>
          <pc:sldMk cId="266087285" sldId="33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713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88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Over lots of predictions, predicting that someone’s score will equal the mean gives you a good chance of getting close to a correct answer.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61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374A87-C97C-A117-347A-80C5978AE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4E8FEE-9A7C-223D-332F-528D1D5527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224D7D-7078-AC95-6780-607D44522A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Over lots of predictions, predicting that someone’s score will equal the mean gives you a good chance of getting close to a correct answer.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163E47-2119-7D80-654D-5EC5281921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192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0711DD-7B17-4B1C-8487-EE5F92D6D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E02B31-B887-5F1D-E751-A861B7248B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1C9BA9-7CD6-1006-FB46-9CDC913F31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DA0F3-39C2-E0DF-42BD-FF3C2A5813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589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6BC31-7B1D-0BB3-CA11-A0BA0E4F1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19E363-0717-1D1F-C5CD-289E5DF5A5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EBEBE-E7F0-1576-029E-13C7FB2B15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7C7C4-D6C3-3890-C15C-87C0185FCD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615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616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488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17B47-0A59-2D21-BD21-227F45B6E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014EF-D90B-4AA3-FB0E-39B06AB877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153E32-E51C-F20A-3965-505A0C6806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A77B21-B208-80FA-A263-795C240C9D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1757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FACA4-6310-9843-6E1D-44E17317F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2FA4E0-8953-7AB2-C73A-E9E426B737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0051DF-8EAD-F256-F47B-FB3334FF01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0DC1A6-8562-D046-D9AF-E30E125D6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406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43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26E1E-584F-30A8-CE10-D8BE187FF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3FB162-A480-019F-CF36-EF03812729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228F90-070D-2B17-59A0-5FCF7C9592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37C58A-2569-9C7F-E174-B5DA496EE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364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22119-99B7-DDD5-E5FF-599B1A954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1A7609-6534-6755-B9B1-A96B2C5A1A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40C564-4BD4-3E7A-BF61-585711604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2BCE1-9226-7E76-D13C-9099DF0467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548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CD158-8A96-BC52-7DFC-A7F7138CC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FB267E-A9DF-3879-FB0C-7738F09269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15C547-0C80-CFF2-152E-19EE3CAE05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880C2-1101-9E8B-734A-9A9EF2DDCF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1150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2845D-3D4D-46BB-E43C-BE19A3504A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0386E5-39CA-FFCB-BBCA-B13E428073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ADB66E-D6E4-AC2E-484D-73B83A54E4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351BA9-F61D-6921-CD25-E043B8797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274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60DCBF-59E0-6461-388F-DE564D72E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A28B81-637A-ADAE-D011-40464C858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32DCD7B4-0371-6072-7987-EC38F8C0123B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b="1" dirty="0"/>
                  <a:t> is a weighting factor that represents the strength of the correlation between X and Y: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32DCD7B4-0371-6072-7987-EC38F8C0123B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b="1" i="0">
                    <a:latin typeface="Cambria Math" panose="02040503050406030204" pitchFamily="18" charset="0"/>
                  </a:rPr>
                  <a:t>𝒃</a:t>
                </a:r>
                <a:r>
                  <a:rPr lang="en-GB" b="1" dirty="0"/>
                  <a:t> is a weighting factor that represents the strength of the correlation between X and Y:</a:t>
                </a:r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10D2FD-0CF7-61C5-B4EB-3C5646227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7716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3196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369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227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9409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56AC0-540D-3258-076E-5D82D0AD1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B42092-45D6-9AE7-2D7C-A1E6A6D80F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B5F583-D48C-8685-FDDC-705009F9C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3F5C6C-099D-A23F-5F9A-26426077DD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0577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39696-E536-95FF-AA79-A41E5ADDE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F88E63-F551-4637-B5CD-F56C05E3A0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DB3A1D-91F3-E83B-1F8F-7BB0398782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4D3F6-E0D9-4EEC-340F-63408A5AFF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6114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78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1650E-9958-1196-87DA-79102E026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3D7AFF-EBD4-236C-C669-F519F1A0CB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B7DB3E-0CC8-4399-9C82-84783BE58F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6741A8-51E6-F08E-A79D-18FB1F441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17991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843F5-1C08-8657-DEBF-1450A83F9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F93C55-A421-7879-5141-281AB93C3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D40904-78B0-7109-859F-73C606A965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2F8BE-52FB-9CAE-15DA-3EA24883CA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2895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A8283-B46D-8FBD-6EB9-0E5EB90CF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69B613-5E92-3A2B-65AC-D070A043D4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11FCE9-C993-F02B-A776-05586E7E56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B8D38-9F0F-1C75-3CBE-3EB3C0CA58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753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8593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705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61597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32B9ED-BB26-1E8A-6264-2756931B8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12B965-C1D9-E7C3-80FD-CCDBC068B1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712A1-CA42-0801-8898-4328630C2A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C93768-1F49-23BD-EA3D-2A0A398353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5403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F2BA0-C278-DE2C-71EF-7948189BE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9467E0-B0CF-4097-8575-A2CF30AC57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396145-70D1-A816-90D6-4D67698481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8A60E-72BF-1E6F-A3AB-157028B4A6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36082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973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1DB55-AD3B-20B0-3AB9-B6639302D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57C6C9-C7E9-F121-28A5-4E619EECA5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5E7F94-5D68-5B6B-54EF-5F5BA03B29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CC504-06CB-0287-4A99-35A8613F34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870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03750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5967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720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39108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78162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46651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5897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7999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109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06968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36027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FBFD3D-BF13-0F1B-AC68-A3AE14C8D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21C640-135E-C745-D5A8-0CB2140EB7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BD659E-8CDC-68E4-A5E4-CD1A9845C2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37E9DA-2957-FBD5-C2F0-44E284FE07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7059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95D18-0A39-D6A8-0895-49006F18F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8341D6-ECC0-045F-30AB-E56CADCFF4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540BF-A8F6-0B9C-48D1-E2A0F8259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D8905-2EB2-7987-DC4E-3E7726DDE0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63672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9D080-5A35-E528-B444-3BFC623F8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413445-3BF2-B8BD-7087-F1FE989F90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E3108B-AE74-8F8F-EDFB-1ADD2D124B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E7FE9-7C2D-29AD-755E-9C48FECC49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41612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397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12708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2332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07807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8309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849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2.png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8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318661"/>
            <a:ext cx="5755922" cy="4016909"/>
          </a:xfrm>
        </p:spPr>
        <p:txBody>
          <a:bodyPr/>
          <a:lstStyle/>
          <a:p>
            <a:r>
              <a:rPr lang="en-US" sz="54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5400" b="1" dirty="0"/>
              <a:t>Data Analysis &amp;</a:t>
            </a:r>
          </a:p>
          <a:p>
            <a:r>
              <a:rPr lang="en-US" sz="5400" b="1" dirty="0" err="1"/>
              <a:t>Visualisation</a:t>
            </a:r>
            <a:endParaRPr lang="en-GB" sz="32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5400" b="1" dirty="0">
                <a:solidFill>
                  <a:schemeClr val="bg1"/>
                </a:solidFill>
              </a:rPr>
              <a:t>Linear Regression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811471-D403-37AF-A1A9-53060BFBD821}"/>
              </a:ext>
            </a:extLst>
          </p:cNvPr>
          <p:cNvSpPr txBox="1"/>
          <p:nvPr/>
        </p:nvSpPr>
        <p:spPr>
          <a:xfrm>
            <a:off x="7953500" y="5362870"/>
            <a:ext cx="4135832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Understand Regression Equations</a:t>
            </a:r>
          </a:p>
          <a:p>
            <a:endParaRPr lang="en-US" sz="3200" dirty="0"/>
          </a:p>
          <a:p>
            <a:r>
              <a:rPr lang="en-US" sz="3200" dirty="0"/>
              <a:t>Understand Standard Error of the Estimate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So far…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We have looked at properties of data.</a:t>
            </a:r>
          </a:p>
          <a:p>
            <a:pPr lvl="1"/>
            <a:r>
              <a:rPr lang="en-US" sz="2800" dirty="0"/>
              <a:t>Description of the size or shape (Descriptive Statistics).</a:t>
            </a:r>
          </a:p>
          <a:p>
            <a:pPr lvl="1"/>
            <a:r>
              <a:rPr lang="en-US" sz="2800" dirty="0"/>
              <a:t>Relation between variables (Correlation).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r>
              <a:rPr lang="en-US" sz="3200" dirty="0"/>
              <a:t>How can we use this data to make predictions?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92969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We can predict;</a:t>
            </a:r>
          </a:p>
          <a:p>
            <a:pPr lvl="1"/>
            <a:r>
              <a:rPr lang="en-US" sz="2800" dirty="0"/>
              <a:t>Make a best guess as to the value of something.</a:t>
            </a:r>
          </a:p>
          <a:p>
            <a:r>
              <a:rPr lang="en-US" sz="3200" dirty="0"/>
              <a:t>Predictions need to be good enough;</a:t>
            </a:r>
          </a:p>
          <a:p>
            <a:pPr lvl="1"/>
            <a:r>
              <a:rPr lang="en-US" sz="2800" dirty="0"/>
              <a:t>Have minimal difference between a predicted value and the actual value.</a:t>
            </a:r>
          </a:p>
          <a:p>
            <a:r>
              <a:rPr lang="en-US" sz="3200" dirty="0"/>
              <a:t>With no further data available about a variable or value;</a:t>
            </a:r>
          </a:p>
          <a:p>
            <a:pPr marL="0" indent="0" algn="ctr">
              <a:buNone/>
            </a:pPr>
            <a:r>
              <a:rPr lang="en-US" sz="3200" i="1" dirty="0"/>
              <a:t>Predicted value = Mean value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0603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4009468"/>
          </a:xfrm>
        </p:spPr>
        <p:txBody>
          <a:bodyPr>
            <a:normAutofit/>
          </a:bodyPr>
          <a:lstStyle/>
          <a:p>
            <a:r>
              <a:rPr lang="en-US" sz="3200" dirty="0"/>
              <a:t>We will predict Bob’s test score:</a:t>
            </a:r>
          </a:p>
          <a:p>
            <a:endParaRPr lang="en-US" sz="3200" dirty="0"/>
          </a:p>
          <a:p>
            <a:pPr lvl="1"/>
            <a:r>
              <a:rPr lang="en-US" sz="2800" dirty="0"/>
              <a:t>We know the mean score for students like Bob is shown as 50.</a:t>
            </a:r>
          </a:p>
          <a:p>
            <a:pPr lvl="1"/>
            <a:r>
              <a:rPr lang="en-US" sz="2800" dirty="0"/>
              <a:t>Therefore our prediction for Bob’s score will also be 50.</a:t>
            </a:r>
          </a:p>
          <a:p>
            <a:pPr marL="457200" lvl="1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03437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B3C580-4292-5A28-CBF3-935DFBE31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F8A640-AA68-ACF3-4C0F-0C75FB48C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AC8452-0093-1A29-19E3-47CFF13A9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4009468"/>
          </a:xfrm>
        </p:spPr>
        <p:txBody>
          <a:bodyPr>
            <a:normAutofit/>
          </a:bodyPr>
          <a:lstStyle/>
          <a:p>
            <a:r>
              <a:rPr lang="en-US" sz="3200" dirty="0"/>
              <a:t>We will predict Bob’s test score:</a:t>
            </a:r>
          </a:p>
          <a:p>
            <a:endParaRPr lang="en-US" sz="3200" dirty="0"/>
          </a:p>
          <a:p>
            <a:pPr lvl="1"/>
            <a:r>
              <a:rPr lang="en-US" sz="2800" dirty="0"/>
              <a:t>We know the mean score for students like Bob is shown as 50.</a:t>
            </a:r>
          </a:p>
          <a:p>
            <a:pPr lvl="1"/>
            <a:r>
              <a:rPr lang="en-US" sz="2800" dirty="0"/>
              <a:t>Therefore our prediction for Bob’s score will also be 50.</a:t>
            </a:r>
          </a:p>
          <a:p>
            <a:pPr marL="457200" lvl="1" indent="0">
              <a:buNone/>
            </a:pPr>
            <a:endParaRPr lang="en-US" sz="2800" dirty="0"/>
          </a:p>
          <a:p>
            <a:r>
              <a:rPr lang="en-US" sz="3200" dirty="0"/>
              <a:t>Is there a better way to predict?</a:t>
            </a:r>
          </a:p>
          <a:p>
            <a:pPr lvl="1"/>
            <a:r>
              <a:rPr lang="en-US" sz="2800" dirty="0"/>
              <a:t>Better predictions are made when more information is available.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6087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F9A0AA-E8AC-5F3C-4A9B-716E8F8A3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576B963-4CA6-1CC1-5002-9C9BF6B0C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EA1375B-9356-7E1B-9610-C8F3C57F9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1559293"/>
            <a:ext cx="11352518" cy="4167739"/>
          </a:xfrm>
        </p:spPr>
        <p:txBody>
          <a:bodyPr>
            <a:normAutofit/>
          </a:bodyPr>
          <a:lstStyle/>
          <a:p>
            <a:r>
              <a:rPr lang="en-US" dirty="0"/>
              <a:t>If we also know that there is a strong positive correlation between scores in test X and test Y;</a:t>
            </a:r>
          </a:p>
          <a:p>
            <a:pPr lvl="1"/>
            <a:r>
              <a:rPr lang="en-US" sz="2800" dirty="0"/>
              <a:t>People who score high in X tend to score high in Y,</a:t>
            </a:r>
          </a:p>
          <a:p>
            <a:pPr lvl="1"/>
            <a:r>
              <a:rPr lang="en-US" sz="2800" dirty="0"/>
              <a:t>while people who score low in X tend to score low in Y.</a:t>
            </a:r>
          </a:p>
          <a:p>
            <a:r>
              <a:rPr lang="en-US" dirty="0"/>
              <a:t>This allows us to improve our prediction;</a:t>
            </a:r>
          </a:p>
          <a:p>
            <a:pPr lvl="1"/>
            <a:r>
              <a:rPr lang="en-US" sz="2800" dirty="0"/>
              <a:t>If Bob scored 70 in test X we might predict that he will score 70 in test Y.</a:t>
            </a:r>
          </a:p>
          <a:p>
            <a:pPr lvl="1"/>
            <a:r>
              <a:rPr lang="en-US" sz="2800" dirty="0"/>
              <a:t>If Bob scored 30 in test X we might predict that he will score 30 in test Y.</a:t>
            </a:r>
          </a:p>
        </p:txBody>
      </p:sp>
    </p:spTree>
    <p:extLst>
      <p:ext uri="{BB962C8B-B14F-4D97-AF65-F5344CB8AC3E}">
        <p14:creationId xmlns:p14="http://schemas.microsoft.com/office/powerpoint/2010/main" val="169290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077E-EFD7-430C-DC09-9DAB736C1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BA54BA-F301-7B9F-DC1C-7A2CAB871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F82429-BDFC-72F1-D39E-035D1581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1559293"/>
            <a:ext cx="5938788" cy="4167739"/>
          </a:xfrm>
        </p:spPr>
        <p:txBody>
          <a:bodyPr>
            <a:normAutofit lnSpcReduction="10000"/>
          </a:bodyPr>
          <a:lstStyle/>
          <a:p>
            <a:r>
              <a:rPr lang="en-US" sz="3000" dirty="0"/>
              <a:t>When two variables are correlated it is possible to use a regression equation to predict with greater than chance accuracy the score on one variable given the score on the other variable.</a:t>
            </a:r>
          </a:p>
          <a:p>
            <a:pPr lvl="1"/>
            <a:r>
              <a:rPr lang="en-US" sz="2800" dirty="0"/>
              <a:t>The higher the correlation, the better the prediction will be.</a:t>
            </a:r>
          </a:p>
          <a:p>
            <a:pPr lvl="1"/>
            <a:r>
              <a:rPr lang="en-US" sz="2800" dirty="0"/>
              <a:t>If the correlation is low then the prediction will be closer to chance.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F46529-94A3-29E9-C873-BB9FB3610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383" y="1583361"/>
            <a:ext cx="5581314" cy="3691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038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  <a:ln>
            <a:noFill/>
            <a:prstDash val="sysDash"/>
          </a:ln>
        </p:spPr>
        <p:txBody>
          <a:bodyPr>
            <a:normAutofit/>
          </a:bodyPr>
          <a:lstStyle/>
          <a:p>
            <a:r>
              <a:rPr lang="en-US" sz="3200" dirty="0"/>
              <a:t>If we know that there is a strong positive correlation between shoe size and weight…</a:t>
            </a:r>
            <a:endParaRPr lang="en-GB" dirty="0"/>
          </a:p>
          <a:p>
            <a:r>
              <a:rPr lang="en-GB" sz="3200" dirty="0"/>
              <a:t>We know that Jim’s shoe size is 9</a:t>
            </a:r>
          </a:p>
          <a:p>
            <a:r>
              <a:rPr lang="en-GB" sz="3200" dirty="0"/>
              <a:t>We know that John’s shoe size is 11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What can we predict for John’s weight?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186247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Regression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US" sz="3200" dirty="0"/>
              <a:t>We know that there is a strong positive correlation between shoe size and weight…</a:t>
            </a:r>
            <a:endParaRPr lang="en-GB" dirty="0"/>
          </a:p>
          <a:p>
            <a:r>
              <a:rPr lang="en-GB" sz="3200" dirty="0"/>
              <a:t>We know that Jim’s shoe size is 9</a:t>
            </a:r>
          </a:p>
          <a:p>
            <a:r>
              <a:rPr lang="en-GB" sz="3200" dirty="0"/>
              <a:t>We know that John’s shoe size is 11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What can we predict for John’s weight?</a:t>
            </a:r>
            <a:endParaRPr lang="en-US" sz="32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FF2AB6C-8BC6-E926-211F-2FB393C0F468}"/>
              </a:ext>
            </a:extLst>
          </p:cNvPr>
          <p:cNvCxnSpPr>
            <a:cxnSpLocks/>
          </p:cNvCxnSpPr>
          <p:nvPr/>
        </p:nvCxnSpPr>
        <p:spPr>
          <a:xfrm flipV="1">
            <a:off x="7849590" y="2327564"/>
            <a:ext cx="0" cy="22919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3DED9C8-3795-684C-E908-D25F1B58D4C9}"/>
              </a:ext>
            </a:extLst>
          </p:cNvPr>
          <p:cNvCxnSpPr>
            <a:cxnSpLocks/>
          </p:cNvCxnSpPr>
          <p:nvPr/>
        </p:nvCxnSpPr>
        <p:spPr>
          <a:xfrm>
            <a:off x="7873340" y="4631377"/>
            <a:ext cx="365760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7C27653-FF9D-314C-04AF-AD5086BA2D9C}"/>
              </a:ext>
            </a:extLst>
          </p:cNvPr>
          <p:cNvCxnSpPr>
            <a:cxnSpLocks/>
          </p:cNvCxnSpPr>
          <p:nvPr/>
        </p:nvCxnSpPr>
        <p:spPr>
          <a:xfrm flipV="1">
            <a:off x="8348353" y="2660073"/>
            <a:ext cx="2363190" cy="15675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0A1E421-BE81-BD04-61BA-6214D1621BB6}"/>
              </a:ext>
            </a:extLst>
          </p:cNvPr>
          <p:cNvSpPr txBox="1"/>
          <p:nvPr/>
        </p:nvSpPr>
        <p:spPr>
          <a:xfrm>
            <a:off x="9037122" y="4704609"/>
            <a:ext cx="133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Shoe Size</a:t>
            </a:r>
            <a:endParaRPr lang="en-GB" b="1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3C77066-33D7-AB62-4D93-6D9C3CC35D10}"/>
              </a:ext>
            </a:extLst>
          </p:cNvPr>
          <p:cNvSpPr/>
          <p:nvPr/>
        </p:nvSpPr>
        <p:spPr>
          <a:xfrm>
            <a:off x="9120249" y="3542029"/>
            <a:ext cx="190005" cy="1989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07F72F7-C65E-C4E1-A969-390ADACF636C}"/>
              </a:ext>
            </a:extLst>
          </p:cNvPr>
          <p:cNvSpPr/>
          <p:nvPr/>
        </p:nvSpPr>
        <p:spPr>
          <a:xfrm>
            <a:off x="9818914" y="3062952"/>
            <a:ext cx="190005" cy="1989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EFCC200-F33D-3197-8DD0-25EE2FEE7F35}"/>
              </a:ext>
            </a:extLst>
          </p:cNvPr>
          <p:cNvCxnSpPr>
            <a:cxnSpLocks/>
          </p:cNvCxnSpPr>
          <p:nvPr/>
        </p:nvCxnSpPr>
        <p:spPr>
          <a:xfrm>
            <a:off x="9215251" y="3740941"/>
            <a:ext cx="0" cy="8904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B25DFF1-3F14-A577-9021-3798613691C6}"/>
              </a:ext>
            </a:extLst>
          </p:cNvPr>
          <p:cNvCxnSpPr>
            <a:cxnSpLocks/>
            <a:stCxn id="20" idx="4"/>
          </p:cNvCxnSpPr>
          <p:nvPr/>
        </p:nvCxnSpPr>
        <p:spPr>
          <a:xfrm>
            <a:off x="9913917" y="3261864"/>
            <a:ext cx="0" cy="1357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2581C82-DB04-25CA-158F-FDCA3DCB16A1}"/>
              </a:ext>
            </a:extLst>
          </p:cNvPr>
          <p:cNvCxnSpPr>
            <a:cxnSpLocks/>
            <a:stCxn id="20" idx="2"/>
          </p:cNvCxnSpPr>
          <p:nvPr/>
        </p:nvCxnSpPr>
        <p:spPr>
          <a:xfrm flipH="1">
            <a:off x="7861465" y="3162408"/>
            <a:ext cx="19574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0A796BE-76C8-F256-9618-DE09D9711168}"/>
              </a:ext>
            </a:extLst>
          </p:cNvPr>
          <p:cNvCxnSpPr>
            <a:cxnSpLocks/>
            <a:stCxn id="19" idx="2"/>
          </p:cNvCxnSpPr>
          <p:nvPr/>
        </p:nvCxnSpPr>
        <p:spPr>
          <a:xfrm flipH="1">
            <a:off x="7873340" y="3641485"/>
            <a:ext cx="1246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C73AAC85-336D-EC5B-DB95-EF62F8AF2E18}"/>
              </a:ext>
            </a:extLst>
          </p:cNvPr>
          <p:cNvSpPr txBox="1"/>
          <p:nvPr/>
        </p:nvSpPr>
        <p:spPr>
          <a:xfrm rot="16200000">
            <a:off x="7046809" y="3476506"/>
            <a:ext cx="997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Weight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80577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C5C6C-DE0B-B4DB-7BA1-59A723296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BCBF4F5-CA9B-ABB3-2098-9D8E670D484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GB" dirty="0"/>
                  <a:t>Regression equations look </a:t>
                </a:r>
                <a:r>
                  <a:rPr lang="en-GB"/>
                  <a:t>something like:</a:t>
                </a:r>
                <a:endParaRPr lang="en-GB" dirty="0"/>
              </a:p>
              <a:p>
                <a:endParaRPr lang="en-GB" sz="1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r>
                  <a:rPr lang="en-GB" dirty="0"/>
                  <a:t>The predicted value of Y (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) is equal to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 of the Y distribution plus a term based on how far X is from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</a:p>
              <a:p>
                <a:pPr lvl="1"/>
                <a:r>
                  <a:rPr lang="en-GB" sz="2800" dirty="0"/>
                  <a:t>If Y is above the mean we’d expect X to be above the mean too.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BCBF4F5-CA9B-ABB3-2098-9D8E670D484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blipFill>
                <a:blip r:embed="rId3"/>
                <a:stretch>
                  <a:fillRect l="-902" t="-2315" r="-849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F298F0F3-C475-FEB7-61D7-1DC1A39B7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Regression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550147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3BC42-E312-998C-113C-EC6C2325D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F16183-27CF-043B-E649-8F0A6F2D3E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𝑏</m:t>
                    </m:r>
                  </m:oMath>
                </a14:m>
                <a:r>
                  <a:rPr lang="en-GB" dirty="0"/>
                  <a:t> is a weighting factor that represents the strength of the correlation between X and 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is Pearson’s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𝑆𝐷</m:t>
                    </m:r>
                    <m:r>
                      <a:rPr lang="en-GB" i="1" baseline="-2500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/>
                  <a:t> are the standard deviations of X and Y.</a:t>
                </a:r>
              </a:p>
              <a:p>
                <a:r>
                  <a:rPr lang="en-GB" dirty="0"/>
                  <a:t>To make a prediction of Y based on a knowledge of X, all we need are the correlation and standard deviations of X and Y.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F16183-27CF-043B-E649-8F0A6F2D3E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blipFill>
                <a:blip r:embed="rId3"/>
                <a:stretch>
                  <a:fillRect l="-1061" t="-2315" b="-92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4EA3494A-6504-2424-AF07-DF53C363D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Regression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096073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The simplest deterministic mathematical relationship between two variables x and y is a linear relationship:</a:t>
                </a:r>
              </a:p>
              <a:p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 r="-10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6571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1C180-9281-B00D-D9F1-9C20DB572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49944A-A635-BBD7-FBF9-7D40C0633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8AABDA-88D2-5A72-54F3-785326F80CB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8AABDA-88D2-5A72-54F3-785326F80CB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769EB96-0C1B-13C2-E77C-4D25FA986758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F6EFED6-03EE-50F8-5896-734197519A95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3DE6B58-68D3-D20C-0B54-545A94A58AC3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702528DE-4FEE-BB65-C9CB-487F8A8E1445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2B39F1-5F36-8141-2C0A-0941EFC493AF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baseline="30000" dirty="0">
                <a:solidFill>
                  <a:srgbClr val="00B0F0"/>
                </a:solidFill>
              </a:rPr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D74B8A4C-85FC-B02F-891C-81DAD2F74951}"/>
              </a:ext>
            </a:extLst>
          </p:cNvPr>
          <p:cNvCxnSpPr>
            <a:cxnSpLocks/>
          </p:cNvCxnSpPr>
          <p:nvPr/>
        </p:nvCxnSpPr>
        <p:spPr>
          <a:xfrm>
            <a:off x="1950725" y="2638639"/>
            <a:ext cx="4883212" cy="222722"/>
          </a:xfrm>
          <a:prstGeom prst="bentConnector3">
            <a:avLst>
              <a:gd name="adj1" fmla="val 59067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3ED4FB0-846B-788E-C687-64642708E0DC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FB52A4A9-0B3C-5E91-3772-83F6F61C1D2B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53EDD2F-D21A-8106-F33D-4D6CDD2FF23B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E9D6A359-F528-19DD-7BB2-0120C8C342C4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44ADFFA-601E-1594-43D7-72C0FE798FBD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C37A1B4-B358-3A8C-C90A-3ADF6E3B145C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14BB2E9-6343-0DA1-1467-ED7C256CB4D6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D1020E0-407E-8E4A-AEFB-36EC37B535E0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D7F507A-A538-0B93-D04A-7FAD4C9757A2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053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10459-FDC2-53DE-8B63-5F8DC58D3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4EBB521-8F64-BDA9-9AC4-73435452C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DBD6A01-AA9F-AA82-A670-78E3BAC21F7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DBD6A01-AA9F-AA82-A670-78E3BAC21F7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001D878-98CA-8F8E-FE9C-D5982B01BA0F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2C77B59-9933-84B1-3640-145C832AF76E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3E87A4-697F-7ED7-17E2-A0C20DFA1788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5FB8E115-5C33-2913-981C-9EE957C9A9AF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9DBEC20-032B-D242-B078-F01CC89709F4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D5EBE38F-6AB8-CA69-D06C-DF8B229C8C88}"/>
              </a:ext>
            </a:extLst>
          </p:cNvPr>
          <p:cNvCxnSpPr>
            <a:cxnSpLocks/>
          </p:cNvCxnSpPr>
          <p:nvPr/>
        </p:nvCxnSpPr>
        <p:spPr>
          <a:xfrm>
            <a:off x="1950725" y="2638639"/>
            <a:ext cx="4883212" cy="222722"/>
          </a:xfrm>
          <a:prstGeom prst="bentConnector3">
            <a:avLst>
              <a:gd name="adj1" fmla="val 59067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AB8CFA5-B106-A0DC-D35B-F96D6829D80E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748F0A0E-90E6-A5CC-7C96-E03A26668760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9C08490-E7E3-A5E3-3D52-80CC5F01F564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44D89C0-300C-B6B8-8751-E84E5182F252}"/>
              </a:ext>
            </a:extLst>
          </p:cNvPr>
          <p:cNvCxnSpPr>
            <a:cxnSpLocks/>
          </p:cNvCxnSpPr>
          <p:nvPr/>
        </p:nvCxnSpPr>
        <p:spPr>
          <a:xfrm>
            <a:off x="3888606" y="3137836"/>
            <a:ext cx="5849159" cy="208454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6B9626FD-9FAF-DD77-CABB-18866A142534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2E6918F-C5A4-2BE8-BFDA-A7F5F5E1DE85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5386004-F75E-20B8-10E2-2E04F3FBE301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C2D2C70-61A1-7CDC-5984-6906D48D2B3F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FB961F-9723-9D1D-4F15-A8A051C6F69B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ACA7957-A327-196E-1661-239609455154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113CC07-734D-A9C9-A834-5C5DAB7EA836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60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7778C-9E96-0E54-9F8F-99071D0E19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B35241E-ACDD-664D-F6D3-676F6430B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9E26475-743C-6E3B-3BA5-DD493E8DA4C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9E26475-743C-6E3B-3BA5-DD493E8DA4C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0D51AE8-F7AF-1023-6508-9B462616160D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C3ECC2F-415F-DEA4-AF39-619755555F6C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E5B9D63-9FCC-5B1A-ECBE-97D584704040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F22B55C-8B19-84EB-07B0-322261731528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83C7C77-D0D9-3B14-A06A-FBE99201CD99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1240E686-35E7-B75B-00B8-2C8B4BEBF0CB}"/>
              </a:ext>
            </a:extLst>
          </p:cNvPr>
          <p:cNvCxnSpPr>
            <a:cxnSpLocks/>
          </p:cNvCxnSpPr>
          <p:nvPr/>
        </p:nvCxnSpPr>
        <p:spPr>
          <a:xfrm>
            <a:off x="1950725" y="2638639"/>
            <a:ext cx="4883212" cy="222722"/>
          </a:xfrm>
          <a:prstGeom prst="bentConnector3">
            <a:avLst>
              <a:gd name="adj1" fmla="val 59067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054A64-2611-36DD-F08E-F30319A28CDA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976815B-95BE-E7BD-D2A5-DBD53F0F2538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F316D30-332C-0F08-A8CA-0D58B4710E30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FF75452C-DABE-BA63-CA92-9C83C79D01C8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27477F3-324E-0642-87D1-6CE6DFB08811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27B69F4-FA54-DD78-A54A-A6F95ED5A3B4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5E85D68-81E2-79A1-546F-657826886B19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25EB229-810D-8A18-47AC-CC4C71F8BD54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4B44DB5-4972-A96C-820A-6635C22C5C3A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7670554-E4FA-93BB-2A53-33F143B076F7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B84238CC-A956-8EFE-F7BC-C786A715283E}"/>
              </a:ext>
            </a:extLst>
          </p:cNvPr>
          <p:cNvSpPr/>
          <p:nvPr/>
        </p:nvSpPr>
        <p:spPr>
          <a:xfrm rot="2774431">
            <a:off x="8452321" y="1265388"/>
            <a:ext cx="1213144" cy="4160350"/>
          </a:xfrm>
          <a:prstGeom prst="ellipse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D0196B-4264-A1BD-19C9-AC57C1349050}"/>
              </a:ext>
            </a:extLst>
          </p:cNvPr>
          <p:cNvCxnSpPr>
            <a:cxnSpLocks/>
          </p:cNvCxnSpPr>
          <p:nvPr/>
        </p:nvCxnSpPr>
        <p:spPr>
          <a:xfrm flipH="1">
            <a:off x="7255227" y="3810125"/>
            <a:ext cx="1411098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5D57FDE-286F-2AD5-AD34-7B5CC99FBEF2}"/>
              </a:ext>
            </a:extLst>
          </p:cNvPr>
          <p:cNvCxnSpPr>
            <a:cxnSpLocks/>
          </p:cNvCxnSpPr>
          <p:nvPr/>
        </p:nvCxnSpPr>
        <p:spPr>
          <a:xfrm>
            <a:off x="8690672" y="3819254"/>
            <a:ext cx="0" cy="1442604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6642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39D3E-313C-2833-723E-934534949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11C917-F125-7E6F-9096-EF1003B03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6383874-4204-E6F6-8894-EC3715036B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6383874-4204-E6F6-8894-EC3715036B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CBC44CD-EBD1-D61C-03BC-04C8DD4FFB92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C232377-571E-9140-8953-8D3403AAB986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18AF43A-5DBE-43C1-9155-B0458B431284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43DFA184-7F5A-951A-6EDA-15E9549138DD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9604627-5921-270B-A414-D812B2118C04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F33BF96-1A7C-B0CB-05DE-A31B274A1586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CA74F624-869E-551A-F325-FCC968874CA9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192EEC49-5B39-3F11-F9CB-6BBEAFA03DAC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D8FFE92-D581-F24E-54E2-18DF7405A476}"/>
              </a:ext>
            </a:extLst>
          </p:cNvPr>
          <p:cNvSpPr txBox="1"/>
          <p:nvPr/>
        </p:nvSpPr>
        <p:spPr>
          <a:xfrm>
            <a:off x="8142869" y="3896512"/>
            <a:ext cx="9465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800" b="1" i="1" dirty="0">
                <a:solidFill>
                  <a:srgbClr val="00B050"/>
                </a:solidFill>
              </a:rPr>
              <a:t>b</a:t>
            </a:r>
            <a:endParaRPr lang="en-GB" sz="2800" b="1" i="1" baseline="-25000" dirty="0">
              <a:solidFill>
                <a:srgbClr val="00B050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784F45D-1FF4-B150-1474-87A2622690CB}"/>
              </a:ext>
            </a:extLst>
          </p:cNvPr>
          <p:cNvCxnSpPr>
            <a:cxnSpLocks/>
          </p:cNvCxnSpPr>
          <p:nvPr/>
        </p:nvCxnSpPr>
        <p:spPr>
          <a:xfrm>
            <a:off x="7501494" y="4805507"/>
            <a:ext cx="21034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11F6FE-A2C3-A9C1-181A-20317AF461C8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777892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12B2549A-F42A-CF24-085A-F661960863DF}"/>
              </a:ext>
            </a:extLst>
          </p:cNvPr>
          <p:cNvCxnSpPr>
            <a:cxnSpLocks/>
          </p:cNvCxnSpPr>
          <p:nvPr/>
        </p:nvCxnSpPr>
        <p:spPr>
          <a:xfrm>
            <a:off x="3309487" y="3169256"/>
            <a:ext cx="5523093" cy="963013"/>
          </a:xfrm>
          <a:prstGeom prst="bentConnector3">
            <a:avLst>
              <a:gd name="adj1" fmla="val 332"/>
            </a:avLst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F0EFA258-20B2-F99F-B2F1-57A6BDA6946E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120176D-8D77-81E8-9CD3-101D4AFA22A0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AEE40DE-6138-4659-77B6-DCD1FB18E85D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A99527D-643A-DB26-1A60-0F4F2BBAD301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E339EDC-3E63-E5F3-6143-747E0F8D8179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31F3264-C4F0-D52A-3626-B6FE2EB8C641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42EC3D9-D85E-712D-E084-0CFCA387EB56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55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AE1BB-0074-B7BF-A100-9F441A942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AE6A7E-D92F-A446-35C4-1140DC520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BBF487-27CD-5EE8-41B2-E2E7041DFF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  <a:p>
                <a:pPr marL="0" indent="0" algn="ctr">
                  <a:buNone/>
                </a:pPr>
                <a:endParaRPr lang="en-GB" sz="3200" b="1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32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BBF487-27CD-5EE8-41B2-E2E7041DFF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1B9DFDE-6297-679F-1C5B-5F7BB8C49D5E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E34D663-C998-D64C-A3EC-38D57A07ED94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BF490D9-A3FF-E77D-1867-076A550FCEA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B34721E-C7E8-2A60-589C-1F060A9739B4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C9871D5-202E-8554-8DBA-6353B1A5F8A7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>
                <a:solidFill>
                  <a:srgbClr val="00B0F0"/>
                </a:solidFill>
              </a:rPr>
              <a:t> </a:t>
            </a:r>
            <a:r>
              <a:rPr lang="en-GB" b="1" dirty="0"/>
              <a:t>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B2FDD81-A98C-20B1-B65D-2C9F7E0B4BCA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12C9222-811E-22D0-BCB7-6A02A5C6C29F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F52D024-3AFE-2839-BF58-01AFE9B37DF9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0C8876E-93F4-AA37-DBC5-04D417B46A97}"/>
              </a:ext>
            </a:extLst>
          </p:cNvPr>
          <p:cNvCxnSpPr>
            <a:cxnSpLocks/>
          </p:cNvCxnSpPr>
          <p:nvPr/>
        </p:nvCxnSpPr>
        <p:spPr>
          <a:xfrm>
            <a:off x="7492175" y="4805507"/>
            <a:ext cx="2112736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CAD21D-B01F-A6C7-5259-4D7A3C85385A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777892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AF66D400-302F-1C53-B4A8-94926A5EBC8A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153EA69-5043-49D6-248E-94F8E6D24C74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F0428AA-34B0-2F7F-D15A-5537E69B51A4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5507AD8-4F54-A28B-404F-AFF1EC31ECD9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D4225EB-43DE-6143-D0AB-1D2CEF250416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DF91176-930D-2808-7493-14D498FD15FE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43B7532-09B5-D74A-A239-1A0A3A9EE9AA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02406141-0E54-388E-E049-6C202E3060CB}"/>
                  </a:ext>
                </a:extLst>
              </p:cNvPr>
              <p:cNvSpPr txBox="1"/>
              <p:nvPr/>
            </p:nvSpPr>
            <p:spPr>
              <a:xfrm>
                <a:off x="7951389" y="4104022"/>
                <a:ext cx="1821728" cy="714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8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18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02406141-0E54-388E-E049-6C202E3060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1389" y="4104022"/>
                <a:ext cx="1821728" cy="71468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4F24DF7-EB53-5088-E05D-874198A043CC}"/>
              </a:ext>
            </a:extLst>
          </p:cNvPr>
          <p:cNvCxnSpPr>
            <a:cxnSpLocks/>
          </p:cNvCxnSpPr>
          <p:nvPr/>
        </p:nvCxnSpPr>
        <p:spPr>
          <a:xfrm flipH="1">
            <a:off x="2165684" y="3214838"/>
            <a:ext cx="1001028" cy="1479863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1570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690688"/>
                <a:ext cx="11481847" cy="4092595"/>
              </a:xfrm>
              <a:ln>
                <a:noFill/>
                <a:prstDash val="sysDash"/>
              </a:ln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6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6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6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6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6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sz="3200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</m:oMath>
                </a14:m>
                <a:r>
                  <a:rPr lang="en-GB" dirty="0"/>
                  <a:t> is predicted value of y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</m:oMath>
                </a14:m>
                <a:r>
                  <a:rPr lang="en-GB" dirty="0"/>
                  <a:t> is the mean of the Y distribution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dirty="0"/>
                  <a:t> is the mean of the X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dirty="0"/>
                  <a:t> is a weighting factor that represents the strength of correlation between X and Y</a:t>
                </a: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i="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d>
                        <m:d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i="1" baseline="-25000" dirty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is Pearson’s correlation,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</a:t>
                </a:r>
                <a:r>
                  <a:rPr lang="en-GB" baseline="-25000" dirty="0"/>
                  <a:t> </a:t>
                </a:r>
                <a:r>
                  <a:rPr lang="en-GB" dirty="0"/>
                  <a:t>and Sd</a:t>
                </a:r>
                <a:r>
                  <a:rPr lang="en-GB" baseline="-25000" dirty="0"/>
                  <a:t>y </a:t>
                </a:r>
                <a:r>
                  <a:rPr lang="en-GB" dirty="0"/>
                  <a:t> are the standard deviations of X and Y</a:t>
                </a:r>
                <a:endParaRPr lang="en-GB" baseline="-25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690688"/>
                <a:ext cx="11481847" cy="4092595"/>
              </a:xfrm>
              <a:blipFill>
                <a:blip r:embed="rId3"/>
                <a:stretch>
                  <a:fillRect l="-956"/>
                </a:stretch>
              </a:blipFill>
              <a:ln>
                <a:noFill/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1548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62046"/>
            <a:ext cx="11481847" cy="4321237"/>
          </a:xfrm>
          <a:noFill/>
          <a:ln>
            <a:noFill/>
            <a:prstDash val="sysDash"/>
          </a:ln>
        </p:spPr>
        <p:txBody>
          <a:bodyPr>
            <a:normAutofit/>
          </a:bodyPr>
          <a:lstStyle/>
          <a:p>
            <a:r>
              <a:rPr lang="en-US" b="1" dirty="0"/>
              <a:t>An Example:</a:t>
            </a:r>
          </a:p>
          <a:p>
            <a:r>
              <a:rPr lang="en-US" dirty="0"/>
              <a:t>A researcher has been collecting information about teenage </a:t>
            </a:r>
            <a:r>
              <a:rPr lang="en-US" dirty="0">
                <a:highlight>
                  <a:srgbClr val="FFFF00"/>
                </a:highlight>
              </a:rPr>
              <a:t>school achievement</a:t>
            </a:r>
            <a:r>
              <a:rPr lang="en-US" dirty="0"/>
              <a:t> and </a:t>
            </a:r>
            <a:r>
              <a:rPr lang="en-US" dirty="0">
                <a:highlight>
                  <a:srgbClr val="FFFF00"/>
                </a:highlight>
              </a:rPr>
              <a:t>family life</a:t>
            </a:r>
            <a:r>
              <a:rPr lang="en-US" dirty="0"/>
              <a:t>. They discovered that the average high school pupil in their community spends </a:t>
            </a:r>
            <a:r>
              <a:rPr lang="en-US" dirty="0">
                <a:highlight>
                  <a:srgbClr val="FFFF00"/>
                </a:highlight>
              </a:rPr>
              <a:t>an average of 5.3 hours per week </a:t>
            </a:r>
            <a:r>
              <a:rPr lang="en-US" dirty="0"/>
              <a:t>on homework, with </a:t>
            </a:r>
            <a:r>
              <a:rPr lang="en-US" dirty="0">
                <a:highlight>
                  <a:srgbClr val="FFFF00"/>
                </a:highlight>
              </a:rPr>
              <a:t>SD = 1.4</a:t>
            </a:r>
            <a:r>
              <a:rPr lang="en-US" dirty="0"/>
              <a:t>; they also learned that the parents of these students pay an average of </a:t>
            </a:r>
            <a:r>
              <a:rPr lang="en-US" dirty="0">
                <a:highlight>
                  <a:srgbClr val="FFFF00"/>
                </a:highlight>
              </a:rPr>
              <a:t>£1.32 for each grade of “A” </a:t>
            </a:r>
            <a:r>
              <a:rPr lang="en-US" dirty="0"/>
              <a:t>their kids earn, with </a:t>
            </a:r>
            <a:r>
              <a:rPr lang="en-US" dirty="0">
                <a:highlight>
                  <a:srgbClr val="FFFF00"/>
                </a:highlight>
              </a:rPr>
              <a:t>SD = 0.35</a:t>
            </a:r>
            <a:r>
              <a:rPr lang="en-US" dirty="0"/>
              <a:t>. Finally, they calculated that there is a </a:t>
            </a:r>
            <a:r>
              <a:rPr lang="en-US" dirty="0">
                <a:highlight>
                  <a:srgbClr val="FFFF00"/>
                </a:highlight>
              </a:rPr>
              <a:t>r</a:t>
            </a:r>
            <a:r>
              <a:rPr lang="en-US" baseline="-25000" dirty="0">
                <a:highlight>
                  <a:srgbClr val="FFFF00"/>
                </a:highlight>
              </a:rPr>
              <a:t>xy</a:t>
            </a:r>
            <a:r>
              <a:rPr lang="en-US" dirty="0">
                <a:highlight>
                  <a:srgbClr val="FFFF00"/>
                </a:highlight>
              </a:rPr>
              <a:t> = +0.43 </a:t>
            </a:r>
            <a:r>
              <a:rPr lang="en-US" dirty="0"/>
              <a:t>between </a:t>
            </a:r>
            <a:r>
              <a:rPr lang="en-US" dirty="0">
                <a:highlight>
                  <a:srgbClr val="FFFF00"/>
                </a:highlight>
              </a:rPr>
              <a:t>money paid for grades of “A” and time spent on homework</a:t>
            </a:r>
            <a:r>
              <a:rPr lang="en-US" dirty="0"/>
              <a:t>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702518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62046"/>
            <a:ext cx="11481847" cy="4321237"/>
          </a:xfrm>
          <a:ln>
            <a:noFill/>
            <a:prstDash val="sysDash"/>
          </a:ln>
        </p:spPr>
        <p:txBody>
          <a:bodyPr>
            <a:normAutofit/>
          </a:bodyPr>
          <a:lstStyle/>
          <a:p>
            <a:r>
              <a:rPr lang="en-US" b="1" dirty="0"/>
              <a:t>An Example:</a:t>
            </a:r>
          </a:p>
          <a:p>
            <a:r>
              <a:rPr lang="en-US" dirty="0"/>
              <a:t>Putting all that in table form, we have the following 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researcher happens to have a teenage child and they pay £1.50 for every “A” they bring home. Can you predict how many hours per week her child will study next term?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722D9F7-A292-40A6-5D55-3B162F7500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4709835"/>
                  </p:ext>
                </p:extLst>
              </p:nvPr>
            </p:nvGraphicFramePr>
            <p:xfrm>
              <a:off x="3449685" y="2608778"/>
              <a:ext cx="5286343" cy="1854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286343">
                      <a:extLst>
                        <a:ext uri="{9D8B030D-6E8A-4147-A177-3AD203B41FA5}">
                          <a16:colId xmlns:a16="http://schemas.microsoft.com/office/drawing/2014/main" val="2255987004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Payment per grade of “A” (X):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</m:e>
                              </m:acc>
                            </m:oMath>
                          </a14:m>
                          <a:r>
                            <a:rPr lang="en-US" dirty="0"/>
                            <a:t>= 1.32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3412178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X</a:t>
                          </a:r>
                          <a:r>
                            <a:rPr lang="en-US" dirty="0"/>
                            <a:t> = 0.35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683567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Hours of homework per week (Y):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  <m:r>
                                <a:rPr lang="en-US" sz="1800" b="1" i="1" dirty="0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r>
                            <a:rPr lang="en-US" dirty="0"/>
                            <a:t>= 5.30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38438778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Y</a:t>
                          </a:r>
                          <a:r>
                            <a:rPr lang="en-US" dirty="0"/>
                            <a:t> = 1.40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74439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r</a:t>
                          </a:r>
                          <a:r>
                            <a:rPr lang="en-US" baseline="-25000" dirty="0"/>
                            <a:t>xy</a:t>
                          </a:r>
                          <a:r>
                            <a:rPr lang="en-US" dirty="0"/>
                            <a:t> = +0.43</a:t>
                          </a:r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216785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722D9F7-A292-40A6-5D55-3B162F7500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4709835"/>
                  </p:ext>
                </p:extLst>
              </p:nvPr>
            </p:nvGraphicFramePr>
            <p:xfrm>
              <a:off x="3449685" y="2608778"/>
              <a:ext cx="5286343" cy="1854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286343">
                      <a:extLst>
                        <a:ext uri="{9D8B030D-6E8A-4147-A177-3AD203B41FA5}">
                          <a16:colId xmlns:a16="http://schemas.microsoft.com/office/drawing/2014/main" val="2255987004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5" t="-8197" r="-460" b="-4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73412178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X</a:t>
                          </a:r>
                          <a:r>
                            <a:rPr lang="en-US" dirty="0"/>
                            <a:t> = 0.35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683567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5" t="-204839" r="-460" b="-21935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38438778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Y</a:t>
                          </a:r>
                          <a:r>
                            <a:rPr lang="en-US" dirty="0"/>
                            <a:t> = 1.40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74439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r</a:t>
                          </a:r>
                          <a:r>
                            <a:rPr lang="en-US" baseline="-25000" dirty="0"/>
                            <a:t>xy</a:t>
                          </a:r>
                          <a:r>
                            <a:rPr lang="en-US" dirty="0"/>
                            <a:t> = +0.43</a:t>
                          </a:r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21678560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907874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endParaRPr lang="en-US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i="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b="0" i="1" baseline="-25000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blipFill>
                <a:blip r:embed="rId3"/>
                <a:stretch>
                  <a:fillRect l="-1655" t="-2250" r="-2824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1D16F28-5912-9434-677A-7D03765C00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4385" y="499080"/>
            <a:ext cx="3557784" cy="3123584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2FDB9F6-80CB-92D3-11B3-07B84741B619}"/>
              </a:ext>
            </a:extLst>
          </p:cNvPr>
          <p:cNvSpPr/>
          <p:nvPr/>
        </p:nvSpPr>
        <p:spPr>
          <a:xfrm>
            <a:off x="8604985" y="4225491"/>
            <a:ext cx="1232034" cy="33688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783F8F-4E7C-C095-4C8B-A33E59020414}"/>
              </a:ext>
            </a:extLst>
          </p:cNvPr>
          <p:cNvSpPr/>
          <p:nvPr/>
        </p:nvSpPr>
        <p:spPr>
          <a:xfrm>
            <a:off x="8604985" y="4969913"/>
            <a:ext cx="1232034" cy="33688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742E1A3-6F6D-2A0B-21D8-F7ED67E991D7}"/>
              </a:ext>
            </a:extLst>
          </p:cNvPr>
          <p:cNvSpPr/>
          <p:nvPr/>
        </p:nvSpPr>
        <p:spPr>
          <a:xfrm>
            <a:off x="8604985" y="5340127"/>
            <a:ext cx="1232034" cy="336884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5929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A20C5F-5935-DFF0-1789-0307EA6E2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432DFE-608E-5361-DFF4-126E2F056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E2E5B99-F1CE-9DFD-1A5E-95C2F977DDB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endParaRPr lang="en-US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00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sz="2000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sz="2000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 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𝟒𝟑</m:t>
                      </m:r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1.4</m:t>
                              </m:r>
                            </m:num>
                            <m:den>
                              <m:r>
                                <a:rPr lang="en-US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0.35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0.43</m:t>
                      </m:r>
                      <m:r>
                        <m:rPr>
                          <m:nor/>
                        </m:rPr>
                        <a:rPr lang="en-US" sz="2000" dirty="0"/>
                        <m:t> (4.00) 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00B050"/>
                          </a:solidFill>
                        </a:rPr>
                        <m:t>1.72</m:t>
                      </m:r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E2E5B99-F1CE-9DFD-1A5E-95C2F977DDB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blipFill>
                <a:blip r:embed="rId3"/>
                <a:stretch>
                  <a:fillRect l="-1655" t="-2250" r="-2337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281662BD-71BD-6AC0-B6FD-91CFDBFC5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C5BABD3-47B6-2B0B-D7E3-E31B2F2A44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4385" y="499080"/>
            <a:ext cx="3557784" cy="3123584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F29B507-A146-616A-A304-1CE18DCF916A}"/>
              </a:ext>
            </a:extLst>
          </p:cNvPr>
          <p:cNvSpPr/>
          <p:nvPr/>
        </p:nvSpPr>
        <p:spPr>
          <a:xfrm>
            <a:off x="8604985" y="4225491"/>
            <a:ext cx="1232034" cy="33688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4C02104-80CB-C066-6710-3DB8055132C7}"/>
              </a:ext>
            </a:extLst>
          </p:cNvPr>
          <p:cNvSpPr/>
          <p:nvPr/>
        </p:nvSpPr>
        <p:spPr>
          <a:xfrm>
            <a:off x="8604985" y="4969913"/>
            <a:ext cx="1232034" cy="33688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5ACAF26-2BB7-E303-17D6-3C396A2AF1F5}"/>
              </a:ext>
            </a:extLst>
          </p:cNvPr>
          <p:cNvSpPr/>
          <p:nvPr/>
        </p:nvSpPr>
        <p:spPr>
          <a:xfrm>
            <a:off x="8604985" y="5340127"/>
            <a:ext cx="1232034" cy="336884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3316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3E412-7518-7C66-84D2-CB7B4A798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7F1839-1768-0024-5CBB-FF3C75031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065CDCE-FFE7-9EBF-3E3A-758AC86691F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endParaRPr lang="en-US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00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sz="2000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sz="2000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 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𝟒𝟑</m:t>
                      </m:r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1.4</m:t>
                              </m:r>
                            </m:num>
                            <m:den>
                              <m:r>
                                <a:rPr lang="en-US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0.35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0.43</m:t>
                      </m:r>
                      <m:r>
                        <m:rPr>
                          <m:nor/>
                        </m:rPr>
                        <a:rPr lang="en-US" sz="2000" dirty="0"/>
                        <m:t> (4.00) 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00B050"/>
                          </a:solidFill>
                        </a:rPr>
                        <m:t>1.72</m:t>
                      </m:r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065CDCE-FFE7-9EBF-3E3A-758AC86691F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blipFill>
                <a:blip r:embed="rId3"/>
                <a:stretch>
                  <a:fillRect l="-1655" t="-2250" r="-2824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B53467E-5BF1-98A4-1735-BCC74AC9CC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67E75C7-5C7D-36AC-9D89-DBE155792F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4385" y="499080"/>
            <a:ext cx="3557784" cy="3123584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201A0E-0746-0BEC-38AC-BE58453A5D82}"/>
              </a:ext>
            </a:extLst>
          </p:cNvPr>
          <p:cNvSpPr/>
          <p:nvPr/>
        </p:nvSpPr>
        <p:spPr>
          <a:xfrm>
            <a:off x="8604985" y="4225491"/>
            <a:ext cx="1232034" cy="33688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CDAC175-099F-BDBD-F37A-5E65052784E4}"/>
              </a:ext>
            </a:extLst>
          </p:cNvPr>
          <p:cNvSpPr/>
          <p:nvPr/>
        </p:nvSpPr>
        <p:spPr>
          <a:xfrm>
            <a:off x="8604985" y="4969913"/>
            <a:ext cx="1232034" cy="33688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94E7652-68B9-124A-B13C-C163389D8662}"/>
              </a:ext>
            </a:extLst>
          </p:cNvPr>
          <p:cNvSpPr/>
          <p:nvPr/>
        </p:nvSpPr>
        <p:spPr>
          <a:xfrm>
            <a:off x="8604985" y="5340127"/>
            <a:ext cx="1232034" cy="336884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992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</a:p>
              <a:p>
                <a:pPr lvl="1"/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blipFill>
                <a:blip r:embed="rId3"/>
                <a:stretch>
                  <a:fillRect l="-128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74D75F-6148-A4F6-EBBF-01A7F786C1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5797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F865F-2C49-1A4E-C559-49A4A954B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DBF75AF-A218-2DC2-19B1-13785CA5A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E54913B-45BF-C858-FB57-D7B49ACD43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</a:p>
              <a:p>
                <a:pPr lvl="1"/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E54913B-45BF-C858-FB57-D7B49ACD43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blipFill>
                <a:blip r:embed="rId3"/>
                <a:stretch>
                  <a:fillRect l="-1282" t="-2250" r="-2262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54FED14-289D-CF43-C821-A3FF327B78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7C666E0-A2CE-AC07-F1E8-0543DB4466D4}"/>
              </a:ext>
            </a:extLst>
          </p:cNvPr>
          <p:cNvSpPr/>
          <p:nvPr/>
        </p:nvSpPr>
        <p:spPr>
          <a:xfrm>
            <a:off x="10243792" y="3840460"/>
            <a:ext cx="1094528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06CEA59-93BA-5AF9-FE15-8F5F98DC9A57}"/>
              </a:ext>
            </a:extLst>
          </p:cNvPr>
          <p:cNvSpPr/>
          <p:nvPr/>
        </p:nvSpPr>
        <p:spPr>
          <a:xfrm>
            <a:off x="10404910" y="4577704"/>
            <a:ext cx="1232034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8C10CE1-6B18-AB67-00F3-A72539E69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F856A0-9686-7D26-055D-D8E1AB34F9AD}"/>
              </a:ext>
            </a:extLst>
          </p:cNvPr>
          <p:cNvSpPr txBox="1"/>
          <p:nvPr/>
        </p:nvSpPr>
        <p:spPr>
          <a:xfrm>
            <a:off x="10510547" y="2440512"/>
            <a:ext cx="827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9780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874D3A-575B-7414-1532-B3D41B617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7F18CD-CC7D-DF86-9252-69E3F7185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0351482-C4B5-7035-9470-B6DB3182821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</a:p>
              <a:p>
                <a:pPr lvl="1"/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0351482-C4B5-7035-9470-B6DB318282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blipFill>
                <a:blip r:embed="rId3"/>
                <a:stretch>
                  <a:fillRect l="-1282" t="-2250" r="-2262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32BF3CC-4154-2B8A-E665-11E2362F57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8F7DBB4-4B17-4E4F-471E-4B86F672AD6B}"/>
              </a:ext>
            </a:extLst>
          </p:cNvPr>
          <p:cNvSpPr/>
          <p:nvPr/>
        </p:nvSpPr>
        <p:spPr>
          <a:xfrm>
            <a:off x="10243792" y="3840460"/>
            <a:ext cx="1094528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DF5869E-197A-5089-DD3E-7DB0FBF5C707}"/>
              </a:ext>
            </a:extLst>
          </p:cNvPr>
          <p:cNvSpPr/>
          <p:nvPr/>
        </p:nvSpPr>
        <p:spPr>
          <a:xfrm>
            <a:off x="10404910" y="4577704"/>
            <a:ext cx="1232034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6A8904-3914-4D14-2B05-2014A0ABA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CE00B5B-92B2-F74B-797C-1BC0F13C5679}"/>
              </a:ext>
            </a:extLst>
          </p:cNvPr>
          <p:cNvSpPr txBox="1"/>
          <p:nvPr/>
        </p:nvSpPr>
        <p:spPr>
          <a:xfrm>
            <a:off x="10510547" y="2440512"/>
            <a:ext cx="827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1299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95A32-8448-3608-690F-0D43FB623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B438D6-5EEB-430D-4C93-7DC1FFC0E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E97BBA-32BE-BC98-BCE7-CCD3C4677BF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540042"/>
                <a:ext cx="8070171" cy="4243241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𝟏𝟖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𝟑𝟏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𝟔𝟐</m:t>
                    </m:r>
                  </m:oMath>
                </a14:m>
                <a:endParaRPr lang="en-US" b="1" dirty="0">
                  <a:solidFill>
                    <a:srgbClr val="00B0F0"/>
                  </a:solidFill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E97BBA-32BE-BC98-BCE7-CCD3C4677BF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540042"/>
                <a:ext cx="8070171" cy="4243241"/>
              </a:xfrm>
              <a:blipFill>
                <a:blip r:embed="rId3"/>
                <a:stretch>
                  <a:fillRect l="-1282" t="-2292" r="-2262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BB6E5FFD-D73C-AF9C-D1FF-951CF4D193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0DB2C00-AE62-D10A-67CE-16CE9047CDF8}"/>
              </a:ext>
            </a:extLst>
          </p:cNvPr>
          <p:cNvSpPr/>
          <p:nvPr/>
        </p:nvSpPr>
        <p:spPr>
          <a:xfrm>
            <a:off x="10243792" y="3840460"/>
            <a:ext cx="1094528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B2BA36-7598-F86E-DE8C-F80FE7AF2691}"/>
              </a:ext>
            </a:extLst>
          </p:cNvPr>
          <p:cNvSpPr/>
          <p:nvPr/>
        </p:nvSpPr>
        <p:spPr>
          <a:xfrm>
            <a:off x="10404910" y="4577704"/>
            <a:ext cx="1232034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6FF2F7-903D-66E7-79EC-EC4143CD45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346207-7022-B65D-48A5-3BE2F70BA2B0}"/>
              </a:ext>
            </a:extLst>
          </p:cNvPr>
          <p:cNvSpPr txBox="1"/>
          <p:nvPr/>
        </p:nvSpPr>
        <p:spPr>
          <a:xfrm>
            <a:off x="10510547" y="2440512"/>
            <a:ext cx="827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6969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947553"/>
                <a:ext cx="11481847" cy="3835730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𝟑𝟏</m:t>
                      </m:r>
                      <m:r>
                        <a:rPr lang="en-US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𝟔𝟐</m:t>
                      </m:r>
                    </m:oMath>
                  </m:oMathPara>
                </a14:m>
                <a:endParaRPr lang="en-US" b="1" dirty="0"/>
              </a:p>
              <a:p>
                <a:pPr marL="0" indent="0" algn="ctr">
                  <a:buNone/>
                </a:pPr>
                <a:r>
                  <a:rPr lang="en-US" b="1" dirty="0"/>
                  <a:t>The researcher’s child will spend</a:t>
                </a:r>
                <a:r>
                  <a:rPr lang="en-US" b="1" dirty="0">
                    <a:solidFill>
                      <a:srgbClr val="00B0F0"/>
                    </a:solidFill>
                  </a:rPr>
                  <a:t> 5.62 </a:t>
                </a:r>
                <a:r>
                  <a:rPr lang="en-US" b="1" dirty="0"/>
                  <a:t>hours on homework, </a:t>
                </a:r>
                <a:r>
                  <a:rPr lang="en-US" b="1" dirty="0">
                    <a:solidFill>
                      <a:srgbClr val="FF0000"/>
                    </a:solidFill>
                  </a:rPr>
                  <a:t>31</a:t>
                </a:r>
                <a:r>
                  <a:rPr lang="en-US" b="1" dirty="0">
                    <a:solidFill>
                      <a:srgbClr val="00B0F0"/>
                    </a:solidFill>
                  </a:rPr>
                  <a:t> </a:t>
                </a:r>
                <a:r>
                  <a:rPr lang="en-US" b="1" dirty="0"/>
                  <a:t>minutes more studying than the 5.3 hours of the average students, as the researcher paid him a little more than the average student was paid.</a:t>
                </a:r>
                <a:endParaRPr lang="en-US" b="1" dirty="0">
                  <a:solidFill>
                    <a:schemeClr val="tx1"/>
                  </a:solidFill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947553"/>
                <a:ext cx="11481847" cy="3835730"/>
              </a:xfrm>
              <a:blipFill>
                <a:blip r:embed="rId3"/>
                <a:stretch>
                  <a:fillRect l="-796" t="-2057" r="-148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7411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GB" dirty="0"/>
              <a:t>Although we have made a prediction, we are not likely to be exactly right.</a:t>
            </a:r>
          </a:p>
          <a:p>
            <a:pPr lvl="1"/>
            <a:r>
              <a:rPr lang="en-GB" dirty="0"/>
              <a:t>It is closer than chance though!</a:t>
            </a:r>
          </a:p>
          <a:p>
            <a:r>
              <a:rPr lang="en-GB" dirty="0"/>
              <a:t>We are effectively fitting a line through the correlated data and making our prediction along that line.</a:t>
            </a:r>
          </a:p>
          <a:p>
            <a:pPr marL="0" indent="0" algn="ctr">
              <a:buNone/>
            </a:pPr>
            <a:endParaRPr lang="en-GB" sz="3200" b="1" baseline="-25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34B355-9A5E-08F2-9D43-1259305E97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0465" y="1485537"/>
            <a:ext cx="4698595" cy="407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908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GB" sz="3200" dirty="0"/>
              <a:t>The higher the correlation, the better the prediction.</a:t>
            </a:r>
          </a:p>
          <a:p>
            <a:endParaRPr lang="en-GB" sz="3200" dirty="0"/>
          </a:p>
          <a:p>
            <a:pPr lvl="1"/>
            <a:r>
              <a:rPr lang="en-GB" sz="2800" dirty="0"/>
              <a:t>i.e. if </a:t>
            </a:r>
            <a:r>
              <a:rPr lang="en-GB" sz="2800" dirty="0" err="1"/>
              <a:t>r</a:t>
            </a:r>
            <a:r>
              <a:rPr lang="en-GB" sz="2800" baseline="-25000" dirty="0" err="1"/>
              <a:t>Xy</a:t>
            </a:r>
            <a:r>
              <a:rPr lang="en-GB" sz="2800" dirty="0"/>
              <a:t> is +1.00 or-1.00 then prediction will be perfect.</a:t>
            </a:r>
          </a:p>
          <a:p>
            <a:pPr lvl="1"/>
            <a:endParaRPr lang="en-GB" sz="2800" dirty="0"/>
          </a:p>
          <a:p>
            <a:r>
              <a:rPr lang="en-GB" sz="3200" dirty="0"/>
              <a:t>The ideal is to minimise errors.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B9CC43-1EF9-DF38-EB27-90E084E847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755380" y="1825623"/>
            <a:ext cx="4882438" cy="384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3024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0A8EA-9D22-E57C-BEC7-1CA447216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DE0A5E-EE69-09BE-CE4F-AF34DEE11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AFE18-A99F-071C-4A5E-F9AE5A1A5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021343"/>
          </a:xfrm>
        </p:spPr>
        <p:txBody>
          <a:bodyPr>
            <a:normAutofit/>
          </a:bodyPr>
          <a:lstStyle/>
          <a:p>
            <a:r>
              <a:rPr lang="en-US" sz="3200" dirty="0"/>
              <a:t>How likely is it that we are going to be correct in our prediction?</a:t>
            </a:r>
          </a:p>
          <a:p>
            <a:endParaRPr lang="en-US" sz="1000" dirty="0"/>
          </a:p>
          <a:p>
            <a:r>
              <a:rPr lang="en-US" dirty="0"/>
              <a:t>Suppose X and Y in the last question had been test scores.</a:t>
            </a:r>
          </a:p>
          <a:p>
            <a:pPr lvl="1"/>
            <a:r>
              <a:rPr lang="en-US" sz="2800" dirty="0"/>
              <a:t>If Bob got 42 on test Y will he definitely get 48 in test X?</a:t>
            </a:r>
          </a:p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6255349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631E8-5ED0-83F3-DCAF-AC3F31044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8BE816A-0362-72EF-6184-759C889C6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19DCDA-0F5E-D0AA-47A9-C7D033BF7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021343"/>
          </a:xfrm>
        </p:spPr>
        <p:txBody>
          <a:bodyPr>
            <a:normAutofit/>
          </a:bodyPr>
          <a:lstStyle/>
          <a:p>
            <a:r>
              <a:rPr lang="en-US" sz="3200" dirty="0"/>
              <a:t>How likely is it that we are going to be correct in our prediction?</a:t>
            </a:r>
          </a:p>
          <a:p>
            <a:endParaRPr lang="en-US" sz="1000" dirty="0"/>
          </a:p>
          <a:p>
            <a:r>
              <a:rPr lang="en-US" dirty="0"/>
              <a:t>Suppose X and Y in the last question had been test scores.</a:t>
            </a:r>
          </a:p>
          <a:p>
            <a:pPr lvl="1"/>
            <a:r>
              <a:rPr lang="en-US" sz="2800" dirty="0"/>
              <a:t>If Bob got 42 on test Y will he definitely get 48 in test X?</a:t>
            </a:r>
          </a:p>
          <a:p>
            <a:pPr lvl="1"/>
            <a:r>
              <a:rPr lang="en-US" sz="2800" b="1" dirty="0"/>
              <a:t>No!</a:t>
            </a:r>
          </a:p>
          <a:p>
            <a:r>
              <a:rPr lang="en-US" dirty="0"/>
              <a:t>Because the correlation is based on numbers that are spread about a ‘best-fit’ line, it is likely that all of the people who were predicted to get 48 got a range of different scores.</a:t>
            </a:r>
          </a:p>
          <a:p>
            <a:pPr lvl="1"/>
            <a:r>
              <a:rPr lang="en-US" sz="2800" dirty="0"/>
              <a:t>They would form a normal distribution around 48 (</a:t>
            </a:r>
            <a:r>
              <a:rPr lang="en-US" sz="2800" b="1" dirty="0"/>
              <a:t>mean of 48</a:t>
            </a:r>
            <a:r>
              <a:rPr lang="en-US" sz="2800" dirty="0"/>
              <a:t>).</a:t>
            </a:r>
          </a:p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0099088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F0D8C-E882-E91C-0F86-96A91631D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021343"/>
          </a:xfrm>
        </p:spPr>
        <p:txBody>
          <a:bodyPr>
            <a:normAutofit/>
          </a:bodyPr>
          <a:lstStyle/>
          <a:p>
            <a:r>
              <a:rPr lang="en-US" dirty="0"/>
              <a:t>If they form a normal distribution then we can calculate the standard deviation of their distance from the mean.</a:t>
            </a:r>
          </a:p>
          <a:p>
            <a:endParaRPr lang="en-US" sz="1000" dirty="0"/>
          </a:p>
          <a:p>
            <a:r>
              <a:rPr lang="en-US" dirty="0"/>
              <a:t>This is called the standard error.</a:t>
            </a:r>
          </a:p>
          <a:p>
            <a:endParaRPr lang="en-US" sz="1000" dirty="0"/>
          </a:p>
          <a:p>
            <a:r>
              <a:rPr lang="en-US" dirty="0"/>
              <a:t>About 68% of all people will fall between the standard error and the predicted value (</a:t>
            </a:r>
            <a:r>
              <a:rPr lang="en-US" b="1" dirty="0"/>
              <a:t>mean ± 1 standard deviation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6683682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49463-5C0B-D89C-0209-A71121A61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A4CB9C-189F-66F7-7E31-CAE8D7DAF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56618565-780A-FED0-BDA9-D097AE4EF68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/>
              <a:lstStyle/>
              <a:p>
                <a:r>
                  <a:rPr lang="en-US" dirty="0"/>
                  <a:t>This informs how far our sample statistic deviates from the actual population mean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b="1" i="1" baseline="-25000" dirty="0"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1" i="1" baseline="-25000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</m:oMath>
                </a14:m>
                <a:r>
                  <a:rPr lang="en-GB" dirty="0"/>
                  <a:t> is the Standard Error of the prediction (estimate)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baseline="-25000" dirty="0">
                        <a:latin typeface="Cambria Math" panose="02040503050406030204" pitchFamily="18" charset="0"/>
                      </a:rPr>
                      <m:t>𝒚</m:t>
                    </m:r>
                  </m:oMath>
                </a14:m>
                <a:r>
                  <a:rPr lang="en-GB" dirty="0"/>
                  <a:t> is the Standard Deviation of Y</a:t>
                </a:r>
              </a:p>
              <a:p>
                <a:pPr lvl="1"/>
                <a:r>
                  <a:rPr lang="en-GB" b="1" i="1" dirty="0"/>
                  <a:t>r</a:t>
                </a:r>
                <a:r>
                  <a:rPr lang="en-GB" b="1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baseline="-25000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  <m:sup>
                        <m:r>
                          <a:rPr lang="en-GB" b="1" i="0" dirty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lang="en-GB" b="1" i="1" dirty="0"/>
                  <a:t> </a:t>
                </a:r>
                <a:r>
                  <a:rPr lang="en-GB" dirty="0"/>
                  <a:t>is the square of the correlation coefficient (Pearson’s)</a:t>
                </a:r>
              </a:p>
              <a:p>
                <a:pPr lvl="1"/>
                <a:r>
                  <a:rPr lang="en-GB" b="1" i="1" dirty="0"/>
                  <a:t>N</a:t>
                </a:r>
                <a:r>
                  <a:rPr lang="en-GB" dirty="0"/>
                  <a:t> is the number of observations (pairs)</a:t>
                </a:r>
                <a:endParaRPr lang="en-GB" b="1" i="1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56618565-780A-FED0-BDA9-D097AE4EF68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2450" r="-1805" b="-7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527660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690687"/>
                <a:ext cx="11481847" cy="4021343"/>
              </a:xfrm>
            </p:spPr>
            <p:txBody>
              <a:bodyPr/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36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36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36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600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3600" b="1" i="1" dirty="0"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3600" b="1" i="1" baseline="-25000" dirty="0"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36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36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3600" b="1" i="1" dirty="0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36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600" b="1" i="1" baseline="-25000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36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3600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GB" b="1" dirty="0"/>
              </a:p>
              <a:p>
                <a:pPr marL="0" indent="0" algn="ctr">
                  <a:buNone/>
                </a:pPr>
                <a:endParaRPr lang="en-GB" b="1" dirty="0"/>
              </a:p>
              <a:p>
                <a:r>
                  <a:rPr lang="en-US" dirty="0"/>
                  <a:t>If </a:t>
                </a:r>
                <a:r>
                  <a:rPr lang="en-US" b="1" i="1" dirty="0"/>
                  <a:t>N </a:t>
                </a:r>
                <a:r>
                  <a:rPr lang="en-US" dirty="0"/>
                  <a:t>is large, then the term in </a:t>
                </a:r>
                <a:r>
                  <a:rPr lang="en-US" b="1" i="1" dirty="0"/>
                  <a:t>N</a:t>
                </a:r>
                <a:r>
                  <a:rPr lang="en-US" dirty="0"/>
                  <a:t> is reduced to 1 and is dropped from the equation.</a:t>
                </a:r>
              </a:p>
              <a:p>
                <a:pPr lvl="1"/>
                <a:r>
                  <a:rPr lang="en-US" dirty="0"/>
                  <a:t>“Large” is normally defined as greater or equal to 30.</a:t>
                </a:r>
                <a:endParaRPr lang="en-GB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690687"/>
                <a:ext cx="11481847" cy="4021343"/>
              </a:xfrm>
              <a:blipFill>
                <a:blip r:embed="rId3"/>
                <a:stretch>
                  <a:fillRect l="-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91277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dirty="0"/>
                  <a:t>Another example:</a:t>
                </a:r>
              </a:p>
              <a:p>
                <a:pPr lvl="1"/>
                <a:r>
                  <a:rPr lang="en-US" dirty="0"/>
                  <a:t>The university that the researcher’s son will go to uses an admissions test to predict the expected </a:t>
                </a:r>
                <a:r>
                  <a:rPr lang="en-US" dirty="0">
                    <a:highlight>
                      <a:srgbClr val="FFFF00"/>
                    </a:highlight>
                  </a:rPr>
                  <a:t>GPA</a:t>
                </a:r>
                <a:r>
                  <a:rPr lang="en-US" dirty="0"/>
                  <a:t> (Grade Point Average) of the incoming students. Over the years the </a:t>
                </a:r>
                <a:r>
                  <a:rPr lang="en-US" dirty="0">
                    <a:highlight>
                      <a:srgbClr val="FFFF00"/>
                    </a:highlight>
                  </a:rPr>
                  <a:t>mean score of test admissions (X) </a:t>
                </a:r>
                <a:r>
                  <a:rPr lang="en-US" dirty="0"/>
                  <a:t>has been established to be </a:t>
                </a:r>
                <a:r>
                  <a:rPr lang="en-US" dirty="0">
                    <a:highlight>
                      <a:srgbClr val="FFFF00"/>
                    </a:highlight>
                  </a:rPr>
                  <a:t>50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Standard Deviation of 10.</a:t>
                </a:r>
              </a:p>
              <a:p>
                <a:pPr lvl="1"/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mean Frosh GPA (Y) is 2.40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Standard Deviation of 0.6</a:t>
                </a:r>
                <a:r>
                  <a:rPr lang="en-US" dirty="0"/>
                  <a:t>. The </a:t>
                </a:r>
                <a:r>
                  <a:rPr lang="en-US" dirty="0">
                    <a:highlight>
                      <a:srgbClr val="FFFF00"/>
                    </a:highlight>
                  </a:rPr>
                  <a:t>correlation</a:t>
                </a:r>
                <a:r>
                  <a:rPr lang="en-US" dirty="0"/>
                  <a:t> between these variables is </a:t>
                </a:r>
                <a:r>
                  <a:rPr lang="en-US" dirty="0">
                    <a:highlight>
                      <a:srgbClr val="FFFF00"/>
                    </a:highlight>
                  </a:rPr>
                  <a:t>+0.70.</a:t>
                </a:r>
              </a:p>
              <a:p>
                <a:r>
                  <a:rPr lang="en-GB" dirty="0"/>
                  <a:t>The researcher’s child took the test and got a score of 34. To predict their GPA using Linear Regression, First calculate the prediction…</a:t>
                </a:r>
              </a:p>
              <a:p>
                <a:pPr lvl="1"/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40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40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40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40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3314" r="-1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78689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Calculate </a:t>
            </a:r>
            <a:r>
              <a:rPr lang="en-US" sz="6000" b="1" i="1" dirty="0"/>
              <a:t>b…</a:t>
            </a:r>
            <a:endParaRPr lang="en-GB" sz="6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/>
              </a:bodyPr>
              <a:lstStyle/>
              <a:p>
                <a:pPr marL="457200" lvl="1" indent="0">
                  <a:buNone/>
                </a:pPr>
                <a:r>
                  <a:rPr lang="en-GB" sz="2800" dirty="0"/>
                  <a:t>		</a:t>
                </a:r>
                <a14:m>
                  <m:oMath xmlns:m="http://schemas.openxmlformats.org/officeDocument/2006/math">
                    <m:r>
                      <a:rPr lang="en-GB" sz="3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3200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sz="3200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sz="32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32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sz="3200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sz="320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sz="3200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</m:oMath>
                </a14:m>
                <a:endParaRPr lang="en-US" sz="2800" dirty="0"/>
              </a:p>
              <a:p>
                <a:pPr marL="457200" lvl="1" indent="0">
                  <a:buNone/>
                </a:pPr>
                <a:endParaRPr lang="en-US" sz="2800" dirty="0"/>
              </a:p>
              <a:p>
                <a:pPr marL="457200" lvl="1" indent="0">
                  <a:buNone/>
                </a:pPr>
                <a:r>
                  <a:rPr lang="en-US" sz="2800" dirty="0"/>
                  <a:t>		</a:t>
                </a:r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800" i="0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0.70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0.60</m:t>
                            </m:r>
                          </m:num>
                          <m:den>
                            <m:r>
                              <a:rPr lang="en-US" sz="280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US" sz="2800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den>
                        </m:f>
                      </m:e>
                    </m:d>
                  </m:oMath>
                </a14:m>
                <a:endParaRPr lang="en-US" sz="2800" dirty="0"/>
              </a:p>
              <a:p>
                <a:pPr marL="457200" lvl="1" indent="0">
                  <a:buNone/>
                </a:pPr>
                <a:endParaRPr lang="en-US" sz="2800" dirty="0"/>
              </a:p>
              <a:p>
                <a:pPr marL="457200" lvl="1" indent="0">
                  <a:buNone/>
                </a:pPr>
                <a:r>
                  <a:rPr lang="en-US" sz="2800" dirty="0"/>
                  <a:t>		</a:t>
                </a:r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800" i="0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0.70×</m:t>
                    </m:r>
                  </m:oMath>
                </a14:m>
                <a:r>
                  <a:rPr lang="en-US" sz="2800" dirty="0"/>
                  <a:t> 0.06 = 0.042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Content Placeholder 6">
                <a:extLst>
                  <a:ext uri="{FF2B5EF4-FFF2-40B4-BE49-F238E27FC236}">
                    <a16:creationId xmlns:a16="http://schemas.microsoft.com/office/drawing/2014/main" id="{3EE7C9CD-CA63-27EE-343E-CB73878D9E9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96205206"/>
                  </p:ext>
                </p:extLst>
              </p:nvPr>
            </p:nvGraphicFramePr>
            <p:xfrm>
              <a:off x="7238198" y="1481241"/>
              <a:ext cx="4114613" cy="30539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1461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713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chemeClr val="tx1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FF000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FF0000"/>
                              </a:solidFill>
                            </a:rPr>
                            <a:t>x </a:t>
                          </a:r>
                          <a:r>
                            <a:rPr lang="en-US" b="1" baseline="0" dirty="0">
                              <a:solidFill>
                                <a:srgbClr val="FF0000"/>
                              </a:solidFill>
                            </a:rPr>
                            <a:t>= 10</a:t>
                          </a:r>
                          <a:endParaRPr lang="en-GB" b="1" baseline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chemeClr val="tx1"/>
                              </a:solidFill>
                            </a:rPr>
                            <a:t> = 2.4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F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F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F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rgbClr val="00B050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rgbClr val="00B050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311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Content Placeholder 6">
                <a:extLst>
                  <a:ext uri="{FF2B5EF4-FFF2-40B4-BE49-F238E27FC236}">
                    <a16:creationId xmlns:a16="http://schemas.microsoft.com/office/drawing/2014/main" id="{3EE7C9CD-CA63-27EE-343E-CB73878D9E9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96205206"/>
                  </p:ext>
                </p:extLst>
              </p:nvPr>
            </p:nvGraphicFramePr>
            <p:xfrm>
              <a:off x="7238198" y="1481241"/>
              <a:ext cx="4114613" cy="30539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1461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71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48" t="-6944" r="-592" b="-60277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FF000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FF0000"/>
                              </a:solidFill>
                            </a:rPr>
                            <a:t>x </a:t>
                          </a:r>
                          <a:r>
                            <a:rPr lang="en-US" b="1" baseline="0" dirty="0">
                              <a:solidFill>
                                <a:srgbClr val="FF0000"/>
                              </a:solidFill>
                            </a:rPr>
                            <a:t>= 10</a:t>
                          </a:r>
                          <a:endParaRPr lang="en-GB" b="1" baseline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48" t="-206944" r="-592" b="-40277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F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F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F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48" t="-405556" r="-592" b="-2041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311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6806406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Calculate Prediction…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79235148"/>
                  </p:ext>
                </p:extLst>
              </p:nvPr>
            </p:nvGraphicFramePr>
            <p:xfrm>
              <a:off x="7199698" y="1944377"/>
              <a:ext cx="4153114" cy="303188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53114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397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rgbClr val="FF0000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rgbClr val="00B050"/>
                              </a:solidFill>
                            </a:rPr>
                            <a:t> = 2.4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y</a:t>
                          </a:r>
                          <a:r>
                            <a:rPr lang="en-US" b="1" baseline="0" dirty="0"/>
                            <a:t> = 0.60</a:t>
                          </a:r>
                          <a:endParaRPr lang="en-GB" b="1" baseline="-25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chemeClr val="tx1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chemeClr val="tx1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2803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rgbClr val="00B0F0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rgbClr val="00B0F0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79235148"/>
                  </p:ext>
                </p:extLst>
              </p:nvPr>
            </p:nvGraphicFramePr>
            <p:xfrm>
              <a:off x="7199698" y="1944377"/>
              <a:ext cx="4153114" cy="303188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53114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39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47" t="-7042" r="-587" b="-6084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47" t="-208451" r="-587" b="-40704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y</a:t>
                          </a:r>
                          <a:r>
                            <a:rPr lang="en-US" b="1" baseline="0" dirty="0"/>
                            <a:t> = 0.60</a:t>
                          </a:r>
                          <a:endParaRPr lang="en-GB" b="1" baseline="-25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47" t="-409859" r="-587" b="-205634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2803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rgbClr val="00B0F0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rgbClr val="00B0F0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/>
              <p:nvPr/>
            </p:nvSpPr>
            <p:spPr>
              <a:xfrm>
                <a:off x="946066" y="1736229"/>
                <a:ext cx="6015390" cy="33855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/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/>
                <a:endParaRPr lang="en-US" sz="2800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𝟎𝟒𝟐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𝟑𝟒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𝟓𝟎</m:t>
                          </m:r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𝟎𝟒𝟐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𝟏𝟔</m:t>
                          </m:r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US" sz="2800" b="1" i="0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28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sz="2800" dirty="0">
                    <a:solidFill>
                      <a:schemeClr val="tx1"/>
                    </a:solidFill>
                  </a:rPr>
                  <a:t>0.672 = 1.73</a:t>
                </a:r>
              </a:p>
              <a:p>
                <a:pPr lvl="1" algn="ctr"/>
                <a:endParaRPr lang="en-US" sz="2800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sz="2800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6066" y="1736229"/>
                <a:ext cx="6015390" cy="338554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3832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Calculate Standard Error…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702172"/>
                  </p:ext>
                </p:extLst>
              </p:nvPr>
            </p:nvGraphicFramePr>
            <p:xfrm>
              <a:off x="7671460" y="1932503"/>
              <a:ext cx="3954483" cy="29667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5448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chemeClr val="tx1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chemeClr val="tx1"/>
                              </a:solidFill>
                            </a:rPr>
                            <a:t> = 2.4</a:t>
                          </a:r>
                          <a:endParaRPr lang="en-GB" b="1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5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5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5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chemeClr val="accent4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chemeClr val="accent4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tx1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̂"/>
                                  <m:ctrlPr>
                                    <a:rPr lang="en-US" sz="1800" b="1" i="1" dirty="0" smtClean="0">
                                      <a:solidFill>
                                        <a:srgbClr val="7030A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7030A0"/>
                                      </a:solidFill>
                                      <a:latin typeface="Cambria Math" panose="02040503050406030204" pitchFamily="18" charset="0"/>
                                    </a:rPr>
                                    <m:t>𝒚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i="1" baseline="0" dirty="0">
                              <a:solidFill>
                                <a:srgbClr val="7030A0"/>
                              </a:solidFill>
                            </a:rPr>
                            <a:t> = 1.73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1343060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702172"/>
                  </p:ext>
                </p:extLst>
              </p:nvPr>
            </p:nvGraphicFramePr>
            <p:xfrm>
              <a:off x="7671460" y="1932503"/>
              <a:ext cx="3954483" cy="29667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5448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8197" r="-615" b="-7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208197" r="-615" b="-5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5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5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5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415000" r="-615" b="-33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tx1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706557" r="-615" b="-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13430608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/>
              <p:nvPr/>
            </p:nvSpPr>
            <p:spPr>
              <a:xfrm>
                <a:off x="566057" y="1491683"/>
                <a:ext cx="7247907" cy="48705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0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Assuming the sample is large…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4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4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4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den>
                        </m:f>
                      </m:e>
                    </m:rad>
                  </m:oMath>
                </a14:m>
                <a:r>
                  <a:rPr lang="en-US" sz="2400" dirty="0"/>
                  <a:t>  is reduced to 1 and drops out of the equation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𝟎</m:t>
                          </m:r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𝟔𝟎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1−0</m:t>
                              </m:r>
                            </m:e>
                          </m:rad>
                          <m:r>
                            <a:rPr lang="en-US" sz="24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sz="24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70</m:t>
                          </m:r>
                          <m:r>
                            <a:rPr lang="en-US" sz="2400" b="1" i="1" baseline="30000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en-US" sz="2400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400" b="1" i="0" dirty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𝟕𝟏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en-US" sz="2400" dirty="0"/>
                  <a:t> = </a:t>
                </a:r>
                <a:r>
                  <a:rPr lang="en-US" sz="2400" b="1" dirty="0"/>
                  <a:t>0.43</a:t>
                </a:r>
              </a:p>
              <a:p>
                <a:pPr algn="ctr"/>
                <a:endParaRPr lang="en-US" sz="2400" dirty="0"/>
              </a:p>
              <a:p>
                <a:pPr algn="ctr"/>
                <a:r>
                  <a:rPr lang="en-US" sz="2400" b="1" dirty="0"/>
                  <a:t>The predicted number of GPA’s is written as 1.73 </a:t>
                </a:r>
                <a14:m>
                  <m:oMath xmlns:m="http://schemas.openxmlformats.org/officeDocument/2006/math">
                    <m:r>
                      <a:rPr lang="en-US" sz="2400" b="1" dirty="0" smtClean="0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n-US" sz="2400" b="1" dirty="0"/>
                  <a:t> 0.43</a:t>
                </a:r>
              </a:p>
              <a:p>
                <a:pPr algn="ctr"/>
                <a:endParaRPr lang="en-US" sz="24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057" y="1491683"/>
                <a:ext cx="7247907" cy="4870564"/>
              </a:xfrm>
              <a:prstGeom prst="rect">
                <a:avLst/>
              </a:prstGeom>
              <a:blipFill>
                <a:blip r:embed="rId4"/>
                <a:stretch>
                  <a:fillRect l="-1177" r="-9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4C5F35A-3699-5CB2-35A5-49B8AC62FBBE}"/>
              </a:ext>
            </a:extLst>
          </p:cNvPr>
          <p:cNvCxnSpPr/>
          <p:nvPr/>
        </p:nvCxnSpPr>
        <p:spPr>
          <a:xfrm flipV="1">
            <a:off x="6590805" y="4702629"/>
            <a:ext cx="2470068" cy="5937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4361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Problem:</a:t>
                </a:r>
              </a:p>
              <a:p>
                <a:r>
                  <a:rPr lang="en-US" dirty="0"/>
                  <a:t>Suppose the </a:t>
                </a:r>
                <a:r>
                  <a:rPr lang="en-US" dirty="0">
                    <a:highlight>
                      <a:srgbClr val="FFFF00"/>
                    </a:highlight>
                  </a:rPr>
                  <a:t>average number of rats </a:t>
                </a:r>
                <a:r>
                  <a:rPr lang="en-US" dirty="0"/>
                  <a:t>in a set of dockside warehouses is </a:t>
                </a:r>
                <a:r>
                  <a:rPr lang="en-US" dirty="0">
                    <a:highlight>
                      <a:srgbClr val="FFFF00"/>
                    </a:highlight>
                  </a:rPr>
                  <a:t>57 per warehouse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SD of 12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average number of packages of rat poison </a:t>
                </a:r>
                <a:r>
                  <a:rPr lang="en-US" dirty="0"/>
                  <a:t>purchased per warehouse per year </a:t>
                </a:r>
                <a:r>
                  <a:rPr lang="en-US" dirty="0">
                    <a:highlight>
                      <a:srgbClr val="FFFF00"/>
                    </a:highlight>
                  </a:rPr>
                  <a:t>is 4.2</a:t>
                </a:r>
                <a:r>
                  <a:rPr lang="en-US" dirty="0"/>
                  <a:t>. with a </a:t>
                </a:r>
                <a:r>
                  <a:rPr lang="en-US" dirty="0">
                    <a:highlight>
                      <a:srgbClr val="FFFF00"/>
                    </a:highlight>
                  </a:rPr>
                  <a:t>SD of 1.1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correlation</a:t>
                </a:r>
                <a:r>
                  <a:rPr lang="en-US" dirty="0"/>
                  <a:t> between </a:t>
                </a:r>
                <a:r>
                  <a:rPr lang="en-US" dirty="0">
                    <a:highlight>
                      <a:srgbClr val="FFFF00"/>
                    </a:highlight>
                  </a:rPr>
                  <a:t>rats</a:t>
                </a:r>
                <a:r>
                  <a:rPr lang="en-US" dirty="0"/>
                  <a:t> in warehouses and packages of </a:t>
                </a:r>
                <a:r>
                  <a:rPr lang="en-US" dirty="0">
                    <a:highlight>
                      <a:srgbClr val="FFFF00"/>
                    </a:highlight>
                  </a:rPr>
                  <a:t>rat poison </a:t>
                </a:r>
                <a:r>
                  <a:rPr lang="en-US" dirty="0"/>
                  <a:t>purchased </a:t>
                </a:r>
                <a:r>
                  <a:rPr lang="en-US" dirty="0">
                    <a:highlight>
                      <a:srgbClr val="FFFF00"/>
                    </a:highlight>
                  </a:rPr>
                  <a:t>is 0.5 </a:t>
                </a:r>
              </a:p>
              <a:p>
                <a:r>
                  <a:rPr lang="en-US" dirty="0" err="1"/>
                  <a:t>Kleensite</a:t>
                </a:r>
                <a:r>
                  <a:rPr lang="en-US" dirty="0"/>
                  <a:t> bought </a:t>
                </a:r>
                <a:r>
                  <a:rPr lang="en-US" dirty="0">
                    <a:highlight>
                      <a:srgbClr val="FFFF00"/>
                    </a:highlight>
                  </a:rPr>
                  <a:t>12 packages of rat poison </a:t>
                </a:r>
                <a:r>
                  <a:rPr lang="en-US" dirty="0"/>
                  <a:t>last year.</a:t>
                </a:r>
              </a:p>
              <a:p>
                <a:r>
                  <a:rPr lang="en-US" dirty="0"/>
                  <a:t>How many rats would you predict are in their warehouse? </a:t>
                </a:r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40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40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40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40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796" t="-2882" r="-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93960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</a:t>
                </a:r>
                <a:r>
                  <a:rPr lang="en-US" b="1" dirty="0"/>
                  <a:t>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14298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142981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39044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2341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216847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216847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22791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30302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endParaRPr lang="en-GB" sz="28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303025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50978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35226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𝟓𝟕</m:t>
                      </m:r>
                      <m:r>
                        <a:rPr lang="en-US" sz="2800" b="1" dirty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𝟒𝟓</m:t>
                      </m:r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>
                            <a:rPr lang="en-US" sz="2800" b="1" dirty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𝟓𝟕</m:t>
                    </m:r>
                    <m:r>
                      <a:rPr lang="en-US" sz="2800" b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𝟒𝟓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GB" sz="2800" b="1" dirty="0">
                    <a:solidFill>
                      <a:srgbClr val="FFC000"/>
                    </a:solidFill>
                  </a:rPr>
                  <a:t> </a:t>
                </a:r>
                <a:r>
                  <a:rPr lang="en-GB" sz="2800" b="1" dirty="0"/>
                  <a:t>7.8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𝟓𝟕</m:t>
                    </m:r>
                    <m:r>
                      <a:rPr lang="en-US" sz="2800" b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𝟒𝟐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𝟓𝟏</m:t>
                    </m:r>
                  </m:oMath>
                </a14:m>
                <a:r>
                  <a:rPr lang="en-GB" sz="2800" b="1" dirty="0"/>
                  <a:t> = 99.51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3522696"/>
              </a:xfrm>
              <a:prstGeom prst="rect">
                <a:avLst/>
              </a:prstGeom>
              <a:blipFill>
                <a:blip r:embed="rId4"/>
                <a:stretch>
                  <a:fillRect b="-3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093774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 fontScale="92500" lnSpcReduction="2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/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lvl="1"/>
                <a:endParaRPr lang="en-US" dirty="0">
                  <a:solidFill>
                    <a:srgbClr val="00B0F0"/>
                  </a:solidFill>
                </a:endParaRPr>
              </a:p>
              <a:p>
                <a:pPr lvl="1"/>
                <a:r>
                  <a:rPr lang="en-US" dirty="0"/>
                  <a:t>Value of Y for X=12 is </a:t>
                </a:r>
                <a:r>
                  <a:rPr lang="en-US" b="1" dirty="0">
                    <a:solidFill>
                      <a:srgbClr val="7030A0"/>
                    </a:solidFill>
                  </a:rPr>
                  <a:t>99.51</a:t>
                </a:r>
              </a:p>
              <a:p>
                <a:pPr lvl="1"/>
                <a:endParaRPr lang="en-US" b="1" dirty="0">
                  <a:solidFill>
                    <a:srgbClr val="7030A0"/>
                  </a:solidFill>
                </a:endParaRPr>
              </a:p>
              <a:p>
                <a:pPr marL="457200" lvl="1" indent="0" algn="ctr">
                  <a:buNone/>
                </a:pPr>
                <a:r>
                  <a:rPr lang="en-US" b="1" dirty="0"/>
                  <a:t>Assume there is a large sample dataset…</a:t>
                </a:r>
              </a:p>
              <a:p>
                <a:pPr marL="457200" lvl="1" indent="0" algn="ctr">
                  <a:buNone/>
                </a:pPr>
                <a:r>
                  <a:rPr lang="en-US" b="1" dirty="0"/>
                  <a:t>We now calculate the Standard Error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96286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71414-A249-551A-E509-EADBECF39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672BD8-282E-7B3B-BAD3-BE19DC946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107BDCB6-0407-F9AF-7A1B-568ED507816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 fontScale="92500" lnSpcReduction="2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/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lvl="1"/>
                <a:endParaRPr lang="en-US" dirty="0">
                  <a:solidFill>
                    <a:srgbClr val="00B0F0"/>
                  </a:solidFill>
                </a:endParaRPr>
              </a:p>
              <a:p>
                <a:pPr lvl="1"/>
                <a:r>
                  <a:rPr lang="en-US" dirty="0"/>
                  <a:t>Value of Y for X=12 is </a:t>
                </a:r>
                <a:r>
                  <a:rPr lang="en-US" b="1" dirty="0">
                    <a:solidFill>
                      <a:srgbClr val="7030A0"/>
                    </a:solidFill>
                  </a:rPr>
                  <a:t>99.51</a:t>
                </a:r>
              </a:p>
              <a:p>
                <a:pPr lvl="1"/>
                <a:endParaRPr lang="en-US" b="1" dirty="0">
                  <a:solidFill>
                    <a:srgbClr val="7030A0"/>
                  </a:solidFill>
                </a:endParaRPr>
              </a:p>
              <a:p>
                <a:pPr marL="457200" lvl="1" indent="0" algn="ctr">
                  <a:buNone/>
                </a:pPr>
                <a:r>
                  <a:rPr lang="en-US" b="1" dirty="0"/>
                  <a:t>Assume there is a large sample dataset…</a:t>
                </a:r>
              </a:p>
              <a:p>
                <a:pPr marL="457200" lvl="1" indent="0" algn="ctr">
                  <a:buNone/>
                </a:pPr>
                <a:r>
                  <a:rPr lang="en-US" b="1" dirty="0"/>
                  <a:t>We now calculate the Standard Error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107BDCB6-0407-F9AF-7A1B-568ED507816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AC532ABF-0229-A5A6-90D1-A9DAA7B6AA6E}"/>
                  </a:ext>
                </a:extLst>
              </p:cNvPr>
              <p:cNvSpPr txBox="1"/>
              <p:nvPr/>
            </p:nvSpPr>
            <p:spPr>
              <a:xfrm>
                <a:off x="6870224" y="1414381"/>
                <a:ext cx="4972984" cy="3852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8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8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800" b="1" i="1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800" b="1" i="1" baseline="-250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sSup>
                                <m:sSupPr>
                                  <m:ctrlP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𝟓𝟎</m:t>
                                  </m:r>
                                </m:e>
                                <m:sup>
                                  <m: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𝟐𝟓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4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𝟏𝟐</m:t>
                    </m:r>
                    <m:r>
                      <a:rPr lang="en-US" sz="2400" b="1" i="1" dirty="0" smtClean="0">
                        <a:solidFill>
                          <a:srgbClr val="836967"/>
                        </a:solidFill>
                        <a:latin typeface="Cambria Math" panose="02040503050406030204" pitchFamily="18" charset="0"/>
                      </a:rPr>
                      <m:t> ×</m:t>
                    </m:r>
                  </m:oMath>
                </a14:m>
                <a:r>
                  <a:rPr lang="en-GB" sz="2400" b="1" dirty="0"/>
                  <a:t> 0.87 = </a:t>
                </a:r>
                <a:r>
                  <a:rPr lang="en-GB" sz="2400" b="1" dirty="0">
                    <a:solidFill>
                      <a:srgbClr val="00B050"/>
                    </a:solidFill>
                  </a:rPr>
                  <a:t>10.44</a:t>
                </a:r>
              </a:p>
              <a:p>
                <a:pPr algn="ctr"/>
                <a:endParaRPr lang="en-GB" sz="2400" b="1" dirty="0">
                  <a:solidFill>
                    <a:srgbClr val="00B050"/>
                  </a:solidFill>
                </a:endParaRPr>
              </a:p>
              <a:p>
                <a:pPr algn="ctr"/>
                <a:r>
                  <a:rPr lang="en-GB" sz="2400" dirty="0"/>
                  <a:t>We can therefore say that the number of rats is written as:</a:t>
                </a:r>
              </a:p>
              <a:p>
                <a:pPr algn="ctr"/>
                <a:r>
                  <a:rPr lang="en-GB" sz="2400" dirty="0"/>
                  <a:t> </a:t>
                </a:r>
                <a:r>
                  <a:rPr lang="en-GB" sz="2400" b="1" dirty="0">
                    <a:solidFill>
                      <a:srgbClr val="7030A0"/>
                    </a:solidFill>
                  </a:rPr>
                  <a:t>99.51</a:t>
                </a:r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r>
                      <a:rPr lang="en-GB" sz="2400" b="1" dirty="0" smtClean="0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n-GB" sz="2400" b="1" dirty="0"/>
                  <a:t> </a:t>
                </a:r>
                <a:r>
                  <a:rPr lang="en-GB" sz="2400" b="1" dirty="0">
                    <a:solidFill>
                      <a:srgbClr val="00B050"/>
                    </a:solidFill>
                  </a:rPr>
                  <a:t>10.44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AC532ABF-0229-A5A6-90D1-A9DAA7B6AA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0224" y="1414381"/>
                <a:ext cx="4972984" cy="3852208"/>
              </a:xfrm>
              <a:prstGeom prst="rect">
                <a:avLst/>
              </a:prstGeom>
              <a:blipFill>
                <a:blip r:embed="rId4"/>
                <a:stretch>
                  <a:fillRect l="-1471" r="-3186" b="-26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54600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73EA5-A2CF-B7F3-0229-C4A506008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496D37-245B-35F6-7246-B0BA0B9EF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D538FA7F-2E9B-93E9-7462-A44828BEE8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11478704" cy="423079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To predict a value of one variable when two variables are correlated, we can use linear regression.</a:t>
                </a:r>
              </a:p>
              <a:p>
                <a:pPr lvl="1"/>
                <a:r>
                  <a:rPr lang="en-US" sz="2600" dirty="0"/>
                  <a:t>(better than guessing).</a:t>
                </a:r>
              </a:p>
              <a:p>
                <a:r>
                  <a:rPr lang="en-US" dirty="0"/>
                  <a:t>We can work out a predicted value of Y given a value for X with the following formula: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  <a:p>
                <a:r>
                  <a:rPr lang="en-US" dirty="0"/>
                  <a:t>If correlation is less than perfect (-1 or +1) then we can a Standard Error calculation to give something similar to the Standard Deviation.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Sup>
                                <m:sSubSupPr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𝒙𝒚</m:t>
                                  </m:r>
                                </m:sub>
                                <m:sup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bSup>
                            </m:e>
                          </m:rad>
                        </m:e>
                      </m:d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D538FA7F-2E9B-93E9-7462-A44828BEE8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11478704" cy="4230790"/>
              </a:xfrm>
              <a:blipFill>
                <a:blip r:embed="rId3"/>
                <a:stretch>
                  <a:fillRect l="-797" t="-2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84938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DF10CB-4831-A4A6-AB79-771C520A4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22CDEEE-0AAA-9995-C9EF-1EF873DC7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Any Questions?</a:t>
            </a:r>
            <a:endParaRPr lang="en-GB" sz="80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D911AA-61C4-11A7-5430-B23D6ACC2C7C}"/>
              </a:ext>
            </a:extLst>
          </p:cNvPr>
          <p:cNvSpPr txBox="1"/>
          <p:nvPr/>
        </p:nvSpPr>
        <p:spPr>
          <a:xfrm>
            <a:off x="7953499" y="5362870"/>
            <a:ext cx="423850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299340212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7830EE-E4C9-A7AC-D164-A73C44EDC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4B6191F-C222-6E4C-B855-C43AC9C26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50FF359-D0B7-FB4D-32FB-2281F04BCD1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Another form of the equation:</a:t>
                </a:r>
              </a:p>
              <a:p>
                <a:r>
                  <a:rPr lang="en-US" dirty="0"/>
                  <a:t>The simplest deterministic mathematical relationship between two variables x and y is a linear relationship: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50FF359-D0B7-FB4D-32FB-2281F04BCD1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 r="-10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854540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714507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54650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2AAAB4-2F17-F973-814A-58EE3F86A301}"/>
              </a:ext>
            </a:extLst>
          </p:cNvPr>
          <p:cNvCxnSpPr>
            <a:cxnSpLocks/>
          </p:cNvCxnSpPr>
          <p:nvPr/>
        </p:nvCxnSpPr>
        <p:spPr>
          <a:xfrm>
            <a:off x="3227109" y="2809327"/>
            <a:ext cx="3991431" cy="21021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43080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2AAAB4-2F17-F973-814A-58EE3F86A301}"/>
              </a:ext>
            </a:extLst>
          </p:cNvPr>
          <p:cNvCxnSpPr>
            <a:cxnSpLocks/>
          </p:cNvCxnSpPr>
          <p:nvPr/>
        </p:nvCxnSpPr>
        <p:spPr>
          <a:xfrm>
            <a:off x="3227109" y="2809327"/>
            <a:ext cx="3991431" cy="21021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7D5E705-D1AD-612A-4154-0F5B29C5EDCA}"/>
              </a:ext>
            </a:extLst>
          </p:cNvPr>
          <p:cNvSpPr txBox="1"/>
          <p:nvPr/>
        </p:nvSpPr>
        <p:spPr>
          <a:xfrm>
            <a:off x="8298584" y="3562442"/>
            <a:ext cx="9465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400" b="1" i="1" dirty="0">
                <a:solidFill>
                  <a:srgbClr val="00B050"/>
                </a:solidFill>
              </a:rPr>
              <a:t>b</a:t>
            </a:r>
            <a:endParaRPr lang="en-GB" sz="2400" b="1" i="1" baseline="-25000" dirty="0">
              <a:solidFill>
                <a:srgbClr val="00B050"/>
              </a:solidFill>
            </a:endParaRPr>
          </a:p>
          <a:p>
            <a:pPr algn="r"/>
            <a:r>
              <a:rPr lang="en-GB" sz="2000" b="1" baseline="-25000" dirty="0">
                <a:solidFill>
                  <a:srgbClr val="00B050"/>
                </a:solidFill>
              </a:rPr>
              <a:t>The slope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FD47476-3149-AEFB-7162-B019D0271357}"/>
              </a:ext>
            </a:extLst>
          </p:cNvPr>
          <p:cNvCxnSpPr>
            <a:cxnSpLocks/>
          </p:cNvCxnSpPr>
          <p:nvPr/>
        </p:nvCxnSpPr>
        <p:spPr>
          <a:xfrm>
            <a:off x="7992094" y="4381995"/>
            <a:ext cx="16128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717D346-5488-7363-652A-0916581D07CF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35438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68473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  <a:p>
                <a:endParaRPr lang="en-GB" sz="3200" b="1" dirty="0"/>
              </a:p>
              <a:p>
                <a:r>
                  <a:rPr lang="en-GB" sz="3200" dirty="0"/>
                  <a:t>Multiple 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+…….+</a:t>
                </a:r>
                <a:r>
                  <a:rPr lang="en-GB" sz="3200" b="1" dirty="0" err="1"/>
                  <a:t>b</a:t>
                </a:r>
                <a:r>
                  <a:rPr lang="en-GB" sz="3200" b="1" baseline="-25000" dirty="0" err="1"/>
                  <a:t>m</a:t>
                </a:r>
                <a:r>
                  <a:rPr lang="en-GB" sz="3200" b="1" dirty="0" err="1"/>
                  <a:t>X</a:t>
                </a:r>
                <a:r>
                  <a:rPr lang="en-GB" sz="3200" b="1" baseline="-25000" dirty="0" err="1"/>
                  <a:t>m</a:t>
                </a:r>
                <a:endParaRPr lang="en-GB" sz="3200" b="1" baseline="-25000" dirty="0"/>
              </a:p>
              <a:p>
                <a:pPr marL="0" indent="0" algn="ctr">
                  <a:buNone/>
                </a:pPr>
                <a:endParaRPr lang="en-GB" sz="3200" b="1" baseline="-25000" dirty="0"/>
              </a:p>
              <a:p>
                <a:r>
                  <a:rPr lang="en-GB" sz="3200" dirty="0"/>
                  <a:t>The higher the correlation, the better the prediction</a:t>
                </a:r>
              </a:p>
              <a:p>
                <a:pPr lvl="1"/>
                <a:r>
                  <a:rPr lang="en-GB" sz="2800" dirty="0"/>
                  <a:t>i.e. if </a:t>
                </a:r>
                <a:r>
                  <a:rPr lang="en-GB" sz="2800" dirty="0" err="1"/>
                  <a:t>r</a:t>
                </a:r>
                <a:r>
                  <a:rPr lang="en-GB" sz="2800" baseline="-25000" dirty="0" err="1"/>
                  <a:t>Xy</a:t>
                </a:r>
                <a:r>
                  <a:rPr lang="en-GB" sz="2800" dirty="0"/>
                  <a:t> is +1.00 or-1.00 then prediction will be perfect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2121" t="-3704" b="-308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7D5E705-D1AD-612A-4154-0F5B29C5EDCA}"/>
              </a:ext>
            </a:extLst>
          </p:cNvPr>
          <p:cNvSpPr txBox="1"/>
          <p:nvPr/>
        </p:nvSpPr>
        <p:spPr>
          <a:xfrm>
            <a:off x="8298584" y="3562442"/>
            <a:ext cx="9465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50"/>
                </a:solidFill>
              </a:rPr>
              <a:t>B</a:t>
            </a:r>
            <a:r>
              <a:rPr lang="en-GB" sz="2000" b="1" baseline="-25000" dirty="0">
                <a:solidFill>
                  <a:srgbClr val="00B050"/>
                </a:solidFill>
              </a:rPr>
              <a:t>1</a:t>
            </a:r>
          </a:p>
          <a:p>
            <a:pPr algn="r"/>
            <a:r>
              <a:rPr lang="en-GB" sz="2000" b="1" baseline="-25000" dirty="0">
                <a:solidFill>
                  <a:srgbClr val="00B050"/>
                </a:solidFill>
              </a:rPr>
              <a:t>The slope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FD47476-3149-AEFB-7162-B019D0271357}"/>
              </a:ext>
            </a:extLst>
          </p:cNvPr>
          <p:cNvCxnSpPr>
            <a:cxnSpLocks/>
          </p:cNvCxnSpPr>
          <p:nvPr/>
        </p:nvCxnSpPr>
        <p:spPr>
          <a:xfrm>
            <a:off x="7992094" y="4381995"/>
            <a:ext cx="16128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717D346-5488-7363-652A-0916581D07CF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35438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14811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  <a:p>
                <a:endParaRPr lang="en-GB" sz="3200" b="1" dirty="0"/>
              </a:p>
              <a:p>
                <a:r>
                  <a:rPr lang="en-GB" sz="3200" dirty="0"/>
                  <a:t>Multiple 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+…….+</a:t>
                </a:r>
                <a:r>
                  <a:rPr lang="en-GB" sz="3200" b="1" dirty="0" err="1"/>
                  <a:t>b</a:t>
                </a:r>
                <a:r>
                  <a:rPr lang="en-GB" sz="3200" b="1" baseline="-25000" dirty="0" err="1"/>
                  <a:t>m</a:t>
                </a:r>
                <a:r>
                  <a:rPr lang="en-GB" sz="3200" b="1" dirty="0" err="1"/>
                  <a:t>X</a:t>
                </a:r>
                <a:r>
                  <a:rPr lang="en-GB" sz="3200" b="1" baseline="-25000" dirty="0" err="1"/>
                  <a:t>m</a:t>
                </a:r>
                <a:endParaRPr lang="en-GB" sz="3200" b="1" baseline="-25000" dirty="0"/>
              </a:p>
              <a:p>
                <a:pPr marL="0" indent="0" algn="ctr">
                  <a:buNone/>
                </a:pPr>
                <a:endParaRPr lang="en-GB" sz="3200" b="1" baseline="-25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2333" t="-308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09772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3171</Words>
  <Application>Microsoft Office PowerPoint</Application>
  <PresentationFormat>Widescreen</PresentationFormat>
  <Paragraphs>513</Paragraphs>
  <Slides>56</Slides>
  <Notes>54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56</vt:i4>
      </vt:variant>
    </vt:vector>
  </HeadingPairs>
  <TitlesOfParts>
    <vt:vector size="82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So far…</vt:lpstr>
      <vt:lpstr>Why Linear Regression</vt:lpstr>
      <vt:lpstr>Why Linear Regression</vt:lpstr>
      <vt:lpstr>Why Linear Regression</vt:lpstr>
      <vt:lpstr>Why Linear Regression</vt:lpstr>
      <vt:lpstr>Why Linear Regression</vt:lpstr>
      <vt:lpstr>Why Linear Regression</vt:lpstr>
      <vt:lpstr>Linear Regression</vt:lpstr>
      <vt:lpstr>Linear Regression</vt:lpstr>
      <vt:lpstr>Linear Regression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Standard Error</vt:lpstr>
      <vt:lpstr>Standard Error</vt:lpstr>
      <vt:lpstr>Standard Error</vt:lpstr>
      <vt:lpstr>Standard Error</vt:lpstr>
      <vt:lpstr>Standard Error</vt:lpstr>
      <vt:lpstr>Standard Error</vt:lpstr>
      <vt:lpstr>Calculate b…</vt:lpstr>
      <vt:lpstr>Calculate Prediction…</vt:lpstr>
      <vt:lpstr>Calculate Standard Error…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Summary</vt:lpstr>
      <vt:lpstr>PowerPoint Presentation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81</cp:revision>
  <dcterms:created xsi:type="dcterms:W3CDTF">2021-03-09T15:35:42Z</dcterms:created>
  <dcterms:modified xsi:type="dcterms:W3CDTF">2025-12-02T10:29:54Z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