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91" r:id="rId6"/>
    <p:sldId id="283" r:id="rId7"/>
    <p:sldId id="284" r:id="rId8"/>
    <p:sldId id="285" r:id="rId9"/>
    <p:sldId id="286" r:id="rId10"/>
    <p:sldId id="287" r:id="rId11"/>
    <p:sldId id="288" r:id="rId12"/>
    <p:sldId id="292" r:id="rId13"/>
    <p:sldId id="289" r:id="rId14"/>
    <p:sldId id="290" r:id="rId15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7" autoAdjust="0"/>
    <p:restoredTop sz="95033" autoAdjust="0"/>
  </p:normalViewPr>
  <p:slideViewPr>
    <p:cSldViewPr>
      <p:cViewPr>
        <p:scale>
          <a:sx n="108" d="100"/>
          <a:sy n="108" d="100"/>
        </p:scale>
        <p:origin x="576" y="3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5C8A39C-AD85-F8C4-FF16-1E65BEF305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225F62-5AB8-6BD9-6C46-9AAC4BA22A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FE7E98A-337B-4C32-8CB7-B8576794F596}" type="datetimeFigureOut">
              <a:rPr lang="en-GB"/>
              <a:pPr>
                <a:defRPr/>
              </a:pPr>
              <a:t>09/04/2026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02AC1-AF99-31E7-118D-A63342A100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2421BE-C761-ABF8-2587-FC70DB1566C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DB7BD1C-D04C-4D7E-A33F-FBCC864EED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6AE6659-C9F1-989A-1FF1-3CCF79A94B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90FC78-795A-3DD7-8636-60FDB0B2BF60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0E13BEB-E929-4861-BA02-C283EFD2C89A}" type="datetimeFigureOut">
              <a:rPr lang="en-US"/>
              <a:pPr>
                <a:defRPr/>
              </a:pPr>
              <a:t>4/9/2026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BC9109A-2304-C094-734B-80B9A906C04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95A8CD0-C666-3C97-0D90-8A83EBCB30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E76207-CB67-CC47-39E7-415B823A91F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8F21BA-C490-19BE-CC5C-1AA0299083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FC7ADC1-62F8-47B6-848A-F2EF658700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BBFA2F72-190B-50DA-6608-516BBEC2AB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3744" tIns="46872" rIns="93744" bIns="46872" numCol="1" anchor="ctr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1A2FBA1-0256-0415-4613-CF519BB398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803CDED-3B19-A1CC-1F6C-B6E22EC1C0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0E689F-0EB7-4DCE-AABA-61C3A369D7E4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B5A9E35-6DD2-7282-BDE4-F23324AEF6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3744" tIns="46872" rIns="93744" bIns="46872" numCol="1" anchor="ctr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29E03232-9749-13D5-8EDE-7704D0D33D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965B667C-0CF3-D05E-FBE1-5C8AE5F750D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968A2A7-5C09-4727-ADC3-E73704C7240D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AF771-8903-5B0E-6941-C2CA0C9939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CFB805-11B6-4B97-844B-3374C9E17873}" type="datetimeFigureOut">
              <a:rPr lang="en-GB"/>
              <a:pPr>
                <a:defRPr/>
              </a:pPr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77B65-D85D-EC72-1350-A90409EBD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B6A0F-C0A6-C279-FF0B-024D7EAC3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E9926-B6E8-4AFC-BF6C-DDE98C182D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943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5CD97-ABDE-2DBA-D63A-B4346EF8C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597FB-8111-4777-84D3-4F741511F95F}" type="datetimeFigureOut">
              <a:rPr lang="en-GB"/>
              <a:pPr>
                <a:defRPr/>
              </a:pPr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0840B-2944-D7B5-10AD-439A81205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5FD86-ACC0-DB1E-C2BB-4F6D10B9E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1C09D-A206-406C-893B-C98C8F345C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821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41318-4E99-7F2B-A97A-1AC72F6AA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99813-53F2-41C4-B0C1-4809129BB4AA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0FB1472-41C6-A11A-AB17-3063B74C565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B9ECC-3259-43A1-A1ED-59A45144F12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293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16E22BF-69F2-A949-4E0D-2C3894638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F0567-6970-4ACA-91C3-9205F8CE6086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32C7AC-18D1-614D-2D0C-7BCDD98B9F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BF0DB-9018-4462-800B-B4691AA2AB3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402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942505B-96A8-F35C-A9BF-272595883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E78B1-2053-4BFB-B89C-0D9935E28E5B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D16C693-E784-8E82-2304-A8ADE2B59C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C0583-90A8-4C84-A1A3-DDCA39768E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715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D7907EB-B8C0-10FE-FA04-321CC25A4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89FC4-F2E1-4A37-8422-EBFF9AD1D942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2D87176-0295-D36F-E79C-BB57071E72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BB496-EDB1-4DC3-8112-F28970C3A6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9868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D9D47A5-14AB-392F-DBCD-517C31A28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5BF49-B7DB-439A-BF20-73807E35338B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4A2949D-7DF3-BD78-DEE7-948CCB728E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66476-856A-4951-9B0C-93DB692D73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914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8A7A8E1-58FE-D40C-F4CF-96E77A4AC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95D23-DD7C-466B-8D7F-D8E75F3D7E52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A4F45-2B25-E213-0036-3CDC91E3F2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24CB8-34A7-4609-AF4A-63E60A2B15D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63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DF88717-9894-9599-3B21-68434FC75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66160-2B93-4AB3-B77C-58634BC72342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18FEF4-CF87-6013-6C85-B816C5DCE4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D6432-2C3D-4C1C-9ADA-D4CC2DB0090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181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DAF1B8-EC1E-835A-408B-042FC239F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6BE9E-F806-4CC9-B241-72AE208FB284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7A635DB-7438-5020-D3C2-55A0BE247F0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8A136-3109-4C0E-A46A-FF8600783DD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042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DCFEA-F8EA-9BD4-6EE9-B33AFC89A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D884E-8F38-4E10-92C6-CEDBBF74EEE2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4A35C12-4105-2F2A-3EEB-15CC751F7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F4C57-2BF6-4359-8345-9A3AA50B2D1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90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47C0EEC-AA93-A7D0-645A-1A13553325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BD24C67-0C40-EE89-CA88-45B9B8BCB9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0EFBB-4A30-E4DC-1012-F5451F3DB8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DDA22FC-C381-4701-AD9A-6B5594FAF794}" type="datetimeFigureOut">
              <a:rPr lang="en-GB"/>
              <a:pPr>
                <a:defRPr/>
              </a:pPr>
              <a:t>09/04/2026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FAFA8-9CEA-ABEE-3065-63BF51D9CA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CF13463-F066-4C91-84FB-5AA4E36338B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u92z1vJYsI?feature=oembed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E31535-11CE-2797-CC7C-8701E9E5AF75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112E14-F523-36A8-56B8-4C1EDE596F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0AF43E6-EDC9-AF57-2880-55263CA2D8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306E5E38-36F7-4A26-A65B-8AA97C0CD51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DC098E6D-D21F-C823-4B5A-748240A1CB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7F81B95-CF86-B5A3-C92B-E8135325D5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507413" cy="4248150"/>
          </a:xfrm>
        </p:spPr>
        <p:txBody>
          <a:bodyPr/>
          <a:lstStyle/>
          <a:p>
            <a:pPr marL="0" indent="0" eaLnBrk="1" hangingPunct="1"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 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According to Malcom et al (2022), </a:t>
            </a:r>
            <a:r>
              <a:rPr lang="en-GB" alt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was introduced in a PICU in January  2019.</a:t>
            </a:r>
          </a:p>
        </p:txBody>
      </p:sp>
      <p:pic>
        <p:nvPicPr>
          <p:cNvPr id="3" name="Online Media 1" title="What is OxeVision, and why do we use it?">
            <a:hlinkClick r:id="" action="ppaction://media"/>
            <a:extLst>
              <a:ext uri="{FF2B5EF4-FFF2-40B4-BE49-F238E27FC236}">
                <a16:creationId xmlns:a16="http://schemas.microsoft.com/office/drawing/2014/main" id="{3B9B9FFC-3C12-E750-58D3-807301C5E0B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19672" y="2708920"/>
            <a:ext cx="6048672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D364C49D-0C6B-44C4-07A0-F493DC75D5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6DC222-A9E1-AE03-9DCA-1875645853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5776" y="1340768"/>
            <a:ext cx="4662518" cy="26642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9AC16D-221A-68FC-954D-1F13A5D43166}"/>
              </a:ext>
            </a:extLst>
          </p:cNvPr>
          <p:cNvSpPr txBox="1"/>
          <p:nvPr/>
        </p:nvSpPr>
        <p:spPr>
          <a:xfrm>
            <a:off x="179512" y="1700808"/>
            <a:ext cx="18722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Reduces the need for direct patient observation.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Requires digital and clinical judgement.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Supports earlier detection of patient deterioration.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2FA097-BC5F-7C34-016E-C6A8BE857D06}"/>
              </a:ext>
            </a:extLst>
          </p:cNvPr>
          <p:cNvSpPr txBox="1"/>
          <p:nvPr/>
        </p:nvSpPr>
        <p:spPr>
          <a:xfrm>
            <a:off x="7187462" y="1706199"/>
            <a:ext cx="1530170" cy="3105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Changes how care is delivered.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Raise concerns about privacy. and data security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May lead to dependence on technology.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Helps assess clinical risk more effectively.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DDC2E2-781F-E14B-DBC2-9686D1F903C4}"/>
              </a:ext>
            </a:extLst>
          </p:cNvPr>
          <p:cNvSpPr txBox="1"/>
          <p:nvPr/>
        </p:nvSpPr>
        <p:spPr>
          <a:xfrm>
            <a:off x="2411760" y="5286399"/>
            <a:ext cx="51665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200" dirty="0">
                <a:latin typeface="Arial" panose="020B0604020202020204" pitchFamily="34" charset="0"/>
                <a:cs typeface="Arial" panose="020B0604020202020204" pitchFamily="34" charset="0"/>
              </a:rPr>
              <a:t>(Harsha et al., 2019; Isbell et al., 2020; Malcolm et al., 2022; Parker &amp; Grote, 2022; Amin, 2025; Ho &amp; Quick, 2018).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645402-7F54-EFA1-582B-796EA47DB7E2}"/>
              </a:ext>
            </a:extLst>
          </p:cNvPr>
          <p:cNvSpPr txBox="1"/>
          <p:nvPr/>
        </p:nvSpPr>
        <p:spPr>
          <a:xfrm>
            <a:off x="3851920" y="3573016"/>
            <a:ext cx="244827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Pharmaphorum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BC2ED87E-F1D5-FA2D-69BB-B1E8EA75C7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EFF37E-BC94-2107-396C-AA4B12848F16}"/>
              </a:ext>
            </a:extLst>
          </p:cNvPr>
          <p:cNvSpPr txBox="1"/>
          <p:nvPr/>
        </p:nvSpPr>
        <p:spPr>
          <a:xfrm>
            <a:off x="107504" y="1400146"/>
            <a:ext cx="3843874" cy="3284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Continuous monitoring enables early detection of deterioration (Sawyer et al., 2020).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clinical decision-making and care planning (Ho &amp; Quick, 2018).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Promotes proactive and evidence-based care.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Improves patient safety and quality of care.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Changes the way inpatient services are provided (Griffiths et al., 2025).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5F714D28-E9A9-1F8D-8BE0-40B9D47DF2A5}"/>
              </a:ext>
            </a:extLst>
          </p:cNvPr>
          <p:cNvSpPr/>
          <p:nvPr/>
        </p:nvSpPr>
        <p:spPr>
          <a:xfrm>
            <a:off x="3421475" y="2636912"/>
            <a:ext cx="978408" cy="484632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953144-984F-A36F-BBDF-D043E20853B1}"/>
              </a:ext>
            </a:extLst>
          </p:cNvPr>
          <p:cNvSpPr txBox="1"/>
          <p:nvPr/>
        </p:nvSpPr>
        <p:spPr>
          <a:xfrm>
            <a:off x="4419681" y="1916832"/>
            <a:ext cx="4842926" cy="2683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Improves workflow and reduces night-time disturbances (Pyke-Grimm et al., 2022).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governance, audits, and risk management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Omaghomi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2023).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 multidisciplinary teamwork and service organisation.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May cause anxiety and raise privacy concerns (Bosworth et al., 2024; Malik et al., 2024).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9E82A6C-BD54-6778-FA05-DDDD1C2960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pPr eaLnBrk="1" hangingPunct="1"/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E9AF719A-8B51-C3C4-E0D3-97B0B6DD17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26255" y="1133112"/>
            <a:ext cx="8229600" cy="244624"/>
          </a:xfrm>
        </p:spPr>
        <p:txBody>
          <a:bodyPr/>
          <a:lstStyle/>
          <a:p>
            <a:pPr eaLnBrk="1" hangingPunct="1"/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How do technologies affect patients in relation to the perceptions and experiences of their care?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5B5E99D-5174-1938-0C3D-04F56A1C0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1632082"/>
            <a:ext cx="4114428" cy="29091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E1771C-F1FD-4FE4-A167-6E1BE3F93224}"/>
              </a:ext>
            </a:extLst>
          </p:cNvPr>
          <p:cNvSpPr txBox="1"/>
          <p:nvPr/>
        </p:nvSpPr>
        <p:spPr>
          <a:xfrm>
            <a:off x="5292080" y="4365104"/>
            <a:ext cx="41144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(Open-electronics.org, 2026).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6E02B0-DEF6-92C1-3165-3790E420A2C4}"/>
              </a:ext>
            </a:extLst>
          </p:cNvPr>
          <p:cNvSpPr txBox="1"/>
          <p:nvPr/>
        </p:nvSpPr>
        <p:spPr>
          <a:xfrm>
            <a:off x="323528" y="1632082"/>
            <a:ext cx="4392488" cy="3843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Positive Impact: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Improves sleep and reduces night-time disturbances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Feels less intrusive and more comfortable for patients (Bosworth et al., 2024)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Supports safety and early intervention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increase patient confidence and sense of security (Morsy et al., 2019).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Negative Impact: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May cause anxiety, especially in vulnerable patients (Malik et al., 2024; Wilson et al., 2023).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Raises concerns about privacy and being watched.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May reduce trust if not clearly explained.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affect dignity and autonomy if overused (Cocker, 2025).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953B66A-07C0-10DA-2C72-1C19AC431C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Impact on community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F4BE3DA-2A7D-D355-09FD-951CA89520D2}"/>
              </a:ext>
            </a:extLst>
          </p:cNvPr>
          <p:cNvSpPr/>
          <p:nvPr/>
        </p:nvSpPr>
        <p:spPr>
          <a:xfrm>
            <a:off x="251520" y="1446564"/>
            <a:ext cx="2963951" cy="71941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nb-NO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families feel safer ( Mann et al,2021).</a:t>
            </a: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52AB8776-30EC-F623-1542-04E0CAEDBB25}"/>
              </a:ext>
            </a:extLst>
          </p:cNvPr>
          <p:cNvSpPr/>
          <p:nvPr/>
        </p:nvSpPr>
        <p:spPr>
          <a:xfrm>
            <a:off x="285036" y="2776066"/>
            <a:ext cx="2930436" cy="652934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trust in mental health services (De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Rosis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2021)</a:t>
            </a:r>
          </a:p>
        </p:txBody>
      </p:sp>
      <p:sp>
        <p:nvSpPr>
          <p:cNvPr id="9" name="Flowchart: Process 8">
            <a:extLst>
              <a:ext uri="{FF2B5EF4-FFF2-40B4-BE49-F238E27FC236}">
                <a16:creationId xmlns:a16="http://schemas.microsoft.com/office/drawing/2014/main" id="{66EE0C36-E294-EE9C-7BA8-7242BE278552}"/>
              </a:ext>
            </a:extLst>
          </p:cNvPr>
          <p:cNvSpPr/>
          <p:nvPr/>
        </p:nvSpPr>
        <p:spPr>
          <a:xfrm>
            <a:off x="6279503" y="2776066"/>
            <a:ext cx="2684984" cy="652934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Involves people in how services are designed</a:t>
            </a:r>
          </a:p>
        </p:txBody>
      </p:sp>
      <p:sp>
        <p:nvSpPr>
          <p:cNvPr id="10" name="Flowchart: Process 9">
            <a:extLst>
              <a:ext uri="{FF2B5EF4-FFF2-40B4-BE49-F238E27FC236}">
                <a16:creationId xmlns:a16="http://schemas.microsoft.com/office/drawing/2014/main" id="{D49030DE-D740-EA0F-74EF-39980209DE19}"/>
              </a:ext>
            </a:extLst>
          </p:cNvPr>
          <p:cNvSpPr/>
          <p:nvPr/>
        </p:nvSpPr>
        <p:spPr>
          <a:xfrm>
            <a:off x="6279503" y="4449362"/>
            <a:ext cx="2714537" cy="652934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prevent suicide and improve safety (Mann et al., 2021).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CC4957E-439D-CBB0-DEE2-7762D967EF01}"/>
              </a:ext>
            </a:extLst>
          </p:cNvPr>
          <p:cNvSpPr/>
          <p:nvPr/>
        </p:nvSpPr>
        <p:spPr>
          <a:xfrm>
            <a:off x="179512" y="4538388"/>
            <a:ext cx="3035959" cy="71941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used in Hospitals and Community services(McEwan et al,2025).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1C1A78-A3DF-FAA3-294C-506755E10C4A}"/>
              </a:ext>
            </a:extLst>
          </p:cNvPr>
          <p:cNvSpPr/>
          <p:nvPr/>
        </p:nvSpPr>
        <p:spPr>
          <a:xfrm>
            <a:off x="6309057" y="1446564"/>
            <a:ext cx="2684984" cy="71941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stigma and improves public views (Jenkin et al., 2022).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11FFA54-71A3-114A-82EC-A0C156F1B0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7229" y="1772816"/>
            <a:ext cx="2684984" cy="295232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38796E99-D390-7C65-FB28-285868EE71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A7D867-6B7B-A71A-E18F-64833673F928}"/>
              </a:ext>
            </a:extLst>
          </p:cNvPr>
          <p:cNvSpPr txBox="1"/>
          <p:nvPr/>
        </p:nvSpPr>
        <p:spPr>
          <a:xfrm>
            <a:off x="209285" y="1120382"/>
            <a:ext cx="5760640" cy="3739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Privacy and surveillance concerns.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Patient mistrust and resistance.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Patient acceptance may vary.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Less face-to-face care.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Too much dependence on technology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Technical problems and high costs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inequality across NHS services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Need a clear balance between safety and patient choice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Urbancová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et al. (2021); Shie et al. (2022); Fennell(2021).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451D2B-63B7-93B5-BEA8-16A15D6D7F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128" y="1124745"/>
            <a:ext cx="3241168" cy="35283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448D15-F729-EF2C-8672-33388059B8A1}"/>
              </a:ext>
            </a:extLst>
          </p:cNvPr>
          <p:cNvSpPr txBox="1"/>
          <p:nvPr/>
        </p:nvSpPr>
        <p:spPr>
          <a:xfrm>
            <a:off x="7236296" y="4509120"/>
            <a:ext cx="172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diffneteam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2025</a:t>
            </a:r>
            <a:r>
              <a:rPr lang="en-GB" dirty="0"/>
              <a:t>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7A490840-E741-B85F-7580-171F3B4E53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4E8DB4-4E0D-E9EB-B6BA-0452BC395B6E}"/>
              </a:ext>
            </a:extLst>
          </p:cNvPr>
          <p:cNvSpPr txBox="1"/>
          <p:nvPr/>
        </p:nvSpPr>
        <p:spPr>
          <a:xfrm>
            <a:off x="326324" y="980728"/>
            <a:ext cx="8817676" cy="4190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Give staff good training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Have clear consent rules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Involve patients in decisions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strong data security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Check the system regularly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Have clear leadership and rules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Combine technology with human care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social activities for patients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(Hall, Bergin and Rennick Egglestone, 2024</a:t>
            </a:r>
            <a:r>
              <a:rPr lang="en-GB" dirty="0"/>
              <a:t>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0F899B-D2BD-E5ED-0CF7-3D59083193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857250"/>
            <a:ext cx="3995936" cy="37238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F69F29-EB0F-111E-ADB9-C1C4DF10AA9C}"/>
              </a:ext>
            </a:extLst>
          </p:cNvPr>
          <p:cNvSpPr txBox="1"/>
          <p:nvPr/>
        </p:nvSpPr>
        <p:spPr>
          <a:xfrm>
            <a:off x="6372200" y="4581128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(Compliance Solutions for Websites, Apps and Organisations |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iubenda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2024</a:t>
            </a:r>
            <a:r>
              <a:rPr lang="en-GB" sz="1000" dirty="0"/>
              <a:t>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AAD6655-3FBC-81B8-C2F9-ADCE0A30F1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6995"/>
          </a:xfrm>
        </p:spPr>
        <p:txBody>
          <a:bodyPr/>
          <a:lstStyle/>
          <a:p>
            <a:pPr eaLnBrk="1" hangingPunct="1"/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77FA0D-2AB2-028A-BE40-7A2107BC9CB5}"/>
              </a:ext>
            </a:extLst>
          </p:cNvPr>
          <p:cNvSpPr txBox="1"/>
          <p:nvPr/>
        </p:nvSpPr>
        <p:spPr>
          <a:xfrm>
            <a:off x="899592" y="1700808"/>
            <a:ext cx="5328592" cy="29495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Give staff good training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Have clear consent rules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Involve patients in decisions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strong data security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Check the system regularly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Have clear leadership and rules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Combine technology with human care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4947EE-ADBC-42F6-1ADD-CB32D5337C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128" y="1412776"/>
            <a:ext cx="3117354" cy="223224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2856036-9DAC-06DC-9D56-1A622AB5C1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360040"/>
          </a:xfrm>
        </p:spPr>
        <p:txBody>
          <a:bodyPr/>
          <a:lstStyle/>
          <a:p>
            <a:pPr eaLnBrk="1" hangingPunct="1"/>
            <a:r>
              <a:rPr lang="en-GB" alt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188480-F1CE-698F-AC1C-2A44703A1221}"/>
              </a:ext>
            </a:extLst>
          </p:cNvPr>
          <p:cNvSpPr txBox="1"/>
          <p:nvPr/>
        </p:nvSpPr>
        <p:spPr>
          <a:xfrm>
            <a:off x="251520" y="548680"/>
            <a:ext cx="8784976" cy="506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Amin, L. (2025). Is it safe? Is it spying? Disquiet over NHS ‘magic eye’ surveillance camera in mental health units. Substack. Available at: https://democracyforsale.substack.com⁠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Bosworth, R. et al. (2024). Contactless monitoring to prevent self-harm and suicide in custodial settings, BMJ Open, 14(10), e087925.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Buckley, C., Malcolm, R. and Hanlon, J. (2024) Economic impact of a vision-based patient monitoring system, PLOS Digital Health, 3(9), e0000559.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Cocker, A. (2025). NHS caught using invasive surveillance tech on mental health wards. The Canary.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Rosis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Bacchielli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Vainieri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M. and Bellé, N. (2021) ‘The relationship between healthcare service provision models and patient experience’, Journal of Health Organisation and Management, 36(9), pp. 1–24. Available at: https://doi.org/10.1108/jhom-06-2021-0242⁠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Fennell, K.F. (2021) ‘Facilitating recovery-oriented practice in acute inpatient psychiatric care settings through appreciative inquiry’, Arca: Discover BC’s Digital Treasures (Preprint).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Available at: irbu:655.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Gilbert, G.L.,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Degeling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C. and Johnson, J. (2019) Communicable disease surveillance ethics, Asian Bioethics Review, 11(2), pp. 173–187.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Griffiths, J.L. et al. (2025) Surveillance-based technology in mental health settings, BMC Medicine, 23(1).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Hall, C.L., Bergin, G. and Rennick-Egglestone, S. (2024) ‘Research into digital health intervention for mental health: a 25-year retrospective on the ethical and legal challenges (Preprint)’,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Research, 26, pp. e58939–e58939. Available at: https://doi.org/10.2196/58939.</a:t>
            </a:r>
          </a:p>
          <a:p>
            <a:pPr>
              <a:lnSpc>
                <a:spcPct val="150000"/>
              </a:lnSpc>
            </a:pP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Harsha, P. et al. (2019). Continuous pulse oximetry monitoring, JMIR Medical Informatics, 7(4), e14603.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Ho, A. and Quick, O. (2018). Smart technology and patient safety, BMC Medical Ethics, 19(1).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Isbell, L.M. et al. (2020). Emergency department staff experiences, BMJ Quality &amp; Safety, 29(10).</a:t>
            </a:r>
          </a:p>
          <a:p>
            <a:pPr>
              <a:lnSpc>
                <a:spcPct val="150000"/>
              </a:lnSpc>
            </a:pP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Jenkin, G. et al. (2022) ‘Places of safety? Fear and violence in acute mental health facilities’, PLOS ONE, 17(5), p. e0266935. Available at: https://doi.org/10.1371/journal.pone.0266935⁠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Malcolm, R. et al. (2022). Economic evaluation of patient monitoring systems, Journal of Medical Economics, 25(1).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Malik, A.S., Acharya, S. and Humane, S. (2024). Security technologies and mental health, Cureus, 16(2).</a:t>
            </a:r>
          </a:p>
          <a:p>
            <a:pPr>
              <a:lnSpc>
                <a:spcPct val="150000"/>
              </a:lnSpc>
            </a:pP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Mann, J.J., Michel, C.A. and Auerbach, R.P. (2021) ‘Improving suicide prevention through evidence-based strategies’, American Journal of Psychiatry, 178(7), pp. 611–624. Available at: https://doi.org/10.1176/appi.ajp.2020.20060864⁠</a:t>
            </a:r>
          </a:p>
          <a:p>
            <a:pPr>
              <a:lnSpc>
                <a:spcPct val="150000"/>
              </a:lnSpc>
            </a:pP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McEwan, K. et al. (2025) ‘Co-producing personalised discharge planning’, Health Expectations, 28(6). Available at: https://doi.org/10.1111/hex.70483⁠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Morsy, N.E. et al. (2019). Obstructive sleep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apnea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implications, Reviews on Environmental Health, 34(2), pp. 153–169.</a:t>
            </a:r>
          </a:p>
          <a:p>
            <a:pPr>
              <a:lnSpc>
                <a:spcPct val="150000"/>
              </a:lnSpc>
            </a:pP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Omaghomi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T.T. et al. (2023). Healthcare policy and management, World Journal of Advanced Research and Reviews, 21(2).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Parker, S.K. and Grote, G. (2022). Automation and algorithms, Applied Psychology, 71(4), pp. 1171–1204.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Pyke-Grimm, K.A. et al. (2022) Decision making in young patients, Journal of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Hematology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/Oncology Nursing, 39(5).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Sawyer, L.K. et al. (2020). Hospital ward environment study, Building and Environment, 175.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Shie, A.-J., Huang, Y.-F., Li, G.-Y., Lyu, W.-Y., Yang, M., Dai, Y.-Y., Su, Z.-H. and Wu, Y.J. (2022) ‘Exploring the Relationship Between Hospital Service Quality, Patient Trust, and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Loyalty From a Service Encounter Perspective in the Elderly With Chronic Diseases, Frontiers in Public Health, 10. Available at: https://doi.org/10.3389/fpubh.2022.876266.</a:t>
            </a:r>
          </a:p>
          <a:p>
            <a:pPr>
              <a:lnSpc>
                <a:spcPct val="150000"/>
              </a:lnSpc>
            </a:pP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Urbancová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H.,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Vrabcová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600" dirty="0" err="1">
                <a:latin typeface="Arial" panose="020B0604020202020204" pitchFamily="34" charset="0"/>
                <a:cs typeface="Arial" panose="020B0604020202020204" pitchFamily="34" charset="0"/>
              </a:rPr>
              <a:t>Hudáková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, M. and Petrů, G.J. (2021) ‘Effective Training Evaluation: The Role of Factors Influencing the Evaluation of Effectiveness of Employee Training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and Development’, Sustainability, 13(5), p. 2721. Available at: https://doi.org/10.3390/su13052721.</a:t>
            </a: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Wilson, K. et al. (2023) Body-worn cameras in mental health wards, International Journal of Nursing Studies, 140.</a:t>
            </a:r>
          </a:p>
          <a:p>
            <a:pPr>
              <a:lnSpc>
                <a:spcPct val="150000"/>
              </a:lnSpc>
            </a:pPr>
            <a:endParaRPr lang="en-GB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Open-electronics.org (2026) (image/website). Available at: https://www.open-electronics.org⁠ (Accessed: 10 April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418</TotalTime>
  <Words>1579</Words>
  <Application>Microsoft Office PowerPoint</Application>
  <PresentationFormat>On-screen Show (4:3)</PresentationFormat>
  <Paragraphs>114</Paragraphs>
  <Slides>11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Myriad Pro</vt:lpstr>
      <vt:lpstr>Arial</vt:lpstr>
      <vt:lpstr>Calibri</vt:lpstr>
      <vt:lpstr>20140311PresentationUWTSDTemplate</vt:lpstr>
      <vt:lpstr>Digital Transformation in the Health and Care Professions (BMHP6026) Component 2 Assessment   Student name: Student ID:</vt:lpstr>
      <vt:lpstr>Use of AI Acknowledgement</vt:lpstr>
      <vt:lpstr>Introduction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Marinela Bragança</cp:lastModifiedBy>
  <cp:revision>200</cp:revision>
  <cp:lastPrinted>2021-01-18T19:39:53Z</cp:lastPrinted>
  <dcterms:created xsi:type="dcterms:W3CDTF">2020-06-13T21:56:47Z</dcterms:created>
  <dcterms:modified xsi:type="dcterms:W3CDTF">2026-04-10T04:53:47Z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