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handoutMasterIdLst>
    <p:handoutMasterId r:id="rId33"/>
  </p:handoutMasterIdLst>
  <p:sldIdLst>
    <p:sldId id="256" r:id="rId2"/>
    <p:sldId id="257" r:id="rId3"/>
    <p:sldId id="258" r:id="rId4"/>
    <p:sldId id="259" r:id="rId5"/>
    <p:sldId id="287" r:id="rId6"/>
    <p:sldId id="261" r:id="rId7"/>
    <p:sldId id="262" r:id="rId8"/>
    <p:sldId id="263" r:id="rId9"/>
    <p:sldId id="264" r:id="rId10"/>
    <p:sldId id="265" r:id="rId11"/>
    <p:sldId id="269" r:id="rId12"/>
    <p:sldId id="270" r:id="rId13"/>
    <p:sldId id="272" r:id="rId14"/>
    <p:sldId id="273" r:id="rId15"/>
    <p:sldId id="289" r:id="rId16"/>
    <p:sldId id="274" r:id="rId17"/>
    <p:sldId id="275" r:id="rId18"/>
    <p:sldId id="276" r:id="rId19"/>
    <p:sldId id="277" r:id="rId20"/>
    <p:sldId id="278" r:id="rId21"/>
    <p:sldId id="279" r:id="rId22"/>
    <p:sldId id="280" r:id="rId23"/>
    <p:sldId id="281" r:id="rId24"/>
    <p:sldId id="282" r:id="rId25"/>
    <p:sldId id="284" r:id="rId26"/>
    <p:sldId id="285" r:id="rId27"/>
    <p:sldId id="288" r:id="rId28"/>
    <p:sldId id="291" r:id="rId29"/>
    <p:sldId id="266" r:id="rId30"/>
    <p:sldId id="260" r:id="rId31"/>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5" autoAdjust="0"/>
    <p:restoredTop sz="91902" autoAdjust="0"/>
  </p:normalViewPr>
  <p:slideViewPr>
    <p:cSldViewPr snapToGrid="0">
      <p:cViewPr varScale="1">
        <p:scale>
          <a:sx n="62" d="100"/>
          <a:sy n="62" d="100"/>
        </p:scale>
        <p:origin x="96" y="168"/>
      </p:cViewPr>
      <p:guideLst>
        <p:guide orient="horz" pos="2160"/>
        <p:guide pos="3840"/>
      </p:guideLst>
    </p:cSldViewPr>
  </p:slideViewPr>
  <p:outlineViewPr>
    <p:cViewPr>
      <p:scale>
        <a:sx n="33" d="100"/>
        <a:sy n="33" d="100"/>
      </p:scale>
      <p:origin x="0" y="12090"/>
    </p:cViewPr>
  </p:outlineViewPr>
  <p:notesTextViewPr>
    <p:cViewPr>
      <p:scale>
        <a:sx n="1" d="1"/>
        <a:sy n="1" d="1"/>
      </p:scale>
      <p:origin x="0" y="0"/>
    </p:cViewPr>
  </p:notesTextViewPr>
  <p:notesViewPr>
    <p:cSldViewPr snapToGrid="0">
      <p:cViewPr>
        <p:scale>
          <a:sx n="118" d="100"/>
          <a:sy n="118" d="100"/>
        </p:scale>
        <p:origin x="-1320" y="1302"/>
      </p:cViewPr>
      <p:guideLst>
        <p:guide orient="horz" pos="3127"/>
        <p:guide pos="214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F07409-EB47-4081-B3FA-9BA007DAD5BF}" type="doc">
      <dgm:prSet loTypeId="urn:microsoft.com/office/officeart/2005/8/layout/orgChart1" loCatId="hierarchy" qsTypeId="urn:microsoft.com/office/officeart/2005/8/quickstyle/simple1" qsCatId="simple" csTypeId="urn:microsoft.com/office/officeart/2005/8/colors/accent1_2" csCatId="accent1"/>
      <dgm:spPr/>
    </dgm:pt>
    <dgm:pt modelId="{D55508E8-9687-49BC-820E-645A40F4F028}">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b="0" i="0" u="none" strike="noStrike" cap="none" normalizeH="0" baseline="0">
            <a:ln>
              <a:noFill/>
            </a:ln>
            <a:solidFill>
              <a:schemeClr val="tx1"/>
            </a:solidFill>
            <a:effectLst/>
            <a:latin typeface="Arial" panose="020B0604020202020204" pitchFamily="34" charset="0"/>
            <a:cs typeface="Arial" panose="020B0604020202020204" pitchFamily="34" charset="0"/>
          </a:endParaRPr>
        </a:p>
      </dgm:t>
    </dgm:pt>
    <dgm:pt modelId="{19369B4A-5A37-4FBF-9A40-D5F9D88146D4}" type="parTrans" cxnId="{4B4620F6-2510-44F9-B2FD-6279B1E9731A}">
      <dgm:prSet/>
      <dgm:spPr/>
    </dgm:pt>
    <dgm:pt modelId="{2F0E155E-9EA1-42AB-94AF-EB7D5FEA79E2}" type="sibTrans" cxnId="{4B4620F6-2510-44F9-B2FD-6279B1E9731A}">
      <dgm:prSet/>
      <dgm:spPr/>
    </dgm:pt>
    <dgm:pt modelId="{CB4FE7F4-FEFD-4889-9E92-B2C82A1ECE4B}">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b="0" i="0" u="none" strike="noStrike" cap="none" normalizeH="0" baseline="0">
            <a:ln>
              <a:noFill/>
            </a:ln>
            <a:solidFill>
              <a:schemeClr val="tx1"/>
            </a:solidFill>
            <a:effectLst/>
            <a:latin typeface="Arial" panose="020B0604020202020204" pitchFamily="34" charset="0"/>
            <a:cs typeface="Arial" panose="020B0604020202020204" pitchFamily="34" charset="0"/>
          </a:endParaRPr>
        </a:p>
      </dgm:t>
    </dgm:pt>
    <dgm:pt modelId="{A81A1D01-8C9A-48EC-80E3-031E79E69F0D}" type="parTrans" cxnId="{FBB43CC0-C3DA-431C-86FC-DB5F9E8200BF}">
      <dgm:prSet/>
      <dgm:spPr/>
    </dgm:pt>
    <dgm:pt modelId="{36B168D3-2C4C-4400-9C3A-3D8B4648DC5D}" type="sibTrans" cxnId="{FBB43CC0-C3DA-431C-86FC-DB5F9E8200BF}">
      <dgm:prSet/>
      <dgm:spPr/>
    </dgm:pt>
    <dgm:pt modelId="{450DC0AC-E9B3-4455-871F-61CFA60A048A}">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b="0" i="0" u="none" strike="noStrike" cap="none" normalizeH="0" baseline="0">
            <a:ln>
              <a:noFill/>
            </a:ln>
            <a:solidFill>
              <a:schemeClr val="tx1"/>
            </a:solidFill>
            <a:effectLst/>
            <a:latin typeface="Arial" panose="020B0604020202020204" pitchFamily="34" charset="0"/>
            <a:cs typeface="Arial" panose="020B0604020202020204" pitchFamily="34" charset="0"/>
          </a:endParaRPr>
        </a:p>
      </dgm:t>
    </dgm:pt>
    <dgm:pt modelId="{906DDE8F-B3F8-469B-B6E6-AE684756C87E}" type="parTrans" cxnId="{055920A8-5378-4229-A91F-EF3444646537}">
      <dgm:prSet/>
      <dgm:spPr/>
    </dgm:pt>
    <dgm:pt modelId="{97AC0EDC-1384-474A-9D42-333AC368E0DA}" type="sibTrans" cxnId="{055920A8-5378-4229-A91F-EF3444646537}">
      <dgm:prSet/>
      <dgm:spPr/>
    </dgm:pt>
    <dgm:pt modelId="{E2F23E0D-3AFB-4F1D-BCF6-28A35B9B4C52}">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b="0" i="0" u="none" strike="noStrike" cap="none" normalizeH="0" baseline="0">
            <a:ln>
              <a:noFill/>
            </a:ln>
            <a:solidFill>
              <a:schemeClr val="tx1"/>
            </a:solidFill>
            <a:effectLst/>
            <a:latin typeface="Arial" panose="020B0604020202020204" pitchFamily="34" charset="0"/>
            <a:cs typeface="Arial" panose="020B0604020202020204" pitchFamily="34" charset="0"/>
          </a:endParaRPr>
        </a:p>
      </dgm:t>
    </dgm:pt>
    <dgm:pt modelId="{7A2321F3-966B-4C5D-884C-268498EB32C5}" type="parTrans" cxnId="{9025D76F-1544-4C69-98B6-33984783DF51}">
      <dgm:prSet/>
      <dgm:spPr/>
    </dgm:pt>
    <dgm:pt modelId="{3E654B70-E8F9-4301-ACBC-CCFE0B438D5C}" type="sibTrans" cxnId="{9025D76F-1544-4C69-98B6-33984783DF51}">
      <dgm:prSet/>
      <dgm:spPr/>
    </dgm:pt>
    <dgm:pt modelId="{8685EF81-5E81-46A1-80E5-4E87EC935EFB}" type="pres">
      <dgm:prSet presAssocID="{68F07409-EB47-4081-B3FA-9BA007DAD5BF}" presName="hierChild1" presStyleCnt="0">
        <dgm:presLayoutVars>
          <dgm:orgChart val="1"/>
          <dgm:chPref val="1"/>
          <dgm:dir/>
          <dgm:animOne val="branch"/>
          <dgm:animLvl val="lvl"/>
          <dgm:resizeHandles/>
        </dgm:presLayoutVars>
      </dgm:prSet>
      <dgm:spPr/>
    </dgm:pt>
    <dgm:pt modelId="{F5B357C9-9BA7-4731-BBF3-CF92694B59F2}" type="pres">
      <dgm:prSet presAssocID="{D55508E8-9687-49BC-820E-645A40F4F028}" presName="hierRoot1" presStyleCnt="0">
        <dgm:presLayoutVars>
          <dgm:hierBranch/>
        </dgm:presLayoutVars>
      </dgm:prSet>
      <dgm:spPr/>
    </dgm:pt>
    <dgm:pt modelId="{489C6A9D-7EEA-41CA-83CB-CCD665D527CE}" type="pres">
      <dgm:prSet presAssocID="{D55508E8-9687-49BC-820E-645A40F4F028}" presName="rootComposite1" presStyleCnt="0"/>
      <dgm:spPr/>
    </dgm:pt>
    <dgm:pt modelId="{88714805-0162-4D59-8794-C91A299E3DBC}" type="pres">
      <dgm:prSet presAssocID="{D55508E8-9687-49BC-820E-645A40F4F028}" presName="rootText1" presStyleLbl="node0" presStyleIdx="0" presStyleCnt="1">
        <dgm:presLayoutVars>
          <dgm:chPref val="3"/>
        </dgm:presLayoutVars>
      </dgm:prSet>
      <dgm:spPr/>
    </dgm:pt>
    <dgm:pt modelId="{24F43234-0546-4B1E-928A-F84E3802F9FB}" type="pres">
      <dgm:prSet presAssocID="{D55508E8-9687-49BC-820E-645A40F4F028}" presName="rootConnector1" presStyleLbl="node1" presStyleIdx="0" presStyleCnt="0"/>
      <dgm:spPr/>
    </dgm:pt>
    <dgm:pt modelId="{8563DAA1-4AF1-4710-81FB-5F9FEC565AA9}" type="pres">
      <dgm:prSet presAssocID="{D55508E8-9687-49BC-820E-645A40F4F028}" presName="hierChild2" presStyleCnt="0"/>
      <dgm:spPr/>
    </dgm:pt>
    <dgm:pt modelId="{54AFB23E-F75A-431D-B165-0AC4F7FADE7E}" type="pres">
      <dgm:prSet presAssocID="{A81A1D01-8C9A-48EC-80E3-031E79E69F0D}" presName="Name35" presStyleLbl="parChTrans1D2" presStyleIdx="0" presStyleCnt="3"/>
      <dgm:spPr/>
    </dgm:pt>
    <dgm:pt modelId="{FACB3F84-78C7-4D20-A8B6-CC4ECF2893C7}" type="pres">
      <dgm:prSet presAssocID="{CB4FE7F4-FEFD-4889-9E92-B2C82A1ECE4B}" presName="hierRoot2" presStyleCnt="0">
        <dgm:presLayoutVars>
          <dgm:hierBranch/>
        </dgm:presLayoutVars>
      </dgm:prSet>
      <dgm:spPr/>
    </dgm:pt>
    <dgm:pt modelId="{BE5E576D-287B-432E-BD77-EA84FDD89FA4}" type="pres">
      <dgm:prSet presAssocID="{CB4FE7F4-FEFD-4889-9E92-B2C82A1ECE4B}" presName="rootComposite" presStyleCnt="0"/>
      <dgm:spPr/>
    </dgm:pt>
    <dgm:pt modelId="{62B7F5CA-7A96-45B0-BAA1-00F473F94A9E}" type="pres">
      <dgm:prSet presAssocID="{CB4FE7F4-FEFD-4889-9E92-B2C82A1ECE4B}" presName="rootText" presStyleLbl="node2" presStyleIdx="0" presStyleCnt="3">
        <dgm:presLayoutVars>
          <dgm:chPref val="3"/>
        </dgm:presLayoutVars>
      </dgm:prSet>
      <dgm:spPr/>
    </dgm:pt>
    <dgm:pt modelId="{226F3696-F47A-4E55-80E7-C0DBF8BF1126}" type="pres">
      <dgm:prSet presAssocID="{CB4FE7F4-FEFD-4889-9E92-B2C82A1ECE4B}" presName="rootConnector" presStyleLbl="node2" presStyleIdx="0" presStyleCnt="3"/>
      <dgm:spPr/>
    </dgm:pt>
    <dgm:pt modelId="{1C514C45-1C7F-49DF-A7C2-E778DDC4925F}" type="pres">
      <dgm:prSet presAssocID="{CB4FE7F4-FEFD-4889-9E92-B2C82A1ECE4B}" presName="hierChild4" presStyleCnt="0"/>
      <dgm:spPr/>
    </dgm:pt>
    <dgm:pt modelId="{94174430-96D5-47A0-925D-FC9288C3D386}" type="pres">
      <dgm:prSet presAssocID="{CB4FE7F4-FEFD-4889-9E92-B2C82A1ECE4B}" presName="hierChild5" presStyleCnt="0"/>
      <dgm:spPr/>
    </dgm:pt>
    <dgm:pt modelId="{BC427557-94CE-4F44-882C-DF9AF79F8A2D}" type="pres">
      <dgm:prSet presAssocID="{906DDE8F-B3F8-469B-B6E6-AE684756C87E}" presName="Name35" presStyleLbl="parChTrans1D2" presStyleIdx="1" presStyleCnt="3"/>
      <dgm:spPr/>
    </dgm:pt>
    <dgm:pt modelId="{91303028-0F22-4157-A3E5-0BF36C43DB78}" type="pres">
      <dgm:prSet presAssocID="{450DC0AC-E9B3-4455-871F-61CFA60A048A}" presName="hierRoot2" presStyleCnt="0">
        <dgm:presLayoutVars>
          <dgm:hierBranch/>
        </dgm:presLayoutVars>
      </dgm:prSet>
      <dgm:spPr/>
    </dgm:pt>
    <dgm:pt modelId="{DF43BF1E-8E45-47C6-B0D7-61D3E1B38D74}" type="pres">
      <dgm:prSet presAssocID="{450DC0AC-E9B3-4455-871F-61CFA60A048A}" presName="rootComposite" presStyleCnt="0"/>
      <dgm:spPr/>
    </dgm:pt>
    <dgm:pt modelId="{EC4833CB-197C-46B3-88EE-3A612AC60EAD}" type="pres">
      <dgm:prSet presAssocID="{450DC0AC-E9B3-4455-871F-61CFA60A048A}" presName="rootText" presStyleLbl="node2" presStyleIdx="1" presStyleCnt="3">
        <dgm:presLayoutVars>
          <dgm:chPref val="3"/>
        </dgm:presLayoutVars>
      </dgm:prSet>
      <dgm:spPr/>
    </dgm:pt>
    <dgm:pt modelId="{A2AD9E3D-AEC3-4507-AF79-C6CA8260BD15}" type="pres">
      <dgm:prSet presAssocID="{450DC0AC-E9B3-4455-871F-61CFA60A048A}" presName="rootConnector" presStyleLbl="node2" presStyleIdx="1" presStyleCnt="3"/>
      <dgm:spPr/>
    </dgm:pt>
    <dgm:pt modelId="{BD48910C-BDB7-4C40-B0FE-214E8C314DB1}" type="pres">
      <dgm:prSet presAssocID="{450DC0AC-E9B3-4455-871F-61CFA60A048A}" presName="hierChild4" presStyleCnt="0"/>
      <dgm:spPr/>
    </dgm:pt>
    <dgm:pt modelId="{1ACC8D6C-CABB-4682-B1A9-DD855C56B323}" type="pres">
      <dgm:prSet presAssocID="{450DC0AC-E9B3-4455-871F-61CFA60A048A}" presName="hierChild5" presStyleCnt="0"/>
      <dgm:spPr/>
    </dgm:pt>
    <dgm:pt modelId="{6FDEA293-989D-4D4D-9437-139BB80EC597}" type="pres">
      <dgm:prSet presAssocID="{7A2321F3-966B-4C5D-884C-268498EB32C5}" presName="Name35" presStyleLbl="parChTrans1D2" presStyleIdx="2" presStyleCnt="3"/>
      <dgm:spPr/>
    </dgm:pt>
    <dgm:pt modelId="{9CC08780-4F75-48A5-A5A2-B6190C79342E}" type="pres">
      <dgm:prSet presAssocID="{E2F23E0D-3AFB-4F1D-BCF6-28A35B9B4C52}" presName="hierRoot2" presStyleCnt="0">
        <dgm:presLayoutVars>
          <dgm:hierBranch/>
        </dgm:presLayoutVars>
      </dgm:prSet>
      <dgm:spPr/>
    </dgm:pt>
    <dgm:pt modelId="{5BA27279-6F51-4DDF-86DD-7F142B0EF72B}" type="pres">
      <dgm:prSet presAssocID="{E2F23E0D-3AFB-4F1D-BCF6-28A35B9B4C52}" presName="rootComposite" presStyleCnt="0"/>
      <dgm:spPr/>
    </dgm:pt>
    <dgm:pt modelId="{71BAFE05-5D77-4270-B518-A8F1AE99F66C}" type="pres">
      <dgm:prSet presAssocID="{E2F23E0D-3AFB-4F1D-BCF6-28A35B9B4C52}" presName="rootText" presStyleLbl="node2" presStyleIdx="2" presStyleCnt="3">
        <dgm:presLayoutVars>
          <dgm:chPref val="3"/>
        </dgm:presLayoutVars>
      </dgm:prSet>
      <dgm:spPr/>
    </dgm:pt>
    <dgm:pt modelId="{DD4EE77A-9545-48A9-A0F4-FF53771DE24E}" type="pres">
      <dgm:prSet presAssocID="{E2F23E0D-3AFB-4F1D-BCF6-28A35B9B4C52}" presName="rootConnector" presStyleLbl="node2" presStyleIdx="2" presStyleCnt="3"/>
      <dgm:spPr/>
    </dgm:pt>
    <dgm:pt modelId="{8E1D0863-E9AF-41CA-9A31-8C98B0119508}" type="pres">
      <dgm:prSet presAssocID="{E2F23E0D-3AFB-4F1D-BCF6-28A35B9B4C52}" presName="hierChild4" presStyleCnt="0"/>
      <dgm:spPr/>
    </dgm:pt>
    <dgm:pt modelId="{9F8D5F80-8FD4-4CA6-91B3-608D5E907205}" type="pres">
      <dgm:prSet presAssocID="{E2F23E0D-3AFB-4F1D-BCF6-28A35B9B4C52}" presName="hierChild5" presStyleCnt="0"/>
      <dgm:spPr/>
    </dgm:pt>
    <dgm:pt modelId="{5EE8AC63-64AC-48E1-895F-4C6BE4CE0DBC}" type="pres">
      <dgm:prSet presAssocID="{D55508E8-9687-49BC-820E-645A40F4F028}" presName="hierChild3" presStyleCnt="0"/>
      <dgm:spPr/>
    </dgm:pt>
  </dgm:ptLst>
  <dgm:cxnLst>
    <dgm:cxn modelId="{4C439D1C-3C43-43C4-A562-6E0E300EF06A}" type="presOf" srcId="{CB4FE7F4-FEFD-4889-9E92-B2C82A1ECE4B}" destId="{62B7F5CA-7A96-45B0-BAA1-00F473F94A9E}" srcOrd="0" destOrd="0" presId="urn:microsoft.com/office/officeart/2005/8/layout/orgChart1"/>
    <dgm:cxn modelId="{F9A67262-F8F7-441C-83CD-7DE65273E17B}" type="presOf" srcId="{450DC0AC-E9B3-4455-871F-61CFA60A048A}" destId="{EC4833CB-197C-46B3-88EE-3A612AC60EAD}" srcOrd="0" destOrd="0" presId="urn:microsoft.com/office/officeart/2005/8/layout/orgChart1"/>
    <dgm:cxn modelId="{BE45E962-0E93-483B-80C5-67D2C9A6AFFE}" type="presOf" srcId="{906DDE8F-B3F8-469B-B6E6-AE684756C87E}" destId="{BC427557-94CE-4F44-882C-DF9AF79F8A2D}" srcOrd="0" destOrd="0" presId="urn:microsoft.com/office/officeart/2005/8/layout/orgChart1"/>
    <dgm:cxn modelId="{CD3C1464-E6C1-4809-A345-9AC77A8AB2CA}" type="presOf" srcId="{7A2321F3-966B-4C5D-884C-268498EB32C5}" destId="{6FDEA293-989D-4D4D-9437-139BB80EC597}" srcOrd="0" destOrd="0" presId="urn:microsoft.com/office/officeart/2005/8/layout/orgChart1"/>
    <dgm:cxn modelId="{9025D76F-1544-4C69-98B6-33984783DF51}" srcId="{D55508E8-9687-49BC-820E-645A40F4F028}" destId="{E2F23E0D-3AFB-4F1D-BCF6-28A35B9B4C52}" srcOrd="2" destOrd="0" parTransId="{7A2321F3-966B-4C5D-884C-268498EB32C5}" sibTransId="{3E654B70-E8F9-4301-ACBC-CCFE0B438D5C}"/>
    <dgm:cxn modelId="{6D69079D-C72D-4B59-9FCE-BF216037B832}" type="presOf" srcId="{E2F23E0D-3AFB-4F1D-BCF6-28A35B9B4C52}" destId="{71BAFE05-5D77-4270-B518-A8F1AE99F66C}" srcOrd="0" destOrd="0" presId="urn:microsoft.com/office/officeart/2005/8/layout/orgChart1"/>
    <dgm:cxn modelId="{055920A8-5378-4229-A91F-EF3444646537}" srcId="{D55508E8-9687-49BC-820E-645A40F4F028}" destId="{450DC0AC-E9B3-4455-871F-61CFA60A048A}" srcOrd="1" destOrd="0" parTransId="{906DDE8F-B3F8-469B-B6E6-AE684756C87E}" sibTransId="{97AC0EDC-1384-474A-9D42-333AC368E0DA}"/>
    <dgm:cxn modelId="{0BC7ACBC-C958-44E4-BD1C-2ECF23DB11F3}" type="presOf" srcId="{E2F23E0D-3AFB-4F1D-BCF6-28A35B9B4C52}" destId="{DD4EE77A-9545-48A9-A0F4-FF53771DE24E}" srcOrd="1" destOrd="0" presId="urn:microsoft.com/office/officeart/2005/8/layout/orgChart1"/>
    <dgm:cxn modelId="{8F2AD0BE-455F-40EB-ACF3-4F8F44E18FCF}" type="presOf" srcId="{D55508E8-9687-49BC-820E-645A40F4F028}" destId="{24F43234-0546-4B1E-928A-F84E3802F9FB}" srcOrd="1" destOrd="0" presId="urn:microsoft.com/office/officeart/2005/8/layout/orgChart1"/>
    <dgm:cxn modelId="{FBB43CC0-C3DA-431C-86FC-DB5F9E8200BF}" srcId="{D55508E8-9687-49BC-820E-645A40F4F028}" destId="{CB4FE7F4-FEFD-4889-9E92-B2C82A1ECE4B}" srcOrd="0" destOrd="0" parTransId="{A81A1D01-8C9A-48EC-80E3-031E79E69F0D}" sibTransId="{36B168D3-2C4C-4400-9C3A-3D8B4648DC5D}"/>
    <dgm:cxn modelId="{0865E1C0-94F1-4D85-B121-10CA17AE3706}" type="presOf" srcId="{450DC0AC-E9B3-4455-871F-61CFA60A048A}" destId="{A2AD9E3D-AEC3-4507-AF79-C6CA8260BD15}" srcOrd="1" destOrd="0" presId="urn:microsoft.com/office/officeart/2005/8/layout/orgChart1"/>
    <dgm:cxn modelId="{F27E5CDD-6ECC-49A2-82DE-362FF8986629}" type="presOf" srcId="{D55508E8-9687-49BC-820E-645A40F4F028}" destId="{88714805-0162-4D59-8794-C91A299E3DBC}" srcOrd="0" destOrd="0" presId="urn:microsoft.com/office/officeart/2005/8/layout/orgChart1"/>
    <dgm:cxn modelId="{333FBBEA-8A74-499F-A76F-778FEC240ACE}" type="presOf" srcId="{A81A1D01-8C9A-48EC-80E3-031E79E69F0D}" destId="{54AFB23E-F75A-431D-B165-0AC4F7FADE7E}" srcOrd="0" destOrd="0" presId="urn:microsoft.com/office/officeart/2005/8/layout/orgChart1"/>
    <dgm:cxn modelId="{238327F0-479D-432E-991E-7E33667A9426}" type="presOf" srcId="{CB4FE7F4-FEFD-4889-9E92-B2C82A1ECE4B}" destId="{226F3696-F47A-4E55-80E7-C0DBF8BF1126}" srcOrd="1" destOrd="0" presId="urn:microsoft.com/office/officeart/2005/8/layout/orgChart1"/>
    <dgm:cxn modelId="{4B4620F6-2510-44F9-B2FD-6279B1E9731A}" srcId="{68F07409-EB47-4081-B3FA-9BA007DAD5BF}" destId="{D55508E8-9687-49BC-820E-645A40F4F028}" srcOrd="0" destOrd="0" parTransId="{19369B4A-5A37-4FBF-9A40-D5F9D88146D4}" sibTransId="{2F0E155E-9EA1-42AB-94AF-EB7D5FEA79E2}"/>
    <dgm:cxn modelId="{7A0109FF-BB4E-4D4D-8683-706B95581C8E}" type="presOf" srcId="{68F07409-EB47-4081-B3FA-9BA007DAD5BF}" destId="{8685EF81-5E81-46A1-80E5-4E87EC935EFB}" srcOrd="0" destOrd="0" presId="urn:microsoft.com/office/officeart/2005/8/layout/orgChart1"/>
    <dgm:cxn modelId="{75D2F43C-30B0-43B9-9014-F99D5C45454B}" type="presParOf" srcId="{8685EF81-5E81-46A1-80E5-4E87EC935EFB}" destId="{F5B357C9-9BA7-4731-BBF3-CF92694B59F2}" srcOrd="0" destOrd="0" presId="urn:microsoft.com/office/officeart/2005/8/layout/orgChart1"/>
    <dgm:cxn modelId="{A9C20679-DFCE-4CBE-B696-B991784FA318}" type="presParOf" srcId="{F5B357C9-9BA7-4731-BBF3-CF92694B59F2}" destId="{489C6A9D-7EEA-41CA-83CB-CCD665D527CE}" srcOrd="0" destOrd="0" presId="urn:microsoft.com/office/officeart/2005/8/layout/orgChart1"/>
    <dgm:cxn modelId="{2EFDB729-FF7C-4ECB-BB99-4C9A25E42B0D}" type="presParOf" srcId="{489C6A9D-7EEA-41CA-83CB-CCD665D527CE}" destId="{88714805-0162-4D59-8794-C91A299E3DBC}" srcOrd="0" destOrd="0" presId="urn:microsoft.com/office/officeart/2005/8/layout/orgChart1"/>
    <dgm:cxn modelId="{307D36D9-5E99-438D-9850-66BDA8AFEB3E}" type="presParOf" srcId="{489C6A9D-7EEA-41CA-83CB-CCD665D527CE}" destId="{24F43234-0546-4B1E-928A-F84E3802F9FB}" srcOrd="1" destOrd="0" presId="urn:microsoft.com/office/officeart/2005/8/layout/orgChart1"/>
    <dgm:cxn modelId="{7476AB34-6E2A-4F7D-8D76-6E634897AC34}" type="presParOf" srcId="{F5B357C9-9BA7-4731-BBF3-CF92694B59F2}" destId="{8563DAA1-4AF1-4710-81FB-5F9FEC565AA9}" srcOrd="1" destOrd="0" presId="urn:microsoft.com/office/officeart/2005/8/layout/orgChart1"/>
    <dgm:cxn modelId="{44E5BB33-A5B0-4C0C-AA08-B2D004060FBC}" type="presParOf" srcId="{8563DAA1-4AF1-4710-81FB-5F9FEC565AA9}" destId="{54AFB23E-F75A-431D-B165-0AC4F7FADE7E}" srcOrd="0" destOrd="0" presId="urn:microsoft.com/office/officeart/2005/8/layout/orgChart1"/>
    <dgm:cxn modelId="{A7D438A5-8517-4C22-BAC3-0210F7D8C745}" type="presParOf" srcId="{8563DAA1-4AF1-4710-81FB-5F9FEC565AA9}" destId="{FACB3F84-78C7-4D20-A8B6-CC4ECF2893C7}" srcOrd="1" destOrd="0" presId="urn:microsoft.com/office/officeart/2005/8/layout/orgChart1"/>
    <dgm:cxn modelId="{56BE310F-5884-4A5A-97C5-A59C125CC599}" type="presParOf" srcId="{FACB3F84-78C7-4D20-A8B6-CC4ECF2893C7}" destId="{BE5E576D-287B-432E-BD77-EA84FDD89FA4}" srcOrd="0" destOrd="0" presId="urn:microsoft.com/office/officeart/2005/8/layout/orgChart1"/>
    <dgm:cxn modelId="{53FCC107-D832-4ADD-B575-B5FA50F48BDC}" type="presParOf" srcId="{BE5E576D-287B-432E-BD77-EA84FDD89FA4}" destId="{62B7F5CA-7A96-45B0-BAA1-00F473F94A9E}" srcOrd="0" destOrd="0" presId="urn:microsoft.com/office/officeart/2005/8/layout/orgChart1"/>
    <dgm:cxn modelId="{283DC720-264B-49F4-9A09-8AFCD7234EF6}" type="presParOf" srcId="{BE5E576D-287B-432E-BD77-EA84FDD89FA4}" destId="{226F3696-F47A-4E55-80E7-C0DBF8BF1126}" srcOrd="1" destOrd="0" presId="urn:microsoft.com/office/officeart/2005/8/layout/orgChart1"/>
    <dgm:cxn modelId="{BBCC4468-DE7E-4C22-A349-78B754284D17}" type="presParOf" srcId="{FACB3F84-78C7-4D20-A8B6-CC4ECF2893C7}" destId="{1C514C45-1C7F-49DF-A7C2-E778DDC4925F}" srcOrd="1" destOrd="0" presId="urn:microsoft.com/office/officeart/2005/8/layout/orgChart1"/>
    <dgm:cxn modelId="{F63AF6E5-A30C-4A8A-9FA0-7DC61A5CE321}" type="presParOf" srcId="{FACB3F84-78C7-4D20-A8B6-CC4ECF2893C7}" destId="{94174430-96D5-47A0-925D-FC9288C3D386}" srcOrd="2" destOrd="0" presId="urn:microsoft.com/office/officeart/2005/8/layout/orgChart1"/>
    <dgm:cxn modelId="{D654CF4B-7843-4E6C-A874-5BC9D227CB37}" type="presParOf" srcId="{8563DAA1-4AF1-4710-81FB-5F9FEC565AA9}" destId="{BC427557-94CE-4F44-882C-DF9AF79F8A2D}" srcOrd="2" destOrd="0" presId="urn:microsoft.com/office/officeart/2005/8/layout/orgChart1"/>
    <dgm:cxn modelId="{5843600D-2D85-48DB-8126-B98BD8F7BC5C}" type="presParOf" srcId="{8563DAA1-4AF1-4710-81FB-5F9FEC565AA9}" destId="{91303028-0F22-4157-A3E5-0BF36C43DB78}" srcOrd="3" destOrd="0" presId="urn:microsoft.com/office/officeart/2005/8/layout/orgChart1"/>
    <dgm:cxn modelId="{E8DDC665-E71C-4C04-BF3F-B617CD7E6332}" type="presParOf" srcId="{91303028-0F22-4157-A3E5-0BF36C43DB78}" destId="{DF43BF1E-8E45-47C6-B0D7-61D3E1B38D74}" srcOrd="0" destOrd="0" presId="urn:microsoft.com/office/officeart/2005/8/layout/orgChart1"/>
    <dgm:cxn modelId="{E9A98E8B-4810-4C97-81FF-76640DC3771C}" type="presParOf" srcId="{DF43BF1E-8E45-47C6-B0D7-61D3E1B38D74}" destId="{EC4833CB-197C-46B3-88EE-3A612AC60EAD}" srcOrd="0" destOrd="0" presId="urn:microsoft.com/office/officeart/2005/8/layout/orgChart1"/>
    <dgm:cxn modelId="{D0E62E11-47BF-450F-815F-FB3F951AAAB4}" type="presParOf" srcId="{DF43BF1E-8E45-47C6-B0D7-61D3E1B38D74}" destId="{A2AD9E3D-AEC3-4507-AF79-C6CA8260BD15}" srcOrd="1" destOrd="0" presId="urn:microsoft.com/office/officeart/2005/8/layout/orgChart1"/>
    <dgm:cxn modelId="{72E03A57-0078-4D13-BFEF-CE574D2F4465}" type="presParOf" srcId="{91303028-0F22-4157-A3E5-0BF36C43DB78}" destId="{BD48910C-BDB7-4C40-B0FE-214E8C314DB1}" srcOrd="1" destOrd="0" presId="urn:microsoft.com/office/officeart/2005/8/layout/orgChart1"/>
    <dgm:cxn modelId="{9B44EA92-D84F-4241-9A2A-57D7C9003D64}" type="presParOf" srcId="{91303028-0F22-4157-A3E5-0BF36C43DB78}" destId="{1ACC8D6C-CABB-4682-B1A9-DD855C56B323}" srcOrd="2" destOrd="0" presId="urn:microsoft.com/office/officeart/2005/8/layout/orgChart1"/>
    <dgm:cxn modelId="{91BCF988-D491-423F-B036-490BFAAE7003}" type="presParOf" srcId="{8563DAA1-4AF1-4710-81FB-5F9FEC565AA9}" destId="{6FDEA293-989D-4D4D-9437-139BB80EC597}" srcOrd="4" destOrd="0" presId="urn:microsoft.com/office/officeart/2005/8/layout/orgChart1"/>
    <dgm:cxn modelId="{300A4F1C-C52B-454C-94A4-E382133FCFD2}" type="presParOf" srcId="{8563DAA1-4AF1-4710-81FB-5F9FEC565AA9}" destId="{9CC08780-4F75-48A5-A5A2-B6190C79342E}" srcOrd="5" destOrd="0" presId="urn:microsoft.com/office/officeart/2005/8/layout/orgChart1"/>
    <dgm:cxn modelId="{D8EB041B-2E65-4F58-9BDC-BEA489FC9BB7}" type="presParOf" srcId="{9CC08780-4F75-48A5-A5A2-B6190C79342E}" destId="{5BA27279-6F51-4DDF-86DD-7F142B0EF72B}" srcOrd="0" destOrd="0" presId="urn:microsoft.com/office/officeart/2005/8/layout/orgChart1"/>
    <dgm:cxn modelId="{E2867A7A-C94C-49C3-9CA9-D8E859B70924}" type="presParOf" srcId="{5BA27279-6F51-4DDF-86DD-7F142B0EF72B}" destId="{71BAFE05-5D77-4270-B518-A8F1AE99F66C}" srcOrd="0" destOrd="0" presId="urn:microsoft.com/office/officeart/2005/8/layout/orgChart1"/>
    <dgm:cxn modelId="{B226278D-1FD2-4610-A4B5-E8E5C767E82A}" type="presParOf" srcId="{5BA27279-6F51-4DDF-86DD-7F142B0EF72B}" destId="{DD4EE77A-9545-48A9-A0F4-FF53771DE24E}" srcOrd="1" destOrd="0" presId="urn:microsoft.com/office/officeart/2005/8/layout/orgChart1"/>
    <dgm:cxn modelId="{C39550B2-5312-4200-A494-2D97E406305D}" type="presParOf" srcId="{9CC08780-4F75-48A5-A5A2-B6190C79342E}" destId="{8E1D0863-E9AF-41CA-9A31-8C98B0119508}" srcOrd="1" destOrd="0" presId="urn:microsoft.com/office/officeart/2005/8/layout/orgChart1"/>
    <dgm:cxn modelId="{402A44CC-386A-482F-829D-6416FB4568EB}" type="presParOf" srcId="{9CC08780-4F75-48A5-A5A2-B6190C79342E}" destId="{9F8D5F80-8FD4-4CA6-91B3-608D5E907205}" srcOrd="2" destOrd="0" presId="urn:microsoft.com/office/officeart/2005/8/layout/orgChart1"/>
    <dgm:cxn modelId="{38D081B7-3DEC-48D8-B848-CECED17C9A4C}" type="presParOf" srcId="{F5B357C9-9BA7-4731-BBF3-CF92694B59F2}" destId="{5EE8AC63-64AC-48E1-895F-4C6BE4CE0DBC}"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DEA293-989D-4D4D-9437-139BB80EC597}">
      <dsp:nvSpPr>
        <dsp:cNvPr id="0" name=""/>
        <dsp:cNvSpPr/>
      </dsp:nvSpPr>
      <dsp:spPr>
        <a:xfrm>
          <a:off x="2019300" y="447514"/>
          <a:ext cx="1081195" cy="187645"/>
        </a:xfrm>
        <a:custGeom>
          <a:avLst/>
          <a:gdLst/>
          <a:ahLst/>
          <a:cxnLst/>
          <a:rect l="0" t="0" r="0" b="0"/>
          <a:pathLst>
            <a:path>
              <a:moveTo>
                <a:pt x="0" y="0"/>
              </a:moveTo>
              <a:lnTo>
                <a:pt x="0" y="93822"/>
              </a:lnTo>
              <a:lnTo>
                <a:pt x="1081195" y="93822"/>
              </a:lnTo>
              <a:lnTo>
                <a:pt x="1081195" y="18764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C427557-94CE-4F44-882C-DF9AF79F8A2D}">
      <dsp:nvSpPr>
        <dsp:cNvPr id="0" name=""/>
        <dsp:cNvSpPr/>
      </dsp:nvSpPr>
      <dsp:spPr>
        <a:xfrm>
          <a:off x="1973580" y="447514"/>
          <a:ext cx="91440" cy="187645"/>
        </a:xfrm>
        <a:custGeom>
          <a:avLst/>
          <a:gdLst/>
          <a:ahLst/>
          <a:cxnLst/>
          <a:rect l="0" t="0" r="0" b="0"/>
          <a:pathLst>
            <a:path>
              <a:moveTo>
                <a:pt x="45720" y="0"/>
              </a:moveTo>
              <a:lnTo>
                <a:pt x="45720" y="18764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4AFB23E-F75A-431D-B165-0AC4F7FADE7E}">
      <dsp:nvSpPr>
        <dsp:cNvPr id="0" name=""/>
        <dsp:cNvSpPr/>
      </dsp:nvSpPr>
      <dsp:spPr>
        <a:xfrm>
          <a:off x="938104" y="447514"/>
          <a:ext cx="1081195" cy="187645"/>
        </a:xfrm>
        <a:custGeom>
          <a:avLst/>
          <a:gdLst/>
          <a:ahLst/>
          <a:cxnLst/>
          <a:rect l="0" t="0" r="0" b="0"/>
          <a:pathLst>
            <a:path>
              <a:moveTo>
                <a:pt x="1081195" y="0"/>
              </a:moveTo>
              <a:lnTo>
                <a:pt x="1081195" y="93822"/>
              </a:lnTo>
              <a:lnTo>
                <a:pt x="0" y="93822"/>
              </a:lnTo>
              <a:lnTo>
                <a:pt x="0" y="18764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8714805-0162-4D59-8794-C91A299E3DBC}">
      <dsp:nvSpPr>
        <dsp:cNvPr id="0" name=""/>
        <dsp:cNvSpPr/>
      </dsp:nvSpPr>
      <dsp:spPr>
        <a:xfrm>
          <a:off x="1572524" y="739"/>
          <a:ext cx="893550" cy="4467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2800" b="0" i="0" u="none" strike="noStrike" kern="1200" cap="none" normalizeH="0" baseline="0">
            <a:ln>
              <a:noFill/>
            </a:ln>
            <a:solidFill>
              <a:schemeClr val="tx1"/>
            </a:solidFill>
            <a:effectLst/>
            <a:latin typeface="Arial" panose="020B0604020202020204" pitchFamily="34" charset="0"/>
            <a:cs typeface="Arial" panose="020B0604020202020204" pitchFamily="34" charset="0"/>
          </a:endParaRPr>
        </a:p>
      </dsp:txBody>
      <dsp:txXfrm>
        <a:off x="1572524" y="739"/>
        <a:ext cx="893550" cy="446775"/>
      </dsp:txXfrm>
    </dsp:sp>
    <dsp:sp modelId="{62B7F5CA-7A96-45B0-BAA1-00F473F94A9E}">
      <dsp:nvSpPr>
        <dsp:cNvPr id="0" name=""/>
        <dsp:cNvSpPr/>
      </dsp:nvSpPr>
      <dsp:spPr>
        <a:xfrm>
          <a:off x="491329" y="635160"/>
          <a:ext cx="893550" cy="4467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2800" b="0" i="0" u="none" strike="noStrike" kern="1200" cap="none" normalizeH="0" baseline="0">
            <a:ln>
              <a:noFill/>
            </a:ln>
            <a:solidFill>
              <a:schemeClr val="tx1"/>
            </a:solidFill>
            <a:effectLst/>
            <a:latin typeface="Arial" panose="020B0604020202020204" pitchFamily="34" charset="0"/>
            <a:cs typeface="Arial" panose="020B0604020202020204" pitchFamily="34" charset="0"/>
          </a:endParaRPr>
        </a:p>
      </dsp:txBody>
      <dsp:txXfrm>
        <a:off x="491329" y="635160"/>
        <a:ext cx="893550" cy="446775"/>
      </dsp:txXfrm>
    </dsp:sp>
    <dsp:sp modelId="{EC4833CB-197C-46B3-88EE-3A612AC60EAD}">
      <dsp:nvSpPr>
        <dsp:cNvPr id="0" name=""/>
        <dsp:cNvSpPr/>
      </dsp:nvSpPr>
      <dsp:spPr>
        <a:xfrm>
          <a:off x="1572524" y="635160"/>
          <a:ext cx="893550" cy="4467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2800" b="0" i="0" u="none" strike="noStrike" kern="1200" cap="none" normalizeH="0" baseline="0">
            <a:ln>
              <a:noFill/>
            </a:ln>
            <a:solidFill>
              <a:schemeClr val="tx1"/>
            </a:solidFill>
            <a:effectLst/>
            <a:latin typeface="Arial" panose="020B0604020202020204" pitchFamily="34" charset="0"/>
            <a:cs typeface="Arial" panose="020B0604020202020204" pitchFamily="34" charset="0"/>
          </a:endParaRPr>
        </a:p>
      </dsp:txBody>
      <dsp:txXfrm>
        <a:off x="1572524" y="635160"/>
        <a:ext cx="893550" cy="446775"/>
      </dsp:txXfrm>
    </dsp:sp>
    <dsp:sp modelId="{71BAFE05-5D77-4270-B518-A8F1AE99F66C}">
      <dsp:nvSpPr>
        <dsp:cNvPr id="0" name=""/>
        <dsp:cNvSpPr/>
      </dsp:nvSpPr>
      <dsp:spPr>
        <a:xfrm>
          <a:off x="2653720" y="635160"/>
          <a:ext cx="893550" cy="4467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2800" b="0" i="0" u="none" strike="noStrike" kern="1200" cap="none" normalizeH="0" baseline="0">
            <a:ln>
              <a:noFill/>
            </a:ln>
            <a:solidFill>
              <a:schemeClr val="tx1"/>
            </a:solidFill>
            <a:effectLst/>
            <a:latin typeface="Arial" panose="020B0604020202020204" pitchFamily="34" charset="0"/>
            <a:cs typeface="Arial" panose="020B0604020202020204" pitchFamily="34" charset="0"/>
          </a:endParaRPr>
        </a:p>
      </dsp:txBody>
      <dsp:txXfrm>
        <a:off x="2653720" y="635160"/>
        <a:ext cx="893550" cy="446775"/>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2EEAF596-6D1B-41FD-9F1B-0C072584E37A}" type="datetimeFigureOut">
              <a:rPr lang="cy-GB" smtClean="0"/>
              <a:t>11/02/2020</a:t>
            </a:fld>
            <a:endParaRPr lang="cy-GB"/>
          </a:p>
        </p:txBody>
      </p:sp>
      <p:sp>
        <p:nvSpPr>
          <p:cNvPr id="4" name="Footer Placeholder 3"/>
          <p:cNvSpPr>
            <a:spLocks noGrp="1"/>
          </p:cNvSpPr>
          <p:nvPr>
            <p:ph type="ftr" sz="quarter" idx="2"/>
          </p:nvPr>
        </p:nvSpPr>
        <p:spPr>
          <a:xfrm>
            <a:off x="0" y="9428584"/>
            <a:ext cx="2945659" cy="496332"/>
          </a:xfrm>
          <a:prstGeom prst="rect">
            <a:avLst/>
          </a:prstGeom>
        </p:spPr>
        <p:txBody>
          <a:bodyPr vert="horz" lIns="91440" tIns="45720" rIns="91440" bIns="45720" rtlCol="0" anchor="b"/>
          <a:lstStyle>
            <a:lvl1pPr algn="l">
              <a:defRPr sz="1200"/>
            </a:lvl1pPr>
          </a:lstStyle>
          <a:p>
            <a:endParaRPr lang="cy-GB"/>
          </a:p>
        </p:txBody>
      </p:sp>
      <p:sp>
        <p:nvSpPr>
          <p:cNvPr id="5" name="Slide Number Placeholder 4"/>
          <p:cNvSpPr>
            <a:spLocks noGrp="1"/>
          </p:cNvSpPr>
          <p:nvPr>
            <p:ph type="sldNum" sz="quarter" idx="3"/>
          </p:nvPr>
        </p:nvSpPr>
        <p:spPr>
          <a:xfrm>
            <a:off x="3850443" y="9428584"/>
            <a:ext cx="2945659" cy="496332"/>
          </a:xfrm>
          <a:prstGeom prst="rect">
            <a:avLst/>
          </a:prstGeom>
        </p:spPr>
        <p:txBody>
          <a:bodyPr vert="horz" lIns="91440" tIns="45720" rIns="91440" bIns="45720" rtlCol="0" anchor="b"/>
          <a:lstStyle>
            <a:lvl1pPr algn="r">
              <a:defRPr sz="1200"/>
            </a:lvl1pPr>
          </a:lstStyle>
          <a:p>
            <a:fld id="{2C4062DB-03CB-424E-84C7-97B3E7E71A07}" type="slidenum">
              <a:rPr lang="cy-GB" smtClean="0"/>
              <a:t>‹#›</a:t>
            </a:fld>
            <a:endParaRPr lang="cy-GB"/>
          </a:p>
        </p:txBody>
      </p:sp>
    </p:spTree>
    <p:extLst>
      <p:ext uri="{BB962C8B-B14F-4D97-AF65-F5344CB8AC3E}">
        <p14:creationId xmlns:p14="http://schemas.microsoft.com/office/powerpoint/2010/main" val="108983180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44958" cy="498395"/>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1098" y="1"/>
            <a:ext cx="2944958" cy="498395"/>
          </a:xfrm>
          <a:prstGeom prst="rect">
            <a:avLst/>
          </a:prstGeom>
        </p:spPr>
        <p:txBody>
          <a:bodyPr vert="horz" lIns="91440" tIns="45720" rIns="91440" bIns="45720" rtlCol="0"/>
          <a:lstStyle>
            <a:lvl1pPr algn="r">
              <a:defRPr sz="1200"/>
            </a:lvl1pPr>
          </a:lstStyle>
          <a:p>
            <a:fld id="{1C28AAA8-11FA-4364-B2D9-59A6002A31D6}" type="datetimeFigureOut">
              <a:rPr lang="en-US" smtClean="0"/>
              <a:t>2/11/2020</a:t>
            </a:fld>
            <a:endParaRPr lang="en-US"/>
          </a:p>
        </p:txBody>
      </p:sp>
      <p:sp>
        <p:nvSpPr>
          <p:cNvPr id="4" name="Slide Image Placeholder 3"/>
          <p:cNvSpPr>
            <a:spLocks noGrp="1" noRot="1" noChangeAspect="1"/>
          </p:cNvSpPr>
          <p:nvPr>
            <p:ph type="sldImg" idx="2"/>
          </p:nvPr>
        </p:nvSpPr>
        <p:spPr>
          <a:xfrm>
            <a:off x="420688" y="1241425"/>
            <a:ext cx="5956300"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606" y="4777612"/>
            <a:ext cx="5438464" cy="3907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28243"/>
            <a:ext cx="2944958" cy="49839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1098" y="9428243"/>
            <a:ext cx="2944958" cy="498395"/>
          </a:xfrm>
          <a:prstGeom prst="rect">
            <a:avLst/>
          </a:prstGeom>
        </p:spPr>
        <p:txBody>
          <a:bodyPr vert="horz" lIns="91440" tIns="45720" rIns="91440" bIns="45720" rtlCol="0" anchor="b"/>
          <a:lstStyle>
            <a:lvl1pPr algn="r">
              <a:defRPr sz="1200"/>
            </a:lvl1pPr>
          </a:lstStyle>
          <a:p>
            <a:fld id="{98DA3AAE-E968-46AF-844A-79800C5D4725}" type="slidenum">
              <a:rPr lang="en-US" smtClean="0"/>
              <a:t>‹#›</a:t>
            </a:fld>
            <a:endParaRPr lang="en-US"/>
          </a:p>
        </p:txBody>
      </p:sp>
    </p:spTree>
    <p:extLst>
      <p:ext uri="{BB962C8B-B14F-4D97-AF65-F5344CB8AC3E}">
        <p14:creationId xmlns:p14="http://schemas.microsoft.com/office/powerpoint/2010/main" val="12901514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1258888"/>
            <a:ext cx="5956300" cy="334962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1</a:t>
            </a:fld>
            <a:endParaRPr lang="en-US"/>
          </a:p>
        </p:txBody>
      </p:sp>
    </p:spTree>
    <p:extLst>
      <p:ext uri="{BB962C8B-B14F-4D97-AF65-F5344CB8AC3E}">
        <p14:creationId xmlns:p14="http://schemas.microsoft.com/office/powerpoint/2010/main" val="17046246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2</a:t>
            </a:fld>
            <a:endParaRPr lang="en-US"/>
          </a:p>
        </p:txBody>
      </p:sp>
    </p:spTree>
    <p:extLst>
      <p:ext uri="{BB962C8B-B14F-4D97-AF65-F5344CB8AC3E}">
        <p14:creationId xmlns:p14="http://schemas.microsoft.com/office/powerpoint/2010/main" val="25340287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3</a:t>
            </a:fld>
            <a:endParaRPr lang="en-US"/>
          </a:p>
        </p:txBody>
      </p:sp>
    </p:spTree>
    <p:extLst>
      <p:ext uri="{BB962C8B-B14F-4D97-AF65-F5344CB8AC3E}">
        <p14:creationId xmlns:p14="http://schemas.microsoft.com/office/powerpoint/2010/main" val="35346253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4</a:t>
            </a:fld>
            <a:endParaRPr lang="en-US"/>
          </a:p>
        </p:txBody>
      </p:sp>
    </p:spTree>
    <p:extLst>
      <p:ext uri="{BB962C8B-B14F-4D97-AF65-F5344CB8AC3E}">
        <p14:creationId xmlns:p14="http://schemas.microsoft.com/office/powerpoint/2010/main" val="14965013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8DA3AAE-E968-46AF-844A-79800C5D4725}" type="slidenum">
              <a:rPr lang="en-US" smtClean="0"/>
              <a:t>5</a:t>
            </a:fld>
            <a:endParaRPr lang="en-US"/>
          </a:p>
        </p:txBody>
      </p:sp>
    </p:spTree>
    <p:extLst>
      <p:ext uri="{BB962C8B-B14F-4D97-AF65-F5344CB8AC3E}">
        <p14:creationId xmlns:p14="http://schemas.microsoft.com/office/powerpoint/2010/main" val="32180725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6</a:t>
            </a:fld>
            <a:endParaRPr lang="en-US"/>
          </a:p>
        </p:txBody>
      </p:sp>
    </p:spTree>
    <p:extLst>
      <p:ext uri="{BB962C8B-B14F-4D97-AF65-F5344CB8AC3E}">
        <p14:creationId xmlns:p14="http://schemas.microsoft.com/office/powerpoint/2010/main" val="4262945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7</a:t>
            </a:fld>
            <a:endParaRPr lang="en-US"/>
          </a:p>
        </p:txBody>
      </p:sp>
    </p:spTree>
    <p:extLst>
      <p:ext uri="{BB962C8B-B14F-4D97-AF65-F5344CB8AC3E}">
        <p14:creationId xmlns:p14="http://schemas.microsoft.com/office/powerpoint/2010/main" val="35263804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8</a:t>
            </a:fld>
            <a:endParaRPr lang="en-US"/>
          </a:p>
        </p:txBody>
      </p:sp>
    </p:spTree>
    <p:extLst>
      <p:ext uri="{BB962C8B-B14F-4D97-AF65-F5344CB8AC3E}">
        <p14:creationId xmlns:p14="http://schemas.microsoft.com/office/powerpoint/2010/main" val="16681402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9</a:t>
            </a:fld>
            <a:endParaRPr lang="en-US"/>
          </a:p>
        </p:txBody>
      </p:sp>
    </p:spTree>
    <p:extLst>
      <p:ext uri="{BB962C8B-B14F-4D97-AF65-F5344CB8AC3E}">
        <p14:creationId xmlns:p14="http://schemas.microsoft.com/office/powerpoint/2010/main" val="4795589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10</a:t>
            </a:fld>
            <a:endParaRPr lang="en-US"/>
          </a:p>
        </p:txBody>
      </p:sp>
    </p:spTree>
    <p:extLst>
      <p:ext uri="{BB962C8B-B14F-4D97-AF65-F5344CB8AC3E}">
        <p14:creationId xmlns:p14="http://schemas.microsoft.com/office/powerpoint/2010/main" val="32720552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11</a:t>
            </a:fld>
            <a:endParaRPr lang="en-US"/>
          </a:p>
        </p:txBody>
      </p:sp>
    </p:spTree>
    <p:extLst>
      <p:ext uri="{BB962C8B-B14F-4D97-AF65-F5344CB8AC3E}">
        <p14:creationId xmlns:p14="http://schemas.microsoft.com/office/powerpoint/2010/main" val="24541237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DA3AAE-E968-46AF-844A-79800C5D4725}" type="slidenum">
              <a:rPr lang="en-US" smtClean="0"/>
              <a:t>12</a:t>
            </a:fld>
            <a:endParaRPr lang="en-US"/>
          </a:p>
        </p:txBody>
      </p:sp>
    </p:spTree>
    <p:extLst>
      <p:ext uri="{BB962C8B-B14F-4D97-AF65-F5344CB8AC3E}">
        <p14:creationId xmlns:p14="http://schemas.microsoft.com/office/powerpoint/2010/main" val="15533080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13</a:t>
            </a:fld>
            <a:endParaRPr lang="en-US"/>
          </a:p>
        </p:txBody>
      </p:sp>
    </p:spTree>
    <p:extLst>
      <p:ext uri="{BB962C8B-B14F-4D97-AF65-F5344CB8AC3E}">
        <p14:creationId xmlns:p14="http://schemas.microsoft.com/office/powerpoint/2010/main" val="25235672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14</a:t>
            </a:fld>
            <a:endParaRPr lang="en-US"/>
          </a:p>
        </p:txBody>
      </p:sp>
    </p:spTree>
    <p:extLst>
      <p:ext uri="{BB962C8B-B14F-4D97-AF65-F5344CB8AC3E}">
        <p14:creationId xmlns:p14="http://schemas.microsoft.com/office/powerpoint/2010/main" val="41562703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15</a:t>
            </a:fld>
            <a:endParaRPr lang="en-US"/>
          </a:p>
        </p:txBody>
      </p:sp>
    </p:spTree>
    <p:extLst>
      <p:ext uri="{BB962C8B-B14F-4D97-AF65-F5344CB8AC3E}">
        <p14:creationId xmlns:p14="http://schemas.microsoft.com/office/powerpoint/2010/main" val="27200128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16</a:t>
            </a:fld>
            <a:endParaRPr lang="en-US"/>
          </a:p>
        </p:txBody>
      </p:sp>
    </p:spTree>
    <p:extLst>
      <p:ext uri="{BB962C8B-B14F-4D97-AF65-F5344CB8AC3E}">
        <p14:creationId xmlns:p14="http://schemas.microsoft.com/office/powerpoint/2010/main" val="42948641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TextEdit="1"/>
          </p:cNvSpPr>
          <p:nvPr>
            <p:ph type="sldImg"/>
          </p:nvPr>
        </p:nvSpPr>
        <p:spPr>
          <a:ln/>
        </p:spPr>
      </p:sp>
      <p:sp>
        <p:nvSpPr>
          <p:cNvPr id="8195" name="Notes Placeholder 2"/>
          <p:cNvSpPr>
            <a:spLocks noGrp="1"/>
          </p:cNvSpPr>
          <p:nvPr>
            <p:ph type="body" idx="1"/>
          </p:nvPr>
        </p:nvSpPr>
        <p:spPr>
          <a:noFill/>
        </p:spPr>
        <p:txBody>
          <a:bodyPr/>
          <a:lstStyle/>
          <a:p>
            <a:pPr eaLnBrk="1" hangingPunct="1"/>
            <a:endParaRPr lang="en-US" altLang="en-US" dirty="0">
              <a:latin typeface="Arial" panose="020B0604020202020204" pitchFamily="34" charset="0"/>
              <a:cs typeface="Arial" panose="020B0604020202020204" pitchFamily="34" charset="0"/>
            </a:endParaRPr>
          </a:p>
        </p:txBody>
      </p:sp>
      <p:sp>
        <p:nvSpPr>
          <p:cNvPr id="819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31D1C1E6-D937-469E-82DF-2044DF364009}" type="slidenum">
              <a:rPr lang="en-GB" altLang="en-US"/>
              <a:pPr>
                <a:spcBef>
                  <a:spcPct val="0"/>
                </a:spcBef>
              </a:pPr>
              <a:t>17</a:t>
            </a:fld>
            <a:endParaRPr lang="en-GB" altLang="en-US"/>
          </a:p>
        </p:txBody>
      </p:sp>
    </p:spTree>
    <p:extLst>
      <p:ext uri="{BB962C8B-B14F-4D97-AF65-F5344CB8AC3E}">
        <p14:creationId xmlns:p14="http://schemas.microsoft.com/office/powerpoint/2010/main" val="8935378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18</a:t>
            </a:fld>
            <a:endParaRPr lang="en-US"/>
          </a:p>
        </p:txBody>
      </p:sp>
    </p:spTree>
    <p:extLst>
      <p:ext uri="{BB962C8B-B14F-4D97-AF65-F5344CB8AC3E}">
        <p14:creationId xmlns:p14="http://schemas.microsoft.com/office/powerpoint/2010/main" val="2051287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7DA98FB-3A1B-4164-AD56-C9C95732AFCF}" type="slidenum">
              <a:rPr lang="en-GB" altLang="en-US"/>
              <a:pPr>
                <a:spcBef>
                  <a:spcPct val="0"/>
                </a:spcBef>
              </a:pPr>
              <a:t>19</a:t>
            </a:fld>
            <a:endParaRPr lang="en-GB" altLang="en-US"/>
          </a:p>
        </p:txBody>
      </p:sp>
      <p:sp>
        <p:nvSpPr>
          <p:cNvPr id="12291" name="Rectangle 2"/>
          <p:cNvSpPr>
            <a:spLocks noGrp="1" noRot="1" noChangeAspect="1" noChangeArrowheads="1" noTextEdit="1"/>
          </p:cNvSpPr>
          <p:nvPr>
            <p:ph type="sldImg"/>
          </p:nvPr>
        </p:nvSpPr>
        <p:spPr>
          <a:ln/>
        </p:spPr>
      </p:sp>
      <p:sp>
        <p:nvSpPr>
          <p:cNvPr id="12292" name="Rectangle 3"/>
          <p:cNvSpPr>
            <a:spLocks noGrp="1" noChangeArrowheads="1"/>
          </p:cNvSpPr>
          <p:nvPr>
            <p:ph type="body" idx="1"/>
          </p:nvPr>
        </p:nvSpPr>
        <p:spPr>
          <a:noFill/>
        </p:spPr>
        <p:txBody>
          <a:bodyPr/>
          <a:lstStyle/>
          <a:p>
            <a:pPr eaLnBrk="1" hangingPunct="1"/>
            <a:endParaRPr lang="en-US"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665295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29F4C34C-796E-4491-9E1C-813B920728E7}" type="slidenum">
              <a:rPr lang="en-GB" altLang="en-US"/>
              <a:pPr>
                <a:spcBef>
                  <a:spcPct val="0"/>
                </a:spcBef>
              </a:pPr>
              <a:t>20</a:t>
            </a:fld>
            <a:endParaRPr lang="en-GB" altLang="en-US"/>
          </a:p>
        </p:txBody>
      </p:sp>
      <p:sp>
        <p:nvSpPr>
          <p:cNvPr id="13315" name="Rectangle 2"/>
          <p:cNvSpPr>
            <a:spLocks noGrp="1" noRot="1" noChangeAspect="1" noChangeArrowheads="1" noTextEdit="1"/>
          </p:cNvSpPr>
          <p:nvPr>
            <p:ph type="sldImg"/>
          </p:nvPr>
        </p:nvSpPr>
        <p:spPr>
          <a:ln/>
        </p:spPr>
      </p:sp>
      <p:sp>
        <p:nvSpPr>
          <p:cNvPr id="13316" name="Rectangle 3"/>
          <p:cNvSpPr>
            <a:spLocks noGrp="1" noChangeArrowheads="1"/>
          </p:cNvSpPr>
          <p:nvPr>
            <p:ph type="body" idx="1"/>
          </p:nvPr>
        </p:nvSpPr>
        <p:spPr>
          <a:noFill/>
        </p:spPr>
        <p:txBody>
          <a:bodyPr/>
          <a:lstStyle/>
          <a:p>
            <a:pPr eaLnBrk="1" hangingPunct="1"/>
            <a:endParaRPr lang="en-US" altLang="en-US"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726469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21F37A8F-CEAC-4DE5-B19C-8FF49B4403CE}" type="slidenum">
              <a:rPr lang="en-GB" altLang="en-US"/>
              <a:pPr>
                <a:spcBef>
                  <a:spcPct val="0"/>
                </a:spcBef>
              </a:pPr>
              <a:t>21</a:t>
            </a:fld>
            <a:endParaRPr lang="en-GB" altLang="en-US"/>
          </a:p>
        </p:txBody>
      </p:sp>
      <p:sp>
        <p:nvSpPr>
          <p:cNvPr id="15363" name="Rectangle 2"/>
          <p:cNvSpPr>
            <a:spLocks noGrp="1" noRot="1" noChangeAspect="1" noChangeArrowheads="1" noTextEdit="1"/>
          </p:cNvSpPr>
          <p:nvPr>
            <p:ph type="sldImg"/>
          </p:nvPr>
        </p:nvSpPr>
        <p:spPr>
          <a:ln/>
        </p:spPr>
      </p:sp>
      <p:sp>
        <p:nvSpPr>
          <p:cNvPr id="15364" name="Rectangle 3"/>
          <p:cNvSpPr>
            <a:spLocks noGrp="1" noChangeArrowheads="1"/>
          </p:cNvSpPr>
          <p:nvPr>
            <p:ph type="body" idx="1"/>
          </p:nvPr>
        </p:nvSpPr>
        <p:spPr>
          <a:noFill/>
        </p:spPr>
        <p:txBody>
          <a:bodyPr/>
          <a:lstStyle/>
          <a:p>
            <a:pPr eaLnBrk="1" hangingPunct="1"/>
            <a:endParaRPr lang="en-US"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4508989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C9493DCC-B8E2-418E-9AC2-1DE59510206E}" type="slidenum">
              <a:rPr lang="en-GB" altLang="en-US"/>
              <a:pPr>
                <a:spcBef>
                  <a:spcPct val="0"/>
                </a:spcBef>
              </a:pPr>
              <a:t>22</a:t>
            </a:fld>
            <a:endParaRPr lang="en-GB" altLang="en-US"/>
          </a:p>
        </p:txBody>
      </p:sp>
      <p:sp>
        <p:nvSpPr>
          <p:cNvPr id="17411" name="Rectangle 2"/>
          <p:cNvSpPr>
            <a:spLocks noGrp="1" noRot="1" noChangeAspect="1" noChangeArrowheads="1" noTextEdit="1"/>
          </p:cNvSpPr>
          <p:nvPr>
            <p:ph type="sldImg"/>
          </p:nvPr>
        </p:nvSpPr>
        <p:spPr>
          <a:ln/>
        </p:spPr>
      </p:sp>
      <p:sp>
        <p:nvSpPr>
          <p:cNvPr id="17412" name="Rectangle 3"/>
          <p:cNvSpPr>
            <a:spLocks noGrp="1" noChangeArrowheads="1"/>
          </p:cNvSpPr>
          <p:nvPr>
            <p:ph type="body" idx="1"/>
          </p:nvPr>
        </p:nvSpPr>
        <p:spPr>
          <a:noFill/>
        </p:spPr>
        <p:txBody>
          <a:bodyPr/>
          <a:lstStyle/>
          <a:p>
            <a:pPr eaLnBrk="1" hangingPunct="1"/>
            <a:endParaRPr lang="en-US"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661611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AAC8C4A6-EC2B-4E83-9E5B-A55358C27435}" type="slidenum">
              <a:rPr lang="en-GB" altLang="en-US"/>
              <a:pPr>
                <a:spcBef>
                  <a:spcPct val="0"/>
                </a:spcBef>
              </a:pPr>
              <a:t>23</a:t>
            </a:fld>
            <a:endParaRPr lang="en-GB" altLang="en-US"/>
          </a:p>
        </p:txBody>
      </p:sp>
      <p:sp>
        <p:nvSpPr>
          <p:cNvPr id="19459"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252783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p:spPr>
      </p:sp>
      <p:sp>
        <p:nvSpPr>
          <p:cNvPr id="23555" name="Notes Placeholder 2"/>
          <p:cNvSpPr>
            <a:spLocks noGrp="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2355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C2D7CB0A-FE21-417F-A2E2-E5B327506F95}" type="slidenum">
              <a:rPr lang="en-GB" altLang="en-US"/>
              <a:pPr>
                <a:spcBef>
                  <a:spcPct val="0"/>
                </a:spcBef>
              </a:pPr>
              <a:t>24</a:t>
            </a:fld>
            <a:endParaRPr lang="en-GB" altLang="en-US"/>
          </a:p>
        </p:txBody>
      </p:sp>
    </p:spTree>
    <p:extLst>
      <p:ext uri="{BB962C8B-B14F-4D97-AF65-F5344CB8AC3E}">
        <p14:creationId xmlns:p14="http://schemas.microsoft.com/office/powerpoint/2010/main" val="357048599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8DA3AAE-E968-46AF-844A-79800C5D4725}" type="slidenum">
              <a:rPr lang="en-US" smtClean="0"/>
              <a:t>25</a:t>
            </a:fld>
            <a:endParaRPr lang="en-US"/>
          </a:p>
        </p:txBody>
      </p:sp>
    </p:spTree>
    <p:extLst>
      <p:ext uri="{BB962C8B-B14F-4D97-AF65-F5344CB8AC3E}">
        <p14:creationId xmlns:p14="http://schemas.microsoft.com/office/powerpoint/2010/main" val="87083019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26</a:t>
            </a:fld>
            <a:endParaRPr lang="en-US"/>
          </a:p>
        </p:txBody>
      </p:sp>
    </p:spTree>
    <p:extLst>
      <p:ext uri="{BB962C8B-B14F-4D97-AF65-F5344CB8AC3E}">
        <p14:creationId xmlns:p14="http://schemas.microsoft.com/office/powerpoint/2010/main" val="60854016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27</a:t>
            </a:fld>
            <a:endParaRPr lang="en-US"/>
          </a:p>
        </p:txBody>
      </p:sp>
    </p:spTree>
    <p:extLst>
      <p:ext uri="{BB962C8B-B14F-4D97-AF65-F5344CB8AC3E}">
        <p14:creationId xmlns:p14="http://schemas.microsoft.com/office/powerpoint/2010/main" val="278407760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28</a:t>
            </a:fld>
            <a:endParaRPr lang="en-US"/>
          </a:p>
        </p:txBody>
      </p:sp>
    </p:spTree>
    <p:extLst>
      <p:ext uri="{BB962C8B-B14F-4D97-AF65-F5344CB8AC3E}">
        <p14:creationId xmlns:p14="http://schemas.microsoft.com/office/powerpoint/2010/main" val="381567581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29</a:t>
            </a:fld>
            <a:endParaRPr lang="en-US"/>
          </a:p>
        </p:txBody>
      </p:sp>
    </p:spTree>
    <p:extLst>
      <p:ext uri="{BB962C8B-B14F-4D97-AF65-F5344CB8AC3E}">
        <p14:creationId xmlns:p14="http://schemas.microsoft.com/office/powerpoint/2010/main" val="239276064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30</a:t>
            </a:fld>
            <a:endParaRPr lang="en-US"/>
          </a:p>
        </p:txBody>
      </p:sp>
    </p:spTree>
    <p:extLst>
      <p:ext uri="{BB962C8B-B14F-4D97-AF65-F5344CB8AC3E}">
        <p14:creationId xmlns:p14="http://schemas.microsoft.com/office/powerpoint/2010/main" val="26888283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67C819C8-7F02-4097-8412-20DDDF454102}" type="datetimeFigureOut">
              <a:rPr lang="en-US" smtClean="0"/>
              <a:t>2/11/2020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F24FB72-E909-43CA-B5D8-D79BA6B187E2}" type="slidenum">
              <a:rPr lang="en-US" smtClean="0"/>
              <a:t>‹#›</a:t>
            </a:fld>
            <a:endParaRPr lang="en-US"/>
          </a:p>
        </p:txBody>
      </p:sp>
    </p:spTree>
    <p:extLst>
      <p:ext uri="{BB962C8B-B14F-4D97-AF65-F5344CB8AC3E}">
        <p14:creationId xmlns:p14="http://schemas.microsoft.com/office/powerpoint/2010/main" val="30912657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7C819C8-7F02-4097-8412-20DDDF454102}" type="datetimeFigureOut">
              <a:rPr lang="en-US" smtClean="0"/>
              <a:t>2/11/2020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F24FB72-E909-43CA-B5D8-D79BA6B187E2}" type="slidenum">
              <a:rPr lang="en-US" smtClean="0"/>
              <a:t>‹#›</a:t>
            </a:fld>
            <a:endParaRPr lang="en-US"/>
          </a:p>
        </p:txBody>
      </p:sp>
    </p:spTree>
    <p:extLst>
      <p:ext uri="{BB962C8B-B14F-4D97-AF65-F5344CB8AC3E}">
        <p14:creationId xmlns:p14="http://schemas.microsoft.com/office/powerpoint/2010/main" val="10553152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C819C8-7F02-4097-8412-20DDDF454102}" type="datetimeFigureOut">
              <a:rPr lang="en-US" smtClean="0"/>
              <a:t>2/11/2020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F24FB72-E909-43CA-B5D8-D79BA6B187E2}" type="slidenum">
              <a:rPr lang="en-US" smtClean="0"/>
              <a:t>‹#›</a:t>
            </a:fld>
            <a:endParaRPr lang="en-US"/>
          </a:p>
        </p:txBody>
      </p:sp>
    </p:spTree>
    <p:extLst>
      <p:ext uri="{BB962C8B-B14F-4D97-AF65-F5344CB8AC3E}">
        <p14:creationId xmlns:p14="http://schemas.microsoft.com/office/powerpoint/2010/main" val="23607979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7C819C8-7F02-4097-8412-20DDDF454102}" type="datetimeFigureOut">
              <a:rPr lang="en-US" smtClean="0"/>
              <a:t>2/11/2020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F24FB72-E909-43CA-B5D8-D79BA6B187E2}" type="slidenum">
              <a:rPr lang="en-US" smtClean="0"/>
              <a:t>‹#›</a:t>
            </a:fld>
            <a:endParaRPr lang="en-US"/>
          </a:p>
        </p:txBody>
      </p:sp>
    </p:spTree>
    <p:extLst>
      <p:ext uri="{BB962C8B-B14F-4D97-AF65-F5344CB8AC3E}">
        <p14:creationId xmlns:p14="http://schemas.microsoft.com/office/powerpoint/2010/main" val="1181195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7C819C8-7F02-4097-8412-20DDDF454102}" type="datetimeFigureOut">
              <a:rPr lang="en-US" smtClean="0"/>
              <a:t>2/11/2020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F24FB72-E909-43CA-B5D8-D79BA6B187E2}" type="slidenum">
              <a:rPr lang="en-US" smtClean="0"/>
              <a:t>‹#›</a:t>
            </a:fld>
            <a:endParaRPr lang="en-US"/>
          </a:p>
        </p:txBody>
      </p:sp>
    </p:spTree>
    <p:extLst>
      <p:ext uri="{BB962C8B-B14F-4D97-AF65-F5344CB8AC3E}">
        <p14:creationId xmlns:p14="http://schemas.microsoft.com/office/powerpoint/2010/main" val="29775056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7C819C8-7F02-4097-8412-20DDDF454102}" type="datetimeFigureOut">
              <a:rPr lang="en-US" smtClean="0"/>
              <a:t>2/11/2020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F24FB72-E909-43CA-B5D8-D79BA6B187E2}" type="slidenum">
              <a:rPr lang="en-US" smtClean="0"/>
              <a:t>‹#›</a:t>
            </a:fld>
            <a:endParaRPr lang="en-US"/>
          </a:p>
        </p:txBody>
      </p:sp>
    </p:spTree>
    <p:extLst>
      <p:ext uri="{BB962C8B-B14F-4D97-AF65-F5344CB8AC3E}">
        <p14:creationId xmlns:p14="http://schemas.microsoft.com/office/powerpoint/2010/main" val="4126060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C819C8-7F02-4097-8412-20DDDF454102}" type="datetimeFigureOut">
              <a:rPr lang="en-US" smtClean="0"/>
              <a:t>2/11/2020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F24FB72-E909-43CA-B5D8-D79BA6B187E2}" type="slidenum">
              <a:rPr lang="en-US" smtClean="0"/>
              <a:t>‹#›</a:t>
            </a:fld>
            <a:endParaRPr lang="en-US"/>
          </a:p>
        </p:txBody>
      </p:sp>
    </p:spTree>
    <p:extLst>
      <p:ext uri="{BB962C8B-B14F-4D97-AF65-F5344CB8AC3E}">
        <p14:creationId xmlns:p14="http://schemas.microsoft.com/office/powerpoint/2010/main" val="37157335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7C819C8-7F02-4097-8412-20DDDF454102}" type="datetimeFigureOut">
              <a:rPr lang="en-US" smtClean="0"/>
              <a:t>2/11/2020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F24FB72-E909-43CA-B5D8-D79BA6B187E2}" type="slidenum">
              <a:rPr lang="en-US" smtClean="0"/>
              <a:t>‹#›</a:t>
            </a:fld>
            <a:endParaRPr lang="en-US"/>
          </a:p>
        </p:txBody>
      </p:sp>
    </p:spTree>
    <p:extLst>
      <p:ext uri="{BB962C8B-B14F-4D97-AF65-F5344CB8AC3E}">
        <p14:creationId xmlns:p14="http://schemas.microsoft.com/office/powerpoint/2010/main" val="29553101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7C819C8-7F02-4097-8412-20DDDF454102}" type="datetimeFigureOut">
              <a:rPr lang="en-US" smtClean="0"/>
              <a:t>2/11/2020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F24FB72-E909-43CA-B5D8-D79BA6B187E2}" type="slidenum">
              <a:rPr lang="en-US" smtClean="0"/>
              <a:t>‹#›</a:t>
            </a:fld>
            <a:endParaRPr lang="en-US"/>
          </a:p>
        </p:txBody>
      </p:sp>
    </p:spTree>
    <p:extLst>
      <p:ext uri="{BB962C8B-B14F-4D97-AF65-F5344CB8AC3E}">
        <p14:creationId xmlns:p14="http://schemas.microsoft.com/office/powerpoint/2010/main" val="2040700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7C819C8-7F02-4097-8412-20DDDF454102}" type="datetimeFigureOut">
              <a:rPr lang="en-US" smtClean="0"/>
              <a:t>2/11/2020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F24FB72-E909-43CA-B5D8-D79BA6B187E2}" type="slidenum">
              <a:rPr lang="en-US" smtClean="0"/>
              <a:t>‹#›</a:t>
            </a:fld>
            <a:endParaRPr lang="en-US"/>
          </a:p>
        </p:txBody>
      </p:sp>
    </p:spTree>
    <p:extLst>
      <p:ext uri="{BB962C8B-B14F-4D97-AF65-F5344CB8AC3E}">
        <p14:creationId xmlns:p14="http://schemas.microsoft.com/office/powerpoint/2010/main" val="29487869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7C819C8-7F02-4097-8412-20DDDF454102}" type="datetimeFigureOut">
              <a:rPr lang="en-US" smtClean="0"/>
              <a:t>2/11/2020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F24FB72-E909-43CA-B5D8-D79BA6B187E2}" type="slidenum">
              <a:rPr lang="en-US" smtClean="0"/>
              <a:t>‹#›</a:t>
            </a:fld>
            <a:endParaRPr lang="en-US"/>
          </a:p>
        </p:txBody>
      </p:sp>
    </p:spTree>
    <p:extLst>
      <p:ext uri="{BB962C8B-B14F-4D97-AF65-F5344CB8AC3E}">
        <p14:creationId xmlns:p14="http://schemas.microsoft.com/office/powerpoint/2010/main" val="32524530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27B6ACCC-D970-40A9-897A-918DD20C7FAF}" type="slidenum">
              <a:rPr lang="en-GB" altLang="en-US"/>
              <a:pPr>
                <a:defRPr/>
              </a:pPr>
              <a:t>‹#›</a:t>
            </a:fld>
            <a:endParaRPr lang="en-GB" altLang="en-US"/>
          </a:p>
        </p:txBody>
      </p:sp>
    </p:spTree>
    <p:extLst>
      <p:ext uri="{BB962C8B-B14F-4D97-AF65-F5344CB8AC3E}">
        <p14:creationId xmlns:p14="http://schemas.microsoft.com/office/powerpoint/2010/main" val="38619269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7C819C8-7F02-4097-8412-20DDDF454102}" type="datetimeFigureOut">
              <a:rPr lang="en-US" smtClean="0"/>
              <a:t>2/11/2020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F24FB72-E909-43CA-B5D8-D79BA6B187E2}" type="slidenum">
              <a:rPr lang="en-US" smtClean="0"/>
              <a:t>‹#›</a:t>
            </a:fld>
            <a:endParaRPr lang="en-US"/>
          </a:p>
        </p:txBody>
      </p:sp>
    </p:spTree>
    <p:extLst>
      <p:ext uri="{BB962C8B-B14F-4D97-AF65-F5344CB8AC3E}">
        <p14:creationId xmlns:p14="http://schemas.microsoft.com/office/powerpoint/2010/main" val="37498426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www.google.co.uk/url?sa=i&amp;rct=j&amp;q=&amp;esrc=s&amp;source=imgres&amp;cd=&amp;cad=rja&amp;uact=8&amp;ved=0ahUKEwjZr9uSiLTLAhWFuhQKHQuOCzMQjRwIBw&amp;url=http://www.shutterstock.com/s/man%2Bchopping%2Bwood/search-vectors.html&amp;psig=AFQjCNEkfeVX98nfTqvDdy6cRmFl_x8TNA&amp;ust=1457628687641968"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danheller.com/images/Asia/Japan/Misc/spider-web-2-big.jpg" TargetMode="External"/><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image" Target="../media/image2.jpeg"/></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0.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cy-GB" noProof="0" dirty="0"/>
              <a:t>SJYW6015/C</a:t>
            </a:r>
          </a:p>
        </p:txBody>
      </p:sp>
      <p:sp>
        <p:nvSpPr>
          <p:cNvPr id="5" name="Subtitle 4"/>
          <p:cNvSpPr>
            <a:spLocks noGrp="1"/>
          </p:cNvSpPr>
          <p:nvPr>
            <p:ph type="subTitle" idx="1"/>
          </p:nvPr>
        </p:nvSpPr>
        <p:spPr>
          <a:xfrm>
            <a:off x="1524000" y="3602038"/>
            <a:ext cx="9144000" cy="2178830"/>
          </a:xfrm>
        </p:spPr>
        <p:txBody>
          <a:bodyPr/>
          <a:lstStyle/>
          <a:p>
            <a:r>
              <a:rPr lang="cy-GB" b="1" noProof="0" dirty="0"/>
              <a:t>Supervision Policy – Polisi Goruchwyliaeth</a:t>
            </a:r>
          </a:p>
          <a:p>
            <a:r>
              <a:rPr lang="cy-GB" b="1" dirty="0"/>
              <a:t>Organisational Culture – Diwylliant Sefydliadol</a:t>
            </a:r>
            <a:endParaRPr lang="cy-GB" b="1" noProof="0" dirty="0"/>
          </a:p>
          <a:p>
            <a:r>
              <a:rPr lang="cy-GB" noProof="0" dirty="0" err="1"/>
              <a:t>Tuesday</a:t>
            </a:r>
            <a:r>
              <a:rPr lang="cy-GB" noProof="0" dirty="0"/>
              <a:t> 11th </a:t>
            </a:r>
            <a:r>
              <a:rPr lang="cy-GB" noProof="0" dirty="0" err="1"/>
              <a:t>February</a:t>
            </a:r>
            <a:endParaRPr lang="cy-GB" noProof="0" dirty="0"/>
          </a:p>
        </p:txBody>
      </p:sp>
    </p:spTree>
    <p:extLst>
      <p:ext uri="{BB962C8B-B14F-4D97-AF65-F5344CB8AC3E}">
        <p14:creationId xmlns:p14="http://schemas.microsoft.com/office/powerpoint/2010/main" val="24619377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cy-GB" noProof="0" dirty="0"/>
          </a:p>
        </p:txBody>
      </p:sp>
      <p:sp>
        <p:nvSpPr>
          <p:cNvPr id="5" name="Content Placeholder 4"/>
          <p:cNvSpPr>
            <a:spLocks noGrp="1"/>
          </p:cNvSpPr>
          <p:nvPr>
            <p:ph sz="half" idx="1"/>
          </p:nvPr>
        </p:nvSpPr>
        <p:spPr>
          <a:xfrm>
            <a:off x="838200" y="1825626"/>
            <a:ext cx="5181600" cy="1800978"/>
          </a:xfrm>
        </p:spPr>
        <p:txBody>
          <a:bodyPr>
            <a:normAutofit/>
          </a:bodyPr>
          <a:lstStyle/>
          <a:p>
            <a:r>
              <a:rPr lang="cy-GB" sz="2000" noProof="0" dirty="0" err="1"/>
              <a:t>Very</a:t>
            </a:r>
            <a:r>
              <a:rPr lang="cy-GB" sz="2000" noProof="0" dirty="0"/>
              <a:t> </a:t>
            </a:r>
            <a:r>
              <a:rPr lang="cy-GB" sz="2000" noProof="0" dirty="0" err="1"/>
              <a:t>often</a:t>
            </a:r>
            <a:r>
              <a:rPr lang="cy-GB" sz="2000" noProof="0" dirty="0"/>
              <a:t> </a:t>
            </a:r>
            <a:r>
              <a:rPr lang="cy-GB" sz="2000" noProof="0" dirty="0" err="1"/>
              <a:t>as</a:t>
            </a:r>
            <a:r>
              <a:rPr lang="cy-GB" sz="2000" noProof="0" dirty="0"/>
              <a:t> </a:t>
            </a:r>
            <a:r>
              <a:rPr lang="cy-GB" sz="2000" noProof="0" dirty="0" err="1"/>
              <a:t>youth</a:t>
            </a:r>
            <a:r>
              <a:rPr lang="cy-GB" sz="2000" noProof="0" dirty="0"/>
              <a:t> </a:t>
            </a:r>
            <a:r>
              <a:rPr lang="cy-GB" sz="2000" noProof="0" dirty="0" err="1"/>
              <a:t>workers</a:t>
            </a:r>
            <a:r>
              <a:rPr lang="cy-GB" sz="2000" noProof="0" dirty="0"/>
              <a:t>, we </a:t>
            </a:r>
            <a:r>
              <a:rPr lang="cy-GB" sz="2000" noProof="0" dirty="0" err="1"/>
              <a:t>are</a:t>
            </a:r>
            <a:r>
              <a:rPr lang="cy-GB" sz="2000" noProof="0" dirty="0"/>
              <a:t> </a:t>
            </a:r>
            <a:r>
              <a:rPr lang="cy-GB" sz="2000" noProof="0" dirty="0" err="1"/>
              <a:t>expected</a:t>
            </a:r>
            <a:r>
              <a:rPr lang="cy-GB" sz="2000" noProof="0" dirty="0"/>
              <a:t> to </a:t>
            </a:r>
            <a:r>
              <a:rPr lang="cy-GB" sz="2000" noProof="0" dirty="0" err="1"/>
              <a:t>work</a:t>
            </a:r>
            <a:r>
              <a:rPr lang="cy-GB" sz="2000" noProof="0" dirty="0"/>
              <a:t> </a:t>
            </a:r>
            <a:r>
              <a:rPr lang="cy-GB" sz="2000" noProof="0" dirty="0" err="1"/>
              <a:t>with</a:t>
            </a:r>
            <a:r>
              <a:rPr lang="cy-GB" sz="2000" noProof="0" dirty="0"/>
              <a:t> </a:t>
            </a:r>
            <a:r>
              <a:rPr lang="cy-GB" sz="2000" noProof="0" dirty="0" err="1"/>
              <a:t>young</a:t>
            </a:r>
            <a:r>
              <a:rPr lang="cy-GB" sz="2000" noProof="0" dirty="0"/>
              <a:t> </a:t>
            </a:r>
            <a:r>
              <a:rPr lang="cy-GB" sz="2000" noProof="0" dirty="0" err="1"/>
              <a:t>people</a:t>
            </a:r>
            <a:r>
              <a:rPr lang="cy-GB" sz="2000" noProof="0" dirty="0"/>
              <a:t> </a:t>
            </a:r>
            <a:r>
              <a:rPr lang="cy-GB" sz="2000" noProof="0" dirty="0" err="1"/>
              <a:t>without</a:t>
            </a:r>
            <a:r>
              <a:rPr lang="cy-GB" sz="2000" noProof="0" dirty="0"/>
              <a:t> </a:t>
            </a:r>
            <a:r>
              <a:rPr lang="cy-GB" sz="2000" noProof="0" dirty="0" err="1"/>
              <a:t>resources</a:t>
            </a:r>
            <a:r>
              <a:rPr lang="cy-GB" sz="2000" noProof="0" dirty="0"/>
              <a:t> </a:t>
            </a:r>
            <a:r>
              <a:rPr lang="cy-GB" sz="2000" noProof="0" dirty="0" err="1"/>
              <a:t>other</a:t>
            </a:r>
            <a:r>
              <a:rPr lang="cy-GB" sz="2000" noProof="0" dirty="0"/>
              <a:t> than </a:t>
            </a:r>
            <a:r>
              <a:rPr lang="cy-GB" sz="2000" noProof="0" dirty="0" err="1"/>
              <a:t>ourselves</a:t>
            </a:r>
            <a:r>
              <a:rPr lang="cy-GB" sz="2000" noProof="0" dirty="0"/>
              <a:t>, </a:t>
            </a:r>
            <a:r>
              <a:rPr lang="cy-GB" sz="2000" noProof="0" dirty="0" err="1"/>
              <a:t>using</a:t>
            </a:r>
            <a:r>
              <a:rPr lang="cy-GB" sz="2000" noProof="0" dirty="0"/>
              <a:t> </a:t>
            </a:r>
            <a:r>
              <a:rPr lang="cy-GB" sz="2000" noProof="0" dirty="0" err="1"/>
              <a:t>our</a:t>
            </a:r>
            <a:r>
              <a:rPr lang="cy-GB" sz="2000" noProof="0" dirty="0"/>
              <a:t> </a:t>
            </a:r>
            <a:r>
              <a:rPr lang="cy-GB" sz="2000" noProof="0" dirty="0" err="1"/>
              <a:t>skills</a:t>
            </a:r>
            <a:r>
              <a:rPr lang="cy-GB" sz="2000" noProof="0" dirty="0"/>
              <a:t> </a:t>
            </a:r>
            <a:r>
              <a:rPr lang="cy-GB" sz="2000" noProof="0" dirty="0" err="1"/>
              <a:t>and</a:t>
            </a:r>
            <a:r>
              <a:rPr lang="cy-GB" sz="2000" noProof="0" dirty="0"/>
              <a:t> </a:t>
            </a:r>
            <a:r>
              <a:rPr lang="cy-GB" sz="2000" noProof="0" dirty="0" err="1"/>
              <a:t>abilities</a:t>
            </a:r>
            <a:r>
              <a:rPr lang="cy-GB" sz="2000" noProof="0" dirty="0"/>
              <a:t> to </a:t>
            </a:r>
            <a:r>
              <a:rPr lang="cy-GB" sz="2000" noProof="0" dirty="0" err="1"/>
              <a:t>form</a:t>
            </a:r>
            <a:r>
              <a:rPr lang="cy-GB" sz="2000" noProof="0" dirty="0"/>
              <a:t> </a:t>
            </a:r>
            <a:r>
              <a:rPr lang="cy-GB" sz="2000" noProof="0" dirty="0" err="1"/>
              <a:t>relationships</a:t>
            </a:r>
            <a:r>
              <a:rPr lang="cy-GB" sz="2000" noProof="0" dirty="0"/>
              <a:t> </a:t>
            </a:r>
            <a:r>
              <a:rPr lang="cy-GB" sz="2000" noProof="0" dirty="0" err="1"/>
              <a:t>with</a:t>
            </a:r>
            <a:r>
              <a:rPr lang="cy-GB" sz="2000" noProof="0" dirty="0"/>
              <a:t> </a:t>
            </a:r>
            <a:r>
              <a:rPr lang="cy-GB" sz="2000" noProof="0" dirty="0" err="1"/>
              <a:t>others</a:t>
            </a:r>
            <a:r>
              <a:rPr lang="cy-GB" sz="2000" noProof="0" dirty="0"/>
              <a:t>.</a:t>
            </a:r>
          </a:p>
          <a:p>
            <a:pPr marL="0" indent="0">
              <a:buNone/>
            </a:pPr>
            <a:endParaRPr lang="cy-GB" noProof="0" dirty="0"/>
          </a:p>
        </p:txBody>
      </p:sp>
      <p:sp>
        <p:nvSpPr>
          <p:cNvPr id="6" name="Content Placeholder 5"/>
          <p:cNvSpPr>
            <a:spLocks noGrp="1"/>
          </p:cNvSpPr>
          <p:nvPr>
            <p:ph sz="half" idx="2"/>
          </p:nvPr>
        </p:nvSpPr>
        <p:spPr>
          <a:xfrm>
            <a:off x="6172200" y="1825625"/>
            <a:ext cx="5181600" cy="1800979"/>
          </a:xfrm>
        </p:spPr>
        <p:txBody>
          <a:bodyPr>
            <a:normAutofit/>
          </a:bodyPr>
          <a:lstStyle/>
          <a:p>
            <a:r>
              <a:rPr lang="cy-GB" sz="2000" noProof="0" dirty="0"/>
              <a:t>Yn aml iawn fel gweithwyr ieuenctid, mae disgwyl inni weithio gyda phobl ifanc heb adnoddau, ac eithrio ni ein hunain, gan ddefnyddio ein sgiliau a’n galluoedd i ffurfio perthynas â phobl eraill.</a:t>
            </a:r>
          </a:p>
        </p:txBody>
      </p:sp>
      <p:sp>
        <p:nvSpPr>
          <p:cNvPr id="7" name="TextBox 6"/>
          <p:cNvSpPr txBox="1"/>
          <p:nvPr/>
        </p:nvSpPr>
        <p:spPr>
          <a:xfrm>
            <a:off x="838200" y="3941736"/>
            <a:ext cx="10515600" cy="2554545"/>
          </a:xfrm>
          <a:prstGeom prst="rect">
            <a:avLst/>
          </a:prstGeom>
          <a:noFill/>
        </p:spPr>
        <p:txBody>
          <a:bodyPr wrap="square" rtlCol="0">
            <a:spAutoFit/>
          </a:bodyPr>
          <a:lstStyle/>
          <a:p>
            <a:pPr algn="just"/>
            <a:r>
              <a:rPr lang="en-GB" sz="2000" dirty="0"/>
              <a:t>“Through these associations you endeavour to foster opportunities for others that make for human flourishing.  The relationship is voluntary, in that you engage with people who choose to associate with you and work to provide an environment of mutual respect and active involvement.  You are often called to work with people at times of tension and vulnerability.  You often have to work on your own, sometimes in isolated situations.  You are expected to be able to take decisions that are underpinned by the values and aims of the work you are doing and take responsibility for the work done”.  </a:t>
            </a:r>
          </a:p>
          <a:p>
            <a:pPr algn="r"/>
            <a:r>
              <a:rPr lang="en-GB" sz="2000" dirty="0"/>
              <a:t>(Woods, 2006, p. 249)</a:t>
            </a:r>
            <a:endParaRPr lang="en-US" sz="2000" dirty="0"/>
          </a:p>
        </p:txBody>
      </p:sp>
    </p:spTree>
    <p:extLst>
      <p:ext uri="{BB962C8B-B14F-4D97-AF65-F5344CB8AC3E}">
        <p14:creationId xmlns:p14="http://schemas.microsoft.com/office/powerpoint/2010/main" val="28147979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cy-GB" noProof="0" dirty="0"/>
          </a:p>
        </p:txBody>
      </p:sp>
      <p:sp>
        <p:nvSpPr>
          <p:cNvPr id="3" name="Content Placeholder 2"/>
          <p:cNvSpPr>
            <a:spLocks noGrp="1"/>
          </p:cNvSpPr>
          <p:nvPr>
            <p:ph sz="half" idx="1"/>
          </p:nvPr>
        </p:nvSpPr>
        <p:spPr>
          <a:xfrm>
            <a:off x="838200" y="1825624"/>
            <a:ext cx="5181600" cy="5032375"/>
          </a:xfrm>
        </p:spPr>
        <p:txBody>
          <a:bodyPr>
            <a:normAutofit fontScale="55000" lnSpcReduction="20000"/>
          </a:bodyPr>
          <a:lstStyle/>
          <a:p>
            <a:pPr lvl="0"/>
            <a:r>
              <a:rPr lang="cy-GB" sz="3800" noProof="0" dirty="0" err="1"/>
              <a:t>Schön</a:t>
            </a:r>
            <a:r>
              <a:rPr lang="cy-GB" sz="3800" noProof="0" dirty="0"/>
              <a:t> </a:t>
            </a:r>
            <a:r>
              <a:rPr lang="cy-GB" sz="3800" noProof="0" dirty="0" err="1"/>
              <a:t>describes</a:t>
            </a:r>
            <a:r>
              <a:rPr lang="cy-GB" sz="3800" noProof="0" dirty="0"/>
              <a:t> </a:t>
            </a:r>
            <a:r>
              <a:rPr lang="cy-GB" sz="3800" noProof="0" dirty="0" err="1"/>
              <a:t>these</a:t>
            </a:r>
            <a:r>
              <a:rPr lang="cy-GB" sz="3800" noProof="0" dirty="0"/>
              <a:t> </a:t>
            </a:r>
            <a:r>
              <a:rPr lang="cy-GB" sz="3800" noProof="0" dirty="0" err="1"/>
              <a:t>factors</a:t>
            </a:r>
            <a:r>
              <a:rPr lang="cy-GB" sz="3800" noProof="0" dirty="0"/>
              <a:t> </a:t>
            </a:r>
            <a:r>
              <a:rPr lang="cy-GB" sz="3800" noProof="0" dirty="0" err="1"/>
              <a:t>as</a:t>
            </a:r>
            <a:r>
              <a:rPr lang="cy-GB" sz="3800" noProof="0" dirty="0"/>
              <a:t> </a:t>
            </a:r>
            <a:r>
              <a:rPr lang="cy-GB" sz="3800" noProof="0" dirty="0" err="1"/>
              <a:t>meaning</a:t>
            </a:r>
            <a:r>
              <a:rPr lang="cy-GB" sz="3800" noProof="0" dirty="0"/>
              <a:t> </a:t>
            </a:r>
            <a:r>
              <a:rPr lang="cy-GB" sz="3800" noProof="0" dirty="0" err="1"/>
              <a:t>that</a:t>
            </a:r>
            <a:r>
              <a:rPr lang="cy-GB" sz="3800" noProof="0" dirty="0"/>
              <a:t> </a:t>
            </a:r>
            <a:r>
              <a:rPr lang="cy-GB" sz="3800" noProof="0" dirty="0" err="1"/>
              <a:t>our</a:t>
            </a:r>
            <a:r>
              <a:rPr lang="cy-GB" sz="3800" noProof="0" dirty="0"/>
              <a:t> </a:t>
            </a:r>
            <a:r>
              <a:rPr lang="cy-GB" sz="3800" noProof="0" dirty="0" err="1"/>
              <a:t>work</a:t>
            </a:r>
            <a:r>
              <a:rPr lang="cy-GB" sz="3800" noProof="0" dirty="0"/>
              <a:t> is </a:t>
            </a:r>
            <a:r>
              <a:rPr lang="cy-GB" sz="3800" noProof="0" dirty="0" err="1"/>
              <a:t>often</a:t>
            </a:r>
            <a:r>
              <a:rPr lang="cy-GB" sz="3800" noProof="0" dirty="0"/>
              <a:t> </a:t>
            </a:r>
            <a:r>
              <a:rPr lang="cy-GB" sz="3800" noProof="0" dirty="0" err="1"/>
              <a:t>unique</a:t>
            </a:r>
            <a:r>
              <a:rPr lang="cy-GB" sz="3800" noProof="0" dirty="0"/>
              <a:t>, </a:t>
            </a:r>
            <a:r>
              <a:rPr lang="cy-GB" sz="3800" noProof="0" dirty="0" err="1"/>
              <a:t>complex</a:t>
            </a:r>
            <a:r>
              <a:rPr lang="cy-GB" sz="3800" noProof="0" dirty="0"/>
              <a:t> </a:t>
            </a:r>
            <a:r>
              <a:rPr lang="cy-GB" sz="3800" noProof="0" dirty="0" err="1"/>
              <a:t>and</a:t>
            </a:r>
            <a:r>
              <a:rPr lang="cy-GB" sz="3800" noProof="0" dirty="0"/>
              <a:t> </a:t>
            </a:r>
            <a:r>
              <a:rPr lang="cy-GB" sz="3800" noProof="0" dirty="0" err="1"/>
              <a:t>uncertain</a:t>
            </a:r>
            <a:r>
              <a:rPr lang="cy-GB" sz="3800" noProof="0" dirty="0"/>
              <a:t> (</a:t>
            </a:r>
            <a:r>
              <a:rPr lang="cy-GB" sz="3800" noProof="0" dirty="0" err="1"/>
              <a:t>Schön</a:t>
            </a:r>
            <a:r>
              <a:rPr lang="cy-GB" sz="3800" noProof="0" dirty="0"/>
              <a:t> 1982, p. 39 </a:t>
            </a:r>
            <a:r>
              <a:rPr lang="cy-GB" sz="3800" i="1" noProof="0" dirty="0" err="1"/>
              <a:t>cited</a:t>
            </a:r>
            <a:r>
              <a:rPr lang="cy-GB" sz="3800" i="1" noProof="0" dirty="0"/>
              <a:t> </a:t>
            </a:r>
            <a:r>
              <a:rPr lang="cy-GB" sz="3800" i="1" noProof="0" dirty="0" err="1"/>
              <a:t>in</a:t>
            </a:r>
            <a:r>
              <a:rPr lang="cy-GB" sz="3800" i="1" noProof="0" dirty="0"/>
              <a:t> </a:t>
            </a:r>
            <a:r>
              <a:rPr lang="cy-GB" sz="3800" noProof="0" dirty="0"/>
              <a:t>Woods, 2006, p. 249).</a:t>
            </a:r>
          </a:p>
          <a:p>
            <a:pPr lvl="0"/>
            <a:r>
              <a:rPr lang="cy-GB" sz="3800" noProof="0" dirty="0" err="1"/>
              <a:t>Due</a:t>
            </a:r>
            <a:r>
              <a:rPr lang="cy-GB" sz="3800" noProof="0" dirty="0"/>
              <a:t> to the </a:t>
            </a:r>
            <a:r>
              <a:rPr lang="cy-GB" sz="3800" noProof="0" dirty="0" err="1"/>
              <a:t>fact</a:t>
            </a:r>
            <a:r>
              <a:rPr lang="cy-GB" sz="3800" noProof="0" dirty="0"/>
              <a:t> </a:t>
            </a:r>
            <a:r>
              <a:rPr lang="cy-GB" sz="3800" noProof="0" dirty="0" err="1"/>
              <a:t>that</a:t>
            </a:r>
            <a:r>
              <a:rPr lang="cy-GB" sz="3800" noProof="0" dirty="0"/>
              <a:t> </a:t>
            </a:r>
            <a:r>
              <a:rPr lang="cy-GB" sz="3800" noProof="0" dirty="0" err="1"/>
              <a:t>our</a:t>
            </a:r>
            <a:r>
              <a:rPr lang="cy-GB" sz="3800" noProof="0" dirty="0"/>
              <a:t> </a:t>
            </a:r>
            <a:r>
              <a:rPr lang="cy-GB" sz="3800" noProof="0" dirty="0" err="1"/>
              <a:t>work</a:t>
            </a:r>
            <a:r>
              <a:rPr lang="cy-GB" sz="3800" noProof="0" dirty="0"/>
              <a:t> can be </a:t>
            </a:r>
            <a:r>
              <a:rPr lang="cy-GB" sz="3800" noProof="0" dirty="0" err="1"/>
              <a:t>complex</a:t>
            </a:r>
            <a:r>
              <a:rPr lang="cy-GB" sz="3800" noProof="0" dirty="0"/>
              <a:t>, </a:t>
            </a:r>
            <a:r>
              <a:rPr lang="cy-GB" sz="3800" noProof="0" dirty="0" err="1"/>
              <a:t>there</a:t>
            </a:r>
            <a:r>
              <a:rPr lang="cy-GB" sz="3800" noProof="0" dirty="0"/>
              <a:t> </a:t>
            </a:r>
            <a:r>
              <a:rPr lang="cy-GB" sz="3800" noProof="0" dirty="0" err="1"/>
              <a:t>may</a:t>
            </a:r>
            <a:r>
              <a:rPr lang="cy-GB" sz="3800" noProof="0" dirty="0"/>
              <a:t> not </a:t>
            </a:r>
            <a:r>
              <a:rPr lang="cy-GB" sz="3800" noProof="0" dirty="0" err="1"/>
              <a:t>always</a:t>
            </a:r>
            <a:r>
              <a:rPr lang="cy-GB" sz="3800" noProof="0" dirty="0"/>
              <a:t> be </a:t>
            </a:r>
            <a:r>
              <a:rPr lang="cy-GB" sz="3800" noProof="0" dirty="0" err="1"/>
              <a:t>obvious</a:t>
            </a:r>
            <a:r>
              <a:rPr lang="cy-GB" sz="3800" noProof="0" dirty="0"/>
              <a:t> </a:t>
            </a:r>
            <a:r>
              <a:rPr lang="cy-GB" sz="3800" noProof="0" dirty="0" err="1"/>
              <a:t>solutions</a:t>
            </a:r>
            <a:r>
              <a:rPr lang="cy-GB" sz="3800" noProof="0" dirty="0"/>
              <a:t> to </a:t>
            </a:r>
            <a:r>
              <a:rPr lang="cy-GB" sz="3800" noProof="0" dirty="0" err="1"/>
              <a:t>problems</a:t>
            </a:r>
            <a:r>
              <a:rPr lang="cy-GB" sz="3800" noProof="0" dirty="0"/>
              <a:t>, </a:t>
            </a:r>
            <a:r>
              <a:rPr lang="cy-GB" sz="3800" noProof="0" dirty="0" err="1"/>
              <a:t>and</a:t>
            </a:r>
            <a:r>
              <a:rPr lang="cy-GB" sz="3800" noProof="0" dirty="0"/>
              <a:t> “</a:t>
            </a:r>
            <a:r>
              <a:rPr lang="cy-GB" sz="3800" noProof="0" dirty="0" err="1"/>
              <a:t>there</a:t>
            </a:r>
            <a:r>
              <a:rPr lang="cy-GB" sz="3800" noProof="0" dirty="0"/>
              <a:t> is not </a:t>
            </a:r>
            <a:r>
              <a:rPr lang="cy-GB" sz="3800" noProof="0" dirty="0" err="1"/>
              <a:t>always</a:t>
            </a:r>
            <a:r>
              <a:rPr lang="cy-GB" sz="3800" noProof="0" dirty="0"/>
              <a:t> </a:t>
            </a:r>
            <a:r>
              <a:rPr lang="cy-GB" sz="3800" noProof="0" dirty="0" err="1"/>
              <a:t>an</a:t>
            </a:r>
            <a:r>
              <a:rPr lang="cy-GB" sz="3800" noProof="0" dirty="0"/>
              <a:t> </a:t>
            </a:r>
            <a:r>
              <a:rPr lang="cy-GB" sz="3800" noProof="0" dirty="0" err="1"/>
              <a:t>opportunity</a:t>
            </a:r>
            <a:r>
              <a:rPr lang="cy-GB" sz="3800" noProof="0" dirty="0"/>
              <a:t> </a:t>
            </a:r>
            <a:r>
              <a:rPr lang="cy-GB" sz="3800" noProof="0" dirty="0" err="1"/>
              <a:t>for</a:t>
            </a:r>
            <a:r>
              <a:rPr lang="cy-GB" sz="3800" noProof="0" dirty="0"/>
              <a:t> </a:t>
            </a:r>
            <a:r>
              <a:rPr lang="cy-GB" sz="3800" noProof="0" dirty="0" err="1"/>
              <a:t>you</a:t>
            </a:r>
            <a:r>
              <a:rPr lang="cy-GB" sz="3800" noProof="0" dirty="0"/>
              <a:t> to go </a:t>
            </a:r>
            <a:r>
              <a:rPr lang="cy-GB" sz="3800" noProof="0" dirty="0" err="1"/>
              <a:t>away</a:t>
            </a:r>
            <a:r>
              <a:rPr lang="cy-GB" sz="3800" noProof="0" dirty="0"/>
              <a:t> </a:t>
            </a:r>
            <a:r>
              <a:rPr lang="cy-GB" sz="3800" noProof="0" dirty="0" err="1"/>
              <a:t>and</a:t>
            </a:r>
            <a:r>
              <a:rPr lang="cy-GB" sz="3800" noProof="0" dirty="0"/>
              <a:t> </a:t>
            </a:r>
            <a:r>
              <a:rPr lang="cy-GB" sz="3800" noProof="0" dirty="0" err="1"/>
              <a:t>think</a:t>
            </a:r>
            <a:r>
              <a:rPr lang="cy-GB" sz="3800" noProof="0" dirty="0"/>
              <a:t> </a:t>
            </a:r>
            <a:r>
              <a:rPr lang="cy-GB" sz="3800" noProof="0" dirty="0" err="1"/>
              <a:t>about</a:t>
            </a:r>
            <a:r>
              <a:rPr lang="cy-GB" sz="3800" noProof="0" dirty="0"/>
              <a:t> </a:t>
            </a:r>
            <a:r>
              <a:rPr lang="cy-GB" sz="3800" noProof="0" dirty="0" err="1"/>
              <a:t>what</a:t>
            </a:r>
            <a:r>
              <a:rPr lang="cy-GB" sz="3800" noProof="0" dirty="0"/>
              <a:t> to do” (Woods, 2006, p. 249).</a:t>
            </a:r>
          </a:p>
          <a:p>
            <a:r>
              <a:rPr lang="cy-GB" sz="3800" noProof="0" dirty="0" err="1"/>
              <a:t>This</a:t>
            </a:r>
            <a:r>
              <a:rPr lang="cy-GB" sz="3800" noProof="0" dirty="0"/>
              <a:t> is </a:t>
            </a:r>
            <a:r>
              <a:rPr lang="cy-GB" sz="3800" noProof="0" dirty="0" err="1"/>
              <a:t>where</a:t>
            </a:r>
            <a:r>
              <a:rPr lang="cy-GB" sz="3800" noProof="0" dirty="0"/>
              <a:t> </a:t>
            </a:r>
            <a:r>
              <a:rPr lang="cy-GB" sz="3800" noProof="0" dirty="0" err="1"/>
              <a:t>reflecting</a:t>
            </a:r>
            <a:r>
              <a:rPr lang="cy-GB" sz="3800" noProof="0" dirty="0"/>
              <a:t> </a:t>
            </a:r>
            <a:r>
              <a:rPr lang="cy-GB" sz="3800" noProof="0" dirty="0" err="1"/>
              <a:t>in</a:t>
            </a:r>
            <a:r>
              <a:rPr lang="cy-GB" sz="3800" noProof="0" dirty="0"/>
              <a:t> action </a:t>
            </a:r>
            <a:r>
              <a:rPr lang="cy-GB" sz="3800" noProof="0" dirty="0" err="1"/>
              <a:t>takes</a:t>
            </a:r>
            <a:r>
              <a:rPr lang="cy-GB" sz="3800" noProof="0" dirty="0"/>
              <a:t> </a:t>
            </a:r>
            <a:r>
              <a:rPr lang="cy-GB" sz="3800" noProof="0" dirty="0" err="1"/>
              <a:t>place</a:t>
            </a:r>
            <a:r>
              <a:rPr lang="cy-GB" sz="3800" noProof="0" dirty="0"/>
              <a:t>, “</a:t>
            </a:r>
            <a:r>
              <a:rPr lang="cy-GB" sz="3800" noProof="0" dirty="0" err="1"/>
              <a:t>where</a:t>
            </a:r>
            <a:r>
              <a:rPr lang="cy-GB" sz="3800" noProof="0" dirty="0"/>
              <a:t> </a:t>
            </a:r>
            <a:r>
              <a:rPr lang="cy-GB" sz="3800" noProof="0" dirty="0" err="1"/>
              <a:t>you</a:t>
            </a:r>
            <a:r>
              <a:rPr lang="cy-GB" sz="3800" noProof="0" dirty="0"/>
              <a:t> </a:t>
            </a:r>
            <a:r>
              <a:rPr lang="cy-GB" sz="3800" noProof="0" dirty="0" err="1"/>
              <a:t>reflect</a:t>
            </a:r>
            <a:r>
              <a:rPr lang="cy-GB" sz="3800" noProof="0" dirty="0"/>
              <a:t> </a:t>
            </a:r>
            <a:r>
              <a:rPr lang="cy-GB" sz="3800" noProof="0" dirty="0" err="1"/>
              <a:t>on</a:t>
            </a:r>
            <a:r>
              <a:rPr lang="cy-GB" sz="3800" noProof="0" dirty="0"/>
              <a:t> </a:t>
            </a:r>
            <a:r>
              <a:rPr lang="cy-GB" sz="3800" noProof="0" dirty="0" err="1"/>
              <a:t>what</a:t>
            </a:r>
            <a:r>
              <a:rPr lang="cy-GB" sz="3800" noProof="0" dirty="0"/>
              <a:t> is </a:t>
            </a:r>
            <a:r>
              <a:rPr lang="cy-GB" sz="3800" noProof="0" dirty="0" err="1"/>
              <a:t>being</a:t>
            </a:r>
            <a:r>
              <a:rPr lang="cy-GB" sz="3800" noProof="0" dirty="0"/>
              <a:t> </a:t>
            </a:r>
            <a:r>
              <a:rPr lang="cy-GB" sz="3800" noProof="0" dirty="0" err="1"/>
              <a:t>said</a:t>
            </a:r>
            <a:r>
              <a:rPr lang="cy-GB" sz="3800" noProof="0" dirty="0"/>
              <a:t>, </a:t>
            </a:r>
            <a:r>
              <a:rPr lang="cy-GB" sz="3800" noProof="0" dirty="0" err="1"/>
              <a:t>and</a:t>
            </a:r>
            <a:r>
              <a:rPr lang="cy-GB" sz="3800" noProof="0" dirty="0"/>
              <a:t> </a:t>
            </a:r>
            <a:r>
              <a:rPr lang="cy-GB" sz="3800" noProof="0" dirty="0" err="1"/>
              <a:t>think</a:t>
            </a:r>
            <a:r>
              <a:rPr lang="cy-GB" sz="3800" noProof="0" dirty="0"/>
              <a:t>, </a:t>
            </a:r>
            <a:r>
              <a:rPr lang="cy-GB" sz="3800" noProof="0" dirty="0" err="1"/>
              <a:t>on</a:t>
            </a:r>
            <a:r>
              <a:rPr lang="cy-GB" sz="3800" noProof="0" dirty="0"/>
              <a:t> the </a:t>
            </a:r>
            <a:r>
              <a:rPr lang="cy-GB" sz="3800" noProof="0" dirty="0" err="1"/>
              <a:t>spot</a:t>
            </a:r>
            <a:r>
              <a:rPr lang="cy-GB" sz="3800" noProof="0" dirty="0"/>
              <a:t>, </a:t>
            </a:r>
            <a:r>
              <a:rPr lang="cy-GB" sz="3800" noProof="0" dirty="0" err="1"/>
              <a:t>about</a:t>
            </a:r>
            <a:r>
              <a:rPr lang="cy-GB" sz="3800" noProof="0" dirty="0"/>
              <a:t> </a:t>
            </a:r>
            <a:r>
              <a:rPr lang="cy-GB" sz="3800" noProof="0" dirty="0" err="1"/>
              <a:t>how</a:t>
            </a:r>
            <a:r>
              <a:rPr lang="cy-GB" sz="3800" noProof="0" dirty="0"/>
              <a:t> </a:t>
            </a:r>
            <a:r>
              <a:rPr lang="cy-GB" sz="3800" noProof="0" dirty="0" err="1"/>
              <a:t>you</a:t>
            </a:r>
            <a:r>
              <a:rPr lang="cy-GB" sz="3800" noProof="0" dirty="0"/>
              <a:t> </a:t>
            </a:r>
            <a:r>
              <a:rPr lang="cy-GB" sz="3800" noProof="0" dirty="0" err="1"/>
              <a:t>might</a:t>
            </a:r>
            <a:r>
              <a:rPr lang="cy-GB" sz="3800" noProof="0" dirty="0"/>
              <a:t> </a:t>
            </a:r>
            <a:r>
              <a:rPr lang="cy-GB" sz="3800" noProof="0" dirty="0" err="1"/>
              <a:t>respond</a:t>
            </a:r>
            <a:r>
              <a:rPr lang="cy-GB" sz="3800" noProof="0" dirty="0"/>
              <a:t>” (Woods, 2006, p. 249).</a:t>
            </a:r>
          </a:p>
          <a:p>
            <a:pPr lvl="0"/>
            <a:endParaRPr lang="cy-GB" noProof="0" dirty="0"/>
          </a:p>
          <a:p>
            <a:endParaRPr lang="cy-GB" noProof="0" dirty="0"/>
          </a:p>
          <a:p>
            <a:pPr lvl="0"/>
            <a:endParaRPr lang="cy-GB" noProof="0" dirty="0"/>
          </a:p>
          <a:p>
            <a:endParaRPr lang="cy-GB" noProof="0" dirty="0"/>
          </a:p>
        </p:txBody>
      </p:sp>
      <p:sp>
        <p:nvSpPr>
          <p:cNvPr id="4" name="Content Placeholder 3"/>
          <p:cNvSpPr>
            <a:spLocks noGrp="1"/>
          </p:cNvSpPr>
          <p:nvPr>
            <p:ph sz="half" idx="2"/>
          </p:nvPr>
        </p:nvSpPr>
        <p:spPr/>
        <p:txBody>
          <a:bodyPr>
            <a:normAutofit fontScale="55000" lnSpcReduction="20000"/>
          </a:bodyPr>
          <a:lstStyle/>
          <a:p>
            <a:pPr lvl="0"/>
            <a:r>
              <a:rPr lang="cy-GB" sz="3800" noProof="0" dirty="0">
                <a:solidFill>
                  <a:prstClr val="black"/>
                </a:solidFill>
              </a:rPr>
              <a:t>Mae </a:t>
            </a:r>
            <a:r>
              <a:rPr lang="cy-GB" sz="3800" noProof="0" dirty="0" err="1">
                <a:solidFill>
                  <a:prstClr val="black"/>
                </a:solidFill>
              </a:rPr>
              <a:t>Schön</a:t>
            </a:r>
            <a:r>
              <a:rPr lang="cy-GB" sz="3800" noProof="0" dirty="0">
                <a:solidFill>
                  <a:prstClr val="black"/>
                </a:solidFill>
              </a:rPr>
              <a:t> yn disgrifio’r ffactorau hyn fel rhai sy’n golygu bod ein gwaith yn aml yn unigryw, yn gymhleth ac yn ansicr (</a:t>
            </a:r>
            <a:r>
              <a:rPr lang="cy-GB" sz="3800" noProof="0" dirty="0" err="1">
                <a:solidFill>
                  <a:prstClr val="black"/>
                </a:solidFill>
              </a:rPr>
              <a:t>Schön</a:t>
            </a:r>
            <a:r>
              <a:rPr lang="cy-GB" sz="3800" noProof="0" dirty="0">
                <a:solidFill>
                  <a:prstClr val="black"/>
                </a:solidFill>
              </a:rPr>
              <a:t> 1982, t. 39 </a:t>
            </a:r>
            <a:r>
              <a:rPr lang="cy-GB" sz="3800" i="1" noProof="0" dirty="0">
                <a:solidFill>
                  <a:prstClr val="black"/>
                </a:solidFill>
              </a:rPr>
              <a:t>dyfynnwyd yn </a:t>
            </a:r>
            <a:r>
              <a:rPr lang="cy-GB" sz="3800" noProof="0" dirty="0">
                <a:solidFill>
                  <a:prstClr val="black"/>
                </a:solidFill>
              </a:rPr>
              <a:t>Woods, 2006, t. 249).</a:t>
            </a:r>
          </a:p>
          <a:p>
            <a:pPr lvl="0"/>
            <a:r>
              <a:rPr lang="cy-GB" sz="3800" noProof="0" dirty="0">
                <a:solidFill>
                  <a:prstClr val="black"/>
                </a:solidFill>
              </a:rPr>
              <a:t>Yn sgil y ffaith fod ein gwaith yn gallu bod yn gymhleth, mae’n bosibl na fydd ateb amlwg i broblemau bob tro ac fel y dywed Woods “</a:t>
            </a:r>
            <a:r>
              <a:rPr lang="cy-GB" sz="3800" noProof="0" dirty="0" err="1">
                <a:solidFill>
                  <a:prstClr val="black"/>
                </a:solidFill>
              </a:rPr>
              <a:t>there</a:t>
            </a:r>
            <a:r>
              <a:rPr lang="cy-GB" sz="3800" noProof="0" dirty="0">
                <a:solidFill>
                  <a:prstClr val="black"/>
                </a:solidFill>
              </a:rPr>
              <a:t> is not </a:t>
            </a:r>
            <a:r>
              <a:rPr lang="cy-GB" sz="3800" noProof="0" dirty="0" err="1">
                <a:solidFill>
                  <a:prstClr val="black"/>
                </a:solidFill>
              </a:rPr>
              <a:t>always</a:t>
            </a:r>
            <a:r>
              <a:rPr lang="cy-GB" sz="3800" noProof="0" dirty="0">
                <a:solidFill>
                  <a:prstClr val="black"/>
                </a:solidFill>
              </a:rPr>
              <a:t> </a:t>
            </a:r>
            <a:r>
              <a:rPr lang="cy-GB" sz="3800" noProof="0" dirty="0" err="1">
                <a:solidFill>
                  <a:prstClr val="black"/>
                </a:solidFill>
              </a:rPr>
              <a:t>an</a:t>
            </a:r>
            <a:r>
              <a:rPr lang="cy-GB" sz="3800" noProof="0" dirty="0">
                <a:solidFill>
                  <a:prstClr val="black"/>
                </a:solidFill>
              </a:rPr>
              <a:t> </a:t>
            </a:r>
            <a:r>
              <a:rPr lang="cy-GB" sz="3800" noProof="0" dirty="0" err="1">
                <a:solidFill>
                  <a:prstClr val="black"/>
                </a:solidFill>
              </a:rPr>
              <a:t>opportunity</a:t>
            </a:r>
            <a:r>
              <a:rPr lang="cy-GB" sz="3800" noProof="0" dirty="0">
                <a:solidFill>
                  <a:prstClr val="black"/>
                </a:solidFill>
              </a:rPr>
              <a:t> </a:t>
            </a:r>
            <a:r>
              <a:rPr lang="cy-GB" sz="3800" noProof="0" dirty="0" err="1">
                <a:solidFill>
                  <a:prstClr val="black"/>
                </a:solidFill>
              </a:rPr>
              <a:t>for</a:t>
            </a:r>
            <a:r>
              <a:rPr lang="cy-GB" sz="3800" noProof="0" dirty="0">
                <a:solidFill>
                  <a:prstClr val="black"/>
                </a:solidFill>
              </a:rPr>
              <a:t> </a:t>
            </a:r>
            <a:r>
              <a:rPr lang="cy-GB" sz="3800" noProof="0" dirty="0" err="1">
                <a:solidFill>
                  <a:prstClr val="black"/>
                </a:solidFill>
              </a:rPr>
              <a:t>you</a:t>
            </a:r>
            <a:r>
              <a:rPr lang="cy-GB" sz="3800" noProof="0" dirty="0">
                <a:solidFill>
                  <a:prstClr val="black"/>
                </a:solidFill>
              </a:rPr>
              <a:t> to go </a:t>
            </a:r>
            <a:r>
              <a:rPr lang="cy-GB" sz="3800" noProof="0" dirty="0" err="1">
                <a:solidFill>
                  <a:prstClr val="black"/>
                </a:solidFill>
              </a:rPr>
              <a:t>away</a:t>
            </a:r>
            <a:r>
              <a:rPr lang="cy-GB" sz="3800" noProof="0" dirty="0">
                <a:solidFill>
                  <a:prstClr val="black"/>
                </a:solidFill>
              </a:rPr>
              <a:t> </a:t>
            </a:r>
            <a:r>
              <a:rPr lang="cy-GB" sz="3800" noProof="0" dirty="0" err="1">
                <a:solidFill>
                  <a:prstClr val="black"/>
                </a:solidFill>
              </a:rPr>
              <a:t>and</a:t>
            </a:r>
            <a:r>
              <a:rPr lang="cy-GB" sz="3800" noProof="0" dirty="0">
                <a:solidFill>
                  <a:prstClr val="black"/>
                </a:solidFill>
              </a:rPr>
              <a:t> </a:t>
            </a:r>
            <a:r>
              <a:rPr lang="cy-GB" sz="3800" noProof="0" dirty="0" err="1">
                <a:solidFill>
                  <a:prstClr val="black"/>
                </a:solidFill>
              </a:rPr>
              <a:t>think</a:t>
            </a:r>
            <a:r>
              <a:rPr lang="cy-GB" sz="3800" noProof="0" dirty="0">
                <a:solidFill>
                  <a:prstClr val="black"/>
                </a:solidFill>
              </a:rPr>
              <a:t> </a:t>
            </a:r>
            <a:r>
              <a:rPr lang="cy-GB" sz="3800" noProof="0" dirty="0" err="1">
                <a:solidFill>
                  <a:prstClr val="black"/>
                </a:solidFill>
              </a:rPr>
              <a:t>about</a:t>
            </a:r>
            <a:r>
              <a:rPr lang="cy-GB" sz="3800" noProof="0" dirty="0">
                <a:solidFill>
                  <a:prstClr val="black"/>
                </a:solidFill>
              </a:rPr>
              <a:t> </a:t>
            </a:r>
            <a:r>
              <a:rPr lang="cy-GB" sz="3800" noProof="0" dirty="0" err="1">
                <a:solidFill>
                  <a:prstClr val="black"/>
                </a:solidFill>
              </a:rPr>
              <a:t>what</a:t>
            </a:r>
            <a:r>
              <a:rPr lang="cy-GB" sz="3800" noProof="0" dirty="0">
                <a:solidFill>
                  <a:prstClr val="black"/>
                </a:solidFill>
              </a:rPr>
              <a:t> to do” (Woods, 2006, t. 249).</a:t>
            </a:r>
          </a:p>
          <a:p>
            <a:pPr lvl="0"/>
            <a:r>
              <a:rPr lang="cy-GB" sz="3800" noProof="0" dirty="0">
                <a:solidFill>
                  <a:prstClr val="black"/>
                </a:solidFill>
              </a:rPr>
              <a:t>Mewn sefyllfaoedd fel hyn mae angen ichi adfyfyrio wrth eich gwaith, “</a:t>
            </a:r>
            <a:r>
              <a:rPr lang="cy-GB" sz="3800" noProof="0" dirty="0" err="1">
                <a:solidFill>
                  <a:prstClr val="black"/>
                </a:solidFill>
              </a:rPr>
              <a:t>where</a:t>
            </a:r>
            <a:r>
              <a:rPr lang="cy-GB" sz="3800" noProof="0" dirty="0">
                <a:solidFill>
                  <a:prstClr val="black"/>
                </a:solidFill>
              </a:rPr>
              <a:t> </a:t>
            </a:r>
            <a:r>
              <a:rPr lang="cy-GB" sz="3800" noProof="0" dirty="0" err="1">
                <a:solidFill>
                  <a:prstClr val="black"/>
                </a:solidFill>
              </a:rPr>
              <a:t>you</a:t>
            </a:r>
            <a:r>
              <a:rPr lang="cy-GB" sz="3800" noProof="0" dirty="0">
                <a:solidFill>
                  <a:prstClr val="black"/>
                </a:solidFill>
              </a:rPr>
              <a:t> </a:t>
            </a:r>
            <a:r>
              <a:rPr lang="cy-GB" sz="3800" noProof="0" dirty="0" err="1">
                <a:solidFill>
                  <a:prstClr val="black"/>
                </a:solidFill>
              </a:rPr>
              <a:t>reflect</a:t>
            </a:r>
            <a:r>
              <a:rPr lang="cy-GB" sz="3800" noProof="0" dirty="0">
                <a:solidFill>
                  <a:prstClr val="black"/>
                </a:solidFill>
              </a:rPr>
              <a:t> </a:t>
            </a:r>
            <a:r>
              <a:rPr lang="cy-GB" sz="3800" noProof="0" dirty="0" err="1">
                <a:solidFill>
                  <a:prstClr val="black"/>
                </a:solidFill>
              </a:rPr>
              <a:t>on</a:t>
            </a:r>
            <a:r>
              <a:rPr lang="cy-GB" sz="3800" noProof="0" dirty="0">
                <a:solidFill>
                  <a:prstClr val="black"/>
                </a:solidFill>
              </a:rPr>
              <a:t> </a:t>
            </a:r>
            <a:r>
              <a:rPr lang="cy-GB" sz="3800" noProof="0" dirty="0" err="1">
                <a:solidFill>
                  <a:prstClr val="black"/>
                </a:solidFill>
              </a:rPr>
              <a:t>what</a:t>
            </a:r>
            <a:r>
              <a:rPr lang="cy-GB" sz="3800" noProof="0" dirty="0">
                <a:solidFill>
                  <a:prstClr val="black"/>
                </a:solidFill>
              </a:rPr>
              <a:t> is </a:t>
            </a:r>
            <a:r>
              <a:rPr lang="cy-GB" sz="3800" noProof="0" dirty="0" err="1">
                <a:solidFill>
                  <a:prstClr val="black"/>
                </a:solidFill>
              </a:rPr>
              <a:t>being</a:t>
            </a:r>
            <a:r>
              <a:rPr lang="cy-GB" sz="3800" noProof="0" dirty="0">
                <a:solidFill>
                  <a:prstClr val="black"/>
                </a:solidFill>
              </a:rPr>
              <a:t> </a:t>
            </a:r>
            <a:r>
              <a:rPr lang="cy-GB" sz="3800" noProof="0" dirty="0" err="1">
                <a:solidFill>
                  <a:prstClr val="black"/>
                </a:solidFill>
              </a:rPr>
              <a:t>said</a:t>
            </a:r>
            <a:r>
              <a:rPr lang="cy-GB" sz="3800" noProof="0" dirty="0">
                <a:solidFill>
                  <a:prstClr val="black"/>
                </a:solidFill>
              </a:rPr>
              <a:t>, </a:t>
            </a:r>
            <a:r>
              <a:rPr lang="cy-GB" sz="3800" noProof="0" dirty="0" err="1">
                <a:solidFill>
                  <a:prstClr val="black"/>
                </a:solidFill>
              </a:rPr>
              <a:t>and</a:t>
            </a:r>
            <a:r>
              <a:rPr lang="cy-GB" sz="3800" noProof="0" dirty="0">
                <a:solidFill>
                  <a:prstClr val="black"/>
                </a:solidFill>
              </a:rPr>
              <a:t> </a:t>
            </a:r>
            <a:r>
              <a:rPr lang="cy-GB" sz="3800" noProof="0" dirty="0" err="1">
                <a:solidFill>
                  <a:prstClr val="black"/>
                </a:solidFill>
              </a:rPr>
              <a:t>think</a:t>
            </a:r>
            <a:r>
              <a:rPr lang="cy-GB" sz="3800" noProof="0" dirty="0">
                <a:solidFill>
                  <a:prstClr val="black"/>
                </a:solidFill>
              </a:rPr>
              <a:t>, </a:t>
            </a:r>
            <a:r>
              <a:rPr lang="cy-GB" sz="3800" noProof="0" dirty="0" err="1">
                <a:solidFill>
                  <a:prstClr val="black"/>
                </a:solidFill>
              </a:rPr>
              <a:t>on</a:t>
            </a:r>
            <a:r>
              <a:rPr lang="cy-GB" sz="3800" noProof="0" dirty="0">
                <a:solidFill>
                  <a:prstClr val="black"/>
                </a:solidFill>
              </a:rPr>
              <a:t> the </a:t>
            </a:r>
            <a:r>
              <a:rPr lang="cy-GB" sz="3800" noProof="0" dirty="0" err="1">
                <a:solidFill>
                  <a:prstClr val="black"/>
                </a:solidFill>
              </a:rPr>
              <a:t>spot</a:t>
            </a:r>
            <a:r>
              <a:rPr lang="cy-GB" sz="3800" noProof="0" dirty="0">
                <a:solidFill>
                  <a:prstClr val="black"/>
                </a:solidFill>
              </a:rPr>
              <a:t>, </a:t>
            </a:r>
            <a:r>
              <a:rPr lang="cy-GB" sz="3800" noProof="0" dirty="0" err="1">
                <a:solidFill>
                  <a:prstClr val="black"/>
                </a:solidFill>
              </a:rPr>
              <a:t>about</a:t>
            </a:r>
            <a:r>
              <a:rPr lang="cy-GB" sz="3800" noProof="0" dirty="0">
                <a:solidFill>
                  <a:prstClr val="black"/>
                </a:solidFill>
              </a:rPr>
              <a:t> </a:t>
            </a:r>
            <a:r>
              <a:rPr lang="cy-GB" sz="3800" noProof="0" dirty="0" err="1">
                <a:solidFill>
                  <a:prstClr val="black"/>
                </a:solidFill>
              </a:rPr>
              <a:t>how</a:t>
            </a:r>
            <a:r>
              <a:rPr lang="cy-GB" sz="3800" noProof="0" dirty="0">
                <a:solidFill>
                  <a:prstClr val="black"/>
                </a:solidFill>
              </a:rPr>
              <a:t> </a:t>
            </a:r>
            <a:r>
              <a:rPr lang="cy-GB" sz="3800" noProof="0" dirty="0" err="1">
                <a:solidFill>
                  <a:prstClr val="black"/>
                </a:solidFill>
              </a:rPr>
              <a:t>you</a:t>
            </a:r>
            <a:r>
              <a:rPr lang="cy-GB" sz="3800" noProof="0" dirty="0">
                <a:solidFill>
                  <a:prstClr val="black"/>
                </a:solidFill>
              </a:rPr>
              <a:t> </a:t>
            </a:r>
            <a:r>
              <a:rPr lang="cy-GB" sz="3800" noProof="0" dirty="0" err="1">
                <a:solidFill>
                  <a:prstClr val="black"/>
                </a:solidFill>
              </a:rPr>
              <a:t>might</a:t>
            </a:r>
            <a:r>
              <a:rPr lang="cy-GB" sz="3800" noProof="0" dirty="0">
                <a:solidFill>
                  <a:prstClr val="black"/>
                </a:solidFill>
              </a:rPr>
              <a:t> </a:t>
            </a:r>
            <a:r>
              <a:rPr lang="cy-GB" sz="3800" noProof="0" dirty="0" err="1">
                <a:solidFill>
                  <a:prstClr val="black"/>
                </a:solidFill>
              </a:rPr>
              <a:t>respond</a:t>
            </a:r>
            <a:r>
              <a:rPr lang="cy-GB" sz="3800" noProof="0" dirty="0">
                <a:solidFill>
                  <a:prstClr val="black"/>
                </a:solidFill>
              </a:rPr>
              <a:t>” (Woods, 2006, t. 249).</a:t>
            </a:r>
          </a:p>
          <a:p>
            <a:endParaRPr lang="cy-GB" noProof="0" dirty="0"/>
          </a:p>
        </p:txBody>
      </p:sp>
    </p:spTree>
    <p:extLst>
      <p:ext uri="{BB962C8B-B14F-4D97-AF65-F5344CB8AC3E}">
        <p14:creationId xmlns:p14="http://schemas.microsoft.com/office/powerpoint/2010/main" val="39071799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cy-GB" noProof="0" dirty="0"/>
          </a:p>
        </p:txBody>
      </p:sp>
      <p:sp>
        <p:nvSpPr>
          <p:cNvPr id="3" name="Content Placeholder 2"/>
          <p:cNvSpPr>
            <a:spLocks noGrp="1"/>
          </p:cNvSpPr>
          <p:nvPr>
            <p:ph sz="half" idx="1"/>
          </p:nvPr>
        </p:nvSpPr>
        <p:spPr/>
        <p:txBody>
          <a:bodyPr>
            <a:normAutofit/>
          </a:bodyPr>
          <a:lstStyle/>
          <a:p>
            <a:r>
              <a:rPr lang="cy-GB" noProof="0" dirty="0" err="1"/>
              <a:t>However</a:t>
            </a:r>
            <a:r>
              <a:rPr lang="cy-GB" noProof="0" dirty="0"/>
              <a:t>, </a:t>
            </a:r>
            <a:r>
              <a:rPr lang="cy-GB" noProof="0" dirty="0" err="1"/>
              <a:t>there</a:t>
            </a:r>
            <a:r>
              <a:rPr lang="cy-GB" noProof="0" dirty="0"/>
              <a:t> </a:t>
            </a:r>
            <a:r>
              <a:rPr lang="cy-GB" noProof="0" dirty="0" err="1"/>
              <a:t>may</a:t>
            </a:r>
            <a:r>
              <a:rPr lang="cy-GB" noProof="0" dirty="0"/>
              <a:t> be </a:t>
            </a:r>
            <a:r>
              <a:rPr lang="cy-GB" noProof="0" dirty="0" err="1"/>
              <a:t>times</a:t>
            </a:r>
            <a:r>
              <a:rPr lang="cy-GB" noProof="0" dirty="0"/>
              <a:t> </a:t>
            </a:r>
            <a:r>
              <a:rPr lang="cy-GB" noProof="0" dirty="0" err="1"/>
              <a:t>when</a:t>
            </a:r>
            <a:r>
              <a:rPr lang="cy-GB" noProof="0" dirty="0"/>
              <a:t> </a:t>
            </a:r>
            <a:r>
              <a:rPr lang="cy-GB" noProof="0" dirty="0" err="1"/>
              <a:t>it</a:t>
            </a:r>
            <a:r>
              <a:rPr lang="cy-GB" noProof="0" dirty="0"/>
              <a:t> </a:t>
            </a:r>
            <a:r>
              <a:rPr lang="cy-GB" noProof="0" dirty="0" err="1"/>
              <a:t>may</a:t>
            </a:r>
            <a:r>
              <a:rPr lang="cy-GB" noProof="0" dirty="0"/>
              <a:t> not be </a:t>
            </a:r>
            <a:r>
              <a:rPr lang="cy-GB" noProof="0" dirty="0" err="1"/>
              <a:t>easy</a:t>
            </a:r>
            <a:r>
              <a:rPr lang="cy-GB" noProof="0" dirty="0"/>
              <a:t> to </a:t>
            </a:r>
            <a:r>
              <a:rPr lang="cy-GB" noProof="0" dirty="0" err="1"/>
              <a:t>recognise</a:t>
            </a:r>
            <a:r>
              <a:rPr lang="cy-GB" noProof="0" dirty="0"/>
              <a:t> </a:t>
            </a:r>
            <a:r>
              <a:rPr lang="cy-GB" noProof="0" dirty="0" err="1"/>
              <a:t>what</a:t>
            </a:r>
            <a:r>
              <a:rPr lang="cy-GB" noProof="0" dirty="0"/>
              <a:t> </a:t>
            </a:r>
            <a:r>
              <a:rPr lang="cy-GB" noProof="0" dirty="0" err="1"/>
              <a:t>it</a:t>
            </a:r>
            <a:r>
              <a:rPr lang="cy-GB" noProof="0" dirty="0"/>
              <a:t> </a:t>
            </a:r>
            <a:r>
              <a:rPr lang="cy-GB" noProof="0" dirty="0" err="1"/>
              <a:t>happening</a:t>
            </a:r>
            <a:r>
              <a:rPr lang="cy-GB" noProof="0" dirty="0"/>
              <a:t>, </a:t>
            </a:r>
            <a:r>
              <a:rPr lang="cy-GB" noProof="0" dirty="0" err="1"/>
              <a:t>and</a:t>
            </a:r>
            <a:r>
              <a:rPr lang="cy-GB" noProof="0" dirty="0"/>
              <a:t> </a:t>
            </a:r>
            <a:r>
              <a:rPr lang="cy-GB" noProof="0" dirty="0" err="1"/>
              <a:t>it</a:t>
            </a:r>
            <a:r>
              <a:rPr lang="cy-GB" noProof="0" dirty="0"/>
              <a:t> </a:t>
            </a:r>
            <a:r>
              <a:rPr lang="cy-GB" noProof="0" dirty="0" err="1"/>
              <a:t>may</a:t>
            </a:r>
            <a:r>
              <a:rPr lang="cy-GB" noProof="0" dirty="0"/>
              <a:t> not be </a:t>
            </a:r>
            <a:r>
              <a:rPr lang="cy-GB" noProof="0" dirty="0" err="1"/>
              <a:t>easy</a:t>
            </a:r>
            <a:r>
              <a:rPr lang="cy-GB" noProof="0" dirty="0"/>
              <a:t> to </a:t>
            </a:r>
            <a:r>
              <a:rPr lang="cy-GB" noProof="0" dirty="0" err="1"/>
              <a:t>find</a:t>
            </a:r>
            <a:r>
              <a:rPr lang="cy-GB" noProof="0" dirty="0"/>
              <a:t> the </a:t>
            </a:r>
            <a:r>
              <a:rPr lang="cy-GB" noProof="0" dirty="0" err="1"/>
              <a:t>right</a:t>
            </a:r>
            <a:r>
              <a:rPr lang="cy-GB" noProof="0" dirty="0"/>
              <a:t> </a:t>
            </a:r>
            <a:r>
              <a:rPr lang="cy-GB" noProof="0" dirty="0" err="1"/>
              <a:t>solution</a:t>
            </a:r>
            <a:r>
              <a:rPr lang="cy-GB" noProof="0" dirty="0"/>
              <a:t>.</a:t>
            </a:r>
          </a:p>
          <a:p>
            <a:r>
              <a:rPr lang="cy-GB" noProof="0" dirty="0" err="1"/>
              <a:t>Supervision</a:t>
            </a:r>
            <a:r>
              <a:rPr lang="cy-GB" noProof="0" dirty="0"/>
              <a:t> is the </a:t>
            </a:r>
            <a:r>
              <a:rPr lang="cy-GB" noProof="0" dirty="0" err="1"/>
              <a:t>platform</a:t>
            </a:r>
            <a:r>
              <a:rPr lang="cy-GB" noProof="0" dirty="0"/>
              <a:t> to </a:t>
            </a:r>
            <a:r>
              <a:rPr lang="cy-GB" noProof="0" dirty="0" err="1"/>
              <a:t>discuss</a:t>
            </a:r>
            <a:r>
              <a:rPr lang="cy-GB" noProof="0" dirty="0"/>
              <a:t> </a:t>
            </a:r>
            <a:r>
              <a:rPr lang="cy-GB" noProof="0" dirty="0" err="1"/>
              <a:t>situations</a:t>
            </a:r>
            <a:r>
              <a:rPr lang="cy-GB" noProof="0" dirty="0"/>
              <a:t> </a:t>
            </a:r>
            <a:r>
              <a:rPr lang="cy-GB" noProof="0" dirty="0" err="1"/>
              <a:t>like</a:t>
            </a:r>
            <a:r>
              <a:rPr lang="cy-GB" noProof="0" dirty="0"/>
              <a:t> </a:t>
            </a:r>
            <a:r>
              <a:rPr lang="cy-GB" noProof="0" dirty="0" err="1"/>
              <a:t>these</a:t>
            </a:r>
            <a:r>
              <a:rPr lang="cy-GB" noProof="0" dirty="0"/>
              <a:t>.</a:t>
            </a:r>
          </a:p>
          <a:p>
            <a:pPr marL="0" indent="0">
              <a:buNone/>
            </a:pPr>
            <a:endParaRPr lang="cy-GB" noProof="0" dirty="0"/>
          </a:p>
        </p:txBody>
      </p:sp>
      <p:sp>
        <p:nvSpPr>
          <p:cNvPr id="4" name="Content Placeholder 3"/>
          <p:cNvSpPr>
            <a:spLocks noGrp="1"/>
          </p:cNvSpPr>
          <p:nvPr>
            <p:ph sz="half" idx="2"/>
          </p:nvPr>
        </p:nvSpPr>
        <p:spPr/>
        <p:txBody>
          <a:bodyPr>
            <a:normAutofit/>
          </a:bodyPr>
          <a:lstStyle/>
          <a:p>
            <a:r>
              <a:rPr lang="cy-GB" noProof="0" dirty="0"/>
              <a:t>Fodd bynnag, mae’n bosibl y bydd adegau pan na fydd yn hawdd adnabod beth sy’n digwydd, ac mae’n bosibl na fydd yn hawdd dod o hyd i’r ateb cywir.</a:t>
            </a:r>
          </a:p>
          <a:p>
            <a:r>
              <a:rPr lang="cy-GB" noProof="0" dirty="0"/>
              <a:t>Goruchwyliaeth yw’r llwyfan i drafod sefyllfaoedd fel y rhain.</a:t>
            </a:r>
          </a:p>
        </p:txBody>
      </p:sp>
    </p:spTree>
    <p:extLst>
      <p:ext uri="{BB962C8B-B14F-4D97-AF65-F5344CB8AC3E}">
        <p14:creationId xmlns:p14="http://schemas.microsoft.com/office/powerpoint/2010/main" val="313644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http://thumb101.shutterstock.com/display_pic_with_logo/929926/375120913/stock-vector-a-man-with-an-ax-chopping-trees-375120913.jpg">
            <a:hlinkClick r:id="rId3"/>
          </p:cNvPr>
          <p:cNvPicPr/>
          <p:nvPr/>
        </p:nvPicPr>
        <p:blipFill>
          <a:blip r:embed="rId4">
            <a:extLst>
              <a:ext uri="{28A0092B-C50C-407E-A947-70E740481C1C}">
                <a14:useLocalDpi xmlns:a14="http://schemas.microsoft.com/office/drawing/2010/main" val="0"/>
              </a:ext>
            </a:extLst>
          </a:blip>
          <a:srcRect/>
          <a:stretch>
            <a:fillRect/>
          </a:stretch>
        </p:blipFill>
        <p:spPr bwMode="auto">
          <a:xfrm>
            <a:off x="2882685" y="1788280"/>
            <a:ext cx="5455404" cy="5252525"/>
          </a:xfrm>
          <a:prstGeom prst="rect">
            <a:avLst/>
          </a:prstGeom>
          <a:noFill/>
          <a:ln>
            <a:noFill/>
          </a:ln>
        </p:spPr>
      </p:pic>
      <p:sp>
        <p:nvSpPr>
          <p:cNvPr id="8" name="Title 7"/>
          <p:cNvSpPr>
            <a:spLocks noGrp="1"/>
          </p:cNvSpPr>
          <p:nvPr>
            <p:ph type="title"/>
          </p:nvPr>
        </p:nvSpPr>
        <p:spPr>
          <a:xfrm>
            <a:off x="353878" y="233834"/>
            <a:ext cx="11484244" cy="1325563"/>
          </a:xfrm>
        </p:spPr>
        <p:txBody>
          <a:bodyPr>
            <a:noAutofit/>
          </a:bodyPr>
          <a:lstStyle/>
          <a:p>
            <a:r>
              <a:rPr lang="en-GB" sz="4800" b="1" dirty="0"/>
              <a:t>Importance of reflection and supervision</a:t>
            </a:r>
            <a:br>
              <a:rPr lang="en-GB" sz="4800" b="1" dirty="0"/>
            </a:br>
            <a:r>
              <a:rPr lang="en-GB" sz="4800" b="1" dirty="0" err="1"/>
              <a:t>Pwysigrwydd</a:t>
            </a:r>
            <a:r>
              <a:rPr lang="en-GB" sz="4800" b="1" dirty="0"/>
              <a:t> </a:t>
            </a:r>
            <a:r>
              <a:rPr lang="en-GB" sz="4800" b="1" dirty="0" err="1"/>
              <a:t>adlewyrchu</a:t>
            </a:r>
            <a:r>
              <a:rPr lang="en-GB" sz="4800" b="1" dirty="0"/>
              <a:t> a </a:t>
            </a:r>
            <a:r>
              <a:rPr lang="en-GB" sz="4800" b="1" dirty="0" err="1"/>
              <a:t>goruchwyliaeth</a:t>
            </a:r>
            <a:endParaRPr lang="en-US" sz="4800" b="1" dirty="0"/>
          </a:p>
        </p:txBody>
      </p:sp>
      <p:sp>
        <p:nvSpPr>
          <p:cNvPr id="9" name="Content Placeholder 8"/>
          <p:cNvSpPr>
            <a:spLocks noGrp="1"/>
          </p:cNvSpPr>
          <p:nvPr>
            <p:ph idx="1"/>
          </p:nvPr>
        </p:nvSpPr>
        <p:spPr/>
        <p:txBody>
          <a:bodyPr/>
          <a:lstStyle/>
          <a:p>
            <a:endParaRPr lang="en-US" dirty="0"/>
          </a:p>
        </p:txBody>
      </p:sp>
    </p:spTree>
    <p:extLst>
      <p:ext uri="{BB962C8B-B14F-4D97-AF65-F5344CB8AC3E}">
        <p14:creationId xmlns:p14="http://schemas.microsoft.com/office/powerpoint/2010/main" val="1998847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60709" y="784063"/>
            <a:ext cx="5181600" cy="6086260"/>
          </a:xfrm>
        </p:spPr>
        <p:txBody>
          <a:bodyPr>
            <a:noAutofit/>
          </a:bodyPr>
          <a:lstStyle/>
          <a:p>
            <a:pPr marL="0" indent="0">
              <a:buNone/>
            </a:pPr>
            <a:r>
              <a:rPr lang="cy-GB" sz="2200" noProof="0" dirty="0"/>
              <a:t>Morrison (2001, p. 16) identifies 10 core statements relating to supervision:</a:t>
            </a:r>
          </a:p>
          <a:p>
            <a:pPr marL="0" indent="0">
              <a:buNone/>
            </a:pPr>
            <a:endParaRPr lang="cy-GB" sz="1100" noProof="0" dirty="0"/>
          </a:p>
          <a:p>
            <a:pPr marL="514350" indent="-514350">
              <a:buFont typeface="+mj-lt"/>
              <a:buAutoNum type="arabicPeriod"/>
            </a:pPr>
            <a:r>
              <a:rPr lang="cy-GB" sz="2200" noProof="0" dirty="0"/>
              <a:t>Supervision is the key to effective management of performance and practice.</a:t>
            </a:r>
          </a:p>
          <a:p>
            <a:pPr marL="514350" indent="-514350">
              <a:buFont typeface="+mj-lt"/>
              <a:buAutoNum type="arabicPeriod"/>
            </a:pPr>
            <a:r>
              <a:rPr lang="cy-GB" sz="2200" noProof="0" dirty="0"/>
              <a:t>There are four key stakeholders to supervision: users, staff, the agency, and multi-disciplinary working.</a:t>
            </a:r>
          </a:p>
          <a:p>
            <a:pPr marL="514350" indent="-514350">
              <a:buFont typeface="+mj-lt"/>
              <a:buAutoNum type="arabicPeriod"/>
            </a:pPr>
            <a:r>
              <a:rPr lang="cy-GB" sz="2200" noProof="0" dirty="0"/>
              <a:t>The quality of supervision has a direct bearing on the quality of services and outcomes for user.</a:t>
            </a:r>
          </a:p>
          <a:p>
            <a:pPr marL="514350" indent="-514350">
              <a:buFont typeface="+mj-lt"/>
              <a:buAutoNum type="arabicPeriod"/>
            </a:pPr>
            <a:r>
              <a:rPr lang="cy-GB" sz="2200" noProof="0" dirty="0"/>
              <a:t>Supervision is a negotiated, co-operative, structured relationship.</a:t>
            </a:r>
          </a:p>
          <a:p>
            <a:pPr marL="514350" indent="-514350">
              <a:buFont typeface="+mj-lt"/>
              <a:buAutoNum type="arabicPeriod"/>
            </a:pPr>
            <a:r>
              <a:rPr lang="cy-GB" sz="2200" noProof="0" dirty="0"/>
              <a:t>Supervision is an authority relationship in which the dynamics of power and the appreciation of difference are central.</a:t>
            </a:r>
          </a:p>
        </p:txBody>
      </p:sp>
      <p:sp>
        <p:nvSpPr>
          <p:cNvPr id="4" name="Content Placeholder 3"/>
          <p:cNvSpPr>
            <a:spLocks noGrp="1"/>
          </p:cNvSpPr>
          <p:nvPr>
            <p:ph sz="half" idx="2"/>
          </p:nvPr>
        </p:nvSpPr>
        <p:spPr>
          <a:xfrm>
            <a:off x="5942309" y="784063"/>
            <a:ext cx="5588430" cy="6086260"/>
          </a:xfrm>
        </p:spPr>
        <p:txBody>
          <a:bodyPr>
            <a:normAutofit fontScale="77500" lnSpcReduction="20000"/>
          </a:bodyPr>
          <a:lstStyle/>
          <a:p>
            <a:pPr marL="0" lvl="0" indent="0">
              <a:buNone/>
            </a:pPr>
            <a:r>
              <a:rPr lang="cy-GB" sz="2900" dirty="0">
                <a:solidFill>
                  <a:prstClr val="black"/>
                </a:solidFill>
              </a:rPr>
              <a:t>Mae Morrison (2001, t. 16) yn nodi 10 datganiad craidd yn ymwneud â goruchwyliaeth:</a:t>
            </a:r>
          </a:p>
          <a:p>
            <a:pPr marL="0" lvl="0" indent="0">
              <a:buNone/>
            </a:pPr>
            <a:endParaRPr lang="cy-GB" sz="2900" dirty="0">
              <a:solidFill>
                <a:prstClr val="black"/>
              </a:solidFill>
            </a:endParaRPr>
          </a:p>
          <a:p>
            <a:pPr marL="514350" lvl="0" indent="-514350">
              <a:buFont typeface="+mj-lt"/>
              <a:buAutoNum type="arabicPeriod"/>
            </a:pPr>
            <a:r>
              <a:rPr lang="cy-GB" sz="2900" dirty="0">
                <a:solidFill>
                  <a:prstClr val="black"/>
                </a:solidFill>
              </a:rPr>
              <a:t>Goruchwyliaeth yw’r allwedd i reolaeth effeithiol o berfformiad ac arfer.</a:t>
            </a:r>
          </a:p>
          <a:p>
            <a:pPr marL="514350" lvl="0" indent="-514350">
              <a:buFont typeface="+mj-lt"/>
              <a:buAutoNum type="arabicPeriod"/>
            </a:pPr>
            <a:r>
              <a:rPr lang="cy-GB" sz="2900" dirty="0">
                <a:solidFill>
                  <a:prstClr val="black"/>
                </a:solidFill>
              </a:rPr>
              <a:t>Mae pedwar </a:t>
            </a:r>
            <a:r>
              <a:rPr lang="cy-GB" sz="2900" dirty="0" err="1">
                <a:solidFill>
                  <a:prstClr val="black"/>
                </a:solidFill>
              </a:rPr>
              <a:t>rhanddeiliad</a:t>
            </a:r>
            <a:r>
              <a:rPr lang="cy-GB" sz="2900" dirty="0">
                <a:solidFill>
                  <a:prstClr val="black"/>
                </a:solidFill>
              </a:rPr>
              <a:t> allweddol i oruchwyliaeth: defnyddwyr, staff, yr asiantaeth, a gwaith amlddisgyblaethol.</a:t>
            </a:r>
          </a:p>
          <a:p>
            <a:pPr marL="514350" lvl="0" indent="-514350">
              <a:buFont typeface="+mj-lt"/>
              <a:buAutoNum type="arabicPeriod"/>
            </a:pPr>
            <a:r>
              <a:rPr lang="cy-GB" sz="2900" dirty="0">
                <a:solidFill>
                  <a:prstClr val="black"/>
                </a:solidFill>
              </a:rPr>
              <a:t>Mae ansawdd yr oruchwyliaeth yn cael dylanwad uniongyrchol ar ansawdd gwasanaethau a deilliannau i’r defnyddiwr.</a:t>
            </a:r>
          </a:p>
          <a:p>
            <a:pPr marL="514350" lvl="0" indent="-514350">
              <a:buFont typeface="+mj-lt"/>
              <a:buAutoNum type="arabicPeriod"/>
            </a:pPr>
            <a:r>
              <a:rPr lang="cy-GB" sz="2900" dirty="0">
                <a:solidFill>
                  <a:prstClr val="black"/>
                </a:solidFill>
              </a:rPr>
              <a:t>Mae goruchwyliaeth yn berthynas strwythuredig, gydweithredol a gyd-drafodir.</a:t>
            </a:r>
          </a:p>
          <a:p>
            <a:pPr marL="514350" lvl="0" indent="-514350">
              <a:buFont typeface="+mj-lt"/>
              <a:buAutoNum type="arabicPeriod"/>
            </a:pPr>
            <a:r>
              <a:rPr lang="cy-GB" sz="2900" dirty="0">
                <a:solidFill>
                  <a:prstClr val="black"/>
                </a:solidFill>
              </a:rPr>
              <a:t>Mae goruchwyliaeth yn berthynas o awdurdod lle mae dynameg pŵer a gwerthfawrogi gwahaniaeth yn ganolog.</a:t>
            </a:r>
          </a:p>
          <a:p>
            <a:endParaRPr lang="en-US" dirty="0"/>
          </a:p>
        </p:txBody>
      </p:sp>
    </p:spTree>
    <p:extLst>
      <p:ext uri="{BB962C8B-B14F-4D97-AF65-F5344CB8AC3E}">
        <p14:creationId xmlns:p14="http://schemas.microsoft.com/office/powerpoint/2010/main" val="1759209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818234"/>
            <a:ext cx="5181600" cy="6039766"/>
          </a:xfrm>
        </p:spPr>
        <p:txBody>
          <a:bodyPr>
            <a:normAutofit fontScale="77500" lnSpcReduction="20000"/>
          </a:bodyPr>
          <a:lstStyle/>
          <a:p>
            <a:pPr marL="514350" indent="-514350">
              <a:buAutoNum type="arabicPeriod" startAt="6"/>
            </a:pPr>
            <a:r>
              <a:rPr lang="cy-GB" noProof="0" dirty="0"/>
              <a:t>All staff </a:t>
            </a:r>
            <a:r>
              <a:rPr lang="cy-GB" noProof="0" dirty="0" err="1"/>
              <a:t>require</a:t>
            </a:r>
            <a:r>
              <a:rPr lang="cy-GB" noProof="0" dirty="0"/>
              <a:t>, </a:t>
            </a:r>
            <a:r>
              <a:rPr lang="cy-GB" noProof="0" dirty="0" err="1"/>
              <a:t>and</a:t>
            </a:r>
            <a:r>
              <a:rPr lang="cy-GB" noProof="0" dirty="0"/>
              <a:t> </a:t>
            </a:r>
            <a:r>
              <a:rPr lang="cy-GB" noProof="0" dirty="0" err="1"/>
              <a:t>are</a:t>
            </a:r>
            <a:r>
              <a:rPr lang="cy-GB" noProof="0" dirty="0"/>
              <a:t> </a:t>
            </a:r>
            <a:r>
              <a:rPr lang="cy-GB" noProof="0" dirty="0" err="1"/>
              <a:t>entitled</a:t>
            </a:r>
            <a:r>
              <a:rPr lang="cy-GB" noProof="0" dirty="0"/>
              <a:t> to, </a:t>
            </a:r>
            <a:r>
              <a:rPr lang="cy-GB" noProof="0" dirty="0" err="1"/>
              <a:t>supervision</a:t>
            </a:r>
            <a:r>
              <a:rPr lang="cy-GB" noProof="0" dirty="0"/>
              <a:t>.</a:t>
            </a:r>
          </a:p>
          <a:p>
            <a:pPr marL="514350" indent="-514350">
              <a:buAutoNum type="arabicPeriod" startAt="6"/>
            </a:pPr>
            <a:r>
              <a:rPr lang="cy-GB" noProof="0" dirty="0" err="1"/>
              <a:t>Supervision</a:t>
            </a:r>
            <a:r>
              <a:rPr lang="cy-GB" noProof="0" dirty="0"/>
              <a:t> is a </a:t>
            </a:r>
            <a:r>
              <a:rPr lang="cy-GB" noProof="0" dirty="0" err="1"/>
              <a:t>shared</a:t>
            </a:r>
            <a:r>
              <a:rPr lang="cy-GB" noProof="0" dirty="0"/>
              <a:t> </a:t>
            </a:r>
            <a:r>
              <a:rPr lang="cy-GB" noProof="0" dirty="0" err="1"/>
              <a:t>responsibility</a:t>
            </a:r>
            <a:r>
              <a:rPr lang="cy-GB" noProof="0" dirty="0"/>
              <a:t> </a:t>
            </a:r>
            <a:r>
              <a:rPr lang="cy-GB" noProof="0" dirty="0" err="1"/>
              <a:t>between</a:t>
            </a:r>
            <a:r>
              <a:rPr lang="cy-GB" noProof="0" dirty="0"/>
              <a:t> the </a:t>
            </a:r>
            <a:r>
              <a:rPr lang="cy-GB" noProof="0" dirty="0" err="1"/>
              <a:t>supervisor</a:t>
            </a:r>
            <a:r>
              <a:rPr lang="cy-GB" noProof="0" dirty="0"/>
              <a:t>, the </a:t>
            </a:r>
            <a:r>
              <a:rPr lang="cy-GB" noProof="0" dirty="0" err="1"/>
              <a:t>supervisee</a:t>
            </a:r>
            <a:r>
              <a:rPr lang="cy-GB" noProof="0" dirty="0"/>
              <a:t> </a:t>
            </a:r>
            <a:r>
              <a:rPr lang="cy-GB" noProof="0" dirty="0" err="1"/>
              <a:t>and</a:t>
            </a:r>
            <a:r>
              <a:rPr lang="cy-GB" noProof="0" dirty="0"/>
              <a:t> the </a:t>
            </a:r>
            <a:r>
              <a:rPr lang="cy-GB" noProof="0" dirty="0" err="1"/>
              <a:t>agency</a:t>
            </a:r>
            <a:r>
              <a:rPr lang="cy-GB" noProof="0" dirty="0"/>
              <a:t>(</a:t>
            </a:r>
            <a:r>
              <a:rPr lang="cy-GB" noProof="0" dirty="0" err="1"/>
              <a:t>ies</a:t>
            </a:r>
            <a:r>
              <a:rPr lang="cy-GB" noProof="0" dirty="0"/>
              <a:t>) </a:t>
            </a:r>
            <a:r>
              <a:rPr lang="cy-GB" noProof="0" dirty="0" err="1"/>
              <a:t>involved</a:t>
            </a:r>
            <a:r>
              <a:rPr lang="cy-GB" noProof="0" dirty="0"/>
              <a:t>.</a:t>
            </a:r>
          </a:p>
          <a:p>
            <a:pPr marL="514350" indent="-514350">
              <a:buAutoNum type="arabicPeriod" startAt="6"/>
            </a:pPr>
            <a:r>
              <a:rPr lang="cy-GB" noProof="0" dirty="0" err="1"/>
              <a:t>Supervision</a:t>
            </a:r>
            <a:r>
              <a:rPr lang="cy-GB" noProof="0" dirty="0"/>
              <a:t> is the most </a:t>
            </a:r>
            <a:r>
              <a:rPr lang="cy-GB" noProof="0" dirty="0" err="1"/>
              <a:t>influential</a:t>
            </a:r>
            <a:r>
              <a:rPr lang="cy-GB" noProof="0" dirty="0"/>
              <a:t> </a:t>
            </a:r>
            <a:r>
              <a:rPr lang="cy-GB" noProof="0" dirty="0" err="1"/>
              <a:t>process</a:t>
            </a:r>
            <a:r>
              <a:rPr lang="cy-GB" noProof="0" dirty="0"/>
              <a:t> </a:t>
            </a:r>
            <a:r>
              <a:rPr lang="cy-GB" noProof="0" dirty="0" err="1"/>
              <a:t>through</a:t>
            </a:r>
            <a:r>
              <a:rPr lang="cy-GB" noProof="0" dirty="0"/>
              <a:t> </a:t>
            </a:r>
            <a:r>
              <a:rPr lang="cy-GB" noProof="0" dirty="0" err="1"/>
              <a:t>which</a:t>
            </a:r>
            <a:r>
              <a:rPr lang="cy-GB" noProof="0" dirty="0"/>
              <a:t> </a:t>
            </a:r>
            <a:r>
              <a:rPr lang="cy-GB" noProof="0" dirty="0" err="1"/>
              <a:t>individual</a:t>
            </a:r>
            <a:r>
              <a:rPr lang="cy-GB" noProof="0" dirty="0"/>
              <a:t> staff </a:t>
            </a:r>
            <a:r>
              <a:rPr lang="cy-GB" noProof="0" dirty="0" err="1"/>
              <a:t>perceive</a:t>
            </a:r>
            <a:r>
              <a:rPr lang="cy-GB" noProof="0" dirty="0"/>
              <a:t> </a:t>
            </a:r>
            <a:r>
              <a:rPr lang="cy-GB" noProof="0" dirty="0" err="1"/>
              <a:t>and</a:t>
            </a:r>
            <a:r>
              <a:rPr lang="cy-GB" noProof="0" dirty="0"/>
              <a:t> </a:t>
            </a:r>
            <a:r>
              <a:rPr lang="cy-GB" noProof="0" dirty="0" err="1"/>
              <a:t>relate</a:t>
            </a:r>
            <a:r>
              <a:rPr lang="cy-GB" noProof="0" dirty="0"/>
              <a:t> to </a:t>
            </a:r>
            <a:r>
              <a:rPr lang="cy-GB" noProof="0" dirty="0" err="1"/>
              <a:t>their</a:t>
            </a:r>
            <a:r>
              <a:rPr lang="cy-GB" noProof="0" dirty="0"/>
              <a:t> </a:t>
            </a:r>
            <a:r>
              <a:rPr lang="cy-GB" noProof="0" dirty="0" err="1"/>
              <a:t>agency</a:t>
            </a:r>
            <a:r>
              <a:rPr lang="cy-GB" noProof="0" dirty="0"/>
              <a:t>.</a:t>
            </a:r>
          </a:p>
          <a:p>
            <a:pPr marL="514350" indent="-514350">
              <a:buAutoNum type="arabicPeriod" startAt="6"/>
            </a:pPr>
            <a:r>
              <a:rPr lang="cy-GB" noProof="0" dirty="0"/>
              <a:t>Good supervisors are not born – they are developed through clear policies, good training, continuing supervision, the development of skills and individual commitment.</a:t>
            </a:r>
          </a:p>
          <a:p>
            <a:pPr marL="514350" indent="-514350">
              <a:buAutoNum type="arabicPeriod" startAt="6"/>
            </a:pPr>
            <a:r>
              <a:rPr lang="cy-GB" noProof="0" dirty="0" err="1"/>
              <a:t>How</a:t>
            </a:r>
            <a:r>
              <a:rPr lang="cy-GB" noProof="0" dirty="0"/>
              <a:t> </a:t>
            </a:r>
            <a:r>
              <a:rPr lang="cy-GB" noProof="0" dirty="0" err="1"/>
              <a:t>supervisees</a:t>
            </a:r>
            <a:r>
              <a:rPr lang="cy-GB" noProof="0" dirty="0"/>
              <a:t> </a:t>
            </a:r>
            <a:r>
              <a:rPr lang="cy-GB" noProof="0" dirty="0" err="1"/>
              <a:t>use</a:t>
            </a:r>
            <a:r>
              <a:rPr lang="cy-GB" noProof="0" dirty="0"/>
              <a:t> </a:t>
            </a:r>
            <a:r>
              <a:rPr lang="cy-GB" noProof="0" dirty="0" err="1"/>
              <a:t>supervision</a:t>
            </a:r>
            <a:r>
              <a:rPr lang="cy-GB" noProof="0" dirty="0"/>
              <a:t> </a:t>
            </a:r>
            <a:r>
              <a:rPr lang="cy-GB" noProof="0" dirty="0" err="1"/>
              <a:t>cannot</a:t>
            </a:r>
            <a:r>
              <a:rPr lang="cy-GB" noProof="0" dirty="0"/>
              <a:t> be </a:t>
            </a:r>
            <a:r>
              <a:rPr lang="cy-GB" noProof="0" dirty="0" err="1"/>
              <a:t>left</a:t>
            </a:r>
            <a:r>
              <a:rPr lang="cy-GB" noProof="0" dirty="0"/>
              <a:t> to </a:t>
            </a:r>
            <a:r>
              <a:rPr lang="cy-GB" noProof="0" dirty="0" err="1"/>
              <a:t>chance</a:t>
            </a:r>
            <a:r>
              <a:rPr lang="cy-GB" noProof="0" dirty="0"/>
              <a:t>.  </a:t>
            </a:r>
            <a:r>
              <a:rPr lang="cy-GB" noProof="0" dirty="0" err="1"/>
              <a:t>They</a:t>
            </a:r>
            <a:r>
              <a:rPr lang="cy-GB" noProof="0" dirty="0"/>
              <a:t> </a:t>
            </a:r>
            <a:r>
              <a:rPr lang="cy-GB" noProof="0" dirty="0" err="1"/>
              <a:t>will</a:t>
            </a:r>
            <a:r>
              <a:rPr lang="cy-GB" noProof="0" dirty="0"/>
              <a:t> </a:t>
            </a:r>
            <a:r>
              <a:rPr lang="cy-GB" noProof="0" dirty="0" err="1"/>
              <a:t>only</a:t>
            </a:r>
            <a:r>
              <a:rPr lang="cy-GB" noProof="0" dirty="0"/>
              <a:t> </a:t>
            </a:r>
            <a:r>
              <a:rPr lang="cy-GB" noProof="0" dirty="0" err="1"/>
              <a:t>become</a:t>
            </a:r>
            <a:r>
              <a:rPr lang="cy-GB" noProof="0" dirty="0"/>
              <a:t> </a:t>
            </a:r>
            <a:r>
              <a:rPr lang="cy-GB" noProof="0" dirty="0" err="1"/>
              <a:t>fully</a:t>
            </a:r>
            <a:r>
              <a:rPr lang="cy-GB" noProof="0" dirty="0"/>
              <a:t> </a:t>
            </a:r>
            <a:r>
              <a:rPr lang="cy-GB" noProof="0" dirty="0" err="1"/>
              <a:t>active</a:t>
            </a:r>
            <a:r>
              <a:rPr lang="cy-GB" noProof="0" dirty="0"/>
              <a:t> </a:t>
            </a:r>
            <a:r>
              <a:rPr lang="cy-GB" noProof="0" dirty="0" err="1"/>
              <a:t>partners</a:t>
            </a:r>
            <a:r>
              <a:rPr lang="cy-GB" noProof="0" dirty="0"/>
              <a:t> </a:t>
            </a:r>
            <a:r>
              <a:rPr lang="cy-GB" noProof="0" dirty="0" err="1"/>
              <a:t>with</a:t>
            </a:r>
            <a:r>
              <a:rPr lang="cy-GB" noProof="0" dirty="0"/>
              <a:t> </a:t>
            </a:r>
            <a:r>
              <a:rPr lang="cy-GB" noProof="0" dirty="0" err="1"/>
              <a:t>information</a:t>
            </a:r>
            <a:r>
              <a:rPr lang="cy-GB" noProof="0" dirty="0"/>
              <a:t> </a:t>
            </a:r>
            <a:r>
              <a:rPr lang="cy-GB" noProof="0" dirty="0" err="1"/>
              <a:t>and</a:t>
            </a:r>
            <a:r>
              <a:rPr lang="cy-GB" noProof="0" dirty="0"/>
              <a:t> </a:t>
            </a:r>
            <a:r>
              <a:rPr lang="cy-GB" noProof="0" dirty="0" err="1"/>
              <a:t>preparation</a:t>
            </a:r>
            <a:r>
              <a:rPr lang="cy-GB" noProof="0" dirty="0"/>
              <a:t> </a:t>
            </a:r>
            <a:r>
              <a:rPr lang="cy-GB" noProof="0" dirty="0" err="1"/>
              <a:t>for</a:t>
            </a:r>
            <a:r>
              <a:rPr lang="cy-GB" noProof="0" dirty="0"/>
              <a:t> the </a:t>
            </a:r>
            <a:r>
              <a:rPr lang="cy-GB" noProof="0" dirty="0" err="1"/>
              <a:t>role</a:t>
            </a:r>
            <a:r>
              <a:rPr lang="cy-GB" noProof="0" dirty="0"/>
              <a:t> of </a:t>
            </a:r>
            <a:r>
              <a:rPr lang="cy-GB" noProof="0" dirty="0" err="1"/>
              <a:t>supervisee</a:t>
            </a:r>
            <a:r>
              <a:rPr lang="cy-GB" noProof="0" dirty="0"/>
              <a:t>.</a:t>
            </a:r>
          </a:p>
          <a:p>
            <a:pPr marL="0" indent="0" algn="r">
              <a:buNone/>
            </a:pPr>
            <a:r>
              <a:rPr lang="cy-GB" noProof="0" dirty="0"/>
              <a:t>(</a:t>
            </a:r>
            <a:r>
              <a:rPr lang="cy-GB" noProof="0" dirty="0" err="1"/>
              <a:t>Morrison</a:t>
            </a:r>
            <a:r>
              <a:rPr lang="cy-GB" noProof="0" dirty="0"/>
              <a:t>, 2001, p. 16)</a:t>
            </a:r>
          </a:p>
          <a:p>
            <a:endParaRPr lang="cy-GB" noProof="0" dirty="0"/>
          </a:p>
        </p:txBody>
      </p:sp>
      <p:sp>
        <p:nvSpPr>
          <p:cNvPr id="4" name="Content Placeholder 3"/>
          <p:cNvSpPr>
            <a:spLocks noGrp="1"/>
          </p:cNvSpPr>
          <p:nvPr>
            <p:ph sz="half" idx="2"/>
          </p:nvPr>
        </p:nvSpPr>
        <p:spPr>
          <a:xfrm>
            <a:off x="6019800" y="818234"/>
            <a:ext cx="5181600" cy="6039766"/>
          </a:xfrm>
        </p:spPr>
        <p:txBody>
          <a:bodyPr>
            <a:normAutofit fontScale="77500" lnSpcReduction="20000"/>
          </a:bodyPr>
          <a:lstStyle/>
          <a:p>
            <a:pPr marL="514350" lvl="0" indent="-514350">
              <a:buFont typeface="Arial" panose="020B0604020202020204" pitchFamily="34" charset="0"/>
              <a:buAutoNum type="arabicPeriod" startAt="6"/>
            </a:pPr>
            <a:r>
              <a:rPr lang="cy-GB" sz="2900" dirty="0">
                <a:solidFill>
                  <a:prstClr val="black"/>
                </a:solidFill>
              </a:rPr>
              <a:t>Mae angen goruchwyliaeth ar yr holl staff, ac mae ganddynt hawl iddo.</a:t>
            </a:r>
          </a:p>
          <a:p>
            <a:pPr marL="514350" lvl="0" indent="-514350">
              <a:buFont typeface="Arial" panose="020B0604020202020204" pitchFamily="34" charset="0"/>
              <a:buAutoNum type="arabicPeriod" startAt="6"/>
            </a:pPr>
            <a:r>
              <a:rPr lang="cy-GB" sz="2900" dirty="0">
                <a:solidFill>
                  <a:prstClr val="black"/>
                </a:solidFill>
              </a:rPr>
              <a:t>Cyfrifoldeb a </a:t>
            </a:r>
            <a:r>
              <a:rPr lang="cy-GB" sz="2900" dirty="0" err="1">
                <a:solidFill>
                  <a:prstClr val="black"/>
                </a:solidFill>
              </a:rPr>
              <a:t>rennir</a:t>
            </a:r>
            <a:r>
              <a:rPr lang="cy-GB" sz="2900" dirty="0">
                <a:solidFill>
                  <a:prstClr val="black"/>
                </a:solidFill>
              </a:rPr>
              <a:t> yw goruchwyliaeth rhwng y goruchwyliwr, y sawl a oruchwylir a’r asiantaeth(</a:t>
            </a:r>
            <a:r>
              <a:rPr lang="cy-GB" sz="2900" dirty="0" err="1">
                <a:solidFill>
                  <a:prstClr val="black"/>
                </a:solidFill>
              </a:rPr>
              <a:t>au</a:t>
            </a:r>
            <a:r>
              <a:rPr lang="cy-GB" sz="2900" dirty="0">
                <a:solidFill>
                  <a:prstClr val="black"/>
                </a:solidFill>
              </a:rPr>
              <a:t>) dan sylw.</a:t>
            </a:r>
          </a:p>
          <a:p>
            <a:pPr marL="514350" lvl="0" indent="-514350">
              <a:buFont typeface="Arial" panose="020B0604020202020204" pitchFamily="34" charset="0"/>
              <a:buAutoNum type="arabicPeriod" startAt="6"/>
            </a:pPr>
            <a:r>
              <a:rPr lang="cy-GB" sz="2900" dirty="0">
                <a:solidFill>
                  <a:prstClr val="black"/>
                </a:solidFill>
              </a:rPr>
              <a:t>Goruchwyliaeth yw’r broses fwyaf dylanwadol o ran caniatáu i staff unigol ddirnad ac ymwneud </a:t>
            </a:r>
            <a:r>
              <a:rPr lang="cy-GB" sz="2900" dirty="0" err="1">
                <a:solidFill>
                  <a:prstClr val="black"/>
                </a:solidFill>
              </a:rPr>
              <a:t>â’u</a:t>
            </a:r>
            <a:r>
              <a:rPr lang="cy-GB" sz="2900" dirty="0">
                <a:solidFill>
                  <a:prstClr val="black"/>
                </a:solidFill>
              </a:rPr>
              <a:t> hasiantaeth.</a:t>
            </a:r>
          </a:p>
          <a:p>
            <a:pPr marL="514350" lvl="0" indent="-514350">
              <a:buFont typeface="Arial" panose="020B0604020202020204" pitchFamily="34" charset="0"/>
              <a:buAutoNum type="arabicPeriod" startAt="6"/>
            </a:pPr>
            <a:r>
              <a:rPr lang="cy-GB" sz="2900" dirty="0">
                <a:solidFill>
                  <a:prstClr val="black"/>
                </a:solidFill>
              </a:rPr>
              <a:t>Nid yw goruchwylwyr da wedi’u geni felly – maent yn datblygu trwy bolisïau clir, hyfforddiant da, goruchwyliaeth barhaus, datblygiad sgiliau ac ymrwymiad unigol.</a:t>
            </a:r>
          </a:p>
          <a:p>
            <a:pPr marL="514350" lvl="0" indent="-514350">
              <a:buFont typeface="Arial" panose="020B0604020202020204" pitchFamily="34" charset="0"/>
              <a:buAutoNum type="arabicPeriod" startAt="6"/>
            </a:pPr>
            <a:r>
              <a:rPr lang="cy-GB" sz="2900" dirty="0">
                <a:solidFill>
                  <a:prstClr val="black"/>
                </a:solidFill>
              </a:rPr>
              <a:t>Rhaid cynllunio’n drwyadl y modd mae’r sawl a oruchwylir yn defnyddio goruchwyliaeth. Fe ddônt yn bartneriaid gweithredol llawn dim ond trwy dderbyn gwybodaeth a chael eu paratoi ar gyfer y rôl o gael eu goruchwylio.</a:t>
            </a:r>
          </a:p>
          <a:p>
            <a:pPr marL="0" lvl="0" indent="0" algn="r">
              <a:buNone/>
            </a:pPr>
            <a:r>
              <a:rPr lang="cy-GB" sz="2900" dirty="0">
                <a:solidFill>
                  <a:prstClr val="black"/>
                </a:solidFill>
              </a:rPr>
              <a:t>(</a:t>
            </a:r>
            <a:r>
              <a:rPr lang="cy-GB" sz="2900" dirty="0" err="1">
                <a:solidFill>
                  <a:prstClr val="black"/>
                </a:solidFill>
              </a:rPr>
              <a:t>Morrison</a:t>
            </a:r>
            <a:r>
              <a:rPr lang="cy-GB" sz="2900" dirty="0">
                <a:solidFill>
                  <a:prstClr val="black"/>
                </a:solidFill>
              </a:rPr>
              <a:t>, 2001, t. 16</a:t>
            </a:r>
            <a:endParaRPr lang="en-US" dirty="0"/>
          </a:p>
        </p:txBody>
      </p:sp>
    </p:spTree>
    <p:extLst>
      <p:ext uri="{BB962C8B-B14F-4D97-AF65-F5344CB8AC3E}">
        <p14:creationId xmlns:p14="http://schemas.microsoft.com/office/powerpoint/2010/main" val="6101451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cy-GB" noProof="0" dirty="0"/>
          </a:p>
        </p:txBody>
      </p:sp>
      <p:sp>
        <p:nvSpPr>
          <p:cNvPr id="3" name="Content Placeholder 2"/>
          <p:cNvSpPr>
            <a:spLocks noGrp="1"/>
          </p:cNvSpPr>
          <p:nvPr>
            <p:ph sz="half" idx="1"/>
          </p:nvPr>
        </p:nvSpPr>
        <p:spPr/>
        <p:txBody>
          <a:bodyPr/>
          <a:lstStyle/>
          <a:p>
            <a:r>
              <a:rPr lang="cy-GB" noProof="0" dirty="0" err="1"/>
              <a:t>According</a:t>
            </a:r>
            <a:r>
              <a:rPr lang="cy-GB" noProof="0" dirty="0"/>
              <a:t> to </a:t>
            </a:r>
            <a:r>
              <a:rPr lang="cy-GB" noProof="0" dirty="0" err="1"/>
              <a:t>Hoggarth</a:t>
            </a:r>
            <a:r>
              <a:rPr lang="cy-GB" noProof="0" dirty="0"/>
              <a:t> (2009, p. 48) “</a:t>
            </a:r>
            <a:r>
              <a:rPr lang="cy-GB" noProof="0" dirty="0" err="1"/>
              <a:t>supervision</a:t>
            </a:r>
            <a:r>
              <a:rPr lang="cy-GB" noProof="0" dirty="0"/>
              <a:t> of staff is </a:t>
            </a:r>
            <a:r>
              <a:rPr lang="cy-GB" noProof="0" dirty="0" err="1"/>
              <a:t>one</a:t>
            </a:r>
            <a:r>
              <a:rPr lang="cy-GB" noProof="0" dirty="0"/>
              <a:t> of the most </a:t>
            </a:r>
            <a:r>
              <a:rPr lang="cy-GB" noProof="0" dirty="0" err="1"/>
              <a:t>important</a:t>
            </a:r>
            <a:r>
              <a:rPr lang="cy-GB" noProof="0" dirty="0"/>
              <a:t> </a:t>
            </a:r>
            <a:r>
              <a:rPr lang="cy-GB" noProof="0" dirty="0" err="1"/>
              <a:t>roles</a:t>
            </a:r>
            <a:r>
              <a:rPr lang="cy-GB" noProof="0" dirty="0"/>
              <a:t> of the </a:t>
            </a:r>
            <a:r>
              <a:rPr lang="cy-GB" noProof="0" dirty="0" err="1"/>
              <a:t>manager</a:t>
            </a:r>
            <a:r>
              <a:rPr lang="cy-GB" noProof="0" dirty="0"/>
              <a:t>”.</a:t>
            </a:r>
          </a:p>
          <a:p>
            <a:r>
              <a:rPr lang="cy-GB" noProof="0" dirty="0"/>
              <a:t>Is </a:t>
            </a:r>
            <a:r>
              <a:rPr lang="cy-GB" noProof="0" dirty="0" err="1"/>
              <a:t>this</a:t>
            </a:r>
            <a:r>
              <a:rPr lang="cy-GB" noProof="0" dirty="0"/>
              <a:t> </a:t>
            </a:r>
            <a:r>
              <a:rPr lang="cy-GB" noProof="0" dirty="0" err="1"/>
              <a:t>then</a:t>
            </a:r>
            <a:r>
              <a:rPr lang="cy-GB" noProof="0" dirty="0"/>
              <a:t> </a:t>
            </a:r>
            <a:r>
              <a:rPr lang="cy-GB" noProof="0" dirty="0" err="1"/>
              <a:t>replicated</a:t>
            </a:r>
            <a:r>
              <a:rPr lang="cy-GB" noProof="0" dirty="0"/>
              <a:t> </a:t>
            </a:r>
            <a:r>
              <a:rPr lang="cy-GB" noProof="0" dirty="0" err="1"/>
              <a:t>within</a:t>
            </a:r>
            <a:r>
              <a:rPr lang="cy-GB" noProof="0" dirty="0"/>
              <a:t> </a:t>
            </a:r>
            <a:r>
              <a:rPr lang="cy-GB" noProof="0" dirty="0" err="1"/>
              <a:t>youth</a:t>
            </a:r>
            <a:r>
              <a:rPr lang="cy-GB" noProof="0" dirty="0"/>
              <a:t> </a:t>
            </a:r>
            <a:r>
              <a:rPr lang="cy-GB" noProof="0" dirty="0" err="1"/>
              <a:t>work</a:t>
            </a:r>
            <a:r>
              <a:rPr lang="cy-GB" noProof="0" dirty="0"/>
              <a:t> </a:t>
            </a:r>
            <a:r>
              <a:rPr lang="cy-GB" noProof="0" dirty="0" err="1"/>
              <a:t>policy</a:t>
            </a:r>
            <a:r>
              <a:rPr lang="cy-GB" noProof="0" dirty="0"/>
              <a:t>, </a:t>
            </a:r>
            <a:r>
              <a:rPr lang="cy-GB" noProof="0" dirty="0" err="1"/>
              <a:t>and</a:t>
            </a:r>
            <a:r>
              <a:rPr lang="cy-GB" noProof="0" dirty="0"/>
              <a:t> </a:t>
            </a:r>
            <a:r>
              <a:rPr lang="cy-GB" noProof="0" dirty="0" err="1"/>
              <a:t>implemented</a:t>
            </a:r>
            <a:r>
              <a:rPr lang="cy-GB" noProof="0" dirty="0"/>
              <a:t> </a:t>
            </a:r>
            <a:r>
              <a:rPr lang="cy-GB" noProof="0" dirty="0" err="1"/>
              <a:t>within</a:t>
            </a:r>
            <a:r>
              <a:rPr lang="cy-GB" noProof="0" dirty="0"/>
              <a:t> </a:t>
            </a:r>
            <a:r>
              <a:rPr lang="cy-GB" noProof="0" dirty="0" err="1"/>
              <a:t>practice</a:t>
            </a:r>
            <a:r>
              <a:rPr lang="cy-GB" noProof="0" dirty="0"/>
              <a:t>?</a:t>
            </a:r>
          </a:p>
          <a:p>
            <a:pPr marL="0" indent="0">
              <a:buNone/>
            </a:pPr>
            <a:endParaRPr lang="cy-GB" noProof="0" dirty="0"/>
          </a:p>
        </p:txBody>
      </p:sp>
      <p:sp>
        <p:nvSpPr>
          <p:cNvPr id="4" name="Content Placeholder 3"/>
          <p:cNvSpPr>
            <a:spLocks noGrp="1"/>
          </p:cNvSpPr>
          <p:nvPr>
            <p:ph sz="half" idx="2"/>
          </p:nvPr>
        </p:nvSpPr>
        <p:spPr/>
        <p:txBody>
          <a:bodyPr/>
          <a:lstStyle/>
          <a:p>
            <a:pPr lvl="0"/>
            <a:r>
              <a:rPr lang="cy-GB" dirty="0">
                <a:solidFill>
                  <a:prstClr val="black"/>
                </a:solidFill>
              </a:rPr>
              <a:t>Yn ôl </a:t>
            </a:r>
            <a:r>
              <a:rPr lang="cy-GB" dirty="0" err="1">
                <a:solidFill>
                  <a:prstClr val="black"/>
                </a:solidFill>
              </a:rPr>
              <a:t>Hoggarth</a:t>
            </a:r>
            <a:r>
              <a:rPr lang="cy-GB" dirty="0">
                <a:solidFill>
                  <a:prstClr val="black"/>
                </a:solidFill>
              </a:rPr>
              <a:t> (2009, t. 48) “</a:t>
            </a:r>
            <a:r>
              <a:rPr lang="cy-GB" dirty="0" err="1">
                <a:solidFill>
                  <a:prstClr val="black"/>
                </a:solidFill>
              </a:rPr>
              <a:t>supervision</a:t>
            </a:r>
            <a:r>
              <a:rPr lang="cy-GB" dirty="0">
                <a:solidFill>
                  <a:prstClr val="black"/>
                </a:solidFill>
              </a:rPr>
              <a:t> of staff is </a:t>
            </a:r>
            <a:r>
              <a:rPr lang="cy-GB" dirty="0" err="1">
                <a:solidFill>
                  <a:prstClr val="black"/>
                </a:solidFill>
              </a:rPr>
              <a:t>one</a:t>
            </a:r>
            <a:r>
              <a:rPr lang="cy-GB" dirty="0">
                <a:solidFill>
                  <a:prstClr val="black"/>
                </a:solidFill>
              </a:rPr>
              <a:t> of the most </a:t>
            </a:r>
            <a:r>
              <a:rPr lang="cy-GB" dirty="0" err="1">
                <a:solidFill>
                  <a:prstClr val="black"/>
                </a:solidFill>
              </a:rPr>
              <a:t>important</a:t>
            </a:r>
            <a:r>
              <a:rPr lang="cy-GB" dirty="0">
                <a:solidFill>
                  <a:prstClr val="black"/>
                </a:solidFill>
              </a:rPr>
              <a:t> </a:t>
            </a:r>
            <a:r>
              <a:rPr lang="cy-GB" dirty="0" err="1">
                <a:solidFill>
                  <a:prstClr val="black"/>
                </a:solidFill>
              </a:rPr>
              <a:t>roles</a:t>
            </a:r>
            <a:r>
              <a:rPr lang="cy-GB" dirty="0">
                <a:solidFill>
                  <a:prstClr val="black"/>
                </a:solidFill>
              </a:rPr>
              <a:t> of the </a:t>
            </a:r>
            <a:r>
              <a:rPr lang="cy-GB" dirty="0" err="1">
                <a:solidFill>
                  <a:prstClr val="black"/>
                </a:solidFill>
              </a:rPr>
              <a:t>manager</a:t>
            </a:r>
            <a:r>
              <a:rPr lang="cy-GB" dirty="0">
                <a:solidFill>
                  <a:prstClr val="black"/>
                </a:solidFill>
              </a:rPr>
              <a:t>”.</a:t>
            </a:r>
          </a:p>
          <a:p>
            <a:pPr lvl="0"/>
            <a:r>
              <a:rPr lang="cy-GB" dirty="0">
                <a:solidFill>
                  <a:prstClr val="black"/>
                </a:solidFill>
              </a:rPr>
              <a:t>A yw hyn yn cael ei ailadrodd felly ym mholisi gwaith ieuenctid, a’i weithredu o fewn arfer?</a:t>
            </a:r>
          </a:p>
          <a:p>
            <a:endParaRPr lang="en-US" dirty="0"/>
          </a:p>
        </p:txBody>
      </p:sp>
    </p:spTree>
    <p:extLst>
      <p:ext uri="{BB962C8B-B14F-4D97-AF65-F5344CB8AC3E}">
        <p14:creationId xmlns:p14="http://schemas.microsoft.com/office/powerpoint/2010/main" val="89642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cy-GB" noProof="0" dirty="0"/>
          </a:p>
        </p:txBody>
      </p:sp>
      <p:sp>
        <p:nvSpPr>
          <p:cNvPr id="3" name="Content Placeholder 2"/>
          <p:cNvSpPr>
            <a:spLocks noGrp="1"/>
          </p:cNvSpPr>
          <p:nvPr>
            <p:ph sz="half" idx="1"/>
          </p:nvPr>
        </p:nvSpPr>
        <p:spPr>
          <a:xfrm>
            <a:off x="838200" y="1825625"/>
            <a:ext cx="5181600" cy="1134551"/>
          </a:xfrm>
        </p:spPr>
        <p:txBody>
          <a:bodyPr/>
          <a:lstStyle/>
          <a:p>
            <a:r>
              <a:rPr lang="cy-GB" noProof="0" dirty="0" err="1"/>
              <a:t>Morrison</a:t>
            </a:r>
            <a:r>
              <a:rPr lang="cy-GB" noProof="0" dirty="0"/>
              <a:t> (2001, p. 22) </a:t>
            </a:r>
            <a:r>
              <a:rPr lang="cy-GB" noProof="0" dirty="0" err="1"/>
              <a:t>notes</a:t>
            </a:r>
            <a:r>
              <a:rPr lang="cy-GB" noProof="0" dirty="0"/>
              <a:t> </a:t>
            </a:r>
            <a:r>
              <a:rPr lang="cy-GB" noProof="0" dirty="0" err="1"/>
              <a:t>how</a:t>
            </a:r>
            <a:endParaRPr lang="cy-GB" noProof="0" dirty="0"/>
          </a:p>
        </p:txBody>
      </p:sp>
      <p:sp>
        <p:nvSpPr>
          <p:cNvPr id="4" name="Content Placeholder 3"/>
          <p:cNvSpPr>
            <a:spLocks noGrp="1"/>
          </p:cNvSpPr>
          <p:nvPr>
            <p:ph sz="half" idx="2"/>
          </p:nvPr>
        </p:nvSpPr>
        <p:spPr>
          <a:xfrm>
            <a:off x="6172200" y="1825625"/>
            <a:ext cx="5181600" cy="1134551"/>
          </a:xfrm>
        </p:spPr>
        <p:txBody>
          <a:bodyPr/>
          <a:lstStyle/>
          <a:p>
            <a:pPr lvl="0"/>
            <a:r>
              <a:rPr lang="cy-GB" dirty="0">
                <a:solidFill>
                  <a:prstClr val="black"/>
                </a:solidFill>
              </a:rPr>
              <a:t>Noda </a:t>
            </a:r>
            <a:r>
              <a:rPr lang="cy-GB" dirty="0" err="1">
                <a:solidFill>
                  <a:prstClr val="black"/>
                </a:solidFill>
              </a:rPr>
              <a:t>Morrison</a:t>
            </a:r>
            <a:r>
              <a:rPr lang="cy-GB" dirty="0">
                <a:solidFill>
                  <a:prstClr val="black"/>
                </a:solidFill>
              </a:rPr>
              <a:t> (2001, t. 22)</a:t>
            </a:r>
          </a:p>
          <a:p>
            <a:endParaRPr lang="en-US" dirty="0"/>
          </a:p>
        </p:txBody>
      </p:sp>
      <p:sp>
        <p:nvSpPr>
          <p:cNvPr id="5" name="TextBox 4"/>
          <p:cNvSpPr txBox="1"/>
          <p:nvPr/>
        </p:nvSpPr>
        <p:spPr>
          <a:xfrm>
            <a:off x="982851" y="3440624"/>
            <a:ext cx="10073898" cy="2677656"/>
          </a:xfrm>
          <a:prstGeom prst="rect">
            <a:avLst/>
          </a:prstGeom>
          <a:noFill/>
        </p:spPr>
        <p:txBody>
          <a:bodyPr wrap="square" rtlCol="0">
            <a:spAutoFit/>
          </a:bodyPr>
          <a:lstStyle/>
          <a:p>
            <a:pPr algn="just"/>
            <a:r>
              <a:rPr lang="en-GB" sz="2800" dirty="0"/>
              <a:t>“given the pressures on agencies, if supervision is to be properly embedded, a clear policy linked to standards on supervision is essential.  Without such a policy, supervisors are left to rely on their personal and professional authority rather than on organisational authority”.</a:t>
            </a:r>
          </a:p>
          <a:p>
            <a:pPr algn="r"/>
            <a:r>
              <a:rPr lang="en-GB" sz="2800" dirty="0"/>
              <a:t>(Morrison, 2001, p. 22)</a:t>
            </a:r>
            <a:endParaRPr lang="en-US" sz="2800" dirty="0"/>
          </a:p>
        </p:txBody>
      </p:sp>
    </p:spTree>
    <p:extLst>
      <p:ext uri="{BB962C8B-B14F-4D97-AF65-F5344CB8AC3E}">
        <p14:creationId xmlns:p14="http://schemas.microsoft.com/office/powerpoint/2010/main" val="31372711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4556" y="365125"/>
            <a:ext cx="11847443" cy="1325563"/>
          </a:xfrm>
        </p:spPr>
        <p:txBody>
          <a:bodyPr>
            <a:normAutofit fontScale="90000"/>
          </a:bodyPr>
          <a:lstStyle/>
          <a:p>
            <a:r>
              <a:rPr lang="cy-GB" sz="4000" b="1" noProof="0" dirty="0" err="1"/>
              <a:t>What</a:t>
            </a:r>
            <a:r>
              <a:rPr lang="cy-GB" sz="4000" b="1" noProof="0" dirty="0"/>
              <a:t> does </a:t>
            </a:r>
            <a:r>
              <a:rPr lang="cy-GB" sz="4000" b="1" noProof="0" dirty="0" err="1"/>
              <a:t>your</a:t>
            </a:r>
            <a:r>
              <a:rPr lang="cy-GB" sz="4000" b="1" noProof="0" dirty="0"/>
              <a:t> </a:t>
            </a:r>
            <a:r>
              <a:rPr lang="cy-GB" sz="4000" b="1" noProof="0" dirty="0" err="1"/>
              <a:t>workplace</a:t>
            </a:r>
            <a:r>
              <a:rPr lang="cy-GB" sz="4000" b="1" dirty="0"/>
              <a:t> </a:t>
            </a:r>
            <a:r>
              <a:rPr lang="cy-GB" sz="4000" b="1" noProof="0" dirty="0" err="1"/>
              <a:t>say</a:t>
            </a:r>
            <a:r>
              <a:rPr lang="cy-GB" sz="4000" b="1" noProof="0" dirty="0"/>
              <a:t> </a:t>
            </a:r>
            <a:r>
              <a:rPr lang="cy-GB" sz="4000" b="1" noProof="0" dirty="0" err="1"/>
              <a:t>about</a:t>
            </a:r>
            <a:r>
              <a:rPr lang="cy-GB" sz="4000" b="1" dirty="0"/>
              <a:t> </a:t>
            </a:r>
            <a:r>
              <a:rPr lang="cy-GB" sz="4000" b="1" noProof="0" dirty="0" err="1"/>
              <a:t>supervision</a:t>
            </a:r>
            <a:r>
              <a:rPr lang="cy-GB" sz="4000" b="1" noProof="0" dirty="0"/>
              <a:t>?</a:t>
            </a:r>
            <a:br>
              <a:rPr lang="cy-GB" sz="4000" b="1" noProof="0" dirty="0"/>
            </a:br>
            <a:r>
              <a:rPr lang="cy-GB" sz="4000" b="1" dirty="0">
                <a:solidFill>
                  <a:prstClr val="black"/>
                </a:solidFill>
              </a:rPr>
              <a:t>Beth mae eich gweithle chi yn ei ddweud am oruchwyliaeth?</a:t>
            </a:r>
            <a:endParaRPr lang="cy-GB" sz="4000" b="1" noProof="0" dirty="0"/>
          </a:p>
        </p:txBody>
      </p:sp>
      <p:sp>
        <p:nvSpPr>
          <p:cNvPr id="3" name="Content Placeholder 2"/>
          <p:cNvSpPr>
            <a:spLocks noGrp="1"/>
          </p:cNvSpPr>
          <p:nvPr>
            <p:ph sz="half" idx="1"/>
          </p:nvPr>
        </p:nvSpPr>
        <p:spPr/>
        <p:txBody>
          <a:bodyPr/>
          <a:lstStyle/>
          <a:p>
            <a:r>
              <a:rPr lang="cy-GB" noProof="0" dirty="0" err="1"/>
              <a:t>Task</a:t>
            </a:r>
            <a:endParaRPr lang="cy-GB" noProof="0" dirty="0"/>
          </a:p>
        </p:txBody>
      </p:sp>
      <p:sp>
        <p:nvSpPr>
          <p:cNvPr id="4" name="Content Placeholder 3"/>
          <p:cNvSpPr>
            <a:spLocks noGrp="1"/>
          </p:cNvSpPr>
          <p:nvPr>
            <p:ph sz="half" idx="2"/>
          </p:nvPr>
        </p:nvSpPr>
        <p:spPr/>
        <p:txBody>
          <a:bodyPr/>
          <a:lstStyle/>
          <a:p>
            <a:r>
              <a:rPr lang="cy-GB" noProof="0" dirty="0"/>
              <a:t>Tasg</a:t>
            </a:r>
          </a:p>
        </p:txBody>
      </p:sp>
    </p:spTree>
    <p:extLst>
      <p:ext uri="{BB962C8B-B14F-4D97-AF65-F5344CB8AC3E}">
        <p14:creationId xmlns:p14="http://schemas.microsoft.com/office/powerpoint/2010/main" val="42921966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cy-GB" noProof="0" dirty="0"/>
          </a:p>
        </p:txBody>
      </p:sp>
      <p:sp>
        <p:nvSpPr>
          <p:cNvPr id="3" name="Content Placeholder 2"/>
          <p:cNvSpPr>
            <a:spLocks noGrp="1"/>
          </p:cNvSpPr>
          <p:nvPr>
            <p:ph sz="half" idx="1"/>
          </p:nvPr>
        </p:nvSpPr>
        <p:spPr/>
        <p:txBody>
          <a:bodyPr>
            <a:normAutofit/>
          </a:bodyPr>
          <a:lstStyle/>
          <a:p>
            <a:r>
              <a:rPr lang="cy-GB" noProof="0" dirty="0"/>
              <a:t>A </a:t>
            </a:r>
            <a:r>
              <a:rPr lang="cy-GB" noProof="0" dirty="0" err="1"/>
              <a:t>supervision</a:t>
            </a:r>
            <a:r>
              <a:rPr lang="cy-GB" noProof="0" dirty="0"/>
              <a:t> </a:t>
            </a:r>
            <a:r>
              <a:rPr lang="cy-GB" noProof="0" dirty="0" err="1"/>
              <a:t>policy</a:t>
            </a:r>
            <a:r>
              <a:rPr lang="cy-GB" noProof="0" dirty="0"/>
              <a:t> </a:t>
            </a:r>
            <a:r>
              <a:rPr lang="cy-GB" noProof="0" dirty="0" err="1"/>
              <a:t>reveals</a:t>
            </a:r>
            <a:r>
              <a:rPr lang="cy-GB" noProof="0" dirty="0"/>
              <a:t> </a:t>
            </a:r>
            <a:r>
              <a:rPr lang="cy-GB" noProof="0" dirty="0" err="1"/>
              <a:t>whether</a:t>
            </a:r>
            <a:r>
              <a:rPr lang="cy-GB" noProof="0" dirty="0"/>
              <a:t> </a:t>
            </a:r>
            <a:r>
              <a:rPr lang="cy-GB" noProof="0" dirty="0" err="1"/>
              <a:t>an</a:t>
            </a:r>
            <a:r>
              <a:rPr lang="cy-GB" noProof="0" dirty="0"/>
              <a:t> </a:t>
            </a:r>
            <a:r>
              <a:rPr lang="cy-GB" noProof="0" dirty="0" err="1"/>
              <a:t>organisation</a:t>
            </a:r>
            <a:r>
              <a:rPr lang="cy-GB" noProof="0" dirty="0"/>
              <a:t> </a:t>
            </a:r>
            <a:r>
              <a:rPr lang="cy-GB" noProof="0" dirty="0" err="1"/>
              <a:t>or</a:t>
            </a:r>
            <a:r>
              <a:rPr lang="cy-GB" noProof="0" dirty="0"/>
              <a:t> </a:t>
            </a:r>
            <a:r>
              <a:rPr lang="cy-GB" noProof="0" dirty="0" err="1"/>
              <a:t>agency</a:t>
            </a:r>
            <a:r>
              <a:rPr lang="cy-GB" noProof="0" dirty="0"/>
              <a:t> is </a:t>
            </a:r>
            <a:r>
              <a:rPr lang="cy-GB" noProof="0" dirty="0" err="1"/>
              <a:t>committed</a:t>
            </a:r>
            <a:r>
              <a:rPr lang="cy-GB" noProof="0" dirty="0"/>
              <a:t> to </a:t>
            </a:r>
            <a:r>
              <a:rPr lang="cy-GB" noProof="0" dirty="0" err="1"/>
              <a:t>supervision</a:t>
            </a:r>
            <a:r>
              <a:rPr lang="cy-GB" noProof="0" dirty="0"/>
              <a:t>.</a:t>
            </a:r>
          </a:p>
          <a:p>
            <a:r>
              <a:rPr lang="cy-GB" noProof="0" dirty="0" err="1"/>
              <a:t>It</a:t>
            </a:r>
            <a:r>
              <a:rPr lang="cy-GB" noProof="0" dirty="0"/>
              <a:t> </a:t>
            </a:r>
            <a:r>
              <a:rPr lang="cy-GB" noProof="0" dirty="0" err="1"/>
              <a:t>also</a:t>
            </a:r>
            <a:r>
              <a:rPr lang="cy-GB" noProof="0" dirty="0"/>
              <a:t> </a:t>
            </a:r>
            <a:r>
              <a:rPr lang="cy-GB" noProof="0" dirty="0" err="1"/>
              <a:t>sets</a:t>
            </a:r>
            <a:r>
              <a:rPr lang="cy-GB" noProof="0" dirty="0"/>
              <a:t> </a:t>
            </a:r>
            <a:r>
              <a:rPr lang="cy-GB" noProof="0" dirty="0" err="1"/>
              <a:t>both</a:t>
            </a:r>
            <a:r>
              <a:rPr lang="cy-GB" noProof="0" dirty="0"/>
              <a:t> a </a:t>
            </a:r>
            <a:r>
              <a:rPr lang="cy-GB" noProof="0" dirty="0" err="1"/>
              <a:t>context</a:t>
            </a:r>
            <a:r>
              <a:rPr lang="cy-GB" noProof="0" dirty="0"/>
              <a:t> </a:t>
            </a:r>
            <a:r>
              <a:rPr lang="cy-GB" noProof="0" dirty="0" err="1"/>
              <a:t>and</a:t>
            </a:r>
            <a:r>
              <a:rPr lang="cy-GB" noProof="0" dirty="0"/>
              <a:t> </a:t>
            </a:r>
            <a:r>
              <a:rPr lang="cy-GB" noProof="0" dirty="0" err="1"/>
              <a:t>organisational</a:t>
            </a:r>
            <a:r>
              <a:rPr lang="cy-GB" noProof="0" dirty="0"/>
              <a:t> </a:t>
            </a:r>
            <a:r>
              <a:rPr lang="cy-GB" noProof="0" dirty="0" err="1"/>
              <a:t>culture</a:t>
            </a:r>
            <a:r>
              <a:rPr lang="cy-GB" noProof="0" dirty="0"/>
              <a:t> to the </a:t>
            </a:r>
            <a:r>
              <a:rPr lang="cy-GB" noProof="0" dirty="0" err="1"/>
              <a:t>supervision</a:t>
            </a:r>
            <a:r>
              <a:rPr lang="cy-GB" noProof="0" dirty="0"/>
              <a:t> </a:t>
            </a:r>
            <a:r>
              <a:rPr lang="cy-GB" noProof="0" dirty="0" err="1"/>
              <a:t>that</a:t>
            </a:r>
            <a:r>
              <a:rPr lang="cy-GB" noProof="0" dirty="0"/>
              <a:t> is </a:t>
            </a:r>
            <a:r>
              <a:rPr lang="cy-GB" noProof="0" dirty="0" err="1"/>
              <a:t>undertaken</a:t>
            </a:r>
            <a:r>
              <a:rPr lang="cy-GB" noProof="0" dirty="0"/>
              <a:t> </a:t>
            </a:r>
            <a:r>
              <a:rPr lang="cy-GB" noProof="0" dirty="0" err="1"/>
              <a:t>within</a:t>
            </a:r>
            <a:r>
              <a:rPr lang="cy-GB" noProof="0" dirty="0"/>
              <a:t> </a:t>
            </a:r>
            <a:r>
              <a:rPr lang="cy-GB" noProof="0" dirty="0" err="1"/>
              <a:t>it</a:t>
            </a:r>
            <a:r>
              <a:rPr lang="cy-GB" noProof="0" dirty="0"/>
              <a:t>.</a:t>
            </a:r>
          </a:p>
          <a:p>
            <a:pPr marL="0" indent="0">
              <a:buNone/>
            </a:pPr>
            <a:endParaRPr lang="cy-GB" noProof="0" dirty="0"/>
          </a:p>
        </p:txBody>
      </p:sp>
      <p:sp>
        <p:nvSpPr>
          <p:cNvPr id="4" name="Content Placeholder 3"/>
          <p:cNvSpPr>
            <a:spLocks noGrp="1"/>
          </p:cNvSpPr>
          <p:nvPr>
            <p:ph sz="half" idx="2"/>
          </p:nvPr>
        </p:nvSpPr>
        <p:spPr/>
        <p:txBody>
          <a:bodyPr>
            <a:normAutofit/>
          </a:bodyPr>
          <a:lstStyle/>
          <a:p>
            <a:pPr lvl="0"/>
            <a:r>
              <a:rPr lang="cy-GB" dirty="0">
                <a:solidFill>
                  <a:prstClr val="black"/>
                </a:solidFill>
              </a:rPr>
              <a:t>Mae polisi goruchwyliaeth yn datgelu a yw sefydliad neu asiantaeth wedi ymrwymo i oruchwyliaeth.</a:t>
            </a:r>
          </a:p>
          <a:p>
            <a:pPr lvl="0"/>
            <a:r>
              <a:rPr lang="cy-GB" dirty="0">
                <a:solidFill>
                  <a:prstClr val="black"/>
                </a:solidFill>
              </a:rPr>
              <a:t>Mae hefyd yn gosod cyd-destun a diwylliant sefydliadol ar gyfer yr oruchwyliaeth a </a:t>
            </a:r>
            <a:r>
              <a:rPr lang="cy-GB" dirty="0" err="1">
                <a:solidFill>
                  <a:prstClr val="black"/>
                </a:solidFill>
              </a:rPr>
              <a:t>gynhelir</a:t>
            </a:r>
            <a:r>
              <a:rPr lang="cy-GB" dirty="0">
                <a:solidFill>
                  <a:prstClr val="black"/>
                </a:solidFill>
              </a:rPr>
              <a:t> o’i fewn.</a:t>
            </a:r>
          </a:p>
        </p:txBody>
      </p:sp>
    </p:spTree>
    <p:extLst>
      <p:ext uri="{BB962C8B-B14F-4D97-AF65-F5344CB8AC3E}">
        <p14:creationId xmlns:p14="http://schemas.microsoft.com/office/powerpoint/2010/main" val="16789948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cy-GB" noProof="0" dirty="0"/>
          </a:p>
        </p:txBody>
      </p:sp>
      <p:sp>
        <p:nvSpPr>
          <p:cNvPr id="3" name="Content Placeholder 2"/>
          <p:cNvSpPr>
            <a:spLocks noGrp="1"/>
          </p:cNvSpPr>
          <p:nvPr>
            <p:ph sz="half" idx="1"/>
          </p:nvPr>
        </p:nvSpPr>
        <p:spPr/>
        <p:txBody>
          <a:bodyPr>
            <a:normAutofit fontScale="92500" lnSpcReduction="20000"/>
          </a:bodyPr>
          <a:lstStyle/>
          <a:p>
            <a:r>
              <a:rPr lang="cy-GB" noProof="0" dirty="0"/>
              <a:t>A </a:t>
            </a:r>
            <a:r>
              <a:rPr lang="cy-GB" noProof="0" dirty="0" err="1"/>
              <a:t>written</a:t>
            </a:r>
            <a:r>
              <a:rPr lang="cy-GB" noProof="0" dirty="0"/>
              <a:t> </a:t>
            </a:r>
            <a:r>
              <a:rPr lang="cy-GB" noProof="0" dirty="0" err="1"/>
              <a:t>policy</a:t>
            </a:r>
            <a:r>
              <a:rPr lang="cy-GB" noProof="0" dirty="0"/>
              <a:t> </a:t>
            </a:r>
            <a:r>
              <a:rPr lang="cy-GB" noProof="0" dirty="0" err="1"/>
              <a:t>in</a:t>
            </a:r>
            <a:r>
              <a:rPr lang="cy-GB" noProof="0" dirty="0"/>
              <a:t> </a:t>
            </a:r>
            <a:r>
              <a:rPr lang="cy-GB" noProof="0" dirty="0" err="1"/>
              <a:t>itself</a:t>
            </a:r>
            <a:r>
              <a:rPr lang="cy-GB" noProof="0" dirty="0"/>
              <a:t> does not </a:t>
            </a:r>
            <a:r>
              <a:rPr lang="cy-GB" noProof="0" dirty="0" err="1"/>
              <a:t>automatically</a:t>
            </a:r>
            <a:r>
              <a:rPr lang="cy-GB" noProof="0" dirty="0"/>
              <a:t> </a:t>
            </a:r>
            <a:r>
              <a:rPr lang="cy-GB" noProof="0" dirty="0" err="1"/>
              <a:t>ensure</a:t>
            </a:r>
            <a:r>
              <a:rPr lang="cy-GB" noProof="0" dirty="0"/>
              <a:t> the </a:t>
            </a:r>
            <a:r>
              <a:rPr lang="cy-GB" noProof="0" dirty="0" err="1"/>
              <a:t>success</a:t>
            </a:r>
            <a:r>
              <a:rPr lang="cy-GB" noProof="0" dirty="0"/>
              <a:t> of </a:t>
            </a:r>
            <a:r>
              <a:rPr lang="cy-GB" noProof="0" dirty="0" err="1"/>
              <a:t>supervision</a:t>
            </a:r>
            <a:r>
              <a:rPr lang="cy-GB" noProof="0" dirty="0"/>
              <a:t>, </a:t>
            </a:r>
            <a:r>
              <a:rPr lang="cy-GB" noProof="0" dirty="0" err="1"/>
              <a:t>especially</a:t>
            </a:r>
            <a:r>
              <a:rPr lang="cy-GB" noProof="0" dirty="0"/>
              <a:t> </a:t>
            </a:r>
            <a:r>
              <a:rPr lang="cy-GB" noProof="0" dirty="0" err="1"/>
              <a:t>if</a:t>
            </a:r>
            <a:r>
              <a:rPr lang="cy-GB" noProof="0" dirty="0"/>
              <a:t> </a:t>
            </a:r>
            <a:r>
              <a:rPr lang="cy-GB" noProof="0" dirty="0" err="1"/>
              <a:t>this</a:t>
            </a:r>
            <a:r>
              <a:rPr lang="cy-GB" noProof="0" dirty="0"/>
              <a:t> </a:t>
            </a:r>
            <a:r>
              <a:rPr lang="cy-GB" noProof="0" dirty="0" err="1"/>
              <a:t>document</a:t>
            </a:r>
            <a:r>
              <a:rPr lang="cy-GB" noProof="0" dirty="0"/>
              <a:t> is not </a:t>
            </a:r>
            <a:r>
              <a:rPr lang="cy-GB" noProof="0" dirty="0" err="1"/>
              <a:t>read</a:t>
            </a:r>
            <a:r>
              <a:rPr lang="cy-GB" noProof="0" dirty="0"/>
              <a:t> </a:t>
            </a:r>
            <a:r>
              <a:rPr lang="cy-GB" noProof="0" dirty="0" err="1"/>
              <a:t>or</a:t>
            </a:r>
            <a:r>
              <a:rPr lang="cy-GB" noProof="0" dirty="0"/>
              <a:t> </a:t>
            </a:r>
            <a:r>
              <a:rPr lang="cy-GB" noProof="0" dirty="0" err="1"/>
              <a:t>applied</a:t>
            </a:r>
            <a:r>
              <a:rPr lang="cy-GB" noProof="0" dirty="0"/>
              <a:t>. </a:t>
            </a:r>
            <a:r>
              <a:rPr lang="cy-GB" noProof="0" dirty="0" err="1"/>
              <a:t>However</a:t>
            </a:r>
            <a:r>
              <a:rPr lang="cy-GB" noProof="0" dirty="0"/>
              <a:t>, the </a:t>
            </a:r>
            <a:r>
              <a:rPr lang="cy-GB" noProof="0" dirty="0" err="1"/>
              <a:t>absence</a:t>
            </a:r>
            <a:r>
              <a:rPr lang="cy-GB" noProof="0" dirty="0"/>
              <a:t> of </a:t>
            </a:r>
            <a:r>
              <a:rPr lang="cy-GB" noProof="0" dirty="0" err="1"/>
              <a:t>such</a:t>
            </a:r>
            <a:r>
              <a:rPr lang="cy-GB" noProof="0" dirty="0"/>
              <a:t> a </a:t>
            </a:r>
            <a:r>
              <a:rPr lang="cy-GB" noProof="0" dirty="0" err="1"/>
              <a:t>policy</a:t>
            </a:r>
            <a:r>
              <a:rPr lang="cy-GB" noProof="0" dirty="0"/>
              <a:t> </a:t>
            </a:r>
            <a:r>
              <a:rPr lang="cy-GB" noProof="0" dirty="0" err="1"/>
              <a:t>gives</a:t>
            </a:r>
            <a:r>
              <a:rPr lang="cy-GB" noProof="0" dirty="0"/>
              <a:t> the </a:t>
            </a:r>
            <a:r>
              <a:rPr lang="cy-GB" noProof="0" dirty="0" err="1"/>
              <a:t>impression</a:t>
            </a:r>
            <a:r>
              <a:rPr lang="cy-GB" noProof="0" dirty="0"/>
              <a:t> </a:t>
            </a:r>
            <a:r>
              <a:rPr lang="cy-GB" noProof="0" dirty="0" err="1"/>
              <a:t>that</a:t>
            </a:r>
            <a:r>
              <a:rPr lang="cy-GB" noProof="0" dirty="0"/>
              <a:t> the </a:t>
            </a:r>
            <a:r>
              <a:rPr lang="cy-GB" noProof="0" dirty="0" err="1"/>
              <a:t>organisation</a:t>
            </a:r>
            <a:r>
              <a:rPr lang="cy-GB" noProof="0" dirty="0"/>
              <a:t> does not </a:t>
            </a:r>
            <a:r>
              <a:rPr lang="cy-GB" noProof="0" dirty="0" err="1"/>
              <a:t>give</a:t>
            </a:r>
            <a:r>
              <a:rPr lang="cy-GB" noProof="0" dirty="0"/>
              <a:t> a </a:t>
            </a:r>
            <a:r>
              <a:rPr lang="cy-GB" noProof="0" dirty="0" err="1"/>
              <a:t>high</a:t>
            </a:r>
            <a:r>
              <a:rPr lang="cy-GB" noProof="0" dirty="0"/>
              <a:t> </a:t>
            </a:r>
            <a:r>
              <a:rPr lang="cy-GB" noProof="0" dirty="0" err="1"/>
              <a:t>priority</a:t>
            </a:r>
            <a:r>
              <a:rPr lang="cy-GB" noProof="0" dirty="0"/>
              <a:t> to </a:t>
            </a:r>
            <a:r>
              <a:rPr lang="cy-GB" noProof="0" dirty="0" err="1"/>
              <a:t>supervision</a:t>
            </a:r>
            <a:r>
              <a:rPr lang="cy-GB" noProof="0" dirty="0"/>
              <a:t>. </a:t>
            </a:r>
          </a:p>
          <a:p>
            <a:r>
              <a:rPr lang="cy-GB" noProof="0" dirty="0" err="1"/>
              <a:t>Effective</a:t>
            </a:r>
            <a:r>
              <a:rPr lang="cy-GB" noProof="0" dirty="0"/>
              <a:t> </a:t>
            </a:r>
            <a:r>
              <a:rPr lang="cy-GB" noProof="0" dirty="0" err="1"/>
              <a:t>managerial</a:t>
            </a:r>
            <a:r>
              <a:rPr lang="cy-GB" noProof="0" dirty="0"/>
              <a:t> </a:t>
            </a:r>
            <a:r>
              <a:rPr lang="cy-GB" noProof="0" dirty="0" err="1"/>
              <a:t>supervision</a:t>
            </a:r>
            <a:r>
              <a:rPr lang="cy-GB" noProof="0" dirty="0"/>
              <a:t> </a:t>
            </a:r>
            <a:r>
              <a:rPr lang="cy-GB" noProof="0" dirty="0" err="1"/>
              <a:t>provides</a:t>
            </a:r>
            <a:r>
              <a:rPr lang="cy-GB" noProof="0" dirty="0"/>
              <a:t> </a:t>
            </a:r>
            <a:r>
              <a:rPr lang="cy-GB" noProof="0" dirty="0" err="1"/>
              <a:t>an</a:t>
            </a:r>
            <a:r>
              <a:rPr lang="cy-GB" noProof="0" dirty="0"/>
              <a:t> </a:t>
            </a:r>
            <a:r>
              <a:rPr lang="cy-GB" noProof="0" dirty="0" err="1"/>
              <a:t>opportunity</a:t>
            </a:r>
            <a:r>
              <a:rPr lang="cy-GB" noProof="0" dirty="0"/>
              <a:t> </a:t>
            </a:r>
            <a:r>
              <a:rPr lang="cy-GB" noProof="0" dirty="0" err="1"/>
              <a:t>for</a:t>
            </a:r>
            <a:r>
              <a:rPr lang="cy-GB" noProof="0" dirty="0"/>
              <a:t> </a:t>
            </a:r>
            <a:r>
              <a:rPr lang="cy-GB" noProof="0" dirty="0" err="1"/>
              <a:t>an</a:t>
            </a:r>
            <a:r>
              <a:rPr lang="cy-GB" noProof="0" dirty="0"/>
              <a:t> </a:t>
            </a:r>
            <a:r>
              <a:rPr lang="cy-GB" noProof="0" dirty="0" err="1"/>
              <a:t>organisation</a:t>
            </a:r>
            <a:r>
              <a:rPr lang="cy-GB" noProof="0" dirty="0"/>
              <a:t> to </a:t>
            </a:r>
            <a:r>
              <a:rPr lang="cy-GB" noProof="0" dirty="0" err="1"/>
              <a:t>produce</a:t>
            </a:r>
            <a:r>
              <a:rPr lang="cy-GB" noProof="0" dirty="0"/>
              <a:t> </a:t>
            </a:r>
            <a:r>
              <a:rPr lang="cy-GB" noProof="0" dirty="0" err="1"/>
              <a:t>positive</a:t>
            </a:r>
            <a:r>
              <a:rPr lang="cy-GB" noProof="0" dirty="0"/>
              <a:t> </a:t>
            </a:r>
            <a:r>
              <a:rPr lang="cy-GB" noProof="0" dirty="0" err="1"/>
              <a:t>results</a:t>
            </a:r>
            <a:r>
              <a:rPr lang="cy-GB" noProof="0" dirty="0"/>
              <a:t> </a:t>
            </a:r>
            <a:r>
              <a:rPr lang="cy-GB" noProof="0" dirty="0" err="1"/>
              <a:t>from</a:t>
            </a:r>
            <a:r>
              <a:rPr lang="cy-GB" noProof="0" dirty="0"/>
              <a:t> </a:t>
            </a:r>
            <a:r>
              <a:rPr lang="cy-GB" noProof="0" dirty="0" err="1"/>
              <a:t>its</a:t>
            </a:r>
            <a:r>
              <a:rPr lang="cy-GB" noProof="0" dirty="0"/>
              <a:t> staff, </a:t>
            </a:r>
            <a:r>
              <a:rPr lang="cy-GB" noProof="0" dirty="0" err="1"/>
              <a:t>which</a:t>
            </a:r>
            <a:r>
              <a:rPr lang="cy-GB" noProof="0" dirty="0"/>
              <a:t> is </a:t>
            </a:r>
            <a:r>
              <a:rPr lang="cy-GB" noProof="0" dirty="0" err="1"/>
              <a:t>one</a:t>
            </a:r>
            <a:r>
              <a:rPr lang="cy-GB" noProof="0" dirty="0"/>
              <a:t> of </a:t>
            </a:r>
            <a:r>
              <a:rPr lang="cy-GB" noProof="0" dirty="0" err="1"/>
              <a:t>its</a:t>
            </a:r>
            <a:r>
              <a:rPr lang="cy-GB" noProof="0" dirty="0"/>
              <a:t> </a:t>
            </a:r>
            <a:r>
              <a:rPr lang="cy-GB" noProof="0" dirty="0" err="1"/>
              <a:t>major</a:t>
            </a:r>
            <a:r>
              <a:rPr lang="cy-GB" noProof="0" dirty="0"/>
              <a:t> </a:t>
            </a:r>
            <a:r>
              <a:rPr lang="cy-GB" noProof="0" dirty="0" err="1"/>
              <a:t>resources</a:t>
            </a:r>
            <a:r>
              <a:rPr lang="cy-GB" noProof="0" dirty="0"/>
              <a:t>.</a:t>
            </a:r>
          </a:p>
          <a:p>
            <a:endParaRPr lang="cy-GB" noProof="0" dirty="0"/>
          </a:p>
        </p:txBody>
      </p:sp>
      <p:sp>
        <p:nvSpPr>
          <p:cNvPr id="4" name="Content Placeholder 3"/>
          <p:cNvSpPr>
            <a:spLocks noGrp="1"/>
          </p:cNvSpPr>
          <p:nvPr>
            <p:ph sz="half" idx="2"/>
          </p:nvPr>
        </p:nvSpPr>
        <p:spPr/>
        <p:txBody>
          <a:bodyPr>
            <a:normAutofit fontScale="92500" lnSpcReduction="20000"/>
          </a:bodyPr>
          <a:lstStyle/>
          <a:p>
            <a:pPr lvl="0"/>
            <a:r>
              <a:rPr lang="cy-GB" dirty="0">
                <a:solidFill>
                  <a:prstClr val="black"/>
                </a:solidFill>
              </a:rPr>
              <a:t>Nid yw polisi ysgrifenedig </a:t>
            </a:r>
            <a:r>
              <a:rPr lang="cy-GB" dirty="0" err="1">
                <a:solidFill>
                  <a:prstClr val="black"/>
                </a:solidFill>
              </a:rPr>
              <a:t>ynddo’i</a:t>
            </a:r>
            <a:r>
              <a:rPr lang="cy-GB" dirty="0">
                <a:solidFill>
                  <a:prstClr val="black"/>
                </a:solidFill>
              </a:rPr>
              <a:t> hun yn sicrhau llwyddiant goruchwyliaeth yn awtomatig, yn enwedig os nad yw’r ddogfen hon yn cael ei darllen neu’i gweithredu. Fodd bynnag, mae absenoldeb polisi o’r fath yn rhoi’r argraff nad yw’r sefydliad yn rhoi blaenoriaeth uchel i oruchwyliaeth. </a:t>
            </a:r>
          </a:p>
          <a:p>
            <a:pPr lvl="0"/>
            <a:r>
              <a:rPr lang="cy-GB" dirty="0">
                <a:solidFill>
                  <a:prstClr val="black"/>
                </a:solidFill>
              </a:rPr>
              <a:t>Mae goruchwyliaeth reolaethol effeithiol yn darparu cyfle i sefydliad esgor ar ganlyniadau cadarnhaol gan ei staff, sef un o’i brif adnoddau.</a:t>
            </a:r>
          </a:p>
          <a:p>
            <a:endParaRPr lang="en-US" dirty="0"/>
          </a:p>
        </p:txBody>
      </p:sp>
    </p:spTree>
    <p:extLst>
      <p:ext uri="{BB962C8B-B14F-4D97-AF65-F5344CB8AC3E}">
        <p14:creationId xmlns:p14="http://schemas.microsoft.com/office/powerpoint/2010/main" val="36913276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noProof="0" dirty="0"/>
              <a:t>The </a:t>
            </a:r>
            <a:r>
              <a:rPr lang="cy-GB" b="1" noProof="0" dirty="0" err="1"/>
              <a:t>role</a:t>
            </a:r>
            <a:r>
              <a:rPr lang="cy-GB" b="1" noProof="0" dirty="0"/>
              <a:t> of </a:t>
            </a:r>
            <a:r>
              <a:rPr lang="cy-GB" b="1" noProof="0" dirty="0" err="1"/>
              <a:t>supervision</a:t>
            </a:r>
            <a:r>
              <a:rPr lang="cy-GB" b="1" noProof="0" dirty="0"/>
              <a:t> </a:t>
            </a:r>
            <a:r>
              <a:rPr lang="cy-GB" b="1" noProof="0" dirty="0" err="1"/>
              <a:t>in</a:t>
            </a:r>
            <a:r>
              <a:rPr lang="cy-GB" b="1" noProof="0" dirty="0"/>
              <a:t> </a:t>
            </a:r>
            <a:r>
              <a:rPr lang="cy-GB" b="1" noProof="0" dirty="0" err="1"/>
              <a:t>youth</a:t>
            </a:r>
            <a:r>
              <a:rPr lang="cy-GB" b="1" noProof="0" dirty="0"/>
              <a:t> </a:t>
            </a:r>
            <a:r>
              <a:rPr lang="cy-GB" b="1" noProof="0" dirty="0" err="1"/>
              <a:t>work</a:t>
            </a:r>
            <a:r>
              <a:rPr lang="cy-GB" b="1" noProof="0" dirty="0"/>
              <a:t> </a:t>
            </a:r>
            <a:r>
              <a:rPr lang="cy-GB" b="1" noProof="0" dirty="0" err="1"/>
              <a:t>policy</a:t>
            </a:r>
            <a:r>
              <a:rPr lang="cy-GB" b="1" noProof="0" dirty="0"/>
              <a:t>?</a:t>
            </a:r>
            <a:br>
              <a:rPr lang="cy-GB" b="1" noProof="0" dirty="0"/>
            </a:br>
            <a:r>
              <a:rPr lang="cy-GB" b="1" noProof="0" dirty="0"/>
              <a:t>Rôl goruchwyliaeth ym mholisi gwaith ieuenctid?</a:t>
            </a:r>
          </a:p>
        </p:txBody>
      </p:sp>
      <p:sp>
        <p:nvSpPr>
          <p:cNvPr id="3" name="Content Placeholder 2"/>
          <p:cNvSpPr>
            <a:spLocks noGrp="1"/>
          </p:cNvSpPr>
          <p:nvPr>
            <p:ph sz="half" idx="1"/>
          </p:nvPr>
        </p:nvSpPr>
        <p:spPr>
          <a:xfrm>
            <a:off x="838200" y="1825624"/>
            <a:ext cx="5181600" cy="5032375"/>
          </a:xfrm>
        </p:spPr>
        <p:txBody>
          <a:bodyPr>
            <a:normAutofit fontScale="77500" lnSpcReduction="20000"/>
          </a:bodyPr>
          <a:lstStyle/>
          <a:p>
            <a:r>
              <a:rPr lang="cy-GB" noProof="0" dirty="0"/>
              <a:t>The Professional </a:t>
            </a:r>
            <a:r>
              <a:rPr lang="cy-GB" noProof="0" dirty="0" err="1"/>
              <a:t>Youth</a:t>
            </a:r>
            <a:r>
              <a:rPr lang="cy-GB" noProof="0" dirty="0"/>
              <a:t> </a:t>
            </a:r>
            <a:r>
              <a:rPr lang="cy-GB" noProof="0" dirty="0" err="1"/>
              <a:t>Worker</a:t>
            </a:r>
            <a:r>
              <a:rPr lang="cy-GB" noProof="0" dirty="0"/>
              <a:t> </a:t>
            </a:r>
            <a:r>
              <a:rPr lang="cy-GB" noProof="0" dirty="0" err="1"/>
              <a:t>Endorsement</a:t>
            </a:r>
            <a:r>
              <a:rPr lang="cy-GB" noProof="0" dirty="0"/>
              <a:t> </a:t>
            </a:r>
            <a:r>
              <a:rPr lang="cy-GB" noProof="0" dirty="0" err="1"/>
              <a:t>Guidelines</a:t>
            </a:r>
            <a:r>
              <a:rPr lang="cy-GB" noProof="0" dirty="0"/>
              <a:t> (ETS Cymru Wales, 2010) </a:t>
            </a:r>
            <a:r>
              <a:rPr lang="cy-GB" noProof="0" dirty="0" err="1"/>
              <a:t>makes</a:t>
            </a:r>
            <a:r>
              <a:rPr lang="cy-GB" noProof="0" dirty="0"/>
              <a:t> </a:t>
            </a:r>
            <a:r>
              <a:rPr lang="cy-GB" noProof="0" dirty="0" err="1"/>
              <a:t>several</a:t>
            </a:r>
            <a:r>
              <a:rPr lang="cy-GB" noProof="0" dirty="0"/>
              <a:t> </a:t>
            </a:r>
            <a:r>
              <a:rPr lang="cy-GB" noProof="0" dirty="0" err="1"/>
              <a:t>references</a:t>
            </a:r>
            <a:r>
              <a:rPr lang="cy-GB" noProof="0" dirty="0"/>
              <a:t> to </a:t>
            </a:r>
            <a:r>
              <a:rPr lang="cy-GB" noProof="0" dirty="0" err="1"/>
              <a:t>supervision</a:t>
            </a:r>
            <a:r>
              <a:rPr lang="cy-GB" noProof="0" dirty="0"/>
              <a:t> </a:t>
            </a:r>
            <a:r>
              <a:rPr lang="cy-GB" noProof="0" dirty="0" err="1"/>
              <a:t>within</a:t>
            </a:r>
            <a:r>
              <a:rPr lang="cy-GB" noProof="0" dirty="0"/>
              <a:t> the 71 </a:t>
            </a:r>
            <a:r>
              <a:rPr lang="cy-GB" noProof="0" dirty="0" err="1"/>
              <a:t>page</a:t>
            </a:r>
            <a:r>
              <a:rPr lang="cy-GB" noProof="0" dirty="0"/>
              <a:t> </a:t>
            </a:r>
            <a:r>
              <a:rPr lang="cy-GB" noProof="0" dirty="0" err="1"/>
              <a:t>document</a:t>
            </a:r>
            <a:r>
              <a:rPr lang="cy-GB" noProof="0" dirty="0"/>
              <a:t>.</a:t>
            </a:r>
          </a:p>
          <a:p>
            <a:r>
              <a:rPr lang="cy-GB" noProof="0" dirty="0" err="1"/>
              <a:t>For</a:t>
            </a:r>
            <a:r>
              <a:rPr lang="cy-GB" noProof="0" dirty="0"/>
              <a:t> </a:t>
            </a:r>
            <a:r>
              <a:rPr lang="cy-GB" noProof="0" dirty="0" err="1"/>
              <a:t>example</a:t>
            </a:r>
            <a:r>
              <a:rPr lang="cy-GB" noProof="0" dirty="0"/>
              <a:t>:</a:t>
            </a:r>
          </a:p>
          <a:p>
            <a:pPr lvl="1"/>
            <a:r>
              <a:rPr lang="cy-GB" sz="2800" noProof="0" dirty="0"/>
              <a:t>the </a:t>
            </a:r>
            <a:r>
              <a:rPr lang="cy-GB" sz="2800" noProof="0" dirty="0" err="1"/>
              <a:t>document</a:t>
            </a:r>
            <a:r>
              <a:rPr lang="cy-GB" sz="2800" noProof="0" dirty="0"/>
              <a:t> </a:t>
            </a:r>
            <a:r>
              <a:rPr lang="cy-GB" sz="2800" noProof="0" dirty="0" err="1"/>
              <a:t>discusses</a:t>
            </a:r>
            <a:r>
              <a:rPr lang="cy-GB" sz="2800" noProof="0" dirty="0"/>
              <a:t> </a:t>
            </a:r>
            <a:r>
              <a:rPr lang="cy-GB" sz="2800" noProof="0" dirty="0" err="1"/>
              <a:t>professionally</a:t>
            </a:r>
            <a:r>
              <a:rPr lang="cy-GB" sz="2800" noProof="0" dirty="0"/>
              <a:t> </a:t>
            </a:r>
            <a:r>
              <a:rPr lang="cy-GB" sz="2800" noProof="0" dirty="0" err="1"/>
              <a:t>qualified</a:t>
            </a:r>
            <a:r>
              <a:rPr lang="cy-GB" sz="2800" noProof="0" dirty="0"/>
              <a:t> </a:t>
            </a:r>
            <a:r>
              <a:rPr lang="cy-GB" sz="2800" noProof="0" dirty="0" err="1"/>
              <a:t>and</a:t>
            </a:r>
            <a:r>
              <a:rPr lang="cy-GB" sz="2800" noProof="0" dirty="0"/>
              <a:t> </a:t>
            </a:r>
            <a:r>
              <a:rPr lang="cy-GB" sz="2800" noProof="0" dirty="0" err="1"/>
              <a:t>experienced</a:t>
            </a:r>
            <a:r>
              <a:rPr lang="cy-GB" sz="2800" noProof="0" dirty="0"/>
              <a:t> </a:t>
            </a:r>
            <a:r>
              <a:rPr lang="cy-GB" sz="2800" noProof="0" dirty="0" err="1"/>
              <a:t>workers</a:t>
            </a:r>
            <a:r>
              <a:rPr lang="cy-GB" sz="2800" noProof="0" dirty="0"/>
              <a:t> </a:t>
            </a:r>
            <a:r>
              <a:rPr lang="cy-GB" sz="2800" noProof="0" dirty="0" err="1"/>
              <a:t>who</a:t>
            </a:r>
            <a:r>
              <a:rPr lang="cy-GB" sz="2800" noProof="0" dirty="0"/>
              <a:t> </a:t>
            </a:r>
            <a:r>
              <a:rPr lang="cy-GB" sz="2800" noProof="0" dirty="0" err="1"/>
              <a:t>are</a:t>
            </a:r>
            <a:r>
              <a:rPr lang="cy-GB" sz="2800" noProof="0" dirty="0"/>
              <a:t> “</a:t>
            </a:r>
            <a:r>
              <a:rPr lang="cy-GB" sz="2800" noProof="0" dirty="0" err="1"/>
              <a:t>trained</a:t>
            </a:r>
            <a:r>
              <a:rPr lang="cy-GB" sz="2800" noProof="0" dirty="0"/>
              <a:t> </a:t>
            </a:r>
            <a:r>
              <a:rPr lang="cy-GB" sz="2800" noProof="0" dirty="0" err="1"/>
              <a:t>in</a:t>
            </a:r>
            <a:r>
              <a:rPr lang="cy-GB" sz="2800" noProof="0" dirty="0"/>
              <a:t> </a:t>
            </a:r>
            <a:r>
              <a:rPr lang="cy-GB" sz="2800" noProof="0" dirty="0" err="1"/>
              <a:t>placement</a:t>
            </a:r>
            <a:r>
              <a:rPr lang="cy-GB" sz="2800" noProof="0" dirty="0"/>
              <a:t> </a:t>
            </a:r>
            <a:r>
              <a:rPr lang="cy-GB" sz="2800" noProof="0" dirty="0" err="1"/>
              <a:t>supervision</a:t>
            </a:r>
            <a:r>
              <a:rPr lang="cy-GB" sz="2800" noProof="0" dirty="0"/>
              <a:t>” (ETS Cymru Wales, 2010, p. 25).</a:t>
            </a:r>
          </a:p>
          <a:p>
            <a:pPr lvl="1"/>
            <a:r>
              <a:rPr lang="cy-GB" sz="2800" noProof="0" dirty="0"/>
              <a:t>The </a:t>
            </a:r>
            <a:r>
              <a:rPr lang="cy-GB" sz="2800" noProof="0" dirty="0" err="1"/>
              <a:t>document</a:t>
            </a:r>
            <a:r>
              <a:rPr lang="cy-GB" sz="2800" noProof="0" dirty="0"/>
              <a:t> </a:t>
            </a:r>
            <a:r>
              <a:rPr lang="cy-GB" sz="2800" noProof="0" dirty="0" err="1"/>
              <a:t>also</a:t>
            </a:r>
            <a:r>
              <a:rPr lang="cy-GB" sz="2800" noProof="0" dirty="0"/>
              <a:t> </a:t>
            </a:r>
            <a:r>
              <a:rPr lang="cy-GB" sz="2800" noProof="0" dirty="0" err="1"/>
              <a:t>notes</a:t>
            </a:r>
            <a:r>
              <a:rPr lang="cy-GB" sz="2800" noProof="0" dirty="0"/>
              <a:t> the </a:t>
            </a:r>
            <a:r>
              <a:rPr lang="cy-GB" sz="2800" noProof="0" dirty="0" err="1"/>
              <a:t>importance</a:t>
            </a:r>
            <a:r>
              <a:rPr lang="cy-GB" sz="2800" noProof="0" dirty="0"/>
              <a:t> of the </a:t>
            </a:r>
            <a:r>
              <a:rPr lang="cy-GB" sz="2800" noProof="0" dirty="0" err="1"/>
              <a:t>quality</a:t>
            </a:r>
            <a:r>
              <a:rPr lang="cy-GB" sz="2800" noProof="0" dirty="0"/>
              <a:t> of </a:t>
            </a:r>
            <a:r>
              <a:rPr lang="cy-GB" sz="2800" noProof="0" dirty="0" err="1"/>
              <a:t>supervision</a:t>
            </a:r>
            <a:r>
              <a:rPr lang="cy-GB" sz="2800" noProof="0" dirty="0"/>
              <a:t> </a:t>
            </a:r>
            <a:r>
              <a:rPr lang="cy-GB" sz="2800" noProof="0" dirty="0" err="1"/>
              <a:t>that</a:t>
            </a:r>
            <a:r>
              <a:rPr lang="cy-GB" sz="2800" noProof="0" dirty="0"/>
              <a:t> the </a:t>
            </a:r>
            <a:r>
              <a:rPr lang="cy-GB" sz="2800" noProof="0" dirty="0" err="1"/>
              <a:t>student</a:t>
            </a:r>
            <a:r>
              <a:rPr lang="cy-GB" sz="2800" noProof="0" dirty="0"/>
              <a:t> </a:t>
            </a:r>
            <a:r>
              <a:rPr lang="cy-GB" sz="2800" noProof="0" dirty="0" err="1"/>
              <a:t>receives</a:t>
            </a:r>
            <a:r>
              <a:rPr lang="cy-GB" sz="2800" noProof="0" dirty="0"/>
              <a:t> </a:t>
            </a:r>
            <a:r>
              <a:rPr lang="cy-GB" sz="2800" noProof="0" dirty="0" err="1"/>
              <a:t>whilst</a:t>
            </a:r>
            <a:r>
              <a:rPr lang="cy-GB" sz="2800" noProof="0" dirty="0"/>
              <a:t> </a:t>
            </a:r>
            <a:r>
              <a:rPr lang="cy-GB" sz="2800" noProof="0" dirty="0" err="1"/>
              <a:t>on</a:t>
            </a:r>
            <a:r>
              <a:rPr lang="cy-GB" sz="2800" noProof="0" dirty="0"/>
              <a:t> </a:t>
            </a:r>
            <a:r>
              <a:rPr lang="cy-GB" sz="2800" noProof="0" dirty="0" err="1"/>
              <a:t>placement</a:t>
            </a:r>
            <a:r>
              <a:rPr lang="cy-GB" sz="2800" noProof="0" dirty="0"/>
              <a:t> (ETS Cymru Wales, 2010, p. 25).</a:t>
            </a:r>
          </a:p>
          <a:p>
            <a:r>
              <a:rPr lang="cy-GB" noProof="0" dirty="0" err="1"/>
              <a:t>What</a:t>
            </a:r>
            <a:r>
              <a:rPr lang="cy-GB" noProof="0" dirty="0"/>
              <a:t> does </a:t>
            </a:r>
            <a:r>
              <a:rPr lang="cy-GB" noProof="0" dirty="0" err="1"/>
              <a:t>this</a:t>
            </a:r>
            <a:r>
              <a:rPr lang="cy-GB" noProof="0" dirty="0"/>
              <a:t> </a:t>
            </a:r>
            <a:r>
              <a:rPr lang="cy-GB" noProof="0" dirty="0" err="1"/>
              <a:t>tell</a:t>
            </a:r>
            <a:r>
              <a:rPr lang="cy-GB" noProof="0" dirty="0"/>
              <a:t> </a:t>
            </a:r>
            <a:r>
              <a:rPr lang="cy-GB" noProof="0" dirty="0" err="1"/>
              <a:t>you</a:t>
            </a:r>
            <a:r>
              <a:rPr lang="cy-GB" noProof="0" dirty="0"/>
              <a:t> </a:t>
            </a:r>
            <a:r>
              <a:rPr lang="cy-GB" noProof="0" dirty="0" err="1"/>
              <a:t>about</a:t>
            </a:r>
            <a:r>
              <a:rPr lang="cy-GB" noProof="0" dirty="0"/>
              <a:t> the </a:t>
            </a:r>
            <a:r>
              <a:rPr lang="cy-GB" noProof="0" dirty="0" err="1"/>
              <a:t>importance</a:t>
            </a:r>
            <a:r>
              <a:rPr lang="cy-GB" noProof="0" dirty="0"/>
              <a:t> of </a:t>
            </a:r>
            <a:r>
              <a:rPr lang="cy-GB" noProof="0" dirty="0" err="1"/>
              <a:t>supervision</a:t>
            </a:r>
            <a:r>
              <a:rPr lang="cy-GB" noProof="0" dirty="0"/>
              <a:t>?</a:t>
            </a:r>
          </a:p>
          <a:p>
            <a:endParaRPr lang="cy-GB" noProof="0" dirty="0"/>
          </a:p>
        </p:txBody>
      </p:sp>
      <p:sp>
        <p:nvSpPr>
          <p:cNvPr id="4" name="Content Placeholder 3"/>
          <p:cNvSpPr>
            <a:spLocks noGrp="1"/>
          </p:cNvSpPr>
          <p:nvPr>
            <p:ph sz="half" idx="2"/>
          </p:nvPr>
        </p:nvSpPr>
        <p:spPr>
          <a:xfrm>
            <a:off x="6172200" y="1825624"/>
            <a:ext cx="5181600" cy="5032375"/>
          </a:xfrm>
        </p:spPr>
        <p:txBody>
          <a:bodyPr>
            <a:normAutofit fontScale="77500" lnSpcReduction="20000"/>
          </a:bodyPr>
          <a:lstStyle/>
          <a:p>
            <a:pPr lvl="0"/>
            <a:r>
              <a:rPr lang="cy-GB" dirty="0">
                <a:solidFill>
                  <a:prstClr val="black"/>
                </a:solidFill>
              </a:rPr>
              <a:t>Mae’r Professional </a:t>
            </a:r>
            <a:r>
              <a:rPr lang="cy-GB" dirty="0" err="1">
                <a:solidFill>
                  <a:prstClr val="black"/>
                </a:solidFill>
              </a:rPr>
              <a:t>Youth</a:t>
            </a:r>
            <a:r>
              <a:rPr lang="cy-GB" dirty="0">
                <a:solidFill>
                  <a:prstClr val="black"/>
                </a:solidFill>
              </a:rPr>
              <a:t> </a:t>
            </a:r>
            <a:r>
              <a:rPr lang="cy-GB" dirty="0" err="1">
                <a:solidFill>
                  <a:prstClr val="black"/>
                </a:solidFill>
              </a:rPr>
              <a:t>Worker</a:t>
            </a:r>
            <a:r>
              <a:rPr lang="cy-GB" dirty="0">
                <a:solidFill>
                  <a:prstClr val="black"/>
                </a:solidFill>
              </a:rPr>
              <a:t> </a:t>
            </a:r>
            <a:r>
              <a:rPr lang="cy-GB" dirty="0" err="1">
                <a:solidFill>
                  <a:prstClr val="black"/>
                </a:solidFill>
              </a:rPr>
              <a:t>Endorsement</a:t>
            </a:r>
            <a:r>
              <a:rPr lang="cy-GB" dirty="0">
                <a:solidFill>
                  <a:prstClr val="black"/>
                </a:solidFill>
              </a:rPr>
              <a:t> </a:t>
            </a:r>
            <a:r>
              <a:rPr lang="cy-GB" dirty="0" err="1">
                <a:solidFill>
                  <a:prstClr val="black"/>
                </a:solidFill>
              </a:rPr>
              <a:t>Guidelines</a:t>
            </a:r>
            <a:r>
              <a:rPr lang="cy-GB" dirty="0">
                <a:solidFill>
                  <a:prstClr val="black"/>
                </a:solidFill>
              </a:rPr>
              <a:t> (ETS Cymru Wales, 2010) yn gwneud sawl cyfeiriad at oruchwyliaeth o fewn y ddogfen 71 tudalen.</a:t>
            </a:r>
          </a:p>
          <a:p>
            <a:pPr lvl="0"/>
            <a:r>
              <a:rPr lang="cy-GB" dirty="0">
                <a:solidFill>
                  <a:prstClr val="black"/>
                </a:solidFill>
              </a:rPr>
              <a:t>Er enghraifft:</a:t>
            </a:r>
          </a:p>
          <a:p>
            <a:pPr lvl="1"/>
            <a:r>
              <a:rPr lang="cy-GB" sz="2600" dirty="0">
                <a:solidFill>
                  <a:prstClr val="black"/>
                </a:solidFill>
              </a:rPr>
              <a:t>mae’r ddogfen yn trafod gweithwyr profiadol â chymwysterau proffesiynol sydd wedi’u hyfforddi i oruchwylio lleoliadau -“</a:t>
            </a:r>
            <a:r>
              <a:rPr lang="cy-GB" sz="2600" dirty="0" err="1">
                <a:solidFill>
                  <a:prstClr val="black"/>
                </a:solidFill>
              </a:rPr>
              <a:t>trained</a:t>
            </a:r>
            <a:r>
              <a:rPr lang="cy-GB" sz="2600" dirty="0">
                <a:solidFill>
                  <a:prstClr val="black"/>
                </a:solidFill>
              </a:rPr>
              <a:t> </a:t>
            </a:r>
            <a:r>
              <a:rPr lang="cy-GB" sz="2600" dirty="0" err="1">
                <a:solidFill>
                  <a:prstClr val="black"/>
                </a:solidFill>
              </a:rPr>
              <a:t>in</a:t>
            </a:r>
            <a:r>
              <a:rPr lang="cy-GB" sz="2600" dirty="0">
                <a:solidFill>
                  <a:prstClr val="black"/>
                </a:solidFill>
              </a:rPr>
              <a:t> </a:t>
            </a:r>
            <a:r>
              <a:rPr lang="cy-GB" sz="2600" dirty="0" err="1">
                <a:solidFill>
                  <a:prstClr val="black"/>
                </a:solidFill>
              </a:rPr>
              <a:t>placement</a:t>
            </a:r>
            <a:r>
              <a:rPr lang="cy-GB" sz="2600" dirty="0">
                <a:solidFill>
                  <a:prstClr val="black"/>
                </a:solidFill>
              </a:rPr>
              <a:t> </a:t>
            </a:r>
            <a:r>
              <a:rPr lang="cy-GB" sz="2600" dirty="0" err="1">
                <a:solidFill>
                  <a:prstClr val="black"/>
                </a:solidFill>
              </a:rPr>
              <a:t>supervision</a:t>
            </a:r>
            <a:r>
              <a:rPr lang="cy-GB" sz="2600" dirty="0">
                <a:solidFill>
                  <a:prstClr val="black"/>
                </a:solidFill>
              </a:rPr>
              <a:t>” (ETS Cymru Wales, 2010, t. 25).</a:t>
            </a:r>
          </a:p>
          <a:p>
            <a:pPr lvl="1"/>
            <a:r>
              <a:rPr lang="cy-GB" sz="2600" dirty="0">
                <a:solidFill>
                  <a:prstClr val="black"/>
                </a:solidFill>
              </a:rPr>
              <a:t>Mae’r ddogfen hefyd yn nodi pwysigrwydd ansawdd yr oruchwyliaeth mae’r myfyriwr yn ei derbyn ar leoliadau (ETS Cymru Wales, 2010, t. 25).</a:t>
            </a:r>
          </a:p>
          <a:p>
            <a:pPr lvl="0"/>
            <a:r>
              <a:rPr lang="cy-GB" dirty="0">
                <a:solidFill>
                  <a:prstClr val="black"/>
                </a:solidFill>
              </a:rPr>
              <a:t>Beth mae hyn yn ei ddweud wrthych am bwysigrwydd goruchwyliaeth?</a:t>
            </a:r>
          </a:p>
        </p:txBody>
      </p:sp>
    </p:spTree>
    <p:extLst>
      <p:ext uri="{BB962C8B-B14F-4D97-AF65-F5344CB8AC3E}">
        <p14:creationId xmlns:p14="http://schemas.microsoft.com/office/powerpoint/2010/main" val="24180702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noProof="0" dirty="0"/>
              <a:t>The </a:t>
            </a:r>
            <a:r>
              <a:rPr lang="cy-GB" b="1" noProof="0" dirty="0" err="1"/>
              <a:t>role</a:t>
            </a:r>
            <a:r>
              <a:rPr lang="cy-GB" b="1" noProof="0" dirty="0"/>
              <a:t> of </a:t>
            </a:r>
            <a:r>
              <a:rPr lang="cy-GB" b="1" noProof="0" dirty="0" err="1"/>
              <a:t>supervision</a:t>
            </a:r>
            <a:r>
              <a:rPr lang="cy-GB" b="1" noProof="0" dirty="0"/>
              <a:t> </a:t>
            </a:r>
            <a:r>
              <a:rPr lang="cy-GB" b="1" noProof="0" dirty="0" err="1"/>
              <a:t>in</a:t>
            </a:r>
            <a:r>
              <a:rPr lang="cy-GB" b="1" noProof="0" dirty="0"/>
              <a:t> </a:t>
            </a:r>
            <a:r>
              <a:rPr lang="cy-GB" b="1" noProof="0" dirty="0" err="1"/>
              <a:t>youth</a:t>
            </a:r>
            <a:r>
              <a:rPr lang="cy-GB" b="1" noProof="0" dirty="0"/>
              <a:t> </a:t>
            </a:r>
            <a:r>
              <a:rPr lang="cy-GB" b="1" noProof="0" dirty="0" err="1"/>
              <a:t>work</a:t>
            </a:r>
            <a:r>
              <a:rPr lang="cy-GB" b="1" noProof="0" dirty="0"/>
              <a:t> </a:t>
            </a:r>
            <a:r>
              <a:rPr lang="cy-GB" b="1" noProof="0" dirty="0" err="1"/>
              <a:t>policy</a:t>
            </a:r>
            <a:r>
              <a:rPr lang="cy-GB" b="1" noProof="0" dirty="0"/>
              <a:t>?</a:t>
            </a:r>
            <a:br>
              <a:rPr lang="cy-GB" b="1" noProof="0" dirty="0"/>
            </a:br>
            <a:r>
              <a:rPr lang="cy-GB" b="1" noProof="0" dirty="0"/>
              <a:t>Rôl goruchwyliaeth ym mholisi gwaith ieuenctid?</a:t>
            </a:r>
          </a:p>
        </p:txBody>
      </p:sp>
      <p:sp>
        <p:nvSpPr>
          <p:cNvPr id="3" name="Content Placeholder 2"/>
          <p:cNvSpPr>
            <a:spLocks noGrp="1"/>
          </p:cNvSpPr>
          <p:nvPr>
            <p:ph sz="half" idx="1"/>
          </p:nvPr>
        </p:nvSpPr>
        <p:spPr/>
        <p:txBody>
          <a:bodyPr>
            <a:normAutofit fontScale="85000" lnSpcReduction="20000"/>
          </a:bodyPr>
          <a:lstStyle/>
          <a:p>
            <a:r>
              <a:rPr lang="cy-GB" noProof="0" dirty="0"/>
              <a:t>The </a:t>
            </a:r>
            <a:r>
              <a:rPr lang="cy-GB" noProof="0" dirty="0" err="1"/>
              <a:t>Youth</a:t>
            </a:r>
            <a:r>
              <a:rPr lang="cy-GB" noProof="0" dirty="0"/>
              <a:t> </a:t>
            </a:r>
            <a:r>
              <a:rPr lang="cy-GB" noProof="0" dirty="0" err="1"/>
              <a:t>Work</a:t>
            </a:r>
            <a:r>
              <a:rPr lang="cy-GB" noProof="0" dirty="0"/>
              <a:t> National </a:t>
            </a:r>
            <a:r>
              <a:rPr lang="cy-GB" noProof="0" dirty="0" err="1"/>
              <a:t>Occupational</a:t>
            </a:r>
            <a:r>
              <a:rPr lang="cy-GB" noProof="0" dirty="0"/>
              <a:t> </a:t>
            </a:r>
            <a:r>
              <a:rPr lang="cy-GB" noProof="0" dirty="0" err="1"/>
              <a:t>Standards</a:t>
            </a:r>
            <a:r>
              <a:rPr lang="cy-GB" noProof="0" dirty="0"/>
              <a:t> (LSIS, 2012) </a:t>
            </a:r>
            <a:r>
              <a:rPr lang="cy-GB" noProof="0" dirty="0" err="1"/>
              <a:t>also</a:t>
            </a:r>
            <a:r>
              <a:rPr lang="cy-GB" noProof="0" dirty="0"/>
              <a:t> </a:t>
            </a:r>
            <a:r>
              <a:rPr lang="cy-GB" noProof="0" dirty="0" err="1"/>
              <a:t>makes</a:t>
            </a:r>
            <a:r>
              <a:rPr lang="cy-GB" noProof="0" dirty="0"/>
              <a:t> </a:t>
            </a:r>
            <a:r>
              <a:rPr lang="cy-GB" noProof="0" dirty="0" err="1"/>
              <a:t>several</a:t>
            </a:r>
            <a:r>
              <a:rPr lang="cy-GB" noProof="0" dirty="0"/>
              <a:t> </a:t>
            </a:r>
            <a:r>
              <a:rPr lang="cy-GB" noProof="0" dirty="0" err="1"/>
              <a:t>references</a:t>
            </a:r>
            <a:r>
              <a:rPr lang="cy-GB" noProof="0" dirty="0"/>
              <a:t> to </a:t>
            </a:r>
            <a:r>
              <a:rPr lang="cy-GB" noProof="0" dirty="0" err="1"/>
              <a:t>supervision</a:t>
            </a:r>
            <a:r>
              <a:rPr lang="cy-GB" noProof="0" dirty="0"/>
              <a:t>.</a:t>
            </a:r>
          </a:p>
          <a:p>
            <a:r>
              <a:rPr lang="cy-GB" noProof="0" dirty="0" err="1"/>
              <a:t>For</a:t>
            </a:r>
            <a:r>
              <a:rPr lang="cy-GB" noProof="0" dirty="0"/>
              <a:t> </a:t>
            </a:r>
            <a:r>
              <a:rPr lang="cy-GB" noProof="0" dirty="0" err="1"/>
              <a:t>example</a:t>
            </a:r>
            <a:r>
              <a:rPr lang="cy-GB" noProof="0" dirty="0"/>
              <a:t>, </a:t>
            </a:r>
            <a:r>
              <a:rPr lang="cy-GB" noProof="0" dirty="0" err="1"/>
              <a:t>standard</a:t>
            </a:r>
            <a:r>
              <a:rPr lang="cy-GB" noProof="0" dirty="0"/>
              <a:t> </a:t>
            </a:r>
            <a:r>
              <a:rPr lang="cy-GB" b="1" noProof="0" dirty="0"/>
              <a:t>LSI YW20 </a:t>
            </a:r>
            <a:r>
              <a:rPr lang="cy-GB" b="1" noProof="0" dirty="0" err="1"/>
              <a:t>Embed</a:t>
            </a:r>
            <a:r>
              <a:rPr lang="cy-GB" b="1" noProof="0" dirty="0"/>
              <a:t> </a:t>
            </a:r>
            <a:r>
              <a:rPr lang="cy-GB" b="1" noProof="0" dirty="0" err="1"/>
              <a:t>an</a:t>
            </a:r>
            <a:r>
              <a:rPr lang="cy-GB" b="1" noProof="0" dirty="0"/>
              <a:t> </a:t>
            </a:r>
            <a:r>
              <a:rPr lang="cy-GB" b="1" noProof="0" dirty="0" err="1"/>
              <a:t>organisational</a:t>
            </a:r>
            <a:r>
              <a:rPr lang="cy-GB" b="1" noProof="0" dirty="0"/>
              <a:t> </a:t>
            </a:r>
            <a:r>
              <a:rPr lang="cy-GB" b="1" noProof="0" dirty="0" err="1"/>
              <a:t>policy</a:t>
            </a:r>
            <a:r>
              <a:rPr lang="cy-GB" b="1" noProof="0" dirty="0"/>
              <a:t> </a:t>
            </a:r>
            <a:r>
              <a:rPr lang="cy-GB" b="1" noProof="0" dirty="0" err="1"/>
              <a:t>for</a:t>
            </a:r>
            <a:r>
              <a:rPr lang="cy-GB" b="1" noProof="0" dirty="0"/>
              <a:t> the </a:t>
            </a:r>
            <a:r>
              <a:rPr lang="cy-GB" b="1" noProof="0" dirty="0" err="1"/>
              <a:t>protection</a:t>
            </a:r>
            <a:r>
              <a:rPr lang="cy-GB" b="1" noProof="0" dirty="0"/>
              <a:t> </a:t>
            </a:r>
            <a:r>
              <a:rPr lang="cy-GB" b="1" noProof="0" dirty="0" err="1"/>
              <a:t>and</a:t>
            </a:r>
            <a:r>
              <a:rPr lang="cy-GB" b="1" noProof="0" dirty="0"/>
              <a:t> </a:t>
            </a:r>
            <a:r>
              <a:rPr lang="cy-GB" b="1" noProof="0" dirty="0" err="1"/>
              <a:t>safeguarding</a:t>
            </a:r>
            <a:r>
              <a:rPr lang="cy-GB" b="1" noProof="0" dirty="0"/>
              <a:t> of </a:t>
            </a:r>
            <a:r>
              <a:rPr lang="cy-GB" b="1" noProof="0" dirty="0" err="1"/>
              <a:t>young</a:t>
            </a:r>
            <a:r>
              <a:rPr lang="cy-GB" b="1" noProof="0" dirty="0"/>
              <a:t> </a:t>
            </a:r>
            <a:r>
              <a:rPr lang="cy-GB" b="1" noProof="0" dirty="0" err="1"/>
              <a:t>people</a:t>
            </a:r>
            <a:r>
              <a:rPr lang="cy-GB" b="1" noProof="0" dirty="0"/>
              <a:t> </a:t>
            </a:r>
            <a:r>
              <a:rPr lang="cy-GB" noProof="0" dirty="0"/>
              <a:t>(LSIS, 2012, p. 92) </a:t>
            </a:r>
            <a:r>
              <a:rPr lang="cy-GB" noProof="0" dirty="0" err="1"/>
              <a:t>gives</a:t>
            </a:r>
            <a:r>
              <a:rPr lang="cy-GB" noProof="0" dirty="0"/>
              <a:t> a </a:t>
            </a:r>
            <a:r>
              <a:rPr lang="cy-GB" noProof="0" dirty="0" err="1"/>
              <a:t>performance</a:t>
            </a:r>
            <a:r>
              <a:rPr lang="cy-GB" noProof="0" dirty="0"/>
              <a:t> criteria of “</a:t>
            </a:r>
            <a:r>
              <a:rPr lang="cy-GB" noProof="0" dirty="0" err="1"/>
              <a:t>use</a:t>
            </a:r>
            <a:r>
              <a:rPr lang="cy-GB" noProof="0" dirty="0"/>
              <a:t> </a:t>
            </a:r>
            <a:r>
              <a:rPr lang="cy-GB" noProof="0" dirty="0" err="1"/>
              <a:t>supervision</a:t>
            </a:r>
            <a:r>
              <a:rPr lang="cy-GB" noProof="0" dirty="0"/>
              <a:t> </a:t>
            </a:r>
            <a:r>
              <a:rPr lang="cy-GB" noProof="0" dirty="0" err="1"/>
              <a:t>effectively</a:t>
            </a:r>
            <a:r>
              <a:rPr lang="cy-GB" noProof="0" dirty="0"/>
              <a:t> </a:t>
            </a:r>
            <a:r>
              <a:rPr lang="cy-GB" noProof="0" dirty="0" err="1"/>
              <a:t>as</a:t>
            </a:r>
            <a:r>
              <a:rPr lang="cy-GB" noProof="0" dirty="0"/>
              <a:t> a </a:t>
            </a:r>
            <a:r>
              <a:rPr lang="cy-GB" noProof="0" dirty="0" err="1"/>
              <a:t>means</a:t>
            </a:r>
            <a:r>
              <a:rPr lang="cy-GB" noProof="0" dirty="0"/>
              <a:t> of </a:t>
            </a:r>
            <a:r>
              <a:rPr lang="cy-GB" noProof="0" dirty="0" err="1"/>
              <a:t>safeguarding</a:t>
            </a:r>
            <a:r>
              <a:rPr lang="cy-GB" noProof="0" dirty="0"/>
              <a:t> </a:t>
            </a:r>
            <a:r>
              <a:rPr lang="cy-GB" noProof="0" dirty="0" err="1"/>
              <a:t>young</a:t>
            </a:r>
            <a:r>
              <a:rPr lang="cy-GB" noProof="0" dirty="0"/>
              <a:t> </a:t>
            </a:r>
            <a:r>
              <a:rPr lang="cy-GB" noProof="0" dirty="0" err="1"/>
              <a:t>people</a:t>
            </a:r>
            <a:r>
              <a:rPr lang="cy-GB" noProof="0" dirty="0"/>
              <a:t>” (LSIS, 2012, p. 92).</a:t>
            </a:r>
          </a:p>
          <a:p>
            <a:r>
              <a:rPr lang="cy-GB" noProof="0" dirty="0" err="1"/>
              <a:t>What</a:t>
            </a:r>
            <a:r>
              <a:rPr lang="cy-GB" noProof="0" dirty="0"/>
              <a:t> does </a:t>
            </a:r>
            <a:r>
              <a:rPr lang="cy-GB" noProof="0" dirty="0" err="1"/>
              <a:t>this</a:t>
            </a:r>
            <a:r>
              <a:rPr lang="cy-GB" noProof="0" dirty="0"/>
              <a:t> </a:t>
            </a:r>
            <a:r>
              <a:rPr lang="cy-GB" noProof="0" dirty="0" err="1"/>
              <a:t>tell</a:t>
            </a:r>
            <a:r>
              <a:rPr lang="cy-GB" noProof="0" dirty="0"/>
              <a:t> </a:t>
            </a:r>
            <a:r>
              <a:rPr lang="cy-GB" noProof="0" dirty="0" err="1"/>
              <a:t>you</a:t>
            </a:r>
            <a:r>
              <a:rPr lang="cy-GB" noProof="0" dirty="0"/>
              <a:t> </a:t>
            </a:r>
            <a:r>
              <a:rPr lang="cy-GB" noProof="0" dirty="0" err="1"/>
              <a:t>about</a:t>
            </a:r>
            <a:r>
              <a:rPr lang="cy-GB" noProof="0" dirty="0"/>
              <a:t> the </a:t>
            </a:r>
            <a:r>
              <a:rPr lang="cy-GB" noProof="0" dirty="0" err="1"/>
              <a:t>importance</a:t>
            </a:r>
            <a:r>
              <a:rPr lang="cy-GB" noProof="0" dirty="0"/>
              <a:t> of </a:t>
            </a:r>
            <a:r>
              <a:rPr lang="cy-GB" noProof="0" dirty="0" err="1"/>
              <a:t>supervision</a:t>
            </a:r>
            <a:r>
              <a:rPr lang="cy-GB" noProof="0" dirty="0"/>
              <a:t>?</a:t>
            </a:r>
          </a:p>
          <a:p>
            <a:endParaRPr lang="cy-GB" noProof="0" dirty="0"/>
          </a:p>
        </p:txBody>
      </p:sp>
      <p:sp>
        <p:nvSpPr>
          <p:cNvPr id="4" name="Content Placeholder 3"/>
          <p:cNvSpPr>
            <a:spLocks noGrp="1"/>
          </p:cNvSpPr>
          <p:nvPr>
            <p:ph sz="half" idx="2"/>
          </p:nvPr>
        </p:nvSpPr>
        <p:spPr/>
        <p:txBody>
          <a:bodyPr>
            <a:normAutofit fontScale="85000" lnSpcReduction="20000"/>
          </a:bodyPr>
          <a:lstStyle/>
          <a:p>
            <a:pPr lvl="0"/>
            <a:r>
              <a:rPr lang="cy-GB" dirty="0">
                <a:solidFill>
                  <a:prstClr val="black"/>
                </a:solidFill>
              </a:rPr>
              <a:t>Mae Safonau Galwedigaethol Cenedlaethol Gwaith Ieuenctid (LSIS, 2012) hefyd yn gwneud sawl cyfeiriad at oruchwyliaeth.</a:t>
            </a:r>
          </a:p>
          <a:p>
            <a:r>
              <a:rPr lang="cy-GB" dirty="0">
                <a:solidFill>
                  <a:prstClr val="black"/>
                </a:solidFill>
              </a:rPr>
              <a:t>Er enghraifft, mae safon </a:t>
            </a:r>
            <a:r>
              <a:rPr lang="cy-GB" b="1" dirty="0">
                <a:solidFill>
                  <a:prstClr val="black"/>
                </a:solidFill>
              </a:rPr>
              <a:t>LSI YW20 </a:t>
            </a:r>
            <a:r>
              <a:rPr lang="cy-GB" b="1" dirty="0"/>
              <a:t>Gwreiddio polisi sefydliadol i ddiogelu a gwarchod pobl ifanc </a:t>
            </a:r>
            <a:r>
              <a:rPr lang="cy-GB" dirty="0">
                <a:solidFill>
                  <a:prstClr val="black"/>
                </a:solidFill>
              </a:rPr>
              <a:t>(LSIS, 2012, t. 92) yn nodi’r maen prawf perfformiad </a:t>
            </a:r>
            <a:r>
              <a:rPr lang="cy-GB" dirty="0"/>
              <a:t>“defnyddio goruchwyliaeth yn effeithiol fel modd o ddiogelu pobl ifanc </a:t>
            </a:r>
            <a:r>
              <a:rPr lang="cy-GB" dirty="0">
                <a:solidFill>
                  <a:prstClr val="black"/>
                </a:solidFill>
              </a:rPr>
              <a:t>” (LSIS, 2012, t. 92).</a:t>
            </a:r>
          </a:p>
          <a:p>
            <a:pPr lvl="0"/>
            <a:r>
              <a:rPr lang="cy-GB" sz="2600" dirty="0">
                <a:solidFill>
                  <a:prstClr val="black"/>
                </a:solidFill>
              </a:rPr>
              <a:t>Beth mae hyn yn ei ddweud wrthych am bwysigrwydd goruchwyliaeth</a:t>
            </a:r>
            <a:r>
              <a:rPr lang="cy-GB" dirty="0">
                <a:solidFill>
                  <a:prstClr val="black"/>
                </a:solidFill>
              </a:rPr>
              <a:t>?</a:t>
            </a:r>
          </a:p>
          <a:p>
            <a:endParaRPr lang="en-US" dirty="0"/>
          </a:p>
        </p:txBody>
      </p:sp>
    </p:spTree>
    <p:extLst>
      <p:ext uri="{BB962C8B-B14F-4D97-AF65-F5344CB8AC3E}">
        <p14:creationId xmlns:p14="http://schemas.microsoft.com/office/powerpoint/2010/main" val="35357598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a:t>What about…</a:t>
            </a:r>
            <a:br>
              <a:rPr lang="en-GB" b="1" dirty="0"/>
            </a:br>
            <a:r>
              <a:rPr lang="en-GB" b="1" dirty="0"/>
              <a:t>Beth am…</a:t>
            </a:r>
          </a:p>
        </p:txBody>
      </p:sp>
      <p:sp>
        <p:nvSpPr>
          <p:cNvPr id="3" name="Content Placeholder 2"/>
          <p:cNvSpPr>
            <a:spLocks noGrp="1"/>
          </p:cNvSpPr>
          <p:nvPr>
            <p:ph idx="1"/>
          </p:nvPr>
        </p:nvSpPr>
        <p:spPr>
          <a:xfrm>
            <a:off x="838199" y="1825625"/>
            <a:ext cx="11115261" cy="4351338"/>
          </a:xfrm>
        </p:spPr>
        <p:txBody>
          <a:bodyPr>
            <a:normAutofit lnSpcReduction="10000"/>
          </a:bodyPr>
          <a:lstStyle/>
          <a:p>
            <a:r>
              <a:rPr lang="en-GB" dirty="0"/>
              <a:t>National Youth Service Strategy for Wales (WAG, 2007)?</a:t>
            </a:r>
          </a:p>
          <a:p>
            <a:r>
              <a:rPr lang="en-GB" dirty="0"/>
              <a:t>Youth Work in Wales: Principles and Purposes (YWWRG, 2013)?</a:t>
            </a:r>
          </a:p>
          <a:p>
            <a:r>
              <a:rPr lang="en-GB" dirty="0"/>
              <a:t>National Youth Work Strategy for Wales 2014-2018 (WG, 2014)?	</a:t>
            </a:r>
          </a:p>
          <a:p>
            <a:r>
              <a:rPr lang="en-GB" dirty="0"/>
              <a:t>Youth Work Strategy for Wales (WG, 2019)</a:t>
            </a:r>
          </a:p>
          <a:p>
            <a:endParaRPr lang="en-GB" dirty="0"/>
          </a:p>
          <a:p>
            <a:pPr marL="0" indent="0">
              <a:buNone/>
            </a:pPr>
            <a:r>
              <a:rPr lang="en-GB" b="1" u="sng" dirty="0"/>
              <a:t>Group Task</a:t>
            </a:r>
            <a:r>
              <a:rPr lang="en-GB" b="1" dirty="0"/>
              <a:t>: Explore the above policies (located on Moodle) and their focus on supervision</a:t>
            </a:r>
          </a:p>
          <a:p>
            <a:endParaRPr lang="en-GB" dirty="0"/>
          </a:p>
          <a:p>
            <a:pPr lvl="1"/>
            <a:r>
              <a:rPr lang="cy-GB" dirty="0" err="1"/>
              <a:t>What</a:t>
            </a:r>
            <a:r>
              <a:rPr lang="cy-GB" dirty="0"/>
              <a:t> does </a:t>
            </a:r>
            <a:r>
              <a:rPr lang="cy-GB" dirty="0" err="1"/>
              <a:t>this</a:t>
            </a:r>
            <a:r>
              <a:rPr lang="cy-GB" dirty="0"/>
              <a:t> </a:t>
            </a:r>
            <a:r>
              <a:rPr lang="cy-GB" dirty="0" err="1"/>
              <a:t>tell</a:t>
            </a:r>
            <a:r>
              <a:rPr lang="cy-GB" dirty="0"/>
              <a:t> </a:t>
            </a:r>
            <a:r>
              <a:rPr lang="cy-GB" dirty="0" err="1"/>
              <a:t>you</a:t>
            </a:r>
            <a:r>
              <a:rPr lang="cy-GB" dirty="0"/>
              <a:t> </a:t>
            </a:r>
            <a:r>
              <a:rPr lang="cy-GB" dirty="0" err="1"/>
              <a:t>about</a:t>
            </a:r>
            <a:r>
              <a:rPr lang="cy-GB" dirty="0"/>
              <a:t> the </a:t>
            </a:r>
            <a:r>
              <a:rPr lang="cy-GB" dirty="0" err="1"/>
              <a:t>importance</a:t>
            </a:r>
            <a:r>
              <a:rPr lang="cy-GB" dirty="0"/>
              <a:t> of </a:t>
            </a:r>
            <a:r>
              <a:rPr lang="cy-GB" dirty="0" err="1"/>
              <a:t>supervision</a:t>
            </a:r>
            <a:r>
              <a:rPr lang="cy-GB" dirty="0"/>
              <a:t>?</a:t>
            </a:r>
          </a:p>
          <a:p>
            <a:pPr lvl="1"/>
            <a:r>
              <a:rPr lang="cy-GB" dirty="0">
                <a:solidFill>
                  <a:prstClr val="black"/>
                </a:solidFill>
              </a:rPr>
              <a:t>Beth mae hyn yn ei ddweud wrthych am bwysigrwydd goruchwyliaeth?</a:t>
            </a:r>
          </a:p>
          <a:p>
            <a:endParaRPr lang="cy-GB" dirty="0"/>
          </a:p>
          <a:p>
            <a:endParaRPr lang="en-GB" dirty="0"/>
          </a:p>
          <a:p>
            <a:endParaRPr lang="en-GB" dirty="0"/>
          </a:p>
          <a:p>
            <a:pPr lvl="1"/>
            <a:endParaRPr lang="en-GB" dirty="0"/>
          </a:p>
        </p:txBody>
      </p:sp>
    </p:spTree>
    <p:extLst>
      <p:ext uri="{BB962C8B-B14F-4D97-AF65-F5344CB8AC3E}">
        <p14:creationId xmlns:p14="http://schemas.microsoft.com/office/powerpoint/2010/main" val="32506558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US"/>
          </a:p>
        </p:txBody>
      </p:sp>
      <p:sp>
        <p:nvSpPr>
          <p:cNvPr id="5" name="Content Placeholder 4"/>
          <p:cNvSpPr>
            <a:spLocks noGrp="1"/>
          </p:cNvSpPr>
          <p:nvPr>
            <p:ph sz="half" idx="1"/>
          </p:nvPr>
        </p:nvSpPr>
        <p:spPr/>
        <p:txBody>
          <a:bodyPr/>
          <a:lstStyle/>
          <a:p>
            <a:r>
              <a:rPr lang="en-GB" altLang="en-US" sz="2400" dirty="0"/>
              <a:t>All organisations have unique cultures and frameworks, and these characteristics will have an effect on the way the organisation is managed. </a:t>
            </a:r>
          </a:p>
          <a:p>
            <a:pPr marL="0" indent="0">
              <a:buNone/>
            </a:pPr>
            <a:endParaRPr lang="en-US" dirty="0"/>
          </a:p>
        </p:txBody>
      </p:sp>
      <p:sp>
        <p:nvSpPr>
          <p:cNvPr id="6" name="Content Placeholder 5"/>
          <p:cNvSpPr>
            <a:spLocks noGrp="1"/>
          </p:cNvSpPr>
          <p:nvPr>
            <p:ph sz="half" idx="2"/>
          </p:nvPr>
        </p:nvSpPr>
        <p:spPr/>
        <p:txBody>
          <a:bodyPr>
            <a:normAutofit/>
          </a:bodyPr>
          <a:lstStyle/>
          <a:p>
            <a:r>
              <a:rPr lang="en-US" sz="2400" dirty="0"/>
              <a:t>Mae </a:t>
            </a:r>
            <a:r>
              <a:rPr lang="en-US" sz="2400" dirty="0" err="1"/>
              <a:t>gan</a:t>
            </a:r>
            <a:r>
              <a:rPr lang="en-US" sz="2400" dirty="0"/>
              <a:t> bob </a:t>
            </a:r>
            <a:r>
              <a:rPr lang="en-US" sz="2400" dirty="0" err="1"/>
              <a:t>sefydliad</a:t>
            </a:r>
            <a:r>
              <a:rPr lang="en-US" sz="2400" dirty="0"/>
              <a:t> </a:t>
            </a:r>
            <a:r>
              <a:rPr lang="en-US" sz="2400" dirty="0" err="1"/>
              <a:t>ddiwylliannau</a:t>
            </a:r>
            <a:r>
              <a:rPr lang="en-US" sz="2400" dirty="0"/>
              <a:t> a </a:t>
            </a:r>
            <a:r>
              <a:rPr lang="en-US" sz="2400" dirty="0" err="1"/>
              <a:t>fframweithiau</a:t>
            </a:r>
            <a:r>
              <a:rPr lang="en-US" sz="2400" dirty="0"/>
              <a:t> </a:t>
            </a:r>
            <a:r>
              <a:rPr lang="en-US" sz="2400" dirty="0" err="1"/>
              <a:t>unigryw</a:t>
            </a:r>
            <a:r>
              <a:rPr lang="en-US" sz="2400" dirty="0"/>
              <a:t>, a </a:t>
            </a:r>
            <a:r>
              <a:rPr lang="en-US" sz="2400" dirty="0" err="1"/>
              <a:t>bydd</a:t>
            </a:r>
            <a:r>
              <a:rPr lang="en-US" sz="2400" dirty="0"/>
              <a:t> y </a:t>
            </a:r>
            <a:r>
              <a:rPr lang="en-US" sz="2400" dirty="0" err="1"/>
              <a:t>nodweddion</a:t>
            </a:r>
            <a:r>
              <a:rPr lang="en-US" sz="2400" dirty="0"/>
              <a:t> </a:t>
            </a:r>
            <a:r>
              <a:rPr lang="en-US" sz="2400" dirty="0" err="1"/>
              <a:t>yma'n</a:t>
            </a:r>
            <a:r>
              <a:rPr lang="en-US" sz="2400" dirty="0"/>
              <a:t> </a:t>
            </a:r>
            <a:r>
              <a:rPr lang="en-US" sz="2400" dirty="0" err="1"/>
              <a:t>cael</a:t>
            </a:r>
            <a:r>
              <a:rPr lang="en-US" sz="2400" dirty="0"/>
              <a:t> </a:t>
            </a:r>
            <a:r>
              <a:rPr lang="en-US" sz="2400" dirty="0" err="1"/>
              <a:t>effaith</a:t>
            </a:r>
            <a:r>
              <a:rPr lang="en-US" sz="2400" dirty="0"/>
              <a:t> </a:t>
            </a:r>
            <a:r>
              <a:rPr lang="en-US" sz="2400" dirty="0" err="1"/>
              <a:t>ar</a:t>
            </a:r>
            <a:r>
              <a:rPr lang="en-US" sz="2400" dirty="0"/>
              <a:t> y </a:t>
            </a:r>
            <a:r>
              <a:rPr lang="en-US" sz="2400" dirty="0" err="1"/>
              <a:t>ffordd</a:t>
            </a:r>
            <a:r>
              <a:rPr lang="en-US" sz="2400" dirty="0"/>
              <a:t> y </a:t>
            </a:r>
            <a:r>
              <a:rPr lang="en-US" sz="2400" dirty="0" err="1"/>
              <a:t>rheolir</a:t>
            </a:r>
            <a:r>
              <a:rPr lang="en-US" sz="2400" dirty="0"/>
              <a:t> y </a:t>
            </a:r>
            <a:r>
              <a:rPr lang="en-US" sz="2400" dirty="0" err="1"/>
              <a:t>sefydliad</a:t>
            </a:r>
            <a:r>
              <a:rPr lang="en-US" sz="2400" dirty="0"/>
              <a:t>.</a:t>
            </a:r>
          </a:p>
        </p:txBody>
      </p:sp>
    </p:spTree>
    <p:extLst>
      <p:ext uri="{BB962C8B-B14F-4D97-AF65-F5344CB8AC3E}">
        <p14:creationId xmlns:p14="http://schemas.microsoft.com/office/powerpoint/2010/main" val="26521859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4"/>
          <p:cNvSpPr>
            <a:spLocks noGrp="1" noChangeArrowheads="1"/>
          </p:cNvSpPr>
          <p:nvPr>
            <p:ph type="title"/>
          </p:nvPr>
        </p:nvSpPr>
        <p:spPr/>
        <p:txBody>
          <a:bodyPr/>
          <a:lstStyle/>
          <a:p>
            <a:pPr eaLnBrk="1" hangingPunct="1"/>
            <a:r>
              <a:rPr lang="en-GB" altLang="en-US" sz="4000" b="1"/>
              <a:t>Culture</a:t>
            </a:r>
            <a:br>
              <a:rPr lang="en-GB" altLang="en-US" sz="4000" b="1"/>
            </a:br>
            <a:r>
              <a:rPr lang="cy-GB" altLang="en-US" sz="4000" b="1"/>
              <a:t>Diwylliant</a:t>
            </a:r>
          </a:p>
        </p:txBody>
      </p:sp>
      <p:sp>
        <p:nvSpPr>
          <p:cNvPr id="7171" name="Rectangle 5"/>
          <p:cNvSpPr>
            <a:spLocks noGrp="1" noChangeArrowheads="1"/>
          </p:cNvSpPr>
          <p:nvPr>
            <p:ph type="body" sz="half" idx="1"/>
          </p:nvPr>
        </p:nvSpPr>
        <p:spPr>
          <a:xfrm>
            <a:off x="619932" y="1978025"/>
            <a:ext cx="5176434" cy="2836863"/>
          </a:xfrm>
        </p:spPr>
        <p:txBody>
          <a:bodyPr/>
          <a:lstStyle/>
          <a:p>
            <a:pPr eaLnBrk="1" hangingPunct="1"/>
            <a:r>
              <a:rPr lang="en-GB" altLang="en-US" dirty="0"/>
              <a:t>You will know, from your own experiences, that each place you may have worked in will have a different ‘feel’ to it	</a:t>
            </a:r>
          </a:p>
        </p:txBody>
      </p:sp>
      <p:sp>
        <p:nvSpPr>
          <p:cNvPr id="7172" name="Rectangle 6"/>
          <p:cNvSpPr>
            <a:spLocks noGrp="1" noChangeArrowheads="1"/>
          </p:cNvSpPr>
          <p:nvPr>
            <p:ph type="body" sz="half" idx="2"/>
          </p:nvPr>
        </p:nvSpPr>
        <p:spPr>
          <a:xfrm>
            <a:off x="6096000" y="1978025"/>
            <a:ext cx="5257800" cy="2981325"/>
          </a:xfrm>
        </p:spPr>
        <p:txBody>
          <a:bodyPr/>
          <a:lstStyle/>
          <a:p>
            <a:pPr eaLnBrk="1" hangingPunct="1">
              <a:lnSpc>
                <a:spcPct val="90000"/>
              </a:lnSpc>
            </a:pPr>
            <a:r>
              <a:rPr lang="cy-GB" altLang="en-US" dirty="0"/>
              <a:t>Byddwch yn ymwybodol, o'ch profiadau eich hun, fod y ‘naws’ yn wahanol ym mhob lle yr ydych wedi gweithio ynddo</a:t>
            </a:r>
          </a:p>
        </p:txBody>
      </p:sp>
      <p:sp>
        <p:nvSpPr>
          <p:cNvPr id="7173" name="Rectangle 7"/>
          <p:cNvSpPr>
            <a:spLocks noChangeArrowheads="1"/>
          </p:cNvSpPr>
          <p:nvPr/>
        </p:nvSpPr>
        <p:spPr bwMode="auto">
          <a:xfrm>
            <a:off x="511444" y="4868863"/>
            <a:ext cx="10842356" cy="17024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buFontTx/>
              <a:buNone/>
            </a:pPr>
            <a:r>
              <a:rPr lang="en-GB" altLang="en-US" sz="2800" dirty="0"/>
              <a:t>	</a:t>
            </a:r>
            <a:r>
              <a:rPr lang="en-GB" altLang="en-US" sz="2000" dirty="0"/>
              <a:t>“This is the culture, the informal aspects of the organisation, the daily practice which reflects the organisation’s otherwise largely invisible values or ethos”</a:t>
            </a:r>
          </a:p>
          <a:p>
            <a:pPr eaLnBrk="1" hangingPunct="1">
              <a:buFontTx/>
              <a:buNone/>
            </a:pPr>
            <a:endParaRPr lang="en-GB" altLang="en-US" sz="2000" dirty="0"/>
          </a:p>
          <a:p>
            <a:pPr algn="r" eaLnBrk="1" hangingPunct="1">
              <a:buFontTx/>
              <a:buNone/>
            </a:pPr>
            <a:r>
              <a:rPr lang="en-GB" altLang="en-US" sz="2000" dirty="0"/>
              <a:t>(Tyler, 2010, p. 33)</a:t>
            </a:r>
          </a:p>
        </p:txBody>
      </p:sp>
    </p:spTree>
    <p:extLst>
      <p:ext uri="{BB962C8B-B14F-4D97-AF65-F5344CB8AC3E}">
        <p14:creationId xmlns:p14="http://schemas.microsoft.com/office/powerpoint/2010/main" val="24646451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l"/>
            <a:r>
              <a:rPr lang="en-GB" b="1" dirty="0"/>
              <a:t>Organisational culture is…</a:t>
            </a:r>
            <a:br>
              <a:rPr lang="en-GB" b="1" dirty="0"/>
            </a:br>
            <a:r>
              <a:rPr lang="en-GB" b="1" dirty="0"/>
              <a:t>Mae </a:t>
            </a:r>
            <a:r>
              <a:rPr lang="en-GB" b="1" dirty="0" err="1"/>
              <a:t>diwylliant</a:t>
            </a:r>
            <a:r>
              <a:rPr lang="en-GB" b="1" dirty="0"/>
              <a:t> </a:t>
            </a:r>
            <a:r>
              <a:rPr lang="en-GB" b="1" dirty="0" err="1"/>
              <a:t>sefydliad</a:t>
            </a:r>
            <a:r>
              <a:rPr lang="en-GB" b="1" dirty="0"/>
              <a:t> yn…</a:t>
            </a:r>
            <a:endParaRPr lang="en-US" b="1" dirty="0"/>
          </a:p>
        </p:txBody>
      </p:sp>
      <p:sp>
        <p:nvSpPr>
          <p:cNvPr id="6" name="Content Placeholder 5"/>
          <p:cNvSpPr>
            <a:spLocks noGrp="1"/>
          </p:cNvSpPr>
          <p:nvPr>
            <p:ph idx="1"/>
          </p:nvPr>
        </p:nvSpPr>
        <p:spPr>
          <a:xfrm>
            <a:off x="838200" y="2138766"/>
            <a:ext cx="10515600" cy="4719234"/>
          </a:xfrm>
        </p:spPr>
        <p:txBody>
          <a:bodyPr/>
          <a:lstStyle/>
          <a:p>
            <a:r>
              <a:rPr lang="en-GB" sz="2400" dirty="0"/>
              <a:t>“…how things are done around here” (</a:t>
            </a:r>
            <a:r>
              <a:rPr lang="en-GB" sz="2400" dirty="0" err="1"/>
              <a:t>Ouchi</a:t>
            </a:r>
            <a:r>
              <a:rPr lang="en-GB" sz="2400" dirty="0"/>
              <a:t> and Johnson, 1978, </a:t>
            </a:r>
            <a:r>
              <a:rPr lang="en-GB" sz="2400" i="1" dirty="0"/>
              <a:t>cited in</a:t>
            </a:r>
            <a:r>
              <a:rPr lang="en-GB" sz="2400" dirty="0"/>
              <a:t> Hawkins and Shohet, 2000, p. 168).</a:t>
            </a:r>
          </a:p>
          <a:p>
            <a:r>
              <a:rPr lang="en-GB" sz="2400" dirty="0"/>
              <a:t>“…the social glue that holds the organisation together” (Baker, 1980, </a:t>
            </a:r>
            <a:r>
              <a:rPr lang="en-GB" sz="2400" i="1" dirty="0"/>
              <a:t>cited in</a:t>
            </a:r>
            <a:r>
              <a:rPr lang="en-GB" sz="2400" dirty="0"/>
              <a:t> Hawkins and Shohet, 2000, p. 168).</a:t>
            </a:r>
          </a:p>
          <a:p>
            <a:r>
              <a:rPr lang="en-GB" sz="2400" dirty="0"/>
              <a:t>“…the way of thinking, speaking and (inter)acting that characterise a certain group” (</a:t>
            </a:r>
            <a:r>
              <a:rPr lang="en-GB" sz="2400" dirty="0" err="1"/>
              <a:t>Braten</a:t>
            </a:r>
            <a:r>
              <a:rPr lang="en-GB" sz="2400" dirty="0"/>
              <a:t>, 1983, </a:t>
            </a:r>
            <a:r>
              <a:rPr lang="en-GB" sz="2400" i="1" dirty="0"/>
              <a:t>cited in</a:t>
            </a:r>
            <a:r>
              <a:rPr lang="en-GB" sz="2400" dirty="0"/>
              <a:t> Hawkins and Shohet, 2000, p. 168).</a:t>
            </a:r>
          </a:p>
          <a:p>
            <a:r>
              <a:rPr lang="en-GB" sz="2400" dirty="0"/>
              <a:t>“…the collection of traditions, values, policies, beliefs and attitudes that constitute a pervasive context for everything we do and think in an organisation” (McLean and Marshall, 1983, </a:t>
            </a:r>
            <a:r>
              <a:rPr lang="en-GB" sz="2400" i="1" dirty="0"/>
              <a:t>cited in </a:t>
            </a:r>
            <a:r>
              <a:rPr lang="en-GB" sz="2400" dirty="0"/>
              <a:t>Hawkins and Shohet, 2000, p. 168).</a:t>
            </a:r>
          </a:p>
          <a:p>
            <a:pPr marL="0" indent="0">
              <a:buNone/>
            </a:pPr>
            <a:endParaRPr lang="en-GB" dirty="0"/>
          </a:p>
          <a:p>
            <a:endParaRPr lang="en-US" dirty="0"/>
          </a:p>
        </p:txBody>
      </p:sp>
    </p:spTree>
    <p:extLst>
      <p:ext uri="{BB962C8B-B14F-4D97-AF65-F5344CB8AC3E}">
        <p14:creationId xmlns:p14="http://schemas.microsoft.com/office/powerpoint/2010/main" val="3440688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5"/>
          <p:cNvSpPr>
            <a:spLocks noGrp="1" noChangeArrowheads="1"/>
          </p:cNvSpPr>
          <p:nvPr>
            <p:ph type="body" sz="half" idx="1"/>
          </p:nvPr>
        </p:nvSpPr>
        <p:spPr>
          <a:xfrm>
            <a:off x="557939" y="2510725"/>
            <a:ext cx="4674461" cy="4347276"/>
          </a:xfrm>
        </p:spPr>
        <p:txBody>
          <a:bodyPr/>
          <a:lstStyle/>
          <a:p>
            <a:pPr marL="0" indent="0" eaLnBrk="1" hangingPunct="1">
              <a:lnSpc>
                <a:spcPct val="80000"/>
              </a:lnSpc>
              <a:buNone/>
            </a:pPr>
            <a:r>
              <a:rPr lang="en-GB" altLang="en-US" sz="2000" b="1" dirty="0"/>
              <a:t>The ‘Club’ or ‘Power’ Culture</a:t>
            </a:r>
          </a:p>
          <a:p>
            <a:pPr eaLnBrk="1" hangingPunct="1">
              <a:lnSpc>
                <a:spcPct val="80000"/>
              </a:lnSpc>
            </a:pPr>
            <a:r>
              <a:rPr lang="en-GB" altLang="en-US" sz="2000" dirty="0"/>
              <a:t>Spider’s web</a:t>
            </a:r>
          </a:p>
          <a:p>
            <a:pPr eaLnBrk="1" hangingPunct="1">
              <a:lnSpc>
                <a:spcPct val="80000"/>
              </a:lnSpc>
            </a:pPr>
            <a:r>
              <a:rPr lang="en-GB" altLang="en-US" sz="2000" dirty="0"/>
              <a:t>The key to the whole organisation sits in the centre</a:t>
            </a:r>
          </a:p>
          <a:p>
            <a:pPr eaLnBrk="1" hangingPunct="1">
              <a:lnSpc>
                <a:spcPct val="80000"/>
              </a:lnSpc>
            </a:pPr>
            <a:r>
              <a:rPr lang="en-GB" altLang="en-US" sz="2000" dirty="0"/>
              <a:t>Circles: </a:t>
            </a:r>
          </a:p>
          <a:p>
            <a:pPr lvl="1" eaLnBrk="1" hangingPunct="1">
              <a:lnSpc>
                <a:spcPct val="80000"/>
              </a:lnSpc>
            </a:pPr>
            <a:r>
              <a:rPr lang="en-GB" altLang="en-US" sz="1800" dirty="0"/>
              <a:t>Influence</a:t>
            </a:r>
          </a:p>
          <a:p>
            <a:pPr lvl="2" eaLnBrk="1" hangingPunct="1">
              <a:lnSpc>
                <a:spcPct val="80000"/>
              </a:lnSpc>
            </a:pPr>
            <a:r>
              <a:rPr lang="en-GB" altLang="en-US" sz="1600" dirty="0"/>
              <a:t>The closer you are to the centre, the more influence you have</a:t>
            </a:r>
          </a:p>
          <a:p>
            <a:pPr eaLnBrk="1" hangingPunct="1">
              <a:lnSpc>
                <a:spcPct val="80000"/>
              </a:lnSpc>
            </a:pPr>
            <a:r>
              <a:rPr lang="en-GB" altLang="en-US" sz="2000" dirty="0"/>
              <a:t>Lines: </a:t>
            </a:r>
          </a:p>
          <a:p>
            <a:pPr lvl="1" eaLnBrk="1" hangingPunct="1">
              <a:lnSpc>
                <a:spcPct val="80000"/>
              </a:lnSpc>
            </a:pPr>
            <a:r>
              <a:rPr lang="en-GB" altLang="en-US" sz="1800" dirty="0"/>
              <a:t>Responsibility and Functions</a:t>
            </a:r>
          </a:p>
          <a:p>
            <a:pPr lvl="1" eaLnBrk="1" hangingPunct="1">
              <a:lnSpc>
                <a:spcPct val="80000"/>
              </a:lnSpc>
            </a:pPr>
            <a:r>
              <a:rPr lang="en-GB" altLang="en-US" sz="1800" dirty="0"/>
              <a:t>Intimacy: the organisation works like a club, built around its head</a:t>
            </a:r>
          </a:p>
          <a:p>
            <a:pPr lvl="2" eaLnBrk="1" hangingPunct="1">
              <a:lnSpc>
                <a:spcPct val="80000"/>
              </a:lnSpc>
            </a:pPr>
            <a:r>
              <a:rPr lang="en-GB" altLang="en-US" sz="1600" dirty="0"/>
              <a:t>These are the most important lines</a:t>
            </a:r>
          </a:p>
          <a:p>
            <a:pPr lvl="2" algn="r" eaLnBrk="1" hangingPunct="1">
              <a:lnSpc>
                <a:spcPct val="80000"/>
              </a:lnSpc>
              <a:buFontTx/>
              <a:buNone/>
            </a:pPr>
            <a:r>
              <a:rPr lang="en-GB" altLang="en-US" sz="1600" dirty="0"/>
              <a:t>(Handy, 1990, p. 86)</a:t>
            </a:r>
          </a:p>
          <a:p>
            <a:pPr eaLnBrk="1" hangingPunct="1">
              <a:lnSpc>
                <a:spcPct val="80000"/>
              </a:lnSpc>
            </a:pPr>
            <a:endParaRPr lang="en-GB" altLang="en-US" sz="2000" dirty="0"/>
          </a:p>
          <a:p>
            <a:pPr eaLnBrk="1" hangingPunct="1">
              <a:lnSpc>
                <a:spcPct val="80000"/>
              </a:lnSpc>
            </a:pPr>
            <a:endParaRPr lang="en-GB" altLang="en-US" sz="2000" dirty="0"/>
          </a:p>
          <a:p>
            <a:pPr eaLnBrk="1" hangingPunct="1">
              <a:lnSpc>
                <a:spcPct val="80000"/>
              </a:lnSpc>
            </a:pPr>
            <a:endParaRPr lang="en-GB" altLang="en-US" sz="2000" dirty="0"/>
          </a:p>
          <a:p>
            <a:pPr eaLnBrk="1" hangingPunct="1">
              <a:lnSpc>
                <a:spcPct val="80000"/>
              </a:lnSpc>
            </a:pPr>
            <a:endParaRPr lang="en-GB" altLang="en-US" sz="2000" dirty="0"/>
          </a:p>
        </p:txBody>
      </p:sp>
      <p:sp>
        <p:nvSpPr>
          <p:cNvPr id="11267" name="Rectangle 6"/>
          <p:cNvSpPr>
            <a:spLocks noGrp="1" noChangeArrowheads="1"/>
          </p:cNvSpPr>
          <p:nvPr>
            <p:ph type="body" sz="half" idx="2"/>
          </p:nvPr>
        </p:nvSpPr>
        <p:spPr>
          <a:xfrm>
            <a:off x="6172200" y="2510725"/>
            <a:ext cx="5048573" cy="4347274"/>
          </a:xfrm>
        </p:spPr>
        <p:txBody>
          <a:bodyPr/>
          <a:lstStyle/>
          <a:p>
            <a:pPr marL="0" indent="0" eaLnBrk="1" hangingPunct="1">
              <a:lnSpc>
                <a:spcPct val="80000"/>
              </a:lnSpc>
              <a:buNone/>
            </a:pPr>
            <a:r>
              <a:rPr lang="cy-GB" altLang="en-US" sz="1800" b="1" dirty="0"/>
              <a:t>Diwylliant ‘Clwb’ neu ‘Pŵer’</a:t>
            </a:r>
          </a:p>
          <a:p>
            <a:pPr eaLnBrk="1" hangingPunct="1">
              <a:lnSpc>
                <a:spcPct val="80000"/>
              </a:lnSpc>
            </a:pPr>
            <a:r>
              <a:rPr lang="cy-GB" altLang="en-US" sz="1800" dirty="0"/>
              <a:t>Gwe corryn</a:t>
            </a:r>
          </a:p>
          <a:p>
            <a:pPr eaLnBrk="1" hangingPunct="1">
              <a:lnSpc>
                <a:spcPct val="80000"/>
              </a:lnSpc>
            </a:pPr>
            <a:r>
              <a:rPr lang="cy-GB" altLang="en-US" sz="1800" dirty="0"/>
              <a:t>Mae’r allwedd i’r sefydliad cyfan yn y canol</a:t>
            </a:r>
          </a:p>
          <a:p>
            <a:pPr eaLnBrk="1" hangingPunct="1">
              <a:lnSpc>
                <a:spcPct val="80000"/>
              </a:lnSpc>
            </a:pPr>
            <a:r>
              <a:rPr lang="cy-GB" altLang="en-US" sz="1800" dirty="0"/>
              <a:t>Cylchoedd: </a:t>
            </a:r>
          </a:p>
          <a:p>
            <a:pPr lvl="1" eaLnBrk="1" hangingPunct="1">
              <a:lnSpc>
                <a:spcPct val="80000"/>
              </a:lnSpc>
            </a:pPr>
            <a:r>
              <a:rPr lang="cy-GB" altLang="en-US" sz="1600" dirty="0"/>
              <a:t>Dylanwad</a:t>
            </a:r>
          </a:p>
          <a:p>
            <a:pPr lvl="2" eaLnBrk="1" hangingPunct="1">
              <a:lnSpc>
                <a:spcPct val="80000"/>
              </a:lnSpc>
            </a:pPr>
            <a:r>
              <a:rPr lang="cy-GB" altLang="en-US" sz="1400" dirty="0"/>
              <a:t>Po agosaf yr ydych i’r canol, mwyaf oll eich dylanwad </a:t>
            </a:r>
          </a:p>
          <a:p>
            <a:pPr eaLnBrk="1" hangingPunct="1">
              <a:lnSpc>
                <a:spcPct val="80000"/>
              </a:lnSpc>
            </a:pPr>
            <a:r>
              <a:rPr lang="cy-GB" altLang="en-US" sz="1800" dirty="0"/>
              <a:t>Llinellau: </a:t>
            </a:r>
          </a:p>
          <a:p>
            <a:pPr lvl="1" eaLnBrk="1" hangingPunct="1">
              <a:lnSpc>
                <a:spcPct val="80000"/>
              </a:lnSpc>
            </a:pPr>
            <a:r>
              <a:rPr lang="cy-GB" altLang="en-US" sz="1800" dirty="0"/>
              <a:t>Cyfrifoldeb a Swyddogaethau</a:t>
            </a:r>
          </a:p>
          <a:p>
            <a:pPr lvl="1" eaLnBrk="1" hangingPunct="1">
              <a:lnSpc>
                <a:spcPct val="80000"/>
              </a:lnSpc>
            </a:pPr>
            <a:r>
              <a:rPr lang="cy-GB" altLang="en-US" sz="1800" dirty="0"/>
              <a:t>Agosatrwydd: gweithreda’r sefydliad ar ffurf clwb, wedi’i adeiladu o gwmpas y pennaeth </a:t>
            </a:r>
          </a:p>
          <a:p>
            <a:pPr lvl="2" eaLnBrk="1" hangingPunct="1">
              <a:lnSpc>
                <a:spcPct val="80000"/>
              </a:lnSpc>
            </a:pPr>
            <a:r>
              <a:rPr lang="cy-GB" altLang="en-US" sz="1600" dirty="0"/>
              <a:t>Y rhain yw’r llinellau pwysicaf</a:t>
            </a:r>
          </a:p>
          <a:p>
            <a:pPr marL="914400" lvl="2" indent="0" eaLnBrk="1" hangingPunct="1">
              <a:lnSpc>
                <a:spcPct val="80000"/>
              </a:lnSpc>
              <a:buNone/>
            </a:pPr>
            <a:endParaRPr lang="cy-GB" altLang="en-US" sz="1600" dirty="0"/>
          </a:p>
          <a:p>
            <a:pPr lvl="2" algn="r" eaLnBrk="1" hangingPunct="1">
              <a:lnSpc>
                <a:spcPct val="80000"/>
              </a:lnSpc>
              <a:buFontTx/>
              <a:buNone/>
            </a:pPr>
            <a:r>
              <a:rPr lang="en-GB" altLang="en-US" sz="1600" dirty="0"/>
              <a:t>(Handy, 1990, t. 86)</a:t>
            </a:r>
          </a:p>
          <a:p>
            <a:pPr marL="0" indent="0" eaLnBrk="1" hangingPunct="1">
              <a:lnSpc>
                <a:spcPct val="80000"/>
              </a:lnSpc>
              <a:buNone/>
            </a:pPr>
            <a:endParaRPr lang="en-GB" altLang="en-US" sz="1800" dirty="0"/>
          </a:p>
          <a:p>
            <a:pPr eaLnBrk="1" hangingPunct="1">
              <a:lnSpc>
                <a:spcPct val="80000"/>
              </a:lnSpc>
            </a:pPr>
            <a:endParaRPr lang="en-US" altLang="en-US" sz="1800" dirty="0"/>
          </a:p>
        </p:txBody>
      </p:sp>
      <p:pic>
        <p:nvPicPr>
          <p:cNvPr id="11268" name="Picture 19" descr="spider-web-2-big.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32400" y="188913"/>
            <a:ext cx="1752600" cy="1871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649172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5" name="Rectangle 22"/>
          <p:cNvSpPr>
            <a:spLocks noGrp="1" noChangeArrowheads="1"/>
          </p:cNvSpPr>
          <p:nvPr>
            <p:ph type="title" idx="4294967295"/>
          </p:nvPr>
        </p:nvSpPr>
        <p:spPr/>
        <p:txBody>
          <a:bodyPr/>
          <a:lstStyle/>
          <a:p>
            <a:r>
              <a:rPr lang="en-GB" altLang="en-US"/>
              <a:t>           </a:t>
            </a:r>
          </a:p>
        </p:txBody>
      </p:sp>
      <p:sp>
        <p:nvSpPr>
          <p:cNvPr id="1036" name="Rectangle 5"/>
          <p:cNvSpPr>
            <a:spLocks noGrp="1" noChangeArrowheads="1"/>
          </p:cNvSpPr>
          <p:nvPr>
            <p:ph type="body" sz="half" idx="1"/>
          </p:nvPr>
        </p:nvSpPr>
        <p:spPr>
          <a:xfrm>
            <a:off x="609600" y="2154264"/>
            <a:ext cx="5384800" cy="4703736"/>
          </a:xfrm>
        </p:spPr>
        <p:txBody>
          <a:bodyPr/>
          <a:lstStyle/>
          <a:p>
            <a:pPr marL="0" indent="0" eaLnBrk="1" hangingPunct="1">
              <a:lnSpc>
                <a:spcPct val="90000"/>
              </a:lnSpc>
              <a:buNone/>
            </a:pPr>
            <a:r>
              <a:rPr lang="en-GB" altLang="en-US" sz="2000" b="1" dirty="0"/>
              <a:t>The ‘Role’ Culture</a:t>
            </a:r>
          </a:p>
          <a:p>
            <a:pPr eaLnBrk="1" hangingPunct="1">
              <a:lnSpc>
                <a:spcPct val="90000"/>
              </a:lnSpc>
            </a:pPr>
            <a:r>
              <a:rPr lang="en-GB" altLang="en-US" sz="2000" dirty="0"/>
              <a:t>Pyramid of boxes</a:t>
            </a:r>
          </a:p>
          <a:p>
            <a:pPr lvl="1" eaLnBrk="1" hangingPunct="1">
              <a:lnSpc>
                <a:spcPct val="90000"/>
              </a:lnSpc>
            </a:pPr>
            <a:r>
              <a:rPr lang="en-GB" altLang="en-US" sz="1800" dirty="0"/>
              <a:t>Each box contains a job title with someone’s name written underneath </a:t>
            </a:r>
          </a:p>
          <a:p>
            <a:pPr lvl="1" eaLnBrk="1" hangingPunct="1">
              <a:lnSpc>
                <a:spcPct val="90000"/>
              </a:lnSpc>
            </a:pPr>
            <a:r>
              <a:rPr lang="en-GB" altLang="en-US" sz="1800" dirty="0"/>
              <a:t>The box continues if the named individual leaves</a:t>
            </a:r>
          </a:p>
          <a:p>
            <a:pPr eaLnBrk="1" hangingPunct="1">
              <a:lnSpc>
                <a:spcPct val="90000"/>
              </a:lnSpc>
            </a:pPr>
            <a:r>
              <a:rPr lang="en-GB" altLang="en-US" sz="2000" dirty="0"/>
              <a:t>Organisations are sets of roles or job-boxes, joined together in a logical and orderly fashion</a:t>
            </a:r>
          </a:p>
          <a:p>
            <a:pPr eaLnBrk="1" hangingPunct="1">
              <a:lnSpc>
                <a:spcPct val="90000"/>
              </a:lnSpc>
            </a:pPr>
            <a:r>
              <a:rPr lang="en-GB" altLang="en-US" sz="2000" dirty="0"/>
              <a:t>Standards, quality controls, evaluation procedures</a:t>
            </a:r>
          </a:p>
          <a:p>
            <a:pPr eaLnBrk="1" hangingPunct="1">
              <a:lnSpc>
                <a:spcPct val="90000"/>
              </a:lnSpc>
            </a:pPr>
            <a:r>
              <a:rPr lang="en-GB" altLang="en-US" sz="2000" dirty="0"/>
              <a:t>Managed rather than led</a:t>
            </a:r>
          </a:p>
          <a:p>
            <a:pPr eaLnBrk="1" hangingPunct="1">
              <a:lnSpc>
                <a:spcPct val="90000"/>
              </a:lnSpc>
            </a:pPr>
            <a:endParaRPr lang="en-GB" altLang="en-US" sz="2000" dirty="0"/>
          </a:p>
          <a:p>
            <a:pPr lvl="1" algn="r" eaLnBrk="1" hangingPunct="1">
              <a:lnSpc>
                <a:spcPct val="90000"/>
              </a:lnSpc>
              <a:buFontTx/>
              <a:buNone/>
            </a:pPr>
            <a:r>
              <a:rPr lang="en-GB" altLang="en-US" sz="2000" dirty="0"/>
              <a:t>(Handy, 1990, pp. 88-89)</a:t>
            </a:r>
          </a:p>
        </p:txBody>
      </p:sp>
      <p:sp>
        <p:nvSpPr>
          <p:cNvPr id="1037" name="Rectangle 23"/>
          <p:cNvSpPr>
            <a:spLocks noGrp="1" noChangeArrowheads="1"/>
          </p:cNvSpPr>
          <p:nvPr>
            <p:ph type="body" sz="half" idx="4294967295"/>
          </p:nvPr>
        </p:nvSpPr>
        <p:spPr>
          <a:xfrm>
            <a:off x="6172200" y="2154264"/>
            <a:ext cx="5181600" cy="4703736"/>
          </a:xfrm>
        </p:spPr>
        <p:txBody>
          <a:bodyPr/>
          <a:lstStyle/>
          <a:p>
            <a:pPr marL="0" indent="0" eaLnBrk="1" hangingPunct="1">
              <a:lnSpc>
                <a:spcPct val="80000"/>
              </a:lnSpc>
              <a:buNone/>
            </a:pPr>
            <a:r>
              <a:rPr lang="cy-GB" altLang="en-US" sz="2000" b="1" dirty="0"/>
              <a:t>Diwylliant ‘Rôl’</a:t>
            </a:r>
          </a:p>
          <a:p>
            <a:pPr eaLnBrk="1" hangingPunct="1">
              <a:lnSpc>
                <a:spcPct val="80000"/>
              </a:lnSpc>
            </a:pPr>
            <a:r>
              <a:rPr lang="cy-GB" altLang="en-US" sz="2000" dirty="0"/>
              <a:t>Pyramid o flychau</a:t>
            </a:r>
          </a:p>
          <a:p>
            <a:pPr lvl="1" eaLnBrk="1" hangingPunct="1">
              <a:lnSpc>
                <a:spcPct val="80000"/>
              </a:lnSpc>
            </a:pPr>
            <a:r>
              <a:rPr lang="cy-GB" altLang="en-US" sz="1800" dirty="0"/>
              <a:t>Ym mhob blwch ceir teitl swydd ac enw rhywun wedi’i ysgrifennu oddi tano </a:t>
            </a:r>
          </a:p>
          <a:p>
            <a:pPr lvl="1" eaLnBrk="1" hangingPunct="1">
              <a:lnSpc>
                <a:spcPct val="80000"/>
              </a:lnSpc>
            </a:pPr>
            <a:r>
              <a:rPr lang="cy-GB" altLang="en-US" sz="1800" dirty="0"/>
              <a:t>Bydd y blwch yn parhau os bydd yr unigolyn a enwir yn gadael</a:t>
            </a:r>
          </a:p>
          <a:p>
            <a:pPr eaLnBrk="1" hangingPunct="1">
              <a:lnSpc>
                <a:spcPct val="80000"/>
              </a:lnSpc>
            </a:pPr>
            <a:r>
              <a:rPr lang="cy-GB" altLang="en-US" sz="2000" dirty="0"/>
              <a:t>Mae sefydliadau yn setiau o roliau neu flychau swyddi, wedi’u huno mewn modd rhesymegol a threfnus</a:t>
            </a:r>
          </a:p>
          <a:p>
            <a:pPr eaLnBrk="1" hangingPunct="1">
              <a:lnSpc>
                <a:spcPct val="80000"/>
              </a:lnSpc>
            </a:pPr>
            <a:r>
              <a:rPr lang="cy-GB" altLang="en-US" sz="2000" dirty="0"/>
              <a:t>Safonau, rheolau ansawdd, gweithdrefnau gwerthuso</a:t>
            </a:r>
          </a:p>
          <a:p>
            <a:pPr eaLnBrk="1" hangingPunct="1">
              <a:lnSpc>
                <a:spcPct val="80000"/>
              </a:lnSpc>
            </a:pPr>
            <a:r>
              <a:rPr lang="cy-GB" altLang="en-US" sz="2000" dirty="0"/>
              <a:t>Wedi’i reoli yn hytrach na’i arwain</a:t>
            </a:r>
          </a:p>
          <a:p>
            <a:pPr eaLnBrk="1" hangingPunct="1">
              <a:lnSpc>
                <a:spcPct val="80000"/>
              </a:lnSpc>
            </a:pPr>
            <a:endParaRPr lang="cy-GB" altLang="en-US" sz="2000" dirty="0"/>
          </a:p>
          <a:p>
            <a:pPr lvl="1" algn="r" eaLnBrk="1" hangingPunct="1">
              <a:lnSpc>
                <a:spcPct val="80000"/>
              </a:lnSpc>
              <a:buFontTx/>
              <a:buNone/>
            </a:pPr>
            <a:r>
              <a:rPr lang="en-GB" altLang="en-US" sz="2000" dirty="0"/>
              <a:t>(Handy, 1990, </a:t>
            </a:r>
            <a:r>
              <a:rPr lang="en-GB" altLang="en-US" sz="2000" dirty="0" err="1"/>
              <a:t>tt</a:t>
            </a:r>
            <a:r>
              <a:rPr lang="en-GB" altLang="en-US" sz="2000" dirty="0"/>
              <a:t>. 88-89)</a:t>
            </a:r>
          </a:p>
          <a:p>
            <a:pPr>
              <a:lnSpc>
                <a:spcPct val="80000"/>
              </a:lnSpc>
            </a:pPr>
            <a:endParaRPr lang="en-GB" altLang="en-US" sz="1600" dirty="0"/>
          </a:p>
        </p:txBody>
      </p:sp>
      <p:graphicFrame>
        <p:nvGraphicFramePr>
          <p:cNvPr id="2" name="Diagram 1"/>
          <p:cNvGraphicFramePr/>
          <p:nvPr/>
        </p:nvGraphicFramePr>
        <p:xfrm>
          <a:off x="3792538" y="333376"/>
          <a:ext cx="4038600" cy="10826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36284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31"/>
          <p:cNvSpPr>
            <a:spLocks noGrp="1" noChangeArrowheads="1"/>
          </p:cNvSpPr>
          <p:nvPr>
            <p:ph type="title" idx="4294967295"/>
          </p:nvPr>
        </p:nvSpPr>
        <p:spPr/>
        <p:txBody>
          <a:bodyPr/>
          <a:lstStyle/>
          <a:p>
            <a:r>
              <a:rPr lang="en-GB" altLang="en-US"/>
              <a:t>      </a:t>
            </a:r>
          </a:p>
        </p:txBody>
      </p:sp>
      <p:sp>
        <p:nvSpPr>
          <p:cNvPr id="14339" name="Rectangle 5"/>
          <p:cNvSpPr>
            <a:spLocks noGrp="1" noChangeArrowheads="1"/>
          </p:cNvSpPr>
          <p:nvPr>
            <p:ph type="body" sz="half" idx="1"/>
          </p:nvPr>
        </p:nvSpPr>
        <p:spPr>
          <a:xfrm>
            <a:off x="838200" y="2836190"/>
            <a:ext cx="5181600" cy="4021810"/>
          </a:xfrm>
        </p:spPr>
        <p:txBody>
          <a:bodyPr>
            <a:normAutofit/>
          </a:bodyPr>
          <a:lstStyle/>
          <a:p>
            <a:pPr marL="0" indent="0" eaLnBrk="1" hangingPunct="1">
              <a:lnSpc>
                <a:spcPct val="80000"/>
              </a:lnSpc>
              <a:buNone/>
            </a:pPr>
            <a:r>
              <a:rPr lang="en-GB" altLang="en-US" sz="1800" b="1" dirty="0"/>
              <a:t>The ‘Task’ Culture</a:t>
            </a:r>
          </a:p>
          <a:p>
            <a:pPr eaLnBrk="1" hangingPunct="1">
              <a:lnSpc>
                <a:spcPct val="80000"/>
              </a:lnSpc>
            </a:pPr>
            <a:r>
              <a:rPr lang="en-GB" altLang="en-US" sz="1800" dirty="0"/>
              <a:t>Evolved in response to the need for an organisational form which needed to be able to respond to change in a less individualistic way than a club culture, and quicker than a role culture </a:t>
            </a:r>
          </a:p>
          <a:p>
            <a:pPr eaLnBrk="1" hangingPunct="1">
              <a:lnSpc>
                <a:spcPct val="80000"/>
              </a:lnSpc>
            </a:pPr>
            <a:r>
              <a:rPr lang="en-GB" altLang="en-US" sz="1800" dirty="0"/>
              <a:t>Net – which can pull at its cords and re-group as and when required</a:t>
            </a:r>
          </a:p>
          <a:p>
            <a:pPr eaLnBrk="1" hangingPunct="1">
              <a:lnSpc>
                <a:spcPct val="80000"/>
              </a:lnSpc>
            </a:pPr>
            <a:r>
              <a:rPr lang="en-GB" altLang="en-US" sz="1800" dirty="0"/>
              <a:t>The idea is that a group of talents and resources should be applied to a project, a task or a problem, and that groups can change, be disbanded or increased as the task changes</a:t>
            </a:r>
          </a:p>
          <a:p>
            <a:pPr eaLnBrk="1" hangingPunct="1">
              <a:lnSpc>
                <a:spcPct val="80000"/>
              </a:lnSpc>
            </a:pPr>
            <a:endParaRPr lang="en-GB" altLang="en-US" sz="1800" dirty="0"/>
          </a:p>
          <a:p>
            <a:pPr algn="r" eaLnBrk="1" hangingPunct="1">
              <a:lnSpc>
                <a:spcPct val="80000"/>
              </a:lnSpc>
              <a:buFontTx/>
              <a:buNone/>
            </a:pPr>
            <a:r>
              <a:rPr lang="en-GB" altLang="en-US" sz="1800" dirty="0"/>
              <a:t>(Handy, 1990, p. 90)</a:t>
            </a:r>
          </a:p>
        </p:txBody>
      </p:sp>
      <p:sp>
        <p:nvSpPr>
          <p:cNvPr id="14340" name="Rectangle 32"/>
          <p:cNvSpPr>
            <a:spLocks noGrp="1" noChangeArrowheads="1"/>
          </p:cNvSpPr>
          <p:nvPr>
            <p:ph type="body" sz="half" idx="4294967295"/>
          </p:nvPr>
        </p:nvSpPr>
        <p:spPr>
          <a:xfrm>
            <a:off x="6172200" y="2836190"/>
            <a:ext cx="5181600" cy="4021810"/>
          </a:xfrm>
        </p:spPr>
        <p:txBody>
          <a:bodyPr>
            <a:normAutofit/>
          </a:bodyPr>
          <a:lstStyle/>
          <a:p>
            <a:pPr marL="0" indent="0" eaLnBrk="1" hangingPunct="1">
              <a:lnSpc>
                <a:spcPct val="80000"/>
              </a:lnSpc>
              <a:buNone/>
            </a:pPr>
            <a:r>
              <a:rPr lang="cy-GB" altLang="en-US" sz="1800" b="1" dirty="0"/>
              <a:t>Diwylliant ‘Tasg’ </a:t>
            </a:r>
          </a:p>
          <a:p>
            <a:pPr eaLnBrk="1" hangingPunct="1">
              <a:lnSpc>
                <a:spcPct val="80000"/>
              </a:lnSpc>
            </a:pPr>
            <a:r>
              <a:rPr lang="cy-GB" altLang="en-US" sz="1800" dirty="0"/>
              <a:t>Esblygodd mewn ymateb i’r angen am ffurf sefydliadol yr oedd angen iddo allu ymateb i newid mewn modd llai unigolyddol na diwylliant clwb ac yn gynt na diwylliant rôl </a:t>
            </a:r>
          </a:p>
          <a:p>
            <a:pPr eaLnBrk="1" hangingPunct="1">
              <a:lnSpc>
                <a:spcPct val="80000"/>
              </a:lnSpc>
            </a:pPr>
            <a:r>
              <a:rPr lang="cy-GB" altLang="en-US" sz="1800" dirty="0"/>
              <a:t>Rhwyd – a all dynnu wrth ei gortynnau ac ailffurfio’n grŵp yn ôl yr angen</a:t>
            </a:r>
          </a:p>
          <a:p>
            <a:pPr eaLnBrk="1" hangingPunct="1">
              <a:lnSpc>
                <a:spcPct val="80000"/>
              </a:lnSpc>
            </a:pPr>
            <a:r>
              <a:rPr lang="cy-GB" altLang="en-US" sz="1800" dirty="0"/>
              <a:t>Y syniad yw y dylid defnyddio grŵp o dalentau ac adnoddau ar gyfer prosiect, tasg neu broblem, ac y gall grwpiau newid, gellir eu rhannu neu ychwanegu atynt wrth i’r dasg newid</a:t>
            </a:r>
          </a:p>
          <a:p>
            <a:pPr eaLnBrk="1" hangingPunct="1">
              <a:lnSpc>
                <a:spcPct val="80000"/>
              </a:lnSpc>
            </a:pPr>
            <a:endParaRPr lang="cy-GB" altLang="en-US" sz="1800" dirty="0"/>
          </a:p>
          <a:p>
            <a:pPr algn="r" eaLnBrk="1" hangingPunct="1">
              <a:lnSpc>
                <a:spcPct val="80000"/>
              </a:lnSpc>
              <a:buFontTx/>
              <a:buNone/>
            </a:pPr>
            <a:r>
              <a:rPr lang="cy-GB" altLang="en-US" sz="1800" dirty="0"/>
              <a:t>(Handy, 1990, t. 90)</a:t>
            </a:r>
          </a:p>
          <a:p>
            <a:pPr>
              <a:lnSpc>
                <a:spcPct val="80000"/>
              </a:lnSpc>
            </a:pPr>
            <a:endParaRPr lang="cy-GB" altLang="en-US" sz="1800" dirty="0"/>
          </a:p>
        </p:txBody>
      </p:sp>
      <p:graphicFrame>
        <p:nvGraphicFramePr>
          <p:cNvPr id="7214" name="Group 46"/>
          <p:cNvGraphicFramePr>
            <a:graphicFrameLocks noGrp="1"/>
          </p:cNvGraphicFramePr>
          <p:nvPr>
            <p:ph sz="half" idx="2"/>
          </p:nvPr>
        </p:nvGraphicFramePr>
        <p:xfrm>
          <a:off x="4583114" y="188913"/>
          <a:ext cx="2160587" cy="2117726"/>
        </p:xfrm>
        <a:graphic>
          <a:graphicData uri="http://schemas.openxmlformats.org/drawingml/2006/table">
            <a:tbl>
              <a:tblPr/>
              <a:tblGrid>
                <a:gridCol w="504825">
                  <a:extLst>
                    <a:ext uri="{9D8B030D-6E8A-4147-A177-3AD203B41FA5}">
                      <a16:colId xmlns:a16="http://schemas.microsoft.com/office/drawing/2014/main" val="20000"/>
                    </a:ext>
                  </a:extLst>
                </a:gridCol>
                <a:gridCol w="503237">
                  <a:extLst>
                    <a:ext uri="{9D8B030D-6E8A-4147-A177-3AD203B41FA5}">
                      <a16:colId xmlns:a16="http://schemas.microsoft.com/office/drawing/2014/main" val="20001"/>
                    </a:ext>
                  </a:extLst>
                </a:gridCol>
                <a:gridCol w="576263">
                  <a:extLst>
                    <a:ext uri="{9D8B030D-6E8A-4147-A177-3AD203B41FA5}">
                      <a16:colId xmlns:a16="http://schemas.microsoft.com/office/drawing/2014/main" val="20002"/>
                    </a:ext>
                  </a:extLst>
                </a:gridCol>
                <a:gridCol w="576262">
                  <a:extLst>
                    <a:ext uri="{9D8B030D-6E8A-4147-A177-3AD203B41FA5}">
                      <a16:colId xmlns:a16="http://schemas.microsoft.com/office/drawing/2014/main" val="20003"/>
                    </a:ext>
                  </a:extLst>
                </a:gridCol>
              </a:tblGrid>
              <a:tr h="51823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cs typeface="Arial" charset="0"/>
                      </a:endParaRPr>
                    </a:p>
                  </a:txBody>
                  <a:tcPr marT="45727" marB="4572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cs typeface="Arial" charset="0"/>
                      </a:endParaRPr>
                    </a:p>
                  </a:txBody>
                  <a:tcPr marT="45727" marB="4572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cs typeface="Arial" charset="0"/>
                      </a:endParaRPr>
                    </a:p>
                  </a:txBody>
                  <a:tcPr marT="45727" marB="4572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cs typeface="Arial" charset="0"/>
                      </a:endParaRPr>
                    </a:p>
                  </a:txBody>
                  <a:tcPr marT="45727" marB="4572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6205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cs typeface="Arial" charset="0"/>
                      </a:endParaRPr>
                    </a:p>
                  </a:txBody>
                  <a:tcPr marT="45727" marB="4572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cs typeface="Arial" charset="0"/>
                      </a:endParaRPr>
                    </a:p>
                  </a:txBody>
                  <a:tcPr marT="45727" marB="4572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cs typeface="Arial" charset="0"/>
                      </a:endParaRPr>
                    </a:p>
                  </a:txBody>
                  <a:tcPr marT="45727" marB="4572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cs typeface="Arial" charset="0"/>
                      </a:endParaRPr>
                    </a:p>
                  </a:txBody>
                  <a:tcPr marT="45727" marB="4572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1823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cs typeface="Arial" charset="0"/>
                      </a:endParaRPr>
                    </a:p>
                  </a:txBody>
                  <a:tcPr marT="45727" marB="4572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cs typeface="Arial" charset="0"/>
                      </a:endParaRPr>
                    </a:p>
                  </a:txBody>
                  <a:tcPr marT="45727" marB="4572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cs typeface="Arial" charset="0"/>
                      </a:endParaRPr>
                    </a:p>
                  </a:txBody>
                  <a:tcPr marT="45727" marB="4572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cs typeface="Arial" charset="0"/>
                      </a:endParaRPr>
                    </a:p>
                  </a:txBody>
                  <a:tcPr marT="45727" marB="4572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1919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cs typeface="Arial" charset="0"/>
                      </a:endParaRPr>
                    </a:p>
                  </a:txBody>
                  <a:tcPr marT="45727" marB="4572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cs typeface="Arial" charset="0"/>
                      </a:endParaRPr>
                    </a:p>
                  </a:txBody>
                  <a:tcPr marT="45727" marB="4572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cs typeface="Arial" charset="0"/>
                      </a:endParaRPr>
                    </a:p>
                  </a:txBody>
                  <a:tcPr marT="45727" marB="4572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cs typeface="Arial" charset="0"/>
                      </a:endParaRPr>
                    </a:p>
                  </a:txBody>
                  <a:tcPr marT="45727" marB="4572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1930095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6"/>
          <p:cNvSpPr>
            <a:spLocks noGrp="1" noChangeArrowheads="1"/>
          </p:cNvSpPr>
          <p:nvPr>
            <p:ph type="title" idx="4294967295"/>
          </p:nvPr>
        </p:nvSpPr>
        <p:spPr/>
        <p:txBody>
          <a:bodyPr/>
          <a:lstStyle/>
          <a:p>
            <a:r>
              <a:rPr lang="en-GB" altLang="en-US"/>
              <a:t>          </a:t>
            </a:r>
          </a:p>
        </p:txBody>
      </p:sp>
      <p:sp>
        <p:nvSpPr>
          <p:cNvPr id="16387" name="Rectangle 10"/>
          <p:cNvSpPr>
            <a:spLocks noGrp="1" noChangeArrowheads="1"/>
          </p:cNvSpPr>
          <p:nvPr>
            <p:ph type="body" sz="half" idx="1"/>
          </p:nvPr>
        </p:nvSpPr>
        <p:spPr>
          <a:xfrm>
            <a:off x="838200" y="2492896"/>
            <a:ext cx="4803183" cy="4065588"/>
          </a:xfrm>
        </p:spPr>
        <p:txBody>
          <a:bodyPr/>
          <a:lstStyle/>
          <a:p>
            <a:pPr marL="0" indent="0" eaLnBrk="1" hangingPunct="1">
              <a:lnSpc>
                <a:spcPct val="90000"/>
              </a:lnSpc>
              <a:buNone/>
            </a:pPr>
            <a:r>
              <a:rPr lang="en-GB" altLang="en-US" b="1" dirty="0"/>
              <a:t>The ‘Person Culture’</a:t>
            </a:r>
          </a:p>
          <a:p>
            <a:pPr eaLnBrk="1" hangingPunct="1">
              <a:lnSpc>
                <a:spcPct val="90000"/>
              </a:lnSpc>
            </a:pPr>
            <a:r>
              <a:rPr lang="en-GB" altLang="en-US" dirty="0"/>
              <a:t>Puts the individual first</a:t>
            </a:r>
          </a:p>
          <a:p>
            <a:pPr eaLnBrk="1" hangingPunct="1">
              <a:lnSpc>
                <a:spcPct val="90000"/>
              </a:lnSpc>
            </a:pPr>
            <a:r>
              <a:rPr lang="en-GB" altLang="en-US" dirty="0"/>
              <a:t>The organisation, then, is the resource for the individual’s talents</a:t>
            </a:r>
          </a:p>
          <a:p>
            <a:pPr eaLnBrk="1" hangingPunct="1">
              <a:lnSpc>
                <a:spcPct val="90000"/>
              </a:lnSpc>
            </a:pPr>
            <a:endParaRPr lang="en-GB" altLang="en-US" dirty="0"/>
          </a:p>
          <a:p>
            <a:pPr algn="r" eaLnBrk="1" hangingPunct="1">
              <a:lnSpc>
                <a:spcPct val="90000"/>
              </a:lnSpc>
              <a:buFontTx/>
              <a:buNone/>
            </a:pPr>
            <a:r>
              <a:rPr lang="en-GB" altLang="en-US" sz="1800" dirty="0"/>
              <a:t>(Handy, 1990, p. 92)</a:t>
            </a:r>
          </a:p>
          <a:p>
            <a:pPr eaLnBrk="1" hangingPunct="1">
              <a:lnSpc>
                <a:spcPct val="90000"/>
              </a:lnSpc>
            </a:pPr>
            <a:endParaRPr lang="en-GB" altLang="en-US" dirty="0"/>
          </a:p>
          <a:p>
            <a:pPr eaLnBrk="1" hangingPunct="1">
              <a:lnSpc>
                <a:spcPct val="90000"/>
              </a:lnSpc>
            </a:pPr>
            <a:endParaRPr lang="en-GB" altLang="en-US" dirty="0"/>
          </a:p>
        </p:txBody>
      </p:sp>
      <p:sp>
        <p:nvSpPr>
          <p:cNvPr id="16388" name="Rectangle 7"/>
          <p:cNvSpPr>
            <a:spLocks noGrp="1" noChangeArrowheads="1"/>
          </p:cNvSpPr>
          <p:nvPr>
            <p:ph type="body" sz="half" idx="4294967295"/>
          </p:nvPr>
        </p:nvSpPr>
        <p:spPr>
          <a:xfrm>
            <a:off x="6172200" y="2060575"/>
            <a:ext cx="5181600" cy="4065588"/>
          </a:xfrm>
        </p:spPr>
        <p:txBody>
          <a:bodyPr/>
          <a:lstStyle/>
          <a:p>
            <a:pPr marL="0" indent="0">
              <a:lnSpc>
                <a:spcPct val="90000"/>
              </a:lnSpc>
              <a:buNone/>
            </a:pPr>
            <a:r>
              <a:rPr lang="en-GB" altLang="en-US" dirty="0"/>
              <a:t>              </a:t>
            </a:r>
          </a:p>
        </p:txBody>
      </p:sp>
      <p:pic>
        <p:nvPicPr>
          <p:cNvPr id="16389" name="Picture 8" descr="MP900439035[1]"/>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5016501" y="1"/>
            <a:ext cx="2017713" cy="20177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6390" name="Rectangle 12"/>
          <p:cNvSpPr>
            <a:spLocks noChangeArrowheads="1"/>
          </p:cNvSpPr>
          <p:nvPr/>
        </p:nvSpPr>
        <p:spPr bwMode="auto">
          <a:xfrm>
            <a:off x="5922963" y="2492897"/>
            <a:ext cx="5430837" cy="4137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indent="0" eaLnBrk="1" hangingPunct="1">
              <a:spcBef>
                <a:spcPct val="0"/>
              </a:spcBef>
              <a:buNone/>
            </a:pPr>
            <a:r>
              <a:rPr lang="cy-GB" altLang="en-US" sz="2800" b="1" dirty="0">
                <a:latin typeface="+mn-lt"/>
              </a:rPr>
              <a:t>Diwylliant ‘Person’</a:t>
            </a:r>
          </a:p>
          <a:p>
            <a:pPr eaLnBrk="1" hangingPunct="1">
              <a:spcBef>
                <a:spcPct val="0"/>
              </a:spcBef>
            </a:pPr>
            <a:r>
              <a:rPr lang="cy-GB" altLang="en-US" sz="2800" dirty="0">
                <a:latin typeface="+mn-lt"/>
              </a:rPr>
              <a:t>Rhoi’r unigolyn yn gyntaf</a:t>
            </a:r>
          </a:p>
          <a:p>
            <a:pPr eaLnBrk="1" hangingPunct="1">
              <a:spcBef>
                <a:spcPct val="0"/>
              </a:spcBef>
            </a:pPr>
            <a:r>
              <a:rPr lang="cy-GB" altLang="en-US" sz="2800" dirty="0">
                <a:latin typeface="+mn-lt"/>
              </a:rPr>
              <a:t>Y sefydliad, wedyn, yw’r adnodd ar gyfer talentau’r unigolion</a:t>
            </a:r>
          </a:p>
          <a:p>
            <a:pPr eaLnBrk="1" hangingPunct="1">
              <a:spcBef>
                <a:spcPct val="0"/>
              </a:spcBef>
              <a:buFontTx/>
              <a:buNone/>
            </a:pPr>
            <a:endParaRPr lang="cy-GB" altLang="en-US" sz="1800" dirty="0">
              <a:latin typeface="+mn-lt"/>
            </a:endParaRPr>
          </a:p>
          <a:p>
            <a:pPr algn="r" eaLnBrk="1" hangingPunct="1">
              <a:spcBef>
                <a:spcPct val="0"/>
              </a:spcBef>
              <a:buFontTx/>
              <a:buNone/>
            </a:pPr>
            <a:r>
              <a:rPr lang="en-GB" altLang="en-US" sz="1800" dirty="0">
                <a:latin typeface="+mn-lt"/>
              </a:rPr>
              <a:t>          </a:t>
            </a:r>
          </a:p>
          <a:p>
            <a:pPr algn="r" eaLnBrk="1" hangingPunct="1">
              <a:spcBef>
                <a:spcPct val="0"/>
              </a:spcBef>
              <a:buFontTx/>
              <a:buNone/>
            </a:pPr>
            <a:endParaRPr lang="en-GB" altLang="en-US" sz="1800" dirty="0">
              <a:latin typeface="+mn-lt"/>
            </a:endParaRPr>
          </a:p>
          <a:p>
            <a:pPr algn="r" eaLnBrk="1" hangingPunct="1">
              <a:spcBef>
                <a:spcPct val="0"/>
              </a:spcBef>
              <a:buFontTx/>
              <a:buNone/>
            </a:pPr>
            <a:r>
              <a:rPr lang="en-GB" altLang="en-US" sz="1800" dirty="0">
                <a:latin typeface="+mn-lt"/>
              </a:rPr>
              <a:t>(Handy, 1990, t. 92)</a:t>
            </a:r>
            <a:endParaRPr lang="en-US" altLang="en-US" sz="1800" dirty="0">
              <a:latin typeface="+mn-lt"/>
            </a:endParaRPr>
          </a:p>
        </p:txBody>
      </p:sp>
    </p:spTree>
    <p:extLst>
      <p:ext uri="{BB962C8B-B14F-4D97-AF65-F5344CB8AC3E}">
        <p14:creationId xmlns:p14="http://schemas.microsoft.com/office/powerpoint/2010/main" val="2429638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4"/>
          <p:cNvSpPr>
            <a:spLocks noGrp="1" noChangeArrowheads="1"/>
          </p:cNvSpPr>
          <p:nvPr>
            <p:ph type="title"/>
          </p:nvPr>
        </p:nvSpPr>
        <p:spPr/>
        <p:txBody>
          <a:bodyPr/>
          <a:lstStyle/>
          <a:p>
            <a:pPr eaLnBrk="1" hangingPunct="1"/>
            <a:endParaRPr lang="en-US" altLang="en-US"/>
          </a:p>
        </p:txBody>
      </p:sp>
      <p:sp>
        <p:nvSpPr>
          <p:cNvPr id="18435" name="Rectangle 5"/>
          <p:cNvSpPr>
            <a:spLocks noGrp="1" noChangeArrowheads="1"/>
          </p:cNvSpPr>
          <p:nvPr>
            <p:ph type="body" sz="half" idx="1"/>
          </p:nvPr>
        </p:nvSpPr>
        <p:spPr>
          <a:xfrm>
            <a:off x="838200" y="1825624"/>
            <a:ext cx="5181600" cy="5032375"/>
          </a:xfrm>
        </p:spPr>
        <p:txBody>
          <a:bodyPr/>
          <a:lstStyle/>
          <a:p>
            <a:pPr eaLnBrk="1" hangingPunct="1"/>
            <a:r>
              <a:rPr lang="en-GB" altLang="en-US" sz="2400" dirty="0"/>
              <a:t>“No organisation is culturally pure, nor it should be”</a:t>
            </a:r>
          </a:p>
          <a:p>
            <a:pPr eaLnBrk="1" hangingPunct="1"/>
            <a:r>
              <a:rPr lang="en-GB" altLang="en-US" sz="2400" dirty="0"/>
              <a:t>Many factors influence an organisation’s culture</a:t>
            </a:r>
          </a:p>
          <a:p>
            <a:pPr lvl="1" eaLnBrk="1" hangingPunct="1"/>
            <a:r>
              <a:rPr lang="en-GB" altLang="en-US" sz="2000" dirty="0"/>
              <a:t>Size</a:t>
            </a:r>
          </a:p>
          <a:p>
            <a:pPr lvl="1" eaLnBrk="1" hangingPunct="1"/>
            <a:r>
              <a:rPr lang="en-GB" altLang="en-US" sz="2000" dirty="0"/>
              <a:t>Work flow</a:t>
            </a:r>
          </a:p>
          <a:p>
            <a:pPr lvl="1" eaLnBrk="1" hangingPunct="1"/>
            <a:r>
              <a:rPr lang="en-GB" altLang="en-US" sz="2000" dirty="0"/>
              <a:t>Environment</a:t>
            </a:r>
          </a:p>
          <a:p>
            <a:pPr lvl="1" eaLnBrk="1" hangingPunct="1"/>
            <a:r>
              <a:rPr lang="en-GB" altLang="en-US" sz="2000" dirty="0"/>
              <a:t>History</a:t>
            </a:r>
          </a:p>
          <a:p>
            <a:pPr lvl="1" eaLnBrk="1" hangingPunct="1"/>
            <a:endParaRPr lang="en-GB" altLang="en-US" sz="2000" dirty="0"/>
          </a:p>
          <a:p>
            <a:pPr lvl="1" algn="r" eaLnBrk="1" hangingPunct="1">
              <a:buFontTx/>
              <a:buNone/>
            </a:pPr>
            <a:r>
              <a:rPr lang="en-GB" altLang="en-US" sz="1600" dirty="0"/>
              <a:t>(Handy, 1990, pp.93-95)</a:t>
            </a:r>
          </a:p>
          <a:p>
            <a:pPr eaLnBrk="1" hangingPunct="1"/>
            <a:endParaRPr lang="en-GB" altLang="en-US" sz="2400" dirty="0"/>
          </a:p>
        </p:txBody>
      </p:sp>
      <p:sp>
        <p:nvSpPr>
          <p:cNvPr id="18436" name="Rectangle 6"/>
          <p:cNvSpPr>
            <a:spLocks noGrp="1" noChangeArrowheads="1"/>
          </p:cNvSpPr>
          <p:nvPr>
            <p:ph type="body" sz="half" idx="2"/>
          </p:nvPr>
        </p:nvSpPr>
        <p:spPr>
          <a:xfrm>
            <a:off x="6172200" y="1825624"/>
            <a:ext cx="5181600" cy="5032375"/>
          </a:xfrm>
        </p:spPr>
        <p:txBody>
          <a:bodyPr/>
          <a:lstStyle/>
          <a:p>
            <a:pPr eaLnBrk="1" hangingPunct="1"/>
            <a:r>
              <a:rPr lang="en-GB" altLang="en-US" sz="2400" dirty="0"/>
              <a:t>“No organisation is culturally pure, nor it should be”</a:t>
            </a:r>
          </a:p>
          <a:p>
            <a:pPr eaLnBrk="1" hangingPunct="1"/>
            <a:r>
              <a:rPr lang="cy-GB" altLang="en-US" sz="2400" dirty="0"/>
              <a:t>Gall llawer o ffactorau ddylanwadu ar ddiwylliant sefydliad </a:t>
            </a:r>
          </a:p>
          <a:p>
            <a:pPr lvl="1" eaLnBrk="1" hangingPunct="1"/>
            <a:r>
              <a:rPr lang="cy-GB" altLang="en-US" sz="2000" dirty="0"/>
              <a:t>Maint</a:t>
            </a:r>
          </a:p>
          <a:p>
            <a:pPr lvl="1" eaLnBrk="1" hangingPunct="1"/>
            <a:r>
              <a:rPr lang="cy-GB" altLang="en-US" sz="2000" dirty="0"/>
              <a:t>Llif gwaith</a:t>
            </a:r>
          </a:p>
          <a:p>
            <a:pPr lvl="1" eaLnBrk="1" hangingPunct="1"/>
            <a:r>
              <a:rPr lang="cy-GB" altLang="en-US" sz="2000" dirty="0"/>
              <a:t>Amgylchedd</a:t>
            </a:r>
          </a:p>
          <a:p>
            <a:pPr lvl="1" eaLnBrk="1" hangingPunct="1"/>
            <a:r>
              <a:rPr lang="cy-GB" altLang="en-US" sz="2000" dirty="0"/>
              <a:t>Hanes</a:t>
            </a:r>
          </a:p>
          <a:p>
            <a:pPr lvl="1" eaLnBrk="1" hangingPunct="1"/>
            <a:endParaRPr lang="cy-GB" altLang="en-US" sz="2000" dirty="0"/>
          </a:p>
          <a:p>
            <a:pPr lvl="1" algn="r" eaLnBrk="1" hangingPunct="1">
              <a:buFontTx/>
              <a:buNone/>
            </a:pPr>
            <a:r>
              <a:rPr lang="en-GB" altLang="en-US" sz="1600" dirty="0"/>
              <a:t>(Handy, 1990, tt.93-95)</a:t>
            </a:r>
            <a:endParaRPr lang="en-US" altLang="en-US" sz="1600" dirty="0"/>
          </a:p>
        </p:txBody>
      </p:sp>
    </p:spTree>
    <p:extLst>
      <p:ext uri="{BB962C8B-B14F-4D97-AF65-F5344CB8AC3E}">
        <p14:creationId xmlns:p14="http://schemas.microsoft.com/office/powerpoint/2010/main" val="14054265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4"/>
          <p:cNvSpPr>
            <a:spLocks noGrp="1" noChangeArrowheads="1"/>
          </p:cNvSpPr>
          <p:nvPr>
            <p:ph type="title"/>
          </p:nvPr>
        </p:nvSpPr>
        <p:spPr>
          <a:xfrm>
            <a:off x="451024" y="604434"/>
            <a:ext cx="6612385" cy="1385325"/>
          </a:xfrm>
        </p:spPr>
        <p:txBody>
          <a:bodyPr>
            <a:noAutofit/>
          </a:bodyPr>
          <a:lstStyle/>
          <a:p>
            <a:pPr algn="l" eaLnBrk="1" hangingPunct="1"/>
            <a:r>
              <a:rPr lang="en-GB" altLang="en-US" sz="4800" b="1" dirty="0">
                <a:latin typeface="+mn-lt"/>
              </a:rPr>
              <a:t>Seeing the Organisation</a:t>
            </a:r>
            <a:br>
              <a:rPr lang="en-GB" altLang="en-US" sz="4800" b="1" dirty="0">
                <a:latin typeface="+mn-lt"/>
              </a:rPr>
            </a:br>
            <a:r>
              <a:rPr lang="cy-GB" altLang="en-US" sz="4800" b="1" dirty="0">
                <a:latin typeface="+mn-lt"/>
              </a:rPr>
              <a:t>Gweld y Sefydliad</a:t>
            </a:r>
          </a:p>
        </p:txBody>
      </p:sp>
      <p:sp>
        <p:nvSpPr>
          <p:cNvPr id="22531" name="Rectangle 5"/>
          <p:cNvSpPr>
            <a:spLocks noGrp="1" noChangeArrowheads="1"/>
          </p:cNvSpPr>
          <p:nvPr>
            <p:ph type="body" sz="half" idx="1"/>
          </p:nvPr>
        </p:nvSpPr>
        <p:spPr>
          <a:xfrm>
            <a:off x="852408" y="3332136"/>
            <a:ext cx="4912962" cy="3525864"/>
          </a:xfrm>
        </p:spPr>
        <p:txBody>
          <a:bodyPr>
            <a:normAutofit/>
          </a:bodyPr>
          <a:lstStyle/>
          <a:p>
            <a:pPr eaLnBrk="1" hangingPunct="1">
              <a:lnSpc>
                <a:spcPct val="90000"/>
              </a:lnSpc>
            </a:pPr>
            <a:r>
              <a:rPr lang="en-GB" altLang="en-US" sz="2000" dirty="0"/>
              <a:t>How would you describe your organisation to a visitor from Mars?</a:t>
            </a:r>
          </a:p>
          <a:p>
            <a:pPr eaLnBrk="1" hangingPunct="1">
              <a:lnSpc>
                <a:spcPct val="90000"/>
              </a:lnSpc>
            </a:pPr>
            <a:r>
              <a:rPr lang="en-GB" altLang="en-US" sz="2000" dirty="0"/>
              <a:t>How would you describe its culture?</a:t>
            </a:r>
          </a:p>
          <a:p>
            <a:pPr eaLnBrk="1" hangingPunct="1">
              <a:lnSpc>
                <a:spcPct val="90000"/>
              </a:lnSpc>
            </a:pPr>
            <a:r>
              <a:rPr lang="en-GB" altLang="en-US" sz="2000" dirty="0"/>
              <a:t>What image would you use to capture the organisation?</a:t>
            </a:r>
          </a:p>
          <a:p>
            <a:pPr eaLnBrk="1" hangingPunct="1">
              <a:lnSpc>
                <a:spcPct val="90000"/>
              </a:lnSpc>
            </a:pPr>
            <a:r>
              <a:rPr lang="en-GB" altLang="en-US" sz="2000" dirty="0"/>
              <a:t>Think of other organisations…would you have different mental pictures to describe, or think about them?</a:t>
            </a:r>
          </a:p>
          <a:p>
            <a:pPr eaLnBrk="1" hangingPunct="1">
              <a:lnSpc>
                <a:spcPct val="90000"/>
              </a:lnSpc>
              <a:buFontTx/>
              <a:buNone/>
            </a:pPr>
            <a:endParaRPr lang="en-GB" altLang="en-US" sz="1400" dirty="0"/>
          </a:p>
          <a:p>
            <a:pPr algn="r" eaLnBrk="1" hangingPunct="1">
              <a:lnSpc>
                <a:spcPct val="90000"/>
              </a:lnSpc>
              <a:buFontTx/>
              <a:buNone/>
            </a:pPr>
            <a:r>
              <a:rPr lang="en-GB" altLang="en-US" sz="1600" dirty="0"/>
              <a:t>(Ford, Hunter, Merton &amp; Waller, 2005, pp. 41-42)</a:t>
            </a:r>
          </a:p>
          <a:p>
            <a:pPr eaLnBrk="1" hangingPunct="1">
              <a:lnSpc>
                <a:spcPct val="90000"/>
              </a:lnSpc>
              <a:buFontTx/>
              <a:buNone/>
            </a:pPr>
            <a:endParaRPr lang="en-GB" altLang="en-US" sz="2400" dirty="0"/>
          </a:p>
        </p:txBody>
      </p:sp>
      <p:sp>
        <p:nvSpPr>
          <p:cNvPr id="22532" name="Rectangle 6"/>
          <p:cNvSpPr>
            <a:spLocks noGrp="1" noChangeArrowheads="1"/>
          </p:cNvSpPr>
          <p:nvPr>
            <p:ph type="body" sz="half" idx="2"/>
          </p:nvPr>
        </p:nvSpPr>
        <p:spPr>
          <a:xfrm>
            <a:off x="6172199" y="3332136"/>
            <a:ext cx="5234553" cy="3525864"/>
          </a:xfrm>
        </p:spPr>
        <p:txBody>
          <a:bodyPr>
            <a:normAutofit/>
          </a:bodyPr>
          <a:lstStyle/>
          <a:p>
            <a:pPr eaLnBrk="1" hangingPunct="1">
              <a:lnSpc>
                <a:spcPct val="80000"/>
              </a:lnSpc>
            </a:pPr>
            <a:r>
              <a:rPr lang="cy-GB" altLang="en-US" sz="2000" dirty="0"/>
              <a:t>Sut y byddech chi’n disgrifio’ch sefydliad i ymwelydd o’r blaned Mawrth?</a:t>
            </a:r>
          </a:p>
          <a:p>
            <a:pPr eaLnBrk="1" hangingPunct="1">
              <a:lnSpc>
                <a:spcPct val="80000"/>
              </a:lnSpc>
            </a:pPr>
            <a:r>
              <a:rPr lang="cy-GB" altLang="en-US" sz="2000" dirty="0"/>
              <a:t>Sut y byddech yn disgrifio’i diwylliant?</a:t>
            </a:r>
          </a:p>
          <a:p>
            <a:pPr eaLnBrk="1" hangingPunct="1">
              <a:lnSpc>
                <a:spcPct val="80000"/>
              </a:lnSpc>
            </a:pPr>
            <a:r>
              <a:rPr lang="cy-GB" altLang="en-US" sz="2000" dirty="0"/>
              <a:t>Pa ddelwedd a fyddech yn ei defnyddio i grisialu’r sefydliad?</a:t>
            </a:r>
          </a:p>
          <a:p>
            <a:pPr eaLnBrk="1" hangingPunct="1">
              <a:lnSpc>
                <a:spcPct val="80000"/>
              </a:lnSpc>
            </a:pPr>
            <a:r>
              <a:rPr lang="cy-GB" altLang="en-US" sz="2000" dirty="0"/>
              <a:t>Meddyliwch am sefydliadau eraill …a fyddai gennych ddelweddau meddyliol gwahanol i’w disgrifio, neu i feddwl amdanynt?</a:t>
            </a:r>
          </a:p>
          <a:p>
            <a:pPr eaLnBrk="1" hangingPunct="1">
              <a:lnSpc>
                <a:spcPct val="80000"/>
              </a:lnSpc>
              <a:buFontTx/>
              <a:buNone/>
            </a:pPr>
            <a:endParaRPr lang="cy-GB" altLang="en-US" sz="1200" dirty="0"/>
          </a:p>
          <a:p>
            <a:pPr algn="r" eaLnBrk="1" hangingPunct="1">
              <a:lnSpc>
                <a:spcPct val="80000"/>
              </a:lnSpc>
              <a:buFontTx/>
              <a:buNone/>
            </a:pPr>
            <a:endParaRPr lang="en-GB" altLang="en-US" sz="1400" dirty="0"/>
          </a:p>
          <a:p>
            <a:pPr algn="r" eaLnBrk="1" hangingPunct="1">
              <a:lnSpc>
                <a:spcPct val="80000"/>
              </a:lnSpc>
              <a:buFontTx/>
              <a:buNone/>
            </a:pPr>
            <a:r>
              <a:rPr lang="en-GB" altLang="en-US" sz="1600" dirty="0"/>
              <a:t>(Ford, Hunter, Merton &amp; Waller, 2005, </a:t>
            </a:r>
            <a:r>
              <a:rPr lang="en-GB" altLang="en-US" sz="1600" dirty="0" err="1"/>
              <a:t>tt</a:t>
            </a:r>
            <a:r>
              <a:rPr lang="en-GB" altLang="en-US" sz="1600" dirty="0"/>
              <a:t>. 41-42)</a:t>
            </a:r>
          </a:p>
          <a:p>
            <a:pPr eaLnBrk="1" hangingPunct="1">
              <a:lnSpc>
                <a:spcPct val="80000"/>
              </a:lnSpc>
            </a:pPr>
            <a:endParaRPr lang="en-US" altLang="en-US" sz="1800" dirty="0"/>
          </a:p>
        </p:txBody>
      </p:sp>
      <p:pic>
        <p:nvPicPr>
          <p:cNvPr id="5" name="Picture 3" descr="Random Funny Pictu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664" y="244002"/>
            <a:ext cx="4158048" cy="2897885"/>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8691569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half" idx="1"/>
          </p:nvPr>
        </p:nvSpPr>
        <p:spPr>
          <a:xfrm>
            <a:off x="838200" y="1933476"/>
            <a:ext cx="5257800" cy="2332856"/>
          </a:xfrm>
        </p:spPr>
        <p:txBody>
          <a:bodyPr>
            <a:noAutofit/>
          </a:bodyPr>
          <a:lstStyle/>
          <a:p>
            <a:r>
              <a:rPr lang="en-GB" sz="2000" dirty="0"/>
              <a:t>An organisation’s culture can be seen in the high-profile symbols of an organisation – such as their “logos, prestige events and training programmes (Hawkins and Shohet, 200, p. 168), however its culture can also be seen in the low-profile symbols:</a:t>
            </a:r>
          </a:p>
          <a:p>
            <a:endParaRPr lang="en-US" sz="3200" dirty="0"/>
          </a:p>
        </p:txBody>
      </p:sp>
      <p:sp>
        <p:nvSpPr>
          <p:cNvPr id="4" name="Content Placeholder 3"/>
          <p:cNvSpPr>
            <a:spLocks noGrp="1"/>
          </p:cNvSpPr>
          <p:nvPr>
            <p:ph sz="half" idx="2"/>
          </p:nvPr>
        </p:nvSpPr>
        <p:spPr>
          <a:xfrm>
            <a:off x="6096000" y="1933476"/>
            <a:ext cx="5257800" cy="2332856"/>
          </a:xfrm>
        </p:spPr>
        <p:txBody>
          <a:bodyPr>
            <a:normAutofit/>
          </a:bodyPr>
          <a:lstStyle/>
          <a:p>
            <a:r>
              <a:rPr lang="en-US" sz="2000" dirty="0" err="1"/>
              <a:t>Gellir</a:t>
            </a:r>
            <a:r>
              <a:rPr lang="en-US" sz="2000" dirty="0"/>
              <a:t> </a:t>
            </a:r>
            <a:r>
              <a:rPr lang="en-US" sz="2000" dirty="0" err="1"/>
              <a:t>gweld</a:t>
            </a:r>
            <a:r>
              <a:rPr lang="en-US" sz="2000" dirty="0"/>
              <a:t> </a:t>
            </a:r>
            <a:r>
              <a:rPr lang="en-US" sz="2000" dirty="0" err="1"/>
              <a:t>diwylliant</a:t>
            </a:r>
            <a:r>
              <a:rPr lang="en-US" sz="2000" dirty="0"/>
              <a:t> </a:t>
            </a:r>
            <a:r>
              <a:rPr lang="en-US" sz="2000" dirty="0" err="1"/>
              <a:t>sefydliad</a:t>
            </a:r>
            <a:r>
              <a:rPr lang="en-US" sz="2000" dirty="0"/>
              <a:t> </a:t>
            </a:r>
            <a:r>
              <a:rPr lang="en-US" sz="2000" dirty="0" err="1"/>
              <a:t>yn</a:t>
            </a:r>
            <a:r>
              <a:rPr lang="en-US" sz="2000" dirty="0"/>
              <a:t> </a:t>
            </a:r>
            <a:r>
              <a:rPr lang="en-US" sz="2000" dirty="0" err="1"/>
              <a:t>symbylau</a:t>
            </a:r>
            <a:r>
              <a:rPr lang="en-US" sz="2000" dirty="0"/>
              <a:t> </a:t>
            </a:r>
            <a:r>
              <a:rPr lang="en-US" sz="2000" dirty="0" err="1"/>
              <a:t>uchel</a:t>
            </a:r>
            <a:r>
              <a:rPr lang="en-US" sz="2000" dirty="0"/>
              <a:t> </a:t>
            </a:r>
            <a:r>
              <a:rPr lang="en-US" sz="2000" dirty="0" err="1"/>
              <a:t>eu</a:t>
            </a:r>
            <a:r>
              <a:rPr lang="en-US" sz="2000" dirty="0"/>
              <a:t> </a:t>
            </a:r>
            <a:r>
              <a:rPr lang="en-US" sz="2000" dirty="0" err="1"/>
              <a:t>proffil</a:t>
            </a:r>
            <a:r>
              <a:rPr lang="en-US" sz="2000" dirty="0"/>
              <a:t> y </a:t>
            </a:r>
            <a:r>
              <a:rPr lang="en-US" sz="2000" dirty="0" err="1"/>
              <a:t>sefydliad</a:t>
            </a:r>
            <a:r>
              <a:rPr lang="en-US" sz="2000" dirty="0"/>
              <a:t> - </a:t>
            </a:r>
            <a:r>
              <a:rPr lang="en-US" sz="2000" dirty="0" err="1"/>
              <a:t>fel</a:t>
            </a:r>
            <a:r>
              <a:rPr lang="en-US" sz="2000" dirty="0"/>
              <a:t> </a:t>
            </a:r>
            <a:r>
              <a:rPr lang="en-US" sz="2000" dirty="0" err="1"/>
              <a:t>eu</a:t>
            </a:r>
            <a:r>
              <a:rPr lang="en-US" sz="2000" dirty="0"/>
              <a:t> </a:t>
            </a:r>
            <a:r>
              <a:rPr lang="en-GB" sz="2000" dirty="0"/>
              <a:t>“logos, prestige events and training programmes (Hawkins and </a:t>
            </a:r>
            <a:r>
              <a:rPr lang="en-GB" sz="2000" dirty="0" err="1"/>
              <a:t>Shohet</a:t>
            </a:r>
            <a:r>
              <a:rPr lang="en-GB" sz="2000" dirty="0"/>
              <a:t>, 200, t. 168), </a:t>
            </a:r>
            <a:r>
              <a:rPr lang="en-GB" sz="2000" dirty="0" err="1"/>
              <a:t>ond</a:t>
            </a:r>
            <a:r>
              <a:rPr lang="en-GB" sz="2000" dirty="0"/>
              <a:t> </a:t>
            </a:r>
            <a:r>
              <a:rPr lang="en-GB" sz="2000" dirty="0" err="1"/>
              <a:t>gellir</a:t>
            </a:r>
            <a:r>
              <a:rPr lang="en-GB" sz="2000" dirty="0"/>
              <a:t> </a:t>
            </a:r>
            <a:r>
              <a:rPr lang="en-GB" sz="2000" dirty="0" err="1"/>
              <a:t>gweld</a:t>
            </a:r>
            <a:r>
              <a:rPr lang="en-GB" sz="2000" dirty="0"/>
              <a:t> y </a:t>
            </a:r>
            <a:r>
              <a:rPr lang="en-GB" sz="2000" dirty="0" err="1"/>
              <a:t>diwylliant</a:t>
            </a:r>
            <a:r>
              <a:rPr lang="en-GB" sz="2000" dirty="0"/>
              <a:t> </a:t>
            </a:r>
            <a:r>
              <a:rPr lang="en-GB" sz="2000" dirty="0" err="1"/>
              <a:t>yn</a:t>
            </a:r>
            <a:r>
              <a:rPr lang="en-GB" sz="2000" dirty="0"/>
              <a:t> y </a:t>
            </a:r>
            <a:r>
              <a:rPr lang="en-GB" sz="2000" dirty="0" err="1"/>
              <a:t>symbylau</a:t>
            </a:r>
            <a:r>
              <a:rPr lang="en-GB" sz="2000" dirty="0"/>
              <a:t> </a:t>
            </a:r>
            <a:r>
              <a:rPr lang="en-GB" sz="2000" dirty="0" err="1"/>
              <a:t>isel</a:t>
            </a:r>
            <a:r>
              <a:rPr lang="en-GB" sz="2000" dirty="0"/>
              <a:t> </a:t>
            </a:r>
            <a:r>
              <a:rPr lang="en-GB" sz="2000" dirty="0" err="1"/>
              <a:t>eu</a:t>
            </a:r>
            <a:r>
              <a:rPr lang="en-GB" sz="2000" dirty="0"/>
              <a:t> </a:t>
            </a:r>
            <a:r>
              <a:rPr lang="en-GB" sz="2000" dirty="0" err="1"/>
              <a:t>proffil</a:t>
            </a:r>
            <a:r>
              <a:rPr lang="en-GB" sz="2000" dirty="0"/>
              <a:t> </a:t>
            </a:r>
            <a:r>
              <a:rPr lang="en-GB" sz="2000" dirty="0" err="1"/>
              <a:t>hefyd</a:t>
            </a:r>
            <a:r>
              <a:rPr lang="en-GB" sz="2000" dirty="0"/>
              <a:t>:</a:t>
            </a:r>
            <a:endParaRPr lang="en-US" sz="2000" dirty="0"/>
          </a:p>
        </p:txBody>
      </p:sp>
      <p:sp>
        <p:nvSpPr>
          <p:cNvPr id="5" name="TextBox 4"/>
          <p:cNvSpPr txBox="1"/>
          <p:nvPr/>
        </p:nvSpPr>
        <p:spPr>
          <a:xfrm>
            <a:off x="838200" y="4819087"/>
            <a:ext cx="10515600" cy="1908215"/>
          </a:xfrm>
          <a:prstGeom prst="rect">
            <a:avLst/>
          </a:prstGeom>
          <a:noFill/>
        </p:spPr>
        <p:txBody>
          <a:bodyPr wrap="square" rtlCol="0">
            <a:spAutoFit/>
          </a:bodyPr>
          <a:lstStyle/>
          <a:p>
            <a:pPr algn="just"/>
            <a:r>
              <a:rPr lang="en-GB" sz="2000" dirty="0"/>
              <a:t>“Essentially everything in an organisation is symbolic (…) in language, relationships, paperwork (or lack of), physical settings…how meetings are called and conducted, who sits next to whom, who interrupts…” </a:t>
            </a:r>
          </a:p>
          <a:p>
            <a:endParaRPr lang="en-GB" sz="2000" dirty="0"/>
          </a:p>
          <a:p>
            <a:pPr algn="r"/>
            <a:r>
              <a:rPr lang="en-GB" sz="2000" dirty="0"/>
              <a:t>(McLean and Marshall, 1988, </a:t>
            </a:r>
            <a:r>
              <a:rPr lang="en-GB" sz="2000" i="1" dirty="0"/>
              <a:t>cited in </a:t>
            </a:r>
            <a:r>
              <a:rPr lang="en-US" sz="2000" dirty="0"/>
              <a:t>Hawkins and Shohet, 2000, p. 168)</a:t>
            </a:r>
          </a:p>
          <a:p>
            <a:pPr algn="r"/>
            <a:r>
              <a:rPr lang="en-GB" dirty="0"/>
              <a:t> </a:t>
            </a:r>
            <a:endParaRPr lang="en-US" dirty="0"/>
          </a:p>
        </p:txBody>
      </p:sp>
    </p:spTree>
    <p:extLst>
      <p:ext uri="{BB962C8B-B14F-4D97-AF65-F5344CB8AC3E}">
        <p14:creationId xmlns:p14="http://schemas.microsoft.com/office/powerpoint/2010/main" val="11259801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1478" y="116632"/>
            <a:ext cx="11990522" cy="1872208"/>
          </a:xfrm>
        </p:spPr>
        <p:txBody>
          <a:bodyPr>
            <a:noAutofit/>
          </a:bodyPr>
          <a:lstStyle/>
          <a:p>
            <a:pPr algn="l"/>
            <a:r>
              <a:rPr lang="en-GB" sz="3600" dirty="0">
                <a:latin typeface="+mn-lt"/>
              </a:rPr>
              <a:t>How does this link to an organisation’s culture of supervision?</a:t>
            </a:r>
            <a:br>
              <a:rPr lang="en-GB" sz="3600" dirty="0">
                <a:latin typeface="+mn-lt"/>
              </a:rPr>
            </a:br>
            <a:r>
              <a:rPr lang="en-GB" sz="3600" dirty="0" err="1">
                <a:latin typeface="+mn-lt"/>
              </a:rPr>
              <a:t>Sut</a:t>
            </a:r>
            <a:r>
              <a:rPr lang="en-GB" sz="3600" dirty="0">
                <a:latin typeface="+mn-lt"/>
              </a:rPr>
              <a:t> y gall hyn </a:t>
            </a:r>
            <a:r>
              <a:rPr lang="en-GB" sz="3600" dirty="0" err="1">
                <a:latin typeface="+mn-lt"/>
              </a:rPr>
              <a:t>gysylltu</a:t>
            </a:r>
            <a:r>
              <a:rPr lang="en-GB" sz="3600" dirty="0">
                <a:latin typeface="+mn-lt"/>
              </a:rPr>
              <a:t> </a:t>
            </a:r>
            <a:r>
              <a:rPr lang="en-GB" sz="3600" dirty="0" err="1">
                <a:latin typeface="+mn-lt"/>
              </a:rPr>
              <a:t>gyda</a:t>
            </a:r>
            <a:r>
              <a:rPr lang="en-GB" sz="3600" dirty="0">
                <a:latin typeface="+mn-lt"/>
              </a:rPr>
              <a:t> </a:t>
            </a:r>
            <a:r>
              <a:rPr lang="en-GB" sz="3600" dirty="0" err="1">
                <a:latin typeface="+mn-lt"/>
              </a:rPr>
              <a:t>diwylliant</a:t>
            </a:r>
            <a:r>
              <a:rPr lang="en-GB" sz="3600" dirty="0">
                <a:latin typeface="+mn-lt"/>
              </a:rPr>
              <a:t> </a:t>
            </a:r>
            <a:r>
              <a:rPr lang="en-GB" sz="3600" dirty="0" err="1">
                <a:latin typeface="+mn-lt"/>
              </a:rPr>
              <a:t>goruchwylio’r</a:t>
            </a:r>
            <a:r>
              <a:rPr lang="en-GB" sz="3600" dirty="0">
                <a:latin typeface="+mn-lt"/>
              </a:rPr>
              <a:t> </a:t>
            </a:r>
            <a:r>
              <a:rPr lang="en-GB" sz="3600" dirty="0" err="1">
                <a:latin typeface="+mn-lt"/>
              </a:rPr>
              <a:t>sefydliad</a:t>
            </a:r>
            <a:r>
              <a:rPr lang="en-GB" sz="3600" dirty="0">
                <a:latin typeface="+mn-lt"/>
              </a:rPr>
              <a:t>?</a:t>
            </a:r>
            <a:endParaRPr lang="en-US" sz="3600" dirty="0">
              <a:latin typeface="+mn-lt"/>
            </a:endParaRPr>
          </a:p>
        </p:txBody>
      </p:sp>
      <p:sp>
        <p:nvSpPr>
          <p:cNvPr id="5" name="Content Placeholder 4"/>
          <p:cNvSpPr>
            <a:spLocks noGrp="1"/>
          </p:cNvSpPr>
          <p:nvPr>
            <p:ph idx="1"/>
          </p:nvPr>
        </p:nvSpPr>
        <p:spPr>
          <a:xfrm>
            <a:off x="340964" y="2621414"/>
            <a:ext cx="11143280" cy="3489251"/>
          </a:xfrm>
        </p:spPr>
        <p:txBody>
          <a:bodyPr/>
          <a:lstStyle/>
          <a:p>
            <a:pPr marL="0" indent="0" algn="just">
              <a:buNone/>
            </a:pPr>
            <a:r>
              <a:rPr lang="en-GB" dirty="0"/>
              <a:t>“…the organisation’s culture of supervision can be seen in the high-profile symbol of its policy about supervision, but can be more accurately be seen in its low-profile symbols: where supervision takes place, who supervises, how regular sessions are, what importance is given to them and what priority they have when time pressures necessitate something being cancelled”</a:t>
            </a:r>
            <a:r>
              <a:rPr lang="en-US" dirty="0"/>
              <a:t>.</a:t>
            </a:r>
          </a:p>
          <a:p>
            <a:pPr marL="0" indent="0">
              <a:buNone/>
            </a:pPr>
            <a:endParaRPr lang="en-GB" dirty="0"/>
          </a:p>
          <a:p>
            <a:pPr marL="0" indent="0" algn="r">
              <a:buNone/>
            </a:pPr>
            <a:r>
              <a:rPr lang="en-GB" dirty="0"/>
              <a:t>(</a:t>
            </a:r>
            <a:r>
              <a:rPr lang="en-US" dirty="0"/>
              <a:t>Hawkins and Shohet, 2000, p. 168)</a:t>
            </a:r>
          </a:p>
          <a:p>
            <a:pPr marL="0" indent="0" algn="r">
              <a:buNone/>
            </a:pPr>
            <a:endParaRPr lang="en-GB" dirty="0"/>
          </a:p>
        </p:txBody>
      </p:sp>
    </p:spTree>
    <p:extLst>
      <p:ext uri="{BB962C8B-B14F-4D97-AF65-F5344CB8AC3E}">
        <p14:creationId xmlns:p14="http://schemas.microsoft.com/office/powerpoint/2010/main" val="19989156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US"/>
          </a:p>
        </p:txBody>
      </p:sp>
      <p:sp>
        <p:nvSpPr>
          <p:cNvPr id="5" name="Content Placeholder 4"/>
          <p:cNvSpPr>
            <a:spLocks noGrp="1"/>
          </p:cNvSpPr>
          <p:nvPr>
            <p:ph sz="half" idx="1"/>
          </p:nvPr>
        </p:nvSpPr>
        <p:spPr>
          <a:xfrm>
            <a:off x="838200" y="1825625"/>
            <a:ext cx="5181600" cy="917575"/>
          </a:xfrm>
        </p:spPr>
        <p:txBody>
          <a:bodyPr/>
          <a:lstStyle/>
          <a:p>
            <a:r>
              <a:rPr lang="en-GB" dirty="0"/>
              <a:t>Hawkins and Shohet (2000, p. 176) note how</a:t>
            </a:r>
            <a:endParaRPr lang="en-US" dirty="0"/>
          </a:p>
        </p:txBody>
      </p:sp>
      <p:sp>
        <p:nvSpPr>
          <p:cNvPr id="6" name="Content Placeholder 5"/>
          <p:cNvSpPr>
            <a:spLocks noGrp="1"/>
          </p:cNvSpPr>
          <p:nvPr>
            <p:ph sz="half" idx="2"/>
          </p:nvPr>
        </p:nvSpPr>
        <p:spPr>
          <a:xfrm>
            <a:off x="6172200" y="1825625"/>
            <a:ext cx="5181600" cy="917575"/>
          </a:xfrm>
        </p:spPr>
        <p:txBody>
          <a:bodyPr/>
          <a:lstStyle/>
          <a:p>
            <a:r>
              <a:rPr lang="en-GB" dirty="0"/>
              <a:t>Noda Hawkins and Shohet (2000, t. 176) </a:t>
            </a:r>
            <a:endParaRPr lang="en-US" dirty="0"/>
          </a:p>
        </p:txBody>
      </p:sp>
      <p:sp>
        <p:nvSpPr>
          <p:cNvPr id="7" name="TextBox 6"/>
          <p:cNvSpPr txBox="1"/>
          <p:nvPr/>
        </p:nvSpPr>
        <p:spPr>
          <a:xfrm>
            <a:off x="838200" y="3487118"/>
            <a:ext cx="10515600" cy="2677656"/>
          </a:xfrm>
          <a:prstGeom prst="rect">
            <a:avLst/>
          </a:prstGeom>
          <a:noFill/>
        </p:spPr>
        <p:txBody>
          <a:bodyPr wrap="square" rtlCol="0">
            <a:spAutoFit/>
          </a:bodyPr>
          <a:lstStyle/>
          <a:p>
            <a:pPr algn="just"/>
            <a:r>
              <a:rPr lang="en-GB" sz="2400" dirty="0"/>
              <a:t>“Supervision best flourishes in a learning developmental culture (…) An organisation that is learning and developing right from the top of the organisation to the bottom is far more likely to be meeting the needs of its clients, because it is also meeting the needs of its staff”.</a:t>
            </a:r>
          </a:p>
          <a:p>
            <a:pPr algn="just"/>
            <a:endParaRPr lang="en-GB" sz="2400" dirty="0"/>
          </a:p>
          <a:p>
            <a:pPr algn="r"/>
            <a:r>
              <a:rPr lang="en-GB" sz="2400" dirty="0"/>
              <a:t>(Hawkins and Shohet, 2000, p. 176-177) </a:t>
            </a:r>
            <a:endParaRPr lang="en-US" sz="2400" dirty="0"/>
          </a:p>
          <a:p>
            <a:pPr algn="just"/>
            <a:endParaRPr lang="en-US" sz="2400" dirty="0"/>
          </a:p>
        </p:txBody>
      </p:sp>
    </p:spTree>
    <p:extLst>
      <p:ext uri="{BB962C8B-B14F-4D97-AF65-F5344CB8AC3E}">
        <p14:creationId xmlns:p14="http://schemas.microsoft.com/office/powerpoint/2010/main" val="40266748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US"/>
          </a:p>
        </p:txBody>
      </p:sp>
      <p:sp>
        <p:nvSpPr>
          <p:cNvPr id="5" name="Content Placeholder 4"/>
          <p:cNvSpPr>
            <a:spLocks noGrp="1"/>
          </p:cNvSpPr>
          <p:nvPr>
            <p:ph sz="half" idx="1"/>
          </p:nvPr>
        </p:nvSpPr>
        <p:spPr>
          <a:xfrm>
            <a:off x="838200" y="1825625"/>
            <a:ext cx="5181600" cy="917575"/>
          </a:xfrm>
        </p:spPr>
        <p:txBody>
          <a:bodyPr/>
          <a:lstStyle/>
          <a:p>
            <a:r>
              <a:rPr lang="en-GB" dirty="0"/>
              <a:t>Hawkins and Shohet (2000, p. 181) note</a:t>
            </a:r>
            <a:endParaRPr lang="en-US" dirty="0"/>
          </a:p>
        </p:txBody>
      </p:sp>
      <p:sp>
        <p:nvSpPr>
          <p:cNvPr id="6" name="Content Placeholder 5"/>
          <p:cNvSpPr>
            <a:spLocks noGrp="1"/>
          </p:cNvSpPr>
          <p:nvPr>
            <p:ph sz="half" idx="2"/>
          </p:nvPr>
        </p:nvSpPr>
        <p:spPr>
          <a:xfrm>
            <a:off x="6172200" y="1825625"/>
            <a:ext cx="5181600" cy="917575"/>
          </a:xfrm>
        </p:spPr>
        <p:txBody>
          <a:bodyPr/>
          <a:lstStyle/>
          <a:p>
            <a:r>
              <a:rPr lang="en-GB" dirty="0"/>
              <a:t>Noda Hawkins and Shohet (2000, t. 181) </a:t>
            </a:r>
            <a:endParaRPr lang="en-US" dirty="0"/>
          </a:p>
        </p:txBody>
      </p:sp>
      <p:sp>
        <p:nvSpPr>
          <p:cNvPr id="7" name="TextBox 6"/>
          <p:cNvSpPr txBox="1"/>
          <p:nvPr/>
        </p:nvSpPr>
        <p:spPr>
          <a:xfrm>
            <a:off x="838200" y="2837762"/>
            <a:ext cx="10515600" cy="1938992"/>
          </a:xfrm>
          <a:prstGeom prst="rect">
            <a:avLst/>
          </a:prstGeom>
          <a:noFill/>
        </p:spPr>
        <p:txBody>
          <a:bodyPr wrap="square" rtlCol="0">
            <a:spAutoFit/>
          </a:bodyPr>
          <a:lstStyle/>
          <a:p>
            <a:pPr algn="just"/>
            <a:r>
              <a:rPr lang="en-GB" sz="2400" dirty="0"/>
              <a:t>“…that clients of all helping professions learn, develop and heal best in places where the staff are continually learning”.</a:t>
            </a:r>
          </a:p>
          <a:p>
            <a:pPr algn="just"/>
            <a:endParaRPr lang="en-GB" sz="2400" dirty="0"/>
          </a:p>
          <a:p>
            <a:pPr algn="r"/>
            <a:r>
              <a:rPr lang="en-GB" sz="2400" dirty="0"/>
              <a:t>(Hawkins and Shohet, 2000, p. 181) </a:t>
            </a:r>
            <a:endParaRPr lang="en-US" sz="2400" dirty="0"/>
          </a:p>
          <a:p>
            <a:pPr algn="just"/>
            <a:endParaRPr lang="en-US" sz="2400" dirty="0"/>
          </a:p>
        </p:txBody>
      </p:sp>
      <p:sp>
        <p:nvSpPr>
          <p:cNvPr id="2" name="TextBox 1"/>
          <p:cNvSpPr txBox="1"/>
          <p:nvPr/>
        </p:nvSpPr>
        <p:spPr>
          <a:xfrm>
            <a:off x="838200" y="4564720"/>
            <a:ext cx="10515600" cy="1477328"/>
          </a:xfrm>
          <a:prstGeom prst="rect">
            <a:avLst/>
          </a:prstGeom>
          <a:noFill/>
        </p:spPr>
        <p:txBody>
          <a:bodyPr wrap="square" rtlCol="0">
            <a:spAutoFit/>
          </a:bodyPr>
          <a:lstStyle/>
          <a:p>
            <a:endParaRPr lang="en-GB" dirty="0"/>
          </a:p>
          <a:p>
            <a:r>
              <a:rPr lang="en-GB" dirty="0"/>
              <a:t> </a:t>
            </a:r>
            <a:r>
              <a:rPr lang="en-GB" sz="2400" dirty="0"/>
              <a:t>“Supervision (…) should be an integral part of professional practice”. </a:t>
            </a:r>
          </a:p>
          <a:p>
            <a:endParaRPr lang="en-GB" sz="2400" dirty="0"/>
          </a:p>
          <a:p>
            <a:pPr algn="r"/>
            <a:r>
              <a:rPr lang="en-GB" sz="2400" dirty="0"/>
              <a:t>(Pembrokeshire Youth, 2012)</a:t>
            </a:r>
          </a:p>
        </p:txBody>
      </p:sp>
    </p:spTree>
    <p:extLst>
      <p:ext uri="{BB962C8B-B14F-4D97-AF65-F5344CB8AC3E}">
        <p14:creationId xmlns:p14="http://schemas.microsoft.com/office/powerpoint/2010/main" val="20882418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err="1"/>
              <a:t>Directed</a:t>
            </a:r>
            <a:r>
              <a:rPr lang="cy-GB" b="1" noProof="0" dirty="0"/>
              <a:t> </a:t>
            </a:r>
            <a:r>
              <a:rPr lang="cy-GB" b="1" noProof="0" dirty="0" err="1"/>
              <a:t>Study</a:t>
            </a:r>
            <a:r>
              <a:rPr lang="cy-GB" b="1" noProof="0" dirty="0"/>
              <a:t>			Astudiaeth Gyfeiriol</a:t>
            </a:r>
          </a:p>
        </p:txBody>
      </p:sp>
      <p:sp>
        <p:nvSpPr>
          <p:cNvPr id="3" name="Content Placeholder 2"/>
          <p:cNvSpPr>
            <a:spLocks noGrp="1"/>
          </p:cNvSpPr>
          <p:nvPr>
            <p:ph sz="half" idx="1"/>
          </p:nvPr>
        </p:nvSpPr>
        <p:spPr/>
        <p:txBody>
          <a:bodyPr>
            <a:normAutofit lnSpcReduction="10000"/>
          </a:bodyPr>
          <a:lstStyle/>
          <a:p>
            <a:r>
              <a:rPr lang="cy-GB" noProof="0" dirty="0"/>
              <a:t>Read the </a:t>
            </a:r>
            <a:r>
              <a:rPr lang="cy-GB" noProof="0" dirty="0" err="1"/>
              <a:t>wider</a:t>
            </a:r>
            <a:r>
              <a:rPr lang="cy-GB" noProof="0" dirty="0"/>
              <a:t> </a:t>
            </a:r>
            <a:r>
              <a:rPr lang="cy-GB" noProof="0" dirty="0" err="1"/>
              <a:t>policy</a:t>
            </a:r>
            <a:r>
              <a:rPr lang="cy-GB" noProof="0" dirty="0"/>
              <a:t> </a:t>
            </a:r>
            <a:r>
              <a:rPr lang="cy-GB" noProof="0" dirty="0" err="1"/>
              <a:t>documents</a:t>
            </a:r>
            <a:r>
              <a:rPr lang="cy-GB" noProof="0" dirty="0"/>
              <a:t> </a:t>
            </a:r>
            <a:r>
              <a:rPr lang="cy-GB" noProof="0" dirty="0" err="1"/>
              <a:t>you</a:t>
            </a:r>
            <a:r>
              <a:rPr lang="cy-GB" noProof="0" dirty="0"/>
              <a:t> </a:t>
            </a:r>
            <a:r>
              <a:rPr lang="cy-GB" noProof="0" dirty="0" err="1"/>
              <a:t>have</a:t>
            </a:r>
            <a:r>
              <a:rPr lang="cy-GB" noProof="0" dirty="0"/>
              <a:t> </a:t>
            </a:r>
            <a:r>
              <a:rPr lang="cy-GB" noProof="0" dirty="0" err="1"/>
              <a:t>been</a:t>
            </a:r>
            <a:r>
              <a:rPr lang="cy-GB" noProof="0" dirty="0"/>
              <a:t> </a:t>
            </a:r>
            <a:r>
              <a:rPr lang="cy-GB" noProof="0" dirty="0" err="1"/>
              <a:t>provided</a:t>
            </a:r>
            <a:r>
              <a:rPr lang="cy-GB" noProof="0" dirty="0"/>
              <a:t> </a:t>
            </a:r>
            <a:r>
              <a:rPr lang="cy-GB" dirty="0" err="1"/>
              <a:t>with</a:t>
            </a:r>
            <a:r>
              <a:rPr lang="cy-GB" dirty="0"/>
              <a:t> (</a:t>
            </a:r>
            <a:r>
              <a:rPr lang="cy-GB" noProof="0" dirty="0" err="1"/>
              <a:t>on</a:t>
            </a:r>
            <a:r>
              <a:rPr lang="cy-GB" noProof="0" dirty="0"/>
              <a:t> </a:t>
            </a:r>
            <a:r>
              <a:rPr lang="cy-GB" noProof="0" dirty="0" err="1"/>
              <a:t>Moodle</a:t>
            </a:r>
            <a:r>
              <a:rPr lang="cy-GB" noProof="0" dirty="0"/>
              <a:t>) </a:t>
            </a:r>
            <a:r>
              <a:rPr lang="cy-GB" noProof="0" dirty="0" err="1"/>
              <a:t>and</a:t>
            </a:r>
            <a:r>
              <a:rPr lang="cy-GB" noProof="0" dirty="0"/>
              <a:t> </a:t>
            </a:r>
            <a:r>
              <a:rPr lang="cy-GB" noProof="0" dirty="0" err="1"/>
              <a:t>explore</a:t>
            </a:r>
            <a:r>
              <a:rPr lang="cy-GB" noProof="0" dirty="0"/>
              <a:t> the </a:t>
            </a:r>
            <a:r>
              <a:rPr lang="cy-GB" noProof="0" dirty="0" err="1"/>
              <a:t>content</a:t>
            </a:r>
            <a:r>
              <a:rPr lang="cy-GB" noProof="0" dirty="0"/>
              <a:t> </a:t>
            </a:r>
            <a:r>
              <a:rPr lang="cy-GB" noProof="0" dirty="0" err="1"/>
              <a:t>for</a:t>
            </a:r>
            <a:r>
              <a:rPr lang="cy-GB" noProof="0" dirty="0"/>
              <a:t> </a:t>
            </a:r>
            <a:r>
              <a:rPr lang="cy-GB" noProof="0" dirty="0" err="1"/>
              <a:t>supervision</a:t>
            </a:r>
            <a:r>
              <a:rPr lang="cy-GB" noProof="0" dirty="0"/>
              <a:t> </a:t>
            </a:r>
            <a:r>
              <a:rPr lang="cy-GB" noProof="0" dirty="0" err="1"/>
              <a:t>and</a:t>
            </a:r>
            <a:r>
              <a:rPr lang="cy-GB" noProof="0" dirty="0"/>
              <a:t> </a:t>
            </a:r>
            <a:r>
              <a:rPr lang="cy-GB" noProof="0" dirty="0" err="1"/>
              <a:t>its</a:t>
            </a:r>
            <a:r>
              <a:rPr lang="cy-GB" noProof="0" dirty="0"/>
              <a:t> </a:t>
            </a:r>
            <a:r>
              <a:rPr lang="cy-GB" noProof="0" dirty="0" err="1"/>
              <a:t>importance</a:t>
            </a:r>
            <a:r>
              <a:rPr lang="cy-GB" noProof="0" dirty="0"/>
              <a:t> </a:t>
            </a:r>
            <a:r>
              <a:rPr lang="cy-GB" noProof="0" dirty="0" err="1"/>
              <a:t>within</a:t>
            </a:r>
            <a:r>
              <a:rPr lang="cy-GB" noProof="0" dirty="0"/>
              <a:t> the </a:t>
            </a:r>
            <a:r>
              <a:rPr lang="cy-GB" noProof="0" dirty="0" err="1"/>
              <a:t>documents</a:t>
            </a:r>
            <a:r>
              <a:rPr lang="cy-GB" noProof="0" dirty="0"/>
              <a:t>.</a:t>
            </a:r>
          </a:p>
          <a:p>
            <a:r>
              <a:rPr lang="cy-GB" dirty="0"/>
              <a:t>Can </a:t>
            </a:r>
            <a:r>
              <a:rPr lang="cy-GB" dirty="0" err="1"/>
              <a:t>you</a:t>
            </a:r>
            <a:r>
              <a:rPr lang="cy-GB" dirty="0"/>
              <a:t> </a:t>
            </a:r>
            <a:r>
              <a:rPr lang="cy-GB" dirty="0" err="1"/>
              <a:t>find</a:t>
            </a:r>
            <a:r>
              <a:rPr lang="cy-GB" dirty="0"/>
              <a:t> more </a:t>
            </a:r>
            <a:r>
              <a:rPr lang="cy-GB" dirty="0" err="1"/>
              <a:t>policies</a:t>
            </a:r>
            <a:r>
              <a:rPr lang="cy-GB" dirty="0"/>
              <a:t>?</a:t>
            </a:r>
            <a:endParaRPr lang="cy-GB" noProof="0" dirty="0"/>
          </a:p>
          <a:p>
            <a:r>
              <a:rPr lang="cy-GB" noProof="0" dirty="0"/>
              <a:t>This should inform your thinking and writing for your first assessment component.</a:t>
            </a:r>
          </a:p>
          <a:p>
            <a:endParaRPr lang="cy-GB" noProof="0" dirty="0"/>
          </a:p>
        </p:txBody>
      </p:sp>
      <p:sp>
        <p:nvSpPr>
          <p:cNvPr id="4" name="Content Placeholder 3"/>
          <p:cNvSpPr>
            <a:spLocks noGrp="1"/>
          </p:cNvSpPr>
          <p:nvPr>
            <p:ph sz="half" idx="2"/>
          </p:nvPr>
        </p:nvSpPr>
        <p:spPr/>
        <p:txBody>
          <a:bodyPr>
            <a:normAutofit lnSpcReduction="10000"/>
          </a:bodyPr>
          <a:lstStyle/>
          <a:p>
            <a:pPr lvl="0"/>
            <a:r>
              <a:rPr lang="cy-GB" dirty="0">
                <a:solidFill>
                  <a:prstClr val="black"/>
                </a:solidFill>
              </a:rPr>
              <a:t>Darllenwch y dogfennau polisi ehangach a roddwyd ichi (ar </a:t>
            </a:r>
            <a:r>
              <a:rPr lang="cy-GB" dirty="0" err="1">
                <a:solidFill>
                  <a:prstClr val="black"/>
                </a:solidFill>
              </a:rPr>
              <a:t>Moodle</a:t>
            </a:r>
            <a:r>
              <a:rPr lang="cy-GB" dirty="0">
                <a:solidFill>
                  <a:prstClr val="black"/>
                </a:solidFill>
              </a:rPr>
              <a:t>) ac archwiliwch y cynnwys o ran goruchwyliaeth a phwysigrwydd hynny o fewn y dogfennau.</a:t>
            </a:r>
          </a:p>
          <a:p>
            <a:pPr lvl="0"/>
            <a:r>
              <a:rPr lang="cy-GB" dirty="0">
                <a:solidFill>
                  <a:prstClr val="black"/>
                </a:solidFill>
              </a:rPr>
              <a:t>A </a:t>
            </a:r>
            <a:r>
              <a:rPr lang="cy-GB" dirty="0" err="1">
                <a:solidFill>
                  <a:prstClr val="black"/>
                </a:solidFill>
              </a:rPr>
              <a:t>allwch</a:t>
            </a:r>
            <a:r>
              <a:rPr lang="cy-GB" dirty="0">
                <a:solidFill>
                  <a:prstClr val="black"/>
                </a:solidFill>
              </a:rPr>
              <a:t> chi ddod o hyd i fwy o bolisïau?</a:t>
            </a:r>
          </a:p>
          <a:p>
            <a:pPr lvl="0"/>
            <a:r>
              <a:rPr lang="cy-GB" dirty="0">
                <a:solidFill>
                  <a:prstClr val="black"/>
                </a:solidFill>
              </a:rPr>
              <a:t>Dylai hyn lywio eich meddwl a’ch gwaith ysgrifennu ar gyfer eich elfen asesu cyntaf.</a:t>
            </a:r>
          </a:p>
          <a:p>
            <a:endParaRPr lang="en-US" dirty="0"/>
          </a:p>
        </p:txBody>
      </p:sp>
    </p:spTree>
    <p:extLst>
      <p:ext uri="{BB962C8B-B14F-4D97-AF65-F5344CB8AC3E}">
        <p14:creationId xmlns:p14="http://schemas.microsoft.com/office/powerpoint/2010/main" val="29847097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t>References				</a:t>
            </a:r>
            <a:br>
              <a:rPr lang="cy-GB" b="1" noProof="0" dirty="0"/>
            </a:br>
            <a:r>
              <a:rPr lang="cy-GB" b="1" noProof="0" dirty="0"/>
              <a:t>Cyfeiriadau</a:t>
            </a:r>
          </a:p>
        </p:txBody>
      </p:sp>
      <p:sp>
        <p:nvSpPr>
          <p:cNvPr id="3" name="Content Placeholder 2"/>
          <p:cNvSpPr>
            <a:spLocks noGrp="1"/>
          </p:cNvSpPr>
          <p:nvPr>
            <p:ph idx="1"/>
          </p:nvPr>
        </p:nvSpPr>
        <p:spPr>
          <a:xfrm>
            <a:off x="838200" y="1825624"/>
            <a:ext cx="10515600" cy="5032375"/>
          </a:xfrm>
        </p:spPr>
        <p:txBody>
          <a:bodyPr>
            <a:normAutofit fontScale="62500" lnSpcReduction="20000"/>
          </a:bodyPr>
          <a:lstStyle/>
          <a:p>
            <a:r>
              <a:rPr lang="en-GB" altLang="en-US" dirty="0"/>
              <a:t>ETS Cymru Wales, (2010) </a:t>
            </a:r>
            <a:r>
              <a:rPr lang="en-GB" altLang="en-US" i="1" dirty="0"/>
              <a:t>Professional Youth Worker Endorsement Guidelines</a:t>
            </a:r>
            <a:r>
              <a:rPr lang="en-GB" altLang="en-US" dirty="0"/>
              <a:t>, Cardiff: Education and Training Standards Wales.</a:t>
            </a:r>
            <a:endParaRPr lang="en-GB" altLang="en-US" i="1" dirty="0"/>
          </a:p>
          <a:p>
            <a:r>
              <a:rPr lang="en-GB" altLang="en-US" dirty="0"/>
              <a:t>Ford K, Hunter R, Merton B, Waller D., (2005) </a:t>
            </a:r>
            <a:r>
              <a:rPr lang="en-GB" altLang="en-US" i="1" dirty="0"/>
              <a:t>Leading and Managing Youth Work and Services for Young People</a:t>
            </a:r>
            <a:r>
              <a:rPr lang="en-GB" altLang="en-US" dirty="0"/>
              <a:t>, Leicester: The National Youth Agency. </a:t>
            </a:r>
          </a:p>
          <a:p>
            <a:r>
              <a:rPr lang="en-GB" altLang="en-US" dirty="0"/>
              <a:t>Handy C, (1990) </a:t>
            </a:r>
            <a:r>
              <a:rPr lang="en-GB" altLang="en-US" i="1" dirty="0"/>
              <a:t>Understanding Voluntary Organizations</a:t>
            </a:r>
            <a:r>
              <a:rPr lang="en-GB" altLang="en-US" dirty="0"/>
              <a:t>, London: Penguin Books Ltd.</a:t>
            </a:r>
          </a:p>
          <a:p>
            <a:r>
              <a:rPr lang="en-GB" dirty="0"/>
              <a:t>Hawkins, P. and </a:t>
            </a:r>
            <a:r>
              <a:rPr lang="en-GB" dirty="0" err="1"/>
              <a:t>Shohet</a:t>
            </a:r>
            <a:r>
              <a:rPr lang="en-GB" dirty="0"/>
              <a:t>, R. (2000) </a:t>
            </a:r>
            <a:r>
              <a:rPr lang="en-GB" i="1" dirty="0"/>
              <a:t>Supervision in the helping professions, </a:t>
            </a:r>
            <a:r>
              <a:rPr lang="en-GB" dirty="0"/>
              <a:t>Buckingham: Open University Press.</a:t>
            </a:r>
            <a:endParaRPr lang="en-GB" altLang="en-US" dirty="0"/>
          </a:p>
          <a:p>
            <a:r>
              <a:rPr lang="cy-GB" noProof="0" dirty="0"/>
              <a:t>Hoggarth, L (2009) “Managing People” in Tyler, M. </a:t>
            </a:r>
            <a:r>
              <a:rPr lang="cy-GB" noProof="0" dirty="0" err="1"/>
              <a:t>Hoggarth</a:t>
            </a:r>
            <a:r>
              <a:rPr lang="cy-GB" noProof="0" dirty="0"/>
              <a:t>, L, </a:t>
            </a:r>
            <a:r>
              <a:rPr lang="cy-GB" noProof="0" dirty="0" err="1"/>
              <a:t>Merton</a:t>
            </a:r>
            <a:r>
              <a:rPr lang="cy-GB" noProof="0" dirty="0"/>
              <a:t>, B. (</a:t>
            </a:r>
            <a:r>
              <a:rPr lang="cy-GB" noProof="0" dirty="0" err="1"/>
              <a:t>Eds</a:t>
            </a:r>
            <a:r>
              <a:rPr lang="cy-GB" noProof="0" dirty="0"/>
              <a:t>) (2009) </a:t>
            </a:r>
            <a:r>
              <a:rPr lang="cy-GB" i="1" noProof="0" dirty="0" err="1"/>
              <a:t>Managing</a:t>
            </a:r>
            <a:r>
              <a:rPr lang="cy-GB" i="1" noProof="0" dirty="0"/>
              <a:t> Modern </a:t>
            </a:r>
            <a:r>
              <a:rPr lang="cy-GB" i="1" noProof="0" dirty="0" err="1"/>
              <a:t>Youth</a:t>
            </a:r>
            <a:r>
              <a:rPr lang="cy-GB" i="1" noProof="0" dirty="0"/>
              <a:t> </a:t>
            </a:r>
            <a:r>
              <a:rPr lang="cy-GB" i="1" noProof="0" dirty="0" err="1"/>
              <a:t>work</a:t>
            </a:r>
            <a:r>
              <a:rPr lang="cy-GB" noProof="0" dirty="0"/>
              <a:t>, Essex: </a:t>
            </a:r>
            <a:r>
              <a:rPr lang="cy-GB" noProof="0" dirty="0" err="1"/>
              <a:t>Learning</a:t>
            </a:r>
            <a:r>
              <a:rPr lang="cy-GB" noProof="0" dirty="0"/>
              <a:t> </a:t>
            </a:r>
            <a:r>
              <a:rPr lang="cy-GB" noProof="0" dirty="0" err="1"/>
              <a:t>Matters</a:t>
            </a:r>
            <a:r>
              <a:rPr lang="cy-GB" noProof="0" dirty="0"/>
              <a:t>, </a:t>
            </a:r>
            <a:r>
              <a:rPr lang="cy-GB" noProof="0" dirty="0" err="1"/>
              <a:t>pp</a:t>
            </a:r>
            <a:r>
              <a:rPr lang="cy-GB" noProof="0" dirty="0"/>
              <a:t>. 41-59.</a:t>
            </a:r>
          </a:p>
          <a:p>
            <a:r>
              <a:rPr lang="en-GB" altLang="en-US" dirty="0"/>
              <a:t>Learning and Skills Improvement Service. (2012) </a:t>
            </a:r>
            <a:r>
              <a:rPr lang="en-GB" altLang="en-US" i="1" dirty="0"/>
              <a:t>Youth Work National Occupational Standards</a:t>
            </a:r>
            <a:r>
              <a:rPr lang="en-GB" altLang="en-US" dirty="0"/>
              <a:t>,</a:t>
            </a:r>
            <a:r>
              <a:rPr lang="en-GB" altLang="en-US" i="1" dirty="0"/>
              <a:t> </a:t>
            </a:r>
            <a:r>
              <a:rPr lang="en-GB" altLang="en-US" dirty="0"/>
              <a:t>London: </a:t>
            </a:r>
            <a:r>
              <a:rPr lang="en-US" altLang="en-US" dirty="0"/>
              <a:t>Learning and Skills Improvement Service</a:t>
            </a:r>
            <a:r>
              <a:rPr lang="en-GB" altLang="en-US" dirty="0"/>
              <a:t>.</a:t>
            </a:r>
          </a:p>
          <a:p>
            <a:r>
              <a:rPr lang="cy-GB" dirty="0" err="1"/>
              <a:t>Morrison</a:t>
            </a:r>
            <a:r>
              <a:rPr lang="cy-GB" dirty="0"/>
              <a:t>, T (2001) </a:t>
            </a:r>
            <a:r>
              <a:rPr lang="cy-GB" i="1" dirty="0"/>
              <a:t>Staff </a:t>
            </a:r>
            <a:r>
              <a:rPr lang="cy-GB" i="1" dirty="0" err="1"/>
              <a:t>Supervision</a:t>
            </a:r>
            <a:r>
              <a:rPr lang="cy-GB" i="1" dirty="0"/>
              <a:t> </a:t>
            </a:r>
            <a:r>
              <a:rPr lang="cy-GB" i="1" dirty="0" err="1"/>
              <a:t>in</a:t>
            </a:r>
            <a:r>
              <a:rPr lang="cy-GB" i="1" dirty="0"/>
              <a:t> </a:t>
            </a:r>
            <a:r>
              <a:rPr lang="cy-GB" i="1" dirty="0" err="1"/>
              <a:t>Social</a:t>
            </a:r>
            <a:r>
              <a:rPr lang="cy-GB" i="1" dirty="0"/>
              <a:t> Care</a:t>
            </a:r>
            <a:r>
              <a:rPr lang="cy-GB" dirty="0"/>
              <a:t>, </a:t>
            </a:r>
            <a:r>
              <a:rPr lang="cy-GB" dirty="0" err="1"/>
              <a:t>Brighton</a:t>
            </a:r>
            <a:r>
              <a:rPr lang="cy-GB" dirty="0"/>
              <a:t>: </a:t>
            </a:r>
            <a:r>
              <a:rPr lang="cy-GB" dirty="0" err="1"/>
              <a:t>Pavilion</a:t>
            </a:r>
            <a:r>
              <a:rPr lang="cy-GB" dirty="0"/>
              <a:t> </a:t>
            </a:r>
            <a:r>
              <a:rPr lang="cy-GB" dirty="0" err="1"/>
              <a:t>Publishing</a:t>
            </a:r>
            <a:r>
              <a:rPr lang="cy-GB" dirty="0"/>
              <a:t>.</a:t>
            </a:r>
          </a:p>
          <a:p>
            <a:r>
              <a:rPr lang="cy-GB" noProof="0" dirty="0" err="1"/>
              <a:t>Pembrokeshire</a:t>
            </a:r>
            <a:r>
              <a:rPr lang="cy-GB" noProof="0" dirty="0"/>
              <a:t> </a:t>
            </a:r>
            <a:r>
              <a:rPr lang="cy-GB" noProof="0" dirty="0" err="1"/>
              <a:t>Youth</a:t>
            </a:r>
            <a:r>
              <a:rPr lang="cy-GB" noProof="0" dirty="0"/>
              <a:t> (2012) </a:t>
            </a:r>
            <a:r>
              <a:rPr lang="cy-GB" i="1" noProof="0" dirty="0" err="1"/>
              <a:t>Support</a:t>
            </a:r>
            <a:r>
              <a:rPr lang="cy-GB" i="1" noProof="0" dirty="0"/>
              <a:t> </a:t>
            </a:r>
            <a:r>
              <a:rPr lang="cy-GB" i="1" noProof="0" dirty="0" err="1"/>
              <a:t>and</a:t>
            </a:r>
            <a:r>
              <a:rPr lang="cy-GB" i="1" noProof="0" dirty="0"/>
              <a:t> </a:t>
            </a:r>
            <a:r>
              <a:rPr lang="cy-GB" i="1" noProof="0" dirty="0" err="1"/>
              <a:t>Supervision</a:t>
            </a:r>
            <a:r>
              <a:rPr lang="cy-GB" i="1" noProof="0" dirty="0"/>
              <a:t> </a:t>
            </a:r>
            <a:r>
              <a:rPr lang="cy-GB" i="1" noProof="0" dirty="0" err="1"/>
              <a:t>Guidelines</a:t>
            </a:r>
            <a:r>
              <a:rPr lang="cy-GB" noProof="0" dirty="0"/>
              <a:t>, </a:t>
            </a:r>
            <a:r>
              <a:rPr lang="cy-GB" noProof="0" dirty="0" err="1"/>
              <a:t>Pembrokeshire</a:t>
            </a:r>
            <a:r>
              <a:rPr lang="cy-GB" noProof="0" dirty="0"/>
              <a:t> </a:t>
            </a:r>
            <a:r>
              <a:rPr lang="cy-GB" noProof="0" dirty="0" err="1"/>
              <a:t>Youth</a:t>
            </a:r>
            <a:r>
              <a:rPr lang="cy-GB" noProof="0" dirty="0"/>
              <a:t>.</a:t>
            </a:r>
          </a:p>
          <a:p>
            <a:r>
              <a:rPr lang="en-GB" altLang="en-US" dirty="0"/>
              <a:t>Tyler M, (2009) Managing in Organisations.  In Tyler M, Hoggarth L, Merton B., </a:t>
            </a:r>
            <a:r>
              <a:rPr lang="en-GB" altLang="en-US" i="1" dirty="0"/>
              <a:t>Managing Modern Youth Work</a:t>
            </a:r>
            <a:r>
              <a:rPr lang="en-GB" altLang="en-US" dirty="0"/>
              <a:t>, Exeter: Learning Matters, pp. 28-40.</a:t>
            </a:r>
            <a:endParaRPr lang="cy-GB" noProof="0" dirty="0"/>
          </a:p>
          <a:p>
            <a:r>
              <a:rPr lang="cy-GB" noProof="0" dirty="0"/>
              <a:t>Woods, J (2006) “</a:t>
            </a:r>
            <a:r>
              <a:rPr lang="cy-GB" noProof="0" dirty="0" err="1"/>
              <a:t>Using</a:t>
            </a:r>
            <a:r>
              <a:rPr lang="cy-GB" noProof="0" dirty="0"/>
              <a:t> </a:t>
            </a:r>
            <a:r>
              <a:rPr lang="cy-GB" noProof="0" dirty="0" err="1"/>
              <a:t>supervision</a:t>
            </a:r>
            <a:r>
              <a:rPr lang="cy-GB" noProof="0" dirty="0"/>
              <a:t> </a:t>
            </a:r>
            <a:r>
              <a:rPr lang="cy-GB" noProof="0" dirty="0" err="1"/>
              <a:t>for</a:t>
            </a:r>
            <a:r>
              <a:rPr lang="cy-GB" noProof="0" dirty="0"/>
              <a:t> </a:t>
            </a:r>
            <a:r>
              <a:rPr lang="cy-GB" noProof="0" dirty="0" err="1"/>
              <a:t>professional</a:t>
            </a:r>
            <a:r>
              <a:rPr lang="cy-GB" noProof="0" dirty="0"/>
              <a:t> </a:t>
            </a:r>
            <a:r>
              <a:rPr lang="cy-GB" noProof="0" dirty="0" err="1"/>
              <a:t>development</a:t>
            </a:r>
            <a:r>
              <a:rPr lang="cy-GB" noProof="0" dirty="0"/>
              <a:t>” </a:t>
            </a:r>
            <a:r>
              <a:rPr lang="cy-GB" noProof="0" dirty="0" err="1"/>
              <a:t>in</a:t>
            </a:r>
            <a:r>
              <a:rPr lang="cy-GB" noProof="0" dirty="0"/>
              <a:t> Richardson, L. D. &amp; </a:t>
            </a:r>
            <a:r>
              <a:rPr lang="cy-GB" noProof="0" dirty="0" err="1"/>
              <a:t>Wolfe</a:t>
            </a:r>
            <a:r>
              <a:rPr lang="cy-GB" noProof="0" dirty="0"/>
              <a:t>, M. (</a:t>
            </a:r>
            <a:r>
              <a:rPr lang="cy-GB" noProof="0" dirty="0" err="1"/>
              <a:t>eds</a:t>
            </a:r>
            <a:r>
              <a:rPr lang="cy-GB" noProof="0" dirty="0"/>
              <a:t>). (2001) </a:t>
            </a:r>
            <a:r>
              <a:rPr lang="cy-GB" i="1" noProof="0" dirty="0"/>
              <a:t>Principles and practice of informal education: learning through life, </a:t>
            </a:r>
            <a:r>
              <a:rPr lang="cy-GB" noProof="0" dirty="0"/>
              <a:t>London: Routledge</a:t>
            </a:r>
            <a:r>
              <a:rPr lang="cy-GB" dirty="0"/>
              <a:t>, pp. 249-268.</a:t>
            </a:r>
            <a:endParaRPr lang="cy-GB" noProof="0" dirty="0"/>
          </a:p>
          <a:p>
            <a:endParaRPr lang="cy-GB" noProof="0" dirty="0"/>
          </a:p>
          <a:p>
            <a:endParaRPr lang="cy-GB" noProof="0" dirty="0"/>
          </a:p>
        </p:txBody>
      </p:sp>
    </p:spTree>
    <p:extLst>
      <p:ext uri="{BB962C8B-B14F-4D97-AF65-F5344CB8AC3E}">
        <p14:creationId xmlns:p14="http://schemas.microsoft.com/office/powerpoint/2010/main" val="41913946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678</TotalTime>
  <Words>3679</Words>
  <Application>Microsoft Office PowerPoint</Application>
  <PresentationFormat>Widescreen</PresentationFormat>
  <Paragraphs>282</Paragraphs>
  <Slides>30</Slides>
  <Notes>30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Calibri Light</vt:lpstr>
      <vt:lpstr>Office Theme</vt:lpstr>
      <vt:lpstr>SJYW6015/C</vt:lpstr>
      <vt:lpstr>PowerPoint Presentation</vt:lpstr>
      <vt:lpstr>PowerPoint Presentation</vt:lpstr>
      <vt:lpstr>PowerPoint Presentation</vt:lpstr>
      <vt:lpstr>Importance of reflection and supervision Pwysigrwydd adlewyrchu a goruchwyliaeth</vt:lpstr>
      <vt:lpstr>PowerPoint Presentation</vt:lpstr>
      <vt:lpstr>PowerPoint Presentation</vt:lpstr>
      <vt:lpstr>PowerPoint Presentation</vt:lpstr>
      <vt:lpstr>PowerPoint Presentation</vt:lpstr>
      <vt:lpstr>What does your workplace say about supervision? Beth mae eich gweithle chi yn ei ddweud am oruchwyliaeth?</vt:lpstr>
      <vt:lpstr>PowerPoint Presentation</vt:lpstr>
      <vt:lpstr>PowerPoint Presentation</vt:lpstr>
      <vt:lpstr>The role of supervision in youth work policy? Rôl goruchwyliaeth ym mholisi gwaith ieuenctid?</vt:lpstr>
      <vt:lpstr>The role of supervision in youth work policy? Rôl goruchwyliaeth ym mholisi gwaith ieuenctid?</vt:lpstr>
      <vt:lpstr>What about… Beth am…</vt:lpstr>
      <vt:lpstr>PowerPoint Presentation</vt:lpstr>
      <vt:lpstr>Culture Diwylliant</vt:lpstr>
      <vt:lpstr>Organisational culture is… Mae diwylliant sefydliad yn…</vt:lpstr>
      <vt:lpstr>PowerPoint Presentation</vt:lpstr>
      <vt:lpstr>           </vt:lpstr>
      <vt:lpstr>      </vt:lpstr>
      <vt:lpstr>          </vt:lpstr>
      <vt:lpstr>PowerPoint Presentation</vt:lpstr>
      <vt:lpstr>Seeing the Organisation Gweld y Sefydliad</vt:lpstr>
      <vt:lpstr>PowerPoint Presentation</vt:lpstr>
      <vt:lpstr>How does this link to an organisation’s culture of supervision? Sut y gall hyn gysylltu gyda diwylliant goruchwylio’r sefydliad?</vt:lpstr>
      <vt:lpstr>PowerPoint Presentation</vt:lpstr>
      <vt:lpstr>PowerPoint Presentation</vt:lpstr>
      <vt:lpstr>Directed Study   Astudiaeth Gyfeiriol</vt:lpstr>
      <vt:lpstr>References     Cyfeiriadau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SJYW6015/C</dc:title>
  <dc:creator>Angharad Lewis</dc:creator>
  <cp:lastModifiedBy>Angharad Lewis</cp:lastModifiedBy>
  <cp:revision>38</cp:revision>
  <cp:lastPrinted>2017-02-08T15:29:08Z</cp:lastPrinted>
  <dcterms:created xsi:type="dcterms:W3CDTF">2016-03-08T17:10:40Z</dcterms:created>
  <dcterms:modified xsi:type="dcterms:W3CDTF">2020-02-11T09:02:08Z</dcterms:modified>
</cp:coreProperties>
</file>