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1" r:id="rId7"/>
    <p:sldId id="260" r:id="rId8"/>
    <p:sldId id="259" r:id="rId9"/>
    <p:sldId id="265" r:id="rId10"/>
    <p:sldId id="262" r:id="rId11"/>
    <p:sldId id="263" r:id="rId12"/>
    <p:sldId id="25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B7E8CD-58DC-466D-B321-74AD6D4516F5}" v="1" dt="2022-12-04T21:20:36.0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lid Hussain (2121098)" userId="cd4e17c4-61ce-4ffd-8dfa-06660f2c9944" providerId="ADAL" clId="{4BB7E8CD-58DC-466D-B321-74AD6D4516F5}"/>
    <pc:docChg chg="modSld">
      <pc:chgData name="Khalid Hussain (2121098)" userId="cd4e17c4-61ce-4ffd-8dfa-06660f2c9944" providerId="ADAL" clId="{4BB7E8CD-58DC-466D-B321-74AD6D4516F5}" dt="2022-12-04T21:20:30.486" v="0" actId="20577"/>
      <pc:docMkLst>
        <pc:docMk/>
      </pc:docMkLst>
      <pc:sldChg chg="modSp mod">
        <pc:chgData name="Khalid Hussain (2121098)" userId="cd4e17c4-61ce-4ffd-8dfa-06660f2c9944" providerId="ADAL" clId="{4BB7E8CD-58DC-466D-B321-74AD6D4516F5}" dt="2022-12-04T21:20:30.486" v="0" actId="20577"/>
        <pc:sldMkLst>
          <pc:docMk/>
          <pc:sldMk cId="0" sldId="256"/>
        </pc:sldMkLst>
        <pc:spChg chg="mod">
          <ac:chgData name="Khalid Hussain (2121098)" userId="cd4e17c4-61ce-4ffd-8dfa-06660f2c9944" providerId="ADAL" clId="{4BB7E8CD-58DC-466D-B321-74AD6D4516F5}" dt="2022-12-04T21:20:30.486" v="0" actId="20577"/>
          <ac:spMkLst>
            <pc:docMk/>
            <pc:sldMk cId="0" sldId="256"/>
            <ac:spMk id="3" creationId="{DEB34DC2-2754-3D2F-028B-77BCF02752B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2E3B624D-D2E1-CDF2-5C9A-F14C09A82BFF}"/>
              </a:ext>
            </a:extLst>
          </p:cNvPr>
          <p:cNvGrpSpPr/>
          <p:nvPr/>
        </p:nvGrpSpPr>
        <p:grpSpPr>
          <a:xfrm>
            <a:off x="-10" y="-8467"/>
            <a:ext cx="12192015" cy="6866467"/>
            <a:chOff x="-10" y="-8467"/>
            <a:chExt cx="12192015" cy="6866467"/>
          </a:xfrm>
        </p:grpSpPr>
        <p:cxnSp>
          <p:nvCxnSpPr>
            <p:cNvPr id="3" name="Straight Connector 31">
              <a:extLst>
                <a:ext uri="{FF2B5EF4-FFF2-40B4-BE49-F238E27FC236}">
                  <a16:creationId xmlns:a16="http://schemas.microsoft.com/office/drawing/2014/main" id="{85BF7FA8-5DD2-9BAE-1079-4946E0029C7E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9FCF41B7-4087-542F-DDF8-79FFD05264FC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35B01C1F-CB4F-1153-E25F-8A78FCED0C1F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E973D63B-D548-26A5-8AF2-9359C1FEE1A4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6">
              <a:extLst>
                <a:ext uri="{FF2B5EF4-FFF2-40B4-BE49-F238E27FC236}">
                  <a16:creationId xmlns:a16="http://schemas.microsoft.com/office/drawing/2014/main" id="{3E665890-E018-7482-DCE1-0F5BA871F33D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357E68C3-4B40-7B1B-97AE-6389AA233A95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E68CC3AF-4A45-A801-EE51-4777E659AC79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00DB9001-53C0-469F-C55B-3A0E378FDAE2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30">
              <a:extLst>
                <a:ext uri="{FF2B5EF4-FFF2-40B4-BE49-F238E27FC236}">
                  <a16:creationId xmlns:a16="http://schemas.microsoft.com/office/drawing/2014/main" id="{BF02AC2D-0F77-522A-5EB1-D2855C70A2AB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18">
              <a:extLst>
                <a:ext uri="{FF2B5EF4-FFF2-40B4-BE49-F238E27FC236}">
                  <a16:creationId xmlns:a16="http://schemas.microsoft.com/office/drawing/2014/main" id="{1EC36F72-F506-FB64-9A19-2E3565D481BA}"/>
                </a:ext>
              </a:extLst>
            </p:cNvPr>
            <p:cNvSpPr/>
            <p:nvPr/>
          </p:nvSpPr>
          <p:spPr>
            <a:xfrm rot="10799991">
              <a:off x="-10" y="0"/>
              <a:ext cx="842592" cy="566615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C5258B07-3296-5A18-D1F8-1DAD2384F03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49C14A71-A804-BF29-95D5-55F7C8A99BA0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12E3B9B6-DF65-0E18-4157-F97359B8C6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B0FB43-8123-4ECA-B693-79775CFA7110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591A9D17-09B7-8B20-7E31-7DCFAD87BE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42666801-4833-B929-731E-77C447761C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A50B7F-B7D2-48F0-8EBB-82928787E5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510259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3ADC8-AFD3-4066-E00C-A39B8E04D8C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4255A-B59A-F3B0-16AD-C4D678C7816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2ED88E-1A55-1ECB-3B8C-774DE8B4A0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154BA0-7CFA-4264-A342-A80A19FFAEA2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2FC115-57A4-916D-8979-5C3EEFBC38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4E2FDB-E481-716D-6EE1-6E3AF5E5EDE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468878F-59D0-4522-8E57-83FFD51EB8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77347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4CAFA-6651-DA05-BDB7-1FCF0CC873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0DBEB0-2418-C804-F6F9-3D80ED909F5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316A2D-6C68-E65E-B8B2-39CCB80A56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9A4090-0D3A-4CBC-99FA-6E3B135C806F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DF025-64DE-38BB-99CA-7BD304C311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9DEEF-7162-7509-67C1-C8113B51DB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C36208-FCCA-47FE-9CF2-19967D3563E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053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F15E7-D05B-02EB-82F5-7FACDCD1DF6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37E8A-57FB-9377-28FF-96CD4352AE5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B543B-0F20-41E1-FF03-A7615FF2F54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47237D-1106-83F0-A067-AFE4ADF909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C26F68-0965-44AB-89F7-147DC5E82865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5E6CAF-7723-3CA5-CBE2-0EC315E79A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4FDD8B-9E56-8DD2-63CB-FF09B32F1C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667DE3-6BFC-4BB4-954B-CA9825E7317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63262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50F8C-CCE1-7B99-AA17-8B96A91D564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15DC08-2D17-6219-D65B-D11EBFBE942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24B07A-F477-A4C5-12E5-4481542E68C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AE2217-34AA-8DB7-2A5D-39F8570366F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5E541E-52D6-6566-D4D2-CD91EEEBC33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4BD1CE-DB3F-8558-8903-D84D396013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065B94-15A4-456E-ACDA-2725DF20EAB0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D68AA4-A93E-D750-919A-D49ABBD188D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09F362-1DD1-100F-1286-DF5D8A970A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60E94E-CD6E-403D-95B4-6CE2BF6657D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928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75219-A5D4-90BD-B807-43CAA2FF412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5B309A-8C76-47BC-C423-5F42DA4754A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343D09-B2DC-43E0-BA39-CE1724893B62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464374-5A7A-DBF8-C6DC-1423BBC31E6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9B5814-3877-B388-C080-F6664CF169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5F2A93-41CB-498B-B4C5-CC19DA5F5AD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447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CFE0D9-E913-2896-F21B-D5870E1A22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F1E16E-AEB6-414C-87BB-A5CD99C28F53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C77AB1-AD72-F4F5-6990-FFA456132E3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8A45D4-7DE7-F23B-50E4-DDA1A13D42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39AF29-4B27-48DF-8065-800B5746E3D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373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4B0D3-B7A9-E8D0-ACE0-CB33444DD41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D5846-5C5C-E3E3-EEEA-B7AAD996D8F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E5283D-98DC-7385-1ECE-AEB355A9E55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D64DE9-E541-71ED-CA2C-925783C7EB2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DEA63C-6FBC-475C-BA95-10AE0AAFA8E7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EA88E4-88AE-353D-3D90-ED818507A7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FE6A31-5F10-1C75-1E68-14FD9894091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E0AE86-15AA-4B27-A969-CFA36345DFA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093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1D838-64BF-6F7D-A68C-72AD1151A04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D7F54A-8775-DC5C-D07B-F9625D668C7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7F8063-3B70-60C5-8136-E1BF751600A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CDE88E-34A4-2636-0497-2B25FAAFE75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53579B-19F1-45B4-ACB7-CB98A14212DC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5629E4-5C54-1341-C171-103112F3A3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CF2951-BB31-F52A-CE35-9FA60695220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50299A-FC8F-47BF-B147-8080B8540DB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328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EBA92-9256-A50E-2911-2A5C0EB2E4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A9330E-9E5A-B165-A90A-FB16323DB0E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3BC9F-A234-4B21-CC96-3067935C83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104592-DAC4-4C61-8BE6-E06EC73C638C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B3B768-DD29-8FEC-CA5A-31E44C69F1B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02AA1-4CB2-0514-41CE-BB111D00C13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293608-80E2-454B-A788-EC71F9E8C1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225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CBE4C-7B64-390A-1211-2D6DFE185BA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4E71C8B8-8441-064D-6D17-BF875B26C2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57F2B541-4459-1A49-4981-A23F4855D03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5126BC2-02BB-3229-0745-F21144522E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847F2D-2DF3-41A1-ADBA-E88C29F535EE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7DDAAFF-455E-B1FB-83ED-77C96691097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3DEA37A-8BFC-479F-44FD-C4172E9E9D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B26814-34D7-4617-A20F-891093D04298}" type="slidenum">
              <a:t>‹#›</a:t>
            </a:fld>
            <a:endParaRPr lang="en-GB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102FF60F-E57F-FAA3-BB3A-40C8AB8EB237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>
            <a:extLst>
              <a:ext uri="{FF2B5EF4-FFF2-40B4-BE49-F238E27FC236}">
                <a16:creationId xmlns:a16="http://schemas.microsoft.com/office/drawing/2014/main" id="{2B30FF95-E5D6-6588-552C-6CADE41C2563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  <a:endParaRPr lang="en-US" sz="1800" b="0" i="0" u="none" strike="noStrike" kern="1200" cap="none" spc="0" baseline="0">
              <a:solidFill>
                <a:srgbClr val="C0E474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77201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B8AD7-BEE4-21EE-9FEB-B8F69D5C4E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332438-9B77-4EF6-8C96-A806D05BBC6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295091-9547-D8AF-7536-6F4220C691B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6776B9-FCEE-4209-B13F-21CB096874EC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C0BE4-0F34-A109-D4B2-C2CE3E5C4E5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B28E9A-8656-175D-A041-7303A4FC6D3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4E7981-AA79-44EF-A9BF-0EA17783D5F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0180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F8D98-927A-2552-D209-6B6E5D582FF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669745D1-F686-B76D-13C9-17C144304EF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3326D95-6541-DE12-CFFB-C16F5D1929D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757D074-AFA0-636E-F35E-FE5E4E685C7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E94B45-F5B3-49E4-AAF6-8B92A2162243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F328A7A-4F65-ADC1-39D2-837C590E29C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B6909BD-8B28-AC40-DAFF-912A7D1BB7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5B3BBE-1D8A-4FAE-9545-BF3B07AE8522}" type="slidenum">
              <a:t>‹#›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4BA4096A-5AB1-99CB-26E4-A1C87D1FEBB7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E5CD29F4-98EF-27E9-7B4E-7D49DBC170C6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C0E474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764717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1252E-14CA-30B2-EB41-BF64CF0372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86657BB3-C2E0-72CB-740C-38050150176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90C22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4F4504C-F532-0051-98CE-F32B7D810B2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6A8638-0BAA-7BD9-08DB-A3C1C260D0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FF4F81-D1ED-48EE-9A4B-A0C24F5A3FB0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F613113-2204-B91D-468C-9733EDF67A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9EB299B-AAFD-E336-9F2A-508BB3675C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DFE16F-85C5-40E1-B504-E27BB5B1337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3064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6161C-B9DF-78AD-E211-3F215AB676B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B75F52-1552-0AB4-515E-41FB928008B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9ACB6E-5234-F4AD-14F1-85F97E080B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88CD6C-D99E-40C6-9A58-12593F0A75CA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71924-15DC-E9F1-5A06-205FB7DA87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B3FC15-AFFF-2EC5-6881-27B2DB827A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008543-4EEA-42E8-B422-D8AFBEF8806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3883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08D6A9-BD62-4E07-958A-795727D02B46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6FC17D-8C1F-E5F2-6FD6-8243F5A0884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07D2C-1280-BBE1-A161-6CF71F8B5F7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E6CF6F-FD11-48D6-B53E-A90E85206890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773A02-9FA2-4087-D22E-7243F332919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833640-9B81-36AF-DC1F-20544C04BA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367D34-2573-4CD9-A071-437160E4BAC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478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3B1A0373-F96C-52B5-B092-F5F590F23525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>
              <a:extLst>
                <a:ext uri="{FF2B5EF4-FFF2-40B4-BE49-F238E27FC236}">
                  <a16:creationId xmlns:a16="http://schemas.microsoft.com/office/drawing/2014/main" id="{6B3229D0-A01E-D523-9F67-B99BB8778606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  <a:miter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CE831F79-23A5-DF45-293B-0B83B0BF5BA5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  <a:miter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FC034AC7-2CC2-5FF0-92B2-6005058B5C0D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+- f4 0 f2"/>
                <a:gd name="f9" fmla="+- f3 0 f2"/>
                <a:gd name="f10" fmla="*/ f9 1 3007349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90C226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601362C3-0EB8-6A8C-EAA5-0C0DB680AD02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+- f4 0 f2"/>
                <a:gd name="f9" fmla="+- f3 0 f2"/>
                <a:gd name="f10" fmla="*/ f9 1 2573311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Isosceles Triangle 23">
              <a:extLst>
                <a:ext uri="{FF2B5EF4-FFF2-40B4-BE49-F238E27FC236}">
                  <a16:creationId xmlns:a16="http://schemas.microsoft.com/office/drawing/2014/main" id="{6C0C28EA-0265-D19D-DEAF-A1766EEF0A29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54A021">
                <a:alpha val="72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5B7F8D44-F077-D8AC-038B-1E05E2E3D9F4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+- f4 0 f2"/>
                <a:gd name="f9" fmla="+- f3 0 f2"/>
                <a:gd name="f10" fmla="*/ f9 1 2858013"/>
                <a:gd name="f11" fmla="*/ f8 1 6866467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3F7819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2AAC4D26-888E-EBE4-DF5D-CA46660FBB63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+- f4 0 f2"/>
                <a:gd name="f9" fmla="+- f3 0 f2"/>
                <a:gd name="f10" fmla="*/ f9 1 1290094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C0E474">
                <a:alpha val="7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7DDB5D36-6A82-1F99-D064-8A73404DE2BB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+- f4 0 f2"/>
                <a:gd name="f9" fmla="+- f3 0 f2"/>
                <a:gd name="f10" fmla="*/ f9 1 1249825"/>
                <a:gd name="f11" fmla="*/ f8 1 6858000"/>
                <a:gd name="f12" fmla="*/ f2 1 f10"/>
                <a:gd name="f13" fmla="*/ f3 1 f10"/>
                <a:gd name="f14" fmla="*/ f2 1 f11"/>
                <a:gd name="f15" fmla="*/ f4 1 f11"/>
                <a:gd name="f16" fmla="*/ f12 f6 1"/>
                <a:gd name="f17" fmla="*/ f13 f6 1"/>
                <a:gd name="f18" fmla="*/ f15 f7 1"/>
                <a:gd name="f19" fmla="*/ f14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6" t="f19" r="f17" b="f18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90C226">
                <a:alpha val="6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Isosceles Triangle 27">
              <a:extLst>
                <a:ext uri="{FF2B5EF4-FFF2-40B4-BE49-F238E27FC236}">
                  <a16:creationId xmlns:a16="http://schemas.microsoft.com/office/drawing/2014/main" id="{39FFAE53-94F7-8229-9483-A5C2ECC8460D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val 100000"/>
                <a:gd name="f8" fmla="+- 0 0 -360"/>
                <a:gd name="f9" fmla="+- 0 0 -270"/>
                <a:gd name="f10" fmla="+- 0 0 -180"/>
                <a:gd name="f11" fmla="+- 0 0 -90"/>
                <a:gd name="f12" fmla="abs f3"/>
                <a:gd name="f13" fmla="abs f4"/>
                <a:gd name="f14" fmla="abs f5"/>
                <a:gd name="f15" fmla="*/ f8 f0 1"/>
                <a:gd name="f16" fmla="*/ f9 f0 1"/>
                <a:gd name="f17" fmla="*/ f10 f0 1"/>
                <a:gd name="f18" fmla="*/ f11 f0 1"/>
                <a:gd name="f19" fmla="?: f12 f3 1"/>
                <a:gd name="f20" fmla="?: f13 f4 1"/>
                <a:gd name="f21" fmla="?: f14 f5 1"/>
                <a:gd name="f22" fmla="*/ f15 1 f2"/>
                <a:gd name="f23" fmla="*/ f16 1 f2"/>
                <a:gd name="f24" fmla="*/ f17 1 f2"/>
                <a:gd name="f25" fmla="*/ f18 1 f2"/>
                <a:gd name="f26" fmla="*/ f19 1 21600"/>
                <a:gd name="f27" fmla="*/ f20 1 21600"/>
                <a:gd name="f28" fmla="*/ 21600 f19 1"/>
                <a:gd name="f29" fmla="*/ 21600 f20 1"/>
                <a:gd name="f30" fmla="+- f22 0 f1"/>
                <a:gd name="f31" fmla="+- f23 0 f1"/>
                <a:gd name="f32" fmla="+- f24 0 f1"/>
                <a:gd name="f33" fmla="+- f25 0 f1"/>
                <a:gd name="f34" fmla="min f27 f26"/>
                <a:gd name="f35" fmla="*/ f28 1 f21"/>
                <a:gd name="f36" fmla="*/ f29 1 f21"/>
                <a:gd name="f37" fmla="val f35"/>
                <a:gd name="f38" fmla="val f36"/>
                <a:gd name="f39" fmla="*/ f6 f34 1"/>
                <a:gd name="f40" fmla="+- f38 0 f6"/>
                <a:gd name="f41" fmla="+- f37 0 f6"/>
                <a:gd name="f42" fmla="*/ f38 f34 1"/>
                <a:gd name="f43" fmla="*/ f37 f34 1"/>
                <a:gd name="f44" fmla="*/ f40 1 2"/>
                <a:gd name="f45" fmla="*/ f41 1 2"/>
                <a:gd name="f46" fmla="*/ f41 f7 1"/>
                <a:gd name="f47" fmla="+- f6 f44 0"/>
                <a:gd name="f48" fmla="*/ f46 1 200000"/>
                <a:gd name="f49" fmla="*/ f46 1 100000"/>
                <a:gd name="f50" fmla="+- f48 f45 0"/>
                <a:gd name="f51" fmla="*/ f48 f34 1"/>
                <a:gd name="f52" fmla="*/ f47 f34 1"/>
                <a:gd name="f53" fmla="*/ f49 f34 1"/>
                <a:gd name="f54" fmla="*/ f50 f3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53" y="f39"/>
                </a:cxn>
                <a:cxn ang="f31">
                  <a:pos x="f51" y="f52"/>
                </a:cxn>
                <a:cxn ang="f32">
                  <a:pos x="f39" y="f42"/>
                </a:cxn>
                <a:cxn ang="f32">
                  <a:pos x="f53" y="f42"/>
                </a:cxn>
                <a:cxn ang="f32">
                  <a:pos x="f43" y="f42"/>
                </a:cxn>
                <a:cxn ang="f33">
                  <a:pos x="f54" y="f52"/>
                </a:cxn>
              </a:cxnLst>
              <a:rect l="f51" t="f52" r="f54" b="f42"/>
              <a:pathLst>
                <a:path>
                  <a:moveTo>
                    <a:pt x="f39" y="f42"/>
                  </a:moveTo>
                  <a:lnTo>
                    <a:pt x="f53" y="f39"/>
                  </a:lnTo>
                  <a:lnTo>
                    <a:pt x="f43" y="f42"/>
                  </a:lnTo>
                  <a:close/>
                </a:path>
              </a:pathLst>
            </a:custGeom>
            <a:solidFill>
              <a:srgbClr val="90C226">
                <a:alpha val="8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A4A2E26A-D94D-1887-BDA3-2681C6A53F7E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360"/>
                <a:gd name="f8" fmla="+- 0 0 -270"/>
                <a:gd name="f9" fmla="+- 0 0 -180"/>
                <a:gd name="f10" fmla="+- 0 0 -90"/>
                <a:gd name="f11" fmla="abs f3"/>
                <a:gd name="f12" fmla="abs f4"/>
                <a:gd name="f13" fmla="abs f5"/>
                <a:gd name="f14" fmla="*/ f7 f0 1"/>
                <a:gd name="f15" fmla="*/ f8 f0 1"/>
                <a:gd name="f16" fmla="*/ f9 f0 1"/>
                <a:gd name="f17" fmla="*/ f10 f0 1"/>
                <a:gd name="f18" fmla="?: f11 f3 1"/>
                <a:gd name="f19" fmla="?: f12 f4 1"/>
                <a:gd name="f20" fmla="?: f13 f5 1"/>
                <a:gd name="f21" fmla="*/ f14 1 f2"/>
                <a:gd name="f22" fmla="*/ f15 1 f2"/>
                <a:gd name="f23" fmla="*/ f16 1 f2"/>
                <a:gd name="f24" fmla="*/ f17 1 f2"/>
                <a:gd name="f25" fmla="*/ f18 1 21600"/>
                <a:gd name="f26" fmla="*/ f19 1 21600"/>
                <a:gd name="f27" fmla="*/ 21600 f18 1"/>
                <a:gd name="f28" fmla="*/ 21600 f19 1"/>
                <a:gd name="f29" fmla="+- f21 0 f1"/>
                <a:gd name="f30" fmla="+- f22 0 f1"/>
                <a:gd name="f31" fmla="+- f23 0 f1"/>
                <a:gd name="f32" fmla="+- f24 0 f1"/>
                <a:gd name="f33" fmla="min f26 f25"/>
                <a:gd name="f34" fmla="*/ f27 1 f20"/>
                <a:gd name="f35" fmla="*/ f28 1 f20"/>
                <a:gd name="f36" fmla="val f34"/>
                <a:gd name="f37" fmla="val f35"/>
                <a:gd name="f38" fmla="*/ f6 f33 1"/>
                <a:gd name="f39" fmla="+- f37 0 f6"/>
                <a:gd name="f40" fmla="+- f36 0 f6"/>
                <a:gd name="f41" fmla="*/ f37 f33 1"/>
                <a:gd name="f42" fmla="*/ f36 f33 1"/>
                <a:gd name="f43" fmla="*/ f39 1 2"/>
                <a:gd name="f44" fmla="*/ f40 1 2"/>
                <a:gd name="f45" fmla="*/ f40 f6 1"/>
                <a:gd name="f46" fmla="+- f6 f43 0"/>
                <a:gd name="f47" fmla="*/ f45 1 200000"/>
                <a:gd name="f48" fmla="*/ f45 1 100000"/>
                <a:gd name="f49" fmla="+- f47 f44 0"/>
                <a:gd name="f50" fmla="*/ f47 f33 1"/>
                <a:gd name="f51" fmla="*/ f46 f33 1"/>
                <a:gd name="f52" fmla="*/ f48 f33 1"/>
                <a:gd name="f53" fmla="*/ f49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52" y="f38"/>
                </a:cxn>
                <a:cxn ang="f30">
                  <a:pos x="f50" y="f51"/>
                </a:cxn>
                <a:cxn ang="f31">
                  <a:pos x="f38" y="f41"/>
                </a:cxn>
                <a:cxn ang="f31">
                  <a:pos x="f52" y="f41"/>
                </a:cxn>
                <a:cxn ang="f31">
                  <a:pos x="f42" y="f41"/>
                </a:cxn>
                <a:cxn ang="f32">
                  <a:pos x="f53" y="f51"/>
                </a:cxn>
              </a:cxnLst>
              <a:rect l="f50" t="f51" r="f53" b="f41"/>
              <a:pathLst>
                <a:path>
                  <a:moveTo>
                    <a:pt x="f38" y="f41"/>
                  </a:moveTo>
                  <a:lnTo>
                    <a:pt x="f52" y="f38"/>
                  </a:lnTo>
                  <a:lnTo>
                    <a:pt x="f42" y="f41"/>
                  </a:lnTo>
                  <a:close/>
                </a:path>
              </a:pathLst>
            </a:custGeom>
            <a:solidFill>
              <a:srgbClr val="90C226">
                <a:alpha val="85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BAFDDEBA-6020-2518-C5FD-28FA851D88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523550AA-A041-1699-68A6-0891B39AAA7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898AEE29-5CD7-1E43-CEC5-D24B639D8BAA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AF1DF4E3-29D0-431C-8C26-2D0320926085}" type="datetime1">
              <a:rPr lang="en-GB"/>
              <a:pPr lvl="0"/>
              <a:t>04/12/2022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647EA83F-6A4F-535F-FF2C-E403FD193C7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C4AE9E41-C75A-435B-6516-C951A290017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90C226"/>
                </a:solidFill>
                <a:uFillTx/>
                <a:latin typeface="Trebuchet MS"/>
              </a:defRPr>
            </a:lvl1pPr>
          </a:lstStyle>
          <a:p>
            <a:pPr lvl="0"/>
            <a:fld id="{89E95304-350F-4A63-85F1-BAA67CBE7EC1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90C226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90C22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astcompany.com/40496038/6-steps-you-can-take-when-you-dont-feel-welcomed-at-work" TargetMode="External"/><Relationship Id="rId13" Type="http://schemas.openxmlformats.org/officeDocument/2006/relationships/hyperlink" Target="https://insidesources.com/poll-shows-women-are-more-engaged-with-their-work/#:~:text=Gallup%20found%2035%20percent%20of%20female%20workers%20are,in%2C%20enthusiastic%20about%20and%20committed%20to%20their%20work." TargetMode="External"/><Relationship Id="rId3" Type="http://schemas.openxmlformats.org/officeDocument/2006/relationships/hyperlink" Target="https://www.engageemployee.com/blog/uk-workers-lag-behind-the-world-for-employee-engagement-according-to-new-research#:~:text=Employees%20in%20the%20UK%20recorded,the%20UK%20for%20workplace%20engagement." TargetMode="External"/><Relationship Id="rId7" Type="http://schemas.openxmlformats.org/officeDocument/2006/relationships/hyperlink" Target="https://www.motivosity.com/blog/employee-engagement-models/#:~:text=6%20Employee%20Engagement%20Models%201%20Measuring%20employee%20engagement,Robinson%20Model%20of%20Employee%20Engagement%20...%20More%20items" TargetMode="External"/><Relationship Id="rId12" Type="http://schemas.openxmlformats.org/officeDocument/2006/relationships/hyperlink" Target="https://www.wespire.com/the-power-of-praise/#:~:text=Praise%20is%20an%20incredibly%20powerful%20motivator%20at%20work%2C,organizations%20improve%20employee%20engagement%20is%20through%20employee-recognition%20programs." TargetMode="External"/><Relationship Id="rId2" Type="http://schemas.openxmlformats.org/officeDocument/2006/relationships/hyperlink" Target="https://gbr.pepperdine.edu/2019/03/the-real-costs-of-bad-management-and-what-you-can-do-about-it/#:~:text=Bad%20managers%20lead%20to%20low,health%20issues%2C%20and%20even%20death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alankohll/2018/01/31/5-ways-social-connections-can-enhance-your-employee-wellness-program/?sh=7e400a6a527c" TargetMode="External"/><Relationship Id="rId11" Type="http://schemas.openxmlformats.org/officeDocument/2006/relationships/hyperlink" Target="https://www.careeraddict.com/importance-employee-engagement#:~:text=10%20Reasons%20Why%20Employee%20Engagement%20Is%20Important%201,8.%20It%20improves%20talent%20acquisition%20...%20More%20items" TargetMode="External"/><Relationship Id="rId5" Type="http://schemas.openxmlformats.org/officeDocument/2006/relationships/hyperlink" Target="https://interobservers.com/teamwork-in-the-workplace/" TargetMode="External"/><Relationship Id="rId10" Type="http://schemas.openxmlformats.org/officeDocument/2006/relationships/hyperlink" Target="https://www.quantumworkplace.com/future-of-work/employee-engagement-best-practices#:~:text=6%20Employee%20Engagement%20Best%20Practices%20for%20Highly%20Engaged,6.%20Ingrain%20employee%20engagement%20throughout%20your%20workforce.%20" TargetMode="External"/><Relationship Id="rId4" Type="http://schemas.openxmlformats.org/officeDocument/2006/relationships/hyperlink" Target="https://www.clevry.com/insights/employee-engagement-statistics-2022" TargetMode="External"/><Relationship Id="rId9" Type="http://schemas.openxmlformats.org/officeDocument/2006/relationships/hyperlink" Target="https://www.investopedia.com/terms/e/employee-engagement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C923C-FB39-A8BC-2B80-FB65FAC6118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122459" y="419453"/>
            <a:ext cx="5782720" cy="2150714"/>
          </a:xfrm>
        </p:spPr>
        <p:txBody>
          <a:bodyPr anchor="ctr">
            <a:normAutofit/>
          </a:bodyPr>
          <a:lstStyle/>
          <a:p>
            <a:pPr lvl="0"/>
            <a:r>
              <a:rPr lang="en-GB" sz="3600">
                <a:solidFill>
                  <a:srgbClr val="080808"/>
                </a:solidFill>
              </a:rPr>
              <a:t>Employee Engagement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B34DC2-2754-3D2F-028B-77BCF02752B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592445" y="2570168"/>
            <a:ext cx="3312734" cy="1990932"/>
          </a:xfrm>
        </p:spPr>
        <p:txBody>
          <a:bodyPr>
            <a:noAutofit/>
          </a:bodyPr>
          <a:lstStyle/>
          <a:p>
            <a:pPr lvl="0"/>
            <a:r>
              <a:rPr lang="en-GB" sz="2000" dirty="0">
                <a:solidFill>
                  <a:srgbClr val="080808"/>
                </a:solidFill>
              </a:rPr>
              <a:t>Operating hotel facilities (BMIH4001)</a:t>
            </a:r>
          </a:p>
          <a:p>
            <a:pPr lvl="0"/>
            <a:r>
              <a:rPr lang="en-GB" sz="2000" dirty="0">
                <a:solidFill>
                  <a:srgbClr val="080808"/>
                </a:solidFill>
              </a:rPr>
              <a:t>Khalid Hussain </a:t>
            </a:r>
          </a:p>
          <a:p>
            <a:pPr lvl="0"/>
            <a:r>
              <a:rPr lang="en-GB" sz="2000" dirty="0">
                <a:solidFill>
                  <a:srgbClr val="080808"/>
                </a:solidFill>
              </a:rPr>
              <a:t>(2121098)</a:t>
            </a:r>
          </a:p>
          <a:p>
            <a:pPr lvl="0"/>
            <a:r>
              <a:rPr lang="en-GB" sz="2000" dirty="0">
                <a:solidFill>
                  <a:srgbClr val="080808"/>
                </a:solidFill>
              </a:rPr>
              <a:t>Ffion Cumberpatch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FBE79-33B7-4DE4-CBF3-312FEE43DB6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4C99C-9832-1457-A02A-383AA8065C5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1200" dirty="0">
                <a:latin typeface="Arial" pitchFamily="34"/>
                <a:cs typeface="Arial" pitchFamily="34"/>
              </a:rPr>
              <a:t>        </a:t>
            </a:r>
            <a:r>
              <a:rPr lang="en-GB" sz="1200" b="1" dirty="0">
                <a:latin typeface="Arial" pitchFamily="34"/>
                <a:cs typeface="Arial" pitchFamily="34"/>
              </a:rPr>
              <a:t>What is employee engagement?</a:t>
            </a: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Employee engagement is a human resources theory that outlines the amount of enthusiasm and dedication staff feel towards their work.</a:t>
            </a: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Engaged employees care about their work and the success of the company, they believe their efforts make a difference.</a:t>
            </a: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They work with enthusiasm not just for the money, but just as much for the praise.</a:t>
            </a: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These employees believe that job satisfaction is connected to mental well-being outside of work (Smith, 2022).</a:t>
            </a:r>
          </a:p>
          <a:p>
            <a:pPr lvl="0"/>
            <a:endParaRPr lang="en-GB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4C463AC9-703B-F592-053E-A2986178571E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4949510" y="2281802"/>
            <a:ext cx="4324499" cy="3431093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28D0-D03F-20E3-FF44-6B0A8107C7C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Importance Of 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9A4C9-5316-E3C6-4CD9-21678835C66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It improves productivity.</a:t>
            </a: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Helps build trust and relationships.</a:t>
            </a: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Improves employee well being.</a:t>
            </a: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Job fulfilment.</a:t>
            </a: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It attracts customers.</a:t>
            </a: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Engaged staff build success.</a:t>
            </a:r>
          </a:p>
          <a:p>
            <a:pPr marL="0" lvl="0" indent="0">
              <a:buNone/>
            </a:pPr>
            <a:r>
              <a:rPr lang="en-GB" sz="1200" dirty="0">
                <a:latin typeface="Arial" pitchFamily="34"/>
                <a:cs typeface="Arial" pitchFamily="34"/>
              </a:rPr>
              <a:t>                                                       (Stephanou, 2020)</a:t>
            </a:r>
          </a:p>
          <a:p>
            <a:pPr marL="0" lvl="0" indent="0">
              <a:buNone/>
            </a:pPr>
            <a:r>
              <a:rPr lang="en-GB" dirty="0"/>
              <a:t>                                 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60539C3C-1A5C-D3BA-2746-970767797C1C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4861371" y="2160590"/>
            <a:ext cx="4412629" cy="2065181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DA9D2-87C4-1F6E-D665-532CF7334D5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Best Practices Of 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F9906-7C44-2B8D-C2A2-A81281EFD61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Your managers are best positioned to monitor and engage with employees.</a:t>
            </a:r>
          </a:p>
          <a:p>
            <a:pPr lvl="0">
              <a:lnSpc>
                <a:spcPct val="8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Have more one to one meetings with staff and listen to their individual needs and ideas.</a:t>
            </a:r>
          </a:p>
          <a:p>
            <a:pPr lvl="0">
              <a:lnSpc>
                <a:spcPct val="8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Create more feedback channels, surveys, reviews and one to ones.</a:t>
            </a:r>
          </a:p>
          <a:p>
            <a:pPr lvl="0">
              <a:lnSpc>
                <a:spcPct val="8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Follow up on feedback, show the employee they were listened to.</a:t>
            </a:r>
          </a:p>
          <a:p>
            <a:pPr lvl="0">
              <a:lnSpc>
                <a:spcPct val="8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Exit surveys, if we can understand why people leave we can start to implement changes.</a:t>
            </a:r>
          </a:p>
          <a:p>
            <a:pPr lvl="0">
              <a:lnSpc>
                <a:spcPct val="8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Do more team building activities and well being ideas. 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1200" dirty="0">
                <a:latin typeface="Arial" pitchFamily="34"/>
                <a:cs typeface="Arial" pitchFamily="34"/>
              </a:rPr>
              <a:t>                                                                  (Strange, 2020)</a:t>
            </a:r>
          </a:p>
          <a:p>
            <a:pPr lvl="0">
              <a:lnSpc>
                <a:spcPct val="80000"/>
              </a:lnSpc>
            </a:pPr>
            <a:endParaRPr lang="en-GB" sz="1300" dirty="0"/>
          </a:p>
          <a:p>
            <a:pPr lvl="0">
              <a:lnSpc>
                <a:spcPct val="80000"/>
              </a:lnSpc>
            </a:pPr>
            <a:endParaRPr lang="en-GB" sz="1300" dirty="0"/>
          </a:p>
          <a:p>
            <a:pPr marL="0" lvl="0" indent="0">
              <a:lnSpc>
                <a:spcPct val="80000"/>
              </a:lnSpc>
              <a:buNone/>
            </a:pPr>
            <a:r>
              <a:rPr lang="en-GB" sz="1300" dirty="0"/>
              <a:t> 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E74B844A-46CC-DF6E-B8C0-1A847B1E06E6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5184556" y="2160590"/>
            <a:ext cx="4089443" cy="276701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F531B-4B76-8299-8ACA-75AD2A469AE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Data and 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1253A-94C6-4029-9807-AAF52AF7F0B1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>
                <a:latin typeface="Arial" pitchFamily="34"/>
                <a:cs typeface="Arial" pitchFamily="34"/>
              </a:rPr>
              <a:t>According to one source 35% are engaged at work compared to 29% of males (Wolf, 2016).</a:t>
            </a:r>
          </a:p>
          <a:p>
            <a:pPr marL="0" lvl="0" indent="0"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85% of employees were not fully engaged or disengaged at work.</a:t>
            </a:r>
          </a:p>
          <a:p>
            <a:pPr marL="0" lvl="0" indent="0"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Employee disengagement is estimated to cost 7 trillion dollars in lost proactivity.</a:t>
            </a:r>
          </a:p>
          <a:p>
            <a:pPr marL="0" lvl="0" indent="0"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Another survey has shown that 77% of hospitality workers are thinking of leaving their job.</a:t>
            </a:r>
          </a:p>
          <a:p>
            <a:pPr marL="0" lvl="0" indent="0">
              <a:buNone/>
            </a:pPr>
            <a:r>
              <a:rPr lang="en-GB" sz="1200" dirty="0">
                <a:latin typeface="Arial" pitchFamily="34"/>
                <a:cs typeface="Arial" pitchFamily="34"/>
              </a:rPr>
              <a:t>                                                              (</a:t>
            </a:r>
            <a:r>
              <a:rPr lang="en-GB" sz="1200" dirty="0" err="1">
                <a:latin typeface="Arial" pitchFamily="34"/>
                <a:cs typeface="Arial" pitchFamily="34"/>
              </a:rPr>
              <a:t>Inglethorpe</a:t>
            </a:r>
            <a:r>
              <a:rPr lang="en-GB" sz="1200" dirty="0">
                <a:latin typeface="Arial" pitchFamily="34"/>
                <a:cs typeface="Arial" pitchFamily="34"/>
              </a:rPr>
              <a:t>, 2022) </a:t>
            </a:r>
          </a:p>
          <a:p>
            <a:pPr marL="0" lvl="0" indent="0"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B8F5FEBE-93A6-F231-7C3E-4ED246D76494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5089961" y="2160590"/>
            <a:ext cx="4184038" cy="315713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0DF52-BCA7-C13C-1FBA-5DA0142DEFE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Zinger model of 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92771-4EAC-1835-D519-2FCE3CEC32B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6693" y="1784412"/>
            <a:ext cx="4184038" cy="4256946"/>
          </a:xfrm>
        </p:spPr>
        <p:txBody>
          <a:bodyPr>
            <a:normAutofit fontScale="85000" lnSpcReduction="20000"/>
          </a:bodyPr>
          <a:lstStyle/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marL="0" lvl="0" indent="0">
              <a:lnSpc>
                <a:spcPct val="80000"/>
              </a:lnSpc>
              <a:buNone/>
            </a:pPr>
            <a:r>
              <a:rPr lang="en-GB" sz="1200" dirty="0">
                <a:latin typeface="Arial" pitchFamily="34"/>
                <a:cs typeface="Arial" pitchFamily="34"/>
              </a:rPr>
              <a:t>                                                              (MacLennan, 2021)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B720A9-1B9E-C321-710B-7DF7C44C386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7333" y="2160590"/>
            <a:ext cx="3344252" cy="3139379"/>
          </a:xfrm>
        </p:spPr>
        <p:txBody>
          <a:bodyPr>
            <a:normAutofit fontScale="85000" lnSpcReduction="20000"/>
          </a:bodyPr>
          <a:lstStyle/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Achieve results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Craft strategies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Connect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Authentic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Recognition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Engage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Enliven work roles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Excel at performance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Esteem organization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Foster community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Serve customers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Develop career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Leverage energies</a:t>
            </a:r>
          </a:p>
          <a:p>
            <a:pPr lvl="0">
              <a:lnSpc>
                <a:spcPct val="80000"/>
              </a:lnSpc>
              <a:buFont typeface="Arial" pitchFamily="34"/>
              <a:buChar char="•"/>
            </a:pPr>
            <a:r>
              <a:rPr lang="en-GB" sz="1200" dirty="0">
                <a:solidFill>
                  <a:srgbClr val="777777"/>
                </a:solidFill>
                <a:latin typeface="Arial" pitchFamily="34"/>
                <a:cs typeface="Arial" pitchFamily="34"/>
              </a:rPr>
              <a:t>Experience wellbeing</a:t>
            </a:r>
          </a:p>
          <a:p>
            <a:pPr lvl="0">
              <a:lnSpc>
                <a:spcPct val="80000"/>
              </a:lnSpc>
            </a:pPr>
            <a:endParaRPr lang="en-GB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77E2C4-C25F-E0CC-CBAA-8B684F6DB3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6380" y="2160590"/>
            <a:ext cx="4184037" cy="359213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FFD03-0798-7888-C28D-9542C4DED23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71745"/>
            <a:ext cx="8596667" cy="1320795"/>
          </a:xfrm>
        </p:spPr>
        <p:txBody>
          <a:bodyPr/>
          <a:lstStyle/>
          <a:p>
            <a:pPr lvl="0"/>
            <a:r>
              <a:rPr lang="en-GB" dirty="0"/>
              <a:t>Personal Experiences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80C2A-1723-5A2C-C092-F79671C1A7F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The power of praise from management (Walter, 2022).</a:t>
            </a:r>
          </a:p>
          <a:p>
            <a:pPr marL="0" lvl="0" indent="0"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being included as part of the team (interObservers, 2022).</a:t>
            </a:r>
          </a:p>
          <a:p>
            <a:pPr marL="0" lvl="0" indent="0"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The effect of bad management skills (Allen, 2019).</a:t>
            </a:r>
          </a:p>
          <a:p>
            <a:pPr marL="0" lvl="0" indent="0"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Personal relationship with management (Kohll, 2018).</a:t>
            </a:r>
          </a:p>
          <a:p>
            <a:pPr marL="0" lvl="0" indent="0"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Not being included in the team (Moore, 2017).</a:t>
            </a:r>
          </a:p>
          <a:p>
            <a:pPr marL="0" lvl="0" indent="0">
              <a:buNone/>
            </a:pPr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r>
              <a:rPr lang="en-GB" sz="1200" dirty="0">
                <a:latin typeface="Arial" pitchFamily="34"/>
                <a:cs typeface="Arial" pitchFamily="34"/>
              </a:rPr>
              <a:t>The result of not being given responsibilities.</a:t>
            </a:r>
          </a:p>
          <a:p>
            <a:pPr lvl="0"/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endParaRPr lang="en-GB" sz="1200" dirty="0">
              <a:latin typeface="Arial" pitchFamily="34"/>
              <a:cs typeface="Arial" pitchFamily="34"/>
            </a:endParaRPr>
          </a:p>
          <a:p>
            <a:pPr lvl="0"/>
            <a:endParaRPr lang="en-GB" sz="1200" dirty="0">
              <a:latin typeface="Arial" pitchFamily="34"/>
              <a:cs typeface="Arial" pitchFamily="34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FB5EB99-582F-A046-D8A2-7F2F88FFB2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961" y="2160590"/>
            <a:ext cx="4184038" cy="388076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A6917FC4-6C5A-6B4D-9175-E27B61F96CD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2902312" y="-4604196"/>
            <a:ext cx="4184038" cy="3880768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D840A5-CECD-50E1-F4EA-1BB67CE31E8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EBAED-FE4D-11F4-9F31-9FFBC50B7C7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Well trained managers</a:t>
            </a:r>
          </a:p>
          <a:p>
            <a:pPr marL="0" lvl="0" indent="0">
              <a:buNone/>
            </a:pPr>
            <a:endParaRPr lang="en-GB"/>
          </a:p>
          <a:p>
            <a:pPr lvl="0"/>
            <a:r>
              <a:rPr lang="en-GB"/>
              <a:t>Employee engagement model</a:t>
            </a:r>
          </a:p>
          <a:p>
            <a:pPr marL="0" lvl="0" indent="0">
              <a:buNone/>
            </a:pPr>
            <a:endParaRPr lang="en-GB"/>
          </a:p>
          <a:p>
            <a:pPr lvl="0"/>
            <a:r>
              <a:rPr lang="en-GB"/>
              <a:t>Acting on feedback</a:t>
            </a:r>
          </a:p>
          <a:p>
            <a:pPr lvl="0"/>
            <a:endParaRPr lang="en-GB"/>
          </a:p>
          <a:p>
            <a:pPr lvl="0"/>
            <a:r>
              <a:rPr lang="en-GB"/>
              <a:t>It’s not the individual, it’s how they’re managed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016DFAA5-20DF-D518-F8C8-F2E72185D90B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2"/>
          <a:stretch>
            <a:fillRect/>
          </a:stretch>
        </p:blipFill>
        <p:spPr>
          <a:xfrm>
            <a:off x="5078028" y="2334828"/>
            <a:ext cx="4684242" cy="249512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25105-F9D5-65F0-C37C-F0D9CD9B902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5A136-8C5A-46CF-5646-AA054297193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97432" y="1157410"/>
            <a:ext cx="8596667" cy="3880768"/>
          </a:xfrm>
        </p:spPr>
        <p:txBody>
          <a:bodyPr>
            <a:noAutofit/>
          </a:bodyPr>
          <a:lstStyle/>
          <a:p>
            <a:pPr lvl="0">
              <a:lnSpc>
                <a:spcPct val="9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Allen, M. (2019) </a:t>
            </a:r>
            <a:r>
              <a:rPr lang="en-GB" sz="1200" i="1" dirty="0">
                <a:latin typeface="Arial" pitchFamily="34"/>
                <a:cs typeface="Arial" pitchFamily="34"/>
              </a:rPr>
              <a:t>The Real Cost of Bad Management-And What You Can Do About It. </a:t>
            </a:r>
            <a:r>
              <a:rPr lang="en-GB" sz="1200" dirty="0">
                <a:latin typeface="Arial" pitchFamily="34"/>
                <a:cs typeface="Arial" pitchFamily="34"/>
              </a:rPr>
              <a:t>Available at: </a:t>
            </a:r>
            <a:r>
              <a:rPr lang="en-GB" sz="1200" dirty="0">
                <a:latin typeface="Arial" pitchFamily="34"/>
                <a:cs typeface="Arial" pitchFamily="34"/>
                <a:hlinkClick r:id="rId2"/>
              </a:rPr>
              <a:t>The Real Costs of Bad Management-And What You Can Do About It - A Peer-Reviewed Academic Articles | GBR (pepperdine.edu)</a:t>
            </a:r>
            <a:r>
              <a:rPr lang="en-GB" sz="1200" dirty="0">
                <a:latin typeface="Arial" pitchFamily="34"/>
                <a:cs typeface="Arial" pitchFamily="34"/>
              </a:rPr>
              <a:t> (Accessed: 28/11/22).</a:t>
            </a:r>
          </a:p>
          <a:p>
            <a:pPr lvl="0">
              <a:lnSpc>
                <a:spcPct val="9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ENGAGE EMPLOYEE, (2022) </a:t>
            </a:r>
            <a:r>
              <a:rPr lang="en-GB" sz="1200" i="1" dirty="0">
                <a:latin typeface="Arial" pitchFamily="34"/>
                <a:cs typeface="Arial" pitchFamily="34"/>
              </a:rPr>
              <a:t>UK WORKERS LAG BEHIND THE WORLD FOR EMPLOYEE ENGAGMENT ACCORDIND TO NEW RESEARCH. </a:t>
            </a:r>
            <a:r>
              <a:rPr lang="en-GB" sz="1200" dirty="0">
                <a:latin typeface="Arial" pitchFamily="34"/>
                <a:cs typeface="Arial" pitchFamily="34"/>
              </a:rPr>
              <a:t>Available at: </a:t>
            </a:r>
            <a:r>
              <a:rPr lang="en-GB" sz="1200" dirty="0">
                <a:latin typeface="Arial" pitchFamily="34"/>
                <a:cs typeface="Arial" pitchFamily="34"/>
                <a:hlinkClick r:id="rId3"/>
              </a:rPr>
              <a:t>UK workers lag behind the world for employee engagement according to new research (engageemployee.com)</a:t>
            </a:r>
            <a:r>
              <a:rPr lang="en-GB" sz="1200" dirty="0">
                <a:latin typeface="Arial" pitchFamily="34"/>
                <a:cs typeface="Arial" pitchFamily="34"/>
              </a:rPr>
              <a:t> (Accessed: 26/11/22).</a:t>
            </a:r>
          </a:p>
          <a:p>
            <a:pPr lvl="0">
              <a:lnSpc>
                <a:spcPct val="90000"/>
              </a:lnSpc>
            </a:pPr>
            <a:r>
              <a:rPr lang="en-GB" sz="1200" dirty="0" err="1">
                <a:latin typeface="Arial" pitchFamily="34"/>
                <a:cs typeface="Arial" pitchFamily="34"/>
              </a:rPr>
              <a:t>inglethorpe</a:t>
            </a:r>
            <a:r>
              <a:rPr lang="en-GB" sz="1200" dirty="0">
                <a:latin typeface="Arial" pitchFamily="34"/>
                <a:cs typeface="Arial" pitchFamily="34"/>
              </a:rPr>
              <a:t>, R. (2022) </a:t>
            </a:r>
            <a:r>
              <a:rPr lang="en-GB" sz="1200" i="1" dirty="0">
                <a:latin typeface="Arial" pitchFamily="34"/>
                <a:cs typeface="Arial" pitchFamily="34"/>
              </a:rPr>
              <a:t>Employee engagement statistics I 32 stats &amp; trends for 2022. </a:t>
            </a:r>
            <a:r>
              <a:rPr lang="en-GB" sz="1200" dirty="0">
                <a:latin typeface="Arial" pitchFamily="34"/>
                <a:cs typeface="Arial" pitchFamily="34"/>
              </a:rPr>
              <a:t>Available at: </a:t>
            </a:r>
            <a:r>
              <a:rPr lang="en-GB" sz="1200" dirty="0">
                <a:latin typeface="Arial" pitchFamily="34"/>
                <a:cs typeface="Arial" pitchFamily="34"/>
                <a:hlinkClick r:id="rId4"/>
              </a:rPr>
              <a:t>Employee engagement statistics | 32 Stats &amp; Trends for 2022 (clevry.com)</a:t>
            </a:r>
            <a:r>
              <a:rPr lang="en-GB" sz="1200" dirty="0">
                <a:latin typeface="Arial" pitchFamily="34"/>
                <a:cs typeface="Arial" pitchFamily="34"/>
              </a:rPr>
              <a:t> (Accessed: 25/11/22).</a:t>
            </a:r>
          </a:p>
          <a:p>
            <a:pPr lvl="0">
              <a:lnSpc>
                <a:spcPct val="9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interObservers, (2022) Teamwork in the Workplace (What it is, Benefits &amp; now to improve). Available at: </a:t>
            </a:r>
            <a:r>
              <a:rPr lang="en-GB" sz="1200" dirty="0">
                <a:latin typeface="Arial" pitchFamily="34"/>
                <a:cs typeface="Arial" pitchFamily="34"/>
                <a:hlinkClick r:id="rId5"/>
              </a:rPr>
              <a:t>Teamwork in the Workplace (What it is, Benefits &amp; How to improve) (interobservers.com)</a:t>
            </a:r>
            <a:r>
              <a:rPr lang="en-GB" sz="1200" dirty="0">
                <a:latin typeface="Arial" pitchFamily="34"/>
                <a:cs typeface="Arial" pitchFamily="34"/>
              </a:rPr>
              <a:t> (Accessed: 25/11/22). </a:t>
            </a:r>
          </a:p>
          <a:p>
            <a:pPr lvl="0">
              <a:lnSpc>
                <a:spcPct val="9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Kohll, A. (2018) </a:t>
            </a:r>
            <a:r>
              <a:rPr lang="en-GB" sz="1200" i="1" dirty="0">
                <a:latin typeface="Arial" pitchFamily="34"/>
                <a:cs typeface="Arial" pitchFamily="34"/>
              </a:rPr>
              <a:t>5 Reasons Social Connections Can Enhance Your Employees Wellness Program. </a:t>
            </a:r>
            <a:r>
              <a:rPr lang="en-GB" sz="1200" dirty="0">
                <a:latin typeface="Arial" pitchFamily="34"/>
                <a:cs typeface="Arial" pitchFamily="34"/>
              </a:rPr>
              <a:t>Available at: </a:t>
            </a:r>
            <a:r>
              <a:rPr lang="en-GB" sz="1200" dirty="0">
                <a:latin typeface="Arial" pitchFamily="34"/>
                <a:cs typeface="Arial" pitchFamily="34"/>
                <a:hlinkClick r:id="rId6"/>
              </a:rPr>
              <a:t>5 Reasons Social Connections Can Enhance Your Employee Wellness Program (forbes.com)</a:t>
            </a:r>
            <a:r>
              <a:rPr lang="en-GB" sz="1200" dirty="0">
                <a:latin typeface="Arial" pitchFamily="34"/>
                <a:cs typeface="Arial" pitchFamily="34"/>
              </a:rPr>
              <a:t> (Accessed: 28/11/22).</a:t>
            </a:r>
          </a:p>
          <a:p>
            <a:pPr lvl="0">
              <a:lnSpc>
                <a:spcPct val="9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MacLennan, C. (2021) </a:t>
            </a:r>
            <a:r>
              <a:rPr lang="en-GB" sz="1200" i="1" dirty="0">
                <a:latin typeface="Arial" pitchFamily="34"/>
                <a:cs typeface="Arial" pitchFamily="34"/>
              </a:rPr>
              <a:t>6 Employee Engagement Models.</a:t>
            </a:r>
            <a:r>
              <a:rPr lang="en-GB" sz="1200" dirty="0">
                <a:latin typeface="Arial" pitchFamily="34"/>
                <a:cs typeface="Arial" pitchFamily="34"/>
              </a:rPr>
              <a:t> Available at: </a:t>
            </a:r>
            <a:r>
              <a:rPr lang="en-GB" sz="1200" dirty="0">
                <a:latin typeface="Arial" pitchFamily="34"/>
                <a:cs typeface="Arial" pitchFamily="34"/>
                <a:hlinkClick r:id="rId7"/>
              </a:rPr>
              <a:t>6 Employee Engagement Models (motivosity.com)</a:t>
            </a:r>
            <a:r>
              <a:rPr lang="en-GB" sz="1200" dirty="0">
                <a:latin typeface="Arial" pitchFamily="34"/>
                <a:cs typeface="Arial" pitchFamily="34"/>
              </a:rPr>
              <a:t> (Accessed: 28/11/22).</a:t>
            </a:r>
          </a:p>
          <a:p>
            <a:pPr lvl="0">
              <a:lnSpc>
                <a:spcPct val="9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Moore, E. (2017)  </a:t>
            </a:r>
            <a:r>
              <a:rPr lang="en-GB" sz="1200" i="1" dirty="0">
                <a:latin typeface="Arial" pitchFamily="34"/>
                <a:cs typeface="Arial" pitchFamily="34"/>
              </a:rPr>
              <a:t>6 Steps You Can Take When You Don’t Feel Welcomed At Work. </a:t>
            </a:r>
            <a:r>
              <a:rPr lang="en-GB" sz="1200" dirty="0">
                <a:latin typeface="Arial" pitchFamily="34"/>
                <a:cs typeface="Arial" pitchFamily="34"/>
              </a:rPr>
              <a:t> Available at: </a:t>
            </a:r>
            <a:r>
              <a:rPr lang="en-GB" sz="1200" dirty="0">
                <a:latin typeface="Arial" pitchFamily="34"/>
                <a:cs typeface="Arial" pitchFamily="34"/>
                <a:hlinkClick r:id="rId8"/>
              </a:rPr>
              <a:t>6 Steps You Can Take When You Don’t Feel Welcomed At Work (fastcompany.com)</a:t>
            </a:r>
            <a:r>
              <a:rPr lang="en-GB" sz="1200" dirty="0">
                <a:latin typeface="Arial" pitchFamily="34"/>
                <a:cs typeface="Arial" pitchFamily="34"/>
              </a:rPr>
              <a:t> (Accessed: 28/11/22).</a:t>
            </a:r>
            <a:endParaRPr lang="en-GB" sz="1200" i="1" dirty="0"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Smith, T. (2022) </a:t>
            </a:r>
            <a:r>
              <a:rPr lang="en-GB" sz="1200" i="1" dirty="0">
                <a:latin typeface="Arial" pitchFamily="34"/>
                <a:cs typeface="Arial" pitchFamily="34"/>
              </a:rPr>
              <a:t>What Is Employee Engagement? Definition, Strategies and Examples. </a:t>
            </a:r>
            <a:r>
              <a:rPr lang="en-GB" sz="1200" dirty="0">
                <a:latin typeface="Arial" pitchFamily="34"/>
                <a:cs typeface="Arial" pitchFamily="34"/>
              </a:rPr>
              <a:t>Available at: </a:t>
            </a:r>
            <a:r>
              <a:rPr lang="en-GB" sz="1200" dirty="0">
                <a:latin typeface="Arial" pitchFamily="34"/>
                <a:cs typeface="Arial" pitchFamily="34"/>
                <a:hlinkClick r:id="rId9"/>
              </a:rPr>
              <a:t>What Is Employee Engagement? Definition, Strategies, and Example (investopedia.com)</a:t>
            </a:r>
            <a:r>
              <a:rPr lang="en-GB" sz="1200" dirty="0">
                <a:latin typeface="Arial" pitchFamily="34"/>
                <a:cs typeface="Arial" pitchFamily="34"/>
              </a:rPr>
              <a:t> (Accessed: 25/11/22).</a:t>
            </a:r>
          </a:p>
          <a:p>
            <a:pPr lvl="0">
              <a:lnSpc>
                <a:spcPct val="9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Strange, J. (2020) </a:t>
            </a:r>
            <a:r>
              <a:rPr lang="en-GB" sz="1200" i="1" dirty="0">
                <a:latin typeface="Arial" pitchFamily="34"/>
                <a:cs typeface="Arial" pitchFamily="34"/>
              </a:rPr>
              <a:t>6 Employee Engagement Best Practices for Higher Engaged Cultures. Available at: </a:t>
            </a:r>
            <a:r>
              <a:rPr lang="en-GB" sz="1200" dirty="0">
                <a:latin typeface="Arial" pitchFamily="34"/>
                <a:cs typeface="Arial" pitchFamily="34"/>
                <a:hlinkClick r:id="rId10"/>
              </a:rPr>
              <a:t>6 Employee Engagement Best Practices for Highly Engaged Cultures (quantumworkplace.com)</a:t>
            </a:r>
            <a:r>
              <a:rPr lang="en-GB" sz="1200" dirty="0">
                <a:latin typeface="Arial" pitchFamily="34"/>
                <a:cs typeface="Arial" pitchFamily="34"/>
              </a:rPr>
              <a:t> (Accessed: 25/11/22).</a:t>
            </a:r>
          </a:p>
          <a:p>
            <a:pPr lvl="0">
              <a:lnSpc>
                <a:spcPct val="9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Stephanou, A. (2020) </a:t>
            </a:r>
            <a:r>
              <a:rPr lang="en-GB" sz="1200" i="1" dirty="0">
                <a:latin typeface="Arial" pitchFamily="34"/>
                <a:cs typeface="Arial" pitchFamily="34"/>
              </a:rPr>
              <a:t>10 Reasons Why Employee Engagement Is Important. Available at: </a:t>
            </a:r>
            <a:r>
              <a:rPr lang="en-GB" sz="1200" dirty="0">
                <a:latin typeface="Arial" pitchFamily="34"/>
                <a:cs typeface="Arial" pitchFamily="34"/>
                <a:hlinkClick r:id="rId11"/>
              </a:rPr>
              <a:t>10 Reasons Why Employee Engagement Is Important (careeraddict.com)</a:t>
            </a:r>
            <a:r>
              <a:rPr lang="en-GB" sz="1200" dirty="0">
                <a:latin typeface="Arial" pitchFamily="34"/>
                <a:cs typeface="Arial" pitchFamily="34"/>
              </a:rPr>
              <a:t> (Accessed: 25/11/22).</a:t>
            </a:r>
            <a:endParaRPr lang="en-GB" sz="1200" i="1" dirty="0"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Walter, S. (2022) </a:t>
            </a:r>
            <a:r>
              <a:rPr lang="en-GB" sz="1200" i="1" dirty="0">
                <a:latin typeface="Arial" pitchFamily="34"/>
                <a:cs typeface="Arial" pitchFamily="34"/>
              </a:rPr>
              <a:t>The Power of Praise. Available at: </a:t>
            </a:r>
            <a:r>
              <a:rPr lang="en-GB" sz="1200" dirty="0">
                <a:latin typeface="Arial" pitchFamily="34"/>
                <a:cs typeface="Arial" pitchFamily="34"/>
                <a:hlinkClick r:id="rId12"/>
              </a:rPr>
              <a:t>The Power of Praise – </a:t>
            </a:r>
            <a:r>
              <a:rPr lang="en-GB" sz="1200" dirty="0" err="1">
                <a:latin typeface="Arial" pitchFamily="34"/>
                <a:cs typeface="Arial" pitchFamily="34"/>
                <a:hlinkClick r:id="rId12"/>
              </a:rPr>
              <a:t>WeSpire</a:t>
            </a:r>
            <a:r>
              <a:rPr lang="en-GB" sz="1200" dirty="0">
                <a:latin typeface="Arial" pitchFamily="34"/>
                <a:cs typeface="Arial" pitchFamily="34"/>
              </a:rPr>
              <a:t> (Accessed: 26/11/22).</a:t>
            </a:r>
            <a:endParaRPr lang="en-GB" sz="1200" i="1" dirty="0">
              <a:latin typeface="Arial" pitchFamily="34"/>
              <a:cs typeface="Arial" pitchFamily="34"/>
            </a:endParaRPr>
          </a:p>
          <a:p>
            <a:pPr lvl="0">
              <a:lnSpc>
                <a:spcPct val="90000"/>
              </a:lnSpc>
            </a:pPr>
            <a:r>
              <a:rPr lang="en-GB" sz="1200" dirty="0">
                <a:latin typeface="Arial" pitchFamily="34"/>
                <a:cs typeface="Arial" pitchFamily="34"/>
              </a:rPr>
              <a:t>Wolf, C. (2016) </a:t>
            </a:r>
            <a:r>
              <a:rPr lang="en-GB" sz="1200" i="1" dirty="0">
                <a:latin typeface="Arial" pitchFamily="34"/>
                <a:cs typeface="Arial" pitchFamily="34"/>
              </a:rPr>
              <a:t>Poll Shows Woman Are More Engaged With Their Work</a:t>
            </a:r>
            <a:r>
              <a:rPr lang="en-GB" sz="1200" dirty="0">
                <a:latin typeface="Arial" pitchFamily="34"/>
                <a:cs typeface="Arial" pitchFamily="34"/>
              </a:rPr>
              <a:t>. Available at: </a:t>
            </a:r>
            <a:r>
              <a:rPr lang="en-GB" sz="1200" dirty="0">
                <a:latin typeface="Arial" pitchFamily="34"/>
                <a:cs typeface="Arial" pitchFamily="34"/>
                <a:hlinkClick r:id="rId13"/>
              </a:rPr>
              <a:t>Poll Shows Women Are More Engaged With Their Work – </a:t>
            </a:r>
            <a:r>
              <a:rPr lang="en-GB" sz="1200" dirty="0" err="1">
                <a:latin typeface="Arial" pitchFamily="34"/>
                <a:cs typeface="Arial" pitchFamily="34"/>
                <a:hlinkClick r:id="rId13"/>
              </a:rPr>
              <a:t>InsideSources</a:t>
            </a:r>
            <a:r>
              <a:rPr lang="en-GB" sz="1200" dirty="0">
                <a:latin typeface="Arial" pitchFamily="34"/>
                <a:cs typeface="Arial" pitchFamily="34"/>
              </a:rPr>
              <a:t> (Accessed: 26/11/22).</a:t>
            </a:r>
            <a:endParaRPr lang="en-GB" sz="1200" i="1" dirty="0"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9" ma:contentTypeDescription="Create a new document." ma:contentTypeScope="" ma:versionID="7dae6e1bb2362c9a64373303c5275eae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de048618a707bf120cf412792c19ec5b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07F4CC76-87FE-4901-BB2E-4B99459F7D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9C1D59B-1D9D-4B77-B5AA-A9351F9B4ED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26450A9-9A86-404F-B92B-ABEFB584E705}">
  <ds:schemaRefs>
    <ds:schemaRef ds:uri="http://schemas.microsoft.com/office/2006/documentManagement/types"/>
    <ds:schemaRef ds:uri="http://www.w3.org/XML/1998/namespace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4eb0a523-77d0-454a-93a8-50ca111d3c44"/>
    <ds:schemaRef ds:uri="0e7fbce4-8ae7-4085-8b0a-9efa4c7cae6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1115</TotalTime>
  <Words>910</Words>
  <Application>Microsoft Office PowerPoint</Application>
  <PresentationFormat>Widescreen</PresentationFormat>
  <Paragraphs>109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Trebuchet MS</vt:lpstr>
      <vt:lpstr>Wingdings 3</vt:lpstr>
      <vt:lpstr>Facet</vt:lpstr>
      <vt:lpstr>Employee Engagement</vt:lpstr>
      <vt:lpstr>  Introduction</vt:lpstr>
      <vt:lpstr>The Importance Of Employee Engagement</vt:lpstr>
      <vt:lpstr>Best Practices Of Employee Engagement</vt:lpstr>
      <vt:lpstr>Data and statistics</vt:lpstr>
      <vt:lpstr>Zinger model of employee engagement</vt:lpstr>
      <vt:lpstr>Personal Experiences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</dc:title>
  <dc:creator>Khalid Hussain (2121098)</dc:creator>
  <cp:lastModifiedBy>Khalid Hussain (2121098)</cp:lastModifiedBy>
  <cp:revision>32</cp:revision>
  <dcterms:created xsi:type="dcterms:W3CDTF">2022-11-25T17:25:52Z</dcterms:created>
  <dcterms:modified xsi:type="dcterms:W3CDTF">2022-12-04T21:20:39Z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