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804" r:id="rId1"/>
  </p:sldMasterIdLst>
  <p:notesMasterIdLst>
    <p:notesMasterId r:id="rId48"/>
  </p:notesMasterIdLst>
  <p:sldIdLst>
    <p:sldId id="256" r:id="rId2"/>
    <p:sldId id="316" r:id="rId3"/>
    <p:sldId id="364" r:id="rId4"/>
    <p:sldId id="366" r:id="rId5"/>
    <p:sldId id="365" r:id="rId6"/>
    <p:sldId id="350" r:id="rId7"/>
    <p:sldId id="358" r:id="rId8"/>
    <p:sldId id="349" r:id="rId9"/>
    <p:sldId id="272" r:id="rId10"/>
    <p:sldId id="262" r:id="rId11"/>
    <p:sldId id="263" r:id="rId12"/>
    <p:sldId id="264" r:id="rId13"/>
    <p:sldId id="265" r:id="rId14"/>
    <p:sldId id="330" r:id="rId15"/>
    <p:sldId id="331" r:id="rId16"/>
    <p:sldId id="354" r:id="rId17"/>
    <p:sldId id="275" r:id="rId18"/>
    <p:sldId id="267" r:id="rId19"/>
    <p:sldId id="268" r:id="rId20"/>
    <p:sldId id="323" r:id="rId21"/>
    <p:sldId id="276" r:id="rId22"/>
    <p:sldId id="355" r:id="rId23"/>
    <p:sldId id="273" r:id="rId24"/>
    <p:sldId id="274" r:id="rId25"/>
    <p:sldId id="319" r:id="rId26"/>
    <p:sldId id="279" r:id="rId27"/>
    <p:sldId id="356" r:id="rId28"/>
    <p:sldId id="361" r:id="rId29"/>
    <p:sldId id="367" r:id="rId30"/>
    <p:sldId id="284" r:id="rId31"/>
    <p:sldId id="287" r:id="rId32"/>
    <p:sldId id="286" r:id="rId33"/>
    <p:sldId id="362" r:id="rId34"/>
    <p:sldId id="291" r:id="rId35"/>
    <p:sldId id="294" r:id="rId36"/>
    <p:sldId id="305" r:id="rId37"/>
    <p:sldId id="325" r:id="rId38"/>
    <p:sldId id="310" r:id="rId39"/>
    <p:sldId id="373" r:id="rId40"/>
    <p:sldId id="370" r:id="rId41"/>
    <p:sldId id="368" r:id="rId42"/>
    <p:sldId id="311" r:id="rId43"/>
    <p:sldId id="312" r:id="rId44"/>
    <p:sldId id="372" r:id="rId45"/>
    <p:sldId id="371" r:id="rId46"/>
    <p:sldId id="333"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544" autoAdjust="0"/>
    <p:restoredTop sz="94660"/>
  </p:normalViewPr>
  <p:slideViewPr>
    <p:cSldViewPr>
      <p:cViewPr varScale="1">
        <p:scale>
          <a:sx n="110" d="100"/>
          <a:sy n="110" d="100"/>
        </p:scale>
        <p:origin x="-1266"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C3C931-FF00-48A7-837E-75E7E61FBCF8}" type="datetimeFigureOut">
              <a:rPr lang="en-GB" smtClean="0"/>
              <a:pPr/>
              <a:t>17/05/2016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A69431E-8C46-4AB0-9FB9-7001904956D7}"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B990EE77-2107-42D6-848B-75033FA637DF}" type="datetimeFigureOut">
              <a:rPr lang="en-GB" smtClean="0"/>
              <a:pPr/>
              <a:t>17/05/2016</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549A4332-5B0D-4561-A50B-05284A4C041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990EE77-2107-42D6-848B-75033FA637DF}" type="datetimeFigureOut">
              <a:rPr lang="en-GB" smtClean="0"/>
              <a:pPr/>
              <a:t>17/05/2016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49A4332-5B0D-4561-A50B-05284A4C041C}"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B990EE77-2107-42D6-848B-75033FA637DF}" type="datetimeFigureOut">
              <a:rPr lang="en-GB" smtClean="0"/>
              <a:pPr/>
              <a:t>17/05/2016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49A4332-5B0D-4561-A50B-05284A4C041C}"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B990EE77-2107-42D6-848B-75033FA637DF}" type="datetimeFigureOut">
              <a:rPr lang="en-GB" smtClean="0"/>
              <a:pPr/>
              <a:t>17/05/2016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549A4332-5B0D-4561-A50B-05284A4C041C}"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B990EE77-2107-42D6-848B-75033FA637DF}" type="datetimeFigureOut">
              <a:rPr lang="en-GB" smtClean="0"/>
              <a:pPr/>
              <a:t>17/05/2016</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549A4332-5B0D-4561-A50B-05284A4C041C}"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B990EE77-2107-42D6-848B-75033FA637DF}" type="datetimeFigureOut">
              <a:rPr lang="en-GB" smtClean="0"/>
              <a:pPr/>
              <a:t>17/05/2016</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549A4332-5B0D-4561-A50B-05284A4C041C}"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B990EE77-2107-42D6-848B-75033FA637DF}" type="datetimeFigureOut">
              <a:rPr lang="en-GB" smtClean="0"/>
              <a:pPr/>
              <a:t>17/05/2016</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549A4332-5B0D-4561-A50B-05284A4C041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B990EE77-2107-42D6-848B-75033FA637DF}" type="datetimeFigureOut">
              <a:rPr lang="en-GB" smtClean="0"/>
              <a:pPr/>
              <a:t>17/05/2016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549A4332-5B0D-4561-A50B-05284A4C041C}"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B990EE77-2107-42D6-848B-75033FA637DF}" type="datetimeFigureOut">
              <a:rPr lang="en-GB" smtClean="0"/>
              <a:pPr/>
              <a:t>17/05/2016</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549A4332-5B0D-4561-A50B-05284A4C041C}"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990EE77-2107-42D6-848B-75033FA637DF}" type="datetimeFigureOut">
              <a:rPr lang="en-GB" smtClean="0"/>
              <a:pPr/>
              <a:t>17/05/2016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49A4332-5B0D-4561-A50B-05284A4C041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990EE77-2107-42D6-848B-75033FA637DF}" type="datetimeFigureOut">
              <a:rPr lang="en-GB" smtClean="0"/>
              <a:pPr/>
              <a:t>17/05/2016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49A4332-5B0D-4561-A50B-05284A4C041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B990EE77-2107-42D6-848B-75033FA637DF}" type="datetimeFigureOut">
              <a:rPr lang="en-GB" smtClean="0"/>
              <a:pPr/>
              <a:t>17/05/2016</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549A4332-5B0D-4561-A50B-05284A4C041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2.jpe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https://web.archive.org/web/20130609154959/http:/www.newamericancentury.org/" TargetMode="Externa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s://web.archive.org/web/20130609165624/http:/www.newamericancentury.org/iraqjan0799.htm" TargetMode="Externa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hyperlink" Target="http://www.hoover.org/research/rage-hubris-and-regime-change" TargetMode="Externa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hyperlink" Target="http://news.bbc.co.uk/1/hi/world/middle_east/3248119.stm" TargetMode="Externa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hyperlink" Target="http://online.wsj.com/news/articles/SB105606663932885100" TargetMode="Externa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4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hyperlink" Target="http://www.hoover.org/research/rage-hubris-and-regime-change"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image" Target="../media/image41.jpe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image" Target="../media/image35.jpeg"/><Relationship Id="rId4" Type="http://schemas.openxmlformats.org/officeDocument/2006/relationships/image" Target="../media/image1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End of History</a:t>
            </a:r>
            <a:endParaRPr lang="en-GB" dirty="0"/>
          </a:p>
        </p:txBody>
      </p:sp>
      <p:sp>
        <p:nvSpPr>
          <p:cNvPr id="3" name="Subtitle 2"/>
          <p:cNvSpPr>
            <a:spLocks noGrp="1"/>
          </p:cNvSpPr>
          <p:nvPr>
            <p:ph type="subTitle" idx="1"/>
          </p:nvPr>
        </p:nvSpPr>
        <p:spPr>
          <a:xfrm>
            <a:off x="1331640" y="3861048"/>
            <a:ext cx="6400800" cy="1752600"/>
          </a:xfrm>
        </p:spPr>
        <p:txBody>
          <a:bodyPr>
            <a:normAutofit fontScale="85000" lnSpcReduction="20000"/>
          </a:bodyPr>
          <a:lstStyle/>
          <a:p>
            <a:r>
              <a:rPr lang="en-GB" dirty="0" smtClean="0"/>
              <a:t>Nicholas Campion</a:t>
            </a:r>
          </a:p>
          <a:p>
            <a:r>
              <a:rPr lang="en-US" dirty="0" smtClean="0"/>
              <a:t>Sophia Centre for the Study of Cosmology in Culture,</a:t>
            </a:r>
            <a:endParaRPr lang="en-GB" dirty="0" smtClean="0"/>
          </a:p>
          <a:p>
            <a:r>
              <a:rPr lang="en-US" dirty="0" smtClean="0"/>
              <a:t>School of Archaeology, History and Anthropology</a:t>
            </a:r>
            <a:endParaRPr lang="en-GB" dirty="0"/>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395536" y="764704"/>
            <a:ext cx="3312368" cy="1440160"/>
          </a:xfrm>
          <a:prstGeom prst="rect">
            <a:avLst/>
          </a:prstGeom>
          <a:noFill/>
          <a:ln>
            <a:noFill/>
          </a:ln>
        </p:spPr>
      </p:pic>
      <p:pic>
        <p:nvPicPr>
          <p:cNvPr id="5" name="Picture 4" descr="Campion New Age.jpeg"/>
          <p:cNvPicPr>
            <a:picLocks noChangeAspect="1"/>
          </p:cNvPicPr>
          <p:nvPr/>
        </p:nvPicPr>
        <p:blipFill>
          <a:blip r:embed="rId3" cstate="print"/>
          <a:stretch>
            <a:fillRect/>
          </a:stretch>
        </p:blipFill>
        <p:spPr>
          <a:xfrm>
            <a:off x="7164288" y="0"/>
            <a:ext cx="1760780" cy="275339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ampion New Age.jpeg"/>
          <p:cNvPicPr>
            <a:picLocks noChangeAspect="1"/>
          </p:cNvPicPr>
          <p:nvPr/>
        </p:nvPicPr>
        <p:blipFill>
          <a:blip r:embed="rId2" cstate="print"/>
          <a:stretch>
            <a:fillRect/>
          </a:stretch>
        </p:blipFill>
        <p:spPr>
          <a:xfrm>
            <a:off x="2379172" y="0"/>
            <a:ext cx="4385656" cy="6858000"/>
          </a:xfrm>
          <a:prstGeom prst="rect">
            <a:avLst/>
          </a:prstGeom>
        </p:spPr>
      </p:pic>
      <p:pic>
        <p:nvPicPr>
          <p:cNvPr id="3" name="Picture 2"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395536" y="764704"/>
            <a:ext cx="2016224" cy="79208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Herbert Marcuse </a:t>
            </a:r>
          </a:p>
          <a:p>
            <a:pPr>
              <a:buNone/>
            </a:pPr>
            <a:endParaRPr lang="en-GB" dirty="0" smtClean="0"/>
          </a:p>
          <a:p>
            <a:pPr>
              <a:buNone/>
            </a:pPr>
            <a:r>
              <a:rPr lang="en-GB" dirty="0" smtClean="0"/>
              <a:t>‘Utopia...refers to projects for change that are considered impossible’.</a:t>
            </a:r>
          </a:p>
          <a:p>
            <a:endParaRPr lang="en-GB" dirty="0" smtClean="0"/>
          </a:p>
          <a:p>
            <a:pPr>
              <a:buNone/>
            </a:pPr>
            <a:r>
              <a:rPr lang="en-GB" sz="1800" dirty="0" smtClean="0"/>
              <a:t>Herbert Marcuse, </a:t>
            </a:r>
            <a:r>
              <a:rPr lang="en-GB" sz="1800" i="1" dirty="0" smtClean="0"/>
              <a:t>Five Lectures: Psychoanalysis, Politics and Utopia</a:t>
            </a:r>
            <a:r>
              <a:rPr lang="en-GB" sz="1800" dirty="0" smtClean="0"/>
              <a:t> (</a:t>
            </a:r>
            <a:r>
              <a:rPr lang="en-GB" sz="1800" dirty="0" err="1" smtClean="0"/>
              <a:t>Harmondsworth</a:t>
            </a:r>
            <a:r>
              <a:rPr lang="en-GB" sz="1800" dirty="0" smtClean="0"/>
              <a:t>: Penguin, 1970)., p. 63.</a:t>
            </a:r>
          </a:p>
          <a:p>
            <a:r>
              <a:rPr lang="en-GB" dirty="0" smtClean="0"/>
              <a:t> </a:t>
            </a:r>
          </a:p>
          <a:p>
            <a:endParaRPr lang="en-GB" dirty="0"/>
          </a:p>
        </p:txBody>
      </p:sp>
      <p:sp>
        <p:nvSpPr>
          <p:cNvPr id="2" name="Title 1"/>
          <p:cNvSpPr>
            <a:spLocks noGrp="1"/>
          </p:cNvSpPr>
          <p:nvPr>
            <p:ph type="title"/>
          </p:nvPr>
        </p:nvSpPr>
        <p:spPr/>
        <p:txBody>
          <a:bodyPr/>
          <a:lstStyle/>
          <a:p>
            <a:endParaRPr lang="en-GB"/>
          </a:p>
        </p:txBody>
      </p:sp>
      <p:pic>
        <p:nvPicPr>
          <p:cNvPr id="4" name="Picture 3" descr="Hebert-Marcuse.jpg"/>
          <p:cNvPicPr>
            <a:picLocks noChangeAspect="1"/>
          </p:cNvPicPr>
          <p:nvPr/>
        </p:nvPicPr>
        <p:blipFill>
          <a:blip r:embed="rId2" cstate="print"/>
          <a:stretch>
            <a:fillRect/>
          </a:stretch>
        </p:blipFill>
        <p:spPr>
          <a:xfrm>
            <a:off x="6300192" y="-1"/>
            <a:ext cx="2652128" cy="2261139"/>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7020272" y="6065912"/>
            <a:ext cx="2016224" cy="79208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2" cstate="print"/>
          <a:srcRect l="1624" t="2019" r="91977" b="89536"/>
          <a:stretch>
            <a:fillRect/>
          </a:stretch>
        </p:blipFill>
        <p:spPr bwMode="auto">
          <a:xfrm>
            <a:off x="899592" y="980728"/>
            <a:ext cx="3429000" cy="1460500"/>
          </a:xfrm>
          <a:prstGeom prst="rect">
            <a:avLst/>
          </a:prstGeom>
          <a:noFill/>
          <a:ln w="9525">
            <a:noFill/>
            <a:miter lim="800000"/>
            <a:headEnd/>
            <a:tailEnd/>
          </a:ln>
        </p:spPr>
      </p:pic>
      <p:pic>
        <p:nvPicPr>
          <p:cNvPr id="5" name="Picture 4"/>
          <p:cNvPicPr/>
          <p:nvPr/>
        </p:nvPicPr>
        <p:blipFill>
          <a:blip r:embed="rId2" cstate="print"/>
          <a:srcRect l="14306" t="7931" r="59410" b="27586"/>
          <a:stretch>
            <a:fillRect/>
          </a:stretch>
        </p:blipFill>
        <p:spPr bwMode="auto">
          <a:xfrm>
            <a:off x="5004048" y="980728"/>
            <a:ext cx="3744416" cy="3168352"/>
          </a:xfrm>
          <a:prstGeom prst="rect">
            <a:avLst/>
          </a:prstGeom>
          <a:noFill/>
          <a:ln w="9525">
            <a:noFill/>
            <a:miter lim="800000"/>
            <a:headEnd/>
            <a:tailEnd/>
          </a:ln>
        </p:spPr>
      </p:pic>
      <p:sp>
        <p:nvSpPr>
          <p:cNvPr id="6" name="Rectangle 5"/>
          <p:cNvSpPr/>
          <p:nvPr/>
        </p:nvSpPr>
        <p:spPr>
          <a:xfrm>
            <a:off x="683568" y="2828836"/>
            <a:ext cx="4392488" cy="1200329"/>
          </a:xfrm>
          <a:prstGeom prst="rect">
            <a:avLst/>
          </a:prstGeom>
        </p:spPr>
        <p:txBody>
          <a:bodyPr wrap="square">
            <a:spAutoFit/>
          </a:bodyPr>
          <a:lstStyle/>
          <a:p>
            <a:r>
              <a:rPr lang="en-GB" dirty="0" smtClean="0"/>
              <a:t>Renewed moves </a:t>
            </a:r>
            <a:r>
              <a:rPr lang="en-GB" dirty="0" smtClean="0"/>
              <a:t>to impeach Tony Blair if he gave an undertaking to George W. Bush to invade Iraq before his meeting at Crawford on 6-7 April 2002.</a:t>
            </a:r>
            <a:endParaRPr lang="en-GB" dirty="0"/>
          </a:p>
        </p:txBody>
      </p:sp>
      <p:pic>
        <p:nvPicPr>
          <p:cNvPr id="7" name="Picture 6"/>
          <p:cNvPicPr/>
          <p:nvPr/>
        </p:nvPicPr>
        <p:blipFill>
          <a:blip r:embed="rId3" cstate="print"/>
          <a:srcRect l="14197" t="6207" r="62289" b="5517"/>
          <a:stretch>
            <a:fillRect/>
          </a:stretch>
        </p:blipFill>
        <p:spPr bwMode="auto">
          <a:xfrm>
            <a:off x="2771800" y="3861048"/>
            <a:ext cx="2664296" cy="2808312"/>
          </a:xfrm>
          <a:prstGeom prst="rect">
            <a:avLst/>
          </a:prstGeom>
          <a:noFill/>
          <a:ln w="9525">
            <a:noFill/>
            <a:miter lim="800000"/>
            <a:headEnd/>
            <a:tailEnd/>
          </a:ln>
        </p:spPr>
      </p:pic>
      <p:pic>
        <p:nvPicPr>
          <p:cNvPr id="8" name="Picture 7" descr="C:\Users\ablettm\AppData\Local\Microsoft\Windows\Temporary Internet Files\Content.Outlook\R41HOZLM\UWTSD Logo.jpg"/>
          <p:cNvPicPr/>
          <p:nvPr/>
        </p:nvPicPr>
        <p:blipFill>
          <a:blip r:embed="rId4"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7020272" y="6065912"/>
            <a:ext cx="2016224" cy="792088"/>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Christopher Meyer</a:t>
            </a:r>
            <a:endParaRPr lang="en-GB" b="1" dirty="0" smtClean="0"/>
          </a:p>
          <a:p>
            <a:pPr>
              <a:buNone/>
            </a:pPr>
            <a:r>
              <a:rPr lang="en-GB" b="1" dirty="0" smtClean="0"/>
              <a:t>‘The </a:t>
            </a:r>
            <a:r>
              <a:rPr lang="en-GB" b="1" dirty="0" smtClean="0"/>
              <a:t>failure to plan meticulously for Saddam’s aftermath led to almost a decade of violent chaos and the ultimate humiliation of British forces</a:t>
            </a:r>
            <a:r>
              <a:rPr lang="en-GB" b="1" dirty="0" smtClean="0"/>
              <a:t>.’</a:t>
            </a:r>
            <a:endParaRPr lang="en-GB" dirty="0"/>
          </a:p>
        </p:txBody>
      </p:sp>
      <p:sp>
        <p:nvSpPr>
          <p:cNvPr id="2" name="Title 1"/>
          <p:cNvSpPr>
            <a:spLocks noGrp="1"/>
          </p:cNvSpPr>
          <p:nvPr>
            <p:ph type="title"/>
          </p:nvPr>
        </p:nvSpPr>
        <p:spPr/>
        <p:txBody>
          <a:bodyPr>
            <a:noAutofit/>
          </a:bodyPr>
          <a:lstStyle/>
          <a:p>
            <a:r>
              <a:rPr lang="en-GB" sz="3600" dirty="0" smtClean="0"/>
              <a:t>The big question why was the aftermath of invasion in Iraq so chaotic?</a:t>
            </a:r>
            <a:endParaRPr lang="en-GB" sz="3600" dirty="0"/>
          </a:p>
        </p:txBody>
      </p:sp>
      <p:pic>
        <p:nvPicPr>
          <p:cNvPr id="4" name="Picture 3" descr="Christopher Meyer.jpg"/>
          <p:cNvPicPr>
            <a:picLocks noChangeAspect="1"/>
          </p:cNvPicPr>
          <p:nvPr/>
        </p:nvPicPr>
        <p:blipFill>
          <a:blip r:embed="rId2" cstate="print"/>
          <a:stretch>
            <a:fillRect/>
          </a:stretch>
        </p:blipFill>
        <p:spPr>
          <a:xfrm>
            <a:off x="7020272" y="4005064"/>
            <a:ext cx="1492147" cy="2708920"/>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4067944" y="6065912"/>
            <a:ext cx="2016224" cy="79208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800" b="1" i="1" dirty="0" smtClean="0"/>
              <a:t>‘I </a:t>
            </a:r>
            <a:r>
              <a:rPr lang="en-GB" sz="2800" b="1" i="1" dirty="0" smtClean="0"/>
              <a:t>remember a meeting with an old friend, Paul </a:t>
            </a:r>
            <a:r>
              <a:rPr lang="en-GB" sz="2800" b="1" i="1" dirty="0" err="1" smtClean="0"/>
              <a:t>Wolfowitz</a:t>
            </a:r>
            <a:r>
              <a:rPr lang="en-GB" sz="2800" b="1" i="1" dirty="0" smtClean="0"/>
              <a:t>, a leading neo-con thinker on foreign affairs. Paul waxed fervently to me about the need to extend democracy to the Middle East, create in Iraq an alternative to Saudi Arabia as an oil-producing ally of the US, and occupy forthwith the southern Iraqi oil fields, from where to undermine </a:t>
            </a:r>
            <a:r>
              <a:rPr lang="en-GB" sz="2800" b="1" i="1" dirty="0" smtClean="0"/>
              <a:t>Saddam’. </a:t>
            </a:r>
            <a:endParaRPr lang="en-GB" sz="2800" i="1" dirty="0" smtClean="0"/>
          </a:p>
          <a:p>
            <a:endParaRPr lang="en-GB" sz="2800" i="1" dirty="0"/>
          </a:p>
        </p:txBody>
      </p:sp>
      <p:sp>
        <p:nvSpPr>
          <p:cNvPr id="2" name="Title 1"/>
          <p:cNvSpPr>
            <a:spLocks noGrp="1"/>
          </p:cNvSpPr>
          <p:nvPr>
            <p:ph type="title"/>
          </p:nvPr>
        </p:nvSpPr>
        <p:spPr/>
        <p:txBody>
          <a:bodyPr>
            <a:noAutofit/>
          </a:bodyPr>
          <a:lstStyle/>
          <a:p>
            <a:r>
              <a:rPr lang="en-GB" sz="3600" dirty="0" smtClean="0"/>
              <a:t>Was the invasion of Iraq motivated by the need for oil? Christopher Meyer</a:t>
            </a:r>
            <a:endParaRPr lang="en-GB" sz="3600" dirty="0"/>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6876256" y="5733256"/>
            <a:ext cx="2016224" cy="792088"/>
          </a:xfrm>
          <a:prstGeom prst="rect">
            <a:avLst/>
          </a:prstGeom>
          <a:noFill/>
          <a:ln>
            <a:noFill/>
          </a:ln>
        </p:spPr>
      </p:pic>
      <p:pic>
        <p:nvPicPr>
          <p:cNvPr id="5" name="Picture 4" descr="Christopher Meyer.jpg"/>
          <p:cNvPicPr>
            <a:picLocks noChangeAspect="1"/>
          </p:cNvPicPr>
          <p:nvPr/>
        </p:nvPicPr>
        <p:blipFill>
          <a:blip r:embed="rId3" cstate="print"/>
          <a:stretch>
            <a:fillRect/>
          </a:stretch>
        </p:blipFill>
        <p:spPr>
          <a:xfrm>
            <a:off x="4427984" y="4869160"/>
            <a:ext cx="1016179" cy="184482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2" cstate="print"/>
          <a:srcRect l="67248" t="38525" r="11658" b="45652"/>
          <a:stretch>
            <a:fillRect/>
          </a:stretch>
        </p:blipFill>
        <p:spPr bwMode="auto">
          <a:xfrm>
            <a:off x="0" y="260648"/>
            <a:ext cx="4860032" cy="1656184"/>
          </a:xfrm>
          <a:prstGeom prst="rect">
            <a:avLst/>
          </a:prstGeom>
          <a:noFill/>
          <a:ln w="9525">
            <a:noFill/>
            <a:miter lim="800000"/>
            <a:headEnd/>
            <a:tailEnd/>
          </a:ln>
        </p:spPr>
      </p:pic>
      <p:pic>
        <p:nvPicPr>
          <p:cNvPr id="5" name="Picture 4"/>
          <p:cNvPicPr/>
          <p:nvPr/>
        </p:nvPicPr>
        <p:blipFill>
          <a:blip r:embed="rId3" cstate="print"/>
          <a:srcRect l="66475" t="27931" r="12253" b="44483"/>
          <a:stretch>
            <a:fillRect/>
          </a:stretch>
        </p:blipFill>
        <p:spPr bwMode="auto">
          <a:xfrm>
            <a:off x="4898182" y="836712"/>
            <a:ext cx="4245818" cy="2376264"/>
          </a:xfrm>
          <a:prstGeom prst="rect">
            <a:avLst/>
          </a:prstGeom>
          <a:noFill/>
          <a:ln w="9525">
            <a:noFill/>
            <a:miter lim="800000"/>
            <a:headEnd/>
            <a:tailEnd/>
          </a:ln>
        </p:spPr>
      </p:pic>
      <p:pic>
        <p:nvPicPr>
          <p:cNvPr id="6" name="Picture 5"/>
          <p:cNvPicPr/>
          <p:nvPr/>
        </p:nvPicPr>
        <p:blipFill>
          <a:blip r:embed="rId4" cstate="print"/>
          <a:srcRect l="68246" t="18561" r="11325" b="60128"/>
          <a:stretch>
            <a:fillRect/>
          </a:stretch>
        </p:blipFill>
        <p:spPr bwMode="auto">
          <a:xfrm>
            <a:off x="0" y="3933056"/>
            <a:ext cx="6012160" cy="2664296"/>
          </a:xfrm>
          <a:prstGeom prst="rect">
            <a:avLst/>
          </a:prstGeom>
          <a:noFill/>
          <a:ln w="9525">
            <a:noFill/>
            <a:miter lim="800000"/>
            <a:headEnd/>
            <a:tailEnd/>
          </a:ln>
        </p:spPr>
      </p:pic>
      <p:sp>
        <p:nvSpPr>
          <p:cNvPr id="7" name="Rectangle 6"/>
          <p:cNvSpPr/>
          <p:nvPr/>
        </p:nvSpPr>
        <p:spPr>
          <a:xfrm>
            <a:off x="2286000" y="3212976"/>
            <a:ext cx="4572000" cy="646331"/>
          </a:xfrm>
          <a:prstGeom prst="rect">
            <a:avLst/>
          </a:prstGeom>
        </p:spPr>
        <p:txBody>
          <a:bodyPr wrap="square">
            <a:spAutoFit/>
          </a:bodyPr>
          <a:lstStyle/>
          <a:p>
            <a:r>
              <a:rPr lang="en-GB" dirty="0" smtClean="0"/>
              <a:t>http://nsarchive.gwu.edu/nukevault/ebb245/doc03_extract_nytedit.pdf</a:t>
            </a:r>
            <a:endParaRPr lang="en-GB" dirty="0"/>
          </a:p>
        </p:txBody>
      </p:sp>
      <p:pic>
        <p:nvPicPr>
          <p:cNvPr id="8" name="Picture 7" descr="C:\Users\ablettm\AppData\Local\Microsoft\Windows\Temporary Internet Files\Content.Outlook\R41HOZLM\UWTSD Logo.jpg"/>
          <p:cNvPicPr/>
          <p:nvPr/>
        </p:nvPicPr>
        <p:blipFill>
          <a:blip r:embed="rId5"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7020272" y="6065912"/>
            <a:ext cx="2016224" cy="79208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a:bodyPr>
          <a:lstStyle/>
          <a:p>
            <a:r>
              <a:rPr lang="en-GB" b="1" i="1" dirty="0" smtClean="0"/>
              <a:t>Mr </a:t>
            </a:r>
            <a:r>
              <a:rPr lang="en-GB" b="1" i="1" dirty="0" smtClean="0"/>
              <a:t>Bush’s critics have never cut him any slack for 9/11’s devastating emotional and psychological impact.</a:t>
            </a:r>
            <a:r>
              <a:rPr lang="en-GB" i="1" dirty="0" smtClean="0"/>
              <a:t> People forget that the greatest fear afterwards was that another terrorist outrage would soon follow. </a:t>
            </a:r>
            <a:endParaRPr lang="en-GB" i="1" dirty="0"/>
          </a:p>
        </p:txBody>
      </p:sp>
      <p:sp>
        <p:nvSpPr>
          <p:cNvPr id="5" name="Title 4"/>
          <p:cNvSpPr>
            <a:spLocks noGrp="1"/>
          </p:cNvSpPr>
          <p:nvPr>
            <p:ph type="title"/>
          </p:nvPr>
        </p:nvSpPr>
        <p:spPr/>
        <p:txBody>
          <a:bodyPr/>
          <a:lstStyle/>
          <a:p>
            <a:r>
              <a:rPr lang="en-GB" dirty="0" smtClean="0"/>
              <a:t>But… Christopher Meyer again</a:t>
            </a:r>
            <a:endParaRPr lang="en-GB" dirty="0"/>
          </a:p>
        </p:txBody>
      </p:sp>
      <p:pic>
        <p:nvPicPr>
          <p:cNvPr id="6" name="Picture 5" descr="C:\Users\ablettm\AppData\Local\Microsoft\Windows\Temporary Internet Files\Content.Outlook\R41HOZLM\UWTSD Logo.jpg"/>
          <p:cNvPicPr/>
          <p:nvPr/>
        </p:nvPicPr>
        <p:blipFill>
          <a:blip r:embed="rId2"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6804248" y="5805264"/>
            <a:ext cx="2232248" cy="1052736"/>
          </a:xfrm>
          <a:prstGeom prst="rect">
            <a:avLst/>
          </a:prstGeom>
          <a:noFill/>
          <a:ln>
            <a:noFill/>
          </a:ln>
        </p:spPr>
      </p:pic>
      <p:pic>
        <p:nvPicPr>
          <p:cNvPr id="7" name="Picture 6" descr="Christopher Meyer.jpg"/>
          <p:cNvPicPr>
            <a:picLocks noChangeAspect="1"/>
          </p:cNvPicPr>
          <p:nvPr/>
        </p:nvPicPr>
        <p:blipFill>
          <a:blip r:embed="rId3" cstate="print"/>
          <a:stretch>
            <a:fillRect/>
          </a:stretch>
        </p:blipFill>
        <p:spPr>
          <a:xfrm>
            <a:off x="5364088" y="4581128"/>
            <a:ext cx="1254163" cy="227687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Fukuyama The End of History.jpeg"/>
          <p:cNvPicPr>
            <a:picLocks noGrp="1" noChangeAspect="1"/>
          </p:cNvPicPr>
          <p:nvPr>
            <p:ph idx="1"/>
          </p:nvPr>
        </p:nvPicPr>
        <p:blipFill>
          <a:blip r:embed="rId2" cstate="print"/>
          <a:stretch>
            <a:fillRect/>
          </a:stretch>
        </p:blipFill>
        <p:spPr>
          <a:xfrm>
            <a:off x="323528" y="2332037"/>
            <a:ext cx="2992585" cy="4525963"/>
          </a:xfrm>
        </p:spPr>
      </p:pic>
      <p:sp>
        <p:nvSpPr>
          <p:cNvPr id="2" name="Title 1"/>
          <p:cNvSpPr>
            <a:spLocks noGrp="1"/>
          </p:cNvSpPr>
          <p:nvPr>
            <p:ph type="title"/>
          </p:nvPr>
        </p:nvSpPr>
        <p:spPr/>
        <p:txBody>
          <a:bodyPr/>
          <a:lstStyle/>
          <a:p>
            <a:endParaRPr lang="en-GB"/>
          </a:p>
        </p:txBody>
      </p:sp>
      <p:pic>
        <p:nvPicPr>
          <p:cNvPr id="5" name="Content Placeholder 3" descr="Fukuyama signed.jpeg"/>
          <p:cNvPicPr>
            <a:picLocks noChangeAspect="1"/>
          </p:cNvPicPr>
          <p:nvPr/>
        </p:nvPicPr>
        <p:blipFill>
          <a:blip r:embed="rId3" cstate="print"/>
          <a:stretch>
            <a:fillRect/>
          </a:stretch>
        </p:blipFill>
        <p:spPr>
          <a:xfrm>
            <a:off x="6084168" y="2852936"/>
            <a:ext cx="2571909" cy="3711157"/>
          </a:xfrm>
          <a:prstGeom prst="rect">
            <a:avLst/>
          </a:prstGeom>
        </p:spPr>
      </p:pic>
      <p:pic>
        <p:nvPicPr>
          <p:cNvPr id="6" name="Picture 5" descr="Fukuyama320.jpg"/>
          <p:cNvPicPr>
            <a:picLocks noChangeAspect="1"/>
          </p:cNvPicPr>
          <p:nvPr/>
        </p:nvPicPr>
        <p:blipFill>
          <a:blip r:embed="rId4" cstate="print"/>
          <a:stretch>
            <a:fillRect/>
          </a:stretch>
        </p:blipFill>
        <p:spPr>
          <a:xfrm>
            <a:off x="3779912" y="3717032"/>
            <a:ext cx="1872208" cy="2560284"/>
          </a:xfrm>
          <a:prstGeom prst="rect">
            <a:avLst/>
          </a:prstGeom>
        </p:spPr>
      </p:pic>
      <p:sp>
        <p:nvSpPr>
          <p:cNvPr id="7" name="Rectangle 6"/>
          <p:cNvSpPr/>
          <p:nvPr/>
        </p:nvSpPr>
        <p:spPr>
          <a:xfrm>
            <a:off x="2123728" y="908721"/>
            <a:ext cx="5832648" cy="1384995"/>
          </a:xfrm>
          <a:prstGeom prst="rect">
            <a:avLst/>
          </a:prstGeom>
        </p:spPr>
        <p:txBody>
          <a:bodyPr wrap="square">
            <a:spAutoFit/>
          </a:bodyPr>
          <a:lstStyle/>
          <a:p>
            <a:r>
              <a:rPr lang="en-GB" sz="2800" dirty="0" smtClean="0"/>
              <a:t>Fukuyama, Frances. 'The End of History?'.</a:t>
            </a:r>
            <a:r>
              <a:rPr lang="en-GB" sz="2800" i="1" dirty="0" smtClean="0"/>
              <a:t>The National Interest</a:t>
            </a:r>
            <a:r>
              <a:rPr lang="en-GB" sz="2800" dirty="0" smtClean="0"/>
              <a:t> 16 (Summer 1989): 3-18.</a:t>
            </a:r>
            <a:endParaRPr lang="en-GB" sz="2800" dirty="0" smtClean="0"/>
          </a:p>
        </p:txBody>
      </p:sp>
      <p:pic>
        <p:nvPicPr>
          <p:cNvPr id="8" name="Picture 7" descr="C:\Users\ablettm\AppData\Local\Microsoft\Windows\Temporary Internet Files\Content.Outlook\R41HOZLM\UWTSD Logo.jpg"/>
          <p:cNvPicPr/>
          <p:nvPr/>
        </p:nvPicPr>
        <p:blipFill>
          <a:blip r:embed="rId5"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7127776" y="116632"/>
            <a:ext cx="2016224" cy="79208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endParaRPr lang="en-GB" sz="2400" dirty="0" smtClean="0"/>
          </a:p>
          <a:p>
            <a:pPr>
              <a:buNone/>
            </a:pPr>
            <a:r>
              <a:rPr lang="en-GB" sz="2400" dirty="0" smtClean="0"/>
              <a:t>In Plato’s theory of history</a:t>
            </a:r>
          </a:p>
          <a:p>
            <a:pPr>
              <a:buNone/>
            </a:pPr>
            <a:r>
              <a:rPr lang="en-GB" sz="2400" b="1" dirty="0" smtClean="0"/>
              <a:t>T</a:t>
            </a:r>
            <a:r>
              <a:rPr lang="en-GB" sz="2400" b="1" dirty="0" smtClean="0"/>
              <a:t>he world soul manifests in the world in a universal, orderly sequence.</a:t>
            </a:r>
          </a:p>
          <a:p>
            <a:pPr>
              <a:buNone/>
            </a:pPr>
            <a:endParaRPr lang="en-GB" sz="2400" dirty="0" smtClean="0"/>
          </a:p>
          <a:p>
            <a:pPr>
              <a:buNone/>
            </a:pPr>
            <a:r>
              <a:rPr lang="en-GB" sz="2400" dirty="0" smtClean="0"/>
              <a:t>But in Plato we never know where the literal ends and he metaphorical begins</a:t>
            </a:r>
            <a:endParaRPr lang="en-GB" sz="2400" dirty="0" smtClean="0"/>
          </a:p>
          <a:p>
            <a:pPr>
              <a:buNone/>
            </a:pPr>
            <a:endParaRPr lang="en-GB" sz="2400" dirty="0" smtClean="0"/>
          </a:p>
          <a:p>
            <a:endParaRPr lang="en-GB" dirty="0"/>
          </a:p>
        </p:txBody>
      </p:sp>
      <p:sp>
        <p:nvSpPr>
          <p:cNvPr id="2" name="Title 1"/>
          <p:cNvSpPr>
            <a:spLocks noGrp="1"/>
          </p:cNvSpPr>
          <p:nvPr>
            <p:ph type="title"/>
          </p:nvPr>
        </p:nvSpPr>
        <p:spPr/>
        <p:txBody>
          <a:bodyPr/>
          <a:lstStyle/>
          <a:p>
            <a:r>
              <a:rPr lang="en-GB" dirty="0" smtClean="0"/>
              <a:t>Fukuyama’s Roots - Plato</a:t>
            </a:r>
            <a:endParaRPr lang="en-GB" dirty="0"/>
          </a:p>
        </p:txBody>
      </p:sp>
      <p:pic>
        <p:nvPicPr>
          <p:cNvPr id="4" name="Picture 3" descr="Plato 4.jpeg"/>
          <p:cNvPicPr>
            <a:picLocks noChangeAspect="1"/>
          </p:cNvPicPr>
          <p:nvPr/>
        </p:nvPicPr>
        <p:blipFill>
          <a:blip r:embed="rId2" cstate="print"/>
          <a:stretch>
            <a:fillRect/>
          </a:stretch>
        </p:blipFill>
        <p:spPr>
          <a:xfrm>
            <a:off x="7659546" y="0"/>
            <a:ext cx="1348772" cy="1268760"/>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7020272" y="6065912"/>
            <a:ext cx="2016224" cy="792088"/>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dirty="0" smtClean="0"/>
              <a:t>'For as the new heavens and the new earth which I will make shall remain before me‘</a:t>
            </a:r>
          </a:p>
          <a:p>
            <a:pPr>
              <a:buNone/>
            </a:pPr>
            <a:r>
              <a:rPr lang="en-GB" dirty="0" smtClean="0"/>
              <a:t>Isaiah 66.22-23</a:t>
            </a:r>
          </a:p>
          <a:p>
            <a:pPr>
              <a:buNone/>
            </a:pPr>
            <a:r>
              <a:rPr lang="en-GB" dirty="0" smtClean="0"/>
              <a:t>God's inevitable victory is to be followed by the arrival of a 'new heaven', a 'new earth' and a 'new Jerusalem'.  </a:t>
            </a:r>
          </a:p>
          <a:p>
            <a:pPr>
              <a:buNone/>
            </a:pPr>
            <a:r>
              <a:rPr lang="en-GB" dirty="0" smtClean="0"/>
              <a:t>Revelation 21.1-2.</a:t>
            </a:r>
          </a:p>
          <a:p>
            <a:endParaRPr lang="en-GB" dirty="0"/>
          </a:p>
        </p:txBody>
      </p:sp>
      <p:sp>
        <p:nvSpPr>
          <p:cNvPr id="2" name="Title 1"/>
          <p:cNvSpPr>
            <a:spLocks noGrp="1"/>
          </p:cNvSpPr>
          <p:nvPr>
            <p:ph type="title"/>
          </p:nvPr>
        </p:nvSpPr>
        <p:spPr/>
        <p:txBody>
          <a:bodyPr>
            <a:normAutofit fontScale="90000"/>
          </a:bodyPr>
          <a:lstStyle/>
          <a:p>
            <a:r>
              <a:rPr lang="en-GB" dirty="0" smtClean="0"/>
              <a:t>Millennial thought in Western Culture</a:t>
            </a:r>
            <a:endParaRPr lang="en-GB" dirty="0"/>
          </a:p>
        </p:txBody>
      </p:sp>
      <p:pic>
        <p:nvPicPr>
          <p:cNvPr id="4" name="Picture 3" descr="Isaiah.jpg"/>
          <p:cNvPicPr>
            <a:picLocks noChangeAspect="1"/>
          </p:cNvPicPr>
          <p:nvPr/>
        </p:nvPicPr>
        <p:blipFill>
          <a:blip r:embed="rId2" cstate="print"/>
          <a:stretch>
            <a:fillRect/>
          </a:stretch>
        </p:blipFill>
        <p:spPr>
          <a:xfrm>
            <a:off x="7884368" y="1412776"/>
            <a:ext cx="1259632" cy="1688167"/>
          </a:xfrm>
          <a:prstGeom prst="rect">
            <a:avLst/>
          </a:prstGeom>
        </p:spPr>
      </p:pic>
      <p:pic>
        <p:nvPicPr>
          <p:cNvPr id="5" name="Picture 4" descr="New Jerusalem Rev 21 2.jpg"/>
          <p:cNvPicPr>
            <a:picLocks noChangeAspect="1"/>
          </p:cNvPicPr>
          <p:nvPr/>
        </p:nvPicPr>
        <p:blipFill>
          <a:blip r:embed="rId3" cstate="print"/>
          <a:stretch>
            <a:fillRect/>
          </a:stretch>
        </p:blipFill>
        <p:spPr>
          <a:xfrm>
            <a:off x="6084168" y="4455114"/>
            <a:ext cx="3059832" cy="2294874"/>
          </a:xfrm>
          <a:prstGeom prst="rect">
            <a:avLst/>
          </a:prstGeom>
        </p:spPr>
      </p:pic>
      <p:pic>
        <p:nvPicPr>
          <p:cNvPr id="6" name="Picture 5" descr="C:\Users\ablettm\AppData\Local\Microsoft\Windows\Temporary Internet Files\Content.Outlook\R41HOZLM\UWTSD Logo.jpg"/>
          <p:cNvPicPr/>
          <p:nvPr/>
        </p:nvPicPr>
        <p:blipFill>
          <a:blip r:embed="rId4"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683568" y="6065912"/>
            <a:ext cx="2016224" cy="792088"/>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i="1" dirty="0" smtClean="0"/>
              <a:t>The New Age is neither a movement nor a religion set apart from others. It is not something one can choose or not to join...</a:t>
            </a:r>
            <a:r>
              <a:rPr lang="en-GB" b="1" i="1" dirty="0" smtClean="0"/>
              <a:t>It is a mass movement in which humanity is reasserting its right to explore spirituality in total freedom.	</a:t>
            </a:r>
            <a:r>
              <a:rPr lang="en-GB" b="1" dirty="0" smtClean="0"/>
              <a:t>	</a:t>
            </a:r>
          </a:p>
          <a:p>
            <a:r>
              <a:rPr lang="en-GB" sz="2000" dirty="0" smtClean="0"/>
              <a:t>William Bloom, </a:t>
            </a:r>
            <a:r>
              <a:rPr lang="en-GB" sz="2000" i="1" dirty="0" smtClean="0"/>
              <a:t>The New Age: An Anthology of Essential Writings</a:t>
            </a:r>
            <a:r>
              <a:rPr lang="en-GB" sz="2000" dirty="0" smtClean="0"/>
              <a:t> (London, 1991), pp. xiii, xv-xvi.</a:t>
            </a:r>
          </a:p>
          <a:p>
            <a:endParaRPr lang="en-GB" dirty="0"/>
          </a:p>
        </p:txBody>
      </p:sp>
      <p:sp>
        <p:nvSpPr>
          <p:cNvPr id="2" name="Title 1"/>
          <p:cNvSpPr>
            <a:spLocks noGrp="1"/>
          </p:cNvSpPr>
          <p:nvPr>
            <p:ph type="title"/>
          </p:nvPr>
        </p:nvSpPr>
        <p:spPr/>
        <p:txBody>
          <a:bodyPr/>
          <a:lstStyle/>
          <a:p>
            <a:r>
              <a:rPr lang="en-GB" dirty="0" smtClean="0"/>
              <a:t>The 20</a:t>
            </a:r>
            <a:r>
              <a:rPr lang="en-GB" baseline="30000" dirty="0" smtClean="0"/>
              <a:t>th</a:t>
            </a:r>
            <a:r>
              <a:rPr lang="en-GB" dirty="0" smtClean="0"/>
              <a:t> c New Age Movement</a:t>
            </a:r>
            <a:endParaRPr lang="en-GB" dirty="0"/>
          </a:p>
        </p:txBody>
      </p:sp>
      <p:pic>
        <p:nvPicPr>
          <p:cNvPr id="4" name="Picture 3" descr="William Bloom.jpg"/>
          <p:cNvPicPr>
            <a:picLocks noChangeAspect="1"/>
          </p:cNvPicPr>
          <p:nvPr/>
        </p:nvPicPr>
        <p:blipFill>
          <a:blip r:embed="rId2" cstate="print"/>
          <a:stretch>
            <a:fillRect/>
          </a:stretch>
        </p:blipFill>
        <p:spPr>
          <a:xfrm>
            <a:off x="6961302" y="5013176"/>
            <a:ext cx="2182698" cy="2018996"/>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3347864" y="5589240"/>
            <a:ext cx="2016224" cy="792088"/>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800" dirty="0" smtClean="0"/>
              <a:t>Michael York: </a:t>
            </a:r>
          </a:p>
          <a:p>
            <a:r>
              <a:rPr lang="en-GB" sz="2800" dirty="0" smtClean="0"/>
              <a:t>‘New </a:t>
            </a:r>
            <a:r>
              <a:rPr lang="en-GB" sz="2800" dirty="0" smtClean="0"/>
              <a:t>Age predictions of historical transformation are a </a:t>
            </a:r>
            <a:r>
              <a:rPr lang="en-GB" sz="2800" b="1" dirty="0" smtClean="0"/>
              <a:t>'mnemonic device </a:t>
            </a:r>
            <a:r>
              <a:rPr lang="en-GB" sz="2800" dirty="0" smtClean="0"/>
              <a:t>far more than a prophecy‘.</a:t>
            </a:r>
          </a:p>
          <a:p>
            <a:r>
              <a:rPr lang="en-GB" sz="2000" i="1" dirty="0" smtClean="0"/>
              <a:t>The Emerging Network</a:t>
            </a:r>
            <a:r>
              <a:rPr lang="en-GB" sz="2000" dirty="0" smtClean="0"/>
              <a:t>, </a:t>
            </a:r>
            <a:r>
              <a:rPr lang="en-US" sz="2000" dirty="0" smtClean="0"/>
              <a:t>(London, 1995), </a:t>
            </a:r>
            <a:r>
              <a:rPr lang="en-GB" sz="2000" dirty="0" smtClean="0"/>
              <a:t>p</a:t>
            </a:r>
            <a:r>
              <a:rPr lang="en-GB" sz="2000" dirty="0" smtClean="0"/>
              <a:t>. 49.</a:t>
            </a:r>
          </a:p>
          <a:p>
            <a:endParaRPr lang="en-US" sz="2000" b="1" i="1" dirty="0" smtClean="0"/>
          </a:p>
          <a:p>
            <a:r>
              <a:rPr lang="en-US" sz="2800" b="1" i="1" dirty="0" smtClean="0"/>
              <a:t>IT </a:t>
            </a:r>
            <a:r>
              <a:rPr lang="en-US" sz="2800" b="1" i="1" dirty="0" smtClean="0"/>
              <a:t>IS A MISTAKE TO TAKE THE PROPHECY </a:t>
            </a:r>
            <a:r>
              <a:rPr lang="en-US" sz="2800" b="1" i="1" dirty="0" smtClean="0"/>
              <a:t>LITERALLY</a:t>
            </a:r>
          </a:p>
          <a:p>
            <a:r>
              <a:rPr lang="en-US" sz="2800" b="1" i="1" dirty="0" smtClean="0"/>
              <a:t>The prophecy is a ‘time fetish’</a:t>
            </a:r>
            <a:endParaRPr lang="en-GB" sz="2800" b="1" i="1" dirty="0"/>
          </a:p>
        </p:txBody>
      </p:sp>
      <p:sp>
        <p:nvSpPr>
          <p:cNvPr id="2" name="Title 1"/>
          <p:cNvSpPr>
            <a:spLocks noGrp="1"/>
          </p:cNvSpPr>
          <p:nvPr>
            <p:ph type="title"/>
          </p:nvPr>
        </p:nvSpPr>
        <p:spPr/>
        <p:txBody>
          <a:bodyPr>
            <a:normAutofit fontScale="90000"/>
          </a:bodyPr>
          <a:lstStyle/>
          <a:p>
            <a:r>
              <a:rPr lang="en-GB" dirty="0" smtClean="0"/>
              <a:t>Defining the New Age movement</a:t>
            </a:r>
            <a:endParaRPr lang="en-GB" dirty="0"/>
          </a:p>
        </p:txBody>
      </p:sp>
      <p:pic>
        <p:nvPicPr>
          <p:cNvPr id="4" name="Picture 3" descr="michael_york.jpeg"/>
          <p:cNvPicPr>
            <a:picLocks noChangeAspect="1"/>
          </p:cNvPicPr>
          <p:nvPr/>
        </p:nvPicPr>
        <p:blipFill>
          <a:blip r:embed="rId2" cstate="print"/>
          <a:stretch>
            <a:fillRect/>
          </a:stretch>
        </p:blipFill>
        <p:spPr>
          <a:xfrm>
            <a:off x="6739442" y="4293096"/>
            <a:ext cx="1949544" cy="2244080"/>
          </a:xfrm>
          <a:prstGeom prst="rect">
            <a:avLst/>
          </a:prstGeom>
        </p:spPr>
      </p:pic>
      <p:pic>
        <p:nvPicPr>
          <p:cNvPr id="6" name="Picture 5"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3203848" y="5877272"/>
            <a:ext cx="2016224" cy="792088"/>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endParaRPr lang="en-GB" dirty="0" smtClean="0"/>
          </a:p>
          <a:p>
            <a:pPr>
              <a:buNone/>
            </a:pPr>
            <a:r>
              <a:rPr lang="en-GB" dirty="0" smtClean="0"/>
              <a:t>The the divine not as a personal God, but as a ‘generative source’, a supreme consciousness,  out of which all things manifest.</a:t>
            </a:r>
          </a:p>
          <a:p>
            <a:pPr>
              <a:buNone/>
            </a:pPr>
            <a:r>
              <a:rPr lang="en-GB" dirty="0" smtClean="0"/>
              <a:t>History as an ordered manifestation of the world spirit</a:t>
            </a:r>
          </a:p>
          <a:p>
            <a:endParaRPr lang="en-GB" dirty="0" smtClean="0"/>
          </a:p>
          <a:p>
            <a:pPr>
              <a:buNone/>
            </a:pPr>
            <a:r>
              <a:rPr lang="en-US" sz="2000" dirty="0" err="1" smtClean="0"/>
              <a:t>Hanegraaff</a:t>
            </a:r>
            <a:r>
              <a:rPr lang="en-US" sz="2000" dirty="0" smtClean="0"/>
              <a:t>, </a:t>
            </a:r>
            <a:r>
              <a:rPr lang="en-US" sz="2000" dirty="0" err="1" smtClean="0"/>
              <a:t>Wouter</a:t>
            </a:r>
            <a:r>
              <a:rPr lang="en-US" sz="2000" dirty="0" smtClean="0"/>
              <a:t> J. (1996), </a:t>
            </a:r>
            <a:endParaRPr lang="en-US" sz="2000" dirty="0" smtClean="0"/>
          </a:p>
          <a:p>
            <a:pPr>
              <a:buNone/>
            </a:pPr>
            <a:r>
              <a:rPr lang="en-US" sz="2000" i="1" dirty="0" smtClean="0"/>
              <a:t>New </a:t>
            </a:r>
            <a:r>
              <a:rPr lang="en-US" sz="2000" i="1" dirty="0" smtClean="0"/>
              <a:t>Age Religion and Western Culture</a:t>
            </a:r>
            <a:r>
              <a:rPr lang="en-US" sz="2000" dirty="0" smtClean="0"/>
              <a:t>, Leiden, New York: E.J. Brill.</a:t>
            </a:r>
            <a:endParaRPr lang="en-GB" sz="2000" dirty="0" smtClean="0"/>
          </a:p>
          <a:p>
            <a:endParaRPr lang="en-GB" dirty="0"/>
          </a:p>
        </p:txBody>
      </p:sp>
      <p:sp>
        <p:nvSpPr>
          <p:cNvPr id="2" name="Title 1"/>
          <p:cNvSpPr>
            <a:spLocks noGrp="1"/>
          </p:cNvSpPr>
          <p:nvPr>
            <p:ph type="title"/>
          </p:nvPr>
        </p:nvSpPr>
        <p:spPr/>
        <p:txBody>
          <a:bodyPr>
            <a:normAutofit fontScale="90000"/>
          </a:bodyPr>
          <a:lstStyle/>
          <a:p>
            <a:r>
              <a:rPr lang="en-GB" dirty="0" smtClean="0"/>
              <a:t>What does the New Age inherit from Plato?</a:t>
            </a:r>
            <a:endParaRPr lang="en-GB" dirty="0"/>
          </a:p>
        </p:txBody>
      </p:sp>
      <p:pic>
        <p:nvPicPr>
          <p:cNvPr id="4" name="Picture 3" descr="Wouter Hannegraaff.jpg"/>
          <p:cNvPicPr>
            <a:picLocks noChangeAspect="1"/>
          </p:cNvPicPr>
          <p:nvPr/>
        </p:nvPicPr>
        <p:blipFill>
          <a:blip r:embed="rId2" cstate="print"/>
          <a:stretch>
            <a:fillRect/>
          </a:stretch>
        </p:blipFill>
        <p:spPr>
          <a:xfrm>
            <a:off x="7668344" y="5085184"/>
            <a:ext cx="1475656" cy="1475656"/>
          </a:xfrm>
          <a:prstGeom prst="rect">
            <a:avLst/>
          </a:prstGeom>
        </p:spPr>
      </p:pic>
      <p:pic>
        <p:nvPicPr>
          <p:cNvPr id="5" name="Picture 4" descr="Plato 4.jpeg"/>
          <p:cNvPicPr>
            <a:picLocks noChangeAspect="1"/>
          </p:cNvPicPr>
          <p:nvPr/>
        </p:nvPicPr>
        <p:blipFill>
          <a:blip r:embed="rId3" cstate="print"/>
          <a:stretch>
            <a:fillRect/>
          </a:stretch>
        </p:blipFill>
        <p:spPr>
          <a:xfrm>
            <a:off x="7596336" y="908720"/>
            <a:ext cx="1348772" cy="126876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62500" lnSpcReduction="20000"/>
          </a:bodyPr>
          <a:lstStyle/>
          <a:p>
            <a:endParaRPr lang="en-GB" dirty="0" smtClean="0"/>
          </a:p>
          <a:p>
            <a:r>
              <a:rPr lang="en-GB" b="1" dirty="0" smtClean="0"/>
              <a:t>Historicism:</a:t>
            </a:r>
          </a:p>
          <a:p>
            <a:r>
              <a:rPr lang="en-GB" dirty="0" smtClean="0"/>
              <a:t>Historical </a:t>
            </a:r>
            <a:r>
              <a:rPr lang="en-GB" dirty="0" smtClean="0"/>
              <a:t>change develops according to underlying laws which suggest a broadly predetermined pattern and purposeful goal. </a:t>
            </a:r>
            <a:endParaRPr lang="en-GB" dirty="0" smtClean="0"/>
          </a:p>
          <a:p>
            <a:endParaRPr lang="en-GB" dirty="0" smtClean="0"/>
          </a:p>
          <a:p>
            <a:r>
              <a:rPr lang="en-GB" b="1" dirty="0" smtClean="0"/>
              <a:t>Activism</a:t>
            </a:r>
          </a:p>
          <a:p>
            <a:r>
              <a:rPr lang="en-GB" dirty="0" smtClean="0"/>
              <a:t>W</a:t>
            </a:r>
            <a:r>
              <a:rPr lang="en-GB" dirty="0" smtClean="0"/>
              <a:t>hile </a:t>
            </a:r>
            <a:r>
              <a:rPr lang="en-GB" dirty="0" smtClean="0"/>
              <a:t>history is predetermined, human beings paradoxically possess the capacity to make free choices. The only free choice to be made in relation to history is to help it on its way and serve its greater purpose. </a:t>
            </a:r>
            <a:endParaRPr lang="en-GB" dirty="0" smtClean="0"/>
          </a:p>
          <a:p>
            <a:endParaRPr lang="en-GB" dirty="0" smtClean="0"/>
          </a:p>
          <a:p>
            <a:r>
              <a:rPr lang="en-GB" dirty="0" smtClean="0"/>
              <a:t>Christian </a:t>
            </a:r>
            <a:r>
              <a:rPr lang="en-GB" dirty="0" smtClean="0"/>
              <a:t>activism demands that the faithful evangelise the gospels to prepare for the second coming, while Marxism required the politically aware to form a revolutionary vanguard and prepare for the revolution.</a:t>
            </a:r>
          </a:p>
          <a:p>
            <a:endParaRPr lang="en-GB" dirty="0" smtClean="0"/>
          </a:p>
          <a:p>
            <a:pPr>
              <a:buNone/>
            </a:pPr>
            <a:r>
              <a:rPr lang="en-GB" dirty="0" smtClean="0"/>
              <a:t>Karl Popper, </a:t>
            </a:r>
            <a:r>
              <a:rPr lang="en-GB" i="1" dirty="0" smtClean="0"/>
              <a:t>The Poverty of Historicism</a:t>
            </a:r>
            <a:r>
              <a:rPr lang="en-GB" dirty="0" smtClean="0"/>
              <a:t>, </a:t>
            </a:r>
            <a:endParaRPr lang="en-GB" dirty="0" smtClean="0"/>
          </a:p>
          <a:p>
            <a:pPr>
              <a:buNone/>
            </a:pPr>
            <a:r>
              <a:rPr lang="en-GB" dirty="0" smtClean="0"/>
              <a:t>London </a:t>
            </a:r>
            <a:r>
              <a:rPr lang="en-GB" dirty="0" smtClean="0"/>
              <a:t>and New York: </a:t>
            </a:r>
            <a:r>
              <a:rPr lang="en-GB" dirty="0" err="1" smtClean="0"/>
              <a:t>Routledge</a:t>
            </a:r>
            <a:r>
              <a:rPr lang="en-GB" dirty="0" smtClean="0"/>
              <a:t>, 1986, p 160</a:t>
            </a:r>
          </a:p>
          <a:p>
            <a:endParaRPr lang="en-GB" dirty="0"/>
          </a:p>
        </p:txBody>
      </p:sp>
      <p:sp>
        <p:nvSpPr>
          <p:cNvPr id="2" name="Title 1"/>
          <p:cNvSpPr>
            <a:spLocks noGrp="1"/>
          </p:cNvSpPr>
          <p:nvPr>
            <p:ph type="title"/>
          </p:nvPr>
        </p:nvSpPr>
        <p:spPr/>
        <p:txBody>
          <a:bodyPr/>
          <a:lstStyle/>
          <a:p>
            <a:r>
              <a:rPr lang="en-GB" dirty="0" smtClean="0"/>
              <a:t>Historicism and Activism</a:t>
            </a:r>
            <a:endParaRPr lang="en-GB" dirty="0"/>
          </a:p>
        </p:txBody>
      </p:sp>
      <p:pic>
        <p:nvPicPr>
          <p:cNvPr id="4" name="Picture 3" descr="kARL pOPPER.BMP"/>
          <p:cNvPicPr>
            <a:picLocks noChangeAspect="1"/>
          </p:cNvPicPr>
          <p:nvPr/>
        </p:nvPicPr>
        <p:blipFill>
          <a:blip r:embed="rId2" cstate="print"/>
          <a:stretch>
            <a:fillRect/>
          </a:stretch>
        </p:blipFill>
        <p:spPr>
          <a:xfrm>
            <a:off x="7680945" y="4869160"/>
            <a:ext cx="1463055" cy="1988840"/>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5436096" y="6065912"/>
            <a:ext cx="2016224" cy="792088"/>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r>
              <a:rPr lang="en-GB" dirty="0" smtClean="0"/>
              <a:t>The political ideology derived from Newton</a:t>
            </a:r>
          </a:p>
          <a:p>
            <a:r>
              <a:rPr lang="en-GB" dirty="0" smtClean="0"/>
              <a:t>Belief in universal order: a single law governing the entire universe</a:t>
            </a:r>
          </a:p>
          <a:p>
            <a:r>
              <a:rPr lang="en-GB" dirty="0" smtClean="0"/>
              <a:t>Updated Plato</a:t>
            </a:r>
          </a:p>
          <a:p>
            <a:r>
              <a:rPr lang="en-GB" dirty="0" smtClean="0"/>
              <a:t>Everything in the world, personal and political, religious and historical, psychological and material, moves in a single sequence </a:t>
            </a:r>
            <a:endParaRPr lang="en-GB" dirty="0"/>
          </a:p>
        </p:txBody>
      </p:sp>
      <p:sp>
        <p:nvSpPr>
          <p:cNvPr id="2" name="Title 1"/>
          <p:cNvSpPr>
            <a:spLocks noGrp="1"/>
          </p:cNvSpPr>
          <p:nvPr>
            <p:ph type="title"/>
          </p:nvPr>
        </p:nvSpPr>
        <p:spPr/>
        <p:txBody>
          <a:bodyPr/>
          <a:lstStyle/>
          <a:p>
            <a:r>
              <a:rPr lang="en-GB" dirty="0" smtClean="0"/>
              <a:t>NEWTONIANISM</a:t>
            </a:r>
            <a:endParaRPr lang="en-GB" dirty="0"/>
          </a:p>
        </p:txBody>
      </p:sp>
      <p:pic>
        <p:nvPicPr>
          <p:cNvPr id="6" name="Picture 5" descr="IsaacNewton-1689.jpeg"/>
          <p:cNvPicPr>
            <a:picLocks noChangeAspect="1"/>
          </p:cNvPicPr>
          <p:nvPr/>
        </p:nvPicPr>
        <p:blipFill>
          <a:blip r:embed="rId2" cstate="print"/>
          <a:stretch>
            <a:fillRect/>
          </a:stretch>
        </p:blipFill>
        <p:spPr>
          <a:xfrm>
            <a:off x="7596336" y="5085184"/>
            <a:ext cx="1290885" cy="1772816"/>
          </a:xfrm>
          <a:prstGeom prst="rect">
            <a:avLst/>
          </a:prstGeom>
        </p:spPr>
      </p:pic>
      <p:pic>
        <p:nvPicPr>
          <p:cNvPr id="7" name="Picture 6"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1750: </a:t>
            </a:r>
            <a:r>
              <a:rPr lang="en-GB" i="1" dirty="0" smtClean="0"/>
              <a:t>A </a:t>
            </a:r>
            <a:r>
              <a:rPr lang="en-GB" i="1" dirty="0"/>
              <a:t>Philosophical Review of the Successive Advances of the Human </a:t>
            </a:r>
            <a:r>
              <a:rPr lang="en-GB" i="1" dirty="0" smtClean="0"/>
              <a:t>Mind</a:t>
            </a:r>
            <a:r>
              <a:rPr lang="en-GB" dirty="0" smtClean="0"/>
              <a:t>, p. 56.</a:t>
            </a:r>
          </a:p>
          <a:p>
            <a:endParaRPr lang="en-GB" dirty="0" smtClean="0"/>
          </a:p>
          <a:p>
            <a:r>
              <a:rPr lang="en-GB" b="1" i="1" dirty="0" smtClean="0"/>
              <a:t>Different </a:t>
            </a:r>
            <a:r>
              <a:rPr lang="en-GB" b="1" i="1" dirty="0"/>
              <a:t>events take place in different countries of the world and all of them, as if by so many separate paths, at length come together to contribute to the same end, to raise up once again the ruins of the human spirit. </a:t>
            </a:r>
            <a:endParaRPr lang="en-GB" i="1" dirty="0" smtClean="0"/>
          </a:p>
          <a:p>
            <a:endParaRPr lang="en-GB" dirty="0"/>
          </a:p>
          <a:p>
            <a:endParaRPr lang="en-GB" dirty="0"/>
          </a:p>
        </p:txBody>
      </p:sp>
      <p:sp>
        <p:nvSpPr>
          <p:cNvPr id="2" name="Title 1"/>
          <p:cNvSpPr>
            <a:spLocks noGrp="1"/>
          </p:cNvSpPr>
          <p:nvPr>
            <p:ph type="title"/>
          </p:nvPr>
        </p:nvSpPr>
        <p:spPr/>
        <p:txBody>
          <a:bodyPr>
            <a:normAutofit/>
          </a:bodyPr>
          <a:lstStyle/>
          <a:p>
            <a:r>
              <a:rPr lang="en-GB" sz="3200" dirty="0" smtClean="0"/>
              <a:t>Anne-Robert-Jacques Turgot </a:t>
            </a:r>
            <a:br>
              <a:rPr lang="en-GB" sz="3200" dirty="0" smtClean="0"/>
            </a:br>
            <a:r>
              <a:rPr lang="en-GB" sz="3200" dirty="0" smtClean="0"/>
              <a:t>(1727-1781) and the </a:t>
            </a:r>
            <a:r>
              <a:rPr lang="en-GB" sz="3200" b="1" dirty="0" smtClean="0"/>
              <a:t>theory of Progress</a:t>
            </a:r>
            <a:endParaRPr lang="en-GB" sz="3200" b="1" dirty="0"/>
          </a:p>
        </p:txBody>
      </p:sp>
      <p:pic>
        <p:nvPicPr>
          <p:cNvPr id="4" name="Picture 3" descr="turgot.jpg"/>
          <p:cNvPicPr>
            <a:picLocks noChangeAspect="1"/>
          </p:cNvPicPr>
          <p:nvPr/>
        </p:nvPicPr>
        <p:blipFill>
          <a:blip r:embed="rId2" cstate="print"/>
          <a:stretch>
            <a:fillRect/>
          </a:stretch>
        </p:blipFill>
        <p:spPr>
          <a:xfrm>
            <a:off x="7668344" y="5362043"/>
            <a:ext cx="1298253" cy="1495957"/>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endParaRPr lang="en-GB" sz="2900" dirty="0" smtClean="0"/>
          </a:p>
          <a:p>
            <a:r>
              <a:rPr lang="en-GB" sz="2900" b="1" i="1" dirty="0" smtClean="0"/>
              <a:t>UNIVERSAL HISTORY</a:t>
            </a:r>
            <a:endParaRPr lang="en-GB" sz="2900" b="1" i="1" dirty="0" smtClean="0"/>
          </a:p>
          <a:p>
            <a:endParaRPr lang="en-GB" sz="2900" dirty="0" smtClean="0"/>
          </a:p>
          <a:p>
            <a:pPr>
              <a:buNone/>
            </a:pPr>
            <a:r>
              <a:rPr lang="en-GB" sz="2900" b="1" dirty="0" smtClean="0"/>
              <a:t>The comprehension of Universal Time, like all philosophical comprehension, again presupposes a fundamental Idea of Time, an Idea of a fore-ordered, although only gradually unfolding, accomplishment of Time, in which each successive period is determined by the preceding; or to express this more shortly - it presupposes a World Plan, which in its primitive unity may be clearly comprehended, </a:t>
            </a:r>
            <a:r>
              <a:rPr lang="en-GB" sz="2900" dirty="0" smtClean="0"/>
              <a:t>and from which may be correctly deduced all the great Epochs of human life on Earth, </a:t>
            </a:r>
          </a:p>
          <a:p>
            <a:endParaRPr lang="en-GB" dirty="0" smtClean="0"/>
          </a:p>
          <a:p>
            <a:pPr>
              <a:buNone/>
            </a:pPr>
            <a:r>
              <a:rPr lang="en-GB" sz="2900" dirty="0" smtClean="0"/>
              <a:t>Johann Fichte, 'Idea of Universal History in Characteristics of the Present Age', 'The Origins and Limits of History', in </a:t>
            </a:r>
            <a:r>
              <a:rPr lang="en-GB" sz="2900" i="1" dirty="0" smtClean="0"/>
              <a:t>Works</a:t>
            </a:r>
            <a:r>
              <a:rPr lang="en-GB" sz="2900" dirty="0" smtClean="0"/>
              <a:t>, vol. 2, trans. William Smith (London, 1844), 4.</a:t>
            </a:r>
          </a:p>
          <a:p>
            <a:endParaRPr lang="en-GB" dirty="0"/>
          </a:p>
        </p:txBody>
      </p:sp>
      <p:sp>
        <p:nvSpPr>
          <p:cNvPr id="2" name="Title 1"/>
          <p:cNvSpPr>
            <a:spLocks noGrp="1"/>
          </p:cNvSpPr>
          <p:nvPr>
            <p:ph type="title"/>
          </p:nvPr>
        </p:nvSpPr>
        <p:spPr/>
        <p:txBody>
          <a:bodyPr>
            <a:normAutofit fontScale="90000"/>
          </a:bodyPr>
          <a:lstStyle/>
          <a:p>
            <a:pPr algn="l"/>
            <a:r>
              <a:rPr lang="en-GB" dirty="0" smtClean="0"/>
              <a:t>Plato: the 18</a:t>
            </a:r>
            <a:r>
              <a:rPr lang="en-GB" baseline="30000" dirty="0" smtClean="0"/>
              <a:t>th</a:t>
            </a:r>
            <a:r>
              <a:rPr lang="en-GB" dirty="0" smtClean="0"/>
              <a:t> century idealists</a:t>
            </a:r>
            <a:br>
              <a:rPr lang="en-GB" dirty="0" smtClean="0"/>
            </a:br>
            <a:r>
              <a:rPr lang="en-GB" dirty="0" smtClean="0"/>
              <a:t>Johann </a:t>
            </a:r>
            <a:r>
              <a:rPr lang="en-GB" dirty="0"/>
              <a:t>Fichte (1762-1814) </a:t>
            </a:r>
          </a:p>
        </p:txBody>
      </p:sp>
      <p:pic>
        <p:nvPicPr>
          <p:cNvPr id="4" name="Picture 3" descr="Fichte.jpg"/>
          <p:cNvPicPr>
            <a:picLocks noChangeAspect="1"/>
          </p:cNvPicPr>
          <p:nvPr/>
        </p:nvPicPr>
        <p:blipFill>
          <a:blip r:embed="rId2" cstate="print"/>
          <a:stretch>
            <a:fillRect/>
          </a:stretch>
        </p:blipFill>
        <p:spPr>
          <a:xfrm>
            <a:off x="7087398" y="0"/>
            <a:ext cx="2056602" cy="2337048"/>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5724128" y="5949280"/>
            <a:ext cx="2016224" cy="792088"/>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r>
              <a:rPr lang="en-GB" b="1" dirty="0" smtClean="0"/>
              <a:t>‘Secular life is the positive and definite embodiment of the Spiritual Kingdom’. </a:t>
            </a:r>
          </a:p>
          <a:p>
            <a:r>
              <a:rPr lang="en-GB" dirty="0" smtClean="0"/>
              <a:t>G. W. F. Hegel, </a:t>
            </a:r>
            <a:r>
              <a:rPr lang="en-GB" i="1" dirty="0" smtClean="0"/>
              <a:t>The Philosophy of History</a:t>
            </a:r>
            <a:r>
              <a:rPr lang="en-GB" dirty="0" smtClean="0"/>
              <a:t>, trans. J. </a:t>
            </a:r>
            <a:r>
              <a:rPr lang="en-GB" dirty="0" err="1" smtClean="0"/>
              <a:t>Sibree</a:t>
            </a:r>
            <a:r>
              <a:rPr lang="en-GB" dirty="0" smtClean="0"/>
              <a:t>(New York: Dover Publications, 1956), p. 442.</a:t>
            </a:r>
          </a:p>
          <a:p>
            <a:endParaRPr lang="en-GB" dirty="0" smtClean="0"/>
          </a:p>
          <a:p>
            <a:r>
              <a:rPr lang="en-GB" b="1" dirty="0" smtClean="0"/>
              <a:t>‘In </a:t>
            </a:r>
            <a:r>
              <a:rPr lang="en-GB" b="1" dirty="0"/>
              <a:t>the geographical survey, the course of the World's History has been marked out in its general features. The Sun - the Light - rises in the East. Light is a simply self-involved existence; but through possessing thus in itself universality, it exists at the same time as an individuality in the Sun. </a:t>
            </a:r>
            <a:endParaRPr lang="en-GB" dirty="0"/>
          </a:p>
          <a:p>
            <a:r>
              <a:rPr lang="en-GB" dirty="0"/>
              <a:t>Hegel, </a:t>
            </a:r>
            <a:r>
              <a:rPr lang="en-GB" i="1" dirty="0"/>
              <a:t>Philosophy of History</a:t>
            </a:r>
            <a:r>
              <a:rPr lang="en-GB" dirty="0"/>
              <a:t>, 103, 412</a:t>
            </a:r>
            <a:r>
              <a:rPr lang="en-GB" dirty="0" smtClean="0"/>
              <a:t>.</a:t>
            </a:r>
          </a:p>
          <a:p>
            <a:endParaRPr lang="en-GB" dirty="0"/>
          </a:p>
          <a:p>
            <a:endParaRPr lang="en-GB" dirty="0"/>
          </a:p>
        </p:txBody>
      </p:sp>
      <p:sp>
        <p:nvSpPr>
          <p:cNvPr id="2" name="Title 1"/>
          <p:cNvSpPr>
            <a:spLocks noGrp="1"/>
          </p:cNvSpPr>
          <p:nvPr>
            <p:ph type="title"/>
          </p:nvPr>
        </p:nvSpPr>
        <p:spPr/>
        <p:txBody>
          <a:bodyPr>
            <a:normAutofit fontScale="90000"/>
          </a:bodyPr>
          <a:lstStyle/>
          <a:p>
            <a:pPr algn="l"/>
            <a:r>
              <a:rPr lang="en-GB" dirty="0" smtClean="0"/>
              <a:t>Plato: the 18</a:t>
            </a:r>
            <a:r>
              <a:rPr lang="en-GB" baseline="30000" dirty="0" smtClean="0"/>
              <a:t>th</a:t>
            </a:r>
            <a:r>
              <a:rPr lang="en-GB" dirty="0" smtClean="0"/>
              <a:t> century idealists </a:t>
            </a:r>
            <a:br>
              <a:rPr lang="en-GB" dirty="0" smtClean="0"/>
            </a:br>
            <a:r>
              <a:rPr lang="en-GB" dirty="0" smtClean="0"/>
              <a:t>George </a:t>
            </a:r>
            <a:r>
              <a:rPr lang="en-GB" dirty="0"/>
              <a:t>Friedrich Hegel (1770-1831) </a:t>
            </a:r>
          </a:p>
        </p:txBody>
      </p:sp>
      <p:pic>
        <p:nvPicPr>
          <p:cNvPr id="4" name="Picture 3" descr="Hegel_portrait_by_Schlesinger_1831.jpg"/>
          <p:cNvPicPr>
            <a:picLocks noChangeAspect="1"/>
          </p:cNvPicPr>
          <p:nvPr/>
        </p:nvPicPr>
        <p:blipFill>
          <a:blip r:embed="rId2" cstate="print"/>
          <a:stretch>
            <a:fillRect/>
          </a:stretch>
        </p:blipFill>
        <p:spPr>
          <a:xfrm>
            <a:off x="7596336" y="5171014"/>
            <a:ext cx="1334641" cy="1686986"/>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pPr>
              <a:buNone/>
            </a:pPr>
            <a:r>
              <a:rPr lang="en-GB" dirty="0" smtClean="0"/>
              <a:t>In </a:t>
            </a:r>
            <a:r>
              <a:rPr lang="en-GB" dirty="0"/>
              <a:t>1917 Lenin was distinguished from many of his fellows by his belief that Russia, which was hardly ready for a transition to the dictatorship of the proletariat, might still be pushed into revolution. </a:t>
            </a:r>
          </a:p>
          <a:p>
            <a:pPr>
              <a:buNone/>
            </a:pPr>
            <a:r>
              <a:rPr lang="en-GB" dirty="0"/>
              <a:t> </a:t>
            </a:r>
          </a:p>
          <a:p>
            <a:pPr>
              <a:buNone/>
            </a:pPr>
            <a:r>
              <a:rPr lang="en-GB" dirty="0" smtClean="0"/>
              <a:t>This </a:t>
            </a:r>
            <a:r>
              <a:rPr lang="en-GB" dirty="0" smtClean="0"/>
              <a:t>was the essence of Lenin’s argument in 1902, when he attacked social democrats for being diverted into reformism and instead argued for the creation of a revolutionary vanguard in order to promote revolution, rather than wait for it. </a:t>
            </a:r>
          </a:p>
          <a:p>
            <a:endParaRPr lang="en-GB" dirty="0" smtClean="0"/>
          </a:p>
          <a:p>
            <a:r>
              <a:rPr lang="en-GB" dirty="0" smtClean="0"/>
              <a:t>Lenin</a:t>
            </a:r>
            <a:r>
              <a:rPr lang="en-GB" dirty="0" smtClean="0"/>
              <a:t>, Vladimir </a:t>
            </a:r>
            <a:r>
              <a:rPr lang="en-GB" dirty="0" err="1" smtClean="0"/>
              <a:t>Ilyich</a:t>
            </a:r>
            <a:r>
              <a:rPr lang="en-GB" dirty="0" smtClean="0"/>
              <a:t>,’ What </a:t>
            </a:r>
            <a:r>
              <a:rPr lang="en-GB" dirty="0" smtClean="0"/>
              <a:t>is to be Done?’, in </a:t>
            </a:r>
            <a:r>
              <a:rPr lang="en-GB" i="1" dirty="0" smtClean="0"/>
              <a:t>Essential Works of Lenin</a:t>
            </a:r>
            <a:r>
              <a:rPr lang="en-GB" dirty="0" smtClean="0"/>
              <a:t> </a:t>
            </a:r>
            <a:r>
              <a:rPr lang="en-GB" dirty="0" smtClean="0"/>
              <a:t>1902 (no </a:t>
            </a:r>
            <a:r>
              <a:rPr lang="en-GB" dirty="0" smtClean="0"/>
              <a:t>place: </a:t>
            </a:r>
            <a:r>
              <a:rPr lang="en-GB" dirty="0" err="1" smtClean="0"/>
              <a:t>bn</a:t>
            </a:r>
            <a:r>
              <a:rPr lang="en-GB" dirty="0" smtClean="0"/>
              <a:t> publishing 2015), pp. 54-175 (p. 137</a:t>
            </a:r>
            <a:r>
              <a:rPr lang="en-GB" dirty="0" smtClean="0"/>
              <a:t>).</a:t>
            </a:r>
          </a:p>
          <a:p>
            <a:endParaRPr lang="en-GB" dirty="0" smtClean="0"/>
          </a:p>
          <a:p>
            <a:pPr>
              <a:buNone/>
            </a:pPr>
            <a:r>
              <a:rPr lang="en-GB" dirty="0" smtClean="0"/>
              <a:t>The </a:t>
            </a:r>
            <a:r>
              <a:rPr lang="en-GB" dirty="0"/>
              <a:t>notion of forced </a:t>
            </a:r>
            <a:r>
              <a:rPr lang="en-GB" dirty="0" smtClean="0"/>
              <a:t>historical change is then Leninist</a:t>
            </a:r>
            <a:r>
              <a:rPr lang="en-GB" dirty="0"/>
              <a:t>.</a:t>
            </a:r>
          </a:p>
          <a:p>
            <a:r>
              <a:rPr lang="en-GB" dirty="0"/>
              <a:t> </a:t>
            </a:r>
          </a:p>
          <a:p>
            <a:endParaRPr lang="en-GB" dirty="0"/>
          </a:p>
        </p:txBody>
      </p:sp>
      <p:sp>
        <p:nvSpPr>
          <p:cNvPr id="2" name="Title 1"/>
          <p:cNvSpPr>
            <a:spLocks noGrp="1"/>
          </p:cNvSpPr>
          <p:nvPr>
            <p:ph type="title"/>
          </p:nvPr>
        </p:nvSpPr>
        <p:spPr/>
        <p:txBody>
          <a:bodyPr>
            <a:normAutofit fontScale="90000"/>
          </a:bodyPr>
          <a:lstStyle/>
          <a:p>
            <a:r>
              <a:rPr lang="en-GB" dirty="0" smtClean="0"/>
              <a:t>Can the pace of history be forced?</a:t>
            </a:r>
            <a:endParaRPr lang="en-GB" dirty="0"/>
          </a:p>
        </p:txBody>
      </p:sp>
      <p:pic>
        <p:nvPicPr>
          <p:cNvPr id="4" name="Picture 3" descr="Lenin 2.jpg"/>
          <p:cNvPicPr>
            <a:picLocks noChangeAspect="1"/>
          </p:cNvPicPr>
          <p:nvPr/>
        </p:nvPicPr>
        <p:blipFill>
          <a:blip r:embed="rId2" cstate="print"/>
          <a:stretch>
            <a:fillRect/>
          </a:stretch>
        </p:blipFill>
        <p:spPr>
          <a:xfrm>
            <a:off x="7236296" y="4950296"/>
            <a:ext cx="1907704" cy="1907704"/>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3563888" y="5877272"/>
            <a:ext cx="2016224" cy="792088"/>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endParaRPr lang="en-GB" dirty="0" smtClean="0"/>
          </a:p>
          <a:p>
            <a:endParaRPr lang="en-GB" dirty="0" smtClean="0"/>
          </a:p>
          <a:p>
            <a:endParaRPr lang="en-GB" dirty="0" smtClean="0"/>
          </a:p>
          <a:p>
            <a:r>
              <a:rPr lang="en-GB" dirty="0" smtClean="0"/>
              <a:t>Alexis </a:t>
            </a:r>
            <a:r>
              <a:rPr lang="en-GB" dirty="0"/>
              <a:t>de Tocqueville, </a:t>
            </a:r>
            <a:r>
              <a:rPr lang="en-GB" i="1" dirty="0"/>
              <a:t>Democracy in America </a:t>
            </a:r>
            <a:r>
              <a:rPr lang="en-GB" dirty="0"/>
              <a:t>(London: Penguin, 2003[1835]), 54-5.</a:t>
            </a:r>
          </a:p>
          <a:p>
            <a:r>
              <a:rPr lang="en-GB" dirty="0"/>
              <a:t> </a:t>
            </a:r>
            <a:endParaRPr lang="en-GB" dirty="0" smtClean="0"/>
          </a:p>
          <a:p>
            <a:r>
              <a:rPr lang="en-GB" dirty="0" smtClean="0"/>
              <a:t>‘</a:t>
            </a:r>
            <a:r>
              <a:rPr lang="en-GB" dirty="0" smtClean="0"/>
              <a:t>I </a:t>
            </a:r>
            <a:r>
              <a:rPr lang="en-GB" dirty="0"/>
              <a:t>have expressed enough to characterise </a:t>
            </a:r>
            <a:r>
              <a:rPr lang="en-GB" b="1" dirty="0"/>
              <a:t>Anglo-American civilisation in its true </a:t>
            </a:r>
            <a:r>
              <a:rPr lang="en-GB" b="1" dirty="0" smtClean="0"/>
              <a:t>colours</a:t>
            </a:r>
            <a:r>
              <a:rPr lang="en-GB" dirty="0" smtClean="0"/>
              <a:t>… </a:t>
            </a:r>
            <a:r>
              <a:rPr lang="en-GB" b="1" dirty="0" smtClean="0"/>
              <a:t>Americans </a:t>
            </a:r>
            <a:r>
              <a:rPr lang="en-GB" b="1" dirty="0"/>
              <a:t>have succeeded somehow to meld together in wondrous harmony; namely the spirit of religion and the spirit of liberty</a:t>
            </a:r>
            <a:r>
              <a:rPr lang="en-GB" dirty="0" smtClean="0"/>
              <a:t>’. (p. 55) </a:t>
            </a:r>
          </a:p>
          <a:p>
            <a:endParaRPr lang="en-GB" dirty="0"/>
          </a:p>
        </p:txBody>
      </p:sp>
      <p:sp>
        <p:nvSpPr>
          <p:cNvPr id="2" name="Title 1"/>
          <p:cNvSpPr>
            <a:spLocks noGrp="1"/>
          </p:cNvSpPr>
          <p:nvPr>
            <p:ph type="title"/>
          </p:nvPr>
        </p:nvSpPr>
        <p:spPr/>
        <p:txBody>
          <a:bodyPr/>
          <a:lstStyle/>
          <a:p>
            <a:pPr algn="r"/>
            <a:r>
              <a:rPr lang="en-GB" dirty="0" smtClean="0"/>
              <a:t>American </a:t>
            </a:r>
            <a:r>
              <a:rPr lang="en-GB" dirty="0" err="1" smtClean="0"/>
              <a:t>exceptionalism</a:t>
            </a:r>
            <a:endParaRPr lang="en-GB" dirty="0"/>
          </a:p>
        </p:txBody>
      </p:sp>
      <p:pic>
        <p:nvPicPr>
          <p:cNvPr id="4" name="Picture 3" descr="Alexis_de_tocqueville_cropped.jpg"/>
          <p:cNvPicPr>
            <a:picLocks noChangeAspect="1"/>
          </p:cNvPicPr>
          <p:nvPr/>
        </p:nvPicPr>
        <p:blipFill>
          <a:blip r:embed="rId2" cstate="print"/>
          <a:stretch>
            <a:fillRect/>
          </a:stretch>
        </p:blipFill>
        <p:spPr>
          <a:xfrm>
            <a:off x="1" y="0"/>
            <a:ext cx="1907703" cy="2303642"/>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sz="2000" dirty="0" smtClean="0"/>
              <a:t>not </a:t>
            </a:r>
            <a:r>
              <a:rPr lang="en-GB" sz="2000" dirty="0"/>
              <a:t>only </a:t>
            </a:r>
            <a:r>
              <a:rPr lang="en-GB" sz="2000" i="1" dirty="0"/>
              <a:t>would</a:t>
            </a:r>
            <a:r>
              <a:rPr lang="en-GB" sz="2000" dirty="0"/>
              <a:t> the whole world become American, but that it </a:t>
            </a:r>
            <a:r>
              <a:rPr lang="en-GB" sz="2000" i="1" dirty="0"/>
              <a:t>wanted </a:t>
            </a:r>
            <a:r>
              <a:rPr lang="en-GB" sz="2000" dirty="0"/>
              <a:t>to be </a:t>
            </a:r>
            <a:r>
              <a:rPr lang="en-GB" sz="2000" dirty="0" smtClean="0"/>
              <a:t>American; popularised the view that Americanism represented history’s end game. </a:t>
            </a:r>
          </a:p>
          <a:p>
            <a:pPr>
              <a:buNone/>
            </a:pPr>
            <a:r>
              <a:rPr lang="en-GB" sz="2000" dirty="0" smtClean="0"/>
              <a:t>Friedman </a:t>
            </a:r>
            <a:r>
              <a:rPr lang="en-GB" sz="2000" dirty="0"/>
              <a:t>was a huge fan of </a:t>
            </a:r>
            <a:r>
              <a:rPr lang="en-GB" sz="2000" dirty="0" smtClean="0"/>
              <a:t>Fukuyama. </a:t>
            </a:r>
            <a:endParaRPr lang="en-GB" sz="2000" dirty="0" smtClean="0"/>
          </a:p>
          <a:p>
            <a:pPr>
              <a:buNone/>
            </a:pPr>
            <a:r>
              <a:rPr lang="en-GB" sz="2000" b="1" dirty="0" smtClean="0"/>
              <a:t>‘</a:t>
            </a:r>
            <a:r>
              <a:rPr lang="en-GB" sz="2000" b="1" dirty="0"/>
              <a:t>Culturally </a:t>
            </a:r>
            <a:r>
              <a:rPr lang="en-GB" sz="2000" b="1" dirty="0" smtClean="0"/>
              <a:t>speaking globalization </a:t>
            </a:r>
            <a:r>
              <a:rPr lang="en-GB" sz="2000" b="1" dirty="0"/>
              <a:t>has tended to involve the spread of Americanization – from Big Macs to iMacs to </a:t>
            </a:r>
            <a:r>
              <a:rPr lang="en-GB" sz="2000" b="1" dirty="0" err="1"/>
              <a:t>Micky</a:t>
            </a:r>
            <a:r>
              <a:rPr lang="en-GB" sz="2000" b="1" dirty="0"/>
              <a:t> Mouse’.</a:t>
            </a:r>
            <a:endParaRPr lang="en-GB" sz="2000" dirty="0"/>
          </a:p>
          <a:p>
            <a:endParaRPr lang="en-GB" sz="1900" dirty="0" smtClean="0"/>
          </a:p>
          <a:p>
            <a:r>
              <a:rPr lang="en-GB" sz="1900" dirty="0" smtClean="0"/>
              <a:t>Thomas </a:t>
            </a:r>
            <a:r>
              <a:rPr lang="en-GB" sz="1900" dirty="0"/>
              <a:t>Friedman, </a:t>
            </a:r>
            <a:r>
              <a:rPr lang="en-GB" sz="1900" i="1" dirty="0"/>
              <a:t>The Lexus and the Olive Tree</a:t>
            </a:r>
            <a:r>
              <a:rPr lang="en-GB" sz="1900" dirty="0"/>
              <a:t> (New York: Farrar, Strauss and Giroux, 1999), 9; also see xxi.</a:t>
            </a:r>
          </a:p>
          <a:p>
            <a:endParaRPr lang="en-GB" dirty="0"/>
          </a:p>
        </p:txBody>
      </p:sp>
      <p:sp>
        <p:nvSpPr>
          <p:cNvPr id="2" name="Title 1"/>
          <p:cNvSpPr>
            <a:spLocks noGrp="1"/>
          </p:cNvSpPr>
          <p:nvPr>
            <p:ph type="title"/>
          </p:nvPr>
        </p:nvSpPr>
        <p:spPr/>
        <p:txBody>
          <a:bodyPr>
            <a:normAutofit fontScale="90000"/>
          </a:bodyPr>
          <a:lstStyle/>
          <a:p>
            <a:r>
              <a:rPr lang="en-GB" b="1" dirty="0" smtClean="0"/>
              <a:t/>
            </a:r>
            <a:br>
              <a:rPr lang="en-GB" b="1" dirty="0" smtClean="0"/>
            </a:br>
            <a:r>
              <a:rPr lang="en-GB" b="1" dirty="0" smtClean="0"/>
              <a:t>Thomas Friedman:</a:t>
            </a:r>
            <a:br>
              <a:rPr lang="en-GB" b="1" dirty="0" smtClean="0"/>
            </a:br>
            <a:endParaRPr lang="en-GB" dirty="0"/>
          </a:p>
        </p:txBody>
      </p:sp>
      <p:pic>
        <p:nvPicPr>
          <p:cNvPr id="4" name="Picture 3" descr="Thomas_Friedman.jpg"/>
          <p:cNvPicPr>
            <a:picLocks noChangeAspect="1"/>
          </p:cNvPicPr>
          <p:nvPr/>
        </p:nvPicPr>
        <p:blipFill>
          <a:blip r:embed="rId2" cstate="print"/>
          <a:stretch>
            <a:fillRect/>
          </a:stretch>
        </p:blipFill>
        <p:spPr>
          <a:xfrm>
            <a:off x="7812360" y="4979366"/>
            <a:ext cx="1331640" cy="1878634"/>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endParaRPr lang="en-GB" sz="2400" dirty="0" smtClean="0"/>
          </a:p>
          <a:p>
            <a:r>
              <a:rPr lang="en-GB" sz="2400" b="1" dirty="0" err="1" smtClean="0"/>
              <a:t>‘</a:t>
            </a:r>
            <a:r>
              <a:rPr lang="en-GB" sz="2400" b="1" dirty="0" err="1"/>
              <a:t>a</a:t>
            </a:r>
            <a:r>
              <a:rPr lang="en-GB" sz="2400" b="1" dirty="0"/>
              <a:t> new proactive and utopian </a:t>
            </a:r>
            <a:r>
              <a:rPr lang="en-GB" sz="2400" b="1" dirty="0" smtClean="0"/>
              <a:t>“neo-liberal” </a:t>
            </a:r>
            <a:r>
              <a:rPr lang="en-GB" sz="2400" b="1" dirty="0"/>
              <a:t>right whose increasingly hegemonic ideology gripped the world in the latter part of the century with the ascendancy of Ronald Reagan and Margaret Thatcher</a:t>
            </a:r>
            <a:r>
              <a:rPr lang="en-GB" sz="2400" b="1" dirty="0" smtClean="0"/>
              <a:t>’.</a:t>
            </a:r>
          </a:p>
          <a:p>
            <a:r>
              <a:rPr lang="en-GB" sz="1500" dirty="0" smtClean="0"/>
              <a:t>Steven </a:t>
            </a:r>
            <a:r>
              <a:rPr lang="en-GB" sz="1500" dirty="0" err="1"/>
              <a:t>Lukes</a:t>
            </a:r>
            <a:r>
              <a:rPr lang="en-GB" sz="1500" dirty="0"/>
              <a:t>, ‘The grand dichotomy of the twentieth century’, in Ball and Bellamy, </a:t>
            </a:r>
            <a:r>
              <a:rPr lang="en-GB" sz="1500" i="1" dirty="0"/>
              <a:t>The Cambridge History of Twentieth Century Thought</a:t>
            </a:r>
            <a:r>
              <a:rPr lang="en-GB" sz="1500" dirty="0"/>
              <a:t>,623.</a:t>
            </a:r>
          </a:p>
          <a:p>
            <a:endParaRPr lang="en-GB" sz="1800" dirty="0" smtClean="0"/>
          </a:p>
          <a:p>
            <a:endParaRPr lang="en-GB" dirty="0"/>
          </a:p>
        </p:txBody>
      </p:sp>
      <p:sp>
        <p:nvSpPr>
          <p:cNvPr id="2" name="Title 1"/>
          <p:cNvSpPr>
            <a:spLocks noGrp="1"/>
          </p:cNvSpPr>
          <p:nvPr>
            <p:ph type="title"/>
          </p:nvPr>
        </p:nvSpPr>
        <p:spPr/>
        <p:txBody>
          <a:bodyPr>
            <a:normAutofit fontScale="90000"/>
          </a:bodyPr>
          <a:lstStyle/>
          <a:p>
            <a:r>
              <a:rPr lang="en-GB" dirty="0" smtClean="0"/>
              <a:t>The context of the 1980s: </a:t>
            </a:r>
            <a:r>
              <a:rPr lang="en-GB" dirty="0" err="1" smtClean="0"/>
              <a:t>Neoliberalism</a:t>
            </a:r>
            <a:endParaRPr lang="en-GB" dirty="0"/>
          </a:p>
        </p:txBody>
      </p:sp>
      <p:pic>
        <p:nvPicPr>
          <p:cNvPr id="4" name="Picture 3" descr="STEVEN-LUKES.jpg"/>
          <p:cNvPicPr>
            <a:picLocks noChangeAspect="1"/>
          </p:cNvPicPr>
          <p:nvPr/>
        </p:nvPicPr>
        <p:blipFill>
          <a:blip r:embed="rId2" cstate="print"/>
          <a:stretch>
            <a:fillRect/>
          </a:stretch>
        </p:blipFill>
        <p:spPr>
          <a:xfrm>
            <a:off x="6156176" y="4077072"/>
            <a:ext cx="2163922" cy="2542609"/>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3635896" y="5877272"/>
            <a:ext cx="2016224" cy="792088"/>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endParaRPr lang="en-GB" dirty="0" smtClean="0"/>
          </a:p>
          <a:p>
            <a:endParaRPr lang="en-GB" dirty="0"/>
          </a:p>
          <a:p>
            <a:r>
              <a:rPr lang="en-GB" i="1" dirty="0" smtClean="0"/>
              <a:t>The </a:t>
            </a:r>
            <a:r>
              <a:rPr lang="en-GB" i="1" dirty="0"/>
              <a:t>uniform, constant , and uninterrupted effort of every man to better his condition, the principle from which public and national, as well as private opulence is originally derived, is frequently powerful enough to maintain the </a:t>
            </a:r>
            <a:r>
              <a:rPr lang="en-GB" sz="4200" b="1" i="1" dirty="0"/>
              <a:t>natural progress of things towards improvement</a:t>
            </a:r>
            <a:r>
              <a:rPr lang="en-GB" b="1" i="1" dirty="0"/>
              <a:t>,</a:t>
            </a:r>
            <a:r>
              <a:rPr lang="en-GB" i="1" dirty="0"/>
              <a:t> in spite both of the extravagance of government and the greatest errors of administration.</a:t>
            </a:r>
          </a:p>
          <a:p>
            <a:r>
              <a:rPr lang="en-GB" sz="2100" dirty="0"/>
              <a:t>Adam Smith, </a:t>
            </a:r>
            <a:r>
              <a:rPr lang="en-GB" sz="2100" i="1" dirty="0"/>
              <a:t>The Wealth of Nations</a:t>
            </a:r>
            <a:r>
              <a:rPr lang="en-GB" sz="2100" dirty="0"/>
              <a:t> (no place: Shine Classics, 2014) </a:t>
            </a:r>
            <a:r>
              <a:rPr lang="en-GB" sz="2100" dirty="0" smtClean="0"/>
              <a:t>187</a:t>
            </a:r>
          </a:p>
          <a:p>
            <a:endParaRPr lang="en-GB" b="1" dirty="0" smtClean="0"/>
          </a:p>
          <a:p>
            <a:r>
              <a:rPr lang="en-GB" b="1" dirty="0" smtClean="0"/>
              <a:t>Key principles: </a:t>
            </a:r>
            <a:r>
              <a:rPr lang="en-GB" dirty="0" smtClean="0"/>
              <a:t>small government, economic freedom</a:t>
            </a:r>
            <a:endParaRPr lang="en-GB" dirty="0"/>
          </a:p>
          <a:p>
            <a:endParaRPr lang="en-GB" dirty="0"/>
          </a:p>
        </p:txBody>
      </p:sp>
      <p:sp>
        <p:nvSpPr>
          <p:cNvPr id="2" name="Title 1"/>
          <p:cNvSpPr>
            <a:spLocks noGrp="1"/>
          </p:cNvSpPr>
          <p:nvPr>
            <p:ph type="title"/>
          </p:nvPr>
        </p:nvSpPr>
        <p:spPr>
          <a:xfrm>
            <a:off x="457200" y="274638"/>
            <a:ext cx="8229600" cy="1498178"/>
          </a:xfrm>
        </p:spPr>
        <p:txBody>
          <a:bodyPr>
            <a:normAutofit/>
          </a:bodyPr>
          <a:lstStyle/>
          <a:p>
            <a:pPr algn="r"/>
            <a:r>
              <a:rPr lang="en-GB" dirty="0"/>
              <a:t>Adam </a:t>
            </a:r>
            <a:r>
              <a:rPr lang="en-GB" dirty="0" smtClean="0"/>
              <a:t>Smith </a:t>
            </a:r>
            <a:br>
              <a:rPr lang="en-GB" dirty="0" smtClean="0"/>
            </a:br>
            <a:r>
              <a:rPr lang="en-GB" i="1" dirty="0" smtClean="0"/>
              <a:t>The </a:t>
            </a:r>
            <a:r>
              <a:rPr lang="en-GB" i="1" dirty="0"/>
              <a:t>Wealth of </a:t>
            </a:r>
            <a:r>
              <a:rPr lang="en-GB" i="1" dirty="0" smtClean="0"/>
              <a:t>Nations</a:t>
            </a:r>
            <a:r>
              <a:rPr lang="en-GB" dirty="0" smtClean="0"/>
              <a:t>,1776</a:t>
            </a:r>
            <a:endParaRPr lang="en-GB" dirty="0"/>
          </a:p>
        </p:txBody>
      </p:sp>
      <p:pic>
        <p:nvPicPr>
          <p:cNvPr id="4" name="Picture 3" descr="Adam_Smith_The_Muir_portrait.jpg"/>
          <p:cNvPicPr>
            <a:picLocks noChangeAspect="1"/>
          </p:cNvPicPr>
          <p:nvPr/>
        </p:nvPicPr>
        <p:blipFill>
          <a:blip r:embed="rId2" cstate="print"/>
          <a:stretch>
            <a:fillRect/>
          </a:stretch>
        </p:blipFill>
        <p:spPr>
          <a:xfrm>
            <a:off x="0" y="0"/>
            <a:ext cx="1685032" cy="2167564"/>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Gertrude </a:t>
            </a:r>
            <a:r>
              <a:rPr lang="en-GB" dirty="0" err="1"/>
              <a:t>Himmelfarb</a:t>
            </a:r>
            <a:r>
              <a:rPr lang="en-GB" dirty="0"/>
              <a:t> </a:t>
            </a:r>
            <a:endParaRPr lang="en-GB" dirty="0" smtClean="0"/>
          </a:p>
          <a:p>
            <a:r>
              <a:rPr lang="en-GB" b="1" dirty="0" smtClean="0"/>
              <a:t>‘</a:t>
            </a:r>
            <a:r>
              <a:rPr lang="en-GB" b="1" dirty="0"/>
              <a:t>civil society has been infected by the same virus that has contaminated the entire culture: irresponsibility, incivility, a lack of self-discipline and self-control’.</a:t>
            </a:r>
            <a:endParaRPr lang="en-GB" dirty="0"/>
          </a:p>
          <a:p>
            <a:endParaRPr lang="en-GB" sz="1900" dirty="0" smtClean="0"/>
          </a:p>
          <a:p>
            <a:pPr>
              <a:buNone/>
            </a:pPr>
            <a:r>
              <a:rPr lang="en-GB" sz="1900" dirty="0" err="1" smtClean="0"/>
              <a:t>Himmelfarb</a:t>
            </a:r>
            <a:r>
              <a:rPr lang="en-GB" sz="1900" dirty="0"/>
              <a:t>, Gertrude. ‘This Will Hurt’. In </a:t>
            </a:r>
            <a:r>
              <a:rPr lang="en-GB" sz="1900" i="1" dirty="0"/>
              <a:t>This Will Hurt: The Restoration of Virtue and Civic Order, The Social Affairs Unit</a:t>
            </a:r>
            <a:r>
              <a:rPr lang="en-GB" sz="1900" dirty="0"/>
              <a:t>, </a:t>
            </a:r>
            <a:endParaRPr lang="en-GB" sz="1900" dirty="0" smtClean="0"/>
          </a:p>
          <a:p>
            <a:pPr>
              <a:buNone/>
            </a:pPr>
            <a:r>
              <a:rPr lang="en-GB" sz="1900" dirty="0" smtClean="0"/>
              <a:t>edited </a:t>
            </a:r>
            <a:r>
              <a:rPr lang="en-GB" sz="1900" dirty="0"/>
              <a:t>by </a:t>
            </a:r>
            <a:r>
              <a:rPr lang="en-GB" sz="1900" dirty="0" err="1"/>
              <a:t>Digby</a:t>
            </a:r>
            <a:r>
              <a:rPr lang="en-GB" sz="1900" dirty="0"/>
              <a:t> Anderson, ix-xi. </a:t>
            </a:r>
            <a:endParaRPr lang="en-GB" sz="1900" dirty="0" smtClean="0"/>
          </a:p>
          <a:p>
            <a:pPr>
              <a:buNone/>
            </a:pPr>
            <a:r>
              <a:rPr lang="en-GB" sz="1900" dirty="0" smtClean="0"/>
              <a:t>London</a:t>
            </a:r>
            <a:r>
              <a:rPr lang="en-GB" sz="1900" dirty="0"/>
              <a:t>: The Social Affairs Units, 1995, p. x.</a:t>
            </a:r>
          </a:p>
          <a:p>
            <a:endParaRPr lang="en-GB" dirty="0"/>
          </a:p>
        </p:txBody>
      </p:sp>
      <p:sp>
        <p:nvSpPr>
          <p:cNvPr id="2" name="Title 1"/>
          <p:cNvSpPr>
            <a:spLocks noGrp="1"/>
          </p:cNvSpPr>
          <p:nvPr>
            <p:ph type="title"/>
          </p:nvPr>
        </p:nvSpPr>
        <p:spPr/>
        <p:txBody>
          <a:bodyPr/>
          <a:lstStyle/>
          <a:p>
            <a:r>
              <a:rPr lang="en-GB" dirty="0" err="1" smtClean="0"/>
              <a:t>Neoconservatism</a:t>
            </a:r>
            <a:r>
              <a:rPr lang="en-GB" dirty="0" smtClean="0"/>
              <a:t>: </a:t>
            </a:r>
            <a:r>
              <a:rPr lang="en-GB" dirty="0" smtClean="0"/>
              <a:t>Moral </a:t>
            </a:r>
            <a:r>
              <a:rPr lang="en-GB" dirty="0" smtClean="0"/>
              <a:t>Decay</a:t>
            </a:r>
            <a:endParaRPr lang="en-GB" dirty="0"/>
          </a:p>
        </p:txBody>
      </p:sp>
      <p:pic>
        <p:nvPicPr>
          <p:cNvPr id="4" name="Picture 3" descr="Gertrude Himmelfarb.jpg"/>
          <p:cNvPicPr>
            <a:picLocks noChangeAspect="1"/>
          </p:cNvPicPr>
          <p:nvPr/>
        </p:nvPicPr>
        <p:blipFill>
          <a:blip r:embed="rId2" cstate="print"/>
          <a:stretch>
            <a:fillRect/>
          </a:stretch>
        </p:blipFill>
        <p:spPr>
          <a:xfrm>
            <a:off x="7881367" y="4928697"/>
            <a:ext cx="1262633" cy="1929303"/>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GB" b="1" i="1" dirty="0"/>
              <a:t>The end of ideology is not – should not be the end of utopia well. If anything, one can begin anew the discussion of utopia only by being aware of the trap of ideology...</a:t>
            </a:r>
            <a:r>
              <a:rPr lang="en-GB" b="1" i="1" u="sng" dirty="0"/>
              <a:t>There is now, more than ever, some need for utopia, in the sense that men need – as they have always needed – some vision of the potential, some manner </a:t>
            </a:r>
            <a:r>
              <a:rPr lang="en-GB" b="1" i="1" dirty="0"/>
              <a:t>of using passion with intelligence. </a:t>
            </a:r>
            <a:r>
              <a:rPr lang="en-GB" b="1" i="1" u="sng" dirty="0"/>
              <a:t>Yet the ladder to the City of Heaven can no longer be a “faith ladder”, but an empirical one</a:t>
            </a:r>
            <a:r>
              <a:rPr lang="en-GB" b="1" i="1" u="sng" dirty="0" smtClean="0"/>
              <a:t>.</a:t>
            </a:r>
            <a:r>
              <a:rPr lang="en-GB" i="1" u="sng" dirty="0"/>
              <a:t> </a:t>
            </a:r>
            <a:endParaRPr lang="en-GB" i="1" u="sng" dirty="0" smtClean="0"/>
          </a:p>
          <a:p>
            <a:endParaRPr lang="en-GB" dirty="0" smtClean="0"/>
          </a:p>
          <a:p>
            <a:r>
              <a:rPr lang="en-GB" dirty="0" smtClean="0"/>
              <a:t>Bell</a:t>
            </a:r>
            <a:r>
              <a:rPr lang="en-GB" dirty="0"/>
              <a:t>, </a:t>
            </a:r>
            <a:r>
              <a:rPr lang="en-GB" dirty="0" err="1" smtClean="0"/>
              <a:t>Daniel,</a:t>
            </a:r>
            <a:r>
              <a:rPr lang="en-GB" i="1" dirty="0" err="1" smtClean="0"/>
              <a:t>The</a:t>
            </a:r>
            <a:r>
              <a:rPr lang="en-GB" i="1" dirty="0" smtClean="0"/>
              <a:t> </a:t>
            </a:r>
            <a:r>
              <a:rPr lang="en-GB" i="1" dirty="0"/>
              <a:t>End of Ideology: On the Exhaustion of Political Ideas in the Fifties</a:t>
            </a:r>
            <a:r>
              <a:rPr lang="en-GB" dirty="0"/>
              <a:t>. New York: The Free Press, 1962, p. 405</a:t>
            </a:r>
            <a:r>
              <a:rPr lang="en-GB" dirty="0" smtClean="0"/>
              <a:t>.</a:t>
            </a:r>
          </a:p>
          <a:p>
            <a:endParaRPr lang="en-GB" dirty="0" smtClean="0"/>
          </a:p>
          <a:p>
            <a:r>
              <a:rPr lang="en-GB" dirty="0" smtClean="0"/>
              <a:t>Politics must move beyond Left and Right</a:t>
            </a:r>
            <a:endParaRPr lang="en-GB" dirty="0"/>
          </a:p>
          <a:p>
            <a:r>
              <a:rPr lang="en-GB" dirty="0"/>
              <a:t> </a:t>
            </a:r>
          </a:p>
          <a:p>
            <a:endParaRPr lang="en-GB" dirty="0"/>
          </a:p>
          <a:p>
            <a:endParaRPr lang="en-GB" dirty="0"/>
          </a:p>
        </p:txBody>
      </p:sp>
      <p:sp>
        <p:nvSpPr>
          <p:cNvPr id="2" name="Title 1"/>
          <p:cNvSpPr>
            <a:spLocks noGrp="1"/>
          </p:cNvSpPr>
          <p:nvPr>
            <p:ph type="title"/>
          </p:nvPr>
        </p:nvSpPr>
        <p:spPr/>
        <p:txBody>
          <a:bodyPr>
            <a:normAutofit fontScale="90000"/>
          </a:bodyPr>
          <a:lstStyle/>
          <a:p>
            <a:r>
              <a:rPr lang="en-GB" dirty="0" smtClean="0"/>
              <a:t>Daniel Bell: </a:t>
            </a:r>
            <a:br>
              <a:rPr lang="en-GB" dirty="0" smtClean="0"/>
            </a:br>
            <a:r>
              <a:rPr lang="en-GB" dirty="0" smtClean="0"/>
              <a:t>Moving </a:t>
            </a:r>
            <a:r>
              <a:rPr lang="en-GB" dirty="0" smtClean="0"/>
              <a:t>beyond Left and Right</a:t>
            </a:r>
            <a:endParaRPr lang="en-GB" dirty="0"/>
          </a:p>
        </p:txBody>
      </p:sp>
      <p:pic>
        <p:nvPicPr>
          <p:cNvPr id="4" name="Picture 3" descr="Daniel_Bell.jpg"/>
          <p:cNvPicPr>
            <a:picLocks noChangeAspect="1"/>
          </p:cNvPicPr>
          <p:nvPr/>
        </p:nvPicPr>
        <p:blipFill>
          <a:blip r:embed="rId2" cstate="print"/>
          <a:stretch>
            <a:fillRect/>
          </a:stretch>
        </p:blipFill>
        <p:spPr>
          <a:xfrm>
            <a:off x="7482069" y="4365104"/>
            <a:ext cx="1661931" cy="2492896"/>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endParaRPr lang="en-GB" dirty="0" smtClean="0"/>
          </a:p>
          <a:p>
            <a:r>
              <a:rPr lang="en-GB" b="1" dirty="0" smtClean="0"/>
              <a:t>‘</a:t>
            </a:r>
            <a:r>
              <a:rPr lang="en-GB" b="1" dirty="0"/>
              <a:t>We in the West have become thoroughly pessimistic with regard to the possibility of overall progress in democratic institutions’.</a:t>
            </a:r>
            <a:r>
              <a:rPr lang="en-GB" dirty="0"/>
              <a:t> </a:t>
            </a:r>
          </a:p>
          <a:p>
            <a:r>
              <a:rPr lang="en-GB" dirty="0"/>
              <a:t> </a:t>
            </a:r>
          </a:p>
          <a:p>
            <a:r>
              <a:rPr lang="en-GB" dirty="0" smtClean="0"/>
              <a:t>However, </a:t>
            </a:r>
            <a:r>
              <a:rPr lang="en-GB" dirty="0"/>
              <a:t>he announced, </a:t>
            </a:r>
            <a:r>
              <a:rPr lang="en-GB" b="1" dirty="0"/>
              <a:t>‘good news has come’</a:t>
            </a:r>
            <a:r>
              <a:rPr lang="en-GB" dirty="0"/>
              <a:t>, the cause for optimism being the progressive collapse of the world’s dictatorships under the weight of their own inadequacies.  </a:t>
            </a:r>
          </a:p>
          <a:p>
            <a:r>
              <a:rPr lang="en-GB" dirty="0"/>
              <a:t>Fukuyama, </a:t>
            </a:r>
            <a:r>
              <a:rPr lang="en-GB" i="1" dirty="0"/>
              <a:t>The End of </a:t>
            </a:r>
            <a:r>
              <a:rPr lang="en-GB" i="1" dirty="0" err="1"/>
              <a:t>History</a:t>
            </a:r>
            <a:r>
              <a:rPr lang="en-GB" dirty="0" err="1"/>
              <a:t>,xiii</a:t>
            </a:r>
            <a:r>
              <a:rPr lang="en-GB" dirty="0"/>
              <a:t>.</a:t>
            </a:r>
          </a:p>
          <a:p>
            <a:endParaRPr lang="en-GB" dirty="0"/>
          </a:p>
        </p:txBody>
      </p:sp>
      <p:sp>
        <p:nvSpPr>
          <p:cNvPr id="2" name="Title 1"/>
          <p:cNvSpPr>
            <a:spLocks noGrp="1"/>
          </p:cNvSpPr>
          <p:nvPr>
            <p:ph type="title"/>
          </p:nvPr>
        </p:nvSpPr>
        <p:spPr/>
        <p:txBody>
          <a:bodyPr/>
          <a:lstStyle/>
          <a:p>
            <a:endParaRPr lang="en-GB" dirty="0"/>
          </a:p>
        </p:txBody>
      </p:sp>
      <p:pic>
        <p:nvPicPr>
          <p:cNvPr id="4" name="Picture 3" descr="Fukuyama320.jpg"/>
          <p:cNvPicPr>
            <a:picLocks noChangeAspect="1"/>
          </p:cNvPicPr>
          <p:nvPr/>
        </p:nvPicPr>
        <p:blipFill>
          <a:blip r:embed="rId2" cstate="print"/>
          <a:stretch>
            <a:fillRect/>
          </a:stretch>
        </p:blipFill>
        <p:spPr>
          <a:xfrm>
            <a:off x="0" y="1"/>
            <a:ext cx="1191060" cy="1628800"/>
          </a:xfrm>
          <a:prstGeom prst="rect">
            <a:avLst/>
          </a:prstGeom>
        </p:spPr>
      </p:pic>
      <p:pic>
        <p:nvPicPr>
          <p:cNvPr id="5" name="Content Placeholder 3" descr="Fukuyama The End of History.jpeg"/>
          <p:cNvPicPr>
            <a:picLocks noChangeAspect="1"/>
          </p:cNvPicPr>
          <p:nvPr/>
        </p:nvPicPr>
        <p:blipFill>
          <a:blip r:embed="rId3" cstate="print"/>
          <a:stretch>
            <a:fillRect/>
          </a:stretch>
        </p:blipFill>
        <p:spPr>
          <a:xfrm>
            <a:off x="7876583" y="0"/>
            <a:ext cx="1267417" cy="1916832"/>
          </a:xfrm>
          <a:prstGeom prst="rect">
            <a:avLst/>
          </a:prstGeom>
        </p:spPr>
      </p:pic>
      <p:pic>
        <p:nvPicPr>
          <p:cNvPr id="6" name="Picture 5" descr="C:\Users\ablettm\AppData\Local\Microsoft\Windows\Temporary Internet Files\Content.Outlook\R41HOZLM\UWTSD Logo.jpg"/>
          <p:cNvPicPr/>
          <p:nvPr/>
        </p:nvPicPr>
        <p:blipFill>
          <a:blip r:embed="rId4"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endParaRPr lang="en-GB" dirty="0" smtClean="0"/>
          </a:p>
          <a:p>
            <a:r>
              <a:rPr lang="en-GB" dirty="0" smtClean="0"/>
              <a:t>This </a:t>
            </a:r>
            <a:r>
              <a:rPr lang="en-GB" dirty="0"/>
              <a:t>is not to say that there were no geopolitical concerns. The outcome was indeed to be of benefit to hard American power – the beginning of the creation of </a:t>
            </a:r>
            <a:endParaRPr lang="en-GB" dirty="0" smtClean="0"/>
          </a:p>
          <a:p>
            <a:r>
              <a:rPr lang="en-GB" b="1" dirty="0" err="1" smtClean="0"/>
              <a:t>‘</a:t>
            </a:r>
            <a:r>
              <a:rPr lang="en-GB" b="1" dirty="0" err="1"/>
              <a:t>a</a:t>
            </a:r>
            <a:r>
              <a:rPr lang="en-GB" b="1" dirty="0"/>
              <a:t> ring of American bases’, which would enable ‘the US writ...to run everywhere’. </a:t>
            </a:r>
            <a:endParaRPr lang="en-GB" b="1" dirty="0" smtClean="0"/>
          </a:p>
          <a:p>
            <a:r>
              <a:rPr lang="en-GB" sz="2200" dirty="0" err="1" smtClean="0"/>
              <a:t>Kampfner</a:t>
            </a:r>
            <a:r>
              <a:rPr lang="en-GB" sz="2200" dirty="0" smtClean="0"/>
              <a:t>, </a:t>
            </a:r>
            <a:r>
              <a:rPr lang="en-GB" sz="2200" i="1" dirty="0" smtClean="0"/>
              <a:t>Blair’s Wars</a:t>
            </a:r>
            <a:r>
              <a:rPr lang="en-GB" sz="2200" dirty="0" smtClean="0"/>
              <a:t>, 25 </a:t>
            </a:r>
          </a:p>
          <a:p>
            <a:r>
              <a:rPr lang="en-GB" dirty="0" smtClean="0"/>
              <a:t>Yet </a:t>
            </a:r>
            <a:r>
              <a:rPr lang="en-GB" dirty="0"/>
              <a:t>this was a noble goal for what was good for America, as the Project for the New American Century proclaimed, was necessarily good for everyone.</a:t>
            </a:r>
            <a:endParaRPr lang="en-GB" dirty="0" smtClean="0"/>
          </a:p>
          <a:p>
            <a:endParaRPr lang="en-GB" dirty="0"/>
          </a:p>
        </p:txBody>
      </p:sp>
      <p:sp>
        <p:nvSpPr>
          <p:cNvPr id="2" name="Title 1"/>
          <p:cNvSpPr>
            <a:spLocks noGrp="1"/>
          </p:cNvSpPr>
          <p:nvPr>
            <p:ph type="title"/>
          </p:nvPr>
        </p:nvSpPr>
        <p:spPr/>
        <p:txBody>
          <a:bodyPr/>
          <a:lstStyle/>
          <a:p>
            <a:endParaRPr lang="en-GB"/>
          </a:p>
        </p:txBody>
      </p:sp>
      <p:pic>
        <p:nvPicPr>
          <p:cNvPr id="4" name="Picture 3" descr="Fukuyama320.jpg"/>
          <p:cNvPicPr>
            <a:picLocks noChangeAspect="1"/>
          </p:cNvPicPr>
          <p:nvPr/>
        </p:nvPicPr>
        <p:blipFill>
          <a:blip r:embed="rId2" cstate="print"/>
          <a:stretch>
            <a:fillRect/>
          </a:stretch>
        </p:blipFill>
        <p:spPr>
          <a:xfrm>
            <a:off x="0" y="0"/>
            <a:ext cx="1187624" cy="1624101"/>
          </a:xfrm>
          <a:prstGeom prst="rect">
            <a:avLst/>
          </a:prstGeom>
        </p:spPr>
      </p:pic>
      <p:sp>
        <p:nvSpPr>
          <p:cNvPr id="5" name="Rectangle 4"/>
          <p:cNvSpPr/>
          <p:nvPr/>
        </p:nvSpPr>
        <p:spPr>
          <a:xfrm flipV="1">
            <a:off x="3850196" y="6741368"/>
            <a:ext cx="73732" cy="2308324"/>
          </a:xfrm>
          <a:prstGeom prst="rect">
            <a:avLst/>
          </a:prstGeom>
        </p:spPr>
        <p:txBody>
          <a:bodyPr wrap="square">
            <a:spAutoFit/>
          </a:bodyPr>
          <a:lstStyle/>
          <a:p>
            <a:r>
              <a:rPr lang="en-GB" dirty="0" smtClean="0"/>
              <a:t>FUKUYAMA</a:t>
            </a:r>
            <a:endParaRPr lang="en-GB" dirty="0"/>
          </a:p>
        </p:txBody>
      </p:sp>
      <p:pic>
        <p:nvPicPr>
          <p:cNvPr id="6" name="Picture 5"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6732240" y="6065912"/>
            <a:ext cx="2016224" cy="792088"/>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55000" lnSpcReduction="20000"/>
          </a:bodyPr>
          <a:lstStyle/>
          <a:p>
            <a:r>
              <a:rPr lang="en-GB" dirty="0" smtClean="0"/>
              <a:t>Founded 1997.</a:t>
            </a:r>
          </a:p>
          <a:p>
            <a:r>
              <a:rPr lang="en-GB" dirty="0" smtClean="0"/>
              <a:t>Fukuyama was one of the original 25 </a:t>
            </a:r>
            <a:r>
              <a:rPr lang="en-GB" dirty="0" err="1" smtClean="0"/>
              <a:t>signaturees</a:t>
            </a:r>
            <a:r>
              <a:rPr lang="en-GB" dirty="0" smtClean="0"/>
              <a:t>.</a:t>
            </a:r>
          </a:p>
          <a:p>
            <a:r>
              <a:rPr lang="en-GB" dirty="0" smtClean="0"/>
              <a:t>Chairman</a:t>
            </a:r>
            <a:r>
              <a:rPr lang="en-GB" dirty="0"/>
              <a:t>, </a:t>
            </a:r>
            <a:r>
              <a:rPr lang="en-GB" b="1" dirty="0"/>
              <a:t>William </a:t>
            </a:r>
            <a:r>
              <a:rPr lang="en-GB" b="1" dirty="0" err="1" smtClean="0"/>
              <a:t>Kristol</a:t>
            </a:r>
            <a:r>
              <a:rPr lang="en-GB" b="1" dirty="0" smtClean="0"/>
              <a:t> was son of </a:t>
            </a:r>
            <a:r>
              <a:rPr lang="en-GB" b="1" dirty="0"/>
              <a:t>Gertrude </a:t>
            </a:r>
            <a:r>
              <a:rPr lang="en-GB" b="1" dirty="0" err="1"/>
              <a:t>Himmelfarb</a:t>
            </a:r>
            <a:r>
              <a:rPr lang="en-GB" b="1" dirty="0"/>
              <a:t>, </a:t>
            </a:r>
            <a:endParaRPr lang="en-GB" dirty="0"/>
          </a:p>
          <a:p>
            <a:r>
              <a:rPr lang="en-GB" dirty="0"/>
              <a:t> </a:t>
            </a:r>
          </a:p>
          <a:p>
            <a:endParaRPr lang="en-GB" dirty="0" smtClean="0"/>
          </a:p>
          <a:p>
            <a:r>
              <a:rPr lang="en-GB" dirty="0" smtClean="0"/>
              <a:t>The Project was </a:t>
            </a:r>
          </a:p>
          <a:p>
            <a:r>
              <a:rPr lang="en-GB" b="1" dirty="0" smtClean="0"/>
              <a:t>‘</a:t>
            </a:r>
            <a:r>
              <a:rPr lang="en-GB" b="1" dirty="0"/>
              <a:t>dedicated to a few fundamental propositions: that American leadership is good both for America and for the world; and that such leadership requires military strength, diplomatic energy and commitment to moral principle’, </a:t>
            </a:r>
            <a:endParaRPr lang="en-GB" b="1" dirty="0" smtClean="0"/>
          </a:p>
          <a:p>
            <a:r>
              <a:rPr lang="en-GB" dirty="0" smtClean="0"/>
              <a:t>and it intended to </a:t>
            </a:r>
          </a:p>
          <a:p>
            <a:r>
              <a:rPr lang="en-GB" b="1" dirty="0" smtClean="0"/>
              <a:t>‘</a:t>
            </a:r>
            <a:r>
              <a:rPr lang="en-GB" b="1" dirty="0"/>
              <a:t>strive to rally support for a vigorous and principled policy of American international involvement...’.</a:t>
            </a:r>
            <a:r>
              <a:rPr lang="en-GB" dirty="0"/>
              <a:t> </a:t>
            </a:r>
          </a:p>
          <a:p>
            <a:endParaRPr lang="en-GB" sz="2900" dirty="0" smtClean="0"/>
          </a:p>
          <a:p>
            <a:r>
              <a:rPr lang="en-GB" sz="2900" dirty="0" smtClean="0"/>
              <a:t>The </a:t>
            </a:r>
            <a:r>
              <a:rPr lang="en-GB" sz="2900" dirty="0"/>
              <a:t>Project for the New American Century, archived copy from 9 June 2013, </a:t>
            </a:r>
            <a:r>
              <a:rPr lang="en-GB" sz="2900" u="sng" dirty="0">
                <a:hlinkClick r:id="rId2"/>
              </a:rPr>
              <a:t>https://web.archive.org/web/20130609154959/http://www.newamericancentury.org/</a:t>
            </a:r>
            <a:r>
              <a:rPr lang="en-GB" sz="2900" u="sng" dirty="0"/>
              <a:t>, </a:t>
            </a:r>
            <a:endParaRPr lang="en-GB" sz="2900" dirty="0"/>
          </a:p>
          <a:p>
            <a:r>
              <a:rPr lang="en-GB" sz="2900" dirty="0"/>
              <a:t>accessed 24 July 2014.</a:t>
            </a:r>
          </a:p>
          <a:p>
            <a:endParaRPr lang="en-GB" dirty="0"/>
          </a:p>
        </p:txBody>
      </p:sp>
      <p:sp>
        <p:nvSpPr>
          <p:cNvPr id="2" name="Title 1"/>
          <p:cNvSpPr>
            <a:spLocks noGrp="1"/>
          </p:cNvSpPr>
          <p:nvPr>
            <p:ph type="title"/>
          </p:nvPr>
        </p:nvSpPr>
        <p:spPr/>
        <p:txBody>
          <a:bodyPr>
            <a:normAutofit fontScale="90000"/>
          </a:bodyPr>
          <a:lstStyle/>
          <a:p>
            <a:r>
              <a:rPr lang="en-GB" dirty="0" smtClean="0"/>
              <a:t>The Project for the New American Century</a:t>
            </a:r>
            <a:endParaRPr lang="en-GB" dirty="0"/>
          </a:p>
        </p:txBody>
      </p:sp>
      <p:pic>
        <p:nvPicPr>
          <p:cNvPr id="4" name="Picture 3" descr="William Kristol_by_Gage_Skidmore.jpg"/>
          <p:cNvPicPr>
            <a:picLocks noChangeAspect="1"/>
          </p:cNvPicPr>
          <p:nvPr/>
        </p:nvPicPr>
        <p:blipFill>
          <a:blip r:embed="rId3" cstate="print"/>
          <a:stretch>
            <a:fillRect/>
          </a:stretch>
        </p:blipFill>
        <p:spPr>
          <a:xfrm>
            <a:off x="7236296" y="764704"/>
            <a:ext cx="1727611" cy="2204864"/>
          </a:xfrm>
          <a:prstGeom prst="rect">
            <a:avLst/>
          </a:prstGeom>
        </p:spPr>
      </p:pic>
      <p:pic>
        <p:nvPicPr>
          <p:cNvPr id="5" name="Picture 4" descr="C:\Users\ablettm\AppData\Local\Microsoft\Windows\Temporary Internet Files\Content.Outlook\R41HOZLM\UWTSD Logo.jpg"/>
          <p:cNvPicPr/>
          <p:nvPr/>
        </p:nvPicPr>
        <p:blipFill>
          <a:blip r:embed="rId4"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b="1" dirty="0" smtClean="0"/>
              <a:t>‘</a:t>
            </a:r>
            <a:r>
              <a:rPr lang="en-GB" b="1" dirty="0"/>
              <a:t>history is directional and progressive, and that it culminates in the modern liberal state’</a:t>
            </a:r>
            <a:r>
              <a:rPr lang="en-GB" dirty="0"/>
              <a:t>.</a:t>
            </a:r>
          </a:p>
          <a:p>
            <a:r>
              <a:rPr lang="en-GB" dirty="0" smtClean="0"/>
              <a:t>Fukuyama, Frances. 'The End of History?'.</a:t>
            </a:r>
            <a:r>
              <a:rPr lang="en-GB" i="1" dirty="0" smtClean="0"/>
              <a:t>The National Interest</a:t>
            </a:r>
            <a:r>
              <a:rPr lang="en-GB" dirty="0" smtClean="0"/>
              <a:t> 16 (Summer 1989): 3-18.</a:t>
            </a:r>
          </a:p>
          <a:p>
            <a:endParaRPr lang="en-GB" b="1" dirty="0" smtClean="0"/>
          </a:p>
        </p:txBody>
      </p:sp>
      <p:sp>
        <p:nvSpPr>
          <p:cNvPr id="2" name="Title 1"/>
          <p:cNvSpPr>
            <a:spLocks noGrp="1"/>
          </p:cNvSpPr>
          <p:nvPr>
            <p:ph type="title"/>
          </p:nvPr>
        </p:nvSpPr>
        <p:spPr/>
        <p:txBody>
          <a:bodyPr>
            <a:normAutofit fontScale="90000"/>
          </a:bodyPr>
          <a:lstStyle/>
          <a:p>
            <a:r>
              <a:rPr lang="en-GB" dirty="0" smtClean="0"/>
              <a:t>Neoconservative Theory of History</a:t>
            </a:r>
            <a:endParaRPr lang="en-GB" dirty="0"/>
          </a:p>
        </p:txBody>
      </p:sp>
      <p:pic>
        <p:nvPicPr>
          <p:cNvPr id="4" name="Picture 3" descr="Fukuyama320.jpg"/>
          <p:cNvPicPr>
            <a:picLocks noChangeAspect="1"/>
          </p:cNvPicPr>
          <p:nvPr/>
        </p:nvPicPr>
        <p:blipFill>
          <a:blip r:embed="rId2" cstate="print"/>
          <a:stretch>
            <a:fillRect/>
          </a:stretch>
        </p:blipFill>
        <p:spPr>
          <a:xfrm>
            <a:off x="467544" y="4149080"/>
            <a:ext cx="1872208" cy="2560284"/>
          </a:xfrm>
          <a:prstGeom prst="rect">
            <a:avLst/>
          </a:prstGeom>
        </p:spPr>
      </p:pic>
      <p:pic>
        <p:nvPicPr>
          <p:cNvPr id="5" name="Content Placeholder 3" descr="Fukuyama The End of History.jpeg"/>
          <p:cNvPicPr>
            <a:picLocks noChangeAspect="1"/>
          </p:cNvPicPr>
          <p:nvPr/>
        </p:nvPicPr>
        <p:blipFill>
          <a:blip r:embed="rId3" cstate="print"/>
          <a:stretch>
            <a:fillRect/>
          </a:stretch>
        </p:blipFill>
        <p:spPr>
          <a:xfrm>
            <a:off x="3131840" y="4509120"/>
            <a:ext cx="1457865" cy="2204864"/>
          </a:xfrm>
          <a:prstGeom prst="rect">
            <a:avLst/>
          </a:prstGeom>
        </p:spPr>
      </p:pic>
      <p:pic>
        <p:nvPicPr>
          <p:cNvPr id="6" name="Picture 5" descr="C:\Users\ablettm\AppData\Local\Microsoft\Windows\Temporary Internet Files\Content.Outlook\R41HOZLM\UWTSD Logo.jpg"/>
          <p:cNvPicPr/>
          <p:nvPr/>
        </p:nvPicPr>
        <p:blipFill>
          <a:blip r:embed="rId4"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a:buNone/>
            </a:pPr>
            <a:r>
              <a:rPr lang="en-GB" b="1" dirty="0" smtClean="0"/>
              <a:t>‘</a:t>
            </a:r>
          </a:p>
          <a:p>
            <a:pPr>
              <a:buNone/>
            </a:pPr>
            <a:r>
              <a:rPr lang="en-GB" b="1" dirty="0" smtClean="0"/>
              <a:t>Whether </a:t>
            </a:r>
            <a:r>
              <a:rPr lang="en-GB" b="1" dirty="0"/>
              <a:t>or not we acknowledge our debt to him, we owe to Hegel the most fundamental aspects of our present day </a:t>
            </a:r>
            <a:r>
              <a:rPr lang="en-GB" b="1" dirty="0" smtClean="0"/>
              <a:t>consciousness’.</a:t>
            </a:r>
            <a:endParaRPr lang="en-GB" dirty="0"/>
          </a:p>
          <a:p>
            <a:pPr>
              <a:buNone/>
            </a:pPr>
            <a:r>
              <a:rPr lang="en-GB" dirty="0"/>
              <a:t>Fukuyama </a:t>
            </a:r>
            <a:r>
              <a:rPr lang="en-GB" i="1" dirty="0"/>
              <a:t>The </a:t>
            </a:r>
            <a:r>
              <a:rPr lang="en-GB" i="1" dirty="0" smtClean="0"/>
              <a:t>End </a:t>
            </a:r>
            <a:r>
              <a:rPr lang="en-GB" i="1" dirty="0"/>
              <a:t>of </a:t>
            </a:r>
            <a:r>
              <a:rPr lang="en-GB" i="1" dirty="0" smtClean="0"/>
              <a:t>History </a:t>
            </a:r>
            <a:r>
              <a:rPr lang="en-GB" dirty="0"/>
              <a:t>p. 59</a:t>
            </a:r>
          </a:p>
          <a:p>
            <a:pPr>
              <a:buNone/>
            </a:pPr>
            <a:r>
              <a:rPr lang="en-GB" b="1" dirty="0" smtClean="0"/>
              <a:t>‘The </a:t>
            </a:r>
            <a:r>
              <a:rPr lang="en-GB" b="1" dirty="0"/>
              <a:t>Universal History of mankind was nothing other than man’s progressive rise to full rationality, </a:t>
            </a:r>
            <a:r>
              <a:rPr lang="en-GB" b="1" dirty="0" smtClean="0"/>
              <a:t>and </a:t>
            </a:r>
            <a:r>
              <a:rPr lang="en-GB" b="1" dirty="0"/>
              <a:t>to a self-conscious awareness of how that rationality expresses itself in liberal </a:t>
            </a:r>
            <a:r>
              <a:rPr lang="en-GB" b="1" dirty="0" smtClean="0"/>
              <a:t>self-government’.</a:t>
            </a:r>
            <a:endParaRPr lang="en-GB" dirty="0"/>
          </a:p>
          <a:p>
            <a:pPr>
              <a:buNone/>
            </a:pPr>
            <a:r>
              <a:rPr lang="en-GB" dirty="0"/>
              <a:t>Fukuyama </a:t>
            </a:r>
            <a:r>
              <a:rPr lang="en-GB" i="1" dirty="0"/>
              <a:t>The </a:t>
            </a:r>
            <a:r>
              <a:rPr lang="en-GB" i="1" dirty="0" smtClean="0"/>
              <a:t>End </a:t>
            </a:r>
            <a:r>
              <a:rPr lang="en-GB" i="1" dirty="0"/>
              <a:t>of </a:t>
            </a:r>
            <a:r>
              <a:rPr lang="en-GB" i="1" dirty="0" smtClean="0"/>
              <a:t>History </a:t>
            </a:r>
            <a:r>
              <a:rPr lang="en-GB" dirty="0"/>
              <a:t>p. 60</a:t>
            </a:r>
          </a:p>
          <a:p>
            <a:endParaRPr lang="en-GB" dirty="0"/>
          </a:p>
        </p:txBody>
      </p:sp>
      <p:sp>
        <p:nvSpPr>
          <p:cNvPr id="2" name="Title 1"/>
          <p:cNvSpPr>
            <a:spLocks noGrp="1"/>
          </p:cNvSpPr>
          <p:nvPr>
            <p:ph type="title"/>
          </p:nvPr>
        </p:nvSpPr>
        <p:spPr/>
        <p:txBody>
          <a:bodyPr/>
          <a:lstStyle/>
          <a:p>
            <a:endParaRPr lang="en-GB" dirty="0"/>
          </a:p>
        </p:txBody>
      </p:sp>
      <p:pic>
        <p:nvPicPr>
          <p:cNvPr id="4" name="Picture 3" descr="Fukuyama320.jpg"/>
          <p:cNvPicPr>
            <a:picLocks noChangeAspect="1"/>
          </p:cNvPicPr>
          <p:nvPr/>
        </p:nvPicPr>
        <p:blipFill>
          <a:blip r:embed="rId2" cstate="print"/>
          <a:stretch>
            <a:fillRect/>
          </a:stretch>
        </p:blipFill>
        <p:spPr>
          <a:xfrm>
            <a:off x="0" y="0"/>
            <a:ext cx="1296144" cy="1772504"/>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endParaRPr lang="en-GB" dirty="0" smtClean="0"/>
          </a:p>
          <a:p>
            <a:r>
              <a:rPr lang="en-GB" dirty="0" smtClean="0"/>
              <a:t>The </a:t>
            </a:r>
            <a:r>
              <a:rPr lang="en-GB" dirty="0"/>
              <a:t>driver of </a:t>
            </a:r>
            <a:r>
              <a:rPr lang="en-GB" dirty="0" smtClean="0"/>
              <a:t>history is psychological </a:t>
            </a:r>
            <a:r>
              <a:rPr lang="en-GB" dirty="0"/>
              <a:t>and humanist – </a:t>
            </a:r>
            <a:r>
              <a:rPr lang="en-GB" b="1" dirty="0"/>
              <a:t>the supposed need of the </a:t>
            </a:r>
            <a:r>
              <a:rPr lang="en-GB" b="1" i="1" dirty="0" err="1"/>
              <a:t>thymos</a:t>
            </a:r>
            <a:r>
              <a:rPr lang="en-GB" b="1" dirty="0"/>
              <a:t>, the part of the Platonic soul which craves recognition as a basis of self-esteem.</a:t>
            </a:r>
          </a:p>
          <a:p>
            <a:r>
              <a:rPr lang="en-GB" dirty="0"/>
              <a:t> </a:t>
            </a:r>
          </a:p>
          <a:p>
            <a:r>
              <a:rPr lang="en-GB" sz="3000" dirty="0"/>
              <a:t>Fukuyama, </a:t>
            </a:r>
            <a:r>
              <a:rPr lang="en-GB" sz="3000" i="1" dirty="0"/>
              <a:t>The End of History</a:t>
            </a:r>
            <a:r>
              <a:rPr lang="en-GB" sz="3000" dirty="0"/>
              <a:t>,163; also see 223-34,  300-12</a:t>
            </a:r>
            <a:r>
              <a:rPr lang="en-GB" sz="3000" dirty="0" smtClean="0"/>
              <a:t>.</a:t>
            </a:r>
          </a:p>
          <a:p>
            <a:r>
              <a:rPr lang="en-GB" dirty="0" smtClean="0"/>
              <a:t>Hegel – the end of alienation and recovery of the essence in order to become a whole person</a:t>
            </a:r>
            <a:endParaRPr lang="en-GB" dirty="0"/>
          </a:p>
          <a:p>
            <a:endParaRPr lang="en-GB" dirty="0"/>
          </a:p>
        </p:txBody>
      </p:sp>
      <p:sp>
        <p:nvSpPr>
          <p:cNvPr id="2" name="Title 1"/>
          <p:cNvSpPr>
            <a:spLocks noGrp="1"/>
          </p:cNvSpPr>
          <p:nvPr>
            <p:ph type="title"/>
          </p:nvPr>
        </p:nvSpPr>
        <p:spPr/>
        <p:txBody>
          <a:bodyPr/>
          <a:lstStyle/>
          <a:p>
            <a:endParaRPr lang="en-GB" dirty="0"/>
          </a:p>
        </p:txBody>
      </p:sp>
      <p:pic>
        <p:nvPicPr>
          <p:cNvPr id="4" name="Picture 3" descr="Fukuyama320.jpg"/>
          <p:cNvPicPr>
            <a:picLocks noChangeAspect="1"/>
          </p:cNvPicPr>
          <p:nvPr/>
        </p:nvPicPr>
        <p:blipFill>
          <a:blip r:embed="rId2" cstate="print"/>
          <a:stretch>
            <a:fillRect/>
          </a:stretch>
        </p:blipFill>
        <p:spPr>
          <a:xfrm>
            <a:off x="0" y="0"/>
            <a:ext cx="1296144" cy="1772504"/>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7127776" y="6065912"/>
            <a:ext cx="2016224" cy="792088"/>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endParaRPr lang="en-GB" dirty="0" smtClean="0"/>
          </a:p>
          <a:p>
            <a:r>
              <a:rPr lang="en-GB" dirty="0" smtClean="0"/>
              <a:t>when </a:t>
            </a:r>
            <a:r>
              <a:rPr lang="en-GB" dirty="0" smtClean="0"/>
              <a:t>bio-technology finally allowed science to manipulate humanity, achieving what decades of social engineering had failed to accomplish, </a:t>
            </a:r>
            <a:r>
              <a:rPr lang="en-GB" b="1" dirty="0" smtClean="0"/>
              <a:t>‘we shall then finally have definitely finished human history, because we shall have abolished human beings as such. And then a new, post-human history will begin’.</a:t>
            </a:r>
            <a:r>
              <a:rPr lang="en-GB" dirty="0" smtClean="0"/>
              <a:t> </a:t>
            </a:r>
            <a:endParaRPr lang="en-GB" dirty="0" smtClean="0"/>
          </a:p>
          <a:p>
            <a:r>
              <a:rPr lang="en-GB" dirty="0" smtClean="0"/>
              <a:t>Fukuyama</a:t>
            </a:r>
            <a:r>
              <a:rPr lang="en-GB" dirty="0"/>
              <a:t>, ‘The end of history</a:t>
            </a:r>
            <a:r>
              <a:rPr lang="en-GB" dirty="0" smtClean="0"/>
              <a:t>?’, </a:t>
            </a:r>
            <a:r>
              <a:rPr lang="en-GB" dirty="0"/>
              <a:t>4.</a:t>
            </a:r>
          </a:p>
          <a:p>
            <a:endParaRPr lang="en-GB" dirty="0" smtClean="0"/>
          </a:p>
          <a:p>
            <a:endParaRPr lang="en-GB" dirty="0"/>
          </a:p>
        </p:txBody>
      </p:sp>
      <p:sp>
        <p:nvSpPr>
          <p:cNvPr id="2" name="Title 1"/>
          <p:cNvSpPr>
            <a:spLocks noGrp="1"/>
          </p:cNvSpPr>
          <p:nvPr>
            <p:ph type="title"/>
          </p:nvPr>
        </p:nvSpPr>
        <p:spPr/>
        <p:txBody>
          <a:bodyPr/>
          <a:lstStyle/>
          <a:p>
            <a:endParaRPr lang="en-GB" dirty="0"/>
          </a:p>
        </p:txBody>
      </p:sp>
      <p:pic>
        <p:nvPicPr>
          <p:cNvPr id="4" name="Picture 3" descr="Fukuyama320.jpg"/>
          <p:cNvPicPr>
            <a:picLocks noChangeAspect="1"/>
          </p:cNvPicPr>
          <p:nvPr/>
        </p:nvPicPr>
        <p:blipFill>
          <a:blip r:embed="rId2" cstate="print"/>
          <a:stretch>
            <a:fillRect/>
          </a:stretch>
        </p:blipFill>
        <p:spPr>
          <a:xfrm>
            <a:off x="0" y="0"/>
            <a:ext cx="1115616" cy="1525629"/>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6876256" y="5877272"/>
            <a:ext cx="2016224" cy="792088"/>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200" dirty="0"/>
              <a:t>From the outset the Project </a:t>
            </a:r>
            <a:r>
              <a:rPr lang="en-GB" sz="2200" dirty="0" smtClean="0"/>
              <a:t>for the New American Century </a:t>
            </a:r>
            <a:r>
              <a:rPr lang="en-GB" sz="2200" dirty="0" smtClean="0"/>
              <a:t>campaigned </a:t>
            </a:r>
            <a:r>
              <a:rPr lang="en-GB" sz="2200" dirty="0"/>
              <a:t>actively for an invasion of Iraq. </a:t>
            </a:r>
            <a:endParaRPr lang="en-GB" sz="2200" dirty="0" smtClean="0"/>
          </a:p>
          <a:p>
            <a:r>
              <a:rPr lang="en-GB" sz="2200" dirty="0" smtClean="0"/>
              <a:t>A memorandum </a:t>
            </a:r>
            <a:r>
              <a:rPr lang="en-GB" sz="2200" dirty="0"/>
              <a:t>of 7 January </a:t>
            </a:r>
            <a:r>
              <a:rPr lang="en-GB" sz="2200" dirty="0" smtClean="0"/>
              <a:t>1999: </a:t>
            </a:r>
          </a:p>
          <a:p>
            <a:r>
              <a:rPr lang="en-GB" b="1" dirty="0" smtClean="0"/>
              <a:t>‘</a:t>
            </a:r>
            <a:r>
              <a:rPr lang="en-GB" b="1" dirty="0"/>
              <a:t>Now that the dust has settled from the 70-hour aerial attack on Iraq, it has become clear that the only solution for the threat Iraq poses is to remove Saddam’.</a:t>
            </a:r>
            <a:r>
              <a:rPr lang="en-GB" dirty="0"/>
              <a:t> </a:t>
            </a:r>
          </a:p>
          <a:p>
            <a:r>
              <a:rPr lang="en-GB" sz="2100" dirty="0"/>
              <a:t>Mark </a:t>
            </a:r>
            <a:r>
              <a:rPr lang="en-GB" sz="2100" dirty="0" err="1"/>
              <a:t>Lagon</a:t>
            </a:r>
            <a:r>
              <a:rPr lang="en-GB" sz="2100" dirty="0"/>
              <a:t>, ‘Memorandum to Opinion Leaders’, The Project for the New American Century, January 7, 1999, </a:t>
            </a:r>
            <a:r>
              <a:rPr lang="en-GB" sz="2100" u="sng" dirty="0">
                <a:hlinkClick r:id="rId2"/>
              </a:rPr>
              <a:t>https://web.archive.org/web/20130609165624/http://www.newamericancentury.org/iraqjan0799.htm</a:t>
            </a:r>
            <a:r>
              <a:rPr lang="en-GB" sz="2100" dirty="0"/>
              <a:t>, accessed 24 July 2014.</a:t>
            </a:r>
          </a:p>
          <a:p>
            <a:endParaRPr lang="en-GB" dirty="0"/>
          </a:p>
        </p:txBody>
      </p:sp>
      <p:sp>
        <p:nvSpPr>
          <p:cNvPr id="2" name="Title 1"/>
          <p:cNvSpPr>
            <a:spLocks noGrp="1"/>
          </p:cNvSpPr>
          <p:nvPr>
            <p:ph type="title"/>
          </p:nvPr>
        </p:nvSpPr>
        <p:spPr/>
        <p:txBody>
          <a:bodyPr/>
          <a:lstStyle/>
          <a:p>
            <a:r>
              <a:rPr lang="en-GB" dirty="0" smtClean="0"/>
              <a:t>Iraq</a:t>
            </a:r>
            <a:endParaRPr lang="en-GB" dirty="0"/>
          </a:p>
        </p:txBody>
      </p:sp>
      <p:pic>
        <p:nvPicPr>
          <p:cNvPr id="4" name="Picture 3" descr="Saddam_Hussain_Iran-Iraqi_war_1980s.jpg"/>
          <p:cNvPicPr>
            <a:picLocks noChangeAspect="1"/>
          </p:cNvPicPr>
          <p:nvPr/>
        </p:nvPicPr>
        <p:blipFill>
          <a:blip r:embed="rId3" cstate="print"/>
          <a:stretch>
            <a:fillRect/>
          </a:stretch>
        </p:blipFill>
        <p:spPr>
          <a:xfrm>
            <a:off x="7100579" y="0"/>
            <a:ext cx="2043421" cy="1475804"/>
          </a:xfrm>
          <a:prstGeom prst="rect">
            <a:avLst/>
          </a:prstGeom>
        </p:spPr>
      </p:pic>
      <p:pic>
        <p:nvPicPr>
          <p:cNvPr id="5" name="Picture 4" descr="C:\Users\ablettm\AppData\Local\Microsoft\Windows\Temporary Internet Files\Content.Outlook\R41HOZLM\UWTSD Logo.jpg"/>
          <p:cNvPicPr/>
          <p:nvPr/>
        </p:nvPicPr>
        <p:blipFill>
          <a:blip r:embed="rId4"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r>
              <a:rPr lang="en-GB" dirty="0" smtClean="0"/>
              <a:t>The Bush White House revised its foreign policy to consist of three pillars:</a:t>
            </a:r>
          </a:p>
          <a:p>
            <a:r>
              <a:rPr lang="en-GB" dirty="0" smtClean="0"/>
              <a:t>One </a:t>
            </a:r>
            <a:r>
              <a:rPr lang="en-GB" dirty="0"/>
              <a:t>was </a:t>
            </a:r>
            <a:r>
              <a:rPr lang="en-GB" b="1" dirty="0"/>
              <a:t>military dominance</a:t>
            </a:r>
            <a:r>
              <a:rPr lang="en-GB" dirty="0"/>
              <a:t>, which is to be expected. </a:t>
            </a:r>
          </a:p>
          <a:p>
            <a:r>
              <a:rPr lang="en-GB" dirty="0"/>
              <a:t>The other two were </a:t>
            </a:r>
            <a:r>
              <a:rPr lang="en-GB" b="1" dirty="0"/>
              <a:t>pre-emption</a:t>
            </a:r>
            <a:r>
              <a:rPr lang="en-GB" dirty="0"/>
              <a:t> </a:t>
            </a:r>
            <a:endParaRPr lang="en-GB" dirty="0" smtClean="0"/>
          </a:p>
          <a:p>
            <a:r>
              <a:rPr lang="en-GB" dirty="0" smtClean="0"/>
              <a:t>and </a:t>
            </a:r>
            <a:r>
              <a:rPr lang="en-GB" b="1" dirty="0"/>
              <a:t>regime change</a:t>
            </a:r>
            <a:r>
              <a:rPr lang="en-GB" dirty="0"/>
              <a:t>, </a:t>
            </a:r>
            <a:endParaRPr lang="en-GB" dirty="0" smtClean="0"/>
          </a:p>
          <a:p>
            <a:r>
              <a:rPr lang="en-GB" dirty="0" smtClean="0"/>
              <a:t>both </a:t>
            </a:r>
            <a:r>
              <a:rPr lang="en-GB" dirty="0"/>
              <a:t>of which represented radical breaks with previous American policy. </a:t>
            </a:r>
          </a:p>
          <a:p>
            <a:r>
              <a:rPr lang="en-GB" dirty="0"/>
              <a:t> </a:t>
            </a:r>
          </a:p>
          <a:p>
            <a:r>
              <a:rPr lang="en-GB" dirty="0"/>
              <a:t>Both were based in the assumption, derived from Hegel and Condorcet, via Fukuyama, that, as the whole world was destined to become like America, </a:t>
            </a:r>
            <a:r>
              <a:rPr lang="en-GB" b="1" dirty="0"/>
              <a:t>political ‘transformation’ could be achieved by converting a ‘transition to democracy’ envisaged in Fukuyama’s passive model to its ‘imposition</a:t>
            </a:r>
            <a:r>
              <a:rPr lang="en-GB" b="1" dirty="0" smtClean="0"/>
              <a:t>’.</a:t>
            </a:r>
          </a:p>
          <a:p>
            <a:endParaRPr lang="en-GB" dirty="0"/>
          </a:p>
          <a:p>
            <a:r>
              <a:rPr lang="en-GB" sz="2200" dirty="0"/>
              <a:t>Kenneth </a:t>
            </a:r>
            <a:r>
              <a:rPr lang="en-GB" sz="2200" dirty="0" err="1"/>
              <a:t>Jowitt</a:t>
            </a:r>
            <a:r>
              <a:rPr lang="en-GB" sz="2200" dirty="0"/>
              <a:t>, ‘Rage, Hubris and Regime Change: The Urge to Speed History Along’. </a:t>
            </a:r>
            <a:r>
              <a:rPr lang="en-GB" sz="2200" i="1" dirty="0"/>
              <a:t>Policy Review</a:t>
            </a:r>
            <a:r>
              <a:rPr lang="en-GB" sz="2200" dirty="0"/>
              <a:t> 118 (April-May 2003): 34-8. </a:t>
            </a:r>
            <a:r>
              <a:rPr lang="en-GB" sz="2200" u="sng" dirty="0">
                <a:hlinkClick r:id="rId2"/>
              </a:rPr>
              <a:t>http://www.hoover.org/research/rage-hubris-and-regime-change</a:t>
            </a:r>
            <a:r>
              <a:rPr lang="en-GB" sz="2200" dirty="0"/>
              <a:t> [accessed 1 October 2014].</a:t>
            </a:r>
          </a:p>
          <a:p>
            <a:endParaRPr lang="en-GB" dirty="0"/>
          </a:p>
        </p:txBody>
      </p:sp>
      <p:sp>
        <p:nvSpPr>
          <p:cNvPr id="2" name="Title 1"/>
          <p:cNvSpPr>
            <a:spLocks noGrp="1"/>
          </p:cNvSpPr>
          <p:nvPr>
            <p:ph type="title"/>
          </p:nvPr>
        </p:nvSpPr>
        <p:spPr/>
        <p:txBody>
          <a:bodyPr/>
          <a:lstStyle/>
          <a:p>
            <a:pPr algn="l"/>
            <a:r>
              <a:rPr lang="en-GB" dirty="0" smtClean="0"/>
              <a:t>Post 9/11</a:t>
            </a:r>
            <a:endParaRPr lang="en-GB" dirty="0"/>
          </a:p>
        </p:txBody>
      </p:sp>
      <p:pic>
        <p:nvPicPr>
          <p:cNvPr id="4" name="Picture 3" descr="George W Bush.jpg"/>
          <p:cNvPicPr>
            <a:picLocks noChangeAspect="1"/>
          </p:cNvPicPr>
          <p:nvPr/>
        </p:nvPicPr>
        <p:blipFill>
          <a:blip r:embed="rId3" cstate="print"/>
          <a:stretch>
            <a:fillRect/>
          </a:stretch>
        </p:blipFill>
        <p:spPr>
          <a:xfrm>
            <a:off x="6372200" y="1"/>
            <a:ext cx="2771800" cy="1561259"/>
          </a:xfrm>
          <a:prstGeom prst="rect">
            <a:avLst/>
          </a:prstGeom>
        </p:spPr>
      </p:pic>
      <p:pic>
        <p:nvPicPr>
          <p:cNvPr id="5" name="Picture 4" descr="C:\Users\ablettm\AppData\Local\Microsoft\Windows\Temporary Internet Files\Content.Outlook\R41HOZLM\UWTSD Logo.jpg"/>
          <p:cNvPicPr/>
          <p:nvPr/>
        </p:nvPicPr>
        <p:blipFill>
          <a:blip r:embed="rId4"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November </a:t>
            </a:r>
            <a:r>
              <a:rPr lang="en-GB" dirty="0"/>
              <a:t>2003, after the invasion of Iraq, George W. Bush gave the first of  series of speeches in which he announced a few </a:t>
            </a:r>
            <a:r>
              <a:rPr lang="en-GB" b="1" dirty="0"/>
              <a:t>‘forward strategy’ </a:t>
            </a:r>
            <a:r>
              <a:rPr lang="en-GB" dirty="0"/>
              <a:t>intended to promote democracy in the middle east as the only sure guarantor of peace. </a:t>
            </a:r>
            <a:endParaRPr lang="en-GB" dirty="0" smtClean="0"/>
          </a:p>
          <a:p>
            <a:r>
              <a:rPr lang="en-GB" dirty="0" smtClean="0"/>
              <a:t> </a:t>
            </a:r>
          </a:p>
          <a:p>
            <a:r>
              <a:rPr lang="en-GB" sz="1500" dirty="0"/>
              <a:t>‘Bush demands Mid-East democracy’, BBC News 6 November 2003, </a:t>
            </a:r>
            <a:r>
              <a:rPr lang="en-GB" sz="1500" u="sng" dirty="0">
                <a:hlinkClick r:id="rId2"/>
              </a:rPr>
              <a:t>http://news.bbc.co.uk/1/hi/world/middle_east/3248119.stm</a:t>
            </a:r>
            <a:r>
              <a:rPr lang="en-GB" sz="1500" dirty="0"/>
              <a:t> [accessed 25 April 2015]</a:t>
            </a:r>
          </a:p>
          <a:p>
            <a:endParaRPr lang="en-GB" dirty="0"/>
          </a:p>
        </p:txBody>
      </p:sp>
      <p:sp>
        <p:nvSpPr>
          <p:cNvPr id="2" name="Title 1"/>
          <p:cNvSpPr>
            <a:spLocks noGrp="1"/>
          </p:cNvSpPr>
          <p:nvPr>
            <p:ph type="title"/>
          </p:nvPr>
        </p:nvSpPr>
        <p:spPr/>
        <p:txBody>
          <a:bodyPr/>
          <a:lstStyle/>
          <a:p>
            <a:endParaRPr lang="en-GB" dirty="0"/>
          </a:p>
        </p:txBody>
      </p:sp>
      <p:pic>
        <p:nvPicPr>
          <p:cNvPr id="4" name="Picture 3" descr="George W Bush.jpg"/>
          <p:cNvPicPr>
            <a:picLocks noChangeAspect="1"/>
          </p:cNvPicPr>
          <p:nvPr/>
        </p:nvPicPr>
        <p:blipFill>
          <a:blip r:embed="rId3" cstate="print"/>
          <a:stretch>
            <a:fillRect/>
          </a:stretch>
        </p:blipFill>
        <p:spPr>
          <a:xfrm>
            <a:off x="6372200" y="1"/>
            <a:ext cx="2771800" cy="1561259"/>
          </a:xfrm>
          <a:prstGeom prst="rect">
            <a:avLst/>
          </a:prstGeom>
        </p:spPr>
      </p:pic>
      <p:pic>
        <p:nvPicPr>
          <p:cNvPr id="5" name="Picture 4" descr="C:\Users\ablettm\AppData\Local\Microsoft\Windows\Temporary Internet Files\Content.Outlook\R41HOZLM\UWTSD Logo.jpg"/>
          <p:cNvPicPr/>
          <p:nvPr/>
        </p:nvPicPr>
        <p:blipFill>
          <a:blip r:embed="rId4"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endParaRPr lang="en-GB" dirty="0" smtClean="0"/>
          </a:p>
          <a:p>
            <a:r>
              <a:rPr lang="en-GB" dirty="0" smtClean="0"/>
              <a:t>The </a:t>
            </a:r>
            <a:r>
              <a:rPr lang="en-GB" dirty="0" smtClean="0"/>
              <a:t>notion of forced regime change as formulated by the neoconservatives then becomes Leninist.</a:t>
            </a:r>
          </a:p>
          <a:p>
            <a:r>
              <a:rPr lang="en-GB" dirty="0" smtClean="0"/>
              <a:t> </a:t>
            </a:r>
          </a:p>
          <a:p>
            <a:r>
              <a:rPr lang="en-GB" b="1" dirty="0" smtClean="0"/>
              <a:t>The guiding ideology behind neoconservative foreign policy may then be described as what </a:t>
            </a:r>
            <a:r>
              <a:rPr lang="en-GB" b="1" dirty="0" err="1" smtClean="0"/>
              <a:t>Jowitt</a:t>
            </a:r>
            <a:r>
              <a:rPr lang="en-GB" b="1" dirty="0" smtClean="0"/>
              <a:t> called ‘Marx-Fukuyama’. </a:t>
            </a:r>
            <a:endParaRPr lang="en-GB" dirty="0" smtClean="0"/>
          </a:p>
          <a:p>
            <a:r>
              <a:rPr lang="en-GB" sz="2200" dirty="0" smtClean="0"/>
              <a:t>Kenneth, </a:t>
            </a:r>
            <a:r>
              <a:rPr lang="en-GB" sz="2200" dirty="0" err="1" smtClean="0"/>
              <a:t>Jowitt</a:t>
            </a:r>
            <a:r>
              <a:rPr lang="en-GB" sz="2200" dirty="0" smtClean="0"/>
              <a:t>, </a:t>
            </a:r>
            <a:r>
              <a:rPr lang="en-GB" sz="2200" i="1" dirty="0" smtClean="0"/>
              <a:t>New World Disorder: The Leninist Extinction</a:t>
            </a:r>
            <a:r>
              <a:rPr lang="en-GB" sz="2200" dirty="0" smtClean="0"/>
              <a:t>. Berkeley: University of California Press, 1992, 88.</a:t>
            </a:r>
          </a:p>
          <a:p>
            <a:r>
              <a:rPr lang="en-GB" sz="2200" dirty="0" err="1" smtClean="0"/>
              <a:t>Jowitt</a:t>
            </a:r>
            <a:r>
              <a:rPr lang="en-GB" sz="2200" dirty="0" smtClean="0"/>
              <a:t>, ‘Rage, Hubris and Regime Change’, 38.</a:t>
            </a:r>
          </a:p>
          <a:p>
            <a:endParaRPr lang="en-GB" dirty="0" smtClean="0"/>
          </a:p>
          <a:p>
            <a:endParaRPr lang="en-GB" dirty="0" smtClean="0"/>
          </a:p>
          <a:p>
            <a:endParaRPr lang="en-GB" dirty="0" smtClean="0"/>
          </a:p>
          <a:p>
            <a:endParaRPr lang="en-GB" dirty="0"/>
          </a:p>
        </p:txBody>
      </p:sp>
      <p:sp>
        <p:nvSpPr>
          <p:cNvPr id="2" name="Title 1"/>
          <p:cNvSpPr>
            <a:spLocks noGrp="1"/>
          </p:cNvSpPr>
          <p:nvPr>
            <p:ph type="title"/>
          </p:nvPr>
        </p:nvSpPr>
        <p:spPr/>
        <p:txBody>
          <a:bodyPr/>
          <a:lstStyle/>
          <a:p>
            <a:endParaRPr lang="en-GB" dirty="0"/>
          </a:p>
        </p:txBody>
      </p:sp>
      <p:pic>
        <p:nvPicPr>
          <p:cNvPr id="4" name="Picture 3" descr="George W Bush.jpg"/>
          <p:cNvPicPr>
            <a:picLocks noChangeAspect="1"/>
          </p:cNvPicPr>
          <p:nvPr/>
        </p:nvPicPr>
        <p:blipFill>
          <a:blip r:embed="rId2" cstate="print"/>
          <a:stretch>
            <a:fillRect/>
          </a:stretch>
        </p:blipFill>
        <p:spPr>
          <a:xfrm>
            <a:off x="2987824" y="0"/>
            <a:ext cx="2771800" cy="1561259"/>
          </a:xfrm>
          <a:prstGeom prst="rect">
            <a:avLst/>
          </a:prstGeom>
        </p:spPr>
      </p:pic>
      <p:pic>
        <p:nvPicPr>
          <p:cNvPr id="5" name="Picture 4" descr="Lenin 3.jpg"/>
          <p:cNvPicPr>
            <a:picLocks noChangeAspect="1"/>
          </p:cNvPicPr>
          <p:nvPr/>
        </p:nvPicPr>
        <p:blipFill>
          <a:blip r:embed="rId3" cstate="print"/>
          <a:stretch>
            <a:fillRect/>
          </a:stretch>
        </p:blipFill>
        <p:spPr>
          <a:xfrm>
            <a:off x="5724128" y="0"/>
            <a:ext cx="2489076" cy="1551290"/>
          </a:xfrm>
          <a:prstGeom prst="rect">
            <a:avLst/>
          </a:prstGeom>
        </p:spPr>
      </p:pic>
      <p:pic>
        <p:nvPicPr>
          <p:cNvPr id="6" name="Picture 5" descr="C:\Users\ablettm\AppData\Local\Microsoft\Windows\Temporary Internet Files\Content.Outlook\R41HOZLM\UWTSD Logo.jpg"/>
          <p:cNvPicPr/>
          <p:nvPr/>
        </p:nvPicPr>
        <p:blipFill>
          <a:blip r:embed="rId4"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endParaRPr lang="en-GB" dirty="0" smtClean="0"/>
          </a:p>
          <a:p>
            <a:r>
              <a:rPr lang="en-GB" dirty="0" smtClean="0"/>
              <a:t>Fukuyama </a:t>
            </a:r>
            <a:r>
              <a:rPr lang="en-GB" dirty="0"/>
              <a:t>had developed his own doubts about the wisdom of invading Iraq prior to the war, and finally repudiated his connections with the neoconservatives in 2004, when it became clear that the invasion had been a spectacular failure.</a:t>
            </a:r>
          </a:p>
          <a:p>
            <a:r>
              <a:rPr lang="en-GB" dirty="0"/>
              <a:t>Fukuyama, </a:t>
            </a:r>
            <a:r>
              <a:rPr lang="en-GB" i="1" dirty="0"/>
              <a:t>After the </a:t>
            </a:r>
            <a:r>
              <a:rPr lang="en-GB" i="1" dirty="0" err="1"/>
              <a:t>Neocons</a:t>
            </a:r>
            <a:r>
              <a:rPr lang="en-GB" dirty="0"/>
              <a:t>, viii-ix.</a:t>
            </a:r>
          </a:p>
          <a:p>
            <a:r>
              <a:rPr lang="en-GB" b="1" dirty="0"/>
              <a:t>The neoconservatives, in his view, had repudiated their own principles, entering into the social engineering they hated on a nationwide scale on the other side of the world.</a:t>
            </a:r>
            <a:endParaRPr lang="en-GB" dirty="0"/>
          </a:p>
          <a:p>
            <a:r>
              <a:rPr lang="en-GB" dirty="0"/>
              <a:t>Fukuyama, </a:t>
            </a:r>
            <a:r>
              <a:rPr lang="en-GB" i="1" dirty="0"/>
              <a:t>After the </a:t>
            </a:r>
            <a:r>
              <a:rPr lang="en-GB" i="1" dirty="0" err="1"/>
              <a:t>Neocons</a:t>
            </a:r>
            <a:r>
              <a:rPr lang="en-GB" dirty="0"/>
              <a:t>, 6.</a:t>
            </a:r>
          </a:p>
          <a:p>
            <a:endParaRPr lang="en-GB" dirty="0"/>
          </a:p>
        </p:txBody>
      </p:sp>
      <p:sp>
        <p:nvSpPr>
          <p:cNvPr id="2" name="Title 1"/>
          <p:cNvSpPr>
            <a:spLocks noGrp="1"/>
          </p:cNvSpPr>
          <p:nvPr>
            <p:ph type="title"/>
          </p:nvPr>
        </p:nvSpPr>
        <p:spPr/>
        <p:txBody>
          <a:bodyPr/>
          <a:lstStyle/>
          <a:p>
            <a:r>
              <a:rPr lang="en-GB" dirty="0" smtClean="0"/>
              <a:t>Fukuyama’s critique</a:t>
            </a:r>
            <a:endParaRPr lang="en-GB" dirty="0"/>
          </a:p>
        </p:txBody>
      </p:sp>
      <p:pic>
        <p:nvPicPr>
          <p:cNvPr id="4" name="Picture 3" descr="Fukuyama320.jpg"/>
          <p:cNvPicPr>
            <a:picLocks noChangeAspect="1"/>
          </p:cNvPicPr>
          <p:nvPr/>
        </p:nvPicPr>
        <p:blipFill>
          <a:blip r:embed="rId2" cstate="print"/>
          <a:stretch>
            <a:fillRect/>
          </a:stretch>
        </p:blipFill>
        <p:spPr>
          <a:xfrm>
            <a:off x="0" y="0"/>
            <a:ext cx="1115616" cy="1525629"/>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6372200" y="5805264"/>
            <a:ext cx="2016224" cy="792088"/>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endParaRPr lang="en-GB" b="1" dirty="0" smtClean="0"/>
          </a:p>
          <a:p>
            <a:r>
              <a:rPr lang="en-GB" b="1" dirty="0" smtClean="0"/>
              <a:t>Michael </a:t>
            </a:r>
            <a:r>
              <a:rPr lang="en-GB" b="1" dirty="0" err="1" smtClean="0"/>
              <a:t>Codner</a:t>
            </a:r>
            <a:r>
              <a:rPr lang="en-GB" b="1" dirty="0" smtClean="0"/>
              <a:t>:</a:t>
            </a:r>
          </a:p>
          <a:p>
            <a:r>
              <a:rPr lang="en-GB" b="1" dirty="0" smtClean="0"/>
              <a:t>‘British </a:t>
            </a:r>
            <a:r>
              <a:rPr lang="en-GB" b="1" dirty="0"/>
              <a:t>planning did not take into account the range of likely outcomes following invasion and regime </a:t>
            </a:r>
            <a:r>
              <a:rPr lang="en-GB" b="1" dirty="0" smtClean="0"/>
              <a:t>change’.</a:t>
            </a:r>
            <a:r>
              <a:rPr lang="en-GB" dirty="0" smtClean="0"/>
              <a:t> </a:t>
            </a:r>
            <a:endParaRPr lang="en-GB" dirty="0"/>
          </a:p>
          <a:p>
            <a:r>
              <a:rPr lang="en-GB" sz="2000" dirty="0"/>
              <a:t>Michael </a:t>
            </a:r>
            <a:r>
              <a:rPr lang="en-GB" sz="2000" dirty="0" err="1"/>
              <a:t>Codner</a:t>
            </a:r>
            <a:r>
              <a:rPr lang="en-GB" sz="2000" dirty="0"/>
              <a:t>, ‘The Two Towers, 2001-13’, in </a:t>
            </a:r>
            <a:r>
              <a:rPr lang="en-GB" sz="2000" i="1" dirty="0"/>
              <a:t>Wars in Peace: British Military Operations since 1991</a:t>
            </a:r>
            <a:r>
              <a:rPr lang="en-GB" sz="2000" dirty="0"/>
              <a:t>, ed. Adrian L. Johnson (London: Royal United Services Institute, 2014), 61-2</a:t>
            </a:r>
            <a:r>
              <a:rPr lang="en-GB" sz="2000" dirty="0" smtClean="0"/>
              <a:t>.</a:t>
            </a:r>
            <a:r>
              <a:rPr lang="en-GB" sz="2000" dirty="0" smtClean="0"/>
              <a:t> </a:t>
            </a:r>
            <a:endParaRPr lang="en-GB" sz="2000" dirty="0" smtClean="0"/>
          </a:p>
          <a:p>
            <a:r>
              <a:rPr lang="en-GB" sz="2000" dirty="0" smtClean="0"/>
              <a:t>(Senior </a:t>
            </a:r>
            <a:r>
              <a:rPr lang="en-GB" sz="2000" dirty="0" smtClean="0"/>
              <a:t>Research Fellow in Military Sciences and Editorial Director of </a:t>
            </a:r>
            <a:r>
              <a:rPr lang="en-GB" sz="2000" i="1" dirty="0" smtClean="0"/>
              <a:t>RUSI Defence Systems</a:t>
            </a:r>
            <a:r>
              <a:rPr lang="en-GB" sz="2000" dirty="0" smtClean="0"/>
              <a:t>.</a:t>
            </a:r>
            <a:endParaRPr lang="en-GB" sz="2000" dirty="0"/>
          </a:p>
          <a:p>
            <a:endParaRPr lang="en-GB" dirty="0"/>
          </a:p>
        </p:txBody>
      </p:sp>
      <p:sp>
        <p:nvSpPr>
          <p:cNvPr id="2" name="Title 1"/>
          <p:cNvSpPr>
            <a:spLocks noGrp="1"/>
          </p:cNvSpPr>
          <p:nvPr>
            <p:ph type="title"/>
          </p:nvPr>
        </p:nvSpPr>
        <p:spPr/>
        <p:txBody>
          <a:bodyPr/>
          <a:lstStyle/>
          <a:p>
            <a:endParaRPr lang="en-GB"/>
          </a:p>
        </p:txBody>
      </p:sp>
      <p:pic>
        <p:nvPicPr>
          <p:cNvPr id="4" name="Picture 3" descr="Michael Codner.jpg"/>
          <p:cNvPicPr>
            <a:picLocks noChangeAspect="1"/>
          </p:cNvPicPr>
          <p:nvPr/>
        </p:nvPicPr>
        <p:blipFill>
          <a:blip r:embed="rId2" cstate="print"/>
          <a:stretch>
            <a:fillRect/>
          </a:stretch>
        </p:blipFill>
        <p:spPr>
          <a:xfrm>
            <a:off x="6994029" y="0"/>
            <a:ext cx="2149971" cy="2149971"/>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dirty="0" smtClean="0"/>
              <a:t> </a:t>
            </a:r>
          </a:p>
          <a:p>
            <a:r>
              <a:rPr lang="en-GB" dirty="0" smtClean="0"/>
              <a:t>Paul Bremer </a:t>
            </a:r>
            <a:r>
              <a:rPr lang="en-GB" dirty="0" smtClean="0"/>
              <a:t>set about disbanding the organs of state, the Baath Party and the army and instituting a policy of neo-liberal privatisation</a:t>
            </a:r>
            <a:r>
              <a:rPr lang="en-GB" b="1" dirty="0" smtClean="0"/>
              <a:t>, </a:t>
            </a:r>
            <a:endParaRPr lang="en-GB" b="1" dirty="0" smtClean="0"/>
          </a:p>
          <a:p>
            <a:r>
              <a:rPr lang="en-GB" b="1" dirty="0" smtClean="0"/>
              <a:t>‘</a:t>
            </a:r>
            <a:r>
              <a:rPr lang="en-GB" b="1" dirty="0" smtClean="0"/>
              <a:t>the switch from value-destroying public enterprises to value-creating private ones’, which would then, he hoped, provide a foundation for a free, democratic system.</a:t>
            </a:r>
            <a:r>
              <a:rPr lang="en-GB" dirty="0" smtClean="0"/>
              <a:t> </a:t>
            </a:r>
          </a:p>
          <a:p>
            <a:r>
              <a:rPr lang="en-GB" dirty="0" smtClean="0"/>
              <a:t> </a:t>
            </a:r>
          </a:p>
          <a:p>
            <a:r>
              <a:rPr lang="en-GB" sz="2600" dirty="0" smtClean="0"/>
              <a:t>L. Paul Bremer III, ‘Operation Iraqi Prosperity’, </a:t>
            </a:r>
            <a:r>
              <a:rPr lang="en-GB" sz="2600" i="1" dirty="0" smtClean="0"/>
              <a:t>Wall Street Journal</a:t>
            </a:r>
            <a:r>
              <a:rPr lang="en-GB" sz="2600" dirty="0" smtClean="0"/>
              <a:t>, 20 June 2003, </a:t>
            </a:r>
            <a:r>
              <a:rPr lang="en-GB" sz="2600" u="sng" dirty="0" smtClean="0">
                <a:hlinkClick r:id="rId2"/>
              </a:rPr>
              <a:t>http://online.wsj.com/news/articles/SB105606663932885100</a:t>
            </a:r>
            <a:r>
              <a:rPr lang="en-GB" sz="2600" dirty="0" smtClean="0"/>
              <a:t> [accessed 14 October 2014]; see also Fukuyama, </a:t>
            </a:r>
            <a:r>
              <a:rPr lang="en-GB" sz="2600" i="1" dirty="0" smtClean="0"/>
              <a:t>After the </a:t>
            </a:r>
            <a:r>
              <a:rPr lang="en-GB" sz="2600" i="1" dirty="0" err="1" smtClean="0"/>
              <a:t>Neocons</a:t>
            </a:r>
            <a:r>
              <a:rPr lang="en-GB" sz="2600" dirty="0" smtClean="0"/>
              <a:t>, 8.</a:t>
            </a:r>
          </a:p>
          <a:p>
            <a:endParaRPr lang="en-GB" dirty="0"/>
          </a:p>
        </p:txBody>
      </p:sp>
      <p:sp>
        <p:nvSpPr>
          <p:cNvPr id="2" name="Title 1"/>
          <p:cNvSpPr>
            <a:spLocks noGrp="1"/>
          </p:cNvSpPr>
          <p:nvPr>
            <p:ph type="title"/>
          </p:nvPr>
        </p:nvSpPr>
        <p:spPr/>
        <p:txBody>
          <a:bodyPr>
            <a:normAutofit fontScale="90000"/>
          </a:bodyPr>
          <a:lstStyle/>
          <a:p>
            <a:r>
              <a:rPr lang="en-GB" dirty="0" smtClean="0"/>
              <a:t>Implementing Universal History -  </a:t>
            </a:r>
            <a:r>
              <a:rPr lang="en-GB" dirty="0" err="1" smtClean="0"/>
              <a:t>Neoliberalism</a:t>
            </a:r>
            <a:endParaRPr lang="en-GB" dirty="0"/>
          </a:p>
        </p:txBody>
      </p:sp>
      <p:pic>
        <p:nvPicPr>
          <p:cNvPr id="4" name="Picture 3" descr="Paul Bremer.jpg"/>
          <p:cNvPicPr>
            <a:picLocks noChangeAspect="1"/>
          </p:cNvPicPr>
          <p:nvPr/>
        </p:nvPicPr>
        <p:blipFill>
          <a:blip r:embed="rId3" cstate="print"/>
          <a:stretch>
            <a:fillRect/>
          </a:stretch>
        </p:blipFill>
        <p:spPr>
          <a:xfrm>
            <a:off x="7452320" y="5243581"/>
            <a:ext cx="1368152" cy="1614419"/>
          </a:xfrm>
          <a:prstGeom prst="rect">
            <a:avLst/>
          </a:prstGeom>
        </p:spPr>
      </p:pic>
      <p:pic>
        <p:nvPicPr>
          <p:cNvPr id="5" name="Picture 4" descr="C:\Users\ablettm\AppData\Local\Microsoft\Windows\Temporary Internet Files\Content.Outlook\R41HOZLM\UWTSD Logo.jpg"/>
          <p:cNvPicPr/>
          <p:nvPr/>
        </p:nvPicPr>
        <p:blipFill>
          <a:blip r:embed="rId4"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endParaRPr lang="en-GB" dirty="0" smtClean="0"/>
          </a:p>
          <a:p>
            <a:r>
              <a:rPr lang="en-GB" dirty="0" smtClean="0"/>
              <a:t>An </a:t>
            </a:r>
            <a:r>
              <a:rPr lang="en-GB" dirty="0" smtClean="0"/>
              <a:t>American expert on democracy sent to southern Iraq, nine months after the US invasion of 2003, to discuss ‘capacity building’ with the members of a provincial council: </a:t>
            </a:r>
            <a:endParaRPr lang="en-GB" dirty="0" smtClean="0"/>
          </a:p>
          <a:p>
            <a:r>
              <a:rPr lang="en-GB" dirty="0" smtClean="0"/>
              <a:t>“</a:t>
            </a:r>
            <a:r>
              <a:rPr lang="en-GB" b="1" dirty="0" smtClean="0"/>
              <a:t>Welcome to your new democracy’, he said, as he began displaying PowerPoint slides of the administrative structure the Americans had designed. “I have met you before. I have met you in Cambodia I have met you in Russia. I have met you in Nigeria’. </a:t>
            </a:r>
            <a:endParaRPr lang="en-GB" b="1" dirty="0" smtClean="0"/>
          </a:p>
          <a:p>
            <a:r>
              <a:rPr lang="en-GB" dirty="0" smtClean="0"/>
              <a:t>At </a:t>
            </a:r>
            <a:r>
              <a:rPr lang="en-GB" dirty="0" smtClean="0"/>
              <a:t>which point, we are told. Two members of the council walked out. </a:t>
            </a:r>
            <a:r>
              <a:rPr lang="en-GB" i="1" dirty="0" smtClean="0"/>
              <a:t>For an expert on democracy, democratic politics is the same </a:t>
            </a:r>
            <a:r>
              <a:rPr lang="en-GB" i="1" dirty="0" smtClean="0"/>
              <a:t>everywhere…Democracy </a:t>
            </a:r>
            <a:r>
              <a:rPr lang="en-GB" i="1" dirty="0" smtClean="0"/>
              <a:t>is base on a model, an original idea, that can be copied from one place to the next. </a:t>
            </a:r>
          </a:p>
          <a:p>
            <a:endParaRPr lang="en-GB" dirty="0" smtClean="0"/>
          </a:p>
          <a:p>
            <a:r>
              <a:rPr lang="en-GB" sz="2500" dirty="0" smtClean="0"/>
              <a:t>The anecdote from Rory Stewart (pictured), </a:t>
            </a:r>
            <a:r>
              <a:rPr lang="en-GB" sz="2500" i="1" dirty="0" smtClean="0"/>
              <a:t>Occupational Hazards: My Time Governing in Iraq</a:t>
            </a:r>
            <a:r>
              <a:rPr lang="en-GB" sz="2500" dirty="0" smtClean="0"/>
              <a:t> (London: Picador, 2006) p. </a:t>
            </a:r>
            <a:r>
              <a:rPr lang="en-GB" sz="2500" dirty="0" smtClean="0"/>
              <a:t>280 is cited in Timothy Mitchell</a:t>
            </a:r>
            <a:r>
              <a:rPr lang="en-GB" sz="2500" dirty="0" smtClean="0"/>
              <a:t>, </a:t>
            </a:r>
            <a:r>
              <a:rPr lang="en-GB" sz="2500" i="1" dirty="0" smtClean="0"/>
              <a:t>Carbon </a:t>
            </a:r>
            <a:r>
              <a:rPr lang="en-GB" sz="2500" i="1" dirty="0" smtClean="0"/>
              <a:t>Democracy: Political Power in the Age of Oil</a:t>
            </a:r>
            <a:r>
              <a:rPr lang="en-GB" sz="2500" dirty="0" smtClean="0"/>
              <a:t> (</a:t>
            </a:r>
            <a:r>
              <a:rPr lang="en-GB" sz="2500" dirty="0" err="1" smtClean="0"/>
              <a:t>Lonon</a:t>
            </a:r>
            <a:r>
              <a:rPr lang="en-GB" sz="2500" dirty="0" smtClean="0"/>
              <a:t>: Verso, 2011), p. 2.</a:t>
            </a:r>
          </a:p>
          <a:p>
            <a:r>
              <a:rPr lang="en-GB" dirty="0" smtClean="0"/>
              <a:t> </a:t>
            </a:r>
          </a:p>
          <a:p>
            <a:endParaRPr lang="en-GB" dirty="0"/>
          </a:p>
        </p:txBody>
      </p:sp>
      <p:sp>
        <p:nvSpPr>
          <p:cNvPr id="2" name="Title 1"/>
          <p:cNvSpPr>
            <a:spLocks noGrp="1"/>
          </p:cNvSpPr>
          <p:nvPr>
            <p:ph type="title"/>
          </p:nvPr>
        </p:nvSpPr>
        <p:spPr/>
        <p:txBody>
          <a:bodyPr/>
          <a:lstStyle/>
          <a:p>
            <a:r>
              <a:rPr lang="en-GB" dirty="0" smtClean="0"/>
              <a:t>Implementing Universal History</a:t>
            </a:r>
            <a:endParaRPr lang="en-GB" dirty="0"/>
          </a:p>
        </p:txBody>
      </p:sp>
      <p:pic>
        <p:nvPicPr>
          <p:cNvPr id="4" name="Picture 3" descr="Rory_Stewart_MP.jpg"/>
          <p:cNvPicPr>
            <a:picLocks noChangeAspect="1"/>
          </p:cNvPicPr>
          <p:nvPr/>
        </p:nvPicPr>
        <p:blipFill>
          <a:blip r:embed="rId2" cstate="print"/>
          <a:stretch>
            <a:fillRect/>
          </a:stretch>
        </p:blipFill>
        <p:spPr>
          <a:xfrm>
            <a:off x="7164288" y="5538706"/>
            <a:ext cx="1979712" cy="1319293"/>
          </a:xfrm>
          <a:prstGeom prst="rect">
            <a:avLst/>
          </a:prstGeom>
        </p:spPr>
      </p:pic>
      <p:pic>
        <p:nvPicPr>
          <p:cNvPr id="5" name="Picture 4" descr="Mitchell Carbon Democracy.jpg"/>
          <p:cNvPicPr>
            <a:picLocks noChangeAspect="1"/>
          </p:cNvPicPr>
          <p:nvPr/>
        </p:nvPicPr>
        <p:blipFill>
          <a:blip r:embed="rId3" cstate="print"/>
          <a:stretch>
            <a:fillRect/>
          </a:stretch>
        </p:blipFill>
        <p:spPr>
          <a:xfrm>
            <a:off x="6012160" y="5667704"/>
            <a:ext cx="792088" cy="1190296"/>
          </a:xfrm>
          <a:prstGeom prst="rect">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Christopher Meyer</a:t>
            </a:r>
          </a:p>
          <a:p>
            <a:endParaRPr lang="en-GB" dirty="0" smtClean="0"/>
          </a:p>
          <a:p>
            <a:r>
              <a:rPr lang="en-GB" dirty="0" smtClean="0"/>
              <a:t>‘</a:t>
            </a:r>
            <a:r>
              <a:rPr lang="en-GB" b="1" dirty="0"/>
              <a:t>we were, in effect, telling the Iraqi people to please start the business of nation-building all over again… ’. </a:t>
            </a:r>
            <a:endParaRPr lang="en-GB" dirty="0"/>
          </a:p>
          <a:p>
            <a:r>
              <a:rPr lang="en-GB" sz="2400" dirty="0" smtClean="0"/>
              <a:t>Christopher Meyer</a:t>
            </a:r>
            <a:r>
              <a:rPr lang="en-GB" sz="2400" dirty="0"/>
              <a:t>, ‘Our national interest demands the mother of all U-turns’, </a:t>
            </a:r>
            <a:r>
              <a:rPr lang="en-GB" sz="2400" i="1" dirty="0"/>
              <a:t>The Daily Telegraph</a:t>
            </a:r>
            <a:r>
              <a:rPr lang="en-GB" sz="2400" dirty="0"/>
              <a:t>, 23 August 2014, 122.</a:t>
            </a:r>
          </a:p>
          <a:p>
            <a:endParaRPr lang="en-GB" dirty="0"/>
          </a:p>
        </p:txBody>
      </p:sp>
      <p:sp>
        <p:nvSpPr>
          <p:cNvPr id="2" name="Title 1"/>
          <p:cNvSpPr>
            <a:spLocks noGrp="1"/>
          </p:cNvSpPr>
          <p:nvPr>
            <p:ph type="title"/>
          </p:nvPr>
        </p:nvSpPr>
        <p:spPr/>
        <p:txBody>
          <a:bodyPr/>
          <a:lstStyle/>
          <a:p>
            <a:endParaRPr lang="en-GB"/>
          </a:p>
        </p:txBody>
      </p:sp>
      <p:pic>
        <p:nvPicPr>
          <p:cNvPr id="4" name="Picture 3" descr="Christopher Meyer.jpg"/>
          <p:cNvPicPr>
            <a:picLocks noChangeAspect="1"/>
          </p:cNvPicPr>
          <p:nvPr/>
        </p:nvPicPr>
        <p:blipFill>
          <a:blip r:embed="rId2" cstate="print"/>
          <a:stretch>
            <a:fillRect/>
          </a:stretch>
        </p:blipFill>
        <p:spPr>
          <a:xfrm>
            <a:off x="7668345" y="0"/>
            <a:ext cx="1475656" cy="2678982"/>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b="1" i="1" dirty="0" smtClean="0"/>
              <a:t>‘There </a:t>
            </a:r>
            <a:r>
              <a:rPr lang="en-GB" b="1" i="1" dirty="0"/>
              <a:t>is more than a whiff of the Jacobin’s revolutionary calendar or the Khmer Rouge’s Year Zero, in the idea that history could be reset. For the neoconservatives to lead the world to freedom it was a bold </a:t>
            </a:r>
            <a:r>
              <a:rPr lang="en-GB" b="1" i="1" dirty="0" smtClean="0"/>
              <a:t>dream’. </a:t>
            </a:r>
          </a:p>
          <a:p>
            <a:endParaRPr lang="en-GB" dirty="0" smtClean="0"/>
          </a:p>
          <a:p>
            <a:r>
              <a:rPr lang="en-GB" dirty="0" err="1" smtClean="0"/>
              <a:t>Jowitt</a:t>
            </a:r>
            <a:r>
              <a:rPr lang="en-GB" dirty="0" smtClean="0"/>
              <a:t>: </a:t>
            </a:r>
            <a:r>
              <a:rPr lang="en-GB" dirty="0"/>
              <a:t>the belief that American-style democracy could be established in Iraq and the Middle East possessed ‘all the unreality of Don Quixote’. </a:t>
            </a:r>
          </a:p>
          <a:p>
            <a:r>
              <a:rPr lang="en-GB" sz="1900" dirty="0" err="1"/>
              <a:t>Jowitt</a:t>
            </a:r>
            <a:r>
              <a:rPr lang="en-GB" sz="1900" dirty="0"/>
              <a:t>, ‘Rage, Hubris and Regime Change’, on line version</a:t>
            </a:r>
            <a:r>
              <a:rPr lang="en-GB" sz="1900" b="1" dirty="0"/>
              <a:t> </a:t>
            </a:r>
            <a:r>
              <a:rPr lang="en-GB" sz="1900" u="sng" dirty="0">
                <a:hlinkClick r:id="rId2"/>
              </a:rPr>
              <a:t>http://www.hoover.org/research/rage-hubris-and-regime-change</a:t>
            </a:r>
            <a:r>
              <a:rPr lang="en-GB" sz="1900" dirty="0"/>
              <a:t> [accessed 5 January 2015].</a:t>
            </a:r>
          </a:p>
          <a:p>
            <a:r>
              <a:rPr lang="en-GB" dirty="0"/>
              <a:t> </a:t>
            </a:r>
          </a:p>
          <a:p>
            <a:endParaRPr lang="en-GB" dirty="0"/>
          </a:p>
        </p:txBody>
      </p:sp>
      <p:sp>
        <p:nvSpPr>
          <p:cNvPr id="2" name="Title 1"/>
          <p:cNvSpPr>
            <a:spLocks noGrp="1"/>
          </p:cNvSpPr>
          <p:nvPr>
            <p:ph type="title"/>
          </p:nvPr>
        </p:nvSpPr>
        <p:spPr/>
        <p:txBody>
          <a:bodyPr/>
          <a:lstStyle/>
          <a:p>
            <a:endParaRPr lang="en-GB"/>
          </a:p>
        </p:txBody>
      </p:sp>
      <p:pic>
        <p:nvPicPr>
          <p:cNvPr id="4" name="Picture 3" descr="Ken Jowett.jpg"/>
          <p:cNvPicPr>
            <a:picLocks noChangeAspect="1"/>
          </p:cNvPicPr>
          <p:nvPr/>
        </p:nvPicPr>
        <p:blipFill>
          <a:blip r:embed="rId3" cstate="print"/>
          <a:stretch>
            <a:fillRect/>
          </a:stretch>
        </p:blipFill>
        <p:spPr>
          <a:xfrm>
            <a:off x="7844993" y="5517232"/>
            <a:ext cx="1207899" cy="1340768"/>
          </a:xfrm>
          <a:prstGeom prst="rect">
            <a:avLst/>
          </a:prstGeo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i="1" dirty="0" smtClean="0"/>
              <a:t>‘With </a:t>
            </a:r>
            <a:r>
              <a:rPr lang="en-GB" b="1" i="1" dirty="0" smtClean="0"/>
              <a:t>his Manichean, black -and-white view of the world, Mr Blair was in his way more neo-con than the neo-cons, more evangelical than the American Christian Right.</a:t>
            </a:r>
            <a:r>
              <a:rPr lang="en-GB" i="1" dirty="0" smtClean="0"/>
              <a:t> </a:t>
            </a:r>
            <a:r>
              <a:rPr lang="en-GB" b="1" i="1" dirty="0" smtClean="0"/>
              <a:t>From this flowed Britain’s contribution to the mistakes made before and after the Iraq invasion, despite repeated warnings from the Foreign Office and the Washington embassy</a:t>
            </a:r>
            <a:r>
              <a:rPr lang="en-GB" b="1" i="1" dirty="0" smtClean="0"/>
              <a:t>.’ </a:t>
            </a:r>
            <a:endParaRPr lang="en-GB" i="1" dirty="0" smtClean="0"/>
          </a:p>
          <a:p>
            <a:endParaRPr lang="en-GB" dirty="0"/>
          </a:p>
        </p:txBody>
      </p:sp>
      <p:sp>
        <p:nvSpPr>
          <p:cNvPr id="2" name="Title 1"/>
          <p:cNvSpPr>
            <a:spLocks noGrp="1"/>
          </p:cNvSpPr>
          <p:nvPr>
            <p:ph type="title"/>
          </p:nvPr>
        </p:nvSpPr>
        <p:spPr/>
        <p:txBody>
          <a:bodyPr/>
          <a:lstStyle/>
          <a:p>
            <a:r>
              <a:rPr lang="en-GB" dirty="0" smtClean="0"/>
              <a:t>Christopher Meyer again</a:t>
            </a:r>
            <a:endParaRPr lang="en-GB" dirty="0"/>
          </a:p>
        </p:txBody>
      </p:sp>
      <p:pic>
        <p:nvPicPr>
          <p:cNvPr id="4" name="Picture 3" descr="Christopher Meyer.jpg"/>
          <p:cNvPicPr>
            <a:picLocks noChangeAspect="1"/>
          </p:cNvPicPr>
          <p:nvPr/>
        </p:nvPicPr>
        <p:blipFill>
          <a:blip r:embed="rId2" cstate="print"/>
          <a:stretch>
            <a:fillRect/>
          </a:stretch>
        </p:blipFill>
        <p:spPr>
          <a:xfrm>
            <a:off x="8028384" y="5085184"/>
            <a:ext cx="976515" cy="1772816"/>
          </a:xfrm>
          <a:prstGeom prst="rect">
            <a:avLst/>
          </a:prstGeom>
        </p:spPr>
      </p:pic>
      <p:pic>
        <p:nvPicPr>
          <p:cNvPr id="5" name="Picture 4" descr="Tony Blair-2-AFP.jpg"/>
          <p:cNvPicPr>
            <a:picLocks noChangeAspect="1"/>
          </p:cNvPicPr>
          <p:nvPr/>
        </p:nvPicPr>
        <p:blipFill>
          <a:blip r:embed="rId3" cstate="print"/>
          <a:stretch>
            <a:fillRect/>
          </a:stretch>
        </p:blipFill>
        <p:spPr>
          <a:xfrm>
            <a:off x="179512" y="5635551"/>
            <a:ext cx="1629932" cy="1222449"/>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An inheritance from Plato</a:t>
            </a:r>
          </a:p>
          <a:p>
            <a:pPr>
              <a:buNone/>
            </a:pPr>
            <a:endParaRPr lang="en-GB" dirty="0"/>
          </a:p>
          <a:p>
            <a:pPr>
              <a:buNone/>
            </a:pPr>
            <a:r>
              <a:rPr lang="en-GB" dirty="0" smtClean="0"/>
              <a:t>The divine not as a personal God, but as a ‘generative source’, a supreme consciousness,  out of which all things manifest.</a:t>
            </a:r>
          </a:p>
          <a:p>
            <a:pPr>
              <a:buNone/>
            </a:pPr>
            <a:r>
              <a:rPr lang="en-GB" dirty="0" smtClean="0"/>
              <a:t>History as an ordered manifestation of the world spirit</a:t>
            </a:r>
          </a:p>
          <a:p>
            <a:endParaRPr lang="en-GB" dirty="0"/>
          </a:p>
        </p:txBody>
      </p:sp>
      <p:sp>
        <p:nvSpPr>
          <p:cNvPr id="2" name="Title 1"/>
          <p:cNvSpPr>
            <a:spLocks noGrp="1"/>
          </p:cNvSpPr>
          <p:nvPr>
            <p:ph type="title"/>
          </p:nvPr>
        </p:nvSpPr>
        <p:spPr/>
        <p:txBody>
          <a:bodyPr>
            <a:normAutofit fontScale="90000"/>
          </a:bodyPr>
          <a:lstStyle/>
          <a:p>
            <a:r>
              <a:rPr lang="en-GB" dirty="0" smtClean="0"/>
              <a:t>What do New Agers and Neoconservatives share?</a:t>
            </a:r>
            <a:endParaRPr lang="en-GB" dirty="0"/>
          </a:p>
        </p:txBody>
      </p:sp>
      <p:pic>
        <p:nvPicPr>
          <p:cNvPr id="4" name="Picture 3" descr="Plato 4.jpeg"/>
          <p:cNvPicPr>
            <a:picLocks noChangeAspect="1"/>
          </p:cNvPicPr>
          <p:nvPr/>
        </p:nvPicPr>
        <p:blipFill>
          <a:blip r:embed="rId2" cstate="print"/>
          <a:stretch>
            <a:fillRect/>
          </a:stretch>
        </p:blipFill>
        <p:spPr>
          <a:xfrm>
            <a:off x="7199968" y="5085184"/>
            <a:ext cx="1736342" cy="1633339"/>
          </a:xfrm>
          <a:prstGeom prst="rect">
            <a:avLst/>
          </a:prstGeom>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sz="2400" dirty="0" smtClean="0"/>
              <a:t>To believe that Plato’s time-fetish was literal rather than metaphorical.</a:t>
            </a:r>
          </a:p>
          <a:p>
            <a:pPr>
              <a:buNone/>
            </a:pPr>
            <a:endParaRPr lang="en-GB" sz="2400" dirty="0"/>
          </a:p>
          <a:p>
            <a:pPr>
              <a:buNone/>
            </a:pPr>
            <a:r>
              <a:rPr lang="en-GB" sz="2400" dirty="0" smtClean="0"/>
              <a:t>The reason for the lack of planning in Iraq was that for Neoconservatives no planning was necessary. The metaphysics of history dictated that the law of history dictated that once Saddam Hussein was overthrown Iraq must of necessity become a free market, American style democracy. </a:t>
            </a:r>
            <a:endParaRPr lang="en-GB" sz="2400" dirty="0"/>
          </a:p>
        </p:txBody>
      </p:sp>
      <p:sp>
        <p:nvSpPr>
          <p:cNvPr id="2" name="Title 1"/>
          <p:cNvSpPr>
            <a:spLocks noGrp="1"/>
          </p:cNvSpPr>
          <p:nvPr>
            <p:ph type="title"/>
          </p:nvPr>
        </p:nvSpPr>
        <p:spPr/>
        <p:txBody>
          <a:bodyPr>
            <a:normAutofit fontScale="90000"/>
          </a:bodyPr>
          <a:lstStyle/>
          <a:p>
            <a:r>
              <a:rPr lang="en-GB" dirty="0" smtClean="0"/>
              <a:t>The Neoconservatives’ big mistake</a:t>
            </a:r>
            <a:endParaRPr lang="en-GB" dirty="0"/>
          </a:p>
        </p:txBody>
      </p:sp>
      <p:pic>
        <p:nvPicPr>
          <p:cNvPr id="4" name="Picture 3" descr="Plato 4.jpeg"/>
          <p:cNvPicPr>
            <a:picLocks noChangeAspect="1"/>
          </p:cNvPicPr>
          <p:nvPr/>
        </p:nvPicPr>
        <p:blipFill>
          <a:blip r:embed="rId2" cstate="print"/>
          <a:stretch>
            <a:fillRect/>
          </a:stretch>
        </p:blipFill>
        <p:spPr>
          <a:xfrm>
            <a:off x="0" y="5085184"/>
            <a:ext cx="1736342" cy="1633339"/>
          </a:xfrm>
          <a:prstGeom prst="rect">
            <a:avLst/>
          </a:prstGeom>
        </p:spPr>
      </p:pic>
      <p:pic>
        <p:nvPicPr>
          <p:cNvPr id="5" name="Picture 4" descr="Hegel_portrait_by_Schlesinger_1831.jpg"/>
          <p:cNvPicPr>
            <a:picLocks noChangeAspect="1"/>
          </p:cNvPicPr>
          <p:nvPr/>
        </p:nvPicPr>
        <p:blipFill>
          <a:blip r:embed="rId3" cstate="print"/>
          <a:stretch>
            <a:fillRect/>
          </a:stretch>
        </p:blipFill>
        <p:spPr>
          <a:xfrm>
            <a:off x="1907704" y="5085184"/>
            <a:ext cx="1517154" cy="1629651"/>
          </a:xfrm>
          <a:prstGeom prst="rect">
            <a:avLst/>
          </a:prstGeom>
        </p:spPr>
      </p:pic>
      <p:pic>
        <p:nvPicPr>
          <p:cNvPr id="6" name="Picture 5" descr="Fukuyama320.jpg"/>
          <p:cNvPicPr>
            <a:picLocks noChangeAspect="1"/>
          </p:cNvPicPr>
          <p:nvPr/>
        </p:nvPicPr>
        <p:blipFill>
          <a:blip r:embed="rId4" cstate="print"/>
          <a:stretch>
            <a:fillRect/>
          </a:stretch>
        </p:blipFill>
        <p:spPr>
          <a:xfrm>
            <a:off x="3491880" y="5085184"/>
            <a:ext cx="1401684" cy="1772816"/>
          </a:xfrm>
          <a:prstGeom prst="rect">
            <a:avLst/>
          </a:prstGeom>
        </p:spPr>
      </p:pic>
      <p:pic>
        <p:nvPicPr>
          <p:cNvPr id="7" name="Picture 6" descr="Lenin 3.jpg"/>
          <p:cNvPicPr>
            <a:picLocks noChangeAspect="1"/>
          </p:cNvPicPr>
          <p:nvPr/>
        </p:nvPicPr>
        <p:blipFill>
          <a:blip r:embed="rId5" cstate="print"/>
          <a:stretch>
            <a:fillRect/>
          </a:stretch>
        </p:blipFill>
        <p:spPr>
          <a:xfrm>
            <a:off x="4932040" y="5466775"/>
            <a:ext cx="2232248" cy="1391225"/>
          </a:xfrm>
          <a:prstGeom prst="rect">
            <a:avLst/>
          </a:prstGeom>
        </p:spPr>
      </p:pic>
      <p:pic>
        <p:nvPicPr>
          <p:cNvPr id="8" name="Picture 7" descr="George W Bush.jpg"/>
          <p:cNvPicPr>
            <a:picLocks noChangeAspect="1"/>
          </p:cNvPicPr>
          <p:nvPr/>
        </p:nvPicPr>
        <p:blipFill>
          <a:blip r:embed="rId6" cstate="print"/>
          <a:stretch>
            <a:fillRect/>
          </a:stretch>
        </p:blipFill>
        <p:spPr>
          <a:xfrm>
            <a:off x="7236296" y="5517232"/>
            <a:ext cx="1907704" cy="1074543"/>
          </a:xfrm>
          <a:prstGeom prst="rect">
            <a:avLst/>
          </a:prstGeom>
        </p:spPr>
      </p:pic>
      <p:pic>
        <p:nvPicPr>
          <p:cNvPr id="9" name="Picture 8" descr="Tony Blair-2-AFP.jpg"/>
          <p:cNvPicPr>
            <a:picLocks noChangeAspect="1"/>
          </p:cNvPicPr>
          <p:nvPr/>
        </p:nvPicPr>
        <p:blipFill>
          <a:blip r:embed="rId7" cstate="print"/>
          <a:stretch>
            <a:fillRect/>
          </a:stretch>
        </p:blipFill>
        <p:spPr>
          <a:xfrm>
            <a:off x="7380312" y="2132856"/>
            <a:ext cx="1629932" cy="1222449"/>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1615</TotalTime>
  <Words>2766</Words>
  <Application>Microsoft Office PowerPoint</Application>
  <PresentationFormat>On-screen Show (4:3)</PresentationFormat>
  <Paragraphs>240</Paragraphs>
  <Slides>46</Slides>
  <Notes>0</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Concourse</vt:lpstr>
      <vt:lpstr>The End of History</vt:lpstr>
      <vt:lpstr>Slide 2</vt:lpstr>
      <vt:lpstr>Slide 3</vt:lpstr>
      <vt:lpstr>Slide 4</vt:lpstr>
      <vt:lpstr>The big question why was the aftermath of invasion in Iraq so chaotic?</vt:lpstr>
      <vt:lpstr>Was the invasion of Iraq motivated by the need for oil? Christopher Meyer</vt:lpstr>
      <vt:lpstr>Slide 7</vt:lpstr>
      <vt:lpstr>But… Christopher Meyer again</vt:lpstr>
      <vt:lpstr>Slide 9</vt:lpstr>
      <vt:lpstr>Fukuyama’s Roots - Plato</vt:lpstr>
      <vt:lpstr>Millennial thought in Western Culture</vt:lpstr>
      <vt:lpstr>The 20th c New Age Movement</vt:lpstr>
      <vt:lpstr>Defining the New Age movement</vt:lpstr>
      <vt:lpstr>What does the New Age inherit from Plato?</vt:lpstr>
      <vt:lpstr>Historicism and Activism</vt:lpstr>
      <vt:lpstr>NEWTONIANISM</vt:lpstr>
      <vt:lpstr>Anne-Robert-Jacques Turgot  (1727-1781) and the theory of Progress</vt:lpstr>
      <vt:lpstr>Plato: the 18th century idealists Johann Fichte (1762-1814) </vt:lpstr>
      <vt:lpstr>Plato: the 18th century idealists  George Friedrich Hegel (1770-1831) </vt:lpstr>
      <vt:lpstr>Can the pace of history be forced?</vt:lpstr>
      <vt:lpstr>American exceptionalism</vt:lpstr>
      <vt:lpstr> Thomas Friedman: </vt:lpstr>
      <vt:lpstr>The context of the 1980s: Neoliberalism</vt:lpstr>
      <vt:lpstr>Adam Smith  The Wealth of Nations,1776</vt:lpstr>
      <vt:lpstr>Neoconservatism: Moral Decay</vt:lpstr>
      <vt:lpstr>Daniel Bell:  Moving beyond Left and Right</vt:lpstr>
      <vt:lpstr>Slide 27</vt:lpstr>
      <vt:lpstr>Slide 28</vt:lpstr>
      <vt:lpstr>The Project for the New American Century</vt:lpstr>
      <vt:lpstr>Neoconservative Theory of History</vt:lpstr>
      <vt:lpstr>Slide 31</vt:lpstr>
      <vt:lpstr>Slide 32</vt:lpstr>
      <vt:lpstr>Slide 33</vt:lpstr>
      <vt:lpstr>Iraq</vt:lpstr>
      <vt:lpstr>Post 9/11</vt:lpstr>
      <vt:lpstr>Slide 36</vt:lpstr>
      <vt:lpstr>Slide 37</vt:lpstr>
      <vt:lpstr>Fukuyama’s critique</vt:lpstr>
      <vt:lpstr>Slide 39</vt:lpstr>
      <vt:lpstr>Implementing Universal History -  Neoliberalism</vt:lpstr>
      <vt:lpstr>Implementing Universal History</vt:lpstr>
      <vt:lpstr>Slide 42</vt:lpstr>
      <vt:lpstr>Slide 43</vt:lpstr>
      <vt:lpstr>Christopher Meyer again</vt:lpstr>
      <vt:lpstr>What do New Agers and Neoconservatives share?</vt:lpstr>
      <vt:lpstr>The Neoconservatives’ big mistake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Nick</cp:lastModifiedBy>
  <cp:revision>140</cp:revision>
  <dcterms:created xsi:type="dcterms:W3CDTF">2016-05-13T19:11:09Z</dcterms:created>
  <dcterms:modified xsi:type="dcterms:W3CDTF">2016-05-17T22:28:54Z</dcterms:modified>
</cp:coreProperties>
</file>