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5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6" d="100"/>
          <a:sy n="46" d="100"/>
        </p:scale>
        <p:origin x="96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6FFC1-84D9-45BE-B327-CC9294A2DE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1EAD81-4127-46DE-A898-0444A1977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2F64D-ECBD-4096-8605-36788B711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6FB497-9E97-494F-A17C-2D3AEEE52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445FD9-1CA4-4BC9-AD1A-0BD47B2DC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158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B6F47-9F38-4BAA-91E0-B611026DC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9B012-782D-4EAE-8985-170B841BF2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C798D-0E75-4705-BEFC-2AF0CEBAA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0954E-3759-4C92-AB46-1CBC03E92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0D8B9-C4BD-4D52-9F5F-99D41C167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820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F43FC-42D0-479C-87F7-2A70708A0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8EF468-A8DA-4DF5-932F-9489DD312E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AC2789-8DE4-475C-A85F-65D3243A8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7C37-F322-47F3-BD2B-5FCC3D4C8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D348E-6F04-4647-955F-D26C27C43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39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7FE57-FA91-4262-B978-4674734DA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0E681-73B9-40CE-BACA-0595179EF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00CBA4-C7D0-47C2-BE9C-DC55F51199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367D58-A1A0-46FD-8B7E-8DFCB8E4B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8551D2-9FE6-492B-8DD5-7412D8CE4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A5DAAA-C73C-4913-99E6-8863FDCBE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912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1EB82-B443-4E7F-8A3B-3BC204D2E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A00D10-859B-4A9F-AA51-0886F8127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BBBCE0-F4F3-4DF6-BE60-EB4FE441A0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B3674A-7FF8-4BE1-A82D-D18572823F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A17BA1-A2E2-4044-9376-9F8B69A474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B2D289-5C1D-4A69-B234-B49985E8C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90ECED-00BC-4469-AEDA-0C07FC18F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5719CB-146A-43B3-9B93-328BC4FF5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944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5A254-61C7-49B5-B274-8933EB738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BE7E02-7F15-4D98-841B-82C0551CB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2C6716-67AA-43F9-B681-B7F415F27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E5CD39-5864-4138-B6B0-C9D1242F8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810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57EC50-E059-4BEC-998E-E0061350C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757B94-9F1C-47A6-ADA2-A41D4BAD1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2881C8-7CE9-45A2-943C-3B79818BE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983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B069C-E48C-4CB6-8FE2-893052F3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B1369-B641-4C36-9C36-FCD5C3865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F36CED-D0C6-4260-960B-6BA6C43ECC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C44638-132E-4394-A2F2-2434CE56F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235B9-0FD4-413B-9F03-1B6CA40F1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074790-65FD-408C-B623-D9D21C614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160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74FE1-8A96-4594-86CB-3305C96F0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809754-E94E-49DE-A0D6-D1851F6085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784915-982C-4F91-81AC-35E0AB717C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228580-E225-4688-A0F0-C506390E4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9CF9A4-4E54-4FE9-848D-A6BC9D311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B8A9BD-F50A-47D9-B630-17AE453B3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571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BEA63-1205-4FFC-BC3A-90245A913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6C05D-5365-4D55-BE46-7B4287B17A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E05CB4-461B-495E-889A-5621675EB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90BD4-4127-4A9D-B04C-29D0B0EE5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736C3-1E7E-44F5-A146-AA7BF9AD7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658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F86A47-2626-4348-AEDA-11EA82CF45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7673E3-2CBF-4F04-8C0C-3B757E390E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DA484-C33F-4394-9B5B-12F7197AB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879F0-2ABC-4D24-8F8A-99715F66D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95E5-0BBA-421D-815C-4FA6EB05C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846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CB1003-2823-4B46-AAF5-D66B74C55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5DA873-EE5F-41B1-9A89-3CD0772CD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57EC72-C33C-4EFA-936C-5044B59D8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C9D05-7161-4581-BF6D-5A086B6EFBB1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4893B6-DE1D-412A-AAE0-E8413BF0F6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A5194-437B-45CE-887A-168B806DD8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6F2BE2-9F32-40C7-A835-0BAE2A547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186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sv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10" Type="http://schemas.openxmlformats.org/officeDocument/2006/relationships/image" Target="../media/image7.png"/><Relationship Id="rId4" Type="http://schemas.openxmlformats.org/officeDocument/2006/relationships/image" Target="../media/image1.png"/><Relationship Id="rId9" Type="http://schemas.openxmlformats.org/officeDocument/2006/relationships/image" Target="../media/image6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7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7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7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life-style/health-and-families/the-future-of-fitness-technology-workout-les-mills-virutal-reality-a8018091.html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bfsconferences.com/2019/02/21/how-to-keep-up-with-the-modern-fitness-consumer/" TargetMode="External"/><Relationship Id="rId4" Type="http://schemas.openxmlformats.org/officeDocument/2006/relationships/hyperlink" Target="http://www.healthclubmanagement.co.uk/health-club-management-features/Virtual-Reality-fitness-innovations/3224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E6626-1805-4329-BA60-F3C06FF48A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4157" y="4486987"/>
            <a:ext cx="8584676" cy="1044301"/>
          </a:xfrm>
        </p:spPr>
        <p:txBody>
          <a:bodyPr anchor="t">
            <a:normAutofit/>
          </a:bodyPr>
          <a:lstStyle/>
          <a:p>
            <a:r>
              <a:rPr lang="en-GB" sz="4800" dirty="0"/>
              <a:t>Cyborg Fitness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204976-0923-4FE9-BD84-644F02B4C3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81109" y="5630945"/>
            <a:ext cx="7630276" cy="462284"/>
          </a:xfrm>
        </p:spPr>
        <p:txBody>
          <a:bodyPr anchor="b">
            <a:normAutofit/>
          </a:bodyPr>
          <a:lstStyle/>
          <a:p>
            <a:r>
              <a:rPr lang="en-GB" sz="2000" dirty="0"/>
              <a:t>Corey Walters / Digital Entrepreneurship / Venture Creation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C45045A-6083-4B3E-956A-675823375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744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BD2B2B2-1395-4E7B-87A0-BD34551C0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5336" y="997486"/>
            <a:ext cx="2971800" cy="297180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Body builder">
            <a:extLst>
              <a:ext uri="{FF2B5EF4-FFF2-40B4-BE49-F238E27FC236}">
                <a16:creationId xmlns:a16="http://schemas.microsoft.com/office/drawing/2014/main" id="{50E91837-5DD3-419C-A668-D0A01A1A43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62603" y="1564753"/>
            <a:ext cx="1837266" cy="1837266"/>
          </a:xfrm>
          <a:prstGeom prst="rect">
            <a:avLst/>
          </a:prstGeom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42875DDC-0225-45F8-B745-78688F2D1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5509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F329563-0961-4426-90D2-2DF4888E5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0101" y="997486"/>
            <a:ext cx="2971800" cy="297180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7" descr="Dumbbell">
            <a:extLst>
              <a:ext uri="{FF2B5EF4-FFF2-40B4-BE49-F238E27FC236}">
                <a16:creationId xmlns:a16="http://schemas.microsoft.com/office/drawing/2014/main" id="{312F1856-7ADE-4E8B-9786-EFEFA302217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77028" y="1564075"/>
            <a:ext cx="1837944" cy="1837944"/>
          </a:xfrm>
          <a:prstGeom prst="rect">
            <a:avLst/>
          </a:prstGeom>
        </p:spPr>
      </p:pic>
      <p:sp>
        <p:nvSpPr>
          <p:cNvPr id="23" name="Oval 22">
            <a:extLst>
              <a:ext uri="{FF2B5EF4-FFF2-40B4-BE49-F238E27FC236}">
                <a16:creationId xmlns:a16="http://schemas.microsoft.com/office/drawing/2014/main" id="{12617755-D451-4BAF-9B55-518297BF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0273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86C062C2-3673-4248-BE21-B51B16E63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4865" y="997486"/>
            <a:ext cx="2971800" cy="297180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Graphic 9" descr="Smart Phone">
            <a:extLst>
              <a:ext uri="{FF2B5EF4-FFF2-40B4-BE49-F238E27FC236}">
                <a16:creationId xmlns:a16="http://schemas.microsoft.com/office/drawing/2014/main" id="{8C43EFE9-9744-4597-8ACB-AE2EF831020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891793" y="1564075"/>
            <a:ext cx="1837944" cy="1837944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B276679-3377-43E8-8214-6A80C912B8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2717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7470"/>
    </mc:Choice>
    <mc:Fallback>
      <p:transition spd="slow" advTm="174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ED1F9-45DD-4ECC-A79A-B8314C75C8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098" y="1396289"/>
            <a:ext cx="571282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in a nutshell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2E71F4-AB0A-4C9C-BDA0-F7E2A00280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543" y="2871982"/>
            <a:ext cx="4558309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GB" sz="1800" dirty="0"/>
              <a:t>“The future of fitness is all about immersion in another world away from the hassle of the day and of mundane reality.” (Carter, 2017)</a:t>
            </a:r>
            <a:endParaRPr lang="en-US" sz="18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Boutique Futuristic gym concept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Modern Design with futuristic architecture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State of the art futuristic gym equipment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Fully automated digital systems and processes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99A8FB7-A79B-4BC9-9D56-B79587F6A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4761" y="2650637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23893E2-3349-46D7-A7AA-B9E447957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96859" y="0"/>
            <a:ext cx="4198060" cy="3650200"/>
          </a:xfrm>
          <a:custGeom>
            <a:avLst/>
            <a:gdLst>
              <a:gd name="connsiteX0" fmla="*/ 262846 w 4198060"/>
              <a:gd name="connsiteY0" fmla="*/ 0 h 3650200"/>
              <a:gd name="connsiteX1" fmla="*/ 4198060 w 4198060"/>
              <a:gd name="connsiteY1" fmla="*/ 0 h 3650200"/>
              <a:gd name="connsiteX2" fmla="*/ 4198060 w 4198060"/>
              <a:gd name="connsiteY2" fmla="*/ 3021648 h 3650200"/>
              <a:gd name="connsiteX3" fmla="*/ 4142653 w 4198060"/>
              <a:gd name="connsiteY3" fmla="*/ 3072005 h 3650200"/>
              <a:gd name="connsiteX4" fmla="*/ 2532040 w 4198060"/>
              <a:gd name="connsiteY4" fmla="*/ 3650200 h 3650200"/>
              <a:gd name="connsiteX5" fmla="*/ 0 w 4198060"/>
              <a:gd name="connsiteY5" fmla="*/ 1118160 h 3650200"/>
              <a:gd name="connsiteX6" fmla="*/ 198981 w 4198060"/>
              <a:gd name="connsiteY6" fmla="*/ 132576 h 365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8060" h="3650200">
                <a:moveTo>
                  <a:pt x="262846" y="0"/>
                </a:moveTo>
                <a:lnTo>
                  <a:pt x="4198060" y="0"/>
                </a:lnTo>
                <a:lnTo>
                  <a:pt x="4198060" y="3021648"/>
                </a:lnTo>
                <a:lnTo>
                  <a:pt x="4142653" y="3072005"/>
                </a:lnTo>
                <a:cubicBezTo>
                  <a:pt x="3704967" y="3433216"/>
                  <a:pt x="3143843" y="3650200"/>
                  <a:pt x="2532040" y="3650200"/>
                </a:cubicBezTo>
                <a:cubicBezTo>
                  <a:pt x="1133633" y="3650200"/>
                  <a:pt x="0" y="2516567"/>
                  <a:pt x="0" y="1118160"/>
                </a:cubicBezTo>
                <a:cubicBezTo>
                  <a:pt x="0" y="768558"/>
                  <a:pt x="70852" y="435505"/>
                  <a:pt x="198981" y="132576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D394E7-3431-4BCF-A8DE-080EAEE980C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809" r="14940" b="-2"/>
          <a:stretch/>
        </p:blipFill>
        <p:spPr>
          <a:xfrm>
            <a:off x="5969353" y="2815228"/>
            <a:ext cx="2788920" cy="2788920"/>
          </a:xfrm>
          <a:custGeom>
            <a:avLst/>
            <a:gdLst>
              <a:gd name="connsiteX0" fmla="*/ 1440180 w 2880360"/>
              <a:gd name="connsiteY0" fmla="*/ 0 h 2880360"/>
              <a:gd name="connsiteX1" fmla="*/ 2880360 w 2880360"/>
              <a:gd name="connsiteY1" fmla="*/ 1440180 h 2880360"/>
              <a:gd name="connsiteX2" fmla="*/ 1440180 w 2880360"/>
              <a:gd name="connsiteY2" fmla="*/ 2880360 h 2880360"/>
              <a:gd name="connsiteX3" fmla="*/ 0 w 2880360"/>
              <a:gd name="connsiteY3" fmla="*/ 1440180 h 2880360"/>
              <a:gd name="connsiteX4" fmla="*/ 1440180 w 2880360"/>
              <a:gd name="connsiteY4" fmla="*/ 0 h 2880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C13D48-BB8D-410A-AFE5-9369EFBAC6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3218" b="4"/>
          <a:stretch/>
        </p:blipFill>
        <p:spPr>
          <a:xfrm>
            <a:off x="8160603" y="2"/>
            <a:ext cx="4034316" cy="3486455"/>
          </a:xfrm>
          <a:custGeom>
            <a:avLst/>
            <a:gdLst>
              <a:gd name="connsiteX0" fmla="*/ 280681 w 4034316"/>
              <a:gd name="connsiteY0" fmla="*/ 0 h 3486455"/>
              <a:gd name="connsiteX1" fmla="*/ 4034316 w 4034316"/>
              <a:gd name="connsiteY1" fmla="*/ 0 h 3486455"/>
              <a:gd name="connsiteX2" fmla="*/ 4034316 w 4034316"/>
              <a:gd name="connsiteY2" fmla="*/ 2800630 h 3486455"/>
              <a:gd name="connsiteX3" fmla="*/ 3874752 w 4034316"/>
              <a:gd name="connsiteY3" fmla="*/ 2945652 h 3486455"/>
              <a:gd name="connsiteX4" fmla="*/ 2368296 w 4034316"/>
              <a:gd name="connsiteY4" fmla="*/ 3486455 h 3486455"/>
              <a:gd name="connsiteX5" fmla="*/ 0 w 4034316"/>
              <a:gd name="connsiteY5" fmla="*/ 1118159 h 3486455"/>
              <a:gd name="connsiteX6" fmla="*/ 186113 w 4034316"/>
              <a:gd name="connsiteY6" fmla="*/ 196311 h 3486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316" h="3486455">
                <a:moveTo>
                  <a:pt x="280681" y="0"/>
                </a:moveTo>
                <a:lnTo>
                  <a:pt x="4034316" y="0"/>
                </a:lnTo>
                <a:lnTo>
                  <a:pt x="4034316" y="2800630"/>
                </a:lnTo>
                <a:lnTo>
                  <a:pt x="3874752" y="2945652"/>
                </a:lnTo>
                <a:cubicBezTo>
                  <a:pt x="3465371" y="3283503"/>
                  <a:pt x="2940535" y="3486455"/>
                  <a:pt x="2368296" y="3486455"/>
                </a:cubicBezTo>
                <a:cubicBezTo>
                  <a:pt x="1060322" y="3486455"/>
                  <a:pt x="0" y="2426133"/>
                  <a:pt x="0" y="1118159"/>
                </a:cubicBezTo>
                <a:cubicBezTo>
                  <a:pt x="0" y="791166"/>
                  <a:pt x="66270" y="479650"/>
                  <a:pt x="186113" y="196311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B7592FE-10D1-4664-B623-353F47C8D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8132" y="4032250"/>
            <a:ext cx="3303868" cy="2825750"/>
          </a:xfrm>
          <a:custGeom>
            <a:avLst/>
            <a:gdLst>
              <a:gd name="connsiteX0" fmla="*/ 1888600 w 3303868"/>
              <a:gd name="connsiteY0" fmla="*/ 0 h 2825750"/>
              <a:gd name="connsiteX1" fmla="*/ 3224042 w 3303868"/>
              <a:gd name="connsiteY1" fmla="*/ 553158 h 2825750"/>
              <a:gd name="connsiteX2" fmla="*/ 3303868 w 3303868"/>
              <a:gd name="connsiteY2" fmla="*/ 640989 h 2825750"/>
              <a:gd name="connsiteX3" fmla="*/ 3303868 w 3303868"/>
              <a:gd name="connsiteY3" fmla="*/ 2825750 h 2825750"/>
              <a:gd name="connsiteX4" fmla="*/ 250380 w 3303868"/>
              <a:gd name="connsiteY4" fmla="*/ 2825750 h 2825750"/>
              <a:gd name="connsiteX5" fmla="*/ 227944 w 3303868"/>
              <a:gd name="connsiteY5" fmla="*/ 2788819 h 2825750"/>
              <a:gd name="connsiteX6" fmla="*/ 0 w 3303868"/>
              <a:gd name="connsiteY6" fmla="*/ 1888600 h 2825750"/>
              <a:gd name="connsiteX7" fmla="*/ 1888600 w 3303868"/>
              <a:gd name="connsiteY7" fmla="*/ 0 h 282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3868" h="2825750">
                <a:moveTo>
                  <a:pt x="1888600" y="0"/>
                </a:moveTo>
                <a:cubicBezTo>
                  <a:pt x="2410123" y="0"/>
                  <a:pt x="2882273" y="211389"/>
                  <a:pt x="3224042" y="553158"/>
                </a:cubicBezTo>
                <a:lnTo>
                  <a:pt x="3303868" y="640989"/>
                </a:lnTo>
                <a:lnTo>
                  <a:pt x="3303868" y="2825750"/>
                </a:lnTo>
                <a:lnTo>
                  <a:pt x="250380" y="2825750"/>
                </a:lnTo>
                <a:lnTo>
                  <a:pt x="227944" y="2788819"/>
                </a:lnTo>
                <a:cubicBezTo>
                  <a:pt x="82574" y="2521217"/>
                  <a:pt x="0" y="2214552"/>
                  <a:pt x="0" y="1888600"/>
                </a:cubicBezTo>
                <a:cubicBezTo>
                  <a:pt x="0" y="845555"/>
                  <a:pt x="845555" y="0"/>
                  <a:pt x="18886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343AB1-6257-4AF0-B13E-8757256C406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1" r="11349" b="-4"/>
          <a:stretch/>
        </p:blipFill>
        <p:spPr>
          <a:xfrm>
            <a:off x="9053088" y="4197217"/>
            <a:ext cx="3138912" cy="2660795"/>
          </a:xfrm>
          <a:custGeom>
            <a:avLst/>
            <a:gdLst>
              <a:gd name="connsiteX0" fmla="*/ 1723644 w 3138912"/>
              <a:gd name="connsiteY0" fmla="*/ 0 h 2660795"/>
              <a:gd name="connsiteX1" fmla="*/ 3053691 w 3138912"/>
              <a:gd name="connsiteY1" fmla="*/ 627247 h 2660795"/>
              <a:gd name="connsiteX2" fmla="*/ 3138912 w 3138912"/>
              <a:gd name="connsiteY2" fmla="*/ 741211 h 2660795"/>
              <a:gd name="connsiteX3" fmla="*/ 3138912 w 3138912"/>
              <a:gd name="connsiteY3" fmla="*/ 2660795 h 2660795"/>
              <a:gd name="connsiteX4" fmla="*/ 278239 w 3138912"/>
              <a:gd name="connsiteY4" fmla="*/ 2660795 h 2660795"/>
              <a:gd name="connsiteX5" fmla="*/ 208035 w 3138912"/>
              <a:gd name="connsiteY5" fmla="*/ 2545235 h 2660795"/>
              <a:gd name="connsiteX6" fmla="*/ 0 w 3138912"/>
              <a:gd name="connsiteY6" fmla="*/ 1723644 h 2660795"/>
              <a:gd name="connsiteX7" fmla="*/ 1723644 w 3138912"/>
              <a:gd name="connsiteY7" fmla="*/ 0 h 2660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38912" h="2660795">
                <a:moveTo>
                  <a:pt x="1723644" y="0"/>
                </a:moveTo>
                <a:cubicBezTo>
                  <a:pt x="2259111" y="0"/>
                  <a:pt x="2737550" y="244172"/>
                  <a:pt x="3053691" y="627247"/>
                </a:cubicBezTo>
                <a:lnTo>
                  <a:pt x="3138912" y="741211"/>
                </a:lnTo>
                <a:lnTo>
                  <a:pt x="3138912" y="2660795"/>
                </a:lnTo>
                <a:lnTo>
                  <a:pt x="278239" y="2660795"/>
                </a:lnTo>
                <a:lnTo>
                  <a:pt x="208035" y="2545235"/>
                </a:lnTo>
                <a:cubicBezTo>
                  <a:pt x="75362" y="2301006"/>
                  <a:pt x="0" y="2021126"/>
                  <a:pt x="0" y="1723644"/>
                </a:cubicBezTo>
                <a:cubicBezTo>
                  <a:pt x="0" y="771702"/>
                  <a:pt x="771702" y="0"/>
                  <a:pt x="1723644" y="0"/>
                </a:cubicBezTo>
                <a:close/>
              </a:path>
            </a:pathLst>
          </a:cu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ECA226C-820C-45DE-B333-8280B7FDF1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8405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73244"/>
    </mc:Choice>
    <mc:Fallback>
      <p:transition spd="slow" advTm="732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16F25-8735-4098-800C-A40871EF7B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7167" y="398762"/>
            <a:ext cx="466825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Value Proposition</a:t>
            </a:r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2EEE8F11-3582-44B7-9869-F2D26D7DD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133221" cy="3548529"/>
          </a:xfrm>
          <a:custGeom>
            <a:avLst/>
            <a:gdLst>
              <a:gd name="connsiteX0" fmla="*/ 0 w 4133221"/>
              <a:gd name="connsiteY0" fmla="*/ 0 h 3548529"/>
              <a:gd name="connsiteX1" fmla="*/ 3798429 w 4133221"/>
              <a:gd name="connsiteY1" fmla="*/ 0 h 3548529"/>
              <a:gd name="connsiteX2" fmla="*/ 3850140 w 4133221"/>
              <a:gd name="connsiteY2" fmla="*/ 85119 h 3548529"/>
              <a:gd name="connsiteX3" fmla="*/ 4133221 w 4133221"/>
              <a:gd name="connsiteY3" fmla="*/ 1203093 h 3548529"/>
              <a:gd name="connsiteX4" fmla="*/ 1787785 w 4133221"/>
              <a:gd name="connsiteY4" fmla="*/ 3548529 h 3548529"/>
              <a:gd name="connsiteX5" fmla="*/ 129311 w 4133221"/>
              <a:gd name="connsiteY5" fmla="*/ 2861567 h 3548529"/>
              <a:gd name="connsiteX6" fmla="*/ 0 w 4133221"/>
              <a:gd name="connsiteY6" fmla="*/ 2719289 h 3548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3221" h="3548529">
                <a:moveTo>
                  <a:pt x="0" y="0"/>
                </a:moveTo>
                <a:lnTo>
                  <a:pt x="3798429" y="0"/>
                </a:lnTo>
                <a:lnTo>
                  <a:pt x="3850140" y="85119"/>
                </a:lnTo>
                <a:cubicBezTo>
                  <a:pt x="4030674" y="417451"/>
                  <a:pt x="4133221" y="798296"/>
                  <a:pt x="4133221" y="1203093"/>
                </a:cubicBezTo>
                <a:cubicBezTo>
                  <a:pt x="4133221" y="2498442"/>
                  <a:pt x="3083134" y="3548529"/>
                  <a:pt x="1787785" y="3548529"/>
                </a:cubicBezTo>
                <a:cubicBezTo>
                  <a:pt x="1140111" y="3548529"/>
                  <a:pt x="553752" y="3286007"/>
                  <a:pt x="129311" y="2861567"/>
                </a:cubicBezTo>
                <a:lnTo>
                  <a:pt x="0" y="2719289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2">
            <a:extLst>
              <a:ext uri="{FF2B5EF4-FFF2-40B4-BE49-F238E27FC236}">
                <a16:creationId xmlns:a16="http://schemas.microsoft.com/office/drawing/2014/main" id="{2141F1CC-6A53-4BCF-9127-AABB52E24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1" y="3842187"/>
            <a:ext cx="3321156" cy="3015812"/>
          </a:xfrm>
          <a:custGeom>
            <a:avLst/>
            <a:gdLst>
              <a:gd name="connsiteX0" fmla="*/ 1359768 w 3321156"/>
              <a:gd name="connsiteY0" fmla="*/ 0 h 3015812"/>
              <a:gd name="connsiteX1" fmla="*/ 3321156 w 3321156"/>
              <a:gd name="connsiteY1" fmla="*/ 1961388 h 3015812"/>
              <a:gd name="connsiteX2" fmla="*/ 3084427 w 3321156"/>
              <a:gd name="connsiteY2" fmla="*/ 2896302 h 3015812"/>
              <a:gd name="connsiteX3" fmla="*/ 3011823 w 3321156"/>
              <a:gd name="connsiteY3" fmla="*/ 3015812 h 3015812"/>
              <a:gd name="connsiteX4" fmla="*/ 0 w 3321156"/>
              <a:gd name="connsiteY4" fmla="*/ 3015812 h 3015812"/>
              <a:gd name="connsiteX5" fmla="*/ 0 w 3321156"/>
              <a:gd name="connsiteY5" fmla="*/ 549808 h 3015812"/>
              <a:gd name="connsiteX6" fmla="*/ 112143 w 3321156"/>
              <a:gd name="connsiteY6" fmla="*/ 447886 h 3015812"/>
              <a:gd name="connsiteX7" fmla="*/ 1359768 w 3321156"/>
              <a:gd name="connsiteY7" fmla="*/ 0 h 3015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21156" h="3015812">
                <a:moveTo>
                  <a:pt x="1359768" y="0"/>
                </a:moveTo>
                <a:cubicBezTo>
                  <a:pt x="2443013" y="0"/>
                  <a:pt x="3321156" y="878143"/>
                  <a:pt x="3321156" y="1961388"/>
                </a:cubicBezTo>
                <a:cubicBezTo>
                  <a:pt x="3321156" y="2299902"/>
                  <a:pt x="3235400" y="2618387"/>
                  <a:pt x="3084427" y="2896302"/>
                </a:cubicBezTo>
                <a:lnTo>
                  <a:pt x="3011823" y="3015812"/>
                </a:lnTo>
                <a:lnTo>
                  <a:pt x="0" y="3015812"/>
                </a:lnTo>
                <a:lnTo>
                  <a:pt x="0" y="549808"/>
                </a:lnTo>
                <a:lnTo>
                  <a:pt x="112143" y="447886"/>
                </a:lnTo>
                <a:cubicBezTo>
                  <a:pt x="451187" y="168082"/>
                  <a:pt x="885848" y="0"/>
                  <a:pt x="135976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61B2B49-7142-4CA8-A929-4671548E6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4530" y="2496668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81320F-1338-41D7-9499-A0648FBE0F8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763" r="27739" b="3"/>
          <a:stretch/>
        </p:blipFill>
        <p:spPr>
          <a:xfrm>
            <a:off x="3559122" y="2661260"/>
            <a:ext cx="2788920" cy="2788920"/>
          </a:xfrm>
          <a:custGeom>
            <a:avLst/>
            <a:gdLst>
              <a:gd name="connsiteX0" fmla="*/ 1440180 w 2880360"/>
              <a:gd name="connsiteY0" fmla="*/ 0 h 2880360"/>
              <a:gd name="connsiteX1" fmla="*/ 2880360 w 2880360"/>
              <a:gd name="connsiteY1" fmla="*/ 1440180 h 2880360"/>
              <a:gd name="connsiteX2" fmla="*/ 1440180 w 2880360"/>
              <a:gd name="connsiteY2" fmla="*/ 2880360 h 2880360"/>
              <a:gd name="connsiteX3" fmla="*/ 0 w 2880360"/>
              <a:gd name="connsiteY3" fmla="*/ 1440180 h 2880360"/>
              <a:gd name="connsiteX4" fmla="*/ 1440180 w 2880360"/>
              <a:gd name="connsiteY4" fmla="*/ 0 h 2880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22B738A-EFCC-47A3-AE62-9C3B1F5145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819" r="13242" b="1"/>
          <a:stretch/>
        </p:blipFill>
        <p:spPr>
          <a:xfrm>
            <a:off x="20" y="10"/>
            <a:ext cx="3967953" cy="3383270"/>
          </a:xfrm>
          <a:custGeom>
            <a:avLst/>
            <a:gdLst>
              <a:gd name="connsiteX0" fmla="*/ 0 w 3967973"/>
              <a:gd name="connsiteY0" fmla="*/ 0 h 3383280"/>
              <a:gd name="connsiteX1" fmla="*/ 3605273 w 3967973"/>
              <a:gd name="connsiteY1" fmla="*/ 0 h 3383280"/>
              <a:gd name="connsiteX2" fmla="*/ 3704836 w 3967973"/>
              <a:gd name="connsiteY2" fmla="*/ 163887 h 3383280"/>
              <a:gd name="connsiteX3" fmla="*/ 3967973 w 3967973"/>
              <a:gd name="connsiteY3" fmla="*/ 1203093 h 3383280"/>
              <a:gd name="connsiteX4" fmla="*/ 1787786 w 3967973"/>
              <a:gd name="connsiteY4" fmla="*/ 3383280 h 3383280"/>
              <a:gd name="connsiteX5" fmla="*/ 105448 w 3967973"/>
              <a:gd name="connsiteY5" fmla="*/ 2589894 h 3383280"/>
              <a:gd name="connsiteX6" fmla="*/ 0 w 3967973"/>
              <a:gd name="connsiteY6" fmla="*/ 2448881 h 3383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7973" h="3383280">
                <a:moveTo>
                  <a:pt x="0" y="0"/>
                </a:moveTo>
                <a:lnTo>
                  <a:pt x="3605273" y="0"/>
                </a:lnTo>
                <a:lnTo>
                  <a:pt x="3704836" y="163887"/>
                </a:lnTo>
                <a:cubicBezTo>
                  <a:pt x="3872651" y="472804"/>
                  <a:pt x="3967973" y="826817"/>
                  <a:pt x="3967973" y="1203093"/>
                </a:cubicBezTo>
                <a:cubicBezTo>
                  <a:pt x="3967973" y="2407177"/>
                  <a:pt x="2991870" y="3383280"/>
                  <a:pt x="1787786" y="3383280"/>
                </a:cubicBezTo>
                <a:cubicBezTo>
                  <a:pt x="1110489" y="3383280"/>
                  <a:pt x="505326" y="3074435"/>
                  <a:pt x="105448" y="2589894"/>
                </a:cubicBezTo>
                <a:lnTo>
                  <a:pt x="0" y="2448881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3D2ACF0-70E9-4AC5-A2B1-E827A83895D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69" r="23717" b="-2"/>
          <a:stretch/>
        </p:blipFill>
        <p:spPr>
          <a:xfrm>
            <a:off x="4825" y="4007260"/>
            <a:ext cx="3155071" cy="2850749"/>
          </a:xfrm>
          <a:custGeom>
            <a:avLst/>
            <a:gdLst>
              <a:gd name="connsiteX0" fmla="*/ 1358746 w 3155071"/>
              <a:gd name="connsiteY0" fmla="*/ 0 h 2850749"/>
              <a:gd name="connsiteX1" fmla="*/ 3155071 w 3155071"/>
              <a:gd name="connsiteY1" fmla="*/ 1796325 h 2850749"/>
              <a:gd name="connsiteX2" fmla="*/ 2848287 w 3155071"/>
              <a:gd name="connsiteY2" fmla="*/ 2800668 h 2850749"/>
              <a:gd name="connsiteX3" fmla="*/ 2810837 w 3155071"/>
              <a:gd name="connsiteY3" fmla="*/ 2850749 h 2850749"/>
              <a:gd name="connsiteX4" fmla="*/ 0 w 3155071"/>
              <a:gd name="connsiteY4" fmla="*/ 2850749 h 2850749"/>
              <a:gd name="connsiteX5" fmla="*/ 0 w 3155071"/>
              <a:gd name="connsiteY5" fmla="*/ 623564 h 2850749"/>
              <a:gd name="connsiteX6" fmla="*/ 88552 w 3155071"/>
              <a:gd name="connsiteY6" fmla="*/ 526132 h 2850749"/>
              <a:gd name="connsiteX7" fmla="*/ 1358746 w 3155071"/>
              <a:gd name="connsiteY7" fmla="*/ 0 h 2850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55071" h="2850749">
                <a:moveTo>
                  <a:pt x="1358746" y="0"/>
                </a:moveTo>
                <a:cubicBezTo>
                  <a:pt x="2350829" y="0"/>
                  <a:pt x="3155071" y="804242"/>
                  <a:pt x="3155071" y="1796325"/>
                </a:cubicBezTo>
                <a:cubicBezTo>
                  <a:pt x="3155071" y="2168356"/>
                  <a:pt x="3041975" y="2513972"/>
                  <a:pt x="2848287" y="2800668"/>
                </a:cubicBezTo>
                <a:lnTo>
                  <a:pt x="2810837" y="2850749"/>
                </a:lnTo>
                <a:lnTo>
                  <a:pt x="0" y="2850749"/>
                </a:lnTo>
                <a:lnTo>
                  <a:pt x="0" y="623564"/>
                </a:lnTo>
                <a:lnTo>
                  <a:pt x="88552" y="526132"/>
                </a:lnTo>
                <a:cubicBezTo>
                  <a:pt x="413623" y="201061"/>
                  <a:pt x="862705" y="0"/>
                  <a:pt x="1358746" y="0"/>
                </a:cubicBez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C00CF57-569A-46CB-9DE7-9E29EDECEA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3309" y="1812175"/>
            <a:ext cx="4875243" cy="42414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“When customers perceive that they are receiving  better quality service for their money, they believe they are receiving “good value” which increases their loyalty”(Ilina, 2015, p10)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Fitness consumers being able to immerse themselves in a fully digital futuristic environment.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Latest Fitness innovations on offer providing a new experience and dynamic to gym users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Combining Gamification with fitness classes to provide a new unique and fun experience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Equipment compatible with devices for users to be able to track real time data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50888DC-AB6E-4F56-93DE-8CD121F1F8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025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3332"/>
    </mc:Choice>
    <mc:Fallback>
      <p:transition spd="slow" advTm="933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B6CC1-C5E3-499A-84AF-F0CA3B5D26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717" y="1569720"/>
            <a:ext cx="3657600" cy="1698859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Key resources</a:t>
            </a:r>
            <a:br>
              <a:rPr lang="en-GB" sz="4800" dirty="0">
                <a:solidFill>
                  <a:srgbClr val="FFFFFF"/>
                </a:solidFill>
              </a:rPr>
            </a:b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922769-7892-4B2A-A954-14E0468781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237" y="4170501"/>
            <a:ext cx="3657600" cy="2138859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Physical- Initial ‘pilot’ facility, if successful chance to franchise, equipment, storage facility</a:t>
            </a:r>
          </a:p>
          <a:p>
            <a:r>
              <a:rPr lang="en-GB" sz="1800" dirty="0">
                <a:solidFill>
                  <a:srgbClr val="FFFFFF"/>
                </a:solidFill>
              </a:rPr>
              <a:t>Intellectual- Patents, exclusivity rights with potential tech start up suppliers</a:t>
            </a:r>
          </a:p>
          <a:p>
            <a:r>
              <a:rPr lang="en-GB" sz="1800" dirty="0">
                <a:solidFill>
                  <a:srgbClr val="FFFFFF"/>
                </a:solidFill>
              </a:rPr>
              <a:t>Human- Sales and Marketing, culture of constant innovation </a:t>
            </a:r>
          </a:p>
          <a:p>
            <a:r>
              <a:rPr lang="en-GB" sz="1800" dirty="0">
                <a:solidFill>
                  <a:srgbClr val="FFFFFF"/>
                </a:solidFill>
              </a:rPr>
              <a:t>“Innovation is essential for continuous growth of SMEs especially in the high-tech industries.” (Hossain, 2015, p7)</a:t>
            </a:r>
          </a:p>
          <a:p>
            <a:endParaRPr lang="en-GB" sz="1400" dirty="0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70A348AF-46B4-4A83-9050-098FC417F1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45" t="11531" r="1062" b="13203"/>
          <a:stretch/>
        </p:blipFill>
        <p:spPr>
          <a:xfrm>
            <a:off x="5353397" y="1529543"/>
            <a:ext cx="6284422" cy="3724102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BC46802-829D-42AC-8F43-027CF87918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63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000"/>
    </mc:Choice>
    <mc:Fallback>
      <p:transition spd="slow" advTm="7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403C4-959D-46FC-8ACA-BC479A45B9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activities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825C0C-9E1D-4C64-9742-696F9DCA2F6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864" r="2" b="21404"/>
          <a:stretch/>
        </p:blipFill>
        <p:spPr>
          <a:xfrm>
            <a:off x="20" y="10"/>
            <a:ext cx="4475130" cy="22323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1F81859-A328-48E3-9624-1E9418394E2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382" r="2" b="36059"/>
          <a:stretch/>
        </p:blipFill>
        <p:spPr>
          <a:xfrm>
            <a:off x="20" y="2325504"/>
            <a:ext cx="4475130" cy="22155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3774AC-4C6A-4DD2-A2A0-8D5E9C38BA7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2" b="11263"/>
          <a:stretch/>
        </p:blipFill>
        <p:spPr>
          <a:xfrm>
            <a:off x="20" y="4634159"/>
            <a:ext cx="4475130" cy="2223841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D6FEFDC-356C-4F5B-9738-9404F567E8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0109" y="2121408"/>
            <a:ext cx="6730276" cy="405079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Networking with tech start ups/professionals in the industry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Marketing and Advertising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Champion innovation culture to staff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Technological Differentiation strategy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114300" algn="l"/>
            <a:r>
              <a:rPr lang="en-US" sz="2000" dirty="0"/>
              <a:t>“Introducing  ‘disruptive’ technology into an existing service market provides new </a:t>
            </a:r>
            <a:r>
              <a:rPr lang="en-US" sz="2000" dirty="0" err="1"/>
              <a:t>opportiunities</a:t>
            </a:r>
            <a:r>
              <a:rPr lang="en-US" sz="2000" dirty="0"/>
              <a:t> for firms and customers, often alerting the nature of the market” (Padgett and Mulvey, 2007, p375)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AC93E4E-9F9B-4B5E-A532-C17B934833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9604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4431"/>
    </mc:Choice>
    <mc:Fallback>
      <p:transition spd="slow" advTm="44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DB27573-697C-4098-8E30-EAAF9E6670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238" r="-1" b="7198"/>
          <a:stretch/>
        </p:blipFill>
        <p:spPr>
          <a:xfrm>
            <a:off x="20" y="3579"/>
            <a:ext cx="12188932" cy="6854421"/>
          </a:xfrm>
          <a:prstGeom prst="rect">
            <a:avLst/>
          </a:prstGeom>
        </p:spPr>
      </p:pic>
      <p:sp>
        <p:nvSpPr>
          <p:cNvPr id="14" name="Rectangle 9">
            <a:extLst>
              <a:ext uri="{FF2B5EF4-FFF2-40B4-BE49-F238E27FC236}">
                <a16:creationId xmlns:a16="http://schemas.microsoft.com/office/drawing/2014/main" id="{681CD866-52B5-4280-A92B-56BDFD1E9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48" y="0"/>
            <a:ext cx="6102351" cy="6858000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96EEF187-8434-4B76-BE40-006EEBB26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2351" cy="6858000"/>
          </a:xfrm>
          <a:prstGeom prst="rect">
            <a:avLst/>
          </a:prstGeom>
          <a:solidFill>
            <a:schemeClr val="bg1">
              <a:lumMod val="95000"/>
              <a:lumOff val="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699E47-434A-414E-9DF9-250C30303B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2620" y="1748771"/>
            <a:ext cx="3498979" cy="33604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Partnerships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DEA762-5A01-4681-848B-814CAA2DA1D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1581" r="-3" b="12390"/>
          <a:stretch/>
        </p:blipFill>
        <p:spPr>
          <a:xfrm>
            <a:off x="6883401" y="803191"/>
            <a:ext cx="4516920" cy="2385915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40E7001-E209-49F5-8231-237D83D602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83401" y="3676052"/>
            <a:ext cx="4516920" cy="23757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Tech Start-ups (Tonal)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Government initiatives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Local businesses</a:t>
            </a:r>
          </a:p>
          <a:p>
            <a:pPr marL="114300" algn="l"/>
            <a:r>
              <a:rPr lang="en-US" sz="1800" dirty="0"/>
              <a:t>“Successful business alliances or collaborations begin by understanding how to create effective, productive partnerships” (</a:t>
            </a:r>
            <a:r>
              <a:rPr lang="en-US" sz="1800" dirty="0" err="1"/>
              <a:t>Giesecke</a:t>
            </a:r>
            <a:r>
              <a:rPr lang="en-US" sz="1800" dirty="0"/>
              <a:t>, 2012, p39)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536D247-89B9-4951-8213-D2B56CDCDE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273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8392"/>
    </mc:Choice>
    <mc:Fallback>
      <p:transition spd="slow" advTm="48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625A0-165E-46F4-BADA-CF2053739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098" y="1396289"/>
            <a:ext cx="638710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Channels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1F362D-2B76-4BB6-A993-90DB0CC372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542" y="2871982"/>
            <a:ext cx="6382657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/>
              <a:t>Social media channels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/>
              <a:t>User friendly website, app for IOS and android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/>
              <a:t>Utilize vloggers and influencers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/>
              <a:t>“Influencers, also known as third party endorsers or social media influencers (SMIs), have persuasive power over a large number of followers on social media platforms” (Gustavsson, 2018, p1)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C6A2225-94AF-4BC4-98F4-77746E7B1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5108" y="1"/>
            <a:ext cx="4666892" cy="3612937"/>
          </a:xfrm>
          <a:custGeom>
            <a:avLst/>
            <a:gdLst>
              <a:gd name="connsiteX0" fmla="*/ 192227 w 4666892"/>
              <a:gd name="connsiteY0" fmla="*/ 0 h 3612937"/>
              <a:gd name="connsiteX1" fmla="*/ 4666892 w 4666892"/>
              <a:gd name="connsiteY1" fmla="*/ 0 h 3612937"/>
              <a:gd name="connsiteX2" fmla="*/ 4666892 w 4666892"/>
              <a:gd name="connsiteY2" fmla="*/ 2643684 h 3612937"/>
              <a:gd name="connsiteX3" fmla="*/ 4657487 w 4666892"/>
              <a:gd name="connsiteY3" fmla="*/ 2656262 h 3612937"/>
              <a:gd name="connsiteX4" fmla="*/ 2628900 w 4666892"/>
              <a:gd name="connsiteY4" fmla="*/ 3612937 h 3612937"/>
              <a:gd name="connsiteX5" fmla="*/ 0 w 4666892"/>
              <a:gd name="connsiteY5" fmla="*/ 984037 h 3612937"/>
              <a:gd name="connsiteX6" fmla="*/ 118190 w 4666892"/>
              <a:gd name="connsiteY6" fmla="*/ 202283 h 3612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66892" h="3612937">
                <a:moveTo>
                  <a:pt x="192227" y="0"/>
                </a:moveTo>
                <a:lnTo>
                  <a:pt x="4666892" y="0"/>
                </a:lnTo>
                <a:lnTo>
                  <a:pt x="4666892" y="2643684"/>
                </a:lnTo>
                <a:lnTo>
                  <a:pt x="4657487" y="2656262"/>
                </a:lnTo>
                <a:cubicBezTo>
                  <a:pt x="4175308" y="3240527"/>
                  <a:pt x="3445594" y="3612937"/>
                  <a:pt x="2628900" y="3612937"/>
                </a:cubicBezTo>
                <a:cubicBezTo>
                  <a:pt x="1176999" y="3612937"/>
                  <a:pt x="0" y="2435938"/>
                  <a:pt x="0" y="984037"/>
                </a:cubicBezTo>
                <a:cubicBezTo>
                  <a:pt x="0" y="711806"/>
                  <a:pt x="41379" y="449239"/>
                  <a:pt x="118190" y="2022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37A492-B4E4-478A-AF47-EC02BD4BF7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405" r="6969" b="-3"/>
          <a:stretch/>
        </p:blipFill>
        <p:spPr>
          <a:xfrm>
            <a:off x="7689829" y="10"/>
            <a:ext cx="4502173" cy="3448209"/>
          </a:xfrm>
          <a:custGeom>
            <a:avLst/>
            <a:gdLst>
              <a:gd name="connsiteX0" fmla="*/ 205627 w 4502173"/>
              <a:gd name="connsiteY0" fmla="*/ 0 h 3448219"/>
              <a:gd name="connsiteX1" fmla="*/ 4502173 w 4502173"/>
              <a:gd name="connsiteY1" fmla="*/ 0 h 3448219"/>
              <a:gd name="connsiteX2" fmla="*/ 4502173 w 4502173"/>
              <a:gd name="connsiteY2" fmla="*/ 2368934 h 3448219"/>
              <a:gd name="connsiteX3" fmla="*/ 4365663 w 4502173"/>
              <a:gd name="connsiteY3" fmla="*/ 2551486 h 3448219"/>
              <a:gd name="connsiteX4" fmla="*/ 2464181 w 4502173"/>
              <a:gd name="connsiteY4" fmla="*/ 3448219 h 3448219"/>
              <a:gd name="connsiteX5" fmla="*/ 0 w 4502173"/>
              <a:gd name="connsiteY5" fmla="*/ 984038 h 3448219"/>
              <a:gd name="connsiteX6" fmla="*/ 193648 w 4502173"/>
              <a:gd name="connsiteY6" fmla="*/ 24867 h 3448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173" h="3448219">
                <a:moveTo>
                  <a:pt x="205627" y="0"/>
                </a:moveTo>
                <a:lnTo>
                  <a:pt x="4502173" y="0"/>
                </a:lnTo>
                <a:lnTo>
                  <a:pt x="4502173" y="2368934"/>
                </a:lnTo>
                <a:lnTo>
                  <a:pt x="4365663" y="2551486"/>
                </a:lnTo>
                <a:cubicBezTo>
                  <a:pt x="3913696" y="3099144"/>
                  <a:pt x="3229704" y="3448219"/>
                  <a:pt x="2464181" y="3448219"/>
                </a:cubicBezTo>
                <a:cubicBezTo>
                  <a:pt x="1103251" y="3448219"/>
                  <a:pt x="0" y="2344968"/>
                  <a:pt x="0" y="984038"/>
                </a:cubicBezTo>
                <a:cubicBezTo>
                  <a:pt x="0" y="643806"/>
                  <a:pt x="68954" y="319678"/>
                  <a:pt x="193648" y="24867"/>
                </a:cubicBezTo>
                <a:close/>
              </a:path>
            </a:pathLst>
          </a:custGeom>
        </p:spPr>
      </p:pic>
      <p:sp>
        <p:nvSpPr>
          <p:cNvPr id="15" name="Freeform: Shape 12">
            <a:extLst>
              <a:ext uri="{FF2B5EF4-FFF2-40B4-BE49-F238E27FC236}">
                <a16:creationId xmlns:a16="http://schemas.microsoft.com/office/drawing/2014/main" id="{648F5915-2CE1-4F74-88C5-D4366893D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4737" y="3918051"/>
            <a:ext cx="3587263" cy="2939948"/>
          </a:xfrm>
          <a:custGeom>
            <a:avLst/>
            <a:gdLst>
              <a:gd name="connsiteX0" fmla="*/ 2070613 w 3587263"/>
              <a:gd name="connsiteY0" fmla="*/ 0 h 2939948"/>
              <a:gd name="connsiteX1" fmla="*/ 3534758 w 3587263"/>
              <a:gd name="connsiteY1" fmla="*/ 606469 h 2939948"/>
              <a:gd name="connsiteX2" fmla="*/ 3587263 w 3587263"/>
              <a:gd name="connsiteY2" fmla="*/ 664240 h 2939948"/>
              <a:gd name="connsiteX3" fmla="*/ 3587263 w 3587263"/>
              <a:gd name="connsiteY3" fmla="*/ 2939948 h 2939948"/>
              <a:gd name="connsiteX4" fmla="*/ 193241 w 3587263"/>
              <a:gd name="connsiteY4" fmla="*/ 2939948 h 2939948"/>
              <a:gd name="connsiteX5" fmla="*/ 162719 w 3587263"/>
              <a:gd name="connsiteY5" fmla="*/ 2876589 h 2939948"/>
              <a:gd name="connsiteX6" fmla="*/ 0 w 3587263"/>
              <a:gd name="connsiteY6" fmla="*/ 2070613 h 2939948"/>
              <a:gd name="connsiteX7" fmla="*/ 2070613 w 3587263"/>
              <a:gd name="connsiteY7" fmla="*/ 0 h 2939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87263" h="2939948">
                <a:moveTo>
                  <a:pt x="2070613" y="0"/>
                </a:moveTo>
                <a:cubicBezTo>
                  <a:pt x="2642397" y="0"/>
                  <a:pt x="3160050" y="231761"/>
                  <a:pt x="3534758" y="606469"/>
                </a:cubicBezTo>
                <a:lnTo>
                  <a:pt x="3587263" y="664240"/>
                </a:lnTo>
                <a:lnTo>
                  <a:pt x="3587263" y="2939948"/>
                </a:lnTo>
                <a:lnTo>
                  <a:pt x="193241" y="2939948"/>
                </a:lnTo>
                <a:lnTo>
                  <a:pt x="162719" y="2876589"/>
                </a:lnTo>
                <a:cubicBezTo>
                  <a:pt x="57940" y="2628865"/>
                  <a:pt x="0" y="2356505"/>
                  <a:pt x="0" y="2070613"/>
                </a:cubicBezTo>
                <a:cubicBezTo>
                  <a:pt x="0" y="927045"/>
                  <a:pt x="927045" y="0"/>
                  <a:pt x="2070613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73380C7-8E39-4D81-A20D-F3D55041407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7680" b="-5"/>
          <a:stretch/>
        </p:blipFill>
        <p:spPr>
          <a:xfrm>
            <a:off x="8768827" y="4082141"/>
            <a:ext cx="3423175" cy="2775859"/>
          </a:xfrm>
          <a:custGeom>
            <a:avLst/>
            <a:gdLst>
              <a:gd name="connsiteX0" fmla="*/ 1906524 w 3423175"/>
              <a:gd name="connsiteY0" fmla="*/ 0 h 2775859"/>
              <a:gd name="connsiteX1" fmla="*/ 3377691 w 3423175"/>
              <a:gd name="connsiteY1" fmla="*/ 693798 h 2775859"/>
              <a:gd name="connsiteX2" fmla="*/ 3423175 w 3423175"/>
              <a:gd name="connsiteY2" fmla="*/ 754624 h 2775859"/>
              <a:gd name="connsiteX3" fmla="*/ 3423175 w 3423175"/>
              <a:gd name="connsiteY3" fmla="*/ 2775859 h 2775859"/>
              <a:gd name="connsiteX4" fmla="*/ 211114 w 3423175"/>
              <a:gd name="connsiteY4" fmla="*/ 2775859 h 2775859"/>
              <a:gd name="connsiteX5" fmla="*/ 149824 w 3423175"/>
              <a:gd name="connsiteY5" fmla="*/ 2648629 h 2775859"/>
              <a:gd name="connsiteX6" fmla="*/ 0 w 3423175"/>
              <a:gd name="connsiteY6" fmla="*/ 1906524 h 2775859"/>
              <a:gd name="connsiteX7" fmla="*/ 1906524 w 3423175"/>
              <a:gd name="connsiteY7" fmla="*/ 0 h 2775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3175" h="2775859">
                <a:moveTo>
                  <a:pt x="1906524" y="0"/>
                </a:moveTo>
                <a:cubicBezTo>
                  <a:pt x="2498805" y="0"/>
                  <a:pt x="3028006" y="270078"/>
                  <a:pt x="3377691" y="693798"/>
                </a:cubicBezTo>
                <a:lnTo>
                  <a:pt x="3423175" y="754624"/>
                </a:lnTo>
                <a:lnTo>
                  <a:pt x="3423175" y="2775859"/>
                </a:lnTo>
                <a:lnTo>
                  <a:pt x="211114" y="2775859"/>
                </a:lnTo>
                <a:lnTo>
                  <a:pt x="149824" y="2648629"/>
                </a:lnTo>
                <a:cubicBezTo>
                  <a:pt x="53349" y="2420536"/>
                  <a:pt x="0" y="2169760"/>
                  <a:pt x="0" y="1906524"/>
                </a:cubicBezTo>
                <a:cubicBezTo>
                  <a:pt x="0" y="853580"/>
                  <a:pt x="853580" y="0"/>
                  <a:pt x="1906524" y="0"/>
                </a:cubicBezTo>
                <a:close/>
              </a:path>
            </a:pathLst>
          </a:cu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16D0A5C-12BA-4BD6-A6F2-1BA6EA3BAA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769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1462"/>
    </mc:Choice>
    <mc:Fallback>
      <p:transition spd="slow" advTm="61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DB7ADBC-26DA-450D-A8BF-E1ACCB466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234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E3C0EDB-60D3-4CEF-8B80-C6D01E08D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6216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0C269CE-FB56-4D68-8CFB-1CFD5F350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837" y="495702"/>
            <a:ext cx="6428625" cy="6357756"/>
          </a:xfrm>
          <a:custGeom>
            <a:avLst/>
            <a:gdLst>
              <a:gd name="connsiteX0" fmla="*/ 4279392 w 6428625"/>
              <a:gd name="connsiteY0" fmla="*/ 0 h 6357756"/>
              <a:gd name="connsiteX1" fmla="*/ 6319204 w 6428625"/>
              <a:gd name="connsiteY1" fmla="*/ 516500 h 6357756"/>
              <a:gd name="connsiteX2" fmla="*/ 6428625 w 6428625"/>
              <a:gd name="connsiteY2" fmla="*/ 579415 h 6357756"/>
              <a:gd name="connsiteX3" fmla="*/ 6428625 w 6428625"/>
              <a:gd name="connsiteY3" fmla="*/ 6357756 h 6357756"/>
              <a:gd name="connsiteX4" fmla="*/ 539921 w 6428625"/>
              <a:gd name="connsiteY4" fmla="*/ 6357756 h 6357756"/>
              <a:gd name="connsiteX5" fmla="*/ 516500 w 6428625"/>
              <a:gd name="connsiteY5" fmla="*/ 6319205 h 6357756"/>
              <a:gd name="connsiteX6" fmla="*/ 0 w 6428625"/>
              <a:gd name="connsiteY6" fmla="*/ 4279392 h 6357756"/>
              <a:gd name="connsiteX7" fmla="*/ 4279392 w 6428625"/>
              <a:gd name="connsiteY7" fmla="*/ 0 h 6357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28625" h="6357756">
                <a:moveTo>
                  <a:pt x="4279392" y="0"/>
                </a:moveTo>
                <a:cubicBezTo>
                  <a:pt x="5017968" y="0"/>
                  <a:pt x="5712843" y="187105"/>
                  <a:pt x="6319204" y="516500"/>
                </a:cubicBezTo>
                <a:lnTo>
                  <a:pt x="6428625" y="579415"/>
                </a:lnTo>
                <a:lnTo>
                  <a:pt x="6428625" y="6357756"/>
                </a:lnTo>
                <a:lnTo>
                  <a:pt x="539921" y="6357756"/>
                </a:lnTo>
                <a:lnTo>
                  <a:pt x="516500" y="6319205"/>
                </a:lnTo>
                <a:cubicBezTo>
                  <a:pt x="187105" y="5712844"/>
                  <a:pt x="0" y="5017968"/>
                  <a:pt x="0" y="4279392"/>
                </a:cubicBezTo>
                <a:cubicBezTo>
                  <a:pt x="0" y="1915949"/>
                  <a:pt x="1915949" y="0"/>
                  <a:pt x="4279392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ED7E7F-75F7-4581-A930-C4DEBC2A8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4429" y="660294"/>
            <a:ext cx="6264033" cy="6193164"/>
          </a:xfrm>
          <a:custGeom>
            <a:avLst/>
            <a:gdLst>
              <a:gd name="connsiteX0" fmla="*/ 4114800 w 6264033"/>
              <a:gd name="connsiteY0" fmla="*/ 0 h 6193164"/>
              <a:gd name="connsiteX1" fmla="*/ 6248473 w 6264033"/>
              <a:gd name="connsiteY1" fmla="*/ 595714 h 6193164"/>
              <a:gd name="connsiteX2" fmla="*/ 6264033 w 6264033"/>
              <a:gd name="connsiteY2" fmla="*/ 605689 h 6193164"/>
              <a:gd name="connsiteX3" fmla="*/ 6264033 w 6264033"/>
              <a:gd name="connsiteY3" fmla="*/ 6193164 h 6193164"/>
              <a:gd name="connsiteX4" fmla="*/ 567718 w 6264033"/>
              <a:gd name="connsiteY4" fmla="*/ 6193164 h 6193164"/>
              <a:gd name="connsiteX5" fmla="*/ 496635 w 6264033"/>
              <a:gd name="connsiteY5" fmla="*/ 6076158 h 6193164"/>
              <a:gd name="connsiteX6" fmla="*/ 0 w 6264033"/>
              <a:gd name="connsiteY6" fmla="*/ 4114800 h 6193164"/>
              <a:gd name="connsiteX7" fmla="*/ 4114800 w 6264033"/>
              <a:gd name="connsiteY7" fmla="*/ 0 h 619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64033" h="6193164">
                <a:moveTo>
                  <a:pt x="4114800" y="0"/>
                </a:moveTo>
                <a:cubicBezTo>
                  <a:pt x="4895986" y="0"/>
                  <a:pt x="5626328" y="217689"/>
                  <a:pt x="6248473" y="595714"/>
                </a:cubicBezTo>
                <a:lnTo>
                  <a:pt x="6264033" y="605689"/>
                </a:lnTo>
                <a:lnTo>
                  <a:pt x="6264033" y="6193164"/>
                </a:lnTo>
                <a:lnTo>
                  <a:pt x="567718" y="6193164"/>
                </a:lnTo>
                <a:lnTo>
                  <a:pt x="496635" y="6076158"/>
                </a:lnTo>
                <a:cubicBezTo>
                  <a:pt x="179909" y="5493119"/>
                  <a:pt x="0" y="4824969"/>
                  <a:pt x="0" y="4114800"/>
                </a:cubicBezTo>
                <a:cubicBezTo>
                  <a:pt x="0" y="1842259"/>
                  <a:pt x="1842259" y="0"/>
                  <a:pt x="4114800" y="0"/>
                </a:cubicBezTo>
                <a:close/>
              </a:path>
            </a:pathLst>
          </a:custGeom>
          <a:solidFill>
            <a:srgbClr val="3958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0AFDE0-4F7F-49CD-B232-FE4F443CE7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5671" y="1328505"/>
            <a:ext cx="4996329" cy="202440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Customer Segments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46307B-9F87-404F-9EC4-51EC9B02CB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22994" y="3850763"/>
            <a:ext cx="4996328" cy="1068293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Fitness consumers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Tech-savvy consumers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Gamers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Corporate Memberships</a:t>
            </a:r>
          </a:p>
          <a:p>
            <a:r>
              <a:rPr lang="en-GB" sz="1800" dirty="0">
                <a:solidFill>
                  <a:srgbClr val="FFFFFF"/>
                </a:solidFill>
              </a:rPr>
              <a:t>““New members, who are increasingly educated consumers, will hold fitness brands increasingly accountable to deliver real value,” (</a:t>
            </a:r>
            <a:r>
              <a:rPr lang="en-GB" sz="1800" dirty="0" err="1">
                <a:solidFill>
                  <a:srgbClr val="FFFFFF"/>
                </a:solidFill>
              </a:rPr>
              <a:t>Saitowitz</a:t>
            </a:r>
            <a:r>
              <a:rPr lang="en-GB" sz="1800" dirty="0">
                <a:solidFill>
                  <a:srgbClr val="FFFFFF"/>
                </a:solidFill>
              </a:rPr>
              <a:t>, 2019)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003275-4DD6-4D70-BC4E-73DB609F85B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6818"/>
          <a:stretch/>
        </p:blipFill>
        <p:spPr>
          <a:xfrm>
            <a:off x="979870" y="2"/>
            <a:ext cx="6069184" cy="2839783"/>
          </a:xfrm>
          <a:custGeom>
            <a:avLst/>
            <a:gdLst>
              <a:gd name="connsiteX0" fmla="*/ 0 w 6069184"/>
              <a:gd name="connsiteY0" fmla="*/ 0 h 2839783"/>
              <a:gd name="connsiteX1" fmla="*/ 6069184 w 6069184"/>
              <a:gd name="connsiteY1" fmla="*/ 0 h 2839783"/>
              <a:gd name="connsiteX2" fmla="*/ 6063824 w 6069184"/>
              <a:gd name="connsiteY2" fmla="*/ 106160 h 2839783"/>
              <a:gd name="connsiteX3" fmla="*/ 3034592 w 6069184"/>
              <a:gd name="connsiteY3" fmla="*/ 2839783 h 2839783"/>
              <a:gd name="connsiteX4" fmla="*/ 5361 w 6069184"/>
              <a:gd name="connsiteY4" fmla="*/ 106160 h 2839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4" y="106160"/>
                </a:lnTo>
                <a:cubicBezTo>
                  <a:pt x="5907892" y="1641596"/>
                  <a:pt x="4611168" y="2839783"/>
                  <a:pt x="3034592" y="2839783"/>
                </a:cubicBezTo>
                <a:cubicBezTo>
                  <a:pt x="1458016" y="2839783"/>
                  <a:pt x="161293" y="1641596"/>
                  <a:pt x="5361" y="10616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EF6FD35-54ED-4D79-91A6-00119896384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720" r="9921"/>
          <a:stretch/>
        </p:blipFill>
        <p:spPr>
          <a:xfrm>
            <a:off x="1" y="3120244"/>
            <a:ext cx="5001415" cy="3733214"/>
          </a:xfrm>
          <a:custGeom>
            <a:avLst/>
            <a:gdLst>
              <a:gd name="connsiteX0" fmla="*/ 1956463 w 5001415"/>
              <a:gd name="connsiteY0" fmla="*/ 0 h 3733214"/>
              <a:gd name="connsiteX1" fmla="*/ 5001415 w 5001415"/>
              <a:gd name="connsiteY1" fmla="*/ 3044952 h 3733214"/>
              <a:gd name="connsiteX2" fmla="*/ 4939553 w 5001415"/>
              <a:gd name="connsiteY2" fmla="*/ 3658617 h 3733214"/>
              <a:gd name="connsiteX3" fmla="*/ 4920372 w 5001415"/>
              <a:gd name="connsiteY3" fmla="*/ 3733214 h 3733214"/>
              <a:gd name="connsiteX4" fmla="*/ 0 w 5001415"/>
              <a:gd name="connsiteY4" fmla="*/ 3733214 h 3733214"/>
              <a:gd name="connsiteX5" fmla="*/ 0 w 5001415"/>
              <a:gd name="connsiteY5" fmla="*/ 713124 h 3733214"/>
              <a:gd name="connsiteX6" fmla="*/ 19591 w 5001415"/>
              <a:gd name="connsiteY6" fmla="*/ 695319 h 3733214"/>
              <a:gd name="connsiteX7" fmla="*/ 1956463 w 5001415"/>
              <a:gd name="connsiteY7" fmla="*/ 0 h 3733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1415" h="3733214">
                <a:moveTo>
                  <a:pt x="1956463" y="0"/>
                </a:moveTo>
                <a:cubicBezTo>
                  <a:pt x="3638144" y="0"/>
                  <a:pt x="5001415" y="1363271"/>
                  <a:pt x="5001415" y="3044952"/>
                </a:cubicBezTo>
                <a:cubicBezTo>
                  <a:pt x="5001415" y="3255162"/>
                  <a:pt x="4980114" y="3460397"/>
                  <a:pt x="4939553" y="3658617"/>
                </a:cubicBezTo>
                <a:lnTo>
                  <a:pt x="4920372" y="3733214"/>
                </a:lnTo>
                <a:lnTo>
                  <a:pt x="0" y="3733214"/>
                </a:lnTo>
                <a:lnTo>
                  <a:pt x="0" y="713124"/>
                </a:lnTo>
                <a:lnTo>
                  <a:pt x="19591" y="695319"/>
                </a:lnTo>
                <a:cubicBezTo>
                  <a:pt x="545938" y="260939"/>
                  <a:pt x="1220728" y="0"/>
                  <a:pt x="1956463" y="0"/>
                </a:cubicBez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EC7A726-7F4F-46A5-9399-C4494A6306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319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579"/>
    </mc:Choice>
    <mc:Fallback>
      <p:transition spd="slow" advTm="32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6C98B-684F-4EB1-886B-2D04D411A6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3136" y="5091762"/>
            <a:ext cx="7834193" cy="1264588"/>
          </a:xfrm>
        </p:spPr>
        <p:txBody>
          <a:bodyPr anchor="ctr">
            <a:normAutofit/>
          </a:bodyPr>
          <a:lstStyle/>
          <a:p>
            <a:pPr algn="r"/>
            <a:r>
              <a:rPr lang="en-GB"/>
              <a:t>Customer Relationships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ED1E92-7C5C-46F6-AA4E-AA9DB0C82B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99107" y="5091763"/>
            <a:ext cx="2974207" cy="1264587"/>
          </a:xfrm>
        </p:spPr>
        <p:txBody>
          <a:bodyPr anchor="ctr">
            <a:noAutofit/>
          </a:bodyPr>
          <a:lstStyle/>
          <a:p>
            <a:pPr algn="l"/>
            <a:r>
              <a:rPr lang="en-GB" sz="1400" dirty="0"/>
              <a:t>“Experiences encourage loyalty by creating emotional connections through an engaging, compelling and consistent context.” (</a:t>
            </a:r>
            <a:r>
              <a:rPr lang="en-GB" sz="1400" dirty="0" err="1"/>
              <a:t>Sahin</a:t>
            </a:r>
            <a:r>
              <a:rPr lang="en-GB" sz="1400" dirty="0"/>
              <a:t>, </a:t>
            </a:r>
            <a:r>
              <a:rPr lang="en-GB" sz="1400" dirty="0" err="1"/>
              <a:t>Zehir</a:t>
            </a:r>
            <a:r>
              <a:rPr lang="en-GB" sz="1400" dirty="0"/>
              <a:t> and </a:t>
            </a:r>
            <a:r>
              <a:rPr lang="en-GB" sz="1400" dirty="0" err="1"/>
              <a:t>Kitapci</a:t>
            </a:r>
            <a:r>
              <a:rPr lang="en-GB" sz="1400" dirty="0"/>
              <a:t>, 2011, p1292)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dirty="0"/>
              <a:t>Creating a unique digitally immersive experience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dirty="0"/>
              <a:t>Relationships start with reputation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B2858E-A3E4-4BA1-A561-F65A28656A9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862" b="2799"/>
          <a:stretch/>
        </p:blipFill>
        <p:spPr>
          <a:xfrm>
            <a:off x="-3983" y="10"/>
            <a:ext cx="12192000" cy="4571990"/>
          </a:xfrm>
          <a:prstGeom prst="rect">
            <a:avLst/>
          </a:prstGeom>
        </p:spPr>
      </p:pic>
      <p:cxnSp>
        <p:nvCxnSpPr>
          <p:cNvPr id="13" name="Straight Connector 8">
            <a:extLst>
              <a:ext uri="{FF2B5EF4-FFF2-40B4-BE49-F238E27FC236}">
                <a16:creationId xmlns:a16="http://schemas.microsoft.com/office/drawing/2014/main" id="{E126E481-B945-4179-BD79-05E96E9B2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82CDD68-4C76-463F-800F-056D4B4A1C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660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8410"/>
    </mc:Choice>
    <mc:Fallback>
      <p:transition spd="slow" advTm="484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899462-FC16-43B0-966B-FCA263450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654295" y="478232"/>
            <a:ext cx="7034121" cy="5918673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0150D-40C9-442F-A284-ED3AA811B8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1053711"/>
            <a:ext cx="5638994" cy="14244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>
                <a:solidFill>
                  <a:srgbClr val="FFFFFF"/>
                </a:solidFill>
              </a:rPr>
              <a:t>Revenue Streams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2F7396-6A3C-447E-9A29-F1ADFE0C1E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886" y="957500"/>
            <a:ext cx="3662730" cy="183136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FEA932-2DF1-410C-A00A-7A1E7DBF7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30098" y="2639023"/>
            <a:ext cx="4562441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030D0590-706B-4D9C-95B3-8C09D86514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886" y="4375398"/>
            <a:ext cx="3662730" cy="1217857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8877F0C0-B0D3-4001-962F-EC383D2573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2" y="2799889"/>
            <a:ext cx="5747187" cy="298754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Gym memberships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Body comp assessments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Personal Training with </a:t>
            </a:r>
            <a:r>
              <a:rPr lang="en-US" dirty="0" err="1">
                <a:solidFill>
                  <a:srgbClr val="FFFFFF"/>
                </a:solidFill>
              </a:rPr>
              <a:t>gymbots</a:t>
            </a:r>
            <a:endParaRPr lang="en-US" dirty="0">
              <a:solidFill>
                <a:srgbClr val="FFFFFF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In-app advertising</a:t>
            </a:r>
          </a:p>
          <a:p>
            <a:pPr marL="114300" algn="l"/>
            <a:r>
              <a:rPr lang="en-GB" dirty="0">
                <a:solidFill>
                  <a:srgbClr val="FFFFFF"/>
                </a:solidFill>
              </a:rPr>
              <a:t>“Revenue streams can be accomplished by creating internal and external profit centre, generating new leads, increasing membership retention and implementing technology related services to develop value for service.” (Gupta and </a:t>
            </a:r>
            <a:r>
              <a:rPr lang="en-GB" dirty="0" err="1">
                <a:solidFill>
                  <a:srgbClr val="FFFFFF"/>
                </a:solidFill>
              </a:rPr>
              <a:t>Basumatary</a:t>
            </a:r>
            <a:r>
              <a:rPr lang="en-GB" dirty="0">
                <a:solidFill>
                  <a:srgbClr val="FFFFFF"/>
                </a:solidFill>
              </a:rPr>
              <a:t>, 2017, p121)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F544109-937B-4D34-B932-E83793268D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859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638"/>
    </mc:Choice>
    <mc:Fallback>
      <p:transition spd="slow" advTm="716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8CA1EA-E1FB-4D6A-AE12-80E330DA4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>
                <a:solidFill>
                  <a:srgbClr val="FFFFFF"/>
                </a:solidFill>
              </a:rPr>
              <a:t>Cost Structure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58752D-D6C4-43D6-A4D1-415ABF1E5A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3014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1318B4-72A5-4891-88B5-D18992FE26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Fixed costs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20,000 sqft facility rental- £105,000 per annum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Equipment- £300-400,000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Utility Bills- £5-6000 per annum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Variable costs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employee wages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Maintenance and repairs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783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FBCB87-49D5-47B7-8115-2A7FD093EF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  <a:b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B9FBA7-E5D9-43BC-A6C2-D666232239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000000"/>
                </a:solidFill>
              </a:rPr>
              <a:t>Carter, M. 2017. THE FUTURE OF FITNESS: HOW TECHNOLOGY IS CHANGING THE WAY WE WORK OUT. {online} theindependant.co.uk. Available at: </a:t>
            </a:r>
            <a:r>
              <a:rPr lang="en-US" sz="1300" dirty="0">
                <a:solidFill>
                  <a:srgbClr val="000000"/>
                </a:solidFill>
                <a:hlinkClick r:id="rId3"/>
              </a:rPr>
              <a:t>https://www.independent.co.uk/life-style/health-and-families/the-future-of-fitness-technology-workout-les-mills-virutal-reality-a8018091.html</a:t>
            </a:r>
            <a:r>
              <a:rPr lang="en-US" sz="1300" dirty="0">
                <a:solidFill>
                  <a:srgbClr val="000000"/>
                </a:solidFill>
              </a:rPr>
              <a:t> {Accessed 1 May. 2019}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300" dirty="0" err="1">
                <a:solidFill>
                  <a:srgbClr val="000000"/>
                </a:solidFill>
              </a:rPr>
              <a:t>Giesecke</a:t>
            </a:r>
            <a:r>
              <a:rPr lang="en-GB" sz="1300" dirty="0">
                <a:solidFill>
                  <a:srgbClr val="000000"/>
                </a:solidFill>
              </a:rPr>
              <a:t>, J., 2012. The value of partnerships: Building new partnerships for success. Journal of Library Administration, 52(1), p.39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rgbClr val="000000"/>
                </a:solidFill>
              </a:rPr>
              <a:t>Gupta, A.K. and </a:t>
            </a:r>
            <a:r>
              <a:rPr lang="en-GB" sz="1300" dirty="0" err="1">
                <a:solidFill>
                  <a:srgbClr val="000000"/>
                </a:solidFill>
              </a:rPr>
              <a:t>Basumatary</a:t>
            </a:r>
            <a:r>
              <a:rPr lang="en-GB" sz="1300" dirty="0">
                <a:solidFill>
                  <a:srgbClr val="000000"/>
                </a:solidFill>
              </a:rPr>
              <a:t>, S.J., The role of customer’s satisfaction in the fitness industry development. p.121.</a:t>
            </a:r>
            <a:endParaRPr lang="en-US" sz="1300" dirty="0">
              <a:solidFill>
                <a:srgbClr val="000000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rgbClr val="000000"/>
                </a:solidFill>
              </a:rPr>
              <a:t>Gustavsson</a:t>
            </a:r>
            <a:r>
              <a:rPr lang="en-US" sz="1300" dirty="0">
                <a:solidFill>
                  <a:srgbClr val="000000"/>
                </a:solidFill>
              </a:rPr>
              <a:t>, A.S., Suleman Nasir, A. and </a:t>
            </a:r>
            <a:r>
              <a:rPr lang="en-US" sz="1300" dirty="0" err="1">
                <a:solidFill>
                  <a:srgbClr val="000000"/>
                </a:solidFill>
              </a:rPr>
              <a:t>Ishonova</a:t>
            </a:r>
            <a:r>
              <a:rPr lang="en-US" sz="1300" dirty="0">
                <a:solidFill>
                  <a:srgbClr val="000000"/>
                </a:solidFill>
              </a:rPr>
              <a:t>, S., 2018. Towards a world of influencers: Exploring the relationship building dimensions of Influencer Marketing. P1.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000000"/>
                </a:solidFill>
              </a:rPr>
              <a:t>Hudson, K. 2017. Technology: Virtual Reality Fitness innovations. {online} healthclumanagement.co.uk. Available at: </a:t>
            </a:r>
            <a:r>
              <a:rPr lang="en-US" sz="1300" dirty="0">
                <a:solidFill>
                  <a:srgbClr val="000000"/>
                </a:solidFill>
                <a:hlinkClick r:id="rId4"/>
              </a:rPr>
              <a:t>http://www.healthclubmanagement.co.uk/health-club-management-features/Virtual-Reality-fitness-innovations/32245</a:t>
            </a:r>
            <a:r>
              <a:rPr lang="en-US" sz="1300" dirty="0">
                <a:solidFill>
                  <a:srgbClr val="000000"/>
                </a:solidFill>
              </a:rPr>
              <a:t> {Accessed 3 May. </a:t>
            </a:r>
            <a:r>
              <a:rPr lang="en-US" sz="1300">
                <a:solidFill>
                  <a:srgbClr val="000000"/>
                </a:solidFill>
              </a:rPr>
              <a:t>2019}</a:t>
            </a:r>
            <a:endParaRPr lang="en-US" sz="1300" dirty="0">
              <a:solidFill>
                <a:srgbClr val="000000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000000"/>
                </a:solidFill>
              </a:rPr>
              <a:t>Hossain, M., 2015. A review of literature on open innovation in small and medium-sized enterprises. Journal of Global Entrepreneurship Research, 5(1), p.7.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rgbClr val="000000"/>
                </a:solidFill>
              </a:rPr>
              <a:t>Iiina</a:t>
            </a:r>
            <a:r>
              <a:rPr lang="en-US" sz="1300" dirty="0">
                <a:solidFill>
                  <a:srgbClr val="000000"/>
                </a:solidFill>
              </a:rPr>
              <a:t>, A. 2015. Social Media Marketing Strategies for Customer Retention in Fitness Industry. Thesis.  </a:t>
            </a:r>
            <a:r>
              <a:rPr lang="en-US" sz="1300" dirty="0" err="1">
                <a:solidFill>
                  <a:srgbClr val="000000"/>
                </a:solidFill>
              </a:rPr>
              <a:t>Saimma</a:t>
            </a:r>
            <a:r>
              <a:rPr lang="en-US" sz="1300" dirty="0">
                <a:solidFill>
                  <a:srgbClr val="000000"/>
                </a:solidFill>
              </a:rPr>
              <a:t> University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rgbClr val="000000"/>
                </a:solidFill>
              </a:rPr>
              <a:t>Padget</a:t>
            </a:r>
            <a:r>
              <a:rPr lang="en-US" sz="1300" dirty="0">
                <a:solidFill>
                  <a:srgbClr val="000000"/>
                </a:solidFill>
              </a:rPr>
              <a:t>, D and Mulvey, M. 2007. Differentiation via Technology: Strategic positioning of services following the introduction of technology. Journal od </a:t>
            </a:r>
            <a:r>
              <a:rPr lang="en-US" sz="1300" dirty="0" err="1">
                <a:solidFill>
                  <a:srgbClr val="000000"/>
                </a:solidFill>
              </a:rPr>
              <a:t>Retatiling</a:t>
            </a:r>
            <a:r>
              <a:rPr lang="en-US" sz="1300" dirty="0">
                <a:solidFill>
                  <a:srgbClr val="000000"/>
                </a:solidFill>
              </a:rPr>
              <a:t>, 83(4), p.375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rgbClr val="000000"/>
                </a:solidFill>
              </a:rPr>
              <a:t>Sahin</a:t>
            </a:r>
            <a:r>
              <a:rPr lang="en-US" sz="1300" dirty="0">
                <a:solidFill>
                  <a:srgbClr val="000000"/>
                </a:solidFill>
              </a:rPr>
              <a:t>, A., </a:t>
            </a:r>
            <a:r>
              <a:rPr lang="en-US" sz="1300" dirty="0" err="1">
                <a:solidFill>
                  <a:srgbClr val="000000"/>
                </a:solidFill>
              </a:rPr>
              <a:t>Zehir</a:t>
            </a:r>
            <a:r>
              <a:rPr lang="en-US" sz="1300" dirty="0">
                <a:solidFill>
                  <a:srgbClr val="000000"/>
                </a:solidFill>
              </a:rPr>
              <a:t>, C. and </a:t>
            </a:r>
            <a:r>
              <a:rPr lang="en-US" sz="1300" dirty="0" err="1">
                <a:solidFill>
                  <a:srgbClr val="000000"/>
                </a:solidFill>
              </a:rPr>
              <a:t>Kitapçı</a:t>
            </a:r>
            <a:r>
              <a:rPr lang="en-US" sz="1300" dirty="0">
                <a:solidFill>
                  <a:srgbClr val="000000"/>
                </a:solidFill>
              </a:rPr>
              <a:t>, H., 2011. The effects of brand experiences, trust and satisfaction on building brand loyalty; an empirical research on global brands. Procedia-Social and </a:t>
            </a:r>
            <a:r>
              <a:rPr lang="en-US" sz="1300" dirty="0" err="1">
                <a:solidFill>
                  <a:srgbClr val="000000"/>
                </a:solidFill>
              </a:rPr>
              <a:t>Behavioural</a:t>
            </a:r>
            <a:r>
              <a:rPr lang="en-US" sz="1300" dirty="0">
                <a:solidFill>
                  <a:srgbClr val="000000"/>
                </a:solidFill>
              </a:rPr>
              <a:t> Sciences, 24, p.1292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rgbClr val="000000"/>
                </a:solidFill>
              </a:rPr>
              <a:t>Saitowitz</a:t>
            </a:r>
            <a:r>
              <a:rPr lang="en-US" sz="1300" dirty="0">
                <a:solidFill>
                  <a:srgbClr val="000000"/>
                </a:solidFill>
              </a:rPr>
              <a:t>, K. 2019. How to Keep Up with the Modern Fitness Consumer. {online} bfsconferences.com. Available at : </a:t>
            </a:r>
            <a:r>
              <a:rPr lang="en-US" sz="1300" dirty="0">
                <a:solidFill>
                  <a:srgbClr val="000000"/>
                </a:solidFill>
                <a:hlinkClick r:id="rId5"/>
              </a:rPr>
              <a:t>https://bfsconferences.com/2019/02/21/how-to-keep-up-with-the-modern-fitness-consumer/</a:t>
            </a:r>
            <a:r>
              <a:rPr lang="en-US" sz="1300" dirty="0">
                <a:solidFill>
                  <a:srgbClr val="000000"/>
                </a:solidFill>
              </a:rPr>
              <a:t> {Accessed 7 May. 2019}</a:t>
            </a:r>
          </a:p>
        </p:txBody>
      </p:sp>
    </p:spTree>
    <p:extLst>
      <p:ext uri="{BB962C8B-B14F-4D97-AF65-F5344CB8AC3E}">
        <p14:creationId xmlns:p14="http://schemas.microsoft.com/office/powerpoint/2010/main" val="12117839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892</Words>
  <Application>Microsoft Office PowerPoint</Application>
  <PresentationFormat>Widescreen</PresentationFormat>
  <Paragraphs>71</Paragraphs>
  <Slides>12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Cyborg Fitness</vt:lpstr>
      <vt:lpstr>Business in a nutshell</vt:lpstr>
      <vt:lpstr>Value Proposition</vt:lpstr>
      <vt:lpstr>Key resources </vt:lpstr>
      <vt:lpstr>Key activities</vt:lpstr>
      <vt:lpstr>Key Partnerships</vt:lpstr>
      <vt:lpstr>Channels</vt:lpstr>
      <vt:lpstr>Customer Segments</vt:lpstr>
      <vt:lpstr>Customer Relationships</vt:lpstr>
      <vt:lpstr>Revenue Streams</vt:lpstr>
      <vt:lpstr>Cost Structure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Cyborg Fitness</dc:title>
  <dc:creator>Corey Walters (P147707)</dc:creator>
  <cp:lastModifiedBy>Corey Walters (P147707)</cp:lastModifiedBy>
  <cp:revision>4</cp:revision>
  <dcterms:created xsi:type="dcterms:W3CDTF">2019-05-11T19:09:06Z</dcterms:created>
  <dcterms:modified xsi:type="dcterms:W3CDTF">2019-05-11T21:29:33Z</dcterms:modified>
</cp:coreProperties>
</file>