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7" r:id="rId1"/>
  </p:sldMasterIdLst>
  <p:sldIdLst>
    <p:sldId id="256" r:id="rId2"/>
    <p:sldId id="258" r:id="rId3"/>
    <p:sldId id="274" r:id="rId4"/>
    <p:sldId id="259" r:id="rId5"/>
    <p:sldId id="260" r:id="rId6"/>
    <p:sldId id="270" r:id="rId7"/>
    <p:sldId id="261" r:id="rId8"/>
    <p:sldId id="262" r:id="rId9"/>
    <p:sldId id="280" r:id="rId10"/>
    <p:sldId id="263" r:id="rId11"/>
    <p:sldId id="275" r:id="rId12"/>
    <p:sldId id="272" r:id="rId13"/>
    <p:sldId id="273" r:id="rId14"/>
    <p:sldId id="264" r:id="rId15"/>
    <p:sldId id="271" r:id="rId16"/>
    <p:sldId id="265" r:id="rId17"/>
    <p:sldId id="278" r:id="rId18"/>
    <p:sldId id="267" r:id="rId19"/>
    <p:sldId id="266" r:id="rId20"/>
    <p:sldId id="276" r:id="rId21"/>
    <p:sldId id="277" r:id="rId22"/>
    <p:sldId id="279" r:id="rId23"/>
    <p:sldId id="268" r:id="rId24"/>
    <p:sldId id="26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55" autoAdjust="0"/>
    <p:restoredTop sz="94660"/>
  </p:normalViewPr>
  <p:slideViewPr>
    <p:cSldViewPr snapToGrid="0">
      <p:cViewPr>
        <p:scale>
          <a:sx n="72" d="100"/>
          <a:sy n="72" d="100"/>
        </p:scale>
        <p:origin x="716" y="-60"/>
      </p:cViewPr>
      <p:guideLst/>
    </p:cSldViewPr>
  </p:slideViewPr>
  <p:notesTextViewPr>
    <p:cViewPr>
      <p:scale>
        <a:sx n="1" d="1"/>
        <a:sy n="1" d="1"/>
      </p:scale>
      <p:origin x="0" y="0"/>
    </p:cViewPr>
  </p:notesTextViewPr>
  <p:sorterViewPr>
    <p:cViewPr>
      <p:scale>
        <a:sx n="100" d="100"/>
        <a:sy n="100" d="100"/>
      </p:scale>
      <p:origin x="0" y="-134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3876715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1477902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329581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496993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281732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850199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912854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3569769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3231354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4B53A7-3209-46A6-9454-F38EAC8F11E7}" type="datetimeFigureOut">
              <a:rPr lang="en-US" smtClean="0"/>
              <a:pPr/>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pPr/>
              <a:t>‹#›</a:t>
            </a:fld>
            <a:endParaRPr lang="en-US" dirty="0"/>
          </a:p>
        </p:txBody>
      </p:sp>
    </p:spTree>
    <p:extLst>
      <p:ext uri="{BB962C8B-B14F-4D97-AF65-F5344CB8AC3E}">
        <p14:creationId xmlns:p14="http://schemas.microsoft.com/office/powerpoint/2010/main" val="354892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4B53A7-3209-46A6-9454-F38EAC8F11E7}" type="datetimeFigureOut">
              <a:rPr lang="en-US" smtClean="0"/>
              <a:pPr/>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085489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4B53A7-3209-46A6-9454-F38EAC8F11E7}" type="datetimeFigureOut">
              <a:rPr lang="en-US" smtClean="0"/>
              <a:pPr/>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pPr/>
              <a:t>‹#›</a:t>
            </a:fld>
            <a:endParaRPr lang="en-US" dirty="0"/>
          </a:p>
        </p:txBody>
      </p:sp>
    </p:spTree>
    <p:extLst>
      <p:ext uri="{BB962C8B-B14F-4D97-AF65-F5344CB8AC3E}">
        <p14:creationId xmlns:p14="http://schemas.microsoft.com/office/powerpoint/2010/main" val="8080184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4B53A7-3209-46A6-9454-F38EAC8F11E7}" type="datetimeFigureOut">
              <a:rPr lang="en-US" smtClean="0"/>
              <a:pPr/>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68180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4B53A7-3209-46A6-9454-F38EAC8F11E7}" type="datetimeFigureOut">
              <a:rPr lang="en-US" smtClean="0"/>
              <a:pPr/>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pPr/>
              <a:t>‹#›</a:t>
            </a:fld>
            <a:endParaRPr lang="en-US" dirty="0"/>
          </a:p>
        </p:txBody>
      </p:sp>
    </p:spTree>
    <p:extLst>
      <p:ext uri="{BB962C8B-B14F-4D97-AF65-F5344CB8AC3E}">
        <p14:creationId xmlns:p14="http://schemas.microsoft.com/office/powerpoint/2010/main" val="3477981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21888407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A4B53A7-3209-46A6-9454-F38EAC8F11E7}" type="datetimeFigureOut">
              <a:rPr lang="en-US" smtClean="0"/>
              <a:t>11/12/2021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7CE633F-9882-4A5C-83A2-1109D0C73261}" type="slidenum">
              <a:rPr lang="en-US" smtClean="0"/>
              <a:t>‹#›</a:t>
            </a:fld>
            <a:endParaRPr lang="en-US" dirty="0"/>
          </a:p>
        </p:txBody>
      </p:sp>
    </p:spTree>
    <p:extLst>
      <p:ext uri="{BB962C8B-B14F-4D97-AF65-F5344CB8AC3E}">
        <p14:creationId xmlns:p14="http://schemas.microsoft.com/office/powerpoint/2010/main" val="1571760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A4B53A7-3209-46A6-9454-F38EAC8F11E7}" type="datetimeFigureOut">
              <a:rPr lang="en-US" smtClean="0"/>
              <a:pPr/>
              <a:t>11/12/2021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7CE633F-9882-4A5C-83A2-1109D0C73261}" type="slidenum">
              <a:rPr lang="en-US" smtClean="0"/>
              <a:pPr/>
              <a:t>‹#›</a:t>
            </a:fld>
            <a:endParaRPr lang="en-US" dirty="0"/>
          </a:p>
        </p:txBody>
      </p:sp>
    </p:spTree>
    <p:extLst>
      <p:ext uri="{BB962C8B-B14F-4D97-AF65-F5344CB8AC3E}">
        <p14:creationId xmlns:p14="http://schemas.microsoft.com/office/powerpoint/2010/main" val="1601624598"/>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 id="2147483902" r:id="rId15"/>
    <p:sldLayoutId id="214748390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ogle.com/search?q=community+care+the+heart+of+your+social+care+career(Accessed" TargetMode="External"/><Relationship Id="rId2" Type="http://schemas.openxmlformats.org/officeDocument/2006/relationships/hyperlink" Target="https://www.nia.nih.gov/health/elder-abuse"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google.com/search?q=NICE+Heal+care" TargetMode="External"/><Relationship Id="rId7" Type="http://schemas.openxmlformats.org/officeDocument/2006/relationships/hyperlink" Target="https://www.google.com/search?q=care+quality+commission" TargetMode="External"/><Relationship Id="rId2" Type="http://schemas.openxmlformats.org/officeDocument/2006/relationships/hyperlink" Target="https://www.nice.org.uk/news/article/be-aware-of-the-signs-of-abuse-and-neglect-in-adult-care-homes-says-nice" TargetMode="External"/><Relationship Id="rId1" Type="http://schemas.openxmlformats.org/officeDocument/2006/relationships/slideLayout" Target="../slideLayouts/slideLayout2.xml"/><Relationship Id="rId6" Type="http://schemas.openxmlformats.org/officeDocument/2006/relationships/hyperlink" Target="https://www.cqc.org.uk/guidance-providers/regulations-enforcement/regulation-13-safeguarding-service-users-abuse-improper" TargetMode="External"/><Relationship Id="rId5" Type="http://schemas.openxmlformats.org/officeDocument/2006/relationships/hyperlink" Target="https://www.google.com/search?q=gov+uk" TargetMode="External"/><Relationship Id="rId4" Type="http://schemas.openxmlformats.org/officeDocument/2006/relationships/hyperlink" Target="https://www.gov.uk/government/publications/care-act-statutory-guidance/care-and-support-statutory-guidance"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unison.org.uk/content/uploads/2015/02/TowebUNISON-guidance-on-the-use-of-surveillance-cameras-in-health-and-care-settings2.pdf" TargetMode="External"/><Relationship Id="rId2" Type="http://schemas.openxmlformats.org/officeDocument/2006/relationships/hyperlink" Target="https://www.healthline.com/health/relationships/cycle-of-abuse" TargetMode="External"/><Relationship Id="rId1" Type="http://schemas.openxmlformats.org/officeDocument/2006/relationships/slideLayout" Target="../slideLayouts/slideLayout2.xml"/><Relationship Id="rId6" Type="http://schemas.openxmlformats.org/officeDocument/2006/relationships/hyperlink" Target="https://handleylaw.co.uk/care-act-2014/" TargetMode="External"/><Relationship Id="rId5" Type="http://schemas.openxmlformats.org/officeDocument/2006/relationships/hyperlink" Target="https://www.google.com/search?q=the+end+%2Ccare(Accessed" TargetMode="External"/><Relationship Id="rId4" Type="http://schemas.openxmlformats.org/officeDocument/2006/relationships/hyperlink" Target="https://www.google.com/search?q=camera+other+it+etc+in+care+home(Accessed"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google.com/search?q=the+nation+care+line(Accessed" TargetMode="External"/><Relationship Id="rId2" Type="http://schemas.openxmlformats.org/officeDocument/2006/relationships/hyperlink" Target="https://www.google.com/search?q=cqc+helpline(Aceesed" TargetMode="External"/><Relationship Id="rId1" Type="http://schemas.openxmlformats.org/officeDocument/2006/relationships/slideLayout" Target="../slideLayouts/slideLayout2.xml"/><Relationship Id="rId5" Type="http://schemas.openxmlformats.org/officeDocument/2006/relationships/hyperlink" Target="https://www.scie.org.uk/care-act-2014/safeguarding-adults/safeguarding-adults-boards-checklist-and-resources/role-and-duties.asp" TargetMode="External"/><Relationship Id="rId4" Type="http://schemas.openxmlformats.org/officeDocument/2006/relationships/hyperlink" Target="https://www.cqc.org.uk/what-we-do"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EA40771-0A9B-4A3B-B69E-E46C9F3FE012}"/>
              </a:ext>
            </a:extLst>
          </p:cNvPr>
          <p:cNvPicPr>
            <a:picLocks noChangeAspect="1"/>
          </p:cNvPicPr>
          <p:nvPr/>
        </p:nvPicPr>
        <p:blipFill rotWithShape="1">
          <a:blip r:embed="rId2">
            <a:duotone>
              <a:schemeClr val="accent1">
                <a:shade val="45000"/>
                <a:satMod val="135000"/>
              </a:schemeClr>
              <a:prstClr val="white"/>
            </a:duotone>
            <a:alphaModFix amt="35000"/>
          </a:blip>
          <a:srcRect t="10243" r="1" b="10194"/>
          <a:stretch/>
        </p:blipFill>
        <p:spPr>
          <a:xfrm>
            <a:off x="0" y="255437"/>
            <a:ext cx="12183122" cy="6857989"/>
          </a:xfrm>
          <a:prstGeom prst="rect">
            <a:avLst/>
          </a:prstGeom>
        </p:spPr>
      </p:pic>
      <p:sp>
        <p:nvSpPr>
          <p:cNvPr id="2" name="Title 1">
            <a:extLst>
              <a:ext uri="{FF2B5EF4-FFF2-40B4-BE49-F238E27FC236}">
                <a16:creationId xmlns:a16="http://schemas.microsoft.com/office/drawing/2014/main" id="{AB95C30F-EC33-40A0-9CF1-066A71816E97}"/>
              </a:ext>
            </a:extLst>
          </p:cNvPr>
          <p:cNvSpPr>
            <a:spLocks noGrp="1"/>
          </p:cNvSpPr>
          <p:nvPr>
            <p:ph type="ctrTitle"/>
          </p:nvPr>
        </p:nvSpPr>
        <p:spPr>
          <a:xfrm>
            <a:off x="159791" y="1760786"/>
            <a:ext cx="6347918" cy="3135099"/>
          </a:xfrm>
        </p:spPr>
        <p:txBody>
          <a:bodyPr anchor="b">
            <a:normAutofit fontScale="90000"/>
          </a:bodyPr>
          <a:lstStyle/>
          <a:p>
            <a:pPr algn="ctr"/>
            <a:br>
              <a:rPr lang="en-GB" sz="1100" b="1" u="sng" dirty="0">
                <a:solidFill>
                  <a:srgbClr val="FFFFFF"/>
                </a:solidFill>
                <a:latin typeface="Arial" panose="020B0604020202020204" pitchFamily="34" charset="0"/>
                <a:cs typeface="Arial" panose="020B0604020202020204" pitchFamily="34" charset="0"/>
              </a:rPr>
            </a:br>
            <a:br>
              <a:rPr lang="en-GB" sz="1100" u="sng" dirty="0">
                <a:solidFill>
                  <a:srgbClr val="FFFFFF"/>
                </a:solidFill>
                <a:latin typeface="Arial" panose="020B0604020202020204" pitchFamily="34" charset="0"/>
                <a:cs typeface="Arial" panose="020B0604020202020204" pitchFamily="34" charset="0"/>
              </a:rPr>
            </a:br>
            <a:br>
              <a:rPr lang="en-GB" sz="1100" u="sng" dirty="0">
                <a:solidFill>
                  <a:srgbClr val="FFFFFF"/>
                </a:solidFill>
                <a:latin typeface="Arial" panose="020B0604020202020204" pitchFamily="34" charset="0"/>
                <a:cs typeface="Arial" panose="020B0604020202020204" pitchFamily="34" charset="0"/>
              </a:rPr>
            </a:br>
            <a:br>
              <a:rPr lang="en-GB" sz="1100" u="sng" dirty="0">
                <a:solidFill>
                  <a:srgbClr val="FFFFFF"/>
                </a:solidFill>
                <a:latin typeface="Arial" panose="020B0604020202020204" pitchFamily="34" charset="0"/>
                <a:cs typeface="Arial" panose="020B0604020202020204" pitchFamily="34" charset="0"/>
              </a:rPr>
            </a:br>
            <a:r>
              <a:rPr lang="en-GB" sz="4400" b="1" u="sng" dirty="0">
                <a:solidFill>
                  <a:srgbClr val="FF0000"/>
                </a:solidFill>
                <a:latin typeface="Arial" panose="020B0604020202020204" pitchFamily="34" charset="0"/>
                <a:cs typeface="Arial" panose="020B0604020202020204" pitchFamily="34" charset="0"/>
              </a:rPr>
              <a:t>Training session presentation on Elder Abuse in a Residential care home setting.</a:t>
            </a:r>
          </a:p>
        </p:txBody>
      </p:sp>
      <p:sp>
        <p:nvSpPr>
          <p:cNvPr id="3" name="Subtitle 2">
            <a:extLst>
              <a:ext uri="{FF2B5EF4-FFF2-40B4-BE49-F238E27FC236}">
                <a16:creationId xmlns:a16="http://schemas.microsoft.com/office/drawing/2014/main" id="{5D51864E-1C1A-4883-B42B-40420959E221}"/>
              </a:ext>
            </a:extLst>
          </p:cNvPr>
          <p:cNvSpPr>
            <a:spLocks noGrp="1"/>
          </p:cNvSpPr>
          <p:nvPr>
            <p:ph type="subTitle" idx="1"/>
          </p:nvPr>
        </p:nvSpPr>
        <p:spPr>
          <a:xfrm rot="10800000" flipV="1">
            <a:off x="6187736" y="1760787"/>
            <a:ext cx="5832628" cy="3135099"/>
          </a:xfrm>
        </p:spPr>
        <p:txBody>
          <a:bodyPr anchor="ctr">
            <a:noAutofit/>
          </a:bodyPr>
          <a:lstStyle/>
          <a:p>
            <a:r>
              <a:rPr lang="en-GB" sz="2000" b="1" u="sng" dirty="0">
                <a:solidFill>
                  <a:srgbClr val="00B050"/>
                </a:solidFill>
                <a:latin typeface="Arial" panose="020B0604020202020204" pitchFamily="34" charset="0"/>
                <a:cs typeface="Arial" panose="020B0604020202020204" pitchFamily="34" charset="0"/>
              </a:rPr>
              <a:t>Student Name : Dilruba Khatun</a:t>
            </a:r>
          </a:p>
          <a:p>
            <a:r>
              <a:rPr lang="en-GB" sz="2000" b="1" u="sng" dirty="0">
                <a:solidFill>
                  <a:srgbClr val="00B050"/>
                </a:solidFill>
                <a:latin typeface="Arial" panose="020B0604020202020204" pitchFamily="34" charset="0"/>
                <a:cs typeface="Arial" panose="020B0604020202020204" pitchFamily="34" charset="0"/>
              </a:rPr>
              <a:t>Student ID Number:  1709434</a:t>
            </a:r>
          </a:p>
          <a:p>
            <a:r>
              <a:rPr lang="en-GB" sz="2000" b="1" u="sng" dirty="0">
                <a:solidFill>
                  <a:srgbClr val="00B050"/>
                </a:solidFill>
                <a:latin typeface="Arial" panose="020B0604020202020204" pitchFamily="34" charset="0"/>
                <a:cs typeface="Arial" panose="020B0604020202020204" pitchFamily="34" charset="0"/>
              </a:rPr>
              <a:t>Module Code : BMHP6009 BIRM</a:t>
            </a:r>
          </a:p>
          <a:p>
            <a:r>
              <a:rPr lang="en-GB" sz="2000" b="1" u="sng" dirty="0">
                <a:solidFill>
                  <a:srgbClr val="00B050"/>
                </a:solidFill>
                <a:latin typeface="Arial" panose="020B0604020202020204" pitchFamily="34" charset="0"/>
                <a:cs typeface="Arial" panose="020B0604020202020204" pitchFamily="34" charset="0"/>
              </a:rPr>
              <a:t>Module Title:  Living with Care older person</a:t>
            </a:r>
          </a:p>
          <a:p>
            <a:r>
              <a:rPr lang="en-GB" sz="2000" b="1" u="sng" dirty="0">
                <a:solidFill>
                  <a:srgbClr val="00B050"/>
                </a:solidFill>
                <a:latin typeface="Arial" panose="020B0604020202020204" pitchFamily="34" charset="0"/>
                <a:cs typeface="Arial" panose="020B0604020202020204" pitchFamily="34" charset="0"/>
              </a:rPr>
              <a:t>Lecture Name :  Joanne  Davies</a:t>
            </a:r>
          </a:p>
          <a:p>
            <a:r>
              <a:rPr lang="en-GB" sz="2000" b="1" u="sng" dirty="0">
                <a:solidFill>
                  <a:srgbClr val="00B050"/>
                </a:solidFill>
                <a:latin typeface="Arial" panose="020B0604020202020204" pitchFamily="34" charset="0"/>
                <a:cs typeface="Arial" panose="020B0604020202020204" pitchFamily="34" charset="0"/>
              </a:rPr>
              <a:t>Assignment Title:  Individual  poster presentation </a:t>
            </a:r>
          </a:p>
        </p:txBody>
      </p:sp>
    </p:spTree>
    <p:extLst>
      <p:ext uri="{BB962C8B-B14F-4D97-AF65-F5344CB8AC3E}">
        <p14:creationId xmlns:p14="http://schemas.microsoft.com/office/powerpoint/2010/main" val="34977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FC0FE-59BE-4BA9-8293-ABB130D63BE9}"/>
              </a:ext>
            </a:extLst>
          </p:cNvPr>
          <p:cNvSpPr>
            <a:spLocks noGrp="1"/>
          </p:cNvSpPr>
          <p:nvPr>
            <p:ph type="title"/>
          </p:nvPr>
        </p:nvSpPr>
        <p:spPr>
          <a:xfrm>
            <a:off x="561831" y="253465"/>
            <a:ext cx="3480780" cy="1017070"/>
          </a:xfrm>
        </p:spPr>
        <p:txBody>
          <a:bodyPr>
            <a:normAutofit/>
          </a:bodyPr>
          <a:lstStyle/>
          <a:p>
            <a:r>
              <a:rPr lang="en-GB" sz="4000" b="1" u="sng" dirty="0">
                <a:solidFill>
                  <a:srgbClr val="FF0000"/>
                </a:solidFill>
                <a:latin typeface="Arial" panose="020B0604020202020204" pitchFamily="34" charset="0"/>
                <a:cs typeface="Arial" panose="020B0604020202020204" pitchFamily="34" charset="0"/>
              </a:rPr>
              <a:t>Introduction </a:t>
            </a:r>
          </a:p>
        </p:txBody>
      </p:sp>
      <p:sp>
        <p:nvSpPr>
          <p:cNvPr id="3" name="Content Placeholder 2">
            <a:extLst>
              <a:ext uri="{FF2B5EF4-FFF2-40B4-BE49-F238E27FC236}">
                <a16:creationId xmlns:a16="http://schemas.microsoft.com/office/drawing/2014/main" id="{88A21456-E9B0-4F4B-8A79-C3ACAA55AB03}"/>
              </a:ext>
            </a:extLst>
          </p:cNvPr>
          <p:cNvSpPr>
            <a:spLocks noGrp="1"/>
          </p:cNvSpPr>
          <p:nvPr>
            <p:ph idx="1"/>
          </p:nvPr>
        </p:nvSpPr>
        <p:spPr>
          <a:xfrm>
            <a:off x="680720" y="1422400"/>
            <a:ext cx="8976995" cy="4559300"/>
          </a:xfrm>
        </p:spPr>
        <p:txBody>
          <a:bodyPr>
            <a:noAutofit/>
          </a:bodyPr>
          <a:lstStyle/>
          <a:p>
            <a:r>
              <a:rPr lang="en-GB" sz="1600" dirty="0">
                <a:solidFill>
                  <a:schemeClr val="tx1"/>
                </a:solidFill>
                <a:latin typeface="Arial" panose="020B0604020202020204" pitchFamily="34" charset="0"/>
                <a:cs typeface="Arial" panose="020B0604020202020204" pitchFamily="34" charset="0"/>
              </a:rPr>
              <a:t>Defining what is elder abuse. </a:t>
            </a:r>
          </a:p>
          <a:p>
            <a:r>
              <a:rPr lang="en-GB" sz="1600" dirty="0">
                <a:latin typeface="Arial" panose="020B0604020202020204" pitchFamily="34" charset="0"/>
                <a:cs typeface="Arial" panose="020B0604020202020204" pitchFamily="34" charset="0"/>
              </a:rPr>
              <a:t>Care workers recognizing the  sign of elder abuse in a care setting like an domiciliary care or residential care homes. </a:t>
            </a:r>
          </a:p>
          <a:p>
            <a:r>
              <a:rPr lang="en-GB" sz="1600" dirty="0">
                <a:latin typeface="Arial" panose="020B0604020202020204" pitchFamily="34" charset="0"/>
                <a:cs typeface="Arial" panose="020B0604020202020204" pitchFamily="34" charset="0"/>
              </a:rPr>
              <a:t>Exploring elder abuse by identifying real life case study in domiciliary care setting or residential care homes.</a:t>
            </a:r>
          </a:p>
          <a:p>
            <a:r>
              <a:rPr lang="en-GB" sz="1600" dirty="0">
                <a:latin typeface="Arial" panose="020B0604020202020204" pitchFamily="34" charset="0"/>
                <a:cs typeface="Arial" panose="020B0604020202020204" pitchFamily="34" charset="0"/>
              </a:rPr>
              <a:t>Analysing current policy that protect  elder people from being abuse in an residential  care home setting. </a:t>
            </a:r>
          </a:p>
          <a:p>
            <a:r>
              <a:rPr lang="en-GB" sz="1600" dirty="0">
                <a:latin typeface="Arial" panose="020B0604020202020204" pitchFamily="34" charset="0"/>
                <a:cs typeface="Arial" panose="020B0604020202020204" pitchFamily="34" charset="0"/>
              </a:rPr>
              <a:t>Analysing current legislation that protect elder people from being abuse in an residential  </a:t>
            </a:r>
          </a:p>
          <a:p>
            <a:r>
              <a:rPr lang="en-GB" sz="1600" dirty="0">
                <a:latin typeface="Arial" panose="020B0604020202020204" pitchFamily="34" charset="0"/>
                <a:cs typeface="Arial" panose="020B0604020202020204" pitchFamily="34" charset="0"/>
              </a:rPr>
              <a:t>Care home setting.</a:t>
            </a:r>
          </a:p>
          <a:p>
            <a:r>
              <a:rPr lang="en-GB" sz="1600" dirty="0">
                <a:latin typeface="Arial" panose="020B0604020202020204" pitchFamily="34" charset="0"/>
                <a:cs typeface="Arial" panose="020B0604020202020204" pitchFamily="34" charset="0"/>
              </a:rPr>
              <a:t>Discussing the theories of ageing which relate to the topic of elder people being abuse in an residential care home setting.</a:t>
            </a:r>
          </a:p>
          <a:p>
            <a:r>
              <a:rPr lang="en-GB" sz="1600" dirty="0">
                <a:latin typeface="Arial" panose="020B0604020202020204" pitchFamily="34" charset="0"/>
                <a:cs typeface="Arial" panose="020B0604020202020204" pitchFamily="34" charset="0"/>
              </a:rPr>
              <a:t>Discussing on how or who to  report a elder abuse incident in a residential care home setting. </a:t>
            </a:r>
          </a:p>
          <a:p>
            <a:r>
              <a:rPr lang="en-GB" sz="1600" dirty="0">
                <a:latin typeface="Arial" panose="020B0604020202020204" pitchFamily="34" charset="0"/>
                <a:cs typeface="Arial" panose="020B0604020202020204" pitchFamily="34" charset="0"/>
              </a:rPr>
              <a:t>Recommendation on the awareness of elder people being abuse by introducing the AI within the care prevision.</a:t>
            </a: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4189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4162A-F28E-4701-9FBD-1367B090E4DF}"/>
              </a:ext>
            </a:extLst>
          </p:cNvPr>
          <p:cNvSpPr>
            <a:spLocks noGrp="1"/>
          </p:cNvSpPr>
          <p:nvPr>
            <p:ph type="title"/>
          </p:nvPr>
        </p:nvSpPr>
        <p:spPr/>
        <p:txBody>
          <a:bodyPr>
            <a:normAutofit/>
          </a:bodyPr>
          <a:lstStyle/>
          <a:p>
            <a:r>
              <a:rPr lang="en-GB" sz="4000" b="1" u="sng" dirty="0">
                <a:solidFill>
                  <a:schemeClr val="accent5"/>
                </a:solidFill>
                <a:latin typeface="Arial" panose="020B0604020202020204" pitchFamily="34" charset="0"/>
                <a:cs typeface="Arial" panose="020B0604020202020204" pitchFamily="34" charset="0"/>
              </a:rPr>
              <a:t>Define What is Elder abuse.</a:t>
            </a:r>
          </a:p>
        </p:txBody>
      </p:sp>
      <p:sp>
        <p:nvSpPr>
          <p:cNvPr id="3" name="Content Placeholder 2">
            <a:extLst>
              <a:ext uri="{FF2B5EF4-FFF2-40B4-BE49-F238E27FC236}">
                <a16:creationId xmlns:a16="http://schemas.microsoft.com/office/drawing/2014/main" id="{2580ADED-019C-462F-9A7C-D7E314050A67}"/>
              </a:ext>
            </a:extLst>
          </p:cNvPr>
          <p:cNvSpPr>
            <a:spLocks noGrp="1"/>
          </p:cNvSpPr>
          <p:nvPr>
            <p:ph idx="1"/>
          </p:nvPr>
        </p:nvSpPr>
        <p:spPr>
          <a:xfrm>
            <a:off x="947790" y="1600358"/>
            <a:ext cx="8596668" cy="3880773"/>
          </a:xfrm>
        </p:spPr>
        <p:txBody>
          <a:bodyPr>
            <a:normAutofit/>
          </a:bodyPr>
          <a:lstStyle/>
          <a:p>
            <a:pPr marL="0" indent="0">
              <a:buNone/>
            </a:pPr>
            <a:r>
              <a:rPr lang="en-GB" sz="1600" b="1" u="sng" dirty="0">
                <a:latin typeface="Arial" panose="020B0604020202020204" pitchFamily="34" charset="0"/>
                <a:cs typeface="Arial" panose="020B0604020202020204" pitchFamily="34" charset="0"/>
              </a:rPr>
              <a:t>Defining what is elder abuse in the care sector. </a:t>
            </a:r>
          </a:p>
          <a:p>
            <a:pPr marL="0" indent="0">
              <a:buNone/>
            </a:pPr>
            <a:r>
              <a:rPr lang="en-GB" sz="1600" dirty="0">
                <a:latin typeface="Arial" panose="020B0604020202020204" pitchFamily="34" charset="0"/>
                <a:cs typeface="Arial" panose="020B0604020202020204" pitchFamily="34" charset="0"/>
              </a:rPr>
              <a:t>Abuse is defined as negative action or intentionally harming or injuring another person.</a:t>
            </a:r>
          </a:p>
          <a:p>
            <a:pPr marL="0" indent="0">
              <a:buNone/>
            </a:pPr>
            <a:r>
              <a:rPr lang="en-GB" sz="1600" dirty="0">
                <a:latin typeface="Arial" panose="020B0604020202020204" pitchFamily="34" charset="0"/>
                <a:cs typeface="Arial" panose="020B0604020202020204" pitchFamily="34" charset="0"/>
              </a:rPr>
              <a:t>Which  also mean  elder people  encounters physical ,sexual or neglect and also financial abuse. </a:t>
            </a:r>
          </a:p>
          <a:p>
            <a:pPr marL="0" indent="0">
              <a:buNone/>
            </a:pPr>
            <a:endParaRPr lang="en-GB" sz="1600" dirty="0">
              <a:latin typeface="Arial" panose="020B0604020202020204" pitchFamily="34" charset="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(Tracy ,N 2021)</a:t>
            </a:r>
          </a:p>
          <a:p>
            <a:pPr marL="0" indent="0">
              <a:buNone/>
            </a:pPr>
            <a:endParaRPr lang="en-GB" sz="1600" b="1" u="sng"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A73D3008-7348-4E9A-AE75-22D73A01C9BE}"/>
              </a:ext>
            </a:extLst>
          </p:cNvPr>
          <p:cNvPicPr>
            <a:picLocks noChangeAspect="1"/>
          </p:cNvPicPr>
          <p:nvPr/>
        </p:nvPicPr>
        <p:blipFill>
          <a:blip r:embed="rId2"/>
          <a:stretch>
            <a:fillRect/>
          </a:stretch>
        </p:blipFill>
        <p:spPr>
          <a:xfrm>
            <a:off x="1114513" y="3066446"/>
            <a:ext cx="2857500" cy="314325"/>
          </a:xfrm>
          <a:prstGeom prst="rect">
            <a:avLst/>
          </a:prstGeom>
        </p:spPr>
      </p:pic>
      <p:sp>
        <p:nvSpPr>
          <p:cNvPr id="6" name="TextBox 5">
            <a:extLst>
              <a:ext uri="{FF2B5EF4-FFF2-40B4-BE49-F238E27FC236}">
                <a16:creationId xmlns:a16="http://schemas.microsoft.com/office/drawing/2014/main" id="{42E274BF-715C-4C5A-B779-7EC625CE62F1}"/>
              </a:ext>
            </a:extLst>
          </p:cNvPr>
          <p:cNvSpPr txBox="1"/>
          <p:nvPr/>
        </p:nvSpPr>
        <p:spPr>
          <a:xfrm>
            <a:off x="947790" y="3652147"/>
            <a:ext cx="1860998"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(NIH, 2020)</a:t>
            </a:r>
          </a:p>
        </p:txBody>
      </p:sp>
    </p:spTree>
    <p:extLst>
      <p:ext uri="{BB962C8B-B14F-4D97-AF65-F5344CB8AC3E}">
        <p14:creationId xmlns:p14="http://schemas.microsoft.com/office/powerpoint/2010/main" val="3852544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D038-D908-4928-AC5C-EAD018C3DF78}"/>
              </a:ext>
            </a:extLst>
          </p:cNvPr>
          <p:cNvSpPr>
            <a:spLocks noGrp="1"/>
          </p:cNvSpPr>
          <p:nvPr>
            <p:ph type="title"/>
          </p:nvPr>
        </p:nvSpPr>
        <p:spPr>
          <a:xfrm>
            <a:off x="770022" y="365125"/>
            <a:ext cx="3532472" cy="866909"/>
          </a:xfrm>
        </p:spPr>
        <p:txBody>
          <a:bodyPr>
            <a:normAutofit/>
          </a:bodyPr>
          <a:lstStyle/>
          <a:p>
            <a:r>
              <a:rPr lang="en-GB" sz="4000" b="1" u="sng" dirty="0">
                <a:solidFill>
                  <a:srgbClr val="FF0000"/>
                </a:solidFill>
                <a:latin typeface="Arial" panose="020B0604020202020204" pitchFamily="34" charset="0"/>
                <a:cs typeface="Arial" panose="020B0604020202020204" pitchFamily="34" charset="0"/>
              </a:rPr>
              <a:t>Main point 1 </a:t>
            </a:r>
          </a:p>
        </p:txBody>
      </p:sp>
      <p:sp>
        <p:nvSpPr>
          <p:cNvPr id="3" name="Content Placeholder 2">
            <a:extLst>
              <a:ext uri="{FF2B5EF4-FFF2-40B4-BE49-F238E27FC236}">
                <a16:creationId xmlns:a16="http://schemas.microsoft.com/office/drawing/2014/main" id="{ECDFBD35-AC3C-4263-8188-D982294C6AB7}"/>
              </a:ext>
            </a:extLst>
          </p:cNvPr>
          <p:cNvSpPr>
            <a:spLocks noGrp="1"/>
          </p:cNvSpPr>
          <p:nvPr>
            <p:ph idx="1"/>
          </p:nvPr>
        </p:nvSpPr>
        <p:spPr>
          <a:xfrm>
            <a:off x="179571" y="1548355"/>
            <a:ext cx="3581237" cy="1535564"/>
          </a:xfrm>
        </p:spPr>
        <p:txBody>
          <a:bodyPr>
            <a:normAutofit/>
          </a:bodyPr>
          <a:lstStyle/>
          <a:p>
            <a:r>
              <a:rPr lang="en-GB" sz="1600" b="1" u="sng" dirty="0">
                <a:latin typeface="Arial" panose="020B0604020202020204" pitchFamily="34" charset="0"/>
                <a:cs typeface="Arial" panose="020B0604020202020204" pitchFamily="34" charset="0"/>
              </a:rPr>
              <a:t>Care workers  recognising sign of abuse that the elder people in an residential care home  setting.</a:t>
            </a:r>
          </a:p>
          <a:p>
            <a:endParaRPr lang="en-GB" sz="1600" b="1" u="sng" dirty="0">
              <a:latin typeface="Arial" panose="020B0604020202020204" pitchFamily="34" charset="0"/>
              <a:cs typeface="Arial" panose="020B0604020202020204" pitchFamily="34" charset="0"/>
            </a:endParaRPr>
          </a:p>
          <a:p>
            <a:endParaRPr lang="en-GB" sz="1600" b="1" u="sng"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pic>
        <p:nvPicPr>
          <p:cNvPr id="1028" name="Picture 4">
            <a:extLst>
              <a:ext uri="{FF2B5EF4-FFF2-40B4-BE49-F238E27FC236}">
                <a16:creationId xmlns:a16="http://schemas.microsoft.com/office/drawing/2014/main" id="{A750084A-9F32-4A2A-B450-6586A04AE4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1723" y="2864310"/>
            <a:ext cx="4389120" cy="292608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D218CD9-FEF1-4BFA-8C6A-33F50D33543A}"/>
              </a:ext>
            </a:extLst>
          </p:cNvPr>
          <p:cNvSpPr txBox="1"/>
          <p:nvPr/>
        </p:nvSpPr>
        <p:spPr>
          <a:xfrm>
            <a:off x="4267602" y="2337421"/>
            <a:ext cx="5407077" cy="338554"/>
          </a:xfrm>
          <a:prstGeom prst="rect">
            <a:avLst/>
          </a:prstGeom>
          <a:noFill/>
        </p:spPr>
        <p:txBody>
          <a:bodyPr wrap="square">
            <a:spAutoFit/>
          </a:bodyPr>
          <a:lstStyle/>
          <a:p>
            <a:pPr algn="l" fontAlgn="base"/>
            <a:r>
              <a:rPr lang="en-US" sz="1600" b="1" i="0" u="none" strike="noStrike" dirty="0">
                <a:solidFill>
                  <a:srgbClr val="0A0000"/>
                </a:solidFill>
                <a:effectLst/>
                <a:latin typeface="Arial" panose="020B0604020202020204" pitchFamily="34" charset="0"/>
                <a:cs typeface="Arial" panose="020B0604020202020204" pitchFamily="34" charset="0"/>
              </a:rPr>
              <a:t>Elder abuse: spotting the signs and advice for cares</a:t>
            </a:r>
          </a:p>
        </p:txBody>
      </p:sp>
      <p:pic>
        <p:nvPicPr>
          <p:cNvPr id="5" name="Picture 4" descr="First Aid for Life - YouTube">
            <a:extLst>
              <a:ext uri="{FF2B5EF4-FFF2-40B4-BE49-F238E27FC236}">
                <a16:creationId xmlns:a16="http://schemas.microsoft.com/office/drawing/2014/main" id="{F88C21EA-FD3F-41D1-A14D-92F7BE5656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4130" y="1120596"/>
            <a:ext cx="3177484" cy="10592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CB92F72-F414-42FB-997E-74F48D54EADF}"/>
              </a:ext>
            </a:extLst>
          </p:cNvPr>
          <p:cNvSpPr txBox="1"/>
          <p:nvPr/>
        </p:nvSpPr>
        <p:spPr>
          <a:xfrm>
            <a:off x="618688" y="5345183"/>
            <a:ext cx="2030229"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(Hammett , 2019)</a:t>
            </a:r>
          </a:p>
        </p:txBody>
      </p:sp>
      <p:sp>
        <p:nvSpPr>
          <p:cNvPr id="8" name="TextBox 7">
            <a:extLst>
              <a:ext uri="{FF2B5EF4-FFF2-40B4-BE49-F238E27FC236}">
                <a16:creationId xmlns:a16="http://schemas.microsoft.com/office/drawing/2014/main" id="{A46873E1-02FA-4E1D-82B7-BDE40615684A}"/>
              </a:ext>
            </a:extLst>
          </p:cNvPr>
          <p:cNvSpPr txBox="1"/>
          <p:nvPr/>
        </p:nvSpPr>
        <p:spPr>
          <a:xfrm>
            <a:off x="494640" y="5956572"/>
            <a:ext cx="2562225"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(Frist aid for life, 2001)</a:t>
            </a:r>
          </a:p>
        </p:txBody>
      </p:sp>
      <p:sp>
        <p:nvSpPr>
          <p:cNvPr id="4" name="TextBox 3">
            <a:extLst>
              <a:ext uri="{FF2B5EF4-FFF2-40B4-BE49-F238E27FC236}">
                <a16:creationId xmlns:a16="http://schemas.microsoft.com/office/drawing/2014/main" id="{E0E35A7C-CFE8-47F1-BFA1-ED77A04B57A2}"/>
              </a:ext>
            </a:extLst>
          </p:cNvPr>
          <p:cNvSpPr txBox="1"/>
          <p:nvPr/>
        </p:nvSpPr>
        <p:spPr>
          <a:xfrm>
            <a:off x="618688" y="4839434"/>
            <a:ext cx="2209800" cy="369332"/>
          </a:xfrm>
          <a:prstGeom prst="rect">
            <a:avLst/>
          </a:prstGeom>
          <a:noFill/>
        </p:spPr>
        <p:txBody>
          <a:bodyPr wrap="square" rtlCol="0">
            <a:spAutoFit/>
          </a:bodyPr>
          <a:lstStyle/>
          <a:p>
            <a:r>
              <a:rPr lang="en-GB" sz="1800" dirty="0">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Hammett , 2019)</a:t>
            </a:r>
          </a:p>
        </p:txBody>
      </p:sp>
    </p:spTree>
    <p:extLst>
      <p:ext uri="{BB962C8B-B14F-4D97-AF65-F5344CB8AC3E}">
        <p14:creationId xmlns:p14="http://schemas.microsoft.com/office/powerpoint/2010/main" val="2557645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EF0CD-35F8-444D-8B73-C9272812A6AB}"/>
              </a:ext>
            </a:extLst>
          </p:cNvPr>
          <p:cNvSpPr>
            <a:spLocks noGrp="1"/>
          </p:cNvSpPr>
          <p:nvPr>
            <p:ph type="title"/>
          </p:nvPr>
        </p:nvSpPr>
        <p:spPr>
          <a:xfrm>
            <a:off x="677334" y="609600"/>
            <a:ext cx="3442279" cy="920817"/>
          </a:xfrm>
        </p:spPr>
        <p:txBody>
          <a:bodyPr>
            <a:normAutofit/>
          </a:bodyPr>
          <a:lstStyle/>
          <a:p>
            <a:r>
              <a:rPr lang="en-GB" sz="4000" b="1" u="sng" dirty="0">
                <a:solidFill>
                  <a:srgbClr val="FF0000"/>
                </a:solidFill>
                <a:latin typeface="Arial" panose="020B0604020202020204" pitchFamily="34" charset="0"/>
                <a:cs typeface="Arial" panose="020B0604020202020204" pitchFamily="34" charset="0"/>
              </a:rPr>
              <a:t>Main point 2</a:t>
            </a:r>
          </a:p>
        </p:txBody>
      </p:sp>
      <p:sp>
        <p:nvSpPr>
          <p:cNvPr id="3" name="Content Placeholder 2">
            <a:extLst>
              <a:ext uri="{FF2B5EF4-FFF2-40B4-BE49-F238E27FC236}">
                <a16:creationId xmlns:a16="http://schemas.microsoft.com/office/drawing/2014/main" id="{A5ACF7BD-A250-452D-AF94-A3D2134B3789}"/>
              </a:ext>
            </a:extLst>
          </p:cNvPr>
          <p:cNvSpPr>
            <a:spLocks noGrp="1"/>
          </p:cNvSpPr>
          <p:nvPr>
            <p:ph idx="1"/>
          </p:nvPr>
        </p:nvSpPr>
        <p:spPr>
          <a:xfrm>
            <a:off x="82022" y="1392029"/>
            <a:ext cx="2475441" cy="1790700"/>
          </a:xfrm>
        </p:spPr>
        <p:txBody>
          <a:bodyPr>
            <a:noAutofit/>
          </a:bodyPr>
          <a:lstStyle/>
          <a:p>
            <a:r>
              <a:rPr lang="en-GB" sz="1600" b="1" u="sng" dirty="0">
                <a:latin typeface="Arial" panose="020B0604020202020204" pitchFamily="34" charset="0"/>
                <a:cs typeface="Arial" panose="020B0604020202020204" pitchFamily="34" charset="0"/>
              </a:rPr>
              <a:t>Real life case study on elder people  who are being abused in an residential  care home setting . </a:t>
            </a:r>
          </a:p>
        </p:txBody>
      </p:sp>
      <p:pic>
        <p:nvPicPr>
          <p:cNvPr id="1028" name="Picture 4" descr="Dictionary, definition of the word abuse.">
            <a:extLst>
              <a:ext uri="{FF2B5EF4-FFF2-40B4-BE49-F238E27FC236}">
                <a16:creationId xmlns:a16="http://schemas.microsoft.com/office/drawing/2014/main" id="{9BF3EB30-EFCE-4E99-8518-3A81F7BFA4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0" y="2924175"/>
            <a:ext cx="5715000" cy="35623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CADFA7F-BB61-464B-93C0-5FB1A104971E}"/>
              </a:ext>
            </a:extLst>
          </p:cNvPr>
          <p:cNvSpPr txBox="1"/>
          <p:nvPr/>
        </p:nvSpPr>
        <p:spPr>
          <a:xfrm>
            <a:off x="3529013" y="2088029"/>
            <a:ext cx="6105524" cy="338554"/>
          </a:xfrm>
          <a:prstGeom prst="rect">
            <a:avLst/>
          </a:prstGeom>
          <a:noFill/>
        </p:spPr>
        <p:txBody>
          <a:bodyPr wrap="square">
            <a:spAutoFit/>
          </a:bodyPr>
          <a:lstStyle/>
          <a:p>
            <a:pPr algn="l" fontAlgn="base"/>
            <a:r>
              <a:rPr lang="en-US" sz="1600" b="0" dirty="0">
                <a:solidFill>
                  <a:srgbClr val="333333"/>
                </a:solidFill>
                <a:effectLst/>
                <a:latin typeface="Arial" panose="020B0604020202020204" pitchFamily="34" charset="0"/>
                <a:cs typeface="Arial" panose="020B0604020202020204" pitchFamily="34" charset="0"/>
              </a:rPr>
              <a:t>Staff abused women at learning disability unit, finds CQC</a:t>
            </a:r>
          </a:p>
        </p:txBody>
      </p:sp>
      <p:pic>
        <p:nvPicPr>
          <p:cNvPr id="2050" name="Picture 2" descr="Community Care Careers and Current Employee Profiles | Find referrals |  LinkedIn">
            <a:extLst>
              <a:ext uri="{FF2B5EF4-FFF2-40B4-BE49-F238E27FC236}">
                <a16:creationId xmlns:a16="http://schemas.microsoft.com/office/drawing/2014/main" id="{5B3C0FED-80A0-437E-B80C-595D59D132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1872" y="938893"/>
            <a:ext cx="3899806" cy="105193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17F8F59-C2C0-4637-939C-3EB28F4F88B2}"/>
              </a:ext>
            </a:extLst>
          </p:cNvPr>
          <p:cNvSpPr txBox="1"/>
          <p:nvPr/>
        </p:nvSpPr>
        <p:spPr>
          <a:xfrm>
            <a:off x="542245" y="6129084"/>
            <a:ext cx="2015218"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(Samuel ,2020)</a:t>
            </a:r>
          </a:p>
        </p:txBody>
      </p:sp>
      <p:sp>
        <p:nvSpPr>
          <p:cNvPr id="5" name="TextBox 4">
            <a:extLst>
              <a:ext uri="{FF2B5EF4-FFF2-40B4-BE49-F238E27FC236}">
                <a16:creationId xmlns:a16="http://schemas.microsoft.com/office/drawing/2014/main" id="{C1D700B4-29CA-49FD-A8C7-36988B356C85}"/>
              </a:ext>
            </a:extLst>
          </p:cNvPr>
          <p:cNvSpPr txBox="1"/>
          <p:nvPr/>
        </p:nvSpPr>
        <p:spPr>
          <a:xfrm>
            <a:off x="542245" y="5573804"/>
            <a:ext cx="1649186"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(Samuel ,2020)</a:t>
            </a:r>
          </a:p>
        </p:txBody>
      </p:sp>
      <p:sp>
        <p:nvSpPr>
          <p:cNvPr id="7" name="TextBox 6">
            <a:extLst>
              <a:ext uri="{FF2B5EF4-FFF2-40B4-BE49-F238E27FC236}">
                <a16:creationId xmlns:a16="http://schemas.microsoft.com/office/drawing/2014/main" id="{DF0EF67D-F8C0-462D-BECD-6DEB4D5215A8}"/>
              </a:ext>
            </a:extLst>
          </p:cNvPr>
          <p:cNvSpPr txBox="1"/>
          <p:nvPr/>
        </p:nvSpPr>
        <p:spPr>
          <a:xfrm>
            <a:off x="196322" y="4686300"/>
            <a:ext cx="2863623"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(Community care career and current employment , 2020)</a:t>
            </a:r>
          </a:p>
        </p:txBody>
      </p:sp>
    </p:spTree>
    <p:extLst>
      <p:ext uri="{BB962C8B-B14F-4D97-AF65-F5344CB8AC3E}">
        <p14:creationId xmlns:p14="http://schemas.microsoft.com/office/powerpoint/2010/main" val="2841687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52DC0-F28D-4E18-A3A7-E1FD828AA7E4}"/>
              </a:ext>
            </a:extLst>
          </p:cNvPr>
          <p:cNvSpPr>
            <a:spLocks noGrp="1"/>
          </p:cNvSpPr>
          <p:nvPr>
            <p:ph type="title"/>
          </p:nvPr>
        </p:nvSpPr>
        <p:spPr>
          <a:xfrm>
            <a:off x="677334" y="609600"/>
            <a:ext cx="3394152" cy="901566"/>
          </a:xfrm>
        </p:spPr>
        <p:txBody>
          <a:bodyPr>
            <a:normAutofit/>
          </a:bodyPr>
          <a:lstStyle/>
          <a:p>
            <a:r>
              <a:rPr lang="en-GB" sz="4000" b="1" u="sng" dirty="0">
                <a:solidFill>
                  <a:srgbClr val="FF0000"/>
                </a:solidFill>
                <a:latin typeface="Arial" panose="020B0604020202020204" pitchFamily="34" charset="0"/>
                <a:cs typeface="Arial" panose="020B0604020202020204" pitchFamily="34" charset="0"/>
              </a:rPr>
              <a:t>Main point 3</a:t>
            </a:r>
          </a:p>
        </p:txBody>
      </p:sp>
      <p:sp>
        <p:nvSpPr>
          <p:cNvPr id="3" name="Content Placeholder 2">
            <a:extLst>
              <a:ext uri="{FF2B5EF4-FFF2-40B4-BE49-F238E27FC236}">
                <a16:creationId xmlns:a16="http://schemas.microsoft.com/office/drawing/2014/main" id="{B0527039-13FF-42F3-92B3-D85F0514EB88}"/>
              </a:ext>
            </a:extLst>
          </p:cNvPr>
          <p:cNvSpPr>
            <a:spLocks noGrp="1"/>
          </p:cNvSpPr>
          <p:nvPr>
            <p:ph idx="1"/>
          </p:nvPr>
        </p:nvSpPr>
        <p:spPr>
          <a:xfrm>
            <a:off x="497719" y="1534152"/>
            <a:ext cx="3065991" cy="1276472"/>
          </a:xfrm>
        </p:spPr>
        <p:txBody>
          <a:bodyPr/>
          <a:lstStyle/>
          <a:p>
            <a:r>
              <a:rPr lang="en-GB" sz="1600" b="1" u="sng" dirty="0">
                <a:latin typeface="Arial" panose="020B0604020202020204" pitchFamily="34" charset="0"/>
                <a:cs typeface="Arial" panose="020B0604020202020204" pitchFamily="34" charset="0"/>
              </a:rPr>
              <a:t>Policy on elder people who are being  abused  in an residential care home setting.</a:t>
            </a:r>
          </a:p>
          <a:p>
            <a:endParaRPr lang="en-GB" sz="1600" b="1" u="sng" dirty="0">
              <a:latin typeface="Arial" panose="020B0604020202020204" pitchFamily="34" charset="0"/>
              <a:cs typeface="Arial" panose="020B0604020202020204" pitchFamily="34" charset="0"/>
            </a:endParaRPr>
          </a:p>
        </p:txBody>
      </p:sp>
      <p:pic>
        <p:nvPicPr>
          <p:cNvPr id="2052" name="Picture 4">
            <a:extLst>
              <a:ext uri="{FF2B5EF4-FFF2-40B4-BE49-F238E27FC236}">
                <a16:creationId xmlns:a16="http://schemas.microsoft.com/office/drawing/2014/main" id="{8129F989-F3FF-43F2-8C07-CDB989D529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334" y="3947454"/>
            <a:ext cx="3619500" cy="20478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7A2694F-7ACF-4773-8121-B17B4C351825}"/>
              </a:ext>
            </a:extLst>
          </p:cNvPr>
          <p:cNvSpPr txBox="1"/>
          <p:nvPr/>
        </p:nvSpPr>
        <p:spPr>
          <a:xfrm>
            <a:off x="3386138" y="2714163"/>
            <a:ext cx="6105524" cy="1077218"/>
          </a:xfrm>
          <a:prstGeom prst="rect">
            <a:avLst/>
          </a:prstGeom>
          <a:noFill/>
        </p:spPr>
        <p:txBody>
          <a:bodyPr wrap="square">
            <a:spAutoFit/>
          </a:bodyPr>
          <a:lstStyle/>
          <a:p>
            <a:pPr algn="l"/>
            <a:r>
              <a:rPr lang="en-US" sz="1600" b="0" i="0" dirty="0">
                <a:solidFill>
                  <a:srgbClr val="222222"/>
                </a:solidFill>
                <a:effectLst/>
                <a:latin typeface="Arial" panose="020B0604020202020204" pitchFamily="34" charset="0"/>
                <a:cs typeface="Arial" panose="020B0604020202020204" pitchFamily="34" charset="0"/>
              </a:rPr>
              <a:t>Staff and visitors can play a vital role in the identification and prevention of abuse and neglect in care homes for adults says NICE, in a draft guideline published today.</a:t>
            </a:r>
          </a:p>
          <a:p>
            <a:pPr algn="l"/>
            <a:r>
              <a:rPr lang="en-US" sz="1600" b="0" i="0" dirty="0">
                <a:solidFill>
                  <a:srgbClr val="222222"/>
                </a:solidFill>
                <a:effectLst/>
                <a:latin typeface="Arial" panose="020B0604020202020204" pitchFamily="34" charset="0"/>
                <a:cs typeface="Arial" panose="020B0604020202020204" pitchFamily="34" charset="0"/>
              </a:rPr>
              <a:t>03 September 2020</a:t>
            </a:r>
          </a:p>
        </p:txBody>
      </p:sp>
      <p:pic>
        <p:nvPicPr>
          <p:cNvPr id="3074" name="Picture 2" descr="GUIDANCE - NICE Guidelines for Workplace Health: Management Practices •  Oscar Kilo">
            <a:extLst>
              <a:ext uri="{FF2B5EF4-FFF2-40B4-BE49-F238E27FC236}">
                <a16:creationId xmlns:a16="http://schemas.microsoft.com/office/drawing/2014/main" id="{B5049E14-3430-4B59-8F71-A1E548A77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8362" y="742159"/>
            <a:ext cx="2733675" cy="16668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BAD68C7-C761-488F-A7DB-D3D0B03B7510}"/>
              </a:ext>
            </a:extLst>
          </p:cNvPr>
          <p:cNvSpPr txBox="1"/>
          <p:nvPr/>
        </p:nvSpPr>
        <p:spPr>
          <a:xfrm>
            <a:off x="6539593" y="5713187"/>
            <a:ext cx="1399645"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(Nice , 2020)</a:t>
            </a:r>
          </a:p>
        </p:txBody>
      </p:sp>
      <p:sp>
        <p:nvSpPr>
          <p:cNvPr id="5" name="TextBox 4">
            <a:extLst>
              <a:ext uri="{FF2B5EF4-FFF2-40B4-BE49-F238E27FC236}">
                <a16:creationId xmlns:a16="http://schemas.microsoft.com/office/drawing/2014/main" id="{F41765DF-3C6A-46D9-B257-A6A84612BD66}"/>
              </a:ext>
            </a:extLst>
          </p:cNvPr>
          <p:cNvSpPr txBox="1"/>
          <p:nvPr/>
        </p:nvSpPr>
        <p:spPr>
          <a:xfrm>
            <a:off x="4729162" y="5038726"/>
            <a:ext cx="6234113" cy="369332"/>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(Nice National institute for health and care excellence , 2021</a:t>
            </a:r>
            <a:r>
              <a:rPr lang="en-GB" dirty="0">
                <a:latin typeface="Arial" panose="020B0604020202020204" pitchFamily="34" charset="0"/>
                <a:cs typeface="Arial" panose="020B0604020202020204" pitchFamily="34" charset="0"/>
              </a:rPr>
              <a:t>)</a:t>
            </a:r>
          </a:p>
        </p:txBody>
      </p:sp>
      <p:sp>
        <p:nvSpPr>
          <p:cNvPr id="6" name="TextBox 5">
            <a:extLst>
              <a:ext uri="{FF2B5EF4-FFF2-40B4-BE49-F238E27FC236}">
                <a16:creationId xmlns:a16="http://schemas.microsoft.com/office/drawing/2014/main" id="{AD2AE669-BFC2-4B43-A275-7F8A8D3C9104}"/>
              </a:ext>
            </a:extLst>
          </p:cNvPr>
          <p:cNvSpPr txBox="1"/>
          <p:nvPr/>
        </p:nvSpPr>
        <p:spPr>
          <a:xfrm>
            <a:off x="6539593" y="6218295"/>
            <a:ext cx="1551214"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(Nice , 2020)</a:t>
            </a:r>
          </a:p>
        </p:txBody>
      </p:sp>
    </p:spTree>
    <p:extLst>
      <p:ext uri="{BB962C8B-B14F-4D97-AF65-F5344CB8AC3E}">
        <p14:creationId xmlns:p14="http://schemas.microsoft.com/office/powerpoint/2010/main" val="1413849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ECBCB-0566-4FD7-B00F-810514F0A210}"/>
              </a:ext>
            </a:extLst>
          </p:cNvPr>
          <p:cNvSpPr>
            <a:spLocks noGrp="1"/>
          </p:cNvSpPr>
          <p:nvPr>
            <p:ph type="title"/>
          </p:nvPr>
        </p:nvSpPr>
        <p:spPr>
          <a:xfrm>
            <a:off x="677334" y="609600"/>
            <a:ext cx="3394152" cy="882316"/>
          </a:xfrm>
        </p:spPr>
        <p:txBody>
          <a:bodyPr>
            <a:normAutofit/>
          </a:bodyPr>
          <a:lstStyle/>
          <a:p>
            <a:r>
              <a:rPr lang="en-GB" sz="4000" b="1" u="sng" dirty="0">
                <a:solidFill>
                  <a:srgbClr val="FF0000"/>
                </a:solidFill>
                <a:latin typeface="Arial" panose="020B0604020202020204" pitchFamily="34" charset="0"/>
                <a:cs typeface="Arial" panose="020B0604020202020204" pitchFamily="34" charset="0"/>
              </a:rPr>
              <a:t>Main point 4</a:t>
            </a:r>
          </a:p>
        </p:txBody>
      </p:sp>
      <p:sp>
        <p:nvSpPr>
          <p:cNvPr id="3" name="Content Placeholder 2">
            <a:extLst>
              <a:ext uri="{FF2B5EF4-FFF2-40B4-BE49-F238E27FC236}">
                <a16:creationId xmlns:a16="http://schemas.microsoft.com/office/drawing/2014/main" id="{1E517046-A940-48A9-A0DD-3BEC0A71B753}"/>
              </a:ext>
            </a:extLst>
          </p:cNvPr>
          <p:cNvSpPr>
            <a:spLocks noGrp="1"/>
          </p:cNvSpPr>
          <p:nvPr>
            <p:ph idx="1"/>
          </p:nvPr>
        </p:nvSpPr>
        <p:spPr>
          <a:xfrm>
            <a:off x="354553" y="1616106"/>
            <a:ext cx="2980266" cy="1268411"/>
          </a:xfrm>
        </p:spPr>
        <p:txBody>
          <a:bodyPr>
            <a:normAutofit fontScale="47500" lnSpcReduction="20000"/>
          </a:bodyPr>
          <a:lstStyle/>
          <a:p>
            <a:r>
              <a:rPr lang="en-GB" sz="3400" b="1" u="sng" dirty="0">
                <a:latin typeface="Arial" panose="020B0604020202020204" pitchFamily="34" charset="0"/>
                <a:cs typeface="Arial" panose="020B0604020202020204" pitchFamily="34" charset="0"/>
              </a:rPr>
              <a:t>Legislation that are put into place to protect elder people that are being abused in an residential care home setting. </a:t>
            </a:r>
          </a:p>
          <a:p>
            <a:endParaRPr lang="en-GB" sz="1200" b="1" u="sng" dirty="0">
              <a:latin typeface="Arial" panose="020B0604020202020204" pitchFamily="34" charset="0"/>
              <a:cs typeface="Arial" panose="020B0604020202020204" pitchFamily="34" charset="0"/>
            </a:endParaRPr>
          </a:p>
        </p:txBody>
      </p:sp>
      <p:pic>
        <p:nvPicPr>
          <p:cNvPr id="3074" name="Picture 2" descr="Welcome to GOV.UK">
            <a:extLst>
              <a:ext uri="{FF2B5EF4-FFF2-40B4-BE49-F238E27FC236}">
                <a16:creationId xmlns:a16="http://schemas.microsoft.com/office/drawing/2014/main" id="{1713E676-8FAE-40A7-A1FB-93A6ED9279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7596" y="439299"/>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4A9D263D-27A9-479D-AC18-C86FEB2767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8230" y="2199581"/>
            <a:ext cx="4231481" cy="187286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Using CQC's promotional graphics: A guide for registered providers if you  are rated good or outstanding">
            <a:extLst>
              <a:ext uri="{FF2B5EF4-FFF2-40B4-BE49-F238E27FC236}">
                <a16:creationId xmlns:a16="http://schemas.microsoft.com/office/drawing/2014/main" id="{42464EF5-5A5E-41F1-9103-6BACE9BDC9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5671" y="4312219"/>
            <a:ext cx="3114675" cy="1466850"/>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D62592D5-963E-4F9D-AA03-3A579EE84105}"/>
              </a:ext>
            </a:extLst>
          </p:cNvPr>
          <p:cNvSpPr txBox="1"/>
          <p:nvPr/>
        </p:nvSpPr>
        <p:spPr>
          <a:xfrm>
            <a:off x="4432868" y="5956803"/>
            <a:ext cx="5492182" cy="646331"/>
          </a:xfrm>
          <a:prstGeom prst="rect">
            <a:avLst/>
          </a:prstGeom>
          <a:noFill/>
        </p:spPr>
        <p:txBody>
          <a:bodyPr wrap="square">
            <a:spAutoFit/>
          </a:bodyPr>
          <a:lstStyle/>
          <a:p>
            <a:pPr algn="l"/>
            <a:r>
              <a:rPr lang="en-US" b="0" i="0" dirty="0">
                <a:solidFill>
                  <a:srgbClr val="6C276A"/>
                </a:solidFill>
                <a:effectLst/>
                <a:latin typeface="foundryformsans-book"/>
              </a:rPr>
              <a:t>Health and Social Care Act 2008 (Regulated Activities) Regulations 2014: Regulation 13</a:t>
            </a:r>
          </a:p>
        </p:txBody>
      </p:sp>
      <p:sp>
        <p:nvSpPr>
          <p:cNvPr id="4" name="TextBox 3">
            <a:extLst>
              <a:ext uri="{FF2B5EF4-FFF2-40B4-BE49-F238E27FC236}">
                <a16:creationId xmlns:a16="http://schemas.microsoft.com/office/drawing/2014/main" id="{7DFAC9A6-7A60-4662-96A5-DA9562C5CBF6}"/>
              </a:ext>
            </a:extLst>
          </p:cNvPr>
          <p:cNvSpPr txBox="1"/>
          <p:nvPr/>
        </p:nvSpPr>
        <p:spPr>
          <a:xfrm>
            <a:off x="971550" y="3624943"/>
            <a:ext cx="1706336"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(Gov.uk, 2021)</a:t>
            </a:r>
          </a:p>
        </p:txBody>
      </p:sp>
      <p:sp>
        <p:nvSpPr>
          <p:cNvPr id="5" name="TextBox 4">
            <a:extLst>
              <a:ext uri="{FF2B5EF4-FFF2-40B4-BE49-F238E27FC236}">
                <a16:creationId xmlns:a16="http://schemas.microsoft.com/office/drawing/2014/main" id="{9651BCA6-07F7-4937-A1DD-404F027640E5}"/>
              </a:ext>
            </a:extLst>
          </p:cNvPr>
          <p:cNvSpPr txBox="1"/>
          <p:nvPr/>
        </p:nvSpPr>
        <p:spPr>
          <a:xfrm>
            <a:off x="489520" y="3090446"/>
            <a:ext cx="2980266"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(Welcome to Gov.uk, 2021)</a:t>
            </a:r>
          </a:p>
        </p:txBody>
      </p:sp>
      <p:sp>
        <p:nvSpPr>
          <p:cNvPr id="6" name="TextBox 5">
            <a:extLst>
              <a:ext uri="{FF2B5EF4-FFF2-40B4-BE49-F238E27FC236}">
                <a16:creationId xmlns:a16="http://schemas.microsoft.com/office/drawing/2014/main" id="{B1FA4860-5449-46E4-9BFC-4D4151B62A0E}"/>
              </a:ext>
            </a:extLst>
          </p:cNvPr>
          <p:cNvSpPr txBox="1"/>
          <p:nvPr/>
        </p:nvSpPr>
        <p:spPr>
          <a:xfrm>
            <a:off x="285544" y="4142942"/>
            <a:ext cx="3785942"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(Care Quality Commission , 2021) </a:t>
            </a:r>
          </a:p>
        </p:txBody>
      </p:sp>
      <p:sp>
        <p:nvSpPr>
          <p:cNvPr id="7" name="TextBox 6">
            <a:extLst>
              <a:ext uri="{FF2B5EF4-FFF2-40B4-BE49-F238E27FC236}">
                <a16:creationId xmlns:a16="http://schemas.microsoft.com/office/drawing/2014/main" id="{F0F62133-50BB-4CBE-BC4C-A1CF73BAACE9}"/>
              </a:ext>
            </a:extLst>
          </p:cNvPr>
          <p:cNvSpPr txBox="1"/>
          <p:nvPr/>
        </p:nvSpPr>
        <p:spPr>
          <a:xfrm>
            <a:off x="214557" y="4707090"/>
            <a:ext cx="3687971"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(The CDP Standard office , 2020)</a:t>
            </a:r>
          </a:p>
        </p:txBody>
      </p:sp>
    </p:spTree>
    <p:extLst>
      <p:ext uri="{BB962C8B-B14F-4D97-AF65-F5344CB8AC3E}">
        <p14:creationId xmlns:p14="http://schemas.microsoft.com/office/powerpoint/2010/main" val="983701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B9F24-B28A-4F31-A2FB-5DD115A76A22}"/>
              </a:ext>
            </a:extLst>
          </p:cNvPr>
          <p:cNvSpPr>
            <a:spLocks noGrp="1"/>
          </p:cNvSpPr>
          <p:nvPr>
            <p:ph type="title"/>
          </p:nvPr>
        </p:nvSpPr>
        <p:spPr>
          <a:xfrm>
            <a:off x="677334" y="609600"/>
            <a:ext cx="3423028" cy="766813"/>
          </a:xfrm>
        </p:spPr>
        <p:txBody>
          <a:bodyPr>
            <a:normAutofit/>
          </a:bodyPr>
          <a:lstStyle/>
          <a:p>
            <a:r>
              <a:rPr lang="en-GB" sz="4000" b="1" u="sng" dirty="0">
                <a:solidFill>
                  <a:srgbClr val="FF0000"/>
                </a:solidFill>
                <a:latin typeface="Arial" panose="020B0604020202020204" pitchFamily="34" charset="0"/>
                <a:cs typeface="Arial" panose="020B0604020202020204" pitchFamily="34" charset="0"/>
              </a:rPr>
              <a:t>Main point 5</a:t>
            </a:r>
          </a:p>
        </p:txBody>
      </p:sp>
      <p:sp>
        <p:nvSpPr>
          <p:cNvPr id="3" name="Content Placeholder 2">
            <a:extLst>
              <a:ext uri="{FF2B5EF4-FFF2-40B4-BE49-F238E27FC236}">
                <a16:creationId xmlns:a16="http://schemas.microsoft.com/office/drawing/2014/main" id="{CBC3F5A8-E935-4A33-9CEA-0FED373836A1}"/>
              </a:ext>
            </a:extLst>
          </p:cNvPr>
          <p:cNvSpPr>
            <a:spLocks noGrp="1"/>
          </p:cNvSpPr>
          <p:nvPr>
            <p:ph idx="1"/>
          </p:nvPr>
        </p:nvSpPr>
        <p:spPr>
          <a:xfrm>
            <a:off x="252791" y="1557742"/>
            <a:ext cx="3423028" cy="1125536"/>
          </a:xfrm>
        </p:spPr>
        <p:txBody>
          <a:bodyPr>
            <a:normAutofit/>
          </a:bodyPr>
          <a:lstStyle/>
          <a:p>
            <a:r>
              <a:rPr lang="en-GB" sz="1600" b="1" u="sng" dirty="0">
                <a:latin typeface="Arial" panose="020B0604020202020204" pitchFamily="34" charset="0"/>
                <a:cs typeface="Arial" panose="020B0604020202020204" pitchFamily="34" charset="0"/>
              </a:rPr>
              <a:t>Theories of ageing relating to elder people who have been abuse in an residential care home setting</a:t>
            </a:r>
          </a:p>
        </p:txBody>
      </p:sp>
      <p:pic>
        <p:nvPicPr>
          <p:cNvPr id="1026" name="Picture 2" descr="Healthline: Medical information and health advice you can trust.">
            <a:extLst>
              <a:ext uri="{FF2B5EF4-FFF2-40B4-BE49-F238E27FC236}">
                <a16:creationId xmlns:a16="http://schemas.microsoft.com/office/drawing/2014/main" id="{B82A080D-138B-4BAF-AB70-F69CF56CE1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5819" y="3244334"/>
            <a:ext cx="5343525" cy="8572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9C7168B-3677-4BE5-A397-E92778087EEB}"/>
              </a:ext>
            </a:extLst>
          </p:cNvPr>
          <p:cNvSpPr txBox="1"/>
          <p:nvPr/>
        </p:nvSpPr>
        <p:spPr>
          <a:xfrm>
            <a:off x="4400762" y="4230727"/>
            <a:ext cx="4459605" cy="369332"/>
          </a:xfrm>
          <a:prstGeom prst="rect">
            <a:avLst/>
          </a:prstGeom>
          <a:noFill/>
        </p:spPr>
        <p:txBody>
          <a:bodyPr wrap="square">
            <a:spAutoFit/>
          </a:bodyPr>
          <a:lstStyle/>
          <a:p>
            <a:pPr algn="l"/>
            <a:r>
              <a:rPr lang="en-US" b="1" i="0" dirty="0">
                <a:solidFill>
                  <a:srgbClr val="231F20"/>
                </a:solidFill>
                <a:effectLst/>
                <a:latin typeface="Proxima Nova Condensed"/>
              </a:rPr>
              <a:t>Understanding the Cycle of Abuse</a:t>
            </a:r>
          </a:p>
        </p:txBody>
      </p:sp>
      <p:pic>
        <p:nvPicPr>
          <p:cNvPr id="1028" name="Picture 4" descr="Uploaded image">
            <a:extLst>
              <a:ext uri="{FF2B5EF4-FFF2-40B4-BE49-F238E27FC236}">
                <a16:creationId xmlns:a16="http://schemas.microsoft.com/office/drawing/2014/main" id="{52CF6DF4-18CE-4AF0-B0CE-C00E0D9317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3435" y="4735506"/>
            <a:ext cx="6325130" cy="208930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Disengagement theory - YouTube">
            <a:extLst>
              <a:ext uri="{FF2B5EF4-FFF2-40B4-BE49-F238E27FC236}">
                <a16:creationId xmlns:a16="http://schemas.microsoft.com/office/drawing/2014/main" id="{3017E629-613D-4B85-8C45-485816E32C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7858" y="1082675"/>
            <a:ext cx="2466975" cy="18478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A4036E7-37D5-49BC-8055-AC3F30AD5F76}"/>
              </a:ext>
            </a:extLst>
          </p:cNvPr>
          <p:cNvSpPr txBox="1"/>
          <p:nvPr/>
        </p:nvSpPr>
        <p:spPr>
          <a:xfrm>
            <a:off x="138793" y="3244334"/>
            <a:ext cx="2465614"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(White, Raypole, 2020)</a:t>
            </a:r>
          </a:p>
        </p:txBody>
      </p:sp>
      <p:sp>
        <p:nvSpPr>
          <p:cNvPr id="7" name="TextBox 6">
            <a:extLst>
              <a:ext uri="{FF2B5EF4-FFF2-40B4-BE49-F238E27FC236}">
                <a16:creationId xmlns:a16="http://schemas.microsoft.com/office/drawing/2014/main" id="{335E3DE2-7BCB-49BF-9527-30FDA2179ECE}"/>
              </a:ext>
            </a:extLst>
          </p:cNvPr>
          <p:cNvSpPr txBox="1"/>
          <p:nvPr/>
        </p:nvSpPr>
        <p:spPr>
          <a:xfrm>
            <a:off x="138793" y="3640543"/>
            <a:ext cx="2620736" cy="369332"/>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(White , Raypole, 2020</a:t>
            </a:r>
            <a:r>
              <a:rPr lang="en-GB" dirty="0"/>
              <a:t>)</a:t>
            </a:r>
          </a:p>
        </p:txBody>
      </p:sp>
      <p:sp>
        <p:nvSpPr>
          <p:cNvPr id="8" name="TextBox 7">
            <a:extLst>
              <a:ext uri="{FF2B5EF4-FFF2-40B4-BE49-F238E27FC236}">
                <a16:creationId xmlns:a16="http://schemas.microsoft.com/office/drawing/2014/main" id="{73659FD9-7570-41F2-A5B6-6BB84A2797A1}"/>
              </a:ext>
            </a:extLst>
          </p:cNvPr>
          <p:cNvSpPr txBox="1"/>
          <p:nvPr/>
        </p:nvSpPr>
        <p:spPr>
          <a:xfrm>
            <a:off x="252790" y="4153923"/>
            <a:ext cx="1796445"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(Lumen, 2020)</a:t>
            </a:r>
          </a:p>
        </p:txBody>
      </p:sp>
    </p:spTree>
    <p:extLst>
      <p:ext uri="{BB962C8B-B14F-4D97-AF65-F5344CB8AC3E}">
        <p14:creationId xmlns:p14="http://schemas.microsoft.com/office/powerpoint/2010/main" val="2453357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C8089-0C91-493E-98CE-2EC95F6FBE4D}"/>
              </a:ext>
            </a:extLst>
          </p:cNvPr>
          <p:cNvSpPr>
            <a:spLocks noGrp="1"/>
          </p:cNvSpPr>
          <p:nvPr>
            <p:ph type="title"/>
          </p:nvPr>
        </p:nvSpPr>
        <p:spPr>
          <a:xfrm>
            <a:off x="677334" y="609600"/>
            <a:ext cx="8596668" cy="845521"/>
          </a:xfrm>
        </p:spPr>
        <p:txBody>
          <a:bodyPr>
            <a:normAutofit/>
          </a:bodyPr>
          <a:lstStyle/>
          <a:p>
            <a:r>
              <a:rPr lang="en-GB" sz="4000" b="1" u="sng" dirty="0">
                <a:solidFill>
                  <a:srgbClr val="FF0000"/>
                </a:solidFill>
                <a:latin typeface="Arial" panose="020B0604020202020204" pitchFamily="34" charset="0"/>
                <a:cs typeface="Arial" panose="020B0604020202020204" pitchFamily="34" charset="0"/>
              </a:rPr>
              <a:t>Main point 6</a:t>
            </a:r>
          </a:p>
        </p:txBody>
      </p:sp>
      <p:sp>
        <p:nvSpPr>
          <p:cNvPr id="3" name="Content Placeholder 2">
            <a:extLst>
              <a:ext uri="{FF2B5EF4-FFF2-40B4-BE49-F238E27FC236}">
                <a16:creationId xmlns:a16="http://schemas.microsoft.com/office/drawing/2014/main" id="{8FBB3834-6FBB-4BEB-8344-510568C5194E}"/>
              </a:ext>
            </a:extLst>
          </p:cNvPr>
          <p:cNvSpPr>
            <a:spLocks noGrp="1"/>
          </p:cNvSpPr>
          <p:nvPr>
            <p:ph idx="1"/>
          </p:nvPr>
        </p:nvSpPr>
        <p:spPr>
          <a:xfrm>
            <a:off x="677333" y="1755313"/>
            <a:ext cx="9619191" cy="5274137"/>
          </a:xfrm>
        </p:spPr>
        <p:txBody>
          <a:bodyPr>
            <a:normAutofit/>
          </a:bodyPr>
          <a:lstStyle/>
          <a:p>
            <a:r>
              <a:rPr lang="en-GB" sz="1600" b="1" u="sng" dirty="0">
                <a:latin typeface="Arial" panose="020B0604020202020204" pitchFamily="34" charset="0"/>
                <a:cs typeface="Arial" panose="020B0604020202020204" pitchFamily="34" charset="0"/>
              </a:rPr>
              <a:t>How or who to report an elder abuse in a residential care  home setting.</a:t>
            </a:r>
          </a:p>
          <a:p>
            <a:endParaRPr lang="en-GB" sz="1600" b="1" u="sng" dirty="0">
              <a:latin typeface="Arial" panose="020B0604020202020204" pitchFamily="34" charset="0"/>
              <a:cs typeface="Arial" panose="020B0604020202020204" pitchFamily="34" charset="0"/>
            </a:endParaRPr>
          </a:p>
        </p:txBody>
      </p:sp>
      <p:pic>
        <p:nvPicPr>
          <p:cNvPr id="1026" name="Picture 2" descr="The National Careline - Information Now">
            <a:extLst>
              <a:ext uri="{FF2B5EF4-FFF2-40B4-BE49-F238E27FC236}">
                <a16:creationId xmlns:a16="http://schemas.microsoft.com/office/drawing/2014/main" id="{D8F5E234-6BCF-43B6-B274-1D9F02AFA3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1063" y="2486024"/>
            <a:ext cx="3781425" cy="12096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A75FB2A-40D0-4636-A02A-030CF6485C04}"/>
              </a:ext>
            </a:extLst>
          </p:cNvPr>
          <p:cNvSpPr txBox="1"/>
          <p:nvPr/>
        </p:nvSpPr>
        <p:spPr>
          <a:xfrm>
            <a:off x="6159866" y="5218897"/>
            <a:ext cx="2705100"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(Bowoman, K (2021)</a:t>
            </a:r>
          </a:p>
        </p:txBody>
      </p:sp>
      <p:pic>
        <p:nvPicPr>
          <p:cNvPr id="1028" name="Picture 4" descr="Female-ambulance-service-call-handler">
            <a:extLst>
              <a:ext uri="{FF2B5EF4-FFF2-40B4-BE49-F238E27FC236}">
                <a16:creationId xmlns:a16="http://schemas.microsoft.com/office/drawing/2014/main" id="{0A395407-EA8E-46D8-B74F-DFF7C38A4D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938" y="3819524"/>
            <a:ext cx="3414713" cy="20097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93BC66D-CC80-402F-9978-EE1748BE618E}"/>
              </a:ext>
            </a:extLst>
          </p:cNvPr>
          <p:cNvSpPr txBox="1"/>
          <p:nvPr/>
        </p:nvSpPr>
        <p:spPr>
          <a:xfrm>
            <a:off x="5880466" y="5757446"/>
            <a:ext cx="3263901"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(The NHS Constitution ,(2020)</a:t>
            </a:r>
          </a:p>
        </p:txBody>
      </p:sp>
      <p:pic>
        <p:nvPicPr>
          <p:cNvPr id="1032" name="Picture 8" descr="A CQC inspector talking to practice staff">
            <a:extLst>
              <a:ext uri="{FF2B5EF4-FFF2-40B4-BE49-F238E27FC236}">
                <a16:creationId xmlns:a16="http://schemas.microsoft.com/office/drawing/2014/main" id="{514A78E4-538A-428E-B5CC-4DBF10D7F0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6218" y="2486024"/>
            <a:ext cx="4278149" cy="224257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02E12A0-D970-4610-BF21-B2EF1FBA182C}"/>
              </a:ext>
            </a:extLst>
          </p:cNvPr>
          <p:cNvSpPr txBox="1"/>
          <p:nvPr/>
        </p:nvSpPr>
        <p:spPr>
          <a:xfrm>
            <a:off x="5652742" y="6157436"/>
            <a:ext cx="3975352" cy="369332"/>
          </a:xfrm>
          <a:prstGeom prst="rect">
            <a:avLst/>
          </a:prstGeom>
          <a:noFill/>
        </p:spPr>
        <p:txBody>
          <a:bodyPr wrap="square" rtlCol="0">
            <a:spAutoFit/>
          </a:bodyPr>
          <a:lstStyle/>
          <a:p>
            <a:r>
              <a:rPr lang="en-GB" dirty="0"/>
              <a:t>(</a:t>
            </a:r>
            <a:r>
              <a:rPr lang="en-GB" sz="1600" dirty="0">
                <a:latin typeface="Arial" panose="020B0604020202020204" pitchFamily="34" charset="0"/>
                <a:cs typeface="Arial" panose="020B0604020202020204" pitchFamily="34" charset="0"/>
              </a:rPr>
              <a:t>Care quality commission ,(2020)</a:t>
            </a:r>
          </a:p>
        </p:txBody>
      </p:sp>
    </p:spTree>
    <p:extLst>
      <p:ext uri="{BB962C8B-B14F-4D97-AF65-F5344CB8AC3E}">
        <p14:creationId xmlns:p14="http://schemas.microsoft.com/office/powerpoint/2010/main" val="18492873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97C64-1CB6-4E9D-8845-D63DA96A9354}"/>
              </a:ext>
            </a:extLst>
          </p:cNvPr>
          <p:cNvSpPr>
            <a:spLocks noGrp="1"/>
          </p:cNvSpPr>
          <p:nvPr>
            <p:ph type="title"/>
          </p:nvPr>
        </p:nvSpPr>
        <p:spPr>
          <a:xfrm>
            <a:off x="677333" y="609600"/>
            <a:ext cx="6608339" cy="853440"/>
          </a:xfrm>
        </p:spPr>
        <p:txBody>
          <a:bodyPr>
            <a:normAutofit/>
          </a:bodyPr>
          <a:lstStyle/>
          <a:p>
            <a:r>
              <a:rPr lang="en-GB" sz="4000" b="1" u="sng" dirty="0">
                <a:solidFill>
                  <a:srgbClr val="FF0000"/>
                </a:solidFill>
                <a:latin typeface="Arial" panose="020B0604020202020204" pitchFamily="34" charset="0"/>
                <a:cs typeface="Arial" panose="020B0604020202020204" pitchFamily="34" charset="0"/>
              </a:rPr>
              <a:t>Main point 7</a:t>
            </a:r>
          </a:p>
        </p:txBody>
      </p:sp>
      <p:sp>
        <p:nvSpPr>
          <p:cNvPr id="3" name="Content Placeholder 2">
            <a:extLst>
              <a:ext uri="{FF2B5EF4-FFF2-40B4-BE49-F238E27FC236}">
                <a16:creationId xmlns:a16="http://schemas.microsoft.com/office/drawing/2014/main" id="{49C1032C-7F12-41C6-A98D-9D136F5C09C2}"/>
              </a:ext>
            </a:extLst>
          </p:cNvPr>
          <p:cNvSpPr>
            <a:spLocks noGrp="1"/>
          </p:cNvSpPr>
          <p:nvPr>
            <p:ph idx="1"/>
          </p:nvPr>
        </p:nvSpPr>
        <p:spPr>
          <a:xfrm>
            <a:off x="360998" y="1821181"/>
            <a:ext cx="3160395" cy="2065020"/>
          </a:xfrm>
        </p:spPr>
        <p:txBody>
          <a:bodyPr>
            <a:normAutofit/>
          </a:bodyPr>
          <a:lstStyle/>
          <a:p>
            <a:r>
              <a:rPr lang="en-GB" sz="1600" b="1" u="sng" dirty="0">
                <a:latin typeface="Arial" panose="020B0604020202020204" pitchFamily="34" charset="0"/>
                <a:cs typeface="Arial" panose="020B0604020202020204" pitchFamily="34" charset="0"/>
              </a:rPr>
              <a:t>Recommendation that will protect the elder people from being abuse in an residential care home setting , like introducing the AI that is within the care prevision. </a:t>
            </a:r>
          </a:p>
        </p:txBody>
      </p:sp>
      <p:sp>
        <p:nvSpPr>
          <p:cNvPr id="26" name="TextBox 25">
            <a:extLst>
              <a:ext uri="{FF2B5EF4-FFF2-40B4-BE49-F238E27FC236}">
                <a16:creationId xmlns:a16="http://schemas.microsoft.com/office/drawing/2014/main" id="{7B24173B-8AFF-4BA3-A20E-D3A03CC013A2}"/>
              </a:ext>
            </a:extLst>
          </p:cNvPr>
          <p:cNvSpPr txBox="1"/>
          <p:nvPr/>
        </p:nvSpPr>
        <p:spPr>
          <a:xfrm>
            <a:off x="3046095" y="3429000"/>
            <a:ext cx="6099810" cy="369332"/>
          </a:xfrm>
          <a:prstGeom prst="rect">
            <a:avLst/>
          </a:prstGeom>
          <a:noFill/>
        </p:spPr>
        <p:txBody>
          <a:bodyPr wrap="square">
            <a:spAutoFit/>
          </a:bodyPr>
          <a:lstStyle/>
          <a:p>
            <a:pPr algn="l"/>
            <a:r>
              <a:rPr lang="en-GB" b="1" i="0" dirty="0">
                <a:solidFill>
                  <a:srgbClr val="FFFFFF"/>
                </a:solidFill>
                <a:effectLst/>
                <a:latin typeface="Frutiger W01"/>
              </a:rPr>
              <a:t>AI in adult social care</a:t>
            </a:r>
          </a:p>
        </p:txBody>
      </p:sp>
      <p:pic>
        <p:nvPicPr>
          <p:cNvPr id="4" name="Picture 2" descr="UNISON - the public service union">
            <a:extLst>
              <a:ext uri="{FF2B5EF4-FFF2-40B4-BE49-F238E27FC236}">
                <a16:creationId xmlns:a16="http://schemas.microsoft.com/office/drawing/2014/main" id="{93B06E1A-A511-4296-9D1E-71503573B4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2584" y="2426732"/>
            <a:ext cx="3324225" cy="13716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Best Spy Camera For Nursing Home UK - Internet Eyes">
            <a:extLst>
              <a:ext uri="{FF2B5EF4-FFF2-40B4-BE49-F238E27FC236}">
                <a16:creationId xmlns:a16="http://schemas.microsoft.com/office/drawing/2014/main" id="{0B22FE30-BD7F-429E-958D-26B68513FC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3083" y="4480500"/>
            <a:ext cx="2790825" cy="16383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DFE1AAB-750E-4AA9-99A1-0F9B8EEBD6F3}"/>
              </a:ext>
            </a:extLst>
          </p:cNvPr>
          <p:cNvSpPr txBox="1"/>
          <p:nvPr/>
        </p:nvSpPr>
        <p:spPr>
          <a:xfrm>
            <a:off x="677333" y="4867542"/>
            <a:ext cx="3357563"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(Care Quality Commission , 2021)</a:t>
            </a:r>
          </a:p>
        </p:txBody>
      </p:sp>
      <p:sp>
        <p:nvSpPr>
          <p:cNvPr id="7" name="TextBox 6">
            <a:extLst>
              <a:ext uri="{FF2B5EF4-FFF2-40B4-BE49-F238E27FC236}">
                <a16:creationId xmlns:a16="http://schemas.microsoft.com/office/drawing/2014/main" id="{CB62977C-F609-47BD-8365-F19A50A0F1D7}"/>
              </a:ext>
            </a:extLst>
          </p:cNvPr>
          <p:cNvSpPr txBox="1"/>
          <p:nvPr/>
        </p:nvSpPr>
        <p:spPr>
          <a:xfrm>
            <a:off x="526733" y="5534025"/>
            <a:ext cx="4178432"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(Guidance for unison representative , 2020)</a:t>
            </a:r>
          </a:p>
        </p:txBody>
      </p:sp>
    </p:spTree>
    <p:extLst>
      <p:ext uri="{BB962C8B-B14F-4D97-AF65-F5344CB8AC3E}">
        <p14:creationId xmlns:p14="http://schemas.microsoft.com/office/powerpoint/2010/main" val="873293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A61FF-A8E7-4B14-B8EE-E5E26221CEBC}"/>
              </a:ext>
            </a:extLst>
          </p:cNvPr>
          <p:cNvSpPr>
            <a:spLocks noGrp="1"/>
          </p:cNvSpPr>
          <p:nvPr>
            <p:ph type="title"/>
          </p:nvPr>
        </p:nvSpPr>
        <p:spPr>
          <a:xfrm>
            <a:off x="677334" y="609600"/>
            <a:ext cx="8596668" cy="626293"/>
          </a:xfrm>
        </p:spPr>
        <p:txBody>
          <a:bodyPr>
            <a:normAutofit/>
          </a:bodyPr>
          <a:lstStyle/>
          <a:p>
            <a:r>
              <a:rPr lang="en-GB" sz="3200" b="1" u="sng" dirty="0">
                <a:solidFill>
                  <a:srgbClr val="00B050"/>
                </a:solidFill>
                <a:latin typeface="Arial" panose="020B0604020202020204" pitchFamily="34" charset="0"/>
                <a:cs typeface="Arial" panose="020B0604020202020204" pitchFamily="34" charset="0"/>
              </a:rPr>
              <a:t>What is Elder abuse </a:t>
            </a:r>
          </a:p>
        </p:txBody>
      </p:sp>
      <p:sp>
        <p:nvSpPr>
          <p:cNvPr id="3" name="Content Placeholder 2">
            <a:extLst>
              <a:ext uri="{FF2B5EF4-FFF2-40B4-BE49-F238E27FC236}">
                <a16:creationId xmlns:a16="http://schemas.microsoft.com/office/drawing/2014/main" id="{1F204CBF-C724-4979-B111-0357822DD3FF}"/>
              </a:ext>
            </a:extLst>
          </p:cNvPr>
          <p:cNvSpPr>
            <a:spLocks noGrp="1"/>
          </p:cNvSpPr>
          <p:nvPr>
            <p:ph idx="1"/>
          </p:nvPr>
        </p:nvSpPr>
        <p:spPr>
          <a:xfrm>
            <a:off x="819377" y="1417592"/>
            <a:ext cx="8596668" cy="3880773"/>
          </a:xfrm>
        </p:spPr>
        <p:txBody>
          <a:bodyPr>
            <a:normAutofit/>
          </a:bodyPr>
          <a:lstStyle/>
          <a:p>
            <a:r>
              <a:rPr lang="en-GB" sz="1600" dirty="0">
                <a:latin typeface="Arial" panose="020B0604020202020204" pitchFamily="34" charset="0"/>
                <a:cs typeface="Arial" panose="020B0604020202020204" pitchFamily="34" charset="0"/>
              </a:rPr>
              <a:t>The meaning of Elder abuse in the care sector</a:t>
            </a:r>
          </a:p>
        </p:txBody>
      </p:sp>
      <p:sp>
        <p:nvSpPr>
          <p:cNvPr id="4" name="TextBox 3">
            <a:extLst>
              <a:ext uri="{FF2B5EF4-FFF2-40B4-BE49-F238E27FC236}">
                <a16:creationId xmlns:a16="http://schemas.microsoft.com/office/drawing/2014/main" id="{7E22484C-3F64-49B7-9914-8974900722CE}"/>
              </a:ext>
            </a:extLst>
          </p:cNvPr>
          <p:cNvSpPr txBox="1"/>
          <p:nvPr/>
        </p:nvSpPr>
        <p:spPr>
          <a:xfrm>
            <a:off x="979394" y="2309358"/>
            <a:ext cx="3118431"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(NIH , 2020)</a:t>
            </a:r>
          </a:p>
        </p:txBody>
      </p:sp>
      <p:sp>
        <p:nvSpPr>
          <p:cNvPr id="5" name="TextBox 4">
            <a:extLst>
              <a:ext uri="{FF2B5EF4-FFF2-40B4-BE49-F238E27FC236}">
                <a16:creationId xmlns:a16="http://schemas.microsoft.com/office/drawing/2014/main" id="{6FB44164-AC23-4101-9B28-2BEE3E55D33D}"/>
              </a:ext>
            </a:extLst>
          </p:cNvPr>
          <p:cNvSpPr txBox="1"/>
          <p:nvPr/>
        </p:nvSpPr>
        <p:spPr>
          <a:xfrm>
            <a:off x="979394" y="2855124"/>
            <a:ext cx="1888354" cy="369332"/>
          </a:xfrm>
          <a:prstGeom prst="rect">
            <a:avLst/>
          </a:prstGeom>
          <a:noFill/>
        </p:spPr>
        <p:txBody>
          <a:bodyPr wrap="square" rtlCol="0">
            <a:spAutoFit/>
          </a:bodyPr>
          <a:lstStyle/>
          <a:p>
            <a:pPr marL="0" indent="0">
              <a:buNone/>
            </a:pPr>
            <a:r>
              <a:rPr lang="en-GB" sz="1800" dirty="0">
                <a:latin typeface="Arial" panose="020B0604020202020204" pitchFamily="34" charset="0"/>
                <a:cs typeface="Arial" panose="020B0604020202020204" pitchFamily="34" charset="0"/>
              </a:rPr>
              <a:t>(Tracy ,N 2021)</a:t>
            </a:r>
          </a:p>
        </p:txBody>
      </p:sp>
    </p:spTree>
    <p:extLst>
      <p:ext uri="{BB962C8B-B14F-4D97-AF65-F5344CB8AC3E}">
        <p14:creationId xmlns:p14="http://schemas.microsoft.com/office/powerpoint/2010/main" val="1286131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2E994-A757-4D78-BC10-EA4C153693E4}"/>
              </a:ext>
            </a:extLst>
          </p:cNvPr>
          <p:cNvSpPr>
            <a:spLocks noGrp="1"/>
          </p:cNvSpPr>
          <p:nvPr>
            <p:ph type="title"/>
          </p:nvPr>
        </p:nvSpPr>
        <p:spPr>
          <a:xfrm>
            <a:off x="677334" y="609599"/>
            <a:ext cx="8596668" cy="1550989"/>
          </a:xfrm>
        </p:spPr>
        <p:txBody>
          <a:bodyPr>
            <a:normAutofit fontScale="90000"/>
          </a:bodyPr>
          <a:lstStyle/>
          <a:p>
            <a:r>
              <a:rPr lang="en-GB" sz="3600" b="1" u="sng" dirty="0">
                <a:solidFill>
                  <a:srgbClr val="00B050"/>
                </a:solidFill>
                <a:latin typeface="Arial" panose="020B0604020202020204" pitchFamily="34" charset="0"/>
                <a:cs typeface="Arial" panose="020B0604020202020204" pitchFamily="34" charset="0"/>
              </a:rPr>
              <a:t>Sign of abuse recognized by care workers who are looking after elder </a:t>
            </a:r>
            <a:r>
              <a:rPr lang="en-GB" b="1" u="sng" dirty="0">
                <a:solidFill>
                  <a:srgbClr val="00B050"/>
                </a:solidFill>
                <a:latin typeface="Arial" panose="020B0604020202020204" pitchFamily="34" charset="0"/>
                <a:cs typeface="Arial" panose="020B0604020202020204" pitchFamily="34" charset="0"/>
              </a:rPr>
              <a:t>people</a:t>
            </a:r>
            <a:r>
              <a:rPr lang="en-GB" sz="3600" b="1" u="sng" dirty="0">
                <a:solidFill>
                  <a:srgbClr val="00B050"/>
                </a:solidFill>
                <a:latin typeface="Arial" panose="020B0604020202020204" pitchFamily="34" charset="0"/>
                <a:cs typeface="Arial" panose="020B0604020202020204" pitchFamily="34" charset="0"/>
              </a:rPr>
              <a:t> in a residential care home setting.</a:t>
            </a:r>
          </a:p>
        </p:txBody>
      </p:sp>
      <p:sp>
        <p:nvSpPr>
          <p:cNvPr id="3" name="Content Placeholder 2">
            <a:extLst>
              <a:ext uri="{FF2B5EF4-FFF2-40B4-BE49-F238E27FC236}">
                <a16:creationId xmlns:a16="http://schemas.microsoft.com/office/drawing/2014/main" id="{CA38217E-C20F-402D-A167-3F3C6F3C172A}"/>
              </a:ext>
            </a:extLst>
          </p:cNvPr>
          <p:cNvSpPr>
            <a:spLocks noGrp="1"/>
          </p:cNvSpPr>
          <p:nvPr>
            <p:ph idx="1"/>
          </p:nvPr>
        </p:nvSpPr>
        <p:spPr>
          <a:xfrm>
            <a:off x="552450" y="2160589"/>
            <a:ext cx="8721552" cy="4592636"/>
          </a:xfrm>
        </p:spPr>
        <p:txBody>
          <a:bodyPr>
            <a:normAutofit/>
          </a:bodyPr>
          <a:lstStyle/>
          <a:p>
            <a:r>
              <a:rPr lang="en-GB" sz="1600" dirty="0">
                <a:latin typeface="Arial" panose="020B0604020202020204" pitchFamily="34" charset="0"/>
                <a:cs typeface="Arial" panose="020B0604020202020204" pitchFamily="34" charset="0"/>
              </a:rPr>
              <a:t>Professional Frist aiders are responsible to recognize elder abuse . </a:t>
            </a:r>
          </a:p>
          <a:p>
            <a:r>
              <a:rPr lang="en-GB" sz="1600" dirty="0">
                <a:latin typeface="Arial" panose="020B0604020202020204" pitchFamily="34" charset="0"/>
                <a:cs typeface="Arial" panose="020B0604020202020204" pitchFamily="34" charset="0"/>
              </a:rPr>
              <a:t>Different sign of abuse that a care might find on an elder abuse body. </a:t>
            </a:r>
          </a:p>
          <a:p>
            <a:r>
              <a:rPr lang="en-GB" sz="1600" dirty="0">
                <a:latin typeface="Arial" panose="020B0604020202020204" pitchFamily="34" charset="0"/>
                <a:cs typeface="Arial" panose="020B0604020202020204" pitchFamily="34" charset="0"/>
              </a:rPr>
              <a:t>Recognizing elder abuse found on the elder people body.</a:t>
            </a:r>
          </a:p>
          <a:p>
            <a:r>
              <a:rPr lang="en-GB" sz="1600" dirty="0">
                <a:latin typeface="Arial" panose="020B0604020202020204" pitchFamily="34" charset="0"/>
                <a:cs typeface="Arial" panose="020B0604020202020204" pitchFamily="34" charset="0"/>
              </a:rPr>
              <a:t>Communicating with the elder person who has been abused.</a:t>
            </a:r>
          </a:p>
          <a:p>
            <a:r>
              <a:rPr lang="en-GB" sz="1600" dirty="0">
                <a:latin typeface="Arial" panose="020B0604020202020204" pitchFamily="34" charset="0"/>
                <a:cs typeface="Arial" panose="020B0604020202020204" pitchFamily="34" charset="0"/>
              </a:rPr>
              <a:t>Tips on Communicating with the elder abuse.</a:t>
            </a:r>
          </a:p>
          <a:p>
            <a:pPr marL="0" indent="0">
              <a:buNone/>
            </a:pPr>
            <a:endParaRPr lang="en-GB" sz="1600" dirty="0"/>
          </a:p>
        </p:txBody>
      </p:sp>
      <p:sp>
        <p:nvSpPr>
          <p:cNvPr id="4" name="TextBox 3">
            <a:extLst>
              <a:ext uri="{FF2B5EF4-FFF2-40B4-BE49-F238E27FC236}">
                <a16:creationId xmlns:a16="http://schemas.microsoft.com/office/drawing/2014/main" id="{2BF115F0-A6DA-4E88-85E5-DF4E2C4FC63B}"/>
              </a:ext>
            </a:extLst>
          </p:cNvPr>
          <p:cNvSpPr txBox="1"/>
          <p:nvPr/>
        </p:nvSpPr>
        <p:spPr>
          <a:xfrm>
            <a:off x="1266825" y="4733925"/>
            <a:ext cx="3343275"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(Hammett , 2019)</a:t>
            </a:r>
          </a:p>
        </p:txBody>
      </p:sp>
    </p:spTree>
    <p:extLst>
      <p:ext uri="{BB962C8B-B14F-4D97-AF65-F5344CB8AC3E}">
        <p14:creationId xmlns:p14="http://schemas.microsoft.com/office/powerpoint/2010/main" val="510166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DBCBF-7B2A-43C5-9F7B-4C0E6D1BDC0A}"/>
              </a:ext>
            </a:extLst>
          </p:cNvPr>
          <p:cNvSpPr>
            <a:spLocks noGrp="1"/>
          </p:cNvSpPr>
          <p:nvPr>
            <p:ph type="title"/>
          </p:nvPr>
        </p:nvSpPr>
        <p:spPr>
          <a:xfrm>
            <a:off x="677334" y="609599"/>
            <a:ext cx="8707298" cy="1550989"/>
          </a:xfrm>
        </p:spPr>
        <p:txBody>
          <a:bodyPr>
            <a:normAutofit fontScale="90000"/>
          </a:bodyPr>
          <a:lstStyle/>
          <a:p>
            <a:r>
              <a:rPr lang="en-GB" sz="3600" b="1" u="sng" dirty="0">
                <a:solidFill>
                  <a:srgbClr val="00B050"/>
                </a:solidFill>
                <a:latin typeface="Arial" panose="020B0604020202020204" pitchFamily="34" charset="0"/>
                <a:cs typeface="Arial" panose="020B0604020202020204" pitchFamily="34" charset="0"/>
              </a:rPr>
              <a:t>Real life case study relating to elder </a:t>
            </a:r>
            <a:r>
              <a:rPr lang="en-GB" b="1" u="sng" dirty="0">
                <a:solidFill>
                  <a:srgbClr val="00B050"/>
                </a:solidFill>
                <a:latin typeface="Arial" panose="020B0604020202020204" pitchFamily="34" charset="0"/>
                <a:cs typeface="Arial" panose="020B0604020202020204" pitchFamily="34" charset="0"/>
              </a:rPr>
              <a:t>people</a:t>
            </a:r>
            <a:r>
              <a:rPr lang="en-GB" sz="3600" b="1" u="sng" dirty="0">
                <a:solidFill>
                  <a:srgbClr val="00B050"/>
                </a:solidFill>
                <a:latin typeface="Arial" panose="020B0604020202020204" pitchFamily="34" charset="0"/>
                <a:cs typeface="Arial" panose="020B0604020202020204" pitchFamily="34" charset="0"/>
              </a:rPr>
              <a:t>  who are being abuse in a residential care home setting. </a:t>
            </a:r>
          </a:p>
        </p:txBody>
      </p:sp>
      <p:sp>
        <p:nvSpPr>
          <p:cNvPr id="3" name="Content Placeholder 2">
            <a:extLst>
              <a:ext uri="{FF2B5EF4-FFF2-40B4-BE49-F238E27FC236}">
                <a16:creationId xmlns:a16="http://schemas.microsoft.com/office/drawing/2014/main" id="{EE140A0E-F2DF-4C23-9C2D-69896DD7F3C6}"/>
              </a:ext>
            </a:extLst>
          </p:cNvPr>
          <p:cNvSpPr>
            <a:spLocks noGrp="1"/>
          </p:cNvSpPr>
          <p:nvPr>
            <p:ph idx="1"/>
          </p:nvPr>
        </p:nvSpPr>
        <p:spPr/>
        <p:txBody>
          <a:bodyPr/>
          <a:lstStyle/>
          <a:p>
            <a:r>
              <a:rPr lang="en-GB" sz="1600" dirty="0">
                <a:latin typeface="Arial" panose="020B0604020202020204" pitchFamily="34" charset="0"/>
                <a:cs typeface="Arial" panose="020B0604020202020204" pitchFamily="34" charset="0"/>
              </a:rPr>
              <a:t> 4 Staff abused a elder  women in the learning  disability unite. </a:t>
            </a:r>
          </a:p>
          <a:p>
            <a:r>
              <a:rPr lang="en-GB" sz="1600" dirty="0">
                <a:latin typeface="Arial" panose="020B0604020202020204" pitchFamily="34" charset="0"/>
                <a:cs typeface="Arial" panose="020B0604020202020204" pitchFamily="34" charset="0"/>
              </a:rPr>
              <a:t>The inspection in a health care home</a:t>
            </a:r>
          </a:p>
          <a:p>
            <a:r>
              <a:rPr lang="en-GB" sz="1600" dirty="0">
                <a:latin typeface="Arial" panose="020B0604020202020204" pitchFamily="34" charset="0"/>
                <a:cs typeface="Arial" panose="020B0604020202020204" pitchFamily="34" charset="0"/>
              </a:rPr>
              <a:t>The culture of poor care in a care home.</a:t>
            </a:r>
          </a:p>
          <a:p>
            <a:r>
              <a:rPr lang="en-GB" sz="1600" dirty="0">
                <a:latin typeface="Arial" panose="020B0604020202020204" pitchFamily="34" charset="0"/>
                <a:cs typeface="Arial" panose="020B0604020202020204" pitchFamily="34" charset="0"/>
              </a:rPr>
              <a:t>Small minority staff in a health care home.</a:t>
            </a:r>
          </a:p>
          <a:p>
            <a:endParaRPr lang="en-GB"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03B4A12-DDC4-4368-B392-B5AE7644B88D}"/>
              </a:ext>
            </a:extLst>
          </p:cNvPr>
          <p:cNvSpPr txBox="1"/>
          <p:nvPr/>
        </p:nvSpPr>
        <p:spPr>
          <a:xfrm>
            <a:off x="971549" y="4181475"/>
            <a:ext cx="1819275"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(Samuel ,2020)</a:t>
            </a:r>
          </a:p>
        </p:txBody>
      </p:sp>
    </p:spTree>
    <p:extLst>
      <p:ext uri="{BB962C8B-B14F-4D97-AF65-F5344CB8AC3E}">
        <p14:creationId xmlns:p14="http://schemas.microsoft.com/office/powerpoint/2010/main" val="66045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70247-BAEE-481C-9996-7A82F82A7697}"/>
              </a:ext>
            </a:extLst>
          </p:cNvPr>
          <p:cNvSpPr>
            <a:spLocks noGrp="1"/>
          </p:cNvSpPr>
          <p:nvPr>
            <p:ph type="title"/>
          </p:nvPr>
        </p:nvSpPr>
        <p:spPr>
          <a:xfrm>
            <a:off x="677334" y="609599"/>
            <a:ext cx="8596668" cy="1550989"/>
          </a:xfrm>
        </p:spPr>
        <p:txBody>
          <a:bodyPr>
            <a:normAutofit fontScale="90000"/>
          </a:bodyPr>
          <a:lstStyle/>
          <a:p>
            <a:r>
              <a:rPr lang="en-GB" sz="3600" b="1" u="sng" dirty="0">
                <a:solidFill>
                  <a:srgbClr val="00B050"/>
                </a:solidFill>
                <a:latin typeface="Arial" panose="020B0604020202020204" pitchFamily="34" charset="0"/>
                <a:cs typeface="Arial" panose="020B0604020202020204" pitchFamily="34" charset="0"/>
              </a:rPr>
              <a:t>Policy that is put into place for elder </a:t>
            </a:r>
            <a:r>
              <a:rPr lang="en-GB" b="1" u="sng" dirty="0">
                <a:solidFill>
                  <a:srgbClr val="00B050"/>
                </a:solidFill>
                <a:latin typeface="Arial" panose="020B0604020202020204" pitchFamily="34" charset="0"/>
                <a:cs typeface="Arial" panose="020B0604020202020204" pitchFamily="34" charset="0"/>
              </a:rPr>
              <a:t>people</a:t>
            </a:r>
            <a:r>
              <a:rPr lang="en-GB" sz="3600" b="1" u="sng" dirty="0">
                <a:solidFill>
                  <a:srgbClr val="00B050"/>
                </a:solidFill>
                <a:latin typeface="Arial" panose="020B0604020202020204" pitchFamily="34" charset="0"/>
                <a:cs typeface="Arial" panose="020B0604020202020204" pitchFamily="34" charset="0"/>
              </a:rPr>
              <a:t> that are being  abused in a residential care home setting.</a:t>
            </a:r>
          </a:p>
        </p:txBody>
      </p:sp>
      <p:sp>
        <p:nvSpPr>
          <p:cNvPr id="3" name="Content Placeholder 2">
            <a:extLst>
              <a:ext uri="{FF2B5EF4-FFF2-40B4-BE49-F238E27FC236}">
                <a16:creationId xmlns:a16="http://schemas.microsoft.com/office/drawing/2014/main" id="{E953D42D-A56B-4930-B0C4-F4F618E5743B}"/>
              </a:ext>
            </a:extLst>
          </p:cNvPr>
          <p:cNvSpPr>
            <a:spLocks noGrp="1"/>
          </p:cNvSpPr>
          <p:nvPr>
            <p:ph idx="1"/>
          </p:nvPr>
        </p:nvSpPr>
        <p:spPr>
          <a:xfrm>
            <a:off x="813368" y="2160588"/>
            <a:ext cx="8324600" cy="2812843"/>
          </a:xfrm>
        </p:spPr>
        <p:txBody>
          <a:bodyPr>
            <a:normAutofit/>
          </a:bodyPr>
          <a:lstStyle/>
          <a:p>
            <a:r>
              <a:rPr lang="en-GB" sz="1600" dirty="0">
                <a:latin typeface="Arial" panose="020B0604020202020204" pitchFamily="34" charset="0"/>
                <a:cs typeface="Arial" panose="020B0604020202020204" pitchFamily="34" charset="0"/>
              </a:rPr>
              <a:t>Staff and visitors play a vital role in a care home on how to identify and prevent any abuse and neglect in adults. </a:t>
            </a:r>
          </a:p>
          <a:p>
            <a:r>
              <a:rPr lang="en-GB" sz="1600" dirty="0">
                <a:latin typeface="Arial" panose="020B0604020202020204" pitchFamily="34" charset="0"/>
                <a:cs typeface="Arial" panose="020B0604020202020204" pitchFamily="34" charset="0"/>
              </a:rPr>
              <a:t>NICE a draft guideline published on 03 September 2020 for  a care home.</a:t>
            </a:r>
          </a:p>
          <a:p>
            <a:r>
              <a:rPr lang="en-GB" sz="1600" dirty="0">
                <a:latin typeface="Arial" panose="020B0604020202020204" pitchFamily="34" charset="0"/>
                <a:cs typeface="Arial" panose="020B0604020202020204" pitchFamily="34" charset="0"/>
              </a:rPr>
              <a:t>Executive chief said on this guideline.</a:t>
            </a:r>
          </a:p>
          <a:p>
            <a:r>
              <a:rPr lang="en-GB" sz="1600" dirty="0">
                <a:latin typeface="Arial" panose="020B0604020202020204" pitchFamily="34" charset="0"/>
                <a:cs typeface="Arial" panose="020B0604020202020204" pitchFamily="34" charset="0"/>
              </a:rPr>
              <a:t>Practitioner. and finding perspectives said on this guideline. </a:t>
            </a:r>
          </a:p>
          <a:p>
            <a:endParaRPr lang="en-GB" sz="1600" dirty="0">
              <a:latin typeface="Arial" panose="020B0604020202020204" pitchFamily="34" charset="0"/>
              <a:cs typeface="Arial" panose="020B0604020202020204" pitchFamily="34" charset="0"/>
            </a:endParaRPr>
          </a:p>
          <a:p>
            <a:pPr marL="0" indent="0">
              <a:buNone/>
            </a:pPr>
            <a:endParaRPr lang="en-GB" sz="1600" dirty="0">
              <a:solidFill>
                <a:srgbClr val="FF0000"/>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B5F4FB7B-99D7-43D0-B7DC-2081D6577114}"/>
              </a:ext>
            </a:extLst>
          </p:cNvPr>
          <p:cNvSpPr txBox="1"/>
          <p:nvPr/>
        </p:nvSpPr>
        <p:spPr>
          <a:xfrm>
            <a:off x="1366838" y="4624078"/>
            <a:ext cx="2357437" cy="338554"/>
          </a:xfrm>
          <a:prstGeom prst="rect">
            <a:avLst/>
          </a:prstGeom>
          <a:noFill/>
        </p:spPr>
        <p:txBody>
          <a:bodyPr wrap="square">
            <a:spAutoFit/>
          </a:bodyPr>
          <a:lstStyle/>
          <a:p>
            <a:r>
              <a:rPr lang="en-GB" sz="1600" dirty="0">
                <a:latin typeface="Arial" panose="020B0604020202020204" pitchFamily="34" charset="0"/>
                <a:cs typeface="Arial" panose="020B0604020202020204" pitchFamily="34" charset="0"/>
              </a:rPr>
              <a:t>(Nice , 2020)</a:t>
            </a:r>
          </a:p>
        </p:txBody>
      </p:sp>
    </p:spTree>
    <p:extLst>
      <p:ext uri="{BB962C8B-B14F-4D97-AF65-F5344CB8AC3E}">
        <p14:creationId xmlns:p14="http://schemas.microsoft.com/office/powerpoint/2010/main" val="1739370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C1A4E-D38A-4047-94C0-4442C49DCE1F}"/>
              </a:ext>
            </a:extLst>
          </p:cNvPr>
          <p:cNvSpPr>
            <a:spLocks noGrp="1"/>
          </p:cNvSpPr>
          <p:nvPr>
            <p:ph type="title"/>
          </p:nvPr>
        </p:nvSpPr>
        <p:spPr>
          <a:xfrm>
            <a:off x="677334" y="609599"/>
            <a:ext cx="8596668" cy="1550989"/>
          </a:xfrm>
        </p:spPr>
        <p:txBody>
          <a:bodyPr>
            <a:normAutofit fontScale="90000"/>
          </a:bodyPr>
          <a:lstStyle/>
          <a:p>
            <a:r>
              <a:rPr lang="en-GB" sz="3600" b="1" u="sng" dirty="0">
                <a:solidFill>
                  <a:srgbClr val="00B050"/>
                </a:solidFill>
                <a:latin typeface="Arial" panose="020B0604020202020204" pitchFamily="34" charset="0"/>
                <a:cs typeface="Arial" panose="020B0604020202020204" pitchFamily="34" charset="0"/>
              </a:rPr>
              <a:t>Legislation  that is put in to place for elder </a:t>
            </a:r>
            <a:r>
              <a:rPr lang="en-GB" b="1" u="sng" dirty="0">
                <a:solidFill>
                  <a:srgbClr val="00B050"/>
                </a:solidFill>
                <a:latin typeface="Arial" panose="020B0604020202020204" pitchFamily="34" charset="0"/>
                <a:cs typeface="Arial" panose="020B0604020202020204" pitchFamily="34" charset="0"/>
              </a:rPr>
              <a:t>people</a:t>
            </a:r>
            <a:r>
              <a:rPr lang="en-GB" sz="3600" b="1" u="sng" dirty="0">
                <a:solidFill>
                  <a:srgbClr val="00B050"/>
                </a:solidFill>
                <a:latin typeface="Arial" panose="020B0604020202020204" pitchFamily="34" charset="0"/>
                <a:cs typeface="Arial" panose="020B0604020202020204" pitchFamily="34" charset="0"/>
              </a:rPr>
              <a:t> who are being abused in </a:t>
            </a:r>
            <a:r>
              <a:rPr lang="en-GB" b="1" u="sng" dirty="0">
                <a:solidFill>
                  <a:srgbClr val="00B050"/>
                </a:solidFill>
                <a:latin typeface="Arial" panose="020B0604020202020204" pitchFamily="34" charset="0"/>
                <a:cs typeface="Arial" panose="020B0604020202020204" pitchFamily="34" charset="0"/>
              </a:rPr>
              <a:t>a</a:t>
            </a:r>
            <a:r>
              <a:rPr lang="en-GB" sz="3600" b="1" u="sng" dirty="0">
                <a:solidFill>
                  <a:srgbClr val="00B050"/>
                </a:solidFill>
                <a:latin typeface="Arial" panose="020B0604020202020204" pitchFamily="34" charset="0"/>
                <a:cs typeface="Arial" panose="020B0604020202020204" pitchFamily="34" charset="0"/>
              </a:rPr>
              <a:t> residential care home setting.</a:t>
            </a:r>
            <a:endParaRPr lang="en-GB" sz="3600" dirty="0">
              <a:solidFill>
                <a:srgbClr val="00B050"/>
              </a:solidFill>
            </a:endParaRPr>
          </a:p>
        </p:txBody>
      </p:sp>
      <p:sp>
        <p:nvSpPr>
          <p:cNvPr id="3" name="Content Placeholder 2">
            <a:extLst>
              <a:ext uri="{FF2B5EF4-FFF2-40B4-BE49-F238E27FC236}">
                <a16:creationId xmlns:a16="http://schemas.microsoft.com/office/drawing/2014/main" id="{27E6D9AA-5A11-40A5-B509-82EBBF3BF85A}"/>
              </a:ext>
            </a:extLst>
          </p:cNvPr>
          <p:cNvSpPr>
            <a:spLocks noGrp="1"/>
          </p:cNvSpPr>
          <p:nvPr>
            <p:ph idx="1"/>
          </p:nvPr>
        </p:nvSpPr>
        <p:spPr/>
        <p:txBody>
          <a:bodyPr>
            <a:normAutofit/>
          </a:bodyPr>
          <a:lstStyle/>
          <a:p>
            <a:r>
              <a:rPr lang="en-US" sz="1600" b="0" i="0" dirty="0">
                <a:solidFill>
                  <a:schemeClr val="tx1"/>
                </a:solidFill>
                <a:effectLst/>
                <a:latin typeface="Arial" panose="020B0604020202020204" pitchFamily="34" charset="0"/>
                <a:cs typeface="Arial" panose="020B0604020202020204" pitchFamily="34" charset="0"/>
              </a:rPr>
              <a:t>Health and Social Care Act 2008 (Regulated Activities) Regulations 2014: Regulation 13</a:t>
            </a:r>
          </a:p>
          <a:p>
            <a:r>
              <a:rPr lang="en-US" sz="1600" dirty="0">
                <a:solidFill>
                  <a:schemeClr val="tx1"/>
                </a:solidFill>
                <a:latin typeface="Arial" panose="020B0604020202020204" pitchFamily="34" charset="0"/>
                <a:cs typeface="Arial" panose="020B0604020202020204" pitchFamily="34" charset="0"/>
              </a:rPr>
              <a:t>The care Act 2014</a:t>
            </a:r>
            <a:endParaRPr lang="en-US" sz="1600" b="0" i="0" dirty="0">
              <a:solidFill>
                <a:schemeClr val="tx1"/>
              </a:solidFill>
              <a:effectLst/>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Safeguarding venerable Group Act 2006.</a:t>
            </a:r>
          </a:p>
        </p:txBody>
      </p:sp>
      <p:sp>
        <p:nvSpPr>
          <p:cNvPr id="4" name="TextBox 3">
            <a:extLst>
              <a:ext uri="{FF2B5EF4-FFF2-40B4-BE49-F238E27FC236}">
                <a16:creationId xmlns:a16="http://schemas.microsoft.com/office/drawing/2014/main" id="{995B4480-FFBB-4D10-98D0-54B98D849EC4}"/>
              </a:ext>
            </a:extLst>
          </p:cNvPr>
          <p:cNvSpPr txBox="1"/>
          <p:nvPr/>
        </p:nvSpPr>
        <p:spPr>
          <a:xfrm>
            <a:off x="914401" y="3790950"/>
            <a:ext cx="2305050"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(Gov.uk, 2021)</a:t>
            </a:r>
          </a:p>
        </p:txBody>
      </p:sp>
      <p:sp>
        <p:nvSpPr>
          <p:cNvPr id="10" name="TextBox 9">
            <a:extLst>
              <a:ext uri="{FF2B5EF4-FFF2-40B4-BE49-F238E27FC236}">
                <a16:creationId xmlns:a16="http://schemas.microsoft.com/office/drawing/2014/main" id="{80ADCEB7-892A-4E54-A5BB-995B786891AF}"/>
              </a:ext>
            </a:extLst>
          </p:cNvPr>
          <p:cNvSpPr txBox="1"/>
          <p:nvPr/>
        </p:nvSpPr>
        <p:spPr>
          <a:xfrm>
            <a:off x="838201" y="4275667"/>
            <a:ext cx="2218266"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(Handley law , 2015)</a:t>
            </a:r>
          </a:p>
        </p:txBody>
      </p:sp>
      <p:sp>
        <p:nvSpPr>
          <p:cNvPr id="11" name="TextBox 10">
            <a:extLst>
              <a:ext uri="{FF2B5EF4-FFF2-40B4-BE49-F238E27FC236}">
                <a16:creationId xmlns:a16="http://schemas.microsoft.com/office/drawing/2014/main" id="{1AEBB456-2913-4F5A-8D67-9101D1885830}"/>
              </a:ext>
            </a:extLst>
          </p:cNvPr>
          <p:cNvSpPr txBox="1"/>
          <p:nvPr/>
        </p:nvSpPr>
        <p:spPr>
          <a:xfrm rot="10800000" flipV="1">
            <a:off x="854072" y="4898831"/>
            <a:ext cx="1959644"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(Rushton, 2020)</a:t>
            </a:r>
          </a:p>
        </p:txBody>
      </p:sp>
    </p:spTree>
    <p:extLst>
      <p:ext uri="{BB962C8B-B14F-4D97-AF65-F5344CB8AC3E}">
        <p14:creationId xmlns:p14="http://schemas.microsoft.com/office/powerpoint/2010/main" val="21514196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67970-563C-4A4D-825F-E1DA58E2847A}"/>
              </a:ext>
            </a:extLst>
          </p:cNvPr>
          <p:cNvSpPr>
            <a:spLocks noGrp="1"/>
          </p:cNvSpPr>
          <p:nvPr>
            <p:ph type="title"/>
          </p:nvPr>
        </p:nvSpPr>
        <p:spPr>
          <a:xfrm>
            <a:off x="305859" y="95249"/>
            <a:ext cx="8596668" cy="1712915"/>
          </a:xfrm>
        </p:spPr>
        <p:txBody>
          <a:bodyPr>
            <a:noAutofit/>
          </a:bodyPr>
          <a:lstStyle/>
          <a:p>
            <a:r>
              <a:rPr lang="en-GB" sz="3200" b="1" u="sng" dirty="0">
                <a:solidFill>
                  <a:srgbClr val="00B050"/>
                </a:solidFill>
                <a:latin typeface="Arial" panose="020B0604020202020204" pitchFamily="34" charset="0"/>
                <a:cs typeface="Arial" panose="020B0604020202020204" pitchFamily="34" charset="0"/>
              </a:rPr>
              <a:t>Theories of ageing which relate to elder people who are being abused in a residential care home setting .</a:t>
            </a:r>
          </a:p>
        </p:txBody>
      </p:sp>
      <p:sp>
        <p:nvSpPr>
          <p:cNvPr id="3" name="Content Placeholder 2">
            <a:extLst>
              <a:ext uri="{FF2B5EF4-FFF2-40B4-BE49-F238E27FC236}">
                <a16:creationId xmlns:a16="http://schemas.microsoft.com/office/drawing/2014/main" id="{8A21977E-956E-4432-917B-991B40FCD1F7}"/>
              </a:ext>
            </a:extLst>
          </p:cNvPr>
          <p:cNvSpPr>
            <a:spLocks noGrp="1"/>
          </p:cNvSpPr>
          <p:nvPr>
            <p:ph idx="1"/>
          </p:nvPr>
        </p:nvSpPr>
        <p:spPr>
          <a:xfrm>
            <a:off x="563034" y="1808164"/>
            <a:ext cx="8596668" cy="3880773"/>
          </a:xfrm>
        </p:spPr>
        <p:txBody>
          <a:bodyPr/>
          <a:lstStyle/>
          <a:p>
            <a:r>
              <a:rPr lang="en-GB" sz="1600" dirty="0">
                <a:latin typeface="Arial" panose="020B0604020202020204" pitchFamily="34" charset="0"/>
                <a:cs typeface="Arial" panose="020B0604020202020204" pitchFamily="34" charset="0"/>
              </a:rPr>
              <a:t>Talking about the disagreement theory </a:t>
            </a:r>
          </a:p>
          <a:p>
            <a:r>
              <a:rPr lang="en-GB" sz="1600" dirty="0">
                <a:latin typeface="Arial" panose="020B0604020202020204" pitchFamily="34" charset="0"/>
                <a:cs typeface="Arial" panose="020B0604020202020204" pitchFamily="34" charset="0"/>
              </a:rPr>
              <a:t>The person centred planning</a:t>
            </a:r>
          </a:p>
          <a:p>
            <a:r>
              <a:rPr lang="en-GB" sz="1600" dirty="0">
                <a:latin typeface="Arial" panose="020B0604020202020204" pitchFamily="34" charset="0"/>
                <a:cs typeface="Arial" panose="020B0604020202020204" pitchFamily="34" charset="0"/>
              </a:rPr>
              <a:t> The Advocacy . </a:t>
            </a:r>
          </a:p>
          <a:p>
            <a:r>
              <a:rPr lang="en-GB" sz="1600" dirty="0">
                <a:latin typeface="Arial" panose="020B0604020202020204" pitchFamily="34" charset="0"/>
                <a:cs typeface="Arial" panose="020B0604020202020204" pitchFamily="34" charset="0"/>
              </a:rPr>
              <a:t>The cycle of abuse theory. </a:t>
            </a:r>
          </a:p>
          <a:p>
            <a:endParaRPr lang="en-GB" dirty="0"/>
          </a:p>
          <a:p>
            <a:pPr marL="0" indent="0">
              <a:buNone/>
            </a:pPr>
            <a:r>
              <a:rPr lang="en-GB" sz="1600" dirty="0">
                <a:latin typeface="Arial" panose="020B0604020202020204" pitchFamily="34" charset="0"/>
                <a:cs typeface="Arial" panose="020B0604020202020204" pitchFamily="34" charset="0"/>
              </a:rPr>
              <a:t>(Lumen, 2020)</a:t>
            </a:r>
          </a:p>
          <a:p>
            <a:pPr marL="0" indent="0">
              <a:buNone/>
            </a:pPr>
            <a:endParaRPr lang="en-GB" dirty="0"/>
          </a:p>
          <a:p>
            <a:endParaRPr lang="en-GB" dirty="0"/>
          </a:p>
        </p:txBody>
      </p:sp>
    </p:spTree>
    <p:extLst>
      <p:ext uri="{BB962C8B-B14F-4D97-AF65-F5344CB8AC3E}">
        <p14:creationId xmlns:p14="http://schemas.microsoft.com/office/powerpoint/2010/main" val="9307042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B506B-77FA-4FBD-80AD-C86DB448E1C1}"/>
              </a:ext>
            </a:extLst>
          </p:cNvPr>
          <p:cNvSpPr>
            <a:spLocks noGrp="1"/>
          </p:cNvSpPr>
          <p:nvPr>
            <p:ph type="title"/>
          </p:nvPr>
        </p:nvSpPr>
        <p:spPr>
          <a:xfrm>
            <a:off x="677334" y="609600"/>
            <a:ext cx="8596668" cy="771525"/>
          </a:xfrm>
        </p:spPr>
        <p:txBody>
          <a:bodyPr>
            <a:normAutofit/>
          </a:bodyPr>
          <a:lstStyle/>
          <a:p>
            <a:r>
              <a:rPr lang="en-GB" sz="3200" b="1" u="sng" dirty="0">
                <a:solidFill>
                  <a:srgbClr val="00B050"/>
                </a:solidFill>
                <a:latin typeface="Arial" panose="020B0604020202020204" pitchFamily="34" charset="0"/>
                <a:cs typeface="Arial" panose="020B0604020202020204" pitchFamily="34" charset="0"/>
              </a:rPr>
              <a:t>Reporting Elder Abuse</a:t>
            </a:r>
          </a:p>
        </p:txBody>
      </p:sp>
      <p:sp>
        <p:nvSpPr>
          <p:cNvPr id="3" name="Content Placeholder 2">
            <a:extLst>
              <a:ext uri="{FF2B5EF4-FFF2-40B4-BE49-F238E27FC236}">
                <a16:creationId xmlns:a16="http://schemas.microsoft.com/office/drawing/2014/main" id="{D08BD091-0D4B-456D-AF83-E5F031954361}"/>
              </a:ext>
            </a:extLst>
          </p:cNvPr>
          <p:cNvSpPr>
            <a:spLocks noGrp="1"/>
          </p:cNvSpPr>
          <p:nvPr>
            <p:ph idx="1"/>
          </p:nvPr>
        </p:nvSpPr>
        <p:spPr>
          <a:xfrm>
            <a:off x="677334" y="1488613"/>
            <a:ext cx="8596668" cy="4929120"/>
          </a:xfrm>
        </p:spPr>
        <p:txBody>
          <a:bodyPr>
            <a:normAutofit/>
          </a:bodyPr>
          <a:lstStyle/>
          <a:p>
            <a:r>
              <a:rPr lang="en-GB" sz="1600" dirty="0">
                <a:latin typeface="Arial" panose="020B0604020202020204" pitchFamily="34" charset="0"/>
                <a:cs typeface="Arial" panose="020B0604020202020204" pitchFamily="34" charset="0"/>
              </a:rPr>
              <a:t>Another term for reporting  an abuse is called whistle blowing .</a:t>
            </a:r>
          </a:p>
          <a:p>
            <a:r>
              <a:rPr lang="en-GB" sz="1600" dirty="0">
                <a:latin typeface="Arial" panose="020B0604020202020204" pitchFamily="34" charset="0"/>
                <a:cs typeface="Arial" panose="020B0604020202020204" pitchFamily="34" charset="0"/>
              </a:rPr>
              <a:t>Also knowing your company policy on reporting abuse to your team leader or supervisor or your designated officer. </a:t>
            </a:r>
          </a:p>
          <a:p>
            <a:r>
              <a:rPr lang="en-GB" sz="1600" dirty="0">
                <a:latin typeface="Arial" panose="020B0604020202020204" pitchFamily="34" charset="0"/>
                <a:cs typeface="Arial" panose="020B0604020202020204" pitchFamily="34" charset="0"/>
              </a:rPr>
              <a:t>If  care worker feel that they are not able to report any abuse because of work related they  should go to these following health professions which are </a:t>
            </a:r>
          </a:p>
          <a:p>
            <a:r>
              <a:rPr lang="en-GB" sz="1600" dirty="0">
                <a:latin typeface="Arial" panose="020B0604020202020204" pitchFamily="34" charset="0"/>
                <a:cs typeface="Arial" panose="020B0604020202020204" pitchFamily="34" charset="0"/>
              </a:rPr>
              <a:t>Adult Safeguarding Board.</a:t>
            </a:r>
          </a:p>
          <a:p>
            <a:r>
              <a:rPr lang="en-GB" sz="1600" dirty="0">
                <a:latin typeface="Arial" panose="020B0604020202020204" pitchFamily="34" charset="0"/>
                <a:cs typeface="Arial" panose="020B0604020202020204" pitchFamily="34" charset="0"/>
              </a:rPr>
              <a:t>The CQC.</a:t>
            </a:r>
          </a:p>
          <a:p>
            <a:r>
              <a:rPr lang="en-GB" sz="1600" dirty="0">
                <a:latin typeface="Arial" panose="020B0604020202020204" pitchFamily="34" charset="0"/>
                <a:cs typeface="Arial" panose="020B0604020202020204" pitchFamily="34" charset="0"/>
              </a:rPr>
              <a:t>Emergency  control 999 .</a:t>
            </a:r>
          </a:p>
          <a:p>
            <a:r>
              <a:rPr lang="en-GB" sz="1600" dirty="0">
                <a:latin typeface="Arial" panose="020B0604020202020204" pitchFamily="34" charset="0"/>
                <a:cs typeface="Arial" panose="020B0604020202020204" pitchFamily="34" charset="0"/>
              </a:rPr>
              <a:t>Helpline for Elder Abuse.</a:t>
            </a:r>
          </a:p>
        </p:txBody>
      </p:sp>
      <p:sp>
        <p:nvSpPr>
          <p:cNvPr id="5" name="TextBox 4">
            <a:extLst>
              <a:ext uri="{FF2B5EF4-FFF2-40B4-BE49-F238E27FC236}">
                <a16:creationId xmlns:a16="http://schemas.microsoft.com/office/drawing/2014/main" id="{C2D0D2A1-75CA-4F85-AA55-536D81CBD032}"/>
              </a:ext>
            </a:extLst>
          </p:cNvPr>
          <p:cNvSpPr txBox="1"/>
          <p:nvPr/>
        </p:nvSpPr>
        <p:spPr>
          <a:xfrm>
            <a:off x="772583" y="5000055"/>
            <a:ext cx="2461684" cy="369332"/>
          </a:xfrm>
          <a:prstGeom prst="rect">
            <a:avLst/>
          </a:prstGeom>
          <a:noFill/>
        </p:spPr>
        <p:txBody>
          <a:bodyPr wrap="square">
            <a:spAutoFit/>
          </a:bodyPr>
          <a:lstStyle/>
          <a:p>
            <a:r>
              <a:rPr lang="en-GB" sz="1800" dirty="0">
                <a:latin typeface="Arial" panose="020B0604020202020204" pitchFamily="34" charset="0"/>
                <a:cs typeface="Arial" panose="020B0604020202020204" pitchFamily="34" charset="0"/>
              </a:rPr>
              <a:t>(Bowoman, K (2021)</a:t>
            </a:r>
          </a:p>
        </p:txBody>
      </p:sp>
      <p:sp>
        <p:nvSpPr>
          <p:cNvPr id="7" name="TextBox 6">
            <a:extLst>
              <a:ext uri="{FF2B5EF4-FFF2-40B4-BE49-F238E27FC236}">
                <a16:creationId xmlns:a16="http://schemas.microsoft.com/office/drawing/2014/main" id="{318023D8-259B-4899-B80D-9E40F94E4C3A}"/>
              </a:ext>
            </a:extLst>
          </p:cNvPr>
          <p:cNvSpPr txBox="1"/>
          <p:nvPr/>
        </p:nvSpPr>
        <p:spPr>
          <a:xfrm>
            <a:off x="772583" y="5524228"/>
            <a:ext cx="3562350" cy="369332"/>
          </a:xfrm>
          <a:prstGeom prst="rect">
            <a:avLst/>
          </a:prstGeom>
          <a:noFill/>
        </p:spPr>
        <p:txBody>
          <a:bodyPr wrap="square">
            <a:spAutoFit/>
          </a:bodyPr>
          <a:lstStyle/>
          <a:p>
            <a:r>
              <a:rPr lang="en-GB" sz="1800" dirty="0">
                <a:latin typeface="Arial" panose="020B0604020202020204" pitchFamily="34" charset="0"/>
                <a:cs typeface="Arial" panose="020B0604020202020204" pitchFamily="34" charset="0"/>
              </a:rPr>
              <a:t>(The NHS Constitution ,(2020)</a:t>
            </a:r>
            <a:endParaRPr lang="en-GB" dirty="0"/>
          </a:p>
        </p:txBody>
      </p:sp>
      <p:sp>
        <p:nvSpPr>
          <p:cNvPr id="9" name="TextBox 8">
            <a:extLst>
              <a:ext uri="{FF2B5EF4-FFF2-40B4-BE49-F238E27FC236}">
                <a16:creationId xmlns:a16="http://schemas.microsoft.com/office/drawing/2014/main" id="{873FD892-E1FD-49C8-9738-57B59CB48347}"/>
              </a:ext>
            </a:extLst>
          </p:cNvPr>
          <p:cNvSpPr txBox="1"/>
          <p:nvPr/>
        </p:nvSpPr>
        <p:spPr>
          <a:xfrm>
            <a:off x="772583" y="6048401"/>
            <a:ext cx="3757084" cy="369332"/>
          </a:xfrm>
          <a:prstGeom prst="rect">
            <a:avLst/>
          </a:prstGeom>
          <a:noFill/>
        </p:spPr>
        <p:txBody>
          <a:bodyPr wrap="square">
            <a:spAutoFit/>
          </a:bodyPr>
          <a:lstStyle/>
          <a:p>
            <a:r>
              <a:rPr lang="en-GB" dirty="0"/>
              <a:t>(</a:t>
            </a:r>
            <a:r>
              <a:rPr lang="en-GB" sz="1800" dirty="0">
                <a:latin typeface="Arial" panose="020B0604020202020204" pitchFamily="34" charset="0"/>
                <a:cs typeface="Arial" panose="020B0604020202020204" pitchFamily="34" charset="0"/>
              </a:rPr>
              <a:t>Care quality commission ,(2020)</a:t>
            </a:r>
          </a:p>
        </p:txBody>
      </p:sp>
    </p:spTree>
    <p:extLst>
      <p:ext uri="{BB962C8B-B14F-4D97-AF65-F5344CB8AC3E}">
        <p14:creationId xmlns:p14="http://schemas.microsoft.com/office/powerpoint/2010/main" val="3865761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5E4CE-A0D3-4FD4-8B2C-310D967C2963}"/>
              </a:ext>
            </a:extLst>
          </p:cNvPr>
          <p:cNvSpPr>
            <a:spLocks noGrp="1"/>
          </p:cNvSpPr>
          <p:nvPr>
            <p:ph type="title"/>
          </p:nvPr>
        </p:nvSpPr>
        <p:spPr>
          <a:xfrm>
            <a:off x="677334" y="147586"/>
            <a:ext cx="8596668" cy="1757414"/>
          </a:xfrm>
        </p:spPr>
        <p:txBody>
          <a:bodyPr>
            <a:noAutofit/>
          </a:bodyPr>
          <a:lstStyle/>
          <a:p>
            <a:r>
              <a:rPr lang="en-GB" sz="3200" b="1" u="sng" dirty="0">
                <a:solidFill>
                  <a:srgbClr val="00B050"/>
                </a:solidFill>
                <a:latin typeface="Arial" panose="020B0604020202020204" pitchFamily="34" charset="0"/>
                <a:cs typeface="Arial" panose="020B0604020202020204" pitchFamily="34" charset="0"/>
              </a:rPr>
              <a:t>Recommendation that can be put into place for elder people who have been abused in a residential care home setting. </a:t>
            </a:r>
          </a:p>
        </p:txBody>
      </p:sp>
      <p:sp>
        <p:nvSpPr>
          <p:cNvPr id="3" name="Content Placeholder 2">
            <a:extLst>
              <a:ext uri="{FF2B5EF4-FFF2-40B4-BE49-F238E27FC236}">
                <a16:creationId xmlns:a16="http://schemas.microsoft.com/office/drawing/2014/main" id="{C589A4A2-8E02-4750-9E01-4EF08AA16E5A}"/>
              </a:ext>
            </a:extLst>
          </p:cNvPr>
          <p:cNvSpPr>
            <a:spLocks noGrp="1"/>
          </p:cNvSpPr>
          <p:nvPr>
            <p:ph idx="1"/>
          </p:nvPr>
        </p:nvSpPr>
        <p:spPr>
          <a:xfrm>
            <a:off x="677334" y="2072539"/>
            <a:ext cx="8596668" cy="3673548"/>
          </a:xfrm>
        </p:spPr>
        <p:txBody>
          <a:bodyPr>
            <a:normAutofit/>
          </a:bodyPr>
          <a:lstStyle/>
          <a:p>
            <a:r>
              <a:rPr lang="en-GB" sz="1600" dirty="0">
                <a:solidFill>
                  <a:schemeClr val="tx1"/>
                </a:solidFill>
                <a:latin typeface="Arial" panose="020B0604020202020204" pitchFamily="34" charset="0"/>
                <a:cs typeface="Arial" panose="020B0604020202020204" pitchFamily="34" charset="0"/>
              </a:rPr>
              <a:t>Advocacy independent advocates for the older people. This would allow the older people to share concerns this may alert us of elder abuse or prevent it </a:t>
            </a:r>
          </a:p>
          <a:p>
            <a:r>
              <a:rPr lang="en-GB" sz="1600" dirty="0">
                <a:solidFill>
                  <a:schemeClr val="tx1"/>
                </a:solidFill>
                <a:latin typeface="Arial" panose="020B0604020202020204" pitchFamily="34" charset="0"/>
                <a:cs typeface="Arial" panose="020B0604020202020204" pitchFamily="34" charset="0"/>
              </a:rPr>
              <a:t>Camera other IT etc</a:t>
            </a:r>
          </a:p>
          <a:p>
            <a:r>
              <a:rPr lang="en-GB" sz="1600" dirty="0">
                <a:solidFill>
                  <a:schemeClr val="tx1"/>
                </a:solidFill>
                <a:latin typeface="Arial" panose="020B0604020202020204" pitchFamily="34" charset="0"/>
                <a:cs typeface="Arial" panose="020B0604020202020204" pitchFamily="34" charset="0"/>
              </a:rPr>
              <a:t>Person Centred Care Plans</a:t>
            </a:r>
          </a:p>
          <a:p>
            <a:r>
              <a:rPr lang="en-GB" sz="1600" dirty="0">
                <a:solidFill>
                  <a:schemeClr val="tx1"/>
                </a:solidFill>
                <a:latin typeface="Arial" panose="020B0604020202020204" pitchFamily="34" charset="0"/>
                <a:cs typeface="Arial" panose="020B0604020202020204" pitchFamily="34" charset="0"/>
              </a:rPr>
              <a:t>Make sure that the carers are aware of how to report Elder Abuse- who + how</a:t>
            </a:r>
          </a:p>
          <a:p>
            <a:r>
              <a:rPr lang="en-GB" sz="1600" dirty="0">
                <a:solidFill>
                  <a:schemeClr val="tx1"/>
                </a:solidFill>
                <a:latin typeface="Arial" panose="020B0604020202020204" pitchFamily="34" charset="0"/>
                <a:cs typeface="Arial" panose="020B0604020202020204" pitchFamily="34" charset="0"/>
              </a:rPr>
              <a:t>Recommend Staff using pcp .</a:t>
            </a:r>
          </a:p>
        </p:txBody>
      </p:sp>
      <p:sp>
        <p:nvSpPr>
          <p:cNvPr id="7" name="TextBox 6">
            <a:extLst>
              <a:ext uri="{FF2B5EF4-FFF2-40B4-BE49-F238E27FC236}">
                <a16:creationId xmlns:a16="http://schemas.microsoft.com/office/drawing/2014/main" id="{20F12CDE-C8B7-4658-A99D-15C3163F4C1E}"/>
              </a:ext>
            </a:extLst>
          </p:cNvPr>
          <p:cNvSpPr txBox="1"/>
          <p:nvPr/>
        </p:nvSpPr>
        <p:spPr>
          <a:xfrm>
            <a:off x="938213" y="4829174"/>
            <a:ext cx="4405312" cy="338554"/>
          </a:xfrm>
          <a:prstGeom prst="rect">
            <a:avLst/>
          </a:prstGeom>
          <a:noFill/>
        </p:spPr>
        <p:txBody>
          <a:bodyPr wrap="square">
            <a:spAutoFit/>
          </a:bodyPr>
          <a:lstStyle/>
          <a:p>
            <a:r>
              <a:rPr lang="en-GB" sz="1600" dirty="0">
                <a:latin typeface="Arial" panose="020B0604020202020204" pitchFamily="34" charset="0"/>
                <a:cs typeface="Arial" panose="020B0604020202020204" pitchFamily="34" charset="0"/>
              </a:rPr>
              <a:t>(Care Quality Commission , 2021)</a:t>
            </a:r>
          </a:p>
        </p:txBody>
      </p:sp>
    </p:spTree>
    <p:extLst>
      <p:ext uri="{BB962C8B-B14F-4D97-AF65-F5344CB8AC3E}">
        <p14:creationId xmlns:p14="http://schemas.microsoft.com/office/powerpoint/2010/main" val="1125383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05862-DB63-4EEA-88E3-77C926789B70}"/>
              </a:ext>
            </a:extLst>
          </p:cNvPr>
          <p:cNvSpPr>
            <a:spLocks noGrp="1"/>
          </p:cNvSpPr>
          <p:nvPr>
            <p:ph type="title"/>
          </p:nvPr>
        </p:nvSpPr>
        <p:spPr>
          <a:xfrm>
            <a:off x="677334" y="609600"/>
            <a:ext cx="3028392" cy="872691"/>
          </a:xfrm>
        </p:spPr>
        <p:txBody>
          <a:bodyPr>
            <a:normAutofit/>
          </a:bodyPr>
          <a:lstStyle/>
          <a:p>
            <a:r>
              <a:rPr lang="en-GB" sz="4000" b="1" u="sng" dirty="0">
                <a:solidFill>
                  <a:srgbClr val="0070C0"/>
                </a:solidFill>
                <a:latin typeface="Arial" panose="020B0604020202020204" pitchFamily="34" charset="0"/>
                <a:cs typeface="Arial" panose="020B0604020202020204" pitchFamily="34" charset="0"/>
              </a:rPr>
              <a:t>References </a:t>
            </a:r>
          </a:p>
        </p:txBody>
      </p:sp>
      <p:sp>
        <p:nvSpPr>
          <p:cNvPr id="3" name="Content Placeholder 2">
            <a:extLst>
              <a:ext uri="{FF2B5EF4-FFF2-40B4-BE49-F238E27FC236}">
                <a16:creationId xmlns:a16="http://schemas.microsoft.com/office/drawing/2014/main" id="{D7F12BF5-F95C-4C62-BA4F-4CBB09E7CE5B}"/>
              </a:ext>
            </a:extLst>
          </p:cNvPr>
          <p:cNvSpPr>
            <a:spLocks noGrp="1"/>
          </p:cNvSpPr>
          <p:nvPr>
            <p:ph idx="1"/>
          </p:nvPr>
        </p:nvSpPr>
        <p:spPr>
          <a:xfrm>
            <a:off x="677334" y="1397624"/>
            <a:ext cx="8596668" cy="5073957"/>
          </a:xfrm>
        </p:spPr>
        <p:txBody>
          <a:bodyPr>
            <a:normAutofit fontScale="92500" lnSpcReduction="20000"/>
          </a:bodyPr>
          <a:lstStyle/>
          <a:p>
            <a:endParaRPr lang="en-GB" dirty="0">
              <a:solidFill>
                <a:schemeClr val="tx1"/>
              </a:solidFill>
            </a:endParaRPr>
          </a:p>
          <a:p>
            <a:r>
              <a:rPr lang="en-GB" sz="1100" dirty="0">
                <a:solidFill>
                  <a:schemeClr val="tx1"/>
                </a:solidFill>
                <a:latin typeface="Arial" panose="020B0604020202020204" pitchFamily="34" charset="0"/>
                <a:cs typeface="Arial" panose="020B0604020202020204" pitchFamily="34" charset="0"/>
              </a:rPr>
              <a:t>National Institute on Aging, ( 2020</a:t>
            </a:r>
            <a:r>
              <a:rPr lang="en-GB" sz="1100" i="1" dirty="0">
                <a:solidFill>
                  <a:schemeClr val="tx1"/>
                </a:solidFill>
                <a:latin typeface="Arial" panose="020B0604020202020204" pitchFamily="34" charset="0"/>
                <a:cs typeface="Arial" panose="020B0604020202020204" pitchFamily="34" charset="0"/>
              </a:rPr>
              <a:t>) Elder Abuse.</a:t>
            </a:r>
          </a:p>
          <a:p>
            <a:r>
              <a:rPr lang="en-GB" sz="1100" i="1" dirty="0">
                <a:solidFill>
                  <a:schemeClr val="tx1"/>
                </a:solidFill>
                <a:latin typeface="Arial" panose="020B0604020202020204" pitchFamily="34" charset="0"/>
                <a:cs typeface="Arial" panose="020B0604020202020204" pitchFamily="34" charset="0"/>
              </a:rPr>
              <a:t>Available at</a:t>
            </a:r>
            <a:r>
              <a:rPr lang="en-GB" sz="1100" dirty="0">
                <a:solidFill>
                  <a:schemeClr val="tx1"/>
                </a:solidFill>
                <a:latin typeface="Arial" panose="020B0604020202020204" pitchFamily="34" charset="0"/>
                <a:cs typeface="Arial" panose="020B0604020202020204" pitchFamily="34" charset="0"/>
              </a:rPr>
              <a:t>: </a:t>
            </a:r>
            <a:r>
              <a:rPr lang="en-GB" sz="110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https://www.nia.nih.gov/health/elder-abuse</a:t>
            </a:r>
            <a:r>
              <a:rPr lang="en-GB" sz="1100" i="1" dirty="0">
                <a:solidFill>
                  <a:schemeClr val="tx1"/>
                </a:solidFill>
                <a:latin typeface="Arial" panose="020B0604020202020204" pitchFamily="34" charset="0"/>
                <a:cs typeface="Arial" panose="020B0604020202020204" pitchFamily="34" charset="0"/>
              </a:rPr>
              <a:t>. ( Accessed : 6the November 2021).</a:t>
            </a:r>
          </a:p>
          <a:p>
            <a:endParaRPr lang="en-GB" sz="1100" i="1"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rPr>
              <a:t>Hammett, (2019)</a:t>
            </a:r>
            <a:r>
              <a:rPr lang="en-US" sz="1100" u="none" strike="noStrike" dirty="0">
                <a:solidFill>
                  <a:schemeClr val="tx1"/>
                </a:solidFill>
                <a:effectLst/>
                <a:latin typeface="Arial" panose="020B0604020202020204" pitchFamily="34" charset="0"/>
                <a:cs typeface="Arial" panose="020B0604020202020204" pitchFamily="34" charset="0"/>
              </a:rPr>
              <a:t> </a:t>
            </a:r>
            <a:r>
              <a:rPr lang="en-US" sz="1100" i="1" u="none" strike="noStrike" dirty="0">
                <a:solidFill>
                  <a:schemeClr val="tx1"/>
                </a:solidFill>
                <a:effectLst/>
                <a:latin typeface="Arial" panose="020B0604020202020204" pitchFamily="34" charset="0"/>
                <a:cs typeface="Arial" panose="020B0604020202020204" pitchFamily="34" charset="0"/>
              </a:rPr>
              <a:t>Elder abuse: </a:t>
            </a:r>
            <a:r>
              <a:rPr lang="en-US" sz="1100" i="1" dirty="0">
                <a:solidFill>
                  <a:schemeClr val="tx1"/>
                </a:solidFill>
                <a:latin typeface="Arial" panose="020B0604020202020204" pitchFamily="34" charset="0"/>
                <a:cs typeface="Arial" panose="020B0604020202020204" pitchFamily="34" charset="0"/>
              </a:rPr>
              <a:t>s</a:t>
            </a:r>
            <a:r>
              <a:rPr lang="en-US" sz="1100" i="1" u="none" strike="noStrike" dirty="0">
                <a:solidFill>
                  <a:schemeClr val="tx1"/>
                </a:solidFill>
                <a:effectLst/>
                <a:latin typeface="Arial" panose="020B0604020202020204" pitchFamily="34" charset="0"/>
                <a:cs typeface="Arial" panose="020B0604020202020204" pitchFamily="34" charset="0"/>
              </a:rPr>
              <a:t>potting the signs and advice for cares.</a:t>
            </a:r>
          </a:p>
          <a:p>
            <a:r>
              <a:rPr lang="en-US" sz="1100" dirty="0">
                <a:solidFill>
                  <a:schemeClr val="tx1"/>
                </a:solidFill>
                <a:latin typeface="Arial" panose="020B0604020202020204" pitchFamily="34" charset="0"/>
                <a:cs typeface="Arial" panose="020B0604020202020204" pitchFamily="34" charset="0"/>
              </a:rPr>
              <a:t>Available at: https://firstaidforlife.org.uk/elder-abuse/ .(Accessed : 5</a:t>
            </a:r>
            <a:r>
              <a:rPr lang="en-US" sz="1100" baseline="30000" dirty="0">
                <a:solidFill>
                  <a:schemeClr val="tx1"/>
                </a:solidFill>
                <a:latin typeface="Arial" panose="020B0604020202020204" pitchFamily="34" charset="0"/>
                <a:cs typeface="Arial" panose="020B0604020202020204" pitchFamily="34" charset="0"/>
              </a:rPr>
              <a:t>th</a:t>
            </a:r>
            <a:r>
              <a:rPr lang="en-US" sz="1100" dirty="0">
                <a:solidFill>
                  <a:schemeClr val="tx1"/>
                </a:solidFill>
                <a:latin typeface="Arial" panose="020B0604020202020204" pitchFamily="34" charset="0"/>
                <a:cs typeface="Arial" panose="020B0604020202020204" pitchFamily="34" charset="0"/>
              </a:rPr>
              <a:t> November 2021).</a:t>
            </a:r>
          </a:p>
          <a:p>
            <a:endParaRPr lang="en-US" sz="1100" dirty="0">
              <a:solidFill>
                <a:schemeClr val="tx1"/>
              </a:solidFill>
              <a:latin typeface="Arial" panose="020B0604020202020204" pitchFamily="34" charset="0"/>
              <a:cs typeface="Arial" panose="020B0604020202020204" pitchFamily="34" charset="0"/>
            </a:endParaRPr>
          </a:p>
          <a:p>
            <a:r>
              <a:rPr lang="en-US" sz="1100" dirty="0">
                <a:solidFill>
                  <a:schemeClr val="tx1"/>
                </a:solidFill>
                <a:latin typeface="Arial" panose="020B0604020202020204" pitchFamily="34" charset="0"/>
                <a:cs typeface="Arial" panose="020B0604020202020204" pitchFamily="34" charset="0"/>
              </a:rPr>
              <a:t>Award winning Frist Aid Training Tailor to your needs, (2001) </a:t>
            </a:r>
            <a:r>
              <a:rPr lang="en-US" sz="1100" i="1" dirty="0">
                <a:solidFill>
                  <a:schemeClr val="tx1"/>
                </a:solidFill>
                <a:latin typeface="Arial" panose="020B0604020202020204" pitchFamily="34" charset="0"/>
                <a:cs typeface="Arial" panose="020B0604020202020204" pitchFamily="34" charset="0"/>
              </a:rPr>
              <a:t>First Aid for life.</a:t>
            </a:r>
          </a:p>
          <a:p>
            <a:r>
              <a:rPr lang="en-US" sz="1100" dirty="0">
                <a:solidFill>
                  <a:schemeClr val="tx1"/>
                </a:solidFill>
                <a:latin typeface="Arial" panose="020B0604020202020204" pitchFamily="34" charset="0"/>
                <a:cs typeface="Arial" panose="020B0604020202020204" pitchFamily="34" charset="0"/>
              </a:rPr>
              <a:t>Available at: https://www.google.com/search?q=first+aid+for+life. (Accessed : 5</a:t>
            </a:r>
            <a:r>
              <a:rPr lang="en-US" sz="1100" baseline="30000" dirty="0">
                <a:solidFill>
                  <a:schemeClr val="tx1"/>
                </a:solidFill>
                <a:latin typeface="Arial" panose="020B0604020202020204" pitchFamily="34" charset="0"/>
                <a:cs typeface="Arial" panose="020B0604020202020204" pitchFamily="34" charset="0"/>
              </a:rPr>
              <a:t>th</a:t>
            </a:r>
            <a:r>
              <a:rPr lang="en-US" sz="1100" dirty="0">
                <a:solidFill>
                  <a:schemeClr val="tx1"/>
                </a:solidFill>
                <a:latin typeface="Arial" panose="020B0604020202020204" pitchFamily="34" charset="0"/>
                <a:cs typeface="Arial" panose="020B0604020202020204" pitchFamily="34" charset="0"/>
              </a:rPr>
              <a:t> November 2021).</a:t>
            </a:r>
          </a:p>
          <a:p>
            <a:endParaRPr lang="en-US" sz="1100" i="1" dirty="0">
              <a:solidFill>
                <a:schemeClr val="tx1"/>
              </a:solidFill>
              <a:latin typeface="Arial" panose="020B0604020202020204" pitchFamily="34" charset="0"/>
              <a:cs typeface="Arial" panose="020B0604020202020204" pitchFamily="34" charset="0"/>
            </a:endParaRPr>
          </a:p>
          <a:p>
            <a:r>
              <a:rPr lang="en-US" sz="1100" dirty="0">
                <a:solidFill>
                  <a:schemeClr val="tx1"/>
                </a:solidFill>
                <a:latin typeface="Arial" panose="020B0604020202020204" pitchFamily="34" charset="0"/>
                <a:cs typeface="Arial" panose="020B0604020202020204" pitchFamily="34" charset="0"/>
              </a:rPr>
              <a:t>Samuel ,M , (2020) </a:t>
            </a:r>
            <a:r>
              <a:rPr lang="en-US" sz="1100" i="1" dirty="0">
                <a:solidFill>
                  <a:schemeClr val="tx1"/>
                </a:solidFill>
                <a:latin typeface="Arial" panose="020B0604020202020204" pitchFamily="34" charset="0"/>
                <a:cs typeface="Arial" panose="020B0604020202020204" pitchFamily="34" charset="0"/>
              </a:rPr>
              <a:t>S</a:t>
            </a:r>
            <a:r>
              <a:rPr lang="en-US" sz="1100" b="0" i="1" dirty="0">
                <a:solidFill>
                  <a:schemeClr val="tx1"/>
                </a:solidFill>
                <a:effectLst/>
                <a:latin typeface="Arial" panose="020B0604020202020204" pitchFamily="34" charset="0"/>
                <a:cs typeface="Arial" panose="020B0604020202020204" pitchFamily="34" charset="0"/>
              </a:rPr>
              <a:t>taff abused women at learning disability unit, finds CQC.</a:t>
            </a:r>
          </a:p>
          <a:p>
            <a:r>
              <a:rPr lang="en-US" sz="1100" b="0" i="1" dirty="0">
                <a:solidFill>
                  <a:schemeClr val="tx1"/>
                </a:solidFill>
                <a:effectLst/>
                <a:latin typeface="Arial" panose="020B0604020202020204" pitchFamily="34" charset="0"/>
                <a:cs typeface="Arial" panose="020B0604020202020204" pitchFamily="34" charset="0"/>
              </a:rPr>
              <a:t>Available at</a:t>
            </a:r>
            <a:r>
              <a:rPr lang="en-US" sz="1100" b="0" dirty="0">
                <a:solidFill>
                  <a:schemeClr val="tx1"/>
                </a:solidFill>
                <a:effectLst/>
                <a:latin typeface="Arial" panose="020B0604020202020204" pitchFamily="34" charset="0"/>
                <a:cs typeface="Arial" panose="020B0604020202020204" pitchFamily="34" charset="0"/>
              </a:rPr>
              <a:t>: </a:t>
            </a:r>
            <a:r>
              <a:rPr lang="en-US" sz="1100" dirty="0">
                <a:solidFill>
                  <a:schemeClr val="tx1"/>
                </a:solidFill>
                <a:latin typeface="Arial" panose="020B0604020202020204" pitchFamily="34" charset="0"/>
                <a:cs typeface="Arial" panose="020B0604020202020204" pitchFamily="34" charset="0"/>
              </a:rPr>
              <a:t>https://www.communitycare.co.uk/2020/09/23/staff-abused-women-learning-disability-unit-finds-cqc</a:t>
            </a:r>
          </a:p>
          <a:p>
            <a:r>
              <a:rPr lang="en-US" sz="1100" i="1" dirty="0">
                <a:solidFill>
                  <a:schemeClr val="tx1"/>
                </a:solidFill>
                <a:latin typeface="Arial" panose="020B0604020202020204" pitchFamily="34" charset="0"/>
                <a:cs typeface="Arial" panose="020B0604020202020204" pitchFamily="34" charset="0"/>
              </a:rPr>
              <a:t>Accessed : </a:t>
            </a:r>
            <a:r>
              <a:rPr lang="en-US" sz="1100" b="0" i="1" dirty="0">
                <a:solidFill>
                  <a:schemeClr val="tx1"/>
                </a:solidFill>
                <a:effectLst/>
                <a:latin typeface="Arial" panose="020B0604020202020204" pitchFamily="34" charset="0"/>
                <a:cs typeface="Arial" panose="020B0604020202020204" pitchFamily="34" charset="0"/>
              </a:rPr>
              <a:t> 5</a:t>
            </a:r>
            <a:r>
              <a:rPr lang="en-US" sz="1100" b="0" i="1" baseline="30000" dirty="0">
                <a:solidFill>
                  <a:schemeClr val="tx1"/>
                </a:solidFill>
                <a:effectLst/>
                <a:latin typeface="Arial" panose="020B0604020202020204" pitchFamily="34" charset="0"/>
                <a:cs typeface="Arial" panose="020B0604020202020204" pitchFamily="34" charset="0"/>
              </a:rPr>
              <a:t>th</a:t>
            </a:r>
            <a:r>
              <a:rPr lang="en-US" sz="1100" b="0" i="1" dirty="0">
                <a:solidFill>
                  <a:schemeClr val="tx1"/>
                </a:solidFill>
                <a:effectLst/>
                <a:latin typeface="Arial" panose="020B0604020202020204" pitchFamily="34" charset="0"/>
                <a:cs typeface="Arial" panose="020B0604020202020204" pitchFamily="34" charset="0"/>
              </a:rPr>
              <a:t> November 2021).</a:t>
            </a:r>
          </a:p>
          <a:p>
            <a:endParaRPr lang="en-US" sz="1100" b="0" i="1" dirty="0">
              <a:solidFill>
                <a:schemeClr val="tx1"/>
              </a:solidFill>
              <a:effectLst/>
              <a:latin typeface="Arial" panose="020B0604020202020204" pitchFamily="34" charset="0"/>
              <a:cs typeface="Arial" panose="020B0604020202020204" pitchFamily="34" charset="0"/>
            </a:endParaRPr>
          </a:p>
          <a:p>
            <a:r>
              <a:rPr lang="en-US" sz="1100" b="0" dirty="0">
                <a:solidFill>
                  <a:schemeClr val="tx1"/>
                </a:solidFill>
                <a:effectLst/>
                <a:latin typeface="Arial" panose="020B0604020202020204" pitchFamily="34" charset="0"/>
                <a:cs typeface="Arial" panose="020B0604020202020204" pitchFamily="34" charset="0"/>
              </a:rPr>
              <a:t>Community Care the heart of  health and social care , </a:t>
            </a:r>
            <a:r>
              <a:rPr lang="en-US" sz="1100" b="0" i="1" dirty="0">
                <a:solidFill>
                  <a:schemeClr val="tx1"/>
                </a:solidFill>
                <a:effectLst/>
                <a:latin typeface="Arial" panose="020B0604020202020204" pitchFamily="34" charset="0"/>
                <a:cs typeface="Arial" panose="020B0604020202020204" pitchFamily="34" charset="0"/>
              </a:rPr>
              <a:t>(2020) Community care careers and current employee.</a:t>
            </a:r>
          </a:p>
          <a:p>
            <a:r>
              <a:rPr lang="en-US" sz="1100" dirty="0">
                <a:solidFill>
                  <a:schemeClr val="tx1"/>
                </a:solidFill>
                <a:latin typeface="Arial" panose="020B0604020202020204" pitchFamily="34" charset="0"/>
                <a:cs typeface="Arial" panose="020B0604020202020204" pitchFamily="34" charset="0"/>
              </a:rPr>
              <a:t>Available at: </a:t>
            </a:r>
            <a:r>
              <a:rPr lang="en-US" sz="1100"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https://www.google.com/search?q=community+care+the+heart+of+your+social+care+career (Accessed</a:t>
            </a:r>
            <a:r>
              <a:rPr lang="en-US" sz="1100" dirty="0">
                <a:solidFill>
                  <a:schemeClr val="tx1"/>
                </a:solidFill>
                <a:latin typeface="Arial" panose="020B0604020202020204" pitchFamily="34" charset="0"/>
                <a:cs typeface="Arial" panose="020B0604020202020204" pitchFamily="34" charset="0"/>
              </a:rPr>
              <a:t> : 5</a:t>
            </a:r>
            <a:r>
              <a:rPr lang="en-US" sz="1100" baseline="30000" dirty="0">
                <a:solidFill>
                  <a:schemeClr val="tx1"/>
                </a:solidFill>
                <a:latin typeface="Arial" panose="020B0604020202020204" pitchFamily="34" charset="0"/>
                <a:cs typeface="Arial" panose="020B0604020202020204" pitchFamily="34" charset="0"/>
              </a:rPr>
              <a:t>th</a:t>
            </a:r>
            <a:r>
              <a:rPr lang="en-US" sz="1100" dirty="0">
                <a:solidFill>
                  <a:schemeClr val="tx1"/>
                </a:solidFill>
                <a:latin typeface="Arial" panose="020B0604020202020204" pitchFamily="34" charset="0"/>
                <a:cs typeface="Arial" panose="020B0604020202020204" pitchFamily="34" charset="0"/>
              </a:rPr>
              <a:t> November 2021).</a:t>
            </a:r>
            <a:endParaRPr lang="en-US" sz="1100" b="0" dirty="0">
              <a:solidFill>
                <a:schemeClr val="tx1"/>
              </a:solidFill>
              <a:effectLst/>
              <a:latin typeface="Arial" panose="020B0604020202020204" pitchFamily="34" charset="0"/>
              <a:cs typeface="Arial" panose="020B0604020202020204" pitchFamily="34" charset="0"/>
            </a:endParaRPr>
          </a:p>
          <a:p>
            <a:endParaRPr lang="en-US" sz="1100" b="0" dirty="0">
              <a:solidFill>
                <a:schemeClr val="tx1"/>
              </a:solidFill>
              <a:effectLst/>
              <a:latin typeface="Arial" panose="020B0604020202020204" pitchFamily="34" charset="0"/>
              <a:cs typeface="Arial" panose="020B0604020202020204" pitchFamily="34" charset="0"/>
            </a:endParaRPr>
          </a:p>
          <a:p>
            <a:r>
              <a:rPr lang="en-US" sz="1100" b="0" dirty="0">
                <a:solidFill>
                  <a:schemeClr val="tx1"/>
                </a:solidFill>
                <a:effectLst/>
                <a:latin typeface="Arial" panose="020B0604020202020204" pitchFamily="34" charset="0"/>
                <a:cs typeface="Arial" panose="020B0604020202020204" pitchFamily="34" charset="0"/>
              </a:rPr>
              <a:t>Rushton, (2020) </a:t>
            </a:r>
            <a:r>
              <a:rPr lang="en-US" sz="1100" b="0" i="1" dirty="0">
                <a:solidFill>
                  <a:schemeClr val="tx1"/>
                </a:solidFill>
                <a:effectLst/>
                <a:latin typeface="Arial" panose="020B0604020202020204" pitchFamily="34" charset="0"/>
                <a:cs typeface="Arial" panose="020B0604020202020204" pitchFamily="34" charset="0"/>
              </a:rPr>
              <a:t>Legislation and policies that surround safeguarding vulnerable adults.</a:t>
            </a:r>
          </a:p>
          <a:p>
            <a:r>
              <a:rPr lang="en-US" sz="1100" dirty="0">
                <a:solidFill>
                  <a:schemeClr val="tx1"/>
                </a:solidFill>
                <a:latin typeface="Arial" panose="020B0604020202020204" pitchFamily="34" charset="0"/>
                <a:cs typeface="Arial" panose="020B0604020202020204" pitchFamily="34" charset="0"/>
              </a:rPr>
              <a:t>Available at: https://cpdonline.co.uk/knowledge-base/safeguarding/legislation-and-policies-that-surround-safeguarding-vulnerable-adults/(Accessed: 6</a:t>
            </a:r>
            <a:r>
              <a:rPr lang="en-US" sz="1100" baseline="30000" dirty="0">
                <a:solidFill>
                  <a:schemeClr val="tx1"/>
                </a:solidFill>
                <a:latin typeface="Arial" panose="020B0604020202020204" pitchFamily="34" charset="0"/>
                <a:cs typeface="Arial" panose="020B0604020202020204" pitchFamily="34" charset="0"/>
              </a:rPr>
              <a:t>th</a:t>
            </a:r>
            <a:r>
              <a:rPr lang="en-US" sz="1100" dirty="0">
                <a:solidFill>
                  <a:schemeClr val="tx1"/>
                </a:solidFill>
                <a:latin typeface="Arial" panose="020B0604020202020204" pitchFamily="34" charset="0"/>
                <a:cs typeface="Arial" panose="020B0604020202020204" pitchFamily="34" charset="0"/>
              </a:rPr>
              <a:t> November 2021).</a:t>
            </a:r>
            <a:endParaRPr lang="en-US" sz="1100" b="0" dirty="0">
              <a:solidFill>
                <a:schemeClr val="tx1"/>
              </a:solidFill>
              <a:effectLst/>
              <a:latin typeface="Arial" panose="020B0604020202020204" pitchFamily="34" charset="0"/>
              <a:cs typeface="Arial" panose="020B0604020202020204" pitchFamily="34" charset="0"/>
            </a:endParaRPr>
          </a:p>
          <a:p>
            <a:endParaRPr lang="en-US" sz="1100" b="0" i="1" dirty="0">
              <a:solidFill>
                <a:schemeClr val="tx1"/>
              </a:solidFill>
              <a:effectLst/>
              <a:latin typeface="Arial" panose="020B0604020202020204" pitchFamily="34" charset="0"/>
              <a:cs typeface="Arial" panose="020B0604020202020204" pitchFamily="34" charset="0"/>
            </a:endParaRPr>
          </a:p>
          <a:p>
            <a:endParaRPr lang="en-US" sz="1000" i="1" dirty="0">
              <a:solidFill>
                <a:srgbClr val="0A0000"/>
              </a:solidFill>
              <a:latin typeface="Arial" panose="020B0604020202020204" pitchFamily="34" charset="0"/>
              <a:cs typeface="Arial" panose="020B0604020202020204" pitchFamily="34" charset="0"/>
            </a:endParaRPr>
          </a:p>
          <a:p>
            <a:endParaRPr lang="en-US" sz="1200" u="none" strike="noStrike" dirty="0">
              <a:solidFill>
                <a:srgbClr val="0A0000"/>
              </a:solidFill>
              <a:effectLst/>
              <a:latin typeface="Arial" panose="020B0604020202020204" pitchFamily="34" charset="0"/>
              <a:cs typeface="Arial" panose="020B0604020202020204" pitchFamily="34" charset="0"/>
            </a:endParaRPr>
          </a:p>
          <a:p>
            <a:endParaRPr lang="en-GB" sz="1200" i="1" dirty="0">
              <a:solidFill>
                <a:schemeClr val="tx1"/>
              </a:solidFill>
              <a:latin typeface="Arial" panose="020B0604020202020204" pitchFamily="34" charset="0"/>
              <a:cs typeface="Arial" panose="020B0604020202020204" pitchFamily="34" charset="0"/>
            </a:endParaRPr>
          </a:p>
          <a:p>
            <a:endParaRPr lang="en-GB" sz="1600" u="sng" dirty="0">
              <a:solidFill>
                <a:schemeClr val="tx1"/>
              </a:solidFill>
              <a:latin typeface="Arial" panose="020B0604020202020204" pitchFamily="34" charset="0"/>
              <a:cs typeface="Arial" panose="020B0604020202020204" pitchFamily="34" charset="0"/>
            </a:endParaRPr>
          </a:p>
          <a:p>
            <a:endParaRPr lang="en-GB" sz="1600" dirty="0">
              <a:solidFill>
                <a:schemeClr val="tx1"/>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4200309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BF82B-9CE8-4D8C-A9B3-D26C4D88161F}"/>
              </a:ext>
            </a:extLst>
          </p:cNvPr>
          <p:cNvSpPr>
            <a:spLocks noGrp="1"/>
          </p:cNvSpPr>
          <p:nvPr>
            <p:ph type="title"/>
          </p:nvPr>
        </p:nvSpPr>
        <p:spPr>
          <a:xfrm>
            <a:off x="677334" y="93133"/>
            <a:ext cx="2937933" cy="626533"/>
          </a:xfrm>
        </p:spPr>
        <p:txBody>
          <a:bodyPr>
            <a:noAutofit/>
          </a:bodyPr>
          <a:lstStyle/>
          <a:p>
            <a:r>
              <a:rPr lang="en-GB" sz="4000" b="1" u="sng" dirty="0">
                <a:solidFill>
                  <a:srgbClr val="0070C0"/>
                </a:solidFill>
                <a:latin typeface="Arial" panose="020B0604020202020204" pitchFamily="34" charset="0"/>
                <a:cs typeface="Arial" panose="020B0604020202020204" pitchFamily="34" charset="0"/>
              </a:rPr>
              <a:t>Reference </a:t>
            </a:r>
          </a:p>
        </p:txBody>
      </p:sp>
      <p:sp>
        <p:nvSpPr>
          <p:cNvPr id="3" name="Content Placeholder 2">
            <a:extLst>
              <a:ext uri="{FF2B5EF4-FFF2-40B4-BE49-F238E27FC236}">
                <a16:creationId xmlns:a16="http://schemas.microsoft.com/office/drawing/2014/main" id="{CF249361-0282-4827-A28C-FB47EACAE3FD}"/>
              </a:ext>
            </a:extLst>
          </p:cNvPr>
          <p:cNvSpPr>
            <a:spLocks noGrp="1"/>
          </p:cNvSpPr>
          <p:nvPr>
            <p:ph idx="1"/>
          </p:nvPr>
        </p:nvSpPr>
        <p:spPr>
          <a:xfrm>
            <a:off x="677334" y="897467"/>
            <a:ext cx="9736666" cy="5960533"/>
          </a:xfrm>
        </p:spPr>
        <p:txBody>
          <a:bodyPr>
            <a:normAutofit fontScale="25000" lnSpcReduction="20000"/>
          </a:bodyPr>
          <a:lstStyle/>
          <a:p>
            <a:r>
              <a:rPr lang="en-GB" sz="4000" dirty="0">
                <a:solidFill>
                  <a:schemeClr val="tx1"/>
                </a:solidFill>
                <a:latin typeface="Arial" panose="020B0604020202020204" pitchFamily="34" charset="0"/>
                <a:cs typeface="Arial" panose="020B0604020202020204" pitchFamily="34" charset="0"/>
              </a:rPr>
              <a:t>NICE, (2020)</a:t>
            </a:r>
            <a:r>
              <a:rPr lang="en-US" sz="4000" i="0" dirty="0">
                <a:solidFill>
                  <a:schemeClr val="tx1"/>
                </a:solidFill>
                <a:effectLst/>
                <a:latin typeface="Arial" panose="020B0604020202020204" pitchFamily="34" charset="0"/>
                <a:cs typeface="Arial" panose="020B0604020202020204" pitchFamily="34" charset="0"/>
              </a:rPr>
              <a:t> </a:t>
            </a:r>
            <a:r>
              <a:rPr lang="en-US" sz="4000" i="1" dirty="0">
                <a:solidFill>
                  <a:schemeClr val="tx1"/>
                </a:solidFill>
                <a:effectLst/>
                <a:latin typeface="Arial" panose="020B0604020202020204" pitchFamily="34" charset="0"/>
                <a:cs typeface="Arial" panose="020B0604020202020204" pitchFamily="34" charset="0"/>
              </a:rPr>
              <a:t>Be aware of the signs of abuse and neglect in adult care homes, says NICE.</a:t>
            </a:r>
          </a:p>
          <a:p>
            <a:r>
              <a:rPr lang="en-US" sz="4000" dirty="0">
                <a:solidFill>
                  <a:schemeClr val="tx1"/>
                </a:solidFill>
                <a:latin typeface="Arial" panose="020B0604020202020204" pitchFamily="34" charset="0"/>
                <a:cs typeface="Arial" panose="020B0604020202020204" pitchFamily="34" charset="0"/>
              </a:rPr>
              <a:t>Available  at: </a:t>
            </a:r>
            <a:r>
              <a:rPr lang="en-US" sz="400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https://www.nice.org.uk/news/article/be-aware-of-the-signs-of-abuse-and-neglect-in-adult-care-homes-says-nice</a:t>
            </a:r>
            <a:r>
              <a:rPr lang="en-US" sz="4000" dirty="0">
                <a:solidFill>
                  <a:schemeClr val="tx1"/>
                </a:solidFill>
                <a:latin typeface="Arial" panose="020B0604020202020204" pitchFamily="34" charset="0"/>
                <a:cs typeface="Arial" panose="020B0604020202020204" pitchFamily="34" charset="0"/>
              </a:rPr>
              <a:t> (Accessed : 5</a:t>
            </a:r>
            <a:r>
              <a:rPr lang="en-US" sz="4000" baseline="30000" dirty="0">
                <a:solidFill>
                  <a:schemeClr val="tx1"/>
                </a:solidFill>
                <a:latin typeface="Arial" panose="020B0604020202020204" pitchFamily="34" charset="0"/>
                <a:cs typeface="Arial" panose="020B0604020202020204" pitchFamily="34" charset="0"/>
              </a:rPr>
              <a:t>th</a:t>
            </a:r>
            <a:r>
              <a:rPr lang="en-US" sz="4000" dirty="0">
                <a:solidFill>
                  <a:schemeClr val="tx1"/>
                </a:solidFill>
                <a:latin typeface="Arial" panose="020B0604020202020204" pitchFamily="34" charset="0"/>
                <a:cs typeface="Arial" panose="020B0604020202020204" pitchFamily="34" charset="0"/>
              </a:rPr>
              <a:t> November 2021).</a:t>
            </a:r>
          </a:p>
          <a:p>
            <a:endParaRPr lang="en-US" sz="4000" i="1" dirty="0">
              <a:solidFill>
                <a:schemeClr val="tx1"/>
              </a:solidFill>
              <a:effectLst/>
              <a:latin typeface="Arial" panose="020B0604020202020204" pitchFamily="34" charset="0"/>
              <a:cs typeface="Arial" panose="020B0604020202020204" pitchFamily="34" charset="0"/>
            </a:endParaRPr>
          </a:p>
          <a:p>
            <a:r>
              <a:rPr lang="en-GB" sz="4000" dirty="0">
                <a:solidFill>
                  <a:schemeClr val="tx1"/>
                </a:solidFill>
                <a:latin typeface="Arial" panose="020B0604020202020204" pitchFamily="34" charset="0"/>
                <a:cs typeface="Arial" panose="020B0604020202020204" pitchFamily="34" charset="0"/>
              </a:rPr>
              <a:t>NICE , (2021) </a:t>
            </a:r>
            <a:r>
              <a:rPr lang="en-GB" sz="4000" i="1" dirty="0">
                <a:solidFill>
                  <a:schemeClr val="tx1"/>
                </a:solidFill>
                <a:latin typeface="Arial" panose="020B0604020202020204" pitchFamily="34" charset="0"/>
                <a:cs typeface="Arial" panose="020B0604020202020204" pitchFamily="34" charset="0"/>
              </a:rPr>
              <a:t>The National institute for health and care excellence.</a:t>
            </a:r>
          </a:p>
          <a:p>
            <a:r>
              <a:rPr lang="en-GB" sz="4000" dirty="0">
                <a:solidFill>
                  <a:schemeClr val="tx1"/>
                </a:solidFill>
                <a:latin typeface="Arial" panose="020B0604020202020204" pitchFamily="34" charset="0"/>
                <a:cs typeface="Arial" panose="020B0604020202020204" pitchFamily="34" charset="0"/>
              </a:rPr>
              <a:t>Available at: </a:t>
            </a:r>
            <a:r>
              <a:rPr lang="en-GB" sz="4000"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https://www.google.com/search?q=NICE+Heal+care</a:t>
            </a:r>
            <a:r>
              <a:rPr lang="en-GB" sz="4000" dirty="0">
                <a:solidFill>
                  <a:schemeClr val="tx1"/>
                </a:solidFill>
                <a:latin typeface="Arial" panose="020B0604020202020204" pitchFamily="34" charset="0"/>
                <a:cs typeface="Arial" panose="020B0604020202020204" pitchFamily="34" charset="0"/>
              </a:rPr>
              <a:t> ( Accessed: 5</a:t>
            </a:r>
            <a:r>
              <a:rPr lang="en-GB" sz="4000" baseline="30000" dirty="0">
                <a:solidFill>
                  <a:schemeClr val="tx1"/>
                </a:solidFill>
                <a:latin typeface="Arial" panose="020B0604020202020204" pitchFamily="34" charset="0"/>
                <a:cs typeface="Arial" panose="020B0604020202020204" pitchFamily="34" charset="0"/>
              </a:rPr>
              <a:t>th</a:t>
            </a:r>
            <a:r>
              <a:rPr lang="en-GB" sz="4000" dirty="0">
                <a:solidFill>
                  <a:schemeClr val="tx1"/>
                </a:solidFill>
                <a:latin typeface="Arial" panose="020B0604020202020204" pitchFamily="34" charset="0"/>
                <a:cs typeface="Arial" panose="020B0604020202020204" pitchFamily="34" charset="0"/>
              </a:rPr>
              <a:t> November 2021).</a:t>
            </a:r>
          </a:p>
          <a:p>
            <a:endParaRPr lang="en-GB" sz="4000" i="1" dirty="0">
              <a:solidFill>
                <a:schemeClr val="tx1"/>
              </a:solidFill>
              <a:latin typeface="Arial" panose="020B0604020202020204" pitchFamily="34" charset="0"/>
              <a:cs typeface="Arial" panose="020B0604020202020204" pitchFamily="34" charset="0"/>
            </a:endParaRPr>
          </a:p>
          <a:p>
            <a:r>
              <a:rPr lang="en-GB" sz="4000" dirty="0">
                <a:solidFill>
                  <a:schemeClr val="tx1"/>
                </a:solidFill>
                <a:latin typeface="Arial" panose="020B0604020202020204" pitchFamily="34" charset="0"/>
                <a:cs typeface="Arial" panose="020B0604020202020204" pitchFamily="34" charset="0"/>
              </a:rPr>
              <a:t>Department of  health and social care, (2021</a:t>
            </a:r>
            <a:r>
              <a:rPr lang="en-GB" sz="4000" i="1" dirty="0">
                <a:solidFill>
                  <a:schemeClr val="tx1"/>
                </a:solidFill>
                <a:latin typeface="Arial" panose="020B0604020202020204" pitchFamily="34" charset="0"/>
                <a:cs typeface="Arial" panose="020B0604020202020204" pitchFamily="34" charset="0"/>
              </a:rPr>
              <a:t>) </a:t>
            </a:r>
            <a:r>
              <a:rPr lang="en-US" sz="4000" i="1" dirty="0">
                <a:solidFill>
                  <a:schemeClr val="tx1"/>
                </a:solidFill>
                <a:effectLst/>
                <a:latin typeface="Arial" panose="020B0604020202020204" pitchFamily="34" charset="0"/>
                <a:cs typeface="Arial" panose="020B0604020202020204" pitchFamily="34" charset="0"/>
              </a:rPr>
              <a:t>Using the Care Act guidance.</a:t>
            </a:r>
          </a:p>
          <a:p>
            <a:r>
              <a:rPr lang="en-US" sz="4000" dirty="0">
                <a:solidFill>
                  <a:schemeClr val="tx1"/>
                </a:solidFill>
                <a:latin typeface="Arial" panose="020B0604020202020204" pitchFamily="34" charset="0"/>
                <a:cs typeface="Arial" panose="020B0604020202020204" pitchFamily="34" charset="0"/>
              </a:rPr>
              <a:t>Available at: </a:t>
            </a:r>
            <a:r>
              <a:rPr lang="en-US" sz="4000" dirty="0">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https://www.gov.uk/government/publications/care-act-statutory-guidance/care-and-support-statutory-guidance</a:t>
            </a:r>
            <a:r>
              <a:rPr lang="en-US" sz="4000" dirty="0">
                <a:solidFill>
                  <a:schemeClr val="tx1"/>
                </a:solidFill>
                <a:latin typeface="Arial" panose="020B0604020202020204" pitchFamily="34" charset="0"/>
                <a:cs typeface="Arial" panose="020B0604020202020204" pitchFamily="34" charset="0"/>
              </a:rPr>
              <a:t> (Accessed date: 5</a:t>
            </a:r>
            <a:r>
              <a:rPr lang="en-US" sz="4000" baseline="30000" dirty="0">
                <a:solidFill>
                  <a:schemeClr val="tx1"/>
                </a:solidFill>
                <a:latin typeface="Arial" panose="020B0604020202020204" pitchFamily="34" charset="0"/>
                <a:cs typeface="Arial" panose="020B0604020202020204" pitchFamily="34" charset="0"/>
              </a:rPr>
              <a:t>th</a:t>
            </a:r>
            <a:r>
              <a:rPr lang="en-US" sz="4000" dirty="0">
                <a:solidFill>
                  <a:schemeClr val="tx1"/>
                </a:solidFill>
                <a:latin typeface="Arial" panose="020B0604020202020204" pitchFamily="34" charset="0"/>
                <a:cs typeface="Arial" panose="020B0604020202020204" pitchFamily="34" charset="0"/>
              </a:rPr>
              <a:t> November</a:t>
            </a:r>
          </a:p>
          <a:p>
            <a:r>
              <a:rPr lang="en-US" sz="4000" dirty="0">
                <a:solidFill>
                  <a:schemeClr val="tx1"/>
                </a:solidFill>
                <a:latin typeface="Arial" panose="020B0604020202020204" pitchFamily="34" charset="0"/>
                <a:cs typeface="Arial" panose="020B0604020202020204" pitchFamily="34" charset="0"/>
              </a:rPr>
              <a:t> 2021).</a:t>
            </a:r>
          </a:p>
          <a:p>
            <a:endParaRPr lang="en-US" sz="4000" i="1" dirty="0">
              <a:solidFill>
                <a:schemeClr val="tx1"/>
              </a:solidFill>
              <a:latin typeface="Arial" panose="020B0604020202020204" pitchFamily="34" charset="0"/>
              <a:cs typeface="Arial" panose="020B0604020202020204" pitchFamily="34" charset="0"/>
            </a:endParaRPr>
          </a:p>
          <a:p>
            <a:r>
              <a:rPr lang="en-GB" sz="4000" dirty="0">
                <a:solidFill>
                  <a:schemeClr val="tx1"/>
                </a:solidFill>
                <a:latin typeface="Arial" panose="020B0604020202020204" pitchFamily="34" charset="0"/>
                <a:cs typeface="Arial" panose="020B0604020202020204" pitchFamily="34" charset="0"/>
              </a:rPr>
              <a:t>Gov.uk ,(2021) </a:t>
            </a:r>
            <a:r>
              <a:rPr lang="en-GB" sz="4000" i="1" dirty="0">
                <a:solidFill>
                  <a:schemeClr val="tx1"/>
                </a:solidFill>
                <a:latin typeface="Arial" panose="020B0604020202020204" pitchFamily="34" charset="0"/>
                <a:cs typeface="Arial" panose="020B0604020202020204" pitchFamily="34" charset="0"/>
              </a:rPr>
              <a:t>Welcome to Gove.uk.</a:t>
            </a:r>
          </a:p>
          <a:p>
            <a:r>
              <a:rPr lang="en-GB" sz="4000" dirty="0">
                <a:solidFill>
                  <a:schemeClr val="tx1"/>
                </a:solidFill>
                <a:latin typeface="Arial" panose="020B0604020202020204" pitchFamily="34" charset="0"/>
                <a:cs typeface="Arial" panose="020B0604020202020204" pitchFamily="34" charset="0"/>
              </a:rPr>
              <a:t>Available at: </a:t>
            </a:r>
            <a:r>
              <a:rPr lang="en-GB" sz="4000" dirty="0">
                <a:solidFill>
                  <a:schemeClr val="tx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https://www.google.com/search?q=gov+uk</a:t>
            </a:r>
            <a:r>
              <a:rPr lang="en-GB" sz="4000" dirty="0">
                <a:solidFill>
                  <a:schemeClr val="tx1"/>
                </a:solidFill>
                <a:latin typeface="Arial" panose="020B0604020202020204" pitchFamily="34" charset="0"/>
                <a:cs typeface="Arial" panose="020B0604020202020204" pitchFamily="34" charset="0"/>
              </a:rPr>
              <a:t> (Accessed: 5</a:t>
            </a:r>
            <a:r>
              <a:rPr lang="en-GB" sz="4000" baseline="30000" dirty="0">
                <a:solidFill>
                  <a:schemeClr val="tx1"/>
                </a:solidFill>
                <a:latin typeface="Arial" panose="020B0604020202020204" pitchFamily="34" charset="0"/>
                <a:cs typeface="Arial" panose="020B0604020202020204" pitchFamily="34" charset="0"/>
              </a:rPr>
              <a:t>th</a:t>
            </a:r>
            <a:r>
              <a:rPr lang="en-GB" sz="4000" dirty="0">
                <a:solidFill>
                  <a:schemeClr val="tx1"/>
                </a:solidFill>
                <a:latin typeface="Arial" panose="020B0604020202020204" pitchFamily="34" charset="0"/>
                <a:cs typeface="Arial" panose="020B0604020202020204" pitchFamily="34" charset="0"/>
              </a:rPr>
              <a:t> November 2021).</a:t>
            </a:r>
          </a:p>
          <a:p>
            <a:endParaRPr lang="en-GB" sz="4000" i="1" dirty="0">
              <a:solidFill>
                <a:schemeClr val="tx1"/>
              </a:solidFill>
              <a:latin typeface="Arial" panose="020B0604020202020204" pitchFamily="34" charset="0"/>
              <a:cs typeface="Arial" panose="020B0604020202020204" pitchFamily="34" charset="0"/>
            </a:endParaRPr>
          </a:p>
          <a:p>
            <a:r>
              <a:rPr lang="en-GB" sz="4000" dirty="0">
                <a:solidFill>
                  <a:schemeClr val="tx1"/>
                </a:solidFill>
                <a:latin typeface="Arial" panose="020B0604020202020204" pitchFamily="34" charset="0"/>
                <a:cs typeface="Arial" panose="020B0604020202020204" pitchFamily="34" charset="0"/>
              </a:rPr>
              <a:t>Care Quality Commission ,(2021) </a:t>
            </a:r>
            <a:r>
              <a:rPr lang="en-US" sz="4000" b="0" i="1" dirty="0">
                <a:solidFill>
                  <a:schemeClr val="tx1"/>
                </a:solidFill>
                <a:effectLst/>
                <a:latin typeface="Arial" panose="020B0604020202020204" pitchFamily="34" charset="0"/>
                <a:cs typeface="Arial" panose="020B0604020202020204" pitchFamily="34" charset="0"/>
              </a:rPr>
              <a:t>Regulation 13: Safeguarding service users from abuse and improper treatment.</a:t>
            </a:r>
          </a:p>
          <a:p>
            <a:r>
              <a:rPr lang="en-US" sz="4000" dirty="0">
                <a:solidFill>
                  <a:schemeClr val="tx1"/>
                </a:solidFill>
                <a:latin typeface="Arial" panose="020B0604020202020204" pitchFamily="34" charset="0"/>
                <a:cs typeface="Arial" panose="020B0604020202020204" pitchFamily="34" charset="0"/>
              </a:rPr>
              <a:t>Available at: </a:t>
            </a:r>
            <a:r>
              <a:rPr lang="en-US" sz="4000" dirty="0">
                <a:solidFill>
                  <a:schemeClr val="tx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https://www.cqc.org.uk/guidance-providers/regulations-enforcement/regulation-13-safeguarding-service-users-abuse-improper</a:t>
            </a:r>
            <a:r>
              <a:rPr lang="en-US" sz="4000" dirty="0">
                <a:solidFill>
                  <a:schemeClr val="tx1"/>
                </a:solidFill>
                <a:latin typeface="Arial" panose="020B0604020202020204" pitchFamily="34" charset="0"/>
                <a:cs typeface="Arial" panose="020B0604020202020204" pitchFamily="34" charset="0"/>
              </a:rPr>
              <a:t> (Accessed: 5</a:t>
            </a:r>
            <a:r>
              <a:rPr lang="en-US" sz="4000" baseline="30000" dirty="0">
                <a:solidFill>
                  <a:schemeClr val="tx1"/>
                </a:solidFill>
                <a:latin typeface="Arial" panose="020B0604020202020204" pitchFamily="34" charset="0"/>
                <a:cs typeface="Arial" panose="020B0604020202020204" pitchFamily="34" charset="0"/>
              </a:rPr>
              <a:t>th</a:t>
            </a:r>
            <a:r>
              <a:rPr lang="en-US" sz="4000" dirty="0">
                <a:solidFill>
                  <a:schemeClr val="tx1"/>
                </a:solidFill>
                <a:latin typeface="Arial" panose="020B0604020202020204" pitchFamily="34" charset="0"/>
                <a:cs typeface="Arial" panose="020B0604020202020204" pitchFamily="34" charset="0"/>
              </a:rPr>
              <a:t> November 2021)</a:t>
            </a:r>
          </a:p>
          <a:p>
            <a:endParaRPr lang="en-US" sz="4000" b="0" dirty="0">
              <a:solidFill>
                <a:schemeClr val="tx1"/>
              </a:solidFill>
              <a:effectLst/>
              <a:latin typeface="Arial" panose="020B0604020202020204" pitchFamily="34" charset="0"/>
              <a:cs typeface="Arial" panose="020B0604020202020204" pitchFamily="34" charset="0"/>
            </a:endParaRPr>
          </a:p>
          <a:p>
            <a:r>
              <a:rPr lang="en-GB" sz="4000" dirty="0">
                <a:solidFill>
                  <a:schemeClr val="tx1"/>
                </a:solidFill>
                <a:latin typeface="Arial" panose="020B0604020202020204" pitchFamily="34" charset="0"/>
                <a:cs typeface="Arial" panose="020B0604020202020204" pitchFamily="34" charset="0"/>
              </a:rPr>
              <a:t>Walsall Healthcare NHS trust, (2021) </a:t>
            </a:r>
            <a:r>
              <a:rPr lang="en-GB" sz="4000" i="1" dirty="0">
                <a:solidFill>
                  <a:schemeClr val="tx1"/>
                </a:solidFill>
                <a:latin typeface="Arial" panose="020B0604020202020204" pitchFamily="34" charset="0"/>
                <a:cs typeface="Arial" panose="020B0604020202020204" pitchFamily="34" charset="0"/>
              </a:rPr>
              <a:t>Supporting staff is key to tackling CQC concern.</a:t>
            </a:r>
          </a:p>
          <a:p>
            <a:r>
              <a:rPr lang="en-GB" sz="4000" dirty="0">
                <a:solidFill>
                  <a:schemeClr val="tx1"/>
                </a:solidFill>
                <a:latin typeface="Arial" panose="020B0604020202020204" pitchFamily="34" charset="0"/>
                <a:cs typeface="Arial" panose="020B0604020202020204" pitchFamily="34" charset="0"/>
              </a:rPr>
              <a:t>Available at: </a:t>
            </a:r>
            <a:r>
              <a:rPr lang="en-GB" sz="4000" dirty="0">
                <a:solidFill>
                  <a:schemeClr val="tx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https://www.google.com/search?q=care+quality+commission</a:t>
            </a:r>
            <a:r>
              <a:rPr lang="en-GB" sz="4000" dirty="0">
                <a:solidFill>
                  <a:schemeClr val="tx1"/>
                </a:solidFill>
                <a:latin typeface="Arial" panose="020B0604020202020204" pitchFamily="34" charset="0"/>
                <a:cs typeface="Arial" panose="020B0604020202020204" pitchFamily="34" charset="0"/>
              </a:rPr>
              <a:t> (Accessed : 5</a:t>
            </a:r>
            <a:r>
              <a:rPr lang="en-GB" sz="4000" baseline="30000" dirty="0">
                <a:solidFill>
                  <a:schemeClr val="tx1"/>
                </a:solidFill>
                <a:latin typeface="Arial" panose="020B0604020202020204" pitchFamily="34" charset="0"/>
                <a:cs typeface="Arial" panose="020B0604020202020204" pitchFamily="34" charset="0"/>
              </a:rPr>
              <a:t>th</a:t>
            </a:r>
            <a:r>
              <a:rPr lang="en-GB" sz="4000" dirty="0">
                <a:solidFill>
                  <a:schemeClr val="tx1"/>
                </a:solidFill>
                <a:latin typeface="Arial" panose="020B0604020202020204" pitchFamily="34" charset="0"/>
                <a:cs typeface="Arial" panose="020B0604020202020204" pitchFamily="34" charset="0"/>
              </a:rPr>
              <a:t> November 2021).</a:t>
            </a:r>
          </a:p>
          <a:p>
            <a:endParaRPr lang="en-GB" sz="4000" i="1" dirty="0">
              <a:solidFill>
                <a:schemeClr val="tx1"/>
              </a:solidFill>
              <a:latin typeface="Arial" panose="020B0604020202020204" pitchFamily="34" charset="0"/>
              <a:cs typeface="Arial" panose="020B0604020202020204" pitchFamily="34" charset="0"/>
            </a:endParaRPr>
          </a:p>
          <a:p>
            <a:r>
              <a:rPr lang="en-GB" sz="4000" dirty="0">
                <a:solidFill>
                  <a:schemeClr val="tx1"/>
                </a:solidFill>
                <a:latin typeface="Arial" panose="020B0604020202020204" pitchFamily="34" charset="0"/>
                <a:cs typeface="Arial" panose="020B0604020202020204" pitchFamily="34" charset="0"/>
              </a:rPr>
              <a:t>The CDP Standard office, (2020</a:t>
            </a:r>
            <a:r>
              <a:rPr lang="en-GB" sz="4000" i="1" dirty="0">
                <a:solidFill>
                  <a:schemeClr val="tx1"/>
                </a:solidFill>
                <a:latin typeface="Arial" panose="020B0604020202020204" pitchFamily="34" charset="0"/>
                <a:cs typeface="Arial" panose="020B0604020202020204" pitchFamily="34" charset="0"/>
              </a:rPr>
              <a:t>) </a:t>
            </a:r>
            <a:r>
              <a:rPr lang="en-US" sz="4000" b="0" i="1" dirty="0">
                <a:solidFill>
                  <a:schemeClr val="tx1"/>
                </a:solidFill>
                <a:effectLst/>
                <a:latin typeface="Arial" panose="020B0604020202020204" pitchFamily="34" charset="0"/>
                <a:cs typeface="Arial" panose="020B0604020202020204" pitchFamily="34" charset="0"/>
              </a:rPr>
              <a:t>Regulation 13: Safeguarding service users from abuse and improper treatment.</a:t>
            </a:r>
          </a:p>
          <a:p>
            <a:r>
              <a:rPr lang="en-US" sz="4000" dirty="0">
                <a:solidFill>
                  <a:schemeClr val="tx1"/>
                </a:solidFill>
                <a:latin typeface="Arial" panose="020B0604020202020204" pitchFamily="34" charset="0"/>
                <a:cs typeface="Arial" panose="020B0604020202020204" pitchFamily="34" charset="0"/>
              </a:rPr>
              <a:t>Available at: </a:t>
            </a:r>
            <a:r>
              <a:rPr lang="en-US" sz="4000" dirty="0">
                <a:solidFill>
                  <a:schemeClr val="tx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https://www.cqc.org.uk/guidance-providers/regulations-enforcement/regulation-13-safeguarding-service-users-abuse-improper</a:t>
            </a:r>
            <a:r>
              <a:rPr lang="en-US" sz="4000" dirty="0">
                <a:solidFill>
                  <a:schemeClr val="tx1"/>
                </a:solidFill>
                <a:latin typeface="Arial" panose="020B0604020202020204" pitchFamily="34" charset="0"/>
                <a:cs typeface="Arial" panose="020B0604020202020204" pitchFamily="34" charset="0"/>
              </a:rPr>
              <a:t> (Accessed: 5</a:t>
            </a:r>
            <a:r>
              <a:rPr lang="en-US" sz="4000" baseline="30000" dirty="0">
                <a:solidFill>
                  <a:schemeClr val="tx1"/>
                </a:solidFill>
                <a:latin typeface="Arial" panose="020B0604020202020204" pitchFamily="34" charset="0"/>
                <a:cs typeface="Arial" panose="020B0604020202020204" pitchFamily="34" charset="0"/>
              </a:rPr>
              <a:t>th</a:t>
            </a:r>
            <a:r>
              <a:rPr lang="en-US" sz="4000" dirty="0">
                <a:solidFill>
                  <a:schemeClr val="tx1"/>
                </a:solidFill>
                <a:latin typeface="Arial" panose="020B0604020202020204" pitchFamily="34" charset="0"/>
                <a:cs typeface="Arial" panose="020B0604020202020204" pitchFamily="34" charset="0"/>
              </a:rPr>
              <a:t> November 2021).</a:t>
            </a:r>
            <a:endParaRPr lang="en-US" sz="4000" b="0" dirty="0">
              <a:solidFill>
                <a:schemeClr val="tx1"/>
              </a:solidFill>
              <a:effectLst/>
              <a:latin typeface="Arial" panose="020B0604020202020204" pitchFamily="34" charset="0"/>
              <a:cs typeface="Arial" panose="020B0604020202020204" pitchFamily="34" charset="0"/>
            </a:endParaRPr>
          </a:p>
          <a:p>
            <a:endParaRPr lang="en-GB" sz="4000" dirty="0">
              <a:solidFill>
                <a:schemeClr val="tx1"/>
              </a:solidFill>
              <a:latin typeface="Arial" panose="020B0604020202020204" pitchFamily="34" charset="0"/>
              <a:cs typeface="Arial" panose="020B0604020202020204" pitchFamily="34" charset="0"/>
            </a:endParaRPr>
          </a:p>
          <a:p>
            <a:endParaRPr lang="en-GB" sz="1100"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43804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9BCC7-5D55-419B-925C-A2CD4E8D3FDA}"/>
              </a:ext>
            </a:extLst>
          </p:cNvPr>
          <p:cNvSpPr>
            <a:spLocks noGrp="1"/>
          </p:cNvSpPr>
          <p:nvPr>
            <p:ph type="title"/>
          </p:nvPr>
        </p:nvSpPr>
        <p:spPr>
          <a:xfrm>
            <a:off x="609601" y="93132"/>
            <a:ext cx="8596668" cy="5164667"/>
          </a:xfrm>
        </p:spPr>
        <p:txBody>
          <a:bodyPr>
            <a:normAutofit/>
          </a:bodyPr>
          <a:lstStyle/>
          <a:p>
            <a:r>
              <a:rPr lang="en-GB" sz="4000" b="1" u="sng" dirty="0">
                <a:solidFill>
                  <a:srgbClr val="0070C0"/>
                </a:solidFill>
                <a:latin typeface="Arial" panose="020B0604020202020204" pitchFamily="34" charset="0"/>
                <a:cs typeface="Arial" panose="020B0604020202020204" pitchFamily="34" charset="0"/>
              </a:rPr>
              <a:t>Reference </a:t>
            </a:r>
          </a:p>
        </p:txBody>
      </p:sp>
      <p:sp>
        <p:nvSpPr>
          <p:cNvPr id="3" name="Content Placeholder 2">
            <a:extLst>
              <a:ext uri="{FF2B5EF4-FFF2-40B4-BE49-F238E27FC236}">
                <a16:creationId xmlns:a16="http://schemas.microsoft.com/office/drawing/2014/main" id="{4CA0BFD8-6C83-4AAE-8ED6-AA2545CAB4B6}"/>
              </a:ext>
            </a:extLst>
          </p:cNvPr>
          <p:cNvSpPr>
            <a:spLocks noGrp="1"/>
          </p:cNvSpPr>
          <p:nvPr>
            <p:ph idx="1"/>
          </p:nvPr>
        </p:nvSpPr>
        <p:spPr>
          <a:xfrm>
            <a:off x="736601" y="890587"/>
            <a:ext cx="8596668" cy="5874281"/>
          </a:xfrm>
        </p:spPr>
        <p:txBody>
          <a:bodyPr>
            <a:normAutofit/>
          </a:bodyPr>
          <a:lstStyle/>
          <a:p>
            <a:r>
              <a:rPr lang="en-GB" sz="1000" dirty="0">
                <a:solidFill>
                  <a:schemeClr val="tx1"/>
                </a:solidFill>
                <a:latin typeface="Arial" panose="020B0604020202020204" pitchFamily="34" charset="0"/>
                <a:cs typeface="Arial" panose="020B0604020202020204" pitchFamily="34" charset="0"/>
              </a:rPr>
              <a:t>White, MA, Raypole ,C (2020) </a:t>
            </a:r>
            <a:r>
              <a:rPr lang="en-GB" sz="1000" i="1" dirty="0">
                <a:solidFill>
                  <a:schemeClr val="tx1"/>
                </a:solidFill>
                <a:latin typeface="Arial" panose="020B0604020202020204" pitchFamily="34" charset="0"/>
                <a:cs typeface="Arial" panose="020B0604020202020204" pitchFamily="34" charset="0"/>
              </a:rPr>
              <a:t>Understanding the cycles of abuse.</a:t>
            </a:r>
          </a:p>
          <a:p>
            <a:r>
              <a:rPr lang="en-GB" sz="1000" dirty="0">
                <a:solidFill>
                  <a:schemeClr val="tx1"/>
                </a:solidFill>
                <a:latin typeface="Arial" panose="020B0604020202020204" pitchFamily="34" charset="0"/>
                <a:cs typeface="Arial" panose="020B0604020202020204" pitchFamily="34" charset="0"/>
              </a:rPr>
              <a:t>Available  at: </a:t>
            </a:r>
            <a:r>
              <a:rPr lang="en-GB" sz="100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https://www.healthline.com/health/relationships/cycle-of-abuse</a:t>
            </a:r>
            <a:r>
              <a:rPr lang="en-GB" sz="1000" dirty="0">
                <a:solidFill>
                  <a:schemeClr val="tx1"/>
                </a:solidFill>
                <a:latin typeface="Arial" panose="020B0604020202020204" pitchFamily="34" charset="0"/>
                <a:cs typeface="Arial" panose="020B0604020202020204" pitchFamily="34" charset="0"/>
              </a:rPr>
              <a:t> (Accessed : 6</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 20201).</a:t>
            </a:r>
          </a:p>
          <a:p>
            <a:endParaRPr lang="en-GB" sz="1000" dirty="0">
              <a:solidFill>
                <a:schemeClr val="tx1"/>
              </a:solidFill>
              <a:latin typeface="Arial" panose="020B0604020202020204" pitchFamily="34" charset="0"/>
              <a:cs typeface="Arial" panose="020B0604020202020204" pitchFamily="34" charset="0"/>
            </a:endParaRPr>
          </a:p>
          <a:p>
            <a:r>
              <a:rPr lang="en-GB" sz="1000" dirty="0">
                <a:solidFill>
                  <a:schemeClr val="tx1"/>
                </a:solidFill>
                <a:latin typeface="Arial" panose="020B0604020202020204" pitchFamily="34" charset="0"/>
                <a:cs typeface="Arial" panose="020B0604020202020204" pitchFamily="34" charset="0"/>
              </a:rPr>
              <a:t>Healthline (2020) </a:t>
            </a:r>
            <a:r>
              <a:rPr lang="en-GB" sz="1000" i="1" dirty="0">
                <a:solidFill>
                  <a:schemeClr val="tx1"/>
                </a:solidFill>
                <a:latin typeface="Arial" panose="020B0604020202020204" pitchFamily="34" charset="0"/>
                <a:cs typeface="Arial" panose="020B0604020202020204" pitchFamily="34" charset="0"/>
              </a:rPr>
              <a:t>Medical information and health advice you can trust.</a:t>
            </a:r>
          </a:p>
          <a:p>
            <a:r>
              <a:rPr lang="en-GB" sz="1000" i="1" dirty="0">
                <a:solidFill>
                  <a:schemeClr val="tx1"/>
                </a:solidFill>
                <a:latin typeface="Arial" panose="020B0604020202020204" pitchFamily="34" charset="0"/>
                <a:cs typeface="Arial" panose="020B0604020202020204" pitchFamily="34" charset="0"/>
              </a:rPr>
              <a:t>Available at: https://www.google.com/search?q=healthline</a:t>
            </a:r>
            <a:r>
              <a:rPr lang="en-GB" sz="1000" dirty="0">
                <a:solidFill>
                  <a:schemeClr val="tx1"/>
                </a:solidFill>
                <a:latin typeface="Arial" panose="020B0604020202020204" pitchFamily="34" charset="0"/>
                <a:cs typeface="Arial" panose="020B0604020202020204" pitchFamily="34" charset="0"/>
              </a:rPr>
              <a:t> (Accessed date: 6</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 20221).</a:t>
            </a:r>
          </a:p>
          <a:p>
            <a:endParaRPr lang="en-GB" sz="1000" i="1" dirty="0">
              <a:solidFill>
                <a:schemeClr val="tx1"/>
              </a:solidFill>
              <a:latin typeface="Arial" panose="020B0604020202020204" pitchFamily="34" charset="0"/>
              <a:cs typeface="Arial" panose="020B0604020202020204" pitchFamily="34" charset="0"/>
            </a:endParaRPr>
          </a:p>
          <a:p>
            <a:r>
              <a:rPr lang="en-GB" sz="1000" dirty="0">
                <a:solidFill>
                  <a:schemeClr val="tx1"/>
                </a:solidFill>
                <a:latin typeface="Arial" panose="020B0604020202020204" pitchFamily="34" charset="0"/>
                <a:cs typeface="Arial" panose="020B0604020202020204" pitchFamily="34" charset="0"/>
              </a:rPr>
              <a:t>Townbunison,  (2021</a:t>
            </a:r>
            <a:r>
              <a:rPr lang="en-GB" sz="1000" i="1" dirty="0">
                <a:solidFill>
                  <a:schemeClr val="tx1"/>
                </a:solidFill>
                <a:latin typeface="Arial" panose="020B0604020202020204" pitchFamily="34" charset="0"/>
                <a:cs typeface="Arial" panose="020B0604020202020204" pitchFamily="34" charset="0"/>
              </a:rPr>
              <a:t>) </a:t>
            </a:r>
            <a:r>
              <a:rPr lang="en-US" sz="1000" i="1" dirty="0">
                <a:solidFill>
                  <a:schemeClr val="tx1"/>
                </a:solidFill>
                <a:latin typeface="Arial" panose="020B0604020202020204" pitchFamily="34" charset="0"/>
                <a:cs typeface="Arial" panose="020B0604020202020204" pitchFamily="34" charset="0"/>
              </a:rPr>
              <a:t>Use of surveillance in health and care settings: Guidance for UNISON representatives.</a:t>
            </a:r>
          </a:p>
          <a:p>
            <a:r>
              <a:rPr lang="en-US" sz="1000" dirty="0">
                <a:solidFill>
                  <a:schemeClr val="tx1"/>
                </a:solidFill>
                <a:latin typeface="Arial" panose="020B0604020202020204" pitchFamily="34" charset="0"/>
                <a:cs typeface="Arial" panose="020B0604020202020204" pitchFamily="34" charset="0"/>
              </a:rPr>
              <a:t>Available at: </a:t>
            </a:r>
            <a:r>
              <a:rPr lang="en-US" sz="1000"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https://www.unison.org.uk/content/uploads/2015/02/TowebUNISON-guidance-on-the-use-of-surveillance-cameras-in-health-and-care-settings2.pdf</a:t>
            </a:r>
            <a:r>
              <a:rPr lang="en-US" sz="1000" dirty="0">
                <a:solidFill>
                  <a:schemeClr val="tx1"/>
                </a:solidFill>
                <a:latin typeface="Arial" panose="020B0604020202020204" pitchFamily="34" charset="0"/>
                <a:cs typeface="Arial" panose="020B0604020202020204" pitchFamily="34" charset="0"/>
              </a:rPr>
              <a:t> (Accessed: 6</a:t>
            </a:r>
            <a:r>
              <a:rPr lang="en-US" sz="1000" baseline="30000" dirty="0">
                <a:solidFill>
                  <a:schemeClr val="tx1"/>
                </a:solidFill>
                <a:latin typeface="Arial" panose="020B0604020202020204" pitchFamily="34" charset="0"/>
                <a:cs typeface="Arial" panose="020B0604020202020204" pitchFamily="34" charset="0"/>
              </a:rPr>
              <a:t>th</a:t>
            </a:r>
            <a:r>
              <a:rPr lang="en-US" sz="1000" dirty="0">
                <a:solidFill>
                  <a:schemeClr val="tx1"/>
                </a:solidFill>
                <a:latin typeface="Arial" panose="020B0604020202020204" pitchFamily="34" charset="0"/>
                <a:cs typeface="Arial" panose="020B0604020202020204" pitchFamily="34" charset="0"/>
              </a:rPr>
              <a:t> November 2021).</a:t>
            </a:r>
          </a:p>
          <a:p>
            <a:endParaRPr lang="en-US" sz="1000" dirty="0">
              <a:solidFill>
                <a:schemeClr val="tx1"/>
              </a:solidFill>
              <a:latin typeface="Arial" panose="020B0604020202020204" pitchFamily="34" charset="0"/>
              <a:cs typeface="Arial" panose="020B0604020202020204" pitchFamily="34" charset="0"/>
            </a:endParaRPr>
          </a:p>
          <a:p>
            <a:r>
              <a:rPr lang="en-GB" sz="1000" dirty="0">
                <a:solidFill>
                  <a:schemeClr val="tx1"/>
                </a:solidFill>
                <a:latin typeface="Arial" panose="020B0604020202020204" pitchFamily="34" charset="0"/>
                <a:cs typeface="Arial" panose="020B0604020202020204" pitchFamily="34" charset="0"/>
              </a:rPr>
              <a:t>Care Quality Commission ,(2021</a:t>
            </a:r>
            <a:r>
              <a:rPr lang="en-GB" sz="1000" i="1" dirty="0">
                <a:solidFill>
                  <a:schemeClr val="tx1"/>
                </a:solidFill>
                <a:latin typeface="Arial" panose="020B0604020202020204" pitchFamily="34" charset="0"/>
                <a:cs typeface="Arial" panose="020B0604020202020204" pitchFamily="34" charset="0"/>
              </a:rPr>
              <a:t>) </a:t>
            </a:r>
            <a:r>
              <a:rPr lang="en-US" sz="1000" i="1" dirty="0">
                <a:solidFill>
                  <a:schemeClr val="tx1"/>
                </a:solidFill>
                <a:effectLst/>
                <a:latin typeface="Arial" panose="020B0604020202020204" pitchFamily="34" charset="0"/>
                <a:cs typeface="Arial" panose="020B0604020202020204" pitchFamily="34" charset="0"/>
              </a:rPr>
              <a:t>Using cameras or other recording equipment to check somebody's care.</a:t>
            </a:r>
          </a:p>
          <a:p>
            <a:r>
              <a:rPr lang="en-US" sz="1000" dirty="0">
                <a:solidFill>
                  <a:schemeClr val="tx1"/>
                </a:solidFill>
                <a:latin typeface="Arial" panose="020B0604020202020204" pitchFamily="34" charset="0"/>
                <a:cs typeface="Arial" panose="020B0604020202020204" pitchFamily="34" charset="0"/>
              </a:rPr>
              <a:t>Available at: https://www.cqc.org.uk/contact-us/report-concern/using-cameras-or-other-recording-equipment-check-somebodys-care (Accessed: 6</a:t>
            </a:r>
            <a:r>
              <a:rPr lang="en-US" sz="1000" baseline="30000" dirty="0">
                <a:solidFill>
                  <a:schemeClr val="tx1"/>
                </a:solidFill>
                <a:latin typeface="Arial" panose="020B0604020202020204" pitchFamily="34" charset="0"/>
                <a:cs typeface="Arial" panose="020B0604020202020204" pitchFamily="34" charset="0"/>
              </a:rPr>
              <a:t>th</a:t>
            </a:r>
            <a:r>
              <a:rPr lang="en-US" sz="1000" dirty="0">
                <a:solidFill>
                  <a:schemeClr val="tx1"/>
                </a:solidFill>
                <a:latin typeface="Arial" panose="020B0604020202020204" pitchFamily="34" charset="0"/>
                <a:cs typeface="Arial" panose="020B0604020202020204" pitchFamily="34" charset="0"/>
              </a:rPr>
              <a:t> November 2021).</a:t>
            </a:r>
          </a:p>
          <a:p>
            <a:endParaRPr lang="en-US" sz="1000" i="1" dirty="0">
              <a:solidFill>
                <a:schemeClr val="tx1"/>
              </a:solidFill>
              <a:effectLst/>
              <a:latin typeface="Arial" panose="020B0604020202020204" pitchFamily="34" charset="0"/>
              <a:cs typeface="Arial" panose="020B0604020202020204" pitchFamily="34" charset="0"/>
            </a:endParaRPr>
          </a:p>
          <a:p>
            <a:pPr marL="0" indent="0">
              <a:buNone/>
            </a:pPr>
            <a:r>
              <a:rPr lang="en-GB" sz="1000" i="1" dirty="0">
                <a:solidFill>
                  <a:schemeClr val="tx1"/>
                </a:solidFill>
                <a:latin typeface="Arial" panose="020B0604020202020204" pitchFamily="34" charset="0"/>
                <a:cs typeface="Arial" panose="020B0604020202020204" pitchFamily="34" charset="0"/>
              </a:rPr>
              <a:t>          </a:t>
            </a:r>
            <a:r>
              <a:rPr lang="en-GB" sz="1000" dirty="0">
                <a:solidFill>
                  <a:schemeClr val="tx1"/>
                </a:solidFill>
                <a:latin typeface="Arial" panose="020B0604020202020204" pitchFamily="34" charset="0"/>
                <a:cs typeface="Arial" panose="020B0604020202020204" pitchFamily="34" charset="0"/>
              </a:rPr>
              <a:t>Best spy camara for nursing  home, (2020</a:t>
            </a:r>
            <a:r>
              <a:rPr lang="en-GB" sz="1000" i="1" dirty="0">
                <a:solidFill>
                  <a:schemeClr val="tx1"/>
                </a:solidFill>
                <a:latin typeface="Arial" panose="020B0604020202020204" pitchFamily="34" charset="0"/>
                <a:cs typeface="Arial" panose="020B0604020202020204" pitchFamily="34" charset="0"/>
              </a:rPr>
              <a:t>) Internet eyes.</a:t>
            </a:r>
          </a:p>
          <a:p>
            <a:r>
              <a:rPr lang="en-GB" sz="1000" dirty="0">
                <a:solidFill>
                  <a:schemeClr val="tx1"/>
                </a:solidFill>
                <a:latin typeface="Arial" panose="020B0604020202020204" pitchFamily="34" charset="0"/>
                <a:cs typeface="Arial" panose="020B0604020202020204" pitchFamily="34" charset="0"/>
              </a:rPr>
              <a:t>Available  at: </a:t>
            </a:r>
            <a:r>
              <a:rPr lang="en-GB" sz="1000" dirty="0">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https://www.google.com/search?q=camera+other+it+etc+in+care+home (Accessed</a:t>
            </a:r>
            <a:r>
              <a:rPr lang="en-GB" sz="1000" dirty="0">
                <a:solidFill>
                  <a:schemeClr val="tx1"/>
                </a:solidFill>
                <a:latin typeface="Arial" panose="020B0604020202020204" pitchFamily="34" charset="0"/>
                <a:cs typeface="Arial" panose="020B0604020202020204" pitchFamily="34" charset="0"/>
              </a:rPr>
              <a:t>: 6</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 2021).</a:t>
            </a:r>
          </a:p>
          <a:p>
            <a:endParaRPr lang="en-GB" sz="1000" i="1" dirty="0">
              <a:solidFill>
                <a:schemeClr val="tx1"/>
              </a:solidFill>
              <a:latin typeface="Arial" panose="020B0604020202020204" pitchFamily="34" charset="0"/>
              <a:cs typeface="Arial" panose="020B0604020202020204" pitchFamily="34" charset="0"/>
            </a:endParaRPr>
          </a:p>
          <a:p>
            <a:pPr marL="0" indent="0">
              <a:buNone/>
            </a:pPr>
            <a:r>
              <a:rPr lang="en-GB" sz="1000" dirty="0">
                <a:solidFill>
                  <a:schemeClr val="tx1"/>
                </a:solidFill>
                <a:latin typeface="Arial" panose="020B0604020202020204" pitchFamily="34" charset="0"/>
                <a:cs typeface="Arial" panose="020B0604020202020204" pitchFamily="34" charset="0"/>
              </a:rPr>
              <a:t>          Improving end of life care (2021) </a:t>
            </a:r>
            <a:r>
              <a:rPr lang="en-GB" sz="1000" i="1" dirty="0">
                <a:solidFill>
                  <a:schemeClr val="tx1"/>
                </a:solidFill>
                <a:latin typeface="Arial" panose="020B0604020202020204" pitchFamily="34" charset="0"/>
                <a:cs typeface="Arial" panose="020B0604020202020204" pitchFamily="34" charset="0"/>
              </a:rPr>
              <a:t>Improving end of life care /lifespan.</a:t>
            </a:r>
          </a:p>
          <a:p>
            <a:pPr marL="0" indent="0">
              <a:buNone/>
            </a:pPr>
            <a:r>
              <a:rPr lang="en-GB" sz="1000" i="1" dirty="0">
                <a:solidFill>
                  <a:schemeClr val="tx1"/>
                </a:solidFill>
                <a:latin typeface="Arial" panose="020B0604020202020204" pitchFamily="34" charset="0"/>
                <a:cs typeface="Arial" panose="020B0604020202020204" pitchFamily="34" charset="0"/>
              </a:rPr>
              <a:t>         </a:t>
            </a:r>
            <a:r>
              <a:rPr lang="en-GB" sz="1000" dirty="0">
                <a:solidFill>
                  <a:schemeClr val="tx1"/>
                </a:solidFill>
                <a:latin typeface="Arial" panose="020B0604020202020204" pitchFamily="34" charset="0"/>
                <a:cs typeface="Arial" panose="020B0604020202020204" pitchFamily="34" charset="0"/>
              </a:rPr>
              <a:t>Available at: </a:t>
            </a:r>
            <a:r>
              <a:rPr lang="en-GB" sz="1000" dirty="0">
                <a:solidFill>
                  <a:schemeClr val="tx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https://www.google.com/search?q=the+end+%2Ccare (Accessed</a:t>
            </a:r>
            <a:r>
              <a:rPr lang="en-GB" sz="1000" dirty="0">
                <a:solidFill>
                  <a:schemeClr val="tx1"/>
                </a:solidFill>
                <a:latin typeface="Arial" panose="020B0604020202020204" pitchFamily="34" charset="0"/>
                <a:cs typeface="Arial" panose="020B0604020202020204" pitchFamily="34" charset="0"/>
              </a:rPr>
              <a:t>: 6</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 2021).</a:t>
            </a:r>
          </a:p>
          <a:p>
            <a:pPr marL="0" indent="0">
              <a:buNone/>
            </a:pPr>
            <a:endParaRPr lang="en-GB" sz="1000" i="1" dirty="0">
              <a:solidFill>
                <a:schemeClr val="tx1"/>
              </a:solidFill>
              <a:latin typeface="Arial" panose="020B0604020202020204" pitchFamily="34" charset="0"/>
              <a:cs typeface="Arial" panose="020B0604020202020204" pitchFamily="34" charset="0"/>
            </a:endParaRPr>
          </a:p>
          <a:p>
            <a:r>
              <a:rPr lang="en-GB" sz="1000" i="1" dirty="0">
                <a:solidFill>
                  <a:schemeClr val="tx1"/>
                </a:solidFill>
                <a:latin typeface="Arial" panose="020B0604020202020204" pitchFamily="34" charset="0"/>
                <a:cs typeface="Arial" panose="020B0604020202020204" pitchFamily="34" charset="0"/>
              </a:rPr>
              <a:t> </a:t>
            </a:r>
            <a:r>
              <a:rPr lang="en-GB" sz="1000" dirty="0">
                <a:solidFill>
                  <a:schemeClr val="tx1"/>
                </a:solidFill>
                <a:latin typeface="Arial" panose="020B0604020202020204" pitchFamily="34" charset="0"/>
                <a:cs typeface="Arial" panose="020B0604020202020204" pitchFamily="34" charset="0"/>
              </a:rPr>
              <a:t>Handley law ,(2014) </a:t>
            </a:r>
            <a:r>
              <a:rPr lang="en-GB" sz="1000" i="1" dirty="0">
                <a:solidFill>
                  <a:schemeClr val="tx1"/>
                </a:solidFill>
                <a:latin typeface="Arial" panose="020B0604020202020204" pitchFamily="34" charset="0"/>
                <a:cs typeface="Arial" panose="020B0604020202020204" pitchFamily="34" charset="0"/>
              </a:rPr>
              <a:t>Care Act 2014</a:t>
            </a:r>
          </a:p>
          <a:p>
            <a:r>
              <a:rPr lang="en-GB" sz="1000" dirty="0">
                <a:solidFill>
                  <a:schemeClr val="tx1"/>
                </a:solidFill>
                <a:latin typeface="Arial" panose="020B0604020202020204" pitchFamily="34" charset="0"/>
                <a:cs typeface="Arial" panose="020B0604020202020204" pitchFamily="34" charset="0"/>
              </a:rPr>
              <a:t>Available at: </a:t>
            </a:r>
            <a:r>
              <a:rPr lang="en-GB" sz="1000" dirty="0">
                <a:solidFill>
                  <a:schemeClr val="tx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https://handleylaw.co.uk/care-act-2014/</a:t>
            </a:r>
            <a:r>
              <a:rPr lang="en-GB" sz="1000" dirty="0">
                <a:solidFill>
                  <a:schemeClr val="tx1"/>
                </a:solidFill>
                <a:latin typeface="Arial" panose="020B0604020202020204" pitchFamily="34" charset="0"/>
                <a:cs typeface="Arial" panose="020B0604020202020204" pitchFamily="34" charset="0"/>
              </a:rPr>
              <a:t> (Accessed: 6</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 2021).</a:t>
            </a:r>
          </a:p>
          <a:p>
            <a:endParaRPr lang="en-GB" sz="1000" i="1" dirty="0">
              <a:solidFill>
                <a:schemeClr val="tx1"/>
              </a:solidFill>
              <a:latin typeface="Arial" panose="020B0604020202020204" pitchFamily="34" charset="0"/>
              <a:cs typeface="Arial" panose="020B0604020202020204" pitchFamily="34" charset="0"/>
            </a:endParaRPr>
          </a:p>
          <a:p>
            <a:endParaRPr lang="en-GB" sz="1000" i="1" dirty="0">
              <a:solidFill>
                <a:schemeClr val="tx1"/>
              </a:solidFill>
              <a:latin typeface="Arial" panose="020B0604020202020204" pitchFamily="34" charset="0"/>
              <a:cs typeface="Arial" panose="020B0604020202020204" pitchFamily="34" charset="0"/>
            </a:endParaRPr>
          </a:p>
          <a:p>
            <a:endParaRPr lang="en-GB" sz="1000"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6879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53641-541D-4112-9813-AF990FFFD9EC}"/>
              </a:ext>
            </a:extLst>
          </p:cNvPr>
          <p:cNvSpPr>
            <a:spLocks noGrp="1"/>
          </p:cNvSpPr>
          <p:nvPr>
            <p:ph type="title"/>
          </p:nvPr>
        </p:nvSpPr>
        <p:spPr>
          <a:xfrm>
            <a:off x="677334" y="609600"/>
            <a:ext cx="8596668" cy="879013"/>
          </a:xfrm>
        </p:spPr>
        <p:txBody>
          <a:bodyPr>
            <a:normAutofit/>
          </a:bodyPr>
          <a:lstStyle/>
          <a:p>
            <a:r>
              <a:rPr lang="en-GB" sz="4000" b="1" u="sng" dirty="0">
                <a:solidFill>
                  <a:srgbClr val="0070C0"/>
                </a:solidFill>
                <a:latin typeface="Arial" panose="020B0604020202020204" pitchFamily="34" charset="0"/>
                <a:cs typeface="Arial" panose="020B0604020202020204" pitchFamily="34" charset="0"/>
              </a:rPr>
              <a:t>Reference </a:t>
            </a:r>
          </a:p>
        </p:txBody>
      </p:sp>
      <p:sp>
        <p:nvSpPr>
          <p:cNvPr id="3" name="Content Placeholder 2">
            <a:extLst>
              <a:ext uri="{FF2B5EF4-FFF2-40B4-BE49-F238E27FC236}">
                <a16:creationId xmlns:a16="http://schemas.microsoft.com/office/drawing/2014/main" id="{9C75EC18-568C-45F4-A3FC-1D3FCA49A7DA}"/>
              </a:ext>
            </a:extLst>
          </p:cNvPr>
          <p:cNvSpPr>
            <a:spLocks noGrp="1"/>
          </p:cNvSpPr>
          <p:nvPr>
            <p:ph idx="1"/>
          </p:nvPr>
        </p:nvSpPr>
        <p:spPr>
          <a:xfrm>
            <a:off x="677334" y="1488612"/>
            <a:ext cx="8596668" cy="5050733"/>
          </a:xfrm>
        </p:spPr>
        <p:txBody>
          <a:bodyPr>
            <a:normAutofit/>
          </a:bodyPr>
          <a:lstStyle/>
          <a:p>
            <a:r>
              <a:rPr lang="en-GB" sz="1000" dirty="0">
                <a:solidFill>
                  <a:schemeClr val="tx1"/>
                </a:solidFill>
                <a:latin typeface="Arial" panose="020B0604020202020204" pitchFamily="34" charset="0"/>
                <a:cs typeface="Arial" panose="020B0604020202020204" pitchFamily="34" charset="0"/>
              </a:rPr>
              <a:t>Tracy ,N (2021</a:t>
            </a:r>
            <a:r>
              <a:rPr lang="en-GB" sz="1000" i="1" dirty="0">
                <a:solidFill>
                  <a:schemeClr val="tx1"/>
                </a:solidFill>
                <a:latin typeface="Arial" panose="020B0604020202020204" pitchFamily="34" charset="0"/>
                <a:cs typeface="Arial" panose="020B0604020202020204" pitchFamily="34" charset="0"/>
              </a:rPr>
              <a:t>)  What is abuse ? Define abuse.</a:t>
            </a:r>
          </a:p>
          <a:p>
            <a:r>
              <a:rPr lang="en-GB" sz="1000" dirty="0">
                <a:solidFill>
                  <a:schemeClr val="tx1"/>
                </a:solidFill>
                <a:latin typeface="Arial" panose="020B0604020202020204" pitchFamily="34" charset="0"/>
                <a:cs typeface="Arial" panose="020B0604020202020204" pitchFamily="34" charset="0"/>
              </a:rPr>
              <a:t>Available at: https://www.healthyplace.com/abuse/abuse-information/what-is-abuse-abuse-definition (Accessed: 11</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November/2021).</a:t>
            </a:r>
          </a:p>
          <a:p>
            <a:r>
              <a:rPr lang="en-GB" sz="1000" dirty="0">
                <a:solidFill>
                  <a:schemeClr val="tx1"/>
                </a:solidFill>
                <a:latin typeface="Arial" panose="020B0604020202020204" pitchFamily="34" charset="0"/>
                <a:cs typeface="Arial" panose="020B0604020202020204" pitchFamily="34" charset="0"/>
              </a:rPr>
              <a:t>Care quality commission ,(2020) </a:t>
            </a:r>
            <a:r>
              <a:rPr lang="en-GB" sz="1000" i="1" dirty="0">
                <a:solidFill>
                  <a:schemeClr val="tx1"/>
                </a:solidFill>
                <a:latin typeface="Arial" panose="020B0604020202020204" pitchFamily="34" charset="0"/>
                <a:cs typeface="Arial" panose="020B0604020202020204" pitchFamily="34" charset="0"/>
              </a:rPr>
              <a:t>What we do.</a:t>
            </a:r>
          </a:p>
          <a:p>
            <a:r>
              <a:rPr lang="en-GB" sz="1000" dirty="0">
                <a:solidFill>
                  <a:schemeClr val="tx1"/>
                </a:solidFill>
                <a:latin typeface="Arial" panose="020B0604020202020204" pitchFamily="34" charset="0"/>
                <a:cs typeface="Arial" panose="020B0604020202020204" pitchFamily="34" charset="0"/>
              </a:rPr>
              <a:t>Available at: </a:t>
            </a:r>
            <a:r>
              <a:rPr lang="en-GB" sz="100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https://www.google.com/search?q=cqc+helpline(Aceesed</a:t>
            </a:r>
            <a:r>
              <a:rPr lang="en-GB" sz="1000" dirty="0">
                <a:solidFill>
                  <a:schemeClr val="tx1"/>
                </a:solidFill>
                <a:latin typeface="Arial" panose="020B0604020202020204" pitchFamily="34" charset="0"/>
                <a:cs typeface="Arial" panose="020B0604020202020204" pitchFamily="34" charset="0"/>
              </a:rPr>
              <a:t>: 10</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 2021).</a:t>
            </a:r>
          </a:p>
          <a:p>
            <a:r>
              <a:rPr lang="en-GB" sz="1000" dirty="0">
                <a:solidFill>
                  <a:schemeClr val="tx1"/>
                </a:solidFill>
                <a:latin typeface="Arial" panose="020B0604020202020204" pitchFamily="34" charset="0"/>
                <a:cs typeface="Arial" panose="020B0604020202020204" pitchFamily="34" charset="0"/>
              </a:rPr>
              <a:t>The NHS Constitution ,(2020) </a:t>
            </a:r>
            <a:r>
              <a:rPr lang="en-GB" sz="1000" i="1" dirty="0">
                <a:solidFill>
                  <a:schemeClr val="tx1"/>
                </a:solidFill>
                <a:latin typeface="Arial" panose="020B0604020202020204" pitchFamily="34" charset="0"/>
                <a:cs typeface="Arial" panose="020B0604020202020204" pitchFamily="34" charset="0"/>
              </a:rPr>
              <a:t>Call handler emergency medical dispatcher health Career. </a:t>
            </a:r>
          </a:p>
          <a:p>
            <a:r>
              <a:rPr lang="en-GB" sz="1000" dirty="0">
                <a:solidFill>
                  <a:schemeClr val="tx1"/>
                </a:solidFill>
                <a:latin typeface="Arial" panose="020B0604020202020204" pitchFamily="34" charset="0"/>
                <a:cs typeface="Arial" panose="020B0604020202020204" pitchFamily="34" charset="0"/>
              </a:rPr>
              <a:t>Available at: https://www.google.com/search?q=999+call+handler+job+description(Accessed: 10</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 2021).</a:t>
            </a:r>
          </a:p>
          <a:p>
            <a:r>
              <a:rPr lang="en-GB" sz="1000" dirty="0">
                <a:solidFill>
                  <a:schemeClr val="tx1"/>
                </a:solidFill>
                <a:latin typeface="Arial" panose="020B0604020202020204" pitchFamily="34" charset="0"/>
                <a:cs typeface="Arial" panose="020B0604020202020204" pitchFamily="34" charset="0"/>
              </a:rPr>
              <a:t>Bowoman, K (2021) </a:t>
            </a:r>
            <a:r>
              <a:rPr lang="en-GB" sz="1000" i="1" dirty="0">
                <a:solidFill>
                  <a:schemeClr val="tx1"/>
                </a:solidFill>
                <a:latin typeface="Arial" panose="020B0604020202020204" pitchFamily="34" charset="0"/>
                <a:cs typeface="Arial" panose="020B0604020202020204" pitchFamily="34" charset="0"/>
              </a:rPr>
              <a:t>The National Carelines information Now. </a:t>
            </a:r>
          </a:p>
          <a:p>
            <a:r>
              <a:rPr lang="en-GB" sz="1000" i="1" dirty="0">
                <a:solidFill>
                  <a:schemeClr val="tx1"/>
                </a:solidFill>
                <a:latin typeface="Arial" panose="020B0604020202020204" pitchFamily="34" charset="0"/>
                <a:cs typeface="Arial" panose="020B0604020202020204" pitchFamily="34" charset="0"/>
              </a:rPr>
              <a:t>Available at: </a:t>
            </a:r>
            <a:r>
              <a:rPr lang="en-GB" sz="1000" i="1"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https://www.google.com/search?q=the+nation+care+line (Accessed</a:t>
            </a:r>
            <a:r>
              <a:rPr lang="en-GB" sz="1000" i="1" dirty="0">
                <a:solidFill>
                  <a:schemeClr val="tx1"/>
                </a:solidFill>
                <a:latin typeface="Arial" panose="020B0604020202020204" pitchFamily="34" charset="0"/>
                <a:cs typeface="Arial" panose="020B0604020202020204" pitchFamily="34" charset="0"/>
              </a:rPr>
              <a:t> : 10</a:t>
            </a:r>
            <a:r>
              <a:rPr lang="en-GB" sz="1000" i="1" baseline="30000" dirty="0">
                <a:solidFill>
                  <a:schemeClr val="tx1"/>
                </a:solidFill>
                <a:latin typeface="Arial" panose="020B0604020202020204" pitchFamily="34" charset="0"/>
                <a:cs typeface="Arial" panose="020B0604020202020204" pitchFamily="34" charset="0"/>
              </a:rPr>
              <a:t>th</a:t>
            </a:r>
            <a:r>
              <a:rPr lang="en-GB" sz="1000" i="1" dirty="0">
                <a:solidFill>
                  <a:schemeClr val="tx1"/>
                </a:solidFill>
                <a:latin typeface="Arial" panose="020B0604020202020204" pitchFamily="34" charset="0"/>
                <a:cs typeface="Arial" panose="020B0604020202020204" pitchFamily="34" charset="0"/>
              </a:rPr>
              <a:t> November 2021).</a:t>
            </a:r>
          </a:p>
          <a:p>
            <a:r>
              <a:rPr lang="en-GB" sz="1000" dirty="0">
                <a:solidFill>
                  <a:schemeClr val="tx1"/>
                </a:solidFill>
                <a:latin typeface="Arial" panose="020B0604020202020204" pitchFamily="34" charset="0"/>
                <a:cs typeface="Arial" panose="020B0604020202020204" pitchFamily="34" charset="0"/>
              </a:rPr>
              <a:t>The National Careline (2020) </a:t>
            </a:r>
            <a:r>
              <a:rPr lang="en-GB" sz="1000" i="1" dirty="0">
                <a:solidFill>
                  <a:schemeClr val="tx1"/>
                </a:solidFill>
                <a:latin typeface="Arial" panose="020B0604020202020204" pitchFamily="34" charset="0"/>
                <a:cs typeface="Arial" panose="020B0604020202020204" pitchFamily="34" charset="0"/>
              </a:rPr>
              <a:t>Action on Elder Abuse .</a:t>
            </a:r>
          </a:p>
          <a:p>
            <a:r>
              <a:rPr lang="en-GB" sz="1000" dirty="0">
                <a:solidFill>
                  <a:schemeClr val="tx1"/>
                </a:solidFill>
                <a:latin typeface="Arial" panose="020B0604020202020204" pitchFamily="34" charset="0"/>
                <a:cs typeface="Arial" panose="020B0604020202020204" pitchFamily="34" charset="0"/>
              </a:rPr>
              <a:t>Available at: https://www.thenationalcareline.org/AccessingHelp/ActionOnElderAbuse(Accessed : 10</a:t>
            </a:r>
            <a:r>
              <a:rPr lang="en-GB" sz="1000" baseline="30000" dirty="0">
                <a:solidFill>
                  <a:schemeClr val="tx1"/>
                </a:solidFill>
                <a:latin typeface="Arial" panose="020B0604020202020204" pitchFamily="34" charset="0"/>
                <a:cs typeface="Arial" panose="020B0604020202020204" pitchFamily="34" charset="0"/>
              </a:rPr>
              <a:t>th</a:t>
            </a:r>
            <a:r>
              <a:rPr lang="en-GB" sz="1000" dirty="0">
                <a:solidFill>
                  <a:schemeClr val="tx1"/>
                </a:solidFill>
                <a:latin typeface="Arial" panose="020B0604020202020204" pitchFamily="34" charset="0"/>
                <a:cs typeface="Arial" panose="020B0604020202020204" pitchFamily="34" charset="0"/>
              </a:rPr>
              <a:t> November 2021).</a:t>
            </a:r>
          </a:p>
          <a:p>
            <a:r>
              <a:rPr lang="en-GB" sz="1000" dirty="0">
                <a:solidFill>
                  <a:schemeClr val="tx1"/>
                </a:solidFill>
                <a:latin typeface="Arial" panose="020B0604020202020204" pitchFamily="34" charset="0"/>
                <a:cs typeface="Arial" panose="020B0604020202020204" pitchFamily="34" charset="0"/>
              </a:rPr>
              <a:t>NHS (2020) </a:t>
            </a:r>
            <a:r>
              <a:rPr lang="en-US" sz="1000" i="1" dirty="0">
                <a:solidFill>
                  <a:schemeClr val="tx1"/>
                </a:solidFill>
                <a:effectLst/>
                <a:latin typeface="Arial" panose="020B0604020202020204" pitchFamily="34" charset="0"/>
                <a:cs typeface="Arial" panose="020B0604020202020204" pitchFamily="34" charset="0"/>
              </a:rPr>
              <a:t>Call handler/emergency medical dispatcher.</a:t>
            </a:r>
          </a:p>
          <a:p>
            <a:r>
              <a:rPr lang="en-US" sz="1000" dirty="0">
                <a:solidFill>
                  <a:schemeClr val="tx1"/>
                </a:solidFill>
                <a:latin typeface="Arial" panose="020B0604020202020204" pitchFamily="34" charset="0"/>
                <a:cs typeface="Arial" panose="020B0604020202020204" pitchFamily="34" charset="0"/>
              </a:rPr>
              <a:t>Available at: https://www.healthcareers.nhs.uk/explore-roles/ambulance-service-team/roles-ambulance-service/emergency-medical-dispatchercall-handle (Accessed: 10</a:t>
            </a:r>
            <a:r>
              <a:rPr lang="en-US" sz="1000" baseline="30000" dirty="0">
                <a:solidFill>
                  <a:schemeClr val="tx1"/>
                </a:solidFill>
                <a:latin typeface="Arial" panose="020B0604020202020204" pitchFamily="34" charset="0"/>
                <a:cs typeface="Arial" panose="020B0604020202020204" pitchFamily="34" charset="0"/>
              </a:rPr>
              <a:t>th</a:t>
            </a:r>
            <a:r>
              <a:rPr lang="en-US" sz="1000" dirty="0">
                <a:solidFill>
                  <a:schemeClr val="tx1"/>
                </a:solidFill>
                <a:latin typeface="Arial" panose="020B0604020202020204" pitchFamily="34" charset="0"/>
                <a:cs typeface="Arial" panose="020B0604020202020204" pitchFamily="34" charset="0"/>
              </a:rPr>
              <a:t> November 2021).</a:t>
            </a:r>
          </a:p>
          <a:p>
            <a:r>
              <a:rPr lang="en-US" sz="1000" dirty="0">
                <a:solidFill>
                  <a:schemeClr val="tx1"/>
                </a:solidFill>
                <a:latin typeface="Arial" panose="020B0604020202020204" pitchFamily="34" charset="0"/>
                <a:cs typeface="Arial" panose="020B0604020202020204" pitchFamily="34" charset="0"/>
              </a:rPr>
              <a:t>The independent regulator of health and social care n England (2021</a:t>
            </a:r>
            <a:r>
              <a:rPr lang="en-US" sz="1000" i="1" dirty="0">
                <a:solidFill>
                  <a:schemeClr val="tx1"/>
                </a:solidFill>
                <a:latin typeface="Arial" panose="020B0604020202020204" pitchFamily="34" charset="0"/>
                <a:cs typeface="Arial" panose="020B0604020202020204" pitchFamily="34" charset="0"/>
              </a:rPr>
              <a:t>) How we monitor ,inspect and rate.</a:t>
            </a:r>
          </a:p>
          <a:p>
            <a:r>
              <a:rPr lang="en-US" sz="1000" dirty="0">
                <a:solidFill>
                  <a:schemeClr val="tx1"/>
                </a:solidFill>
                <a:latin typeface="Arial" panose="020B0604020202020204" pitchFamily="34" charset="0"/>
                <a:cs typeface="Arial" panose="020B0604020202020204" pitchFamily="34" charset="0"/>
              </a:rPr>
              <a:t>Available at: </a:t>
            </a:r>
            <a:r>
              <a:rPr lang="en-US" sz="1000" dirty="0">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https://www.cqc.org.uk/what-we-do</a:t>
            </a:r>
            <a:r>
              <a:rPr lang="en-US" sz="1000" dirty="0">
                <a:solidFill>
                  <a:schemeClr val="tx1"/>
                </a:solidFill>
                <a:latin typeface="Arial" panose="020B0604020202020204" pitchFamily="34" charset="0"/>
                <a:cs typeface="Arial" panose="020B0604020202020204" pitchFamily="34" charset="0"/>
              </a:rPr>
              <a:t> (accessed : 10</a:t>
            </a:r>
            <a:r>
              <a:rPr lang="en-US" sz="1000" baseline="30000" dirty="0">
                <a:solidFill>
                  <a:schemeClr val="tx1"/>
                </a:solidFill>
                <a:latin typeface="Arial" panose="020B0604020202020204" pitchFamily="34" charset="0"/>
                <a:cs typeface="Arial" panose="020B0604020202020204" pitchFamily="34" charset="0"/>
              </a:rPr>
              <a:t>th</a:t>
            </a:r>
            <a:r>
              <a:rPr lang="en-US" sz="1000" dirty="0">
                <a:solidFill>
                  <a:schemeClr val="tx1"/>
                </a:solidFill>
                <a:latin typeface="Arial" panose="020B0604020202020204" pitchFamily="34" charset="0"/>
                <a:cs typeface="Arial" panose="020B0604020202020204" pitchFamily="34" charset="0"/>
              </a:rPr>
              <a:t> November 2021).</a:t>
            </a:r>
          </a:p>
          <a:p>
            <a:r>
              <a:rPr lang="en-US" sz="1000" dirty="0">
                <a:solidFill>
                  <a:schemeClr val="tx1"/>
                </a:solidFill>
                <a:effectLst/>
                <a:latin typeface="Arial" panose="020B0604020202020204" pitchFamily="34" charset="0"/>
                <a:cs typeface="Arial" panose="020B0604020202020204" pitchFamily="34" charset="0"/>
              </a:rPr>
              <a:t>SCIE (2021</a:t>
            </a:r>
            <a:r>
              <a:rPr lang="en-US" sz="1000" i="1" dirty="0">
                <a:solidFill>
                  <a:schemeClr val="tx1"/>
                </a:solidFill>
                <a:effectLst/>
                <a:latin typeface="Arial" panose="020B0604020202020204" pitchFamily="34" charset="0"/>
                <a:cs typeface="Arial" panose="020B0604020202020204" pitchFamily="34" charset="0"/>
              </a:rPr>
              <a:t>) </a:t>
            </a:r>
            <a:r>
              <a:rPr lang="en-US" sz="1000" b="0" i="1" dirty="0">
                <a:solidFill>
                  <a:schemeClr val="tx1"/>
                </a:solidFill>
                <a:effectLst/>
                <a:latin typeface="Arial" panose="020B0604020202020204" pitchFamily="34" charset="0"/>
                <a:cs typeface="Arial" panose="020B0604020202020204" pitchFamily="34" charset="0"/>
              </a:rPr>
              <a:t>Role and duties of Safeguarding Adults Boards.</a:t>
            </a:r>
          </a:p>
          <a:p>
            <a:r>
              <a:rPr lang="en-US" sz="1000" dirty="0">
                <a:solidFill>
                  <a:schemeClr val="tx1"/>
                </a:solidFill>
                <a:latin typeface="Arial" panose="020B0604020202020204" pitchFamily="34" charset="0"/>
                <a:cs typeface="Arial" panose="020B0604020202020204" pitchFamily="34" charset="0"/>
              </a:rPr>
              <a:t>Available at: </a:t>
            </a:r>
            <a:r>
              <a:rPr lang="en-US" sz="1000" dirty="0">
                <a:solidFill>
                  <a:schemeClr val="tx1"/>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https://www.scie.org.uk/care-act-2014/safeguarding-adults/safeguarding-adults-boards-checklist-and-resources/role-and-duties.asp</a:t>
            </a:r>
            <a:r>
              <a:rPr lang="en-US" sz="1000" dirty="0">
                <a:solidFill>
                  <a:schemeClr val="tx1"/>
                </a:solidFill>
                <a:latin typeface="Arial" panose="020B0604020202020204" pitchFamily="34" charset="0"/>
                <a:cs typeface="Arial" panose="020B0604020202020204" pitchFamily="34" charset="0"/>
              </a:rPr>
              <a:t> (Accessed:10th November 2021).</a:t>
            </a:r>
            <a:endParaRPr lang="en-US" sz="1000" b="0" dirty="0">
              <a:solidFill>
                <a:schemeClr val="tx1"/>
              </a:solidFill>
              <a:effectLst/>
              <a:latin typeface="Arial" panose="020B0604020202020204" pitchFamily="34" charset="0"/>
              <a:cs typeface="Arial" panose="020B0604020202020204" pitchFamily="34" charset="0"/>
            </a:endParaRPr>
          </a:p>
          <a:p>
            <a:endParaRPr lang="en-US" sz="1000" dirty="0">
              <a:solidFill>
                <a:schemeClr val="tx1"/>
              </a:solidFill>
              <a:effectLst/>
              <a:latin typeface="Arial" panose="020B0604020202020204" pitchFamily="34" charset="0"/>
              <a:cs typeface="Arial" panose="020B0604020202020204" pitchFamily="34" charset="0"/>
            </a:endParaRPr>
          </a:p>
          <a:p>
            <a:endParaRPr lang="en-GB" sz="1000"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32620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2D10C-7906-40BE-A304-4AE85B2C9F63}"/>
              </a:ext>
            </a:extLst>
          </p:cNvPr>
          <p:cNvSpPr>
            <a:spLocks noGrp="1"/>
          </p:cNvSpPr>
          <p:nvPr>
            <p:ph type="title"/>
          </p:nvPr>
        </p:nvSpPr>
        <p:spPr>
          <a:xfrm>
            <a:off x="677334" y="609600"/>
            <a:ext cx="3403778" cy="834189"/>
          </a:xfrm>
        </p:spPr>
        <p:txBody>
          <a:bodyPr>
            <a:normAutofit/>
          </a:bodyPr>
          <a:lstStyle/>
          <a:p>
            <a:r>
              <a:rPr lang="en-GB" sz="4000" b="1" u="sng" dirty="0">
                <a:solidFill>
                  <a:srgbClr val="0070C0"/>
                </a:solidFill>
                <a:latin typeface="Arial" panose="020B0604020202020204" pitchFamily="34" charset="0"/>
                <a:cs typeface="Arial" panose="020B0604020202020204" pitchFamily="34" charset="0"/>
              </a:rPr>
              <a:t>Conclusion </a:t>
            </a:r>
            <a:endParaRPr lang="en-GB" sz="4000" b="1" u="sng" dirty="0">
              <a:solidFill>
                <a:srgbClr val="0070C0"/>
              </a:solidFill>
            </a:endParaRPr>
          </a:p>
        </p:txBody>
      </p:sp>
      <p:sp>
        <p:nvSpPr>
          <p:cNvPr id="3" name="Content Placeholder 2">
            <a:extLst>
              <a:ext uri="{FF2B5EF4-FFF2-40B4-BE49-F238E27FC236}">
                <a16:creationId xmlns:a16="http://schemas.microsoft.com/office/drawing/2014/main" id="{196BF9D9-0803-4B0D-B72D-F3853AB218D3}"/>
              </a:ext>
            </a:extLst>
          </p:cNvPr>
          <p:cNvSpPr>
            <a:spLocks noGrp="1"/>
          </p:cNvSpPr>
          <p:nvPr>
            <p:ph idx="1"/>
          </p:nvPr>
        </p:nvSpPr>
        <p:spPr>
          <a:xfrm>
            <a:off x="677334" y="1488613"/>
            <a:ext cx="8596668" cy="3880773"/>
          </a:xfrm>
        </p:spPr>
        <p:txBody>
          <a:bodyPr>
            <a:normAutofit/>
          </a:bodyPr>
          <a:lstStyle/>
          <a:p>
            <a:r>
              <a:rPr lang="en-GB" sz="1600" dirty="0">
                <a:latin typeface="Arial" panose="020B0604020202020204" pitchFamily="34" charset="0"/>
                <a:cs typeface="Arial" panose="020B0604020202020204" pitchFamily="34" charset="0"/>
              </a:rPr>
              <a:t>In this assignment  regarding this presentation I have learnt about elder abuse and how to deal with the present outcome of the  abuse incident. By following Polices and producers like different Act that will protect elder people who have been abused in a care home or a domiciliary care. And importantly the communication you need to provided during any abuse situation that a carer will come across with the elder individual who have been abuse. </a:t>
            </a:r>
          </a:p>
          <a:p>
            <a:r>
              <a:rPr lang="en-GB" sz="1600" dirty="0">
                <a:latin typeface="Arial" panose="020B0604020202020204" pitchFamily="34" charset="0"/>
                <a:cs typeface="Arial" panose="020B0604020202020204" pitchFamily="34" charset="0"/>
              </a:rPr>
              <a:t>The outcome to this presentation was mostly getting the right information on elder abuse people. which there is different literature out there to help elder abuser in a residential care home or domiciliary  care.</a:t>
            </a:r>
          </a:p>
          <a:p>
            <a:r>
              <a:rPr lang="en-GB" sz="1600" dirty="0">
                <a:latin typeface="Arial" panose="020B0604020202020204" pitchFamily="34" charset="0"/>
                <a:cs typeface="Arial" panose="020B0604020202020204" pitchFamily="34" charset="0"/>
              </a:rPr>
              <a:t>And finally reaccommodating any service or action to be taken  which will allow cares in the care sector to overcome abuse which any elder individual might  be suffering in an residential care home or an domiciliary care setting</a:t>
            </a:r>
            <a:r>
              <a:rPr lang="en-GB" dirty="0"/>
              <a:t>.</a:t>
            </a:r>
          </a:p>
        </p:txBody>
      </p:sp>
    </p:spTree>
    <p:extLst>
      <p:ext uri="{BB962C8B-B14F-4D97-AF65-F5344CB8AC3E}">
        <p14:creationId xmlns:p14="http://schemas.microsoft.com/office/powerpoint/2010/main" val="14965437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82FA96-BF49-465B-AE57-964278407644}"/>
              </a:ext>
            </a:extLst>
          </p:cNvPr>
          <p:cNvSpPr>
            <a:spLocks noGrp="1"/>
          </p:cNvSpPr>
          <p:nvPr>
            <p:ph type="title"/>
          </p:nvPr>
        </p:nvSpPr>
        <p:spPr>
          <a:xfrm>
            <a:off x="677334" y="609600"/>
            <a:ext cx="7513765" cy="1320800"/>
          </a:xfrm>
        </p:spPr>
        <p:txBody>
          <a:bodyPr>
            <a:normAutofit/>
          </a:bodyPr>
          <a:lstStyle/>
          <a:p>
            <a:r>
              <a:rPr lang="en-GB" sz="4000" b="1" u="sng" dirty="0">
                <a:solidFill>
                  <a:srgbClr val="0070C0"/>
                </a:solidFill>
                <a:latin typeface="Arial" panose="020B0604020202020204" pitchFamily="34" charset="0"/>
                <a:cs typeface="Arial" panose="020B0604020202020204" pitchFamily="34" charset="0"/>
              </a:rPr>
              <a:t>Thank you for listening to my presentation </a:t>
            </a:r>
            <a:endParaRPr lang="en-GB" sz="4000" dirty="0">
              <a:solidFill>
                <a:srgbClr val="0070C0"/>
              </a:solidFill>
            </a:endParaRPr>
          </a:p>
        </p:txBody>
      </p:sp>
      <p:pic>
        <p:nvPicPr>
          <p:cNvPr id="2050" name="Picture 2" descr="Improving End-of-Life Care | Lifespan">
            <a:extLst>
              <a:ext uri="{FF2B5EF4-FFF2-40B4-BE49-F238E27FC236}">
                <a16:creationId xmlns:a16="http://schemas.microsoft.com/office/drawing/2014/main" id="{A4F40FF4-B9A0-4EA4-90D5-3DFC5E2EED8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413918" y="2921000"/>
            <a:ext cx="4079081" cy="191373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DED3DC3-AD29-445D-8275-573318F6C043}"/>
              </a:ext>
            </a:extLst>
          </p:cNvPr>
          <p:cNvSpPr txBox="1"/>
          <p:nvPr/>
        </p:nvSpPr>
        <p:spPr>
          <a:xfrm>
            <a:off x="3228975" y="5879068"/>
            <a:ext cx="3657600"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(Improving end of live care , 2021)</a:t>
            </a:r>
          </a:p>
        </p:txBody>
      </p:sp>
    </p:spTree>
    <p:extLst>
      <p:ext uri="{BB962C8B-B14F-4D97-AF65-F5344CB8AC3E}">
        <p14:creationId xmlns:p14="http://schemas.microsoft.com/office/powerpoint/2010/main" val="33503384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5849</TotalTime>
  <Words>2486</Words>
  <Application>Microsoft Office PowerPoint</Application>
  <PresentationFormat>Widescreen</PresentationFormat>
  <Paragraphs>216</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foundryformsans-book</vt:lpstr>
      <vt:lpstr>Frutiger W01</vt:lpstr>
      <vt:lpstr>Proxima Nova Condensed</vt:lpstr>
      <vt:lpstr>Trebuchet MS</vt:lpstr>
      <vt:lpstr>Wingdings 3</vt:lpstr>
      <vt:lpstr>Facet</vt:lpstr>
      <vt:lpstr>    Training session presentation on Elder Abuse in a Residential care home setting.</vt:lpstr>
      <vt:lpstr>Introduction </vt:lpstr>
      <vt:lpstr>Define What is Elder abuse.</vt:lpstr>
      <vt:lpstr>Main point 1 </vt:lpstr>
      <vt:lpstr>Main point 2</vt:lpstr>
      <vt:lpstr>Main point 3</vt:lpstr>
      <vt:lpstr>Main point 4</vt:lpstr>
      <vt:lpstr>Main point 5</vt:lpstr>
      <vt:lpstr>Main point 6</vt:lpstr>
      <vt:lpstr>Main point 7</vt:lpstr>
      <vt:lpstr>What is Elder abuse </vt:lpstr>
      <vt:lpstr>Sign of abuse recognized by care workers who are looking after elder people in a residential care home setting.</vt:lpstr>
      <vt:lpstr>Real life case study relating to elder people  who are being abuse in a residential care home setting. </vt:lpstr>
      <vt:lpstr>Policy that is put into place for elder people that are being  abused in a residential care home setting.</vt:lpstr>
      <vt:lpstr>Legislation  that is put in to place for elder people who are being abused in a residential care home setting.</vt:lpstr>
      <vt:lpstr>Theories of ageing which relate to elder people who are being abused in a residential care home setting .</vt:lpstr>
      <vt:lpstr>Reporting Elder Abuse</vt:lpstr>
      <vt:lpstr>Recommendation that can be put into place for elder people who have been abused in a residential care home setting. </vt:lpstr>
      <vt:lpstr>References </vt:lpstr>
      <vt:lpstr>Reference </vt:lpstr>
      <vt:lpstr>Reference </vt:lpstr>
      <vt:lpstr>Reference </vt:lpstr>
      <vt:lpstr>Conclusion </vt:lpstr>
      <vt:lpstr>Thank you for listening to my presentation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Seminar presentation on elderly abuse in an domiciliary or residential care setting.</dc:title>
  <dc:creator>Dilruba Khatun</dc:creator>
  <cp:lastModifiedBy>Dilruba Khatun</cp:lastModifiedBy>
  <cp:revision>105</cp:revision>
  <dcterms:created xsi:type="dcterms:W3CDTF">2021-09-29T22:56:32Z</dcterms:created>
  <dcterms:modified xsi:type="dcterms:W3CDTF">2021-11-12T12:35:01Z</dcterms:modified>
</cp:coreProperties>
</file>