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9" r:id="rId1"/>
  </p:sldMasterIdLst>
  <p:notesMasterIdLst>
    <p:notesMasterId r:id="rId29"/>
  </p:notesMasterIdLst>
  <p:sldIdLst>
    <p:sldId id="282" r:id="rId2"/>
    <p:sldId id="283" r:id="rId3"/>
    <p:sldId id="284" r:id="rId4"/>
    <p:sldId id="285" r:id="rId5"/>
    <p:sldId id="287" r:id="rId6"/>
    <p:sldId id="286" r:id="rId7"/>
    <p:sldId id="291" r:id="rId8"/>
    <p:sldId id="292" r:id="rId9"/>
    <p:sldId id="290" r:id="rId10"/>
    <p:sldId id="294" r:id="rId11"/>
    <p:sldId id="293" r:id="rId12"/>
    <p:sldId id="299" r:id="rId13"/>
    <p:sldId id="295" r:id="rId14"/>
    <p:sldId id="296" r:id="rId15"/>
    <p:sldId id="300" r:id="rId16"/>
    <p:sldId id="298" r:id="rId17"/>
    <p:sldId id="297" r:id="rId18"/>
    <p:sldId id="301" r:id="rId19"/>
    <p:sldId id="302" r:id="rId20"/>
    <p:sldId id="303" r:id="rId21"/>
    <p:sldId id="304" r:id="rId22"/>
    <p:sldId id="305" r:id="rId23"/>
    <p:sldId id="306" r:id="rId24"/>
    <p:sldId id="307" r:id="rId25"/>
    <p:sldId id="310" r:id="rId26"/>
    <p:sldId id="309" r:id="rId27"/>
    <p:sldId id="308" r:id="rId28"/>
  </p:sldIdLst>
  <p:sldSz cx="12192000" cy="6858000"/>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Times" panose="02020603050405020304" pitchFamily="18"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Times" panose="02020603050405020304" pitchFamily="18" charset="0"/>
        <a:ea typeface="ＭＳ Ｐゴシック" panose="020B0600070205080204" pitchFamily="34" charset="-128"/>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110" autoAdjust="0"/>
    <p:restoredTop sz="85058" autoAdjust="0"/>
  </p:normalViewPr>
  <p:slideViewPr>
    <p:cSldViewPr snapToGrid="0">
      <p:cViewPr varScale="1">
        <p:scale>
          <a:sx n="82" d="100"/>
          <a:sy n="82" d="100"/>
        </p:scale>
        <p:origin x="108" y="420"/>
      </p:cViewPr>
      <p:guideLst/>
    </p:cSldViewPr>
  </p:slideViewPr>
  <p:notesTextViewPr>
    <p:cViewPr>
      <p:scale>
        <a:sx n="1" d="1"/>
        <a:sy n="1" d="1"/>
      </p:scale>
      <p:origin x="0" y="0"/>
    </p:cViewPr>
  </p:notesTextViewPr>
  <p:sorterViewPr>
    <p:cViewPr>
      <p:scale>
        <a:sx n="100" d="100"/>
        <a:sy n="100" d="100"/>
      </p:scale>
      <p:origin x="0" y="-9942"/>
    </p:cViewPr>
  </p:sorterViewPr>
  <p:notesViewPr>
    <p:cSldViewPr snapToGrid="0">
      <p:cViewPr varScale="1">
        <p:scale>
          <a:sx n="87" d="100"/>
          <a:sy n="87" d="100"/>
        </p:scale>
        <p:origin x="384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Iles" userId="80abbc71-045e-409a-a317-7d3641ca40a2" providerId="ADAL" clId="{8EDB75CA-686D-4094-A17A-723A28919F37}"/>
    <pc:docChg chg="modSld">
      <pc:chgData name="Rachel Iles" userId="80abbc71-045e-409a-a317-7d3641ca40a2" providerId="ADAL" clId="{8EDB75CA-686D-4094-A17A-723A28919F37}" dt="2022-09-21T15:23:31.936" v="7" actId="207"/>
      <pc:docMkLst>
        <pc:docMk/>
      </pc:docMkLst>
      <pc:sldChg chg="modSp mod">
        <pc:chgData name="Rachel Iles" userId="80abbc71-045e-409a-a317-7d3641ca40a2" providerId="ADAL" clId="{8EDB75CA-686D-4094-A17A-723A28919F37}" dt="2022-09-21T15:23:31.936" v="7" actId="207"/>
        <pc:sldMkLst>
          <pc:docMk/>
          <pc:sldMk cId="2836648142" sldId="307"/>
        </pc:sldMkLst>
        <pc:spChg chg="mod">
          <ac:chgData name="Rachel Iles" userId="80abbc71-045e-409a-a317-7d3641ca40a2" providerId="ADAL" clId="{8EDB75CA-686D-4094-A17A-723A28919F37}" dt="2022-09-21T15:23:31.936" v="7" actId="207"/>
          <ac:spMkLst>
            <pc:docMk/>
            <pc:sldMk cId="2836648142" sldId="307"/>
            <ac:spMk id="4" creationId="{A2F1D2C2-9C63-413F-AD15-779C7B85054A}"/>
          </ac:spMkLst>
        </pc:spChg>
        <pc:spChg chg="mod">
          <ac:chgData name="Rachel Iles" userId="80abbc71-045e-409a-a317-7d3641ca40a2" providerId="ADAL" clId="{8EDB75CA-686D-4094-A17A-723A28919F37}" dt="2022-09-21T15:23:27.345" v="6" actId="1076"/>
          <ac:spMkLst>
            <pc:docMk/>
            <pc:sldMk cId="2836648142" sldId="307"/>
            <ac:spMk id="6" creationId="{C82C8B3C-66C3-4E69-90D5-8B737009D558}"/>
          </ac:spMkLst>
        </pc:spChg>
      </pc:sldChg>
      <pc:sldChg chg="modSp mod">
        <pc:chgData name="Rachel Iles" userId="80abbc71-045e-409a-a317-7d3641ca40a2" providerId="ADAL" clId="{8EDB75CA-686D-4094-A17A-723A28919F37}" dt="2022-09-21T15:23:00.248" v="4" actId="207"/>
        <pc:sldMkLst>
          <pc:docMk/>
          <pc:sldMk cId="4278166227" sldId="308"/>
        </pc:sldMkLst>
        <pc:spChg chg="mod">
          <ac:chgData name="Rachel Iles" userId="80abbc71-045e-409a-a317-7d3641ca40a2" providerId="ADAL" clId="{8EDB75CA-686D-4094-A17A-723A28919F37}" dt="2022-09-21T15:23:00.248" v="4" actId="207"/>
          <ac:spMkLst>
            <pc:docMk/>
            <pc:sldMk cId="4278166227" sldId="308"/>
            <ac:spMk id="4" creationId="{5681F52D-C518-44A5-B09A-F31C8091B71C}"/>
          </ac:spMkLst>
        </pc:spChg>
      </pc:sldChg>
    </pc:docChg>
  </pc:docChgLst>
  <pc:docChgLst>
    <pc:chgData name="Rachel Iles" userId="80abbc71-045e-409a-a317-7d3641ca40a2" providerId="ADAL" clId="{A767C860-F58B-4D02-9C09-6162E3C531B1}"/>
    <pc:docChg chg="modSld">
      <pc:chgData name="Rachel Iles" userId="80abbc71-045e-409a-a317-7d3641ca40a2" providerId="ADAL" clId="{A767C860-F58B-4D02-9C09-6162E3C531B1}" dt="2022-08-01T15:18:38.358" v="9" actId="20577"/>
      <pc:docMkLst>
        <pc:docMk/>
      </pc:docMkLst>
      <pc:sldChg chg="modNotes">
        <pc:chgData name="Rachel Iles" userId="80abbc71-045e-409a-a317-7d3641ca40a2" providerId="ADAL" clId="{A767C860-F58B-4D02-9C09-6162E3C531B1}" dt="2022-08-01T15:15:27.357" v="0" actId="20577"/>
        <pc:sldMkLst>
          <pc:docMk/>
          <pc:sldMk cId="2418792082" sldId="285"/>
        </pc:sldMkLst>
      </pc:sldChg>
      <pc:sldChg chg="modNotes">
        <pc:chgData name="Rachel Iles" userId="80abbc71-045e-409a-a317-7d3641ca40a2" providerId="ADAL" clId="{A767C860-F58B-4D02-9C09-6162E3C531B1}" dt="2022-08-01T15:15:36.095" v="1" actId="20577"/>
        <pc:sldMkLst>
          <pc:docMk/>
          <pc:sldMk cId="410631674" sldId="286"/>
        </pc:sldMkLst>
      </pc:sldChg>
      <pc:sldChg chg="modNotes">
        <pc:chgData name="Rachel Iles" userId="80abbc71-045e-409a-a317-7d3641ca40a2" providerId="ADAL" clId="{A767C860-F58B-4D02-9C09-6162E3C531B1}" dt="2022-08-01T15:15:51.628" v="2" actId="20577"/>
        <pc:sldMkLst>
          <pc:docMk/>
          <pc:sldMk cId="1964614526" sldId="291"/>
        </pc:sldMkLst>
      </pc:sldChg>
      <pc:sldChg chg="modNotes">
        <pc:chgData name="Rachel Iles" userId="80abbc71-045e-409a-a317-7d3641ca40a2" providerId="ADAL" clId="{A767C860-F58B-4D02-9C09-6162E3C531B1}" dt="2022-08-01T15:16:47.772" v="4" actId="20577"/>
        <pc:sldMkLst>
          <pc:docMk/>
          <pc:sldMk cId="3802156777" sldId="295"/>
        </pc:sldMkLst>
      </pc:sldChg>
      <pc:sldChg chg="modNotes">
        <pc:chgData name="Rachel Iles" userId="80abbc71-045e-409a-a317-7d3641ca40a2" providerId="ADAL" clId="{A767C860-F58B-4D02-9C09-6162E3C531B1}" dt="2022-08-01T15:16:42.022" v="3" actId="20577"/>
        <pc:sldMkLst>
          <pc:docMk/>
          <pc:sldMk cId="3860741056" sldId="296"/>
        </pc:sldMkLst>
      </pc:sldChg>
      <pc:sldChg chg="modNotes">
        <pc:chgData name="Rachel Iles" userId="80abbc71-045e-409a-a317-7d3641ca40a2" providerId="ADAL" clId="{A767C860-F58B-4D02-9C09-6162E3C531B1}" dt="2022-08-01T15:17:23.844" v="5" actId="20577"/>
        <pc:sldMkLst>
          <pc:docMk/>
          <pc:sldMk cId="3998814796" sldId="303"/>
        </pc:sldMkLst>
      </pc:sldChg>
      <pc:sldChg chg="modNotes">
        <pc:chgData name="Rachel Iles" userId="80abbc71-045e-409a-a317-7d3641ca40a2" providerId="ADAL" clId="{A767C860-F58B-4D02-9C09-6162E3C531B1}" dt="2022-08-01T15:17:45.417" v="6" actId="20577"/>
        <pc:sldMkLst>
          <pc:docMk/>
          <pc:sldMk cId="3250366238" sldId="304"/>
        </pc:sldMkLst>
      </pc:sldChg>
      <pc:sldChg chg="modNotes">
        <pc:chgData name="Rachel Iles" userId="80abbc71-045e-409a-a317-7d3641ca40a2" providerId="ADAL" clId="{A767C860-F58B-4D02-9C09-6162E3C531B1}" dt="2022-08-01T15:18:21.029" v="7" actId="20577"/>
        <pc:sldMkLst>
          <pc:docMk/>
          <pc:sldMk cId="2836648142" sldId="307"/>
        </pc:sldMkLst>
      </pc:sldChg>
      <pc:sldChg chg="modNotes">
        <pc:chgData name="Rachel Iles" userId="80abbc71-045e-409a-a317-7d3641ca40a2" providerId="ADAL" clId="{A767C860-F58B-4D02-9C09-6162E3C531B1}" dt="2022-08-01T15:18:38.358" v="9" actId="20577"/>
        <pc:sldMkLst>
          <pc:docMk/>
          <pc:sldMk cId="4271212789" sldId="309"/>
        </pc:sldMkLst>
      </pc:sldChg>
      <pc:sldChg chg="modNotes">
        <pc:chgData name="Rachel Iles" userId="80abbc71-045e-409a-a317-7d3641ca40a2" providerId="ADAL" clId="{A767C860-F58B-4D02-9C09-6162E3C531B1}" dt="2022-08-01T15:18:32.414" v="8" actId="20577"/>
        <pc:sldMkLst>
          <pc:docMk/>
          <pc:sldMk cId="1007978103" sldId="31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6172B-B521-4474-BF40-CFAB0D062005}" type="datetimeFigureOut">
              <a:rPr lang="en-GB" smtClean="0"/>
              <a:t>21/09/2022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83A06D-66CB-42CB-A295-BE4F74E0D1BD}" type="slidenum">
              <a:rPr lang="en-GB" smtClean="0"/>
              <a:t>‹#›</a:t>
            </a:fld>
            <a:endParaRPr lang="en-GB"/>
          </a:p>
        </p:txBody>
      </p:sp>
    </p:spTree>
    <p:extLst>
      <p:ext uri="{BB962C8B-B14F-4D97-AF65-F5344CB8AC3E}">
        <p14:creationId xmlns:p14="http://schemas.microsoft.com/office/powerpoint/2010/main" val="13949859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journals.sagepub.com/doi/pdf/10.1177/1476718X12456003"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gov.scot/policies/girfec/principles-and-value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a:t>
            </a:fld>
            <a:endParaRPr lang="en-GB"/>
          </a:p>
        </p:txBody>
      </p:sp>
    </p:spTree>
    <p:extLst>
      <p:ext uri="{BB962C8B-B14F-4D97-AF65-F5344CB8AC3E}">
        <p14:creationId xmlns:p14="http://schemas.microsoft.com/office/powerpoint/2010/main" val="2791850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p:cNvSpPr>
            <a:spLocks noGrp="1" noRot="1" noChangeAspect="1" noTextEdit="1"/>
          </p:cNvSpPr>
          <p:nvPr>
            <p:ph type="sldImg"/>
          </p:nvPr>
        </p:nvSpPr>
        <p:spPr>
          <a:xfrm>
            <a:off x="90488" y="744538"/>
            <a:ext cx="6616700" cy="3722687"/>
          </a:xfrm>
          <a:ln/>
        </p:spPr>
      </p:sp>
      <p:sp>
        <p:nvSpPr>
          <p:cNvPr id="235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itchFamily="34" charset="0"/>
            </a:endParaRPr>
          </a:p>
        </p:txBody>
      </p:sp>
      <p:sp>
        <p:nvSpPr>
          <p:cNvPr id="235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itchFamily="34" charset="0"/>
                <a:ea typeface="MS PGothic" pitchFamily="34" charset="-128"/>
              </a:defRPr>
            </a:lvl1pPr>
            <a:lvl2pPr marL="742950" indent="-285750">
              <a:spcBef>
                <a:spcPct val="30000"/>
              </a:spcBef>
              <a:defRPr sz="1200">
                <a:solidFill>
                  <a:schemeClr val="tx1"/>
                </a:solidFill>
                <a:latin typeface="Arial" pitchFamily="34" charset="0"/>
                <a:ea typeface="MS PGothic" pitchFamily="34" charset="-128"/>
              </a:defRPr>
            </a:lvl2pPr>
            <a:lvl3pPr marL="1143000" indent="-228600">
              <a:spcBef>
                <a:spcPct val="30000"/>
              </a:spcBef>
              <a:defRPr sz="1200">
                <a:solidFill>
                  <a:schemeClr val="tx1"/>
                </a:solidFill>
                <a:latin typeface="Arial" pitchFamily="34" charset="0"/>
                <a:ea typeface="MS PGothic" pitchFamily="34" charset="-128"/>
              </a:defRPr>
            </a:lvl3pPr>
            <a:lvl4pPr marL="1600200" indent="-228600">
              <a:spcBef>
                <a:spcPct val="30000"/>
              </a:spcBef>
              <a:defRPr sz="1200">
                <a:solidFill>
                  <a:schemeClr val="tx1"/>
                </a:solidFill>
                <a:latin typeface="Arial" pitchFamily="34" charset="0"/>
                <a:ea typeface="MS PGothic" pitchFamily="34" charset="-128"/>
              </a:defRPr>
            </a:lvl4pPr>
            <a:lvl5pPr marL="2057400" indent="-228600">
              <a:spcBef>
                <a:spcPct val="30000"/>
              </a:spcBef>
              <a:defRPr sz="1200">
                <a:solidFill>
                  <a:schemeClr val="tx1"/>
                </a:solidFill>
                <a:latin typeface="Arial" pitchFamily="34" charset="0"/>
                <a:ea typeface="MS PGothic" pitchFamily="34" charset="-128"/>
              </a:defRPr>
            </a:lvl5pPr>
            <a:lvl6pPr marL="2514600" indent="-228600" eaLnBrk="0" fontAlgn="base" hangingPunct="0">
              <a:spcBef>
                <a:spcPct val="30000"/>
              </a:spcBef>
              <a:spcAft>
                <a:spcPct val="0"/>
              </a:spcAft>
              <a:defRPr sz="1200">
                <a:solidFill>
                  <a:schemeClr val="tx1"/>
                </a:solidFill>
                <a:latin typeface="Arial" pitchFamily="34" charset="0"/>
                <a:ea typeface="MS PGothic" pitchFamily="34" charset="-128"/>
              </a:defRPr>
            </a:lvl6pPr>
            <a:lvl7pPr marL="2971800" indent="-228600" eaLnBrk="0" fontAlgn="base" hangingPunct="0">
              <a:spcBef>
                <a:spcPct val="30000"/>
              </a:spcBef>
              <a:spcAft>
                <a:spcPct val="0"/>
              </a:spcAft>
              <a:defRPr sz="1200">
                <a:solidFill>
                  <a:schemeClr val="tx1"/>
                </a:solidFill>
                <a:latin typeface="Arial" pitchFamily="34" charset="0"/>
                <a:ea typeface="MS PGothic" pitchFamily="34" charset="-128"/>
              </a:defRPr>
            </a:lvl7pPr>
            <a:lvl8pPr marL="3429000" indent="-228600" eaLnBrk="0" fontAlgn="base" hangingPunct="0">
              <a:spcBef>
                <a:spcPct val="30000"/>
              </a:spcBef>
              <a:spcAft>
                <a:spcPct val="0"/>
              </a:spcAft>
              <a:defRPr sz="1200">
                <a:solidFill>
                  <a:schemeClr val="tx1"/>
                </a:solidFill>
                <a:latin typeface="Arial" pitchFamily="34" charset="0"/>
                <a:ea typeface="MS PGothic" pitchFamily="34" charset="-128"/>
              </a:defRPr>
            </a:lvl8pPr>
            <a:lvl9pPr marL="3886200" indent="-228600" eaLnBrk="0" fontAlgn="base" hangingPunct="0">
              <a:spcBef>
                <a:spcPct val="30000"/>
              </a:spcBef>
              <a:spcAft>
                <a:spcPct val="0"/>
              </a:spcAft>
              <a:defRPr sz="1200">
                <a:solidFill>
                  <a:schemeClr val="tx1"/>
                </a:solidFill>
                <a:latin typeface="Arial" pitchFamily="34" charset="0"/>
                <a:ea typeface="MS PGothic" pitchFamily="34" charset="-128"/>
              </a:defRPr>
            </a:lvl9pPr>
          </a:lstStyle>
          <a:p>
            <a:pPr eaLnBrk="1" hangingPunct="1">
              <a:spcBef>
                <a:spcPct val="0"/>
              </a:spcBef>
            </a:pPr>
            <a:fld id="{70D6C9FF-7B72-4236-BFDE-DF7BAA1E7522}" type="slidenum">
              <a:rPr lang="en-GB" altLang="en-US">
                <a:solidFill>
                  <a:srgbClr val="000000"/>
                </a:solidFill>
                <a:cs typeface="Arial" pitchFamily="34" charset="0"/>
              </a:rPr>
              <a:pPr eaLnBrk="1" hangingPunct="1">
                <a:spcBef>
                  <a:spcPct val="0"/>
                </a:spcBef>
              </a:pPr>
              <a:t>2</a:t>
            </a:fld>
            <a:endParaRPr lang="en-GB" altLang="en-US">
              <a:solidFill>
                <a:srgbClr val="000000"/>
              </a:solidFill>
              <a:cs typeface="Arial" pitchFamily="34" charset="0"/>
            </a:endParaRPr>
          </a:p>
        </p:txBody>
      </p:sp>
    </p:spTree>
    <p:extLst>
      <p:ext uri="{BB962C8B-B14F-4D97-AF65-F5344CB8AC3E}">
        <p14:creationId xmlns:p14="http://schemas.microsoft.com/office/powerpoint/2010/main" val="23333695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3</a:t>
            </a:fld>
            <a:endParaRPr lang="en-GB"/>
          </a:p>
        </p:txBody>
      </p:sp>
    </p:spTree>
    <p:extLst>
      <p:ext uri="{BB962C8B-B14F-4D97-AF65-F5344CB8AC3E}">
        <p14:creationId xmlns:p14="http://schemas.microsoft.com/office/powerpoint/2010/main" val="2717078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4</a:t>
            </a:fld>
            <a:endParaRPr lang="en-GB"/>
          </a:p>
        </p:txBody>
      </p:sp>
    </p:spTree>
    <p:extLst>
      <p:ext uri="{BB962C8B-B14F-4D97-AF65-F5344CB8AC3E}">
        <p14:creationId xmlns:p14="http://schemas.microsoft.com/office/powerpoint/2010/main" val="3779656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5</a:t>
            </a:fld>
            <a:endParaRPr lang="en-GB"/>
          </a:p>
        </p:txBody>
      </p:sp>
    </p:spTree>
    <p:extLst>
      <p:ext uri="{BB962C8B-B14F-4D97-AF65-F5344CB8AC3E}">
        <p14:creationId xmlns:p14="http://schemas.microsoft.com/office/powerpoint/2010/main" val="30861722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6</a:t>
            </a:fld>
            <a:endParaRPr lang="en-GB"/>
          </a:p>
        </p:txBody>
      </p:sp>
    </p:spTree>
    <p:extLst>
      <p:ext uri="{BB962C8B-B14F-4D97-AF65-F5344CB8AC3E}">
        <p14:creationId xmlns:p14="http://schemas.microsoft.com/office/powerpoint/2010/main" val="3602699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7</a:t>
            </a:fld>
            <a:endParaRPr lang="en-GB"/>
          </a:p>
        </p:txBody>
      </p:sp>
    </p:spTree>
    <p:extLst>
      <p:ext uri="{BB962C8B-B14F-4D97-AF65-F5344CB8AC3E}">
        <p14:creationId xmlns:p14="http://schemas.microsoft.com/office/powerpoint/2010/main" val="4016613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8</a:t>
            </a:fld>
            <a:endParaRPr lang="en-GB"/>
          </a:p>
        </p:txBody>
      </p:sp>
    </p:spTree>
    <p:extLst>
      <p:ext uri="{BB962C8B-B14F-4D97-AF65-F5344CB8AC3E}">
        <p14:creationId xmlns:p14="http://schemas.microsoft.com/office/powerpoint/2010/main" val="17558351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Powell, S. (2010) HIDE AND SEEK: VALUES IN EARLY CHILDHOOD EDUCATION AND CARE</a:t>
            </a:r>
            <a:r>
              <a:rPr lang="en-GB" i="1" dirty="0"/>
              <a:t>. British Journal of Educational Studies. </a:t>
            </a:r>
            <a:r>
              <a:rPr lang="pt-BR" dirty="0"/>
              <a:t>Vol. 58, No. 2.  </a:t>
            </a:r>
            <a:r>
              <a:rPr lang="pt-BR" dirty="0" err="1"/>
              <a:t>Available</a:t>
            </a:r>
            <a:r>
              <a:rPr lang="pt-BR" dirty="0"/>
              <a:t> </a:t>
            </a:r>
            <a:r>
              <a:rPr lang="pt-BR" dirty="0" err="1"/>
              <a:t>at</a:t>
            </a:r>
            <a:r>
              <a:rPr lang="pt-BR" dirty="0"/>
              <a:t>: </a:t>
            </a:r>
            <a:r>
              <a:rPr lang="en-GB" dirty="0">
                <a:hlinkClick r:id="rId3"/>
              </a:rPr>
              <a:t>HIDE AND SEEK: VALUES IN EARLY CHILDHOOD EDUCATION AND CARE (uwtsd.ac.uk)</a:t>
            </a:r>
            <a:r>
              <a:rPr lang="en-GB" dirty="0"/>
              <a:t> </a:t>
            </a:r>
            <a:endParaRPr lang="en-GB" i="1" dirty="0"/>
          </a:p>
          <a:p>
            <a:r>
              <a:rPr lang="en-GB" dirty="0"/>
              <a:t> An article on Moodle worth reading </a:t>
            </a:r>
          </a:p>
          <a:p>
            <a:r>
              <a:rPr lang="en-GB" dirty="0"/>
              <a:t>Are these similar to the types of things students came up with?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9</a:t>
            </a:fld>
            <a:endParaRPr lang="en-GB"/>
          </a:p>
        </p:txBody>
      </p:sp>
    </p:spTree>
    <p:extLst>
      <p:ext uri="{BB962C8B-B14F-4D97-AF65-F5344CB8AC3E}">
        <p14:creationId xmlns:p14="http://schemas.microsoft.com/office/powerpoint/2010/main" val="26511675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10</a:t>
            </a:fld>
            <a:endParaRPr lang="en-GB"/>
          </a:p>
        </p:txBody>
      </p:sp>
    </p:spTree>
    <p:extLst>
      <p:ext uri="{BB962C8B-B14F-4D97-AF65-F5344CB8AC3E}">
        <p14:creationId xmlns:p14="http://schemas.microsoft.com/office/powerpoint/2010/main" val="2394608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11</a:t>
            </a:fld>
            <a:endParaRPr lang="en-GB"/>
          </a:p>
        </p:txBody>
      </p:sp>
    </p:spTree>
    <p:extLst>
      <p:ext uri="{BB962C8B-B14F-4D97-AF65-F5344CB8AC3E}">
        <p14:creationId xmlns:p14="http://schemas.microsoft.com/office/powerpoint/2010/main" val="18862311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12</a:t>
            </a:fld>
            <a:endParaRPr lang="en-GB"/>
          </a:p>
        </p:txBody>
      </p:sp>
    </p:spTree>
    <p:extLst>
      <p:ext uri="{BB962C8B-B14F-4D97-AF65-F5344CB8AC3E}">
        <p14:creationId xmlns:p14="http://schemas.microsoft.com/office/powerpoint/2010/main" val="33151299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13</a:t>
            </a:fld>
            <a:endParaRPr lang="en-GB"/>
          </a:p>
        </p:txBody>
      </p:sp>
    </p:spTree>
    <p:extLst>
      <p:ext uri="{BB962C8B-B14F-4D97-AF65-F5344CB8AC3E}">
        <p14:creationId xmlns:p14="http://schemas.microsoft.com/office/powerpoint/2010/main" val="8770473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Brock, A. (2012) Building a model of early years professionalism from practitioners’ perspectives. </a:t>
            </a:r>
            <a:r>
              <a:rPr lang="en-GB" i="1" dirty="0"/>
              <a:t>Journal of Early Childhood Research </a:t>
            </a:r>
            <a:r>
              <a:rPr lang="en-GB" dirty="0"/>
              <a:t>11(1) 27–44 </a:t>
            </a:r>
            <a:r>
              <a:rPr lang="en-GB" dirty="0">
                <a:hlinkClick r:id="rId3"/>
              </a:rPr>
              <a:t>Building a model of early years professionalism from practitioners’ perspectives (sagepub.com)</a:t>
            </a:r>
            <a:r>
              <a:rPr lang="en-GB" dirty="0"/>
              <a:t>  A good article for students to read for their assignment.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14</a:t>
            </a:fld>
            <a:endParaRPr lang="en-GB"/>
          </a:p>
        </p:txBody>
      </p:sp>
    </p:spTree>
    <p:extLst>
      <p:ext uri="{BB962C8B-B14F-4D97-AF65-F5344CB8AC3E}">
        <p14:creationId xmlns:p14="http://schemas.microsoft.com/office/powerpoint/2010/main" val="25510594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and more countries across the world are creating value based curriculums and designing frameworks based upon specific principles and values that meet the needs of children and embed the rights of children. </a:t>
            </a:r>
          </a:p>
        </p:txBody>
      </p:sp>
      <p:sp>
        <p:nvSpPr>
          <p:cNvPr id="4" name="Slide Number Placeholder 3"/>
          <p:cNvSpPr>
            <a:spLocks noGrp="1"/>
          </p:cNvSpPr>
          <p:nvPr>
            <p:ph type="sldNum" sz="quarter" idx="5"/>
          </p:nvPr>
        </p:nvSpPr>
        <p:spPr/>
        <p:txBody>
          <a:bodyPr/>
          <a:lstStyle/>
          <a:p>
            <a:fld id="{8A83A06D-66CB-42CB-A295-BE4F74E0D1BD}" type="slidenum">
              <a:rPr lang="en-GB" smtClean="0"/>
              <a:t>15</a:t>
            </a:fld>
            <a:endParaRPr lang="en-GB"/>
          </a:p>
        </p:txBody>
      </p:sp>
    </p:spTree>
    <p:extLst>
      <p:ext uri="{BB962C8B-B14F-4D97-AF65-F5344CB8AC3E}">
        <p14:creationId xmlns:p14="http://schemas.microsoft.com/office/powerpoint/2010/main" val="13458671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A83A06D-66CB-42CB-A295-BE4F74E0D1BD}" type="slidenum">
              <a:rPr lang="en-GB" smtClean="0"/>
              <a:t>16</a:t>
            </a:fld>
            <a:endParaRPr lang="en-GB"/>
          </a:p>
        </p:txBody>
      </p:sp>
    </p:spTree>
    <p:extLst>
      <p:ext uri="{BB962C8B-B14F-4D97-AF65-F5344CB8AC3E}">
        <p14:creationId xmlns:p14="http://schemas.microsoft.com/office/powerpoint/2010/main" val="26543470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GIRFEC principles and values - Getting it right for every child (GIRFEC) - </a:t>
            </a:r>
            <a:r>
              <a:rPr lang="en-GB" dirty="0" err="1">
                <a:hlinkClick r:id="rId3"/>
              </a:rPr>
              <a:t>gov.scot</a:t>
            </a:r>
            <a:r>
              <a:rPr lang="en-GB" dirty="0">
                <a:hlinkClick r:id="rId3"/>
              </a:rPr>
              <a:t> (www.gov.scot)</a:t>
            </a:r>
            <a:r>
              <a:rPr lang="en-GB" dirty="0"/>
              <a:t> </a:t>
            </a:r>
          </a:p>
          <a:p>
            <a:endParaRPr lang="en-GB" dirty="0"/>
          </a:p>
          <a:p>
            <a:r>
              <a:rPr lang="en-GB" dirty="0"/>
              <a:t>Scotland uses a value based approach in their policies surrounding early years. </a:t>
            </a:r>
          </a:p>
        </p:txBody>
      </p:sp>
      <p:sp>
        <p:nvSpPr>
          <p:cNvPr id="4" name="Slide Number Placeholder 3"/>
          <p:cNvSpPr>
            <a:spLocks noGrp="1"/>
          </p:cNvSpPr>
          <p:nvPr>
            <p:ph type="sldNum" sz="quarter" idx="5"/>
          </p:nvPr>
        </p:nvSpPr>
        <p:spPr/>
        <p:txBody>
          <a:bodyPr/>
          <a:lstStyle/>
          <a:p>
            <a:fld id="{8A83A06D-66CB-42CB-A295-BE4F74E0D1BD}" type="slidenum">
              <a:rPr lang="en-GB" smtClean="0"/>
              <a:t>17</a:t>
            </a:fld>
            <a:endParaRPr lang="en-GB"/>
          </a:p>
        </p:txBody>
      </p:sp>
    </p:spTree>
    <p:extLst>
      <p:ext uri="{BB962C8B-B14F-4D97-AF65-F5344CB8AC3E}">
        <p14:creationId xmlns:p14="http://schemas.microsoft.com/office/powerpoint/2010/main" val="1710756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Belonging, being , becoming</a:t>
            </a:r>
          </a:p>
          <a:p>
            <a:r>
              <a:rPr lang="en-GB" dirty="0"/>
              <a:t>Relationships, partnerships, equity, diversity and reflective practise…..</a:t>
            </a:r>
          </a:p>
        </p:txBody>
      </p:sp>
      <p:sp>
        <p:nvSpPr>
          <p:cNvPr id="4" name="Slide Number Placeholder 3"/>
          <p:cNvSpPr>
            <a:spLocks noGrp="1"/>
          </p:cNvSpPr>
          <p:nvPr>
            <p:ph type="sldNum" sz="quarter" idx="5"/>
          </p:nvPr>
        </p:nvSpPr>
        <p:spPr/>
        <p:txBody>
          <a:bodyPr/>
          <a:lstStyle/>
          <a:p>
            <a:fld id="{8A83A06D-66CB-42CB-A295-BE4F74E0D1BD}" type="slidenum">
              <a:rPr lang="en-GB" smtClean="0"/>
              <a:t>18</a:t>
            </a:fld>
            <a:endParaRPr lang="en-GB"/>
          </a:p>
        </p:txBody>
      </p:sp>
    </p:spTree>
    <p:extLst>
      <p:ext uri="{BB962C8B-B14F-4D97-AF65-F5344CB8AC3E}">
        <p14:creationId xmlns:p14="http://schemas.microsoft.com/office/powerpoint/2010/main" val="36414623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on the needs and wellbeing of the child, relationships, partnerships and creating enabling environments.  </a:t>
            </a:r>
          </a:p>
        </p:txBody>
      </p:sp>
      <p:sp>
        <p:nvSpPr>
          <p:cNvPr id="4" name="Slide Number Placeholder 3"/>
          <p:cNvSpPr>
            <a:spLocks noGrp="1"/>
          </p:cNvSpPr>
          <p:nvPr>
            <p:ph type="sldNum" sz="quarter" idx="5"/>
          </p:nvPr>
        </p:nvSpPr>
        <p:spPr/>
        <p:txBody>
          <a:bodyPr/>
          <a:lstStyle/>
          <a:p>
            <a:fld id="{8A83A06D-66CB-42CB-A295-BE4F74E0D1BD}" type="slidenum">
              <a:rPr lang="en-GB" smtClean="0"/>
              <a:t>19</a:t>
            </a:fld>
            <a:endParaRPr lang="en-GB"/>
          </a:p>
        </p:txBody>
      </p:sp>
    </p:spTree>
    <p:extLst>
      <p:ext uri="{BB962C8B-B14F-4D97-AF65-F5344CB8AC3E}">
        <p14:creationId xmlns:p14="http://schemas.microsoft.com/office/powerpoint/2010/main" val="17496075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dirty="0" err="1"/>
              <a:t>whāriki</a:t>
            </a:r>
            <a:r>
              <a:rPr lang="en-GB" dirty="0"/>
              <a:t> or woven mat is used in this document as a metaphor for the ECE curriculum, in which four curriculum principles are interwoven with five curriculum strands. Together, these principles and strands give expression to the vision for children.</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20</a:t>
            </a:fld>
            <a:endParaRPr lang="en-GB"/>
          </a:p>
        </p:txBody>
      </p:sp>
    </p:spTree>
    <p:extLst>
      <p:ext uri="{BB962C8B-B14F-4D97-AF65-F5344CB8AC3E}">
        <p14:creationId xmlns:p14="http://schemas.microsoft.com/office/powerpoint/2010/main" val="24099908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effectLst/>
              <a:latin typeface="Source Sans Pro" panose="020B0503030403020204" pitchFamily="34" charset="0"/>
            </a:endParaRPr>
          </a:p>
          <a:p>
            <a:pPr algn="l"/>
            <a:r>
              <a:rPr lang="en-GB" b="0" i="0" dirty="0">
                <a:effectLst/>
                <a:latin typeface="Source Sans Pro" panose="020B0503030403020204" pitchFamily="34" charset="0"/>
              </a:rPr>
              <a:t>The Reggio approach is based upon a number of different principles: relationships, the role of the teacher, the environment as third teacher </a:t>
            </a: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21</a:t>
            </a:fld>
            <a:endParaRPr lang="en-GB"/>
          </a:p>
        </p:txBody>
      </p:sp>
    </p:spTree>
    <p:extLst>
      <p:ext uri="{BB962C8B-B14F-4D97-AF65-F5344CB8AC3E}">
        <p14:creationId xmlns:p14="http://schemas.microsoft.com/office/powerpoint/2010/main" val="27156521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Forest schooling is based upon a number of value based principles such as: promoting learner led exploration, risk taking, learning in and from nature, supporting the holistic development of children, encouraging long term learning, and having appropriately trained and professional pedagogues. </a:t>
            </a:r>
          </a:p>
        </p:txBody>
      </p:sp>
      <p:sp>
        <p:nvSpPr>
          <p:cNvPr id="4" name="Slide Number Placeholder 3"/>
          <p:cNvSpPr>
            <a:spLocks noGrp="1"/>
          </p:cNvSpPr>
          <p:nvPr>
            <p:ph type="sldNum" sz="quarter" idx="5"/>
          </p:nvPr>
        </p:nvSpPr>
        <p:spPr/>
        <p:txBody>
          <a:bodyPr/>
          <a:lstStyle/>
          <a:p>
            <a:fld id="{8A83A06D-66CB-42CB-A295-BE4F74E0D1BD}" type="slidenum">
              <a:rPr lang="en-GB" smtClean="0"/>
              <a:t>22</a:t>
            </a:fld>
            <a:endParaRPr lang="en-GB"/>
          </a:p>
        </p:txBody>
      </p:sp>
    </p:spTree>
    <p:extLst>
      <p:ext uri="{BB962C8B-B14F-4D97-AF65-F5344CB8AC3E}">
        <p14:creationId xmlns:p14="http://schemas.microsoft.com/office/powerpoint/2010/main" val="17082139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Foundation Phase is built on the principles of learning through play and is an essential ingredient in the curriculum. Play is one of the main ways in which children learn. </a:t>
            </a:r>
          </a:p>
          <a:p>
            <a:r>
              <a:rPr lang="en-GB" dirty="0"/>
              <a:t>Statutory guidance Wales – a Play Friendly Country (2014): ‘The Welsh Government places great value on play and its importance in the lives of children in our society … We also believe that play is essential for the growth in children’s cognitive; physical; social and emotional development.’</a:t>
            </a:r>
          </a:p>
        </p:txBody>
      </p:sp>
      <p:sp>
        <p:nvSpPr>
          <p:cNvPr id="4" name="Slide Number Placeholder 3"/>
          <p:cNvSpPr>
            <a:spLocks noGrp="1"/>
          </p:cNvSpPr>
          <p:nvPr>
            <p:ph type="sldNum" sz="quarter" idx="5"/>
          </p:nvPr>
        </p:nvSpPr>
        <p:spPr/>
        <p:txBody>
          <a:bodyPr/>
          <a:lstStyle/>
          <a:p>
            <a:fld id="{8A83A06D-66CB-42CB-A295-BE4F74E0D1BD}" type="slidenum">
              <a:rPr lang="en-GB" smtClean="0"/>
              <a:t>23</a:t>
            </a:fld>
            <a:endParaRPr lang="en-GB"/>
          </a:p>
        </p:txBody>
      </p:sp>
    </p:spTree>
    <p:extLst>
      <p:ext uri="{BB962C8B-B14F-4D97-AF65-F5344CB8AC3E}">
        <p14:creationId xmlns:p14="http://schemas.microsoft.com/office/powerpoint/2010/main" val="20327677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1F1F"/>
                </a:solidFill>
                <a:effectLst/>
                <a:latin typeface="Arial" panose="020B0604020202020204" pitchFamily="34" charset="0"/>
              </a:rPr>
              <a:t>The four purposes should be the starting point and aspiration for schools’ curriculum design. Ultimately, the aim of a school’s curriculum is to support its learners to become: ambitious capable learners, enterprising creative contributors, ethical informed citizens, and healthy, confident individuals. </a:t>
            </a:r>
          </a:p>
          <a:p>
            <a:endParaRPr lang="en-GB" b="0" i="0" dirty="0">
              <a:solidFill>
                <a:srgbClr val="1F1F1F"/>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24</a:t>
            </a:fld>
            <a:endParaRPr lang="en-GB"/>
          </a:p>
        </p:txBody>
      </p:sp>
    </p:spTree>
    <p:extLst>
      <p:ext uri="{BB962C8B-B14F-4D97-AF65-F5344CB8AC3E}">
        <p14:creationId xmlns:p14="http://schemas.microsoft.com/office/powerpoint/2010/main" val="72502424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Central to this curriculum are five key developmental pathways that are fundamental to the learning and development of all young children</a:t>
            </a:r>
          </a:p>
        </p:txBody>
      </p:sp>
      <p:sp>
        <p:nvSpPr>
          <p:cNvPr id="4" name="Slide Number Placeholder 3"/>
          <p:cNvSpPr>
            <a:spLocks noGrp="1"/>
          </p:cNvSpPr>
          <p:nvPr>
            <p:ph type="sldNum" sz="quarter" idx="5"/>
          </p:nvPr>
        </p:nvSpPr>
        <p:spPr/>
        <p:txBody>
          <a:bodyPr/>
          <a:lstStyle/>
          <a:p>
            <a:fld id="{8A83A06D-66CB-42CB-A295-BE4F74E0D1BD}" type="slidenum">
              <a:rPr lang="en-GB" smtClean="0"/>
              <a:t>25</a:t>
            </a:fld>
            <a:endParaRPr lang="en-GB"/>
          </a:p>
        </p:txBody>
      </p:sp>
    </p:spTree>
    <p:extLst>
      <p:ext uri="{BB962C8B-B14F-4D97-AF65-F5344CB8AC3E}">
        <p14:creationId xmlns:p14="http://schemas.microsoft.com/office/powerpoint/2010/main" val="36721613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Central to this curriculum are five key developmental pathways that are fundamental to the learning and development of all young children</a:t>
            </a:r>
            <a:r>
              <a:rPr lang="en-GB"/>
              <a:t>. </a:t>
            </a:r>
            <a:endParaRPr lang="en-GB" dirty="0"/>
          </a:p>
        </p:txBody>
      </p:sp>
      <p:sp>
        <p:nvSpPr>
          <p:cNvPr id="4" name="Slide Number Placeholder 3"/>
          <p:cNvSpPr>
            <a:spLocks noGrp="1"/>
          </p:cNvSpPr>
          <p:nvPr>
            <p:ph type="sldNum" sz="quarter" idx="5"/>
          </p:nvPr>
        </p:nvSpPr>
        <p:spPr/>
        <p:txBody>
          <a:bodyPr/>
          <a:lstStyle/>
          <a:p>
            <a:fld id="{8A83A06D-66CB-42CB-A295-BE4F74E0D1BD}" type="slidenum">
              <a:rPr lang="en-GB" smtClean="0"/>
              <a:t>26</a:t>
            </a:fld>
            <a:endParaRPr lang="en-GB"/>
          </a:p>
        </p:txBody>
      </p:sp>
    </p:spTree>
    <p:extLst>
      <p:ext uri="{BB962C8B-B14F-4D97-AF65-F5344CB8AC3E}">
        <p14:creationId xmlns:p14="http://schemas.microsoft.com/office/powerpoint/2010/main" val="411360402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5978063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61281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spTree>
    <p:extLst>
      <p:ext uri="{BB962C8B-B14F-4D97-AF65-F5344CB8AC3E}">
        <p14:creationId xmlns:p14="http://schemas.microsoft.com/office/powerpoint/2010/main" val="14940446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B33867F4-0AAD-42B1-9384-326D074A4F5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01329-CC6C-4CC9-9578-6DF9774B1477}" type="slidenum">
              <a:rPr lang="en-GB" altLang="en-US" smtClean="0"/>
              <a:pPr/>
              <a:t>‹#›</a:t>
            </a:fld>
            <a:endParaRPr lang="en-GB" altLang="en-US"/>
          </a:p>
        </p:txBody>
      </p:sp>
    </p:spTree>
    <p:extLst>
      <p:ext uri="{BB962C8B-B14F-4D97-AF65-F5344CB8AC3E}">
        <p14:creationId xmlns:p14="http://schemas.microsoft.com/office/powerpoint/2010/main" val="8872451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DCF8DB81-439C-4656-9D3E-66A7D1A45EA3}" type="datetimeFigureOut">
              <a:rPr lang="en-GB" smtClean="0"/>
              <a:pPr>
                <a:defRPr/>
              </a:pPr>
              <a:t>21/09/2022</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0B88C-F0A9-42D6-80BF-256C9807E1EB}" type="slidenum">
              <a:rPr lang="en-GB" altLang="en-US" smtClean="0"/>
              <a:pPr/>
              <a:t>‹#›</a:t>
            </a:fld>
            <a:endParaRPr lang="en-GB" altLang="en-US"/>
          </a:p>
        </p:txBody>
      </p:sp>
    </p:spTree>
    <p:extLst>
      <p:ext uri="{BB962C8B-B14F-4D97-AF65-F5344CB8AC3E}">
        <p14:creationId xmlns:p14="http://schemas.microsoft.com/office/powerpoint/2010/main" val="3044581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21/09/2022</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3419121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B7345790-51AC-404F-BA55-9F6878987568}" type="datetimeFigureOut">
              <a:rPr lang="en-GB" smtClean="0"/>
              <a:pPr>
                <a:defRPr/>
              </a:pPr>
              <a:t>21/09/2022</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5C8E66-FDAC-403B-96DB-D2F75ECA0543}" type="slidenum">
              <a:rPr lang="en-GB" altLang="en-US" smtClean="0"/>
              <a:pPr/>
              <a:t>‹#›</a:t>
            </a:fld>
            <a:endParaRPr lang="en-GB" altLang="en-US"/>
          </a:p>
        </p:txBody>
      </p:sp>
    </p:spTree>
    <p:extLst>
      <p:ext uri="{BB962C8B-B14F-4D97-AF65-F5344CB8AC3E}">
        <p14:creationId xmlns:p14="http://schemas.microsoft.com/office/powerpoint/2010/main" val="319254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B3E7E5E2-C784-4A97-8CF6-8823521BE19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528FF3-08BB-4A1C-8E1B-8B7FAB55C84A}" type="slidenum">
              <a:rPr lang="en-GB" altLang="en-US" smtClean="0"/>
              <a:pPr/>
              <a:t>‹#›</a:t>
            </a:fld>
            <a:endParaRPr lang="en-GB" altLang="en-US"/>
          </a:p>
        </p:txBody>
      </p:sp>
    </p:spTree>
    <p:extLst>
      <p:ext uri="{BB962C8B-B14F-4D97-AF65-F5344CB8AC3E}">
        <p14:creationId xmlns:p14="http://schemas.microsoft.com/office/powerpoint/2010/main" val="18711390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fld id="{F416119F-627E-4435-8782-E1A15BFB5236}" type="datetimeFigureOut">
              <a:rPr lang="en-GB" smtClean="0"/>
              <a:pPr>
                <a:defRPr/>
              </a:pPr>
              <a:t>21/09/2022</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C273DB-3413-402B-995A-5F578E93DF5E}" type="slidenum">
              <a:rPr lang="en-GB" altLang="en-US" smtClean="0"/>
              <a:pPr/>
              <a:t>‹#›</a:t>
            </a:fld>
            <a:endParaRPr lang="en-GB" altLang="en-US"/>
          </a:p>
        </p:txBody>
      </p:sp>
    </p:spTree>
    <p:extLst>
      <p:ext uri="{BB962C8B-B14F-4D97-AF65-F5344CB8AC3E}">
        <p14:creationId xmlns:p14="http://schemas.microsoft.com/office/powerpoint/2010/main" val="2180749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B4B8E2AC-B30A-4DC0-B431-6112BDE13CA5}"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635911-DFC3-4C37-A973-78AFF2B97951}" type="slidenum">
              <a:rPr lang="en-GB" altLang="en-US" smtClean="0"/>
              <a:pPr/>
              <a:t>‹#›</a:t>
            </a:fld>
            <a:endParaRPr lang="en-GB" altLang="en-US"/>
          </a:p>
        </p:txBody>
      </p:sp>
    </p:spTree>
    <p:extLst>
      <p:ext uri="{BB962C8B-B14F-4D97-AF65-F5344CB8AC3E}">
        <p14:creationId xmlns:p14="http://schemas.microsoft.com/office/powerpoint/2010/main" val="287512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5E43C031-A6CF-420F-AE3A-6087542148F3}" type="datetimeFigureOut">
              <a:rPr lang="en-GB" smtClean="0"/>
              <a:pPr>
                <a:defRPr/>
              </a:pPr>
              <a:t>21/09/2022</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D708640-F9A1-4FBA-8E45-5438E53A8313}" type="slidenum">
              <a:rPr lang="en-GB" altLang="en-US" smtClean="0"/>
              <a:pPr/>
              <a:t>‹#›</a:t>
            </a:fld>
            <a:endParaRPr lang="en-GB" altLang="en-US"/>
          </a:p>
        </p:txBody>
      </p:sp>
    </p:spTree>
    <p:extLst>
      <p:ext uri="{BB962C8B-B14F-4D97-AF65-F5344CB8AC3E}">
        <p14:creationId xmlns:p14="http://schemas.microsoft.com/office/powerpoint/2010/main" val="27320895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004A69B8-2871-4FA4-8492-B069FF631261}" type="datetimeFigureOut">
              <a:rPr lang="en-GB" smtClean="0"/>
              <a:pPr>
                <a:defRPr/>
              </a:pPr>
              <a:t>21/09/2022</a:t>
            </a:fld>
            <a:endParaRPr lang="en-GB"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3DC78687-D1FC-4C4A-9241-4888D1D80AA4}" type="slidenum">
              <a:rPr lang="en-GB" altLang="en-US" smtClean="0">
                <a:ea typeface="MS PGothic" pitchFamily="34" charset="-128"/>
              </a:rPr>
              <a:pPr fontAlgn="base">
                <a:spcBef>
                  <a:spcPct val="0"/>
                </a:spcBef>
                <a:spcAft>
                  <a:spcPct val="0"/>
                </a:spcAft>
              </a:pPr>
              <a:t>‹#›</a:t>
            </a:fld>
            <a:endParaRPr lang="en-GB" altLang="en-US">
              <a:ea typeface="MS PGothic" pitchFamily="34" charset="-128"/>
            </a:endParaRPr>
          </a:p>
        </p:txBody>
      </p:sp>
      <p:pic>
        <p:nvPicPr>
          <p:cNvPr id="7" name="Picture 6"/>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733171455"/>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Kz__qGJmTMY&amp;t=128s"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Kz__qGJmTMY&amp;t=128s"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scot/policies/girfec/wellbeing-indicators-shanarri/"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acecqa.gov.au/sites/default/files/2018-02/belonging_being_and_becoming_the_early_years_learning_framework_for_australia.pdf"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gov.uk/government/publications/early-years-foundation-stage-framework--2"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education.govt.nz/assets/Documents/Early-Childhood/ELS-Te-Whariki-Early-Childhood-Curriculum-ENG-Web.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reggiochildren.it/en/reggio-emilia-approach/valori-e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hyperlink" Target="https://www.cambridgeforestschools.co.uk/forest-school-training/"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hwb.gov.wales/curriculum-for-wales/designing-your-curriculum/developing-a-vision-for-curriculum-design/#curriculum-design-and-the-four-purposes"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hyperlink" Target="https://hwb.gov.wales/api/storage/cd3892b4-7709-4035-afce-1e5c519c5855/cwricwlwm-ar-gyfer-lleoliadau-meithrina-ariennir-nas-cynhelir2.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hyperlink" Target="https://hwb.gov.wales/api/storage/3e89a21c-60fb-416c-99dd-6e1af3982409/a-curriculum-for-funded-non-maintained-nursery-settings2.pdf"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jstor-org.ezproxy.uwtsd.ac.uk/stable/pdf/40864290.pdf?refreqid=excelsior%3A946cef6cf8d4e61fae525c4c7d7048be" TargetMode="External"/><Relationship Id="rId2" Type="http://schemas.openxmlformats.org/officeDocument/2006/relationships/hyperlink" Target="https://journals.sagepub.com/doi/pdf/10.1177/1476718X12456003" TargetMode="External"/><Relationship Id="rId1" Type="http://schemas.openxmlformats.org/officeDocument/2006/relationships/slideLayout" Target="../slideLayouts/slideLayout2.xml"/><Relationship Id="rId5" Type="http://schemas.openxmlformats.org/officeDocument/2006/relationships/hyperlink" Target="https://librarysearch.uwtsd.ac.uk/permalink/44WHELF_UWTSD/upgrip/alma99100207719902421" TargetMode="External"/><Relationship Id="rId4" Type="http://schemas.openxmlformats.org/officeDocument/2006/relationships/hyperlink" Target="https://www.gtcs.org.uk/professional-standards/professional-values-into-action.aspx#:~:text=Professional%20values%20into%20action%20The%20professional%20values%20of,relevant%20to%20all%20registered%20teachers%20regardless%20of%20pos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65BA77-ECE7-4A69-80D9-324508C1A609}"/>
              </a:ext>
            </a:extLst>
          </p:cNvPr>
          <p:cNvSpPr txBox="1"/>
          <p:nvPr/>
        </p:nvSpPr>
        <p:spPr>
          <a:xfrm>
            <a:off x="298173" y="4656692"/>
            <a:ext cx="11376991" cy="830997"/>
          </a:xfrm>
          <a:prstGeom prst="rect">
            <a:avLst/>
          </a:prstGeom>
          <a:noFill/>
          <a:ln>
            <a:solidFill>
              <a:schemeClr val="bg1"/>
            </a:solidFill>
          </a:ln>
        </p:spPr>
        <p:txBody>
          <a:bodyPr wrap="square" rtlCol="0">
            <a:spAutoFit/>
          </a:bodyPr>
          <a:lstStyle/>
          <a:p>
            <a:pPr algn="ctr"/>
            <a:r>
              <a:rPr lang="en-GB" sz="4800" b="1" dirty="0">
                <a:solidFill>
                  <a:schemeClr val="bg1"/>
                </a:solidFill>
                <a:latin typeface="Arial" panose="020B0604020202020204" pitchFamily="34" charset="0"/>
                <a:cs typeface="Arial" panose="020B0604020202020204" pitchFamily="34" charset="0"/>
              </a:rPr>
              <a:t>ECEY4002: Professional Practitioner</a:t>
            </a:r>
          </a:p>
        </p:txBody>
      </p:sp>
      <p:sp>
        <p:nvSpPr>
          <p:cNvPr id="6" name="TextBox 5">
            <a:extLst>
              <a:ext uri="{FF2B5EF4-FFF2-40B4-BE49-F238E27FC236}">
                <a16:creationId xmlns:a16="http://schemas.microsoft.com/office/drawing/2014/main" id="{1A3963C0-D247-4FF7-98B5-7ACDB46AF829}"/>
              </a:ext>
            </a:extLst>
          </p:cNvPr>
          <p:cNvSpPr txBox="1"/>
          <p:nvPr/>
        </p:nvSpPr>
        <p:spPr>
          <a:xfrm>
            <a:off x="298174" y="1131976"/>
            <a:ext cx="11430000" cy="830997"/>
          </a:xfrm>
          <a:prstGeom prst="rect">
            <a:avLst/>
          </a:prstGeom>
          <a:noFill/>
          <a:ln>
            <a:solidFill>
              <a:schemeClr val="bg1"/>
            </a:solidFill>
          </a:ln>
        </p:spPr>
        <p:txBody>
          <a:bodyPr wrap="square">
            <a:spAutoFit/>
          </a:bodyPr>
          <a:lstStyle/>
          <a:p>
            <a:pPr marL="0" marR="0" lvl="0" indent="0" algn="ctr" defTabSz="914400" rtl="0" eaLnBrk="1" fontAlgn="auto" latinLnBrk="0" hangingPunct="1">
              <a:lnSpc>
                <a:spcPct val="100000"/>
              </a:lnSpc>
              <a:spcBef>
                <a:spcPts val="700"/>
              </a:spcBef>
              <a:spcAft>
                <a:spcPts val="0"/>
              </a:spcAft>
              <a:buClrTx/>
              <a:buSzTx/>
              <a:buFont typeface="Arial" panose="020B0604020202020204" pitchFamily="34" charset="0"/>
              <a:buNone/>
              <a:tabLst/>
              <a:defRPr/>
            </a:pP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ECEY4002: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Ymarferydd</a:t>
            </a:r>
            <a:r>
              <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48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Proffesiynol</a:t>
            </a:r>
            <a:endParaRPr kumimoji="0" lang="en-GB" sz="4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13243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sz="half" idx="1"/>
          </p:nvPr>
        </p:nvSpPr>
        <p:spPr>
          <a:xfrm>
            <a:off x="1991544" y="1412776"/>
            <a:ext cx="4038600" cy="3989040"/>
          </a:xfrm>
        </p:spPr>
        <p:txBody>
          <a:bodyPr>
            <a:normAutofit/>
          </a:bodyPr>
          <a:lstStyle/>
          <a:p>
            <a:pPr eaLnBrk="1" hangingPunct="1">
              <a:lnSpc>
                <a:spcPct val="80000"/>
              </a:lnSpc>
            </a:pPr>
            <a:endParaRPr lang="en-GB" altLang="en-US" sz="2400" noProof="1"/>
          </a:p>
          <a:p>
            <a:pPr eaLnBrk="1" hangingPunct="1">
              <a:lnSpc>
                <a:spcPct val="80000"/>
              </a:lnSpc>
            </a:pPr>
            <a:endParaRPr lang="en-GB" altLang="en-US" sz="2400" noProof="1"/>
          </a:p>
        </p:txBody>
      </p:sp>
      <p:sp>
        <p:nvSpPr>
          <p:cNvPr id="4" name="TextBox 3">
            <a:extLst>
              <a:ext uri="{FF2B5EF4-FFF2-40B4-BE49-F238E27FC236}">
                <a16:creationId xmlns:a16="http://schemas.microsoft.com/office/drawing/2014/main" id="{4DB8EBE9-3643-46DF-BB75-27A2A4EA2026}"/>
              </a:ext>
            </a:extLst>
          </p:cNvPr>
          <p:cNvSpPr txBox="1"/>
          <p:nvPr/>
        </p:nvSpPr>
        <p:spPr>
          <a:xfrm>
            <a:off x="90535" y="349271"/>
            <a:ext cx="11742344" cy="1569660"/>
          </a:xfrm>
          <a:prstGeom prst="rect">
            <a:avLst/>
          </a:prstGeom>
          <a:noFill/>
        </p:spPr>
        <p:txBody>
          <a:bodyPr wrap="square">
            <a:spAutoFit/>
          </a:bodyPr>
          <a:lstStyle/>
          <a:p>
            <a:pPr algn="ctr"/>
            <a:r>
              <a:rPr lang="en-GB" sz="4800" dirty="0">
                <a:latin typeface="Arial" panose="020B0604020202020204" pitchFamily="34" charset="0"/>
                <a:cs typeface="Arial" panose="020B0604020202020204" pitchFamily="34" charset="0"/>
              </a:rPr>
              <a:t>Beth </a:t>
            </a:r>
            <a:r>
              <a:rPr lang="en-GB" sz="4800" dirty="0" err="1">
                <a:latin typeface="Arial" panose="020B0604020202020204" pitchFamily="34" charset="0"/>
                <a:cs typeface="Arial" panose="020B0604020202020204" pitchFamily="34" charset="0"/>
              </a:rPr>
              <a:t>rydym</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yn</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ei</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olygu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wrth</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Werthoedd</a:t>
            </a:r>
            <a:r>
              <a:rPr lang="en-GB" sz="4800" dirty="0">
                <a:latin typeface="Arial" panose="020B0604020202020204" pitchFamily="34" charset="0"/>
                <a:cs typeface="Arial" panose="020B0604020202020204" pitchFamily="34" charset="0"/>
              </a:rPr>
              <a:t>’? / </a:t>
            </a:r>
            <a:r>
              <a:rPr lang="en-GB" sz="4800" dirty="0">
                <a:solidFill>
                  <a:schemeClr val="accent1">
                    <a:lumMod val="75000"/>
                  </a:schemeClr>
                </a:solidFill>
                <a:latin typeface="Arial" panose="020B0604020202020204" pitchFamily="34" charset="0"/>
                <a:cs typeface="Arial" panose="020B0604020202020204" pitchFamily="34" charset="0"/>
              </a:rPr>
              <a:t>What do we mean by ‘Values’?</a:t>
            </a:r>
          </a:p>
        </p:txBody>
      </p:sp>
      <p:sp>
        <p:nvSpPr>
          <p:cNvPr id="6" name="TextBox 5">
            <a:extLst>
              <a:ext uri="{FF2B5EF4-FFF2-40B4-BE49-F238E27FC236}">
                <a16:creationId xmlns:a16="http://schemas.microsoft.com/office/drawing/2014/main" id="{96AC7EAC-5CE7-4F3C-8F61-A33645F2E03E}"/>
              </a:ext>
            </a:extLst>
          </p:cNvPr>
          <p:cNvSpPr txBox="1"/>
          <p:nvPr/>
        </p:nvSpPr>
        <p:spPr>
          <a:xfrm>
            <a:off x="1608128" y="2354828"/>
            <a:ext cx="8499475" cy="3046988"/>
          </a:xfrm>
          <a:prstGeom prst="rect">
            <a:avLst/>
          </a:prstGeom>
          <a:noFill/>
        </p:spPr>
        <p:txBody>
          <a:bodyPr wrap="square">
            <a:spAutoFit/>
          </a:bodyPr>
          <a:lstStyle/>
          <a:p>
            <a:pPr marL="342900" indent="-342900">
              <a:buFont typeface="Arial" panose="020B0604020202020204" pitchFamily="34" charset="0"/>
              <a:buChar char="•"/>
            </a:pPr>
            <a:r>
              <a:rPr lang="en-GB" dirty="0" err="1">
                <a:latin typeface="Arial" panose="020B0604020202020204" pitchFamily="34" charset="0"/>
                <a:cs typeface="Arial" panose="020B0604020202020204" pitchFamily="34" charset="0"/>
              </a:rPr>
              <a:t>Egwyddorion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gweithredoedd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dyfarniadau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ynghylch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gweithredu'n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ddymunol</a:t>
            </a:r>
            <a:r>
              <a:rPr lang="en-GB" dirty="0">
                <a:latin typeface="Arial" panose="020B0604020202020204" pitchFamily="34" charset="0"/>
                <a:cs typeface="Arial" panose="020B0604020202020204" pitchFamily="34" charset="0"/>
              </a:rPr>
              <a:t> ai </a:t>
            </a:r>
            <a:r>
              <a:rPr lang="en-GB" dirty="0" err="1">
                <a:latin typeface="Arial" panose="020B0604020202020204" pitchFamily="34" charset="0"/>
                <a:cs typeface="Arial" panose="020B0604020202020204" pitchFamily="34" charset="0"/>
              </a:rPr>
              <a:t>peidio</a:t>
            </a:r>
            <a:r>
              <a:rPr lang="en-GB"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Principles that guide human actions and judgements of  whether actions are desirable or not. </a:t>
            </a:r>
          </a:p>
          <a:p>
            <a:pPr marL="342900" indent="-342900">
              <a:buFont typeface="Arial" panose="020B0604020202020204" pitchFamily="34" charset="0"/>
              <a:buChar char="•"/>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(Johansson and </a:t>
            </a:r>
            <a:r>
              <a:rPr lang="en-GB" dirty="0" err="1">
                <a:latin typeface="Arial" panose="020B0604020202020204" pitchFamily="34" charset="0"/>
                <a:cs typeface="Arial" panose="020B0604020202020204" pitchFamily="34" charset="0"/>
              </a:rPr>
              <a:t>Einarsdottir</a:t>
            </a:r>
            <a:r>
              <a:rPr lang="en-GB" dirty="0">
                <a:latin typeface="Arial" panose="020B0604020202020204" pitchFamily="34" charset="0"/>
                <a:cs typeface="Arial" panose="020B0604020202020204" pitchFamily="34" charset="0"/>
              </a:rPr>
              <a:t>, 2018)</a:t>
            </a:r>
          </a:p>
        </p:txBody>
      </p:sp>
    </p:spTree>
    <p:extLst>
      <p:ext uri="{BB962C8B-B14F-4D97-AF65-F5344CB8AC3E}">
        <p14:creationId xmlns:p14="http://schemas.microsoft.com/office/powerpoint/2010/main" val="2464203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7ABF-E0EF-4FF8-A187-08EB5E162DE6}"/>
              </a:ext>
            </a:extLst>
          </p:cNvPr>
          <p:cNvSpPr>
            <a:spLocks noGrp="1"/>
          </p:cNvSpPr>
          <p:nvPr>
            <p:ph type="title"/>
          </p:nvPr>
        </p:nvSpPr>
        <p:spPr>
          <a:xfrm>
            <a:off x="88490" y="365127"/>
            <a:ext cx="11265310" cy="1325563"/>
          </a:xfrm>
        </p:spPr>
        <p:txBody>
          <a:bodyPr>
            <a:noAutofit/>
          </a:bodyPr>
          <a:lstStyle/>
          <a:p>
            <a:pPr algn="ctr"/>
            <a:r>
              <a:rPr lang="en-GB" sz="4800" dirty="0" err="1"/>
              <a:t>Rhowch</a:t>
            </a:r>
            <a:r>
              <a:rPr lang="en-GB" sz="4800" dirty="0"/>
              <a:t> rai </a:t>
            </a:r>
            <a:r>
              <a:rPr lang="en-GB" sz="4800" dirty="0" err="1"/>
              <a:t>enghreifftiau</a:t>
            </a:r>
            <a:r>
              <a:rPr lang="en-GB" sz="4800" dirty="0"/>
              <a:t> o </a:t>
            </a:r>
            <a:r>
              <a:rPr lang="en-GB" sz="4800" dirty="0" err="1"/>
              <a:t>werthoedd</a:t>
            </a:r>
            <a:r>
              <a:rPr lang="en-GB" sz="4800" dirty="0"/>
              <a:t> / </a:t>
            </a:r>
            <a:endParaRPr lang="en-GB" sz="4800" dirty="0">
              <a:solidFill>
                <a:schemeClr val="accent1">
                  <a:lumMod val="75000"/>
                </a:schemeClr>
              </a:solidFill>
            </a:endParaRPr>
          </a:p>
        </p:txBody>
      </p:sp>
      <p:sp>
        <p:nvSpPr>
          <p:cNvPr id="5" name="Content Placeholder 2">
            <a:extLst>
              <a:ext uri="{FF2B5EF4-FFF2-40B4-BE49-F238E27FC236}">
                <a16:creationId xmlns:a16="http://schemas.microsoft.com/office/drawing/2014/main" id="{3F823316-0FFE-41F0-9C71-BC1A7764AEF6}"/>
              </a:ext>
            </a:extLst>
          </p:cNvPr>
          <p:cNvSpPr>
            <a:spLocks noGrp="1"/>
          </p:cNvSpPr>
          <p:nvPr>
            <p:ph idx="1"/>
          </p:nvPr>
        </p:nvSpPr>
        <p:spPr>
          <a:xfrm>
            <a:off x="409980" y="1690690"/>
            <a:ext cx="11101136" cy="3779837"/>
          </a:xfrm>
        </p:spPr>
        <p:txBody>
          <a:bodyPr>
            <a:normAutofit fontScale="92500" lnSpcReduction="20000"/>
          </a:bodyPr>
          <a:lstStyle/>
          <a:p>
            <a:r>
              <a:rPr lang="en-GB" dirty="0" err="1"/>
              <a:t>Cyfiawnder</a:t>
            </a:r>
            <a:r>
              <a:rPr lang="en-GB" dirty="0"/>
              <a:t> </a:t>
            </a:r>
            <a:r>
              <a:rPr lang="en-GB" dirty="0" err="1"/>
              <a:t>Cymdeithasol</a:t>
            </a:r>
            <a:r>
              <a:rPr lang="en-GB" dirty="0"/>
              <a:t> </a:t>
            </a:r>
            <a:r>
              <a:rPr lang="en-GB" dirty="0" err="1"/>
              <a:t>yw'r</a:t>
            </a:r>
            <a:r>
              <a:rPr lang="en-GB" dirty="0"/>
              <a:t> </a:t>
            </a:r>
            <a:r>
              <a:rPr lang="en-GB" dirty="0" err="1"/>
              <a:t>farn</a:t>
            </a:r>
            <a:r>
              <a:rPr lang="en-GB" dirty="0"/>
              <a:t> bod </a:t>
            </a:r>
            <a:r>
              <a:rPr lang="en-GB" dirty="0" err="1"/>
              <a:t>pawb</a:t>
            </a:r>
            <a:r>
              <a:rPr lang="en-GB" dirty="0"/>
              <a:t> </a:t>
            </a:r>
            <a:r>
              <a:rPr lang="en-GB" dirty="0" err="1"/>
              <a:t>yn</a:t>
            </a:r>
            <a:r>
              <a:rPr lang="en-GB" dirty="0"/>
              <a:t> </a:t>
            </a:r>
            <a:r>
              <a:rPr lang="en-GB" dirty="0" err="1"/>
              <a:t>haeddu</a:t>
            </a:r>
            <a:r>
              <a:rPr lang="en-GB" dirty="0"/>
              <a:t> </a:t>
            </a:r>
            <a:r>
              <a:rPr lang="en-GB" dirty="0" err="1"/>
              <a:t>hawliau</a:t>
            </a:r>
            <a:r>
              <a:rPr lang="en-GB" dirty="0"/>
              <a:t> a </a:t>
            </a:r>
            <a:r>
              <a:rPr lang="en-GB" dirty="0" err="1"/>
              <a:t>chyfleoedd</a:t>
            </a:r>
            <a:r>
              <a:rPr lang="en-GB" dirty="0"/>
              <a:t> </a:t>
            </a:r>
            <a:r>
              <a:rPr lang="en-GB" dirty="0" err="1"/>
              <a:t>economaidd</a:t>
            </a:r>
            <a:r>
              <a:rPr lang="en-GB" dirty="0"/>
              <a:t>, </a:t>
            </a:r>
            <a:r>
              <a:rPr lang="en-GB" dirty="0" err="1"/>
              <a:t>gwleidyddol</a:t>
            </a:r>
            <a:r>
              <a:rPr lang="en-GB" dirty="0"/>
              <a:t> a </a:t>
            </a:r>
            <a:r>
              <a:rPr lang="en-GB" dirty="0" err="1"/>
              <a:t>chymdeithasol</a:t>
            </a:r>
            <a:r>
              <a:rPr lang="en-GB" dirty="0"/>
              <a:t> </a:t>
            </a:r>
            <a:r>
              <a:rPr lang="en-GB" dirty="0" err="1"/>
              <a:t>cyfartal</a:t>
            </a:r>
            <a:r>
              <a:rPr lang="en-GB" dirty="0"/>
              <a:t> </a:t>
            </a:r>
            <a:r>
              <a:rPr lang="en-GB" dirty="0" err="1"/>
              <a:t>nawr</a:t>
            </a:r>
            <a:r>
              <a:rPr lang="en-GB" dirty="0"/>
              <a:t> ac </a:t>
            </a:r>
            <a:r>
              <a:rPr lang="en-GB" dirty="0" err="1"/>
              <a:t>yn</a:t>
            </a:r>
            <a:r>
              <a:rPr lang="en-GB" dirty="0"/>
              <a:t> y </a:t>
            </a:r>
            <a:r>
              <a:rPr lang="en-GB" dirty="0" err="1"/>
              <a:t>dyfodol</a:t>
            </a:r>
            <a:endParaRPr lang="en-GB" dirty="0"/>
          </a:p>
          <a:p>
            <a:r>
              <a:rPr lang="en-GB" dirty="0"/>
              <a:t>Mae </a:t>
            </a:r>
            <a:r>
              <a:rPr lang="en-GB" dirty="0" err="1"/>
              <a:t>Ymddiriedaeth</a:t>
            </a:r>
            <a:r>
              <a:rPr lang="en-GB" dirty="0"/>
              <a:t> a </a:t>
            </a:r>
            <a:r>
              <a:rPr lang="en-GB" dirty="0" err="1"/>
              <a:t>Pharch</a:t>
            </a:r>
            <a:r>
              <a:rPr lang="en-GB" dirty="0"/>
              <a:t> </a:t>
            </a:r>
            <a:r>
              <a:rPr lang="en-GB" dirty="0" err="1"/>
              <a:t>yn</a:t>
            </a:r>
            <a:r>
              <a:rPr lang="en-GB" dirty="0"/>
              <a:t> </a:t>
            </a:r>
            <a:r>
              <a:rPr lang="en-GB" dirty="0" err="1"/>
              <a:t>ddisgwyliadau</a:t>
            </a:r>
            <a:r>
              <a:rPr lang="en-GB" dirty="0"/>
              <a:t> o </a:t>
            </a:r>
            <a:r>
              <a:rPr lang="en-GB" dirty="0" err="1"/>
              <a:t>gamau</a:t>
            </a:r>
            <a:r>
              <a:rPr lang="en-GB" dirty="0"/>
              <a:t> </a:t>
            </a:r>
            <a:r>
              <a:rPr lang="en-GB" dirty="0" err="1"/>
              <a:t>cadarnhaol</a:t>
            </a:r>
            <a:r>
              <a:rPr lang="en-GB" dirty="0"/>
              <a:t> </a:t>
            </a:r>
            <a:r>
              <a:rPr lang="en-GB" dirty="0" err="1"/>
              <a:t>sy'n</a:t>
            </a:r>
            <a:r>
              <a:rPr lang="en-GB" dirty="0"/>
              <a:t> </a:t>
            </a:r>
            <a:r>
              <a:rPr lang="en-GB" dirty="0" err="1"/>
              <a:t>cefnogi</a:t>
            </a:r>
            <a:r>
              <a:rPr lang="en-GB" dirty="0"/>
              <a:t> </a:t>
            </a:r>
            <a:r>
              <a:rPr lang="en-GB" dirty="0" err="1"/>
              <a:t>meithrin</a:t>
            </a:r>
            <a:r>
              <a:rPr lang="en-GB" dirty="0"/>
              <a:t> </a:t>
            </a:r>
            <a:r>
              <a:rPr lang="en-GB" dirty="0" err="1"/>
              <a:t>perthynas</a:t>
            </a:r>
            <a:r>
              <a:rPr lang="en-GB" dirty="0"/>
              <a:t> </a:t>
            </a:r>
            <a:r>
              <a:rPr lang="en-GB" dirty="0" err="1"/>
              <a:t>ddilys</a:t>
            </a:r>
            <a:r>
              <a:rPr lang="en-GB" dirty="0"/>
              <a:t> ac </a:t>
            </a:r>
            <a:r>
              <a:rPr lang="en-GB" dirty="0" err="1"/>
              <a:t>yn</a:t>
            </a:r>
            <a:r>
              <a:rPr lang="en-GB" dirty="0"/>
              <a:t> </a:t>
            </a:r>
            <a:r>
              <a:rPr lang="en-GB" dirty="0" err="1"/>
              <a:t>dangos</a:t>
            </a:r>
            <a:r>
              <a:rPr lang="en-GB" dirty="0"/>
              <a:t> </a:t>
            </a:r>
            <a:r>
              <a:rPr lang="en-GB" dirty="0" err="1"/>
              <a:t>gofal</a:t>
            </a:r>
            <a:r>
              <a:rPr lang="en-GB" dirty="0"/>
              <a:t> am </a:t>
            </a:r>
            <a:r>
              <a:rPr lang="en-GB" dirty="0" err="1"/>
              <a:t>angen</a:t>
            </a:r>
            <a:r>
              <a:rPr lang="en-GB" dirty="0"/>
              <a:t> a </a:t>
            </a:r>
            <a:r>
              <a:rPr lang="en-GB" dirty="0" err="1"/>
              <a:t>theimladau'r</a:t>
            </a:r>
            <a:r>
              <a:rPr lang="en-GB" dirty="0"/>
              <a:t> </a:t>
            </a:r>
            <a:r>
              <a:rPr lang="en-GB" dirty="0" err="1"/>
              <a:t>bobl</a:t>
            </a:r>
            <a:r>
              <a:rPr lang="en-GB" dirty="0"/>
              <a:t> dan </a:t>
            </a:r>
            <a:r>
              <a:rPr lang="en-GB" dirty="0" err="1"/>
              <a:t>sylw</a:t>
            </a:r>
            <a:r>
              <a:rPr lang="en-GB" dirty="0"/>
              <a:t> a </a:t>
            </a:r>
            <a:r>
              <a:rPr lang="en-GB" dirty="0" err="1"/>
              <a:t>pharch</a:t>
            </a:r>
            <a:r>
              <a:rPr lang="en-GB" dirty="0"/>
              <a:t> at </a:t>
            </a:r>
            <a:r>
              <a:rPr lang="en-GB" dirty="0" err="1"/>
              <a:t>ein</a:t>
            </a:r>
            <a:r>
              <a:rPr lang="en-GB" dirty="0"/>
              <a:t> </a:t>
            </a:r>
            <a:r>
              <a:rPr lang="en-GB" dirty="0" err="1"/>
              <a:t>byd</a:t>
            </a:r>
            <a:r>
              <a:rPr lang="en-GB" dirty="0"/>
              <a:t> </a:t>
            </a:r>
            <a:r>
              <a:rPr lang="en-GB" dirty="0" err="1"/>
              <a:t>naturiol</a:t>
            </a:r>
            <a:r>
              <a:rPr lang="en-GB" dirty="0"/>
              <a:t> </a:t>
            </a:r>
            <a:r>
              <a:rPr lang="en-GB" dirty="0" err="1"/>
              <a:t>a'i</a:t>
            </a:r>
            <a:r>
              <a:rPr lang="en-GB" dirty="0"/>
              <a:t> </a:t>
            </a:r>
            <a:r>
              <a:rPr lang="en-GB" dirty="0" err="1"/>
              <a:t>adnoddau</a:t>
            </a:r>
            <a:r>
              <a:rPr lang="en-GB" dirty="0"/>
              <a:t> </a:t>
            </a:r>
            <a:r>
              <a:rPr lang="en-GB" dirty="0" err="1"/>
              <a:t>cyfyngedig</a:t>
            </a:r>
            <a:endParaRPr lang="en-GB" dirty="0"/>
          </a:p>
          <a:p>
            <a:r>
              <a:rPr lang="en-GB" dirty="0" err="1"/>
              <a:t>Uniondeb</a:t>
            </a:r>
            <a:r>
              <a:rPr lang="en-GB" dirty="0"/>
              <a:t> </a:t>
            </a:r>
            <a:r>
              <a:rPr lang="en-GB" dirty="0" err="1"/>
              <a:t>yw'r</a:t>
            </a:r>
            <a:r>
              <a:rPr lang="en-GB" dirty="0"/>
              <a:t> </a:t>
            </a:r>
            <a:r>
              <a:rPr lang="en-GB" dirty="0" err="1"/>
              <a:t>arfer</a:t>
            </a:r>
            <a:r>
              <a:rPr lang="en-GB" dirty="0"/>
              <a:t> o </a:t>
            </a:r>
            <a:r>
              <a:rPr lang="en-GB" dirty="0" err="1"/>
              <a:t>fod</a:t>
            </a:r>
            <a:r>
              <a:rPr lang="en-GB" dirty="0"/>
              <a:t> </a:t>
            </a:r>
            <a:r>
              <a:rPr lang="en-GB" dirty="0" err="1"/>
              <a:t>yn</a:t>
            </a:r>
            <a:r>
              <a:rPr lang="en-GB" dirty="0"/>
              <a:t> </a:t>
            </a:r>
            <a:r>
              <a:rPr lang="en-GB" dirty="0" err="1"/>
              <a:t>onest</a:t>
            </a:r>
            <a:r>
              <a:rPr lang="en-GB" dirty="0"/>
              <a:t> a </a:t>
            </a:r>
            <a:r>
              <a:rPr lang="en-GB" dirty="0" err="1"/>
              <a:t>dangos</a:t>
            </a:r>
            <a:r>
              <a:rPr lang="en-GB" dirty="0"/>
              <a:t> </a:t>
            </a:r>
            <a:r>
              <a:rPr lang="en-GB" dirty="0" err="1"/>
              <a:t>ymlyniad</a:t>
            </a:r>
            <a:r>
              <a:rPr lang="en-GB" dirty="0"/>
              <a:t> </a:t>
            </a:r>
            <a:r>
              <a:rPr lang="en-GB" dirty="0" err="1"/>
              <a:t>cyson</a:t>
            </a:r>
            <a:r>
              <a:rPr lang="en-GB" dirty="0"/>
              <a:t> a </a:t>
            </a:r>
            <a:r>
              <a:rPr lang="en-GB" dirty="0" err="1"/>
              <a:t>digyfaddawd</a:t>
            </a:r>
            <a:r>
              <a:rPr lang="en-GB" dirty="0"/>
              <a:t> at </a:t>
            </a:r>
            <a:r>
              <a:rPr lang="en-GB" dirty="0" err="1"/>
              <a:t>egwyddorion</a:t>
            </a:r>
            <a:r>
              <a:rPr lang="en-GB" dirty="0"/>
              <a:t> a </a:t>
            </a:r>
            <a:r>
              <a:rPr lang="en-GB" dirty="0" err="1"/>
              <a:t>gwerthoedd</a:t>
            </a:r>
            <a:r>
              <a:rPr lang="en-GB" dirty="0"/>
              <a:t> </a:t>
            </a:r>
            <a:r>
              <a:rPr lang="en-GB" dirty="0" err="1"/>
              <a:t>moesol</a:t>
            </a:r>
            <a:r>
              <a:rPr lang="en-GB" dirty="0"/>
              <a:t> a </a:t>
            </a:r>
            <a:r>
              <a:rPr lang="en-GB" dirty="0" err="1"/>
              <a:t>moesegol</a:t>
            </a:r>
            <a:r>
              <a:rPr lang="en-GB" dirty="0"/>
              <a:t> </a:t>
            </a:r>
            <a:r>
              <a:rPr lang="en-GB" dirty="0" err="1"/>
              <a:t>cryf</a:t>
            </a:r>
            <a:endParaRPr lang="en-GB" dirty="0"/>
          </a:p>
          <a:p>
            <a:r>
              <a:rPr lang="en-GB" dirty="0" err="1"/>
              <a:t>Gwneud</a:t>
            </a:r>
            <a:r>
              <a:rPr lang="en-GB" dirty="0"/>
              <a:t> </a:t>
            </a:r>
            <a:r>
              <a:rPr lang="en-GB" dirty="0" err="1"/>
              <a:t>ymrwymiad</a:t>
            </a:r>
            <a:r>
              <a:rPr lang="en-GB" dirty="0"/>
              <a:t> </a:t>
            </a:r>
            <a:r>
              <a:rPr lang="en-GB" dirty="0" err="1"/>
              <a:t>proffesiynol</a:t>
            </a:r>
            <a:r>
              <a:rPr lang="en-GB" dirty="0"/>
              <a:t> </a:t>
            </a:r>
            <a:r>
              <a:rPr lang="en-GB" dirty="0" err="1"/>
              <a:t>i</a:t>
            </a:r>
            <a:r>
              <a:rPr lang="en-GB" dirty="0"/>
              <a:t> </a:t>
            </a:r>
            <a:r>
              <a:rPr lang="en-GB" dirty="0" err="1"/>
              <a:t>ddysgu</a:t>
            </a:r>
            <a:r>
              <a:rPr lang="en-GB" dirty="0"/>
              <a:t> a </a:t>
            </a:r>
            <a:r>
              <a:rPr lang="en-GB" dirty="0" err="1"/>
              <a:t>dysgwyr</a:t>
            </a:r>
            <a:r>
              <a:rPr lang="en-GB" dirty="0"/>
              <a:t> </a:t>
            </a:r>
            <a:r>
              <a:rPr lang="en-GB" dirty="0" err="1"/>
              <a:t>sy'n</a:t>
            </a:r>
            <a:r>
              <a:rPr lang="en-GB" dirty="0"/>
              <a:t> </a:t>
            </a:r>
            <a:r>
              <a:rPr lang="en-GB" dirty="0" err="1"/>
              <a:t>gydnaws</a:t>
            </a:r>
            <a:r>
              <a:rPr lang="en-GB" dirty="0"/>
              <a:t> </a:t>
            </a:r>
            <a:r>
              <a:rPr lang="en-GB" dirty="0" err="1"/>
              <a:t>â'r</a:t>
            </a:r>
            <a:r>
              <a:rPr lang="en-GB" dirty="0"/>
              <a:t> </a:t>
            </a:r>
            <a:r>
              <a:rPr lang="en-GB" dirty="0" err="1"/>
              <a:t>dyhead</a:t>
            </a:r>
            <a:r>
              <a:rPr lang="en-GB" dirty="0"/>
              <a:t> o </a:t>
            </a:r>
            <a:r>
              <a:rPr lang="en-GB" dirty="0" err="1"/>
              <a:t>sicrhau</a:t>
            </a:r>
            <a:r>
              <a:rPr lang="en-GB" dirty="0"/>
              <a:t> </a:t>
            </a:r>
            <a:r>
              <a:rPr lang="en-GB" dirty="0" err="1"/>
              <a:t>byd</a:t>
            </a:r>
            <a:r>
              <a:rPr lang="en-GB" dirty="0"/>
              <a:t> </a:t>
            </a:r>
            <a:r>
              <a:rPr lang="en-GB" dirty="0" err="1"/>
              <a:t>cynaliadwy</a:t>
            </a:r>
            <a:r>
              <a:rPr lang="en-GB" dirty="0"/>
              <a:t> a </a:t>
            </a:r>
            <a:r>
              <a:rPr lang="en-GB" dirty="0" err="1"/>
              <a:t>chyfartal</a:t>
            </a:r>
            <a:r>
              <a:rPr lang="en-GB" dirty="0"/>
              <a:t>.</a:t>
            </a:r>
          </a:p>
          <a:p>
            <a:endParaRPr lang="en-GB" dirty="0"/>
          </a:p>
          <a:p>
            <a:endParaRPr lang="en-GB" dirty="0"/>
          </a:p>
          <a:p>
            <a:endParaRPr lang="en-GB" dirty="0"/>
          </a:p>
        </p:txBody>
      </p:sp>
    </p:spTree>
    <p:extLst>
      <p:ext uri="{BB962C8B-B14F-4D97-AF65-F5344CB8AC3E}">
        <p14:creationId xmlns:p14="http://schemas.microsoft.com/office/powerpoint/2010/main" val="27647936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4AE843D-6548-4EB4-BFD9-409967EC99FE}"/>
              </a:ext>
            </a:extLst>
          </p:cNvPr>
          <p:cNvSpPr txBox="1">
            <a:spLocks/>
          </p:cNvSpPr>
          <p:nvPr/>
        </p:nvSpPr>
        <p:spPr>
          <a:xfrm>
            <a:off x="0" y="106710"/>
            <a:ext cx="1126531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dirty="0"/>
              <a:t> </a:t>
            </a:r>
            <a:r>
              <a:rPr lang="en-GB" sz="4800" dirty="0">
                <a:solidFill>
                  <a:schemeClr val="accent1">
                    <a:lumMod val="75000"/>
                  </a:schemeClr>
                </a:solidFill>
              </a:rPr>
              <a:t>Give some examples of values:</a:t>
            </a:r>
          </a:p>
        </p:txBody>
      </p:sp>
      <p:sp>
        <p:nvSpPr>
          <p:cNvPr id="6" name="Content Placeholder 2">
            <a:extLst>
              <a:ext uri="{FF2B5EF4-FFF2-40B4-BE49-F238E27FC236}">
                <a16:creationId xmlns:a16="http://schemas.microsoft.com/office/drawing/2014/main" id="{E72A575F-35FB-4CF8-9063-40F36F5EABD5}"/>
              </a:ext>
            </a:extLst>
          </p:cNvPr>
          <p:cNvSpPr>
            <a:spLocks noGrp="1"/>
          </p:cNvSpPr>
          <p:nvPr>
            <p:ph idx="1"/>
          </p:nvPr>
        </p:nvSpPr>
        <p:spPr>
          <a:xfrm>
            <a:off x="318925" y="1432273"/>
            <a:ext cx="11101136" cy="3848718"/>
          </a:xfrm>
        </p:spPr>
        <p:txBody>
          <a:bodyPr>
            <a:normAutofit fontScale="85000" lnSpcReduction="10000"/>
          </a:bodyPr>
          <a:lstStyle/>
          <a:p>
            <a:pPr algn="l">
              <a:lnSpc>
                <a:spcPct val="110000"/>
              </a:lnSpc>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Social Justice</a:t>
            </a:r>
            <a:r>
              <a:rPr lang="en-GB" b="0" i="0" dirty="0">
                <a:solidFill>
                  <a:schemeClr val="accent1">
                    <a:lumMod val="75000"/>
                  </a:schemeClr>
                </a:solidFill>
                <a:effectLst/>
                <a:latin typeface="Arial" panose="020B0604020202020204" pitchFamily="34" charset="0"/>
                <a:cs typeface="Arial" panose="020B0604020202020204" pitchFamily="34" charset="0"/>
              </a:rPr>
              <a:t> is the view that everyone deserves equal economic, political and social rights and opportunities now and in the future</a:t>
            </a:r>
          </a:p>
          <a:p>
            <a:pPr algn="l">
              <a:lnSpc>
                <a:spcPct val="110000"/>
              </a:lnSpc>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Trust and Respect</a:t>
            </a:r>
            <a:r>
              <a:rPr lang="en-GB" b="0" i="0" dirty="0">
                <a:solidFill>
                  <a:schemeClr val="accent1">
                    <a:lumMod val="75000"/>
                  </a:schemeClr>
                </a:solidFill>
                <a:effectLst/>
                <a:latin typeface="Arial" panose="020B0604020202020204" pitchFamily="34" charset="0"/>
                <a:cs typeface="Arial" panose="020B0604020202020204" pitchFamily="34" charset="0"/>
              </a:rPr>
              <a:t> are expectations of positive actions that support authentic relationship building and show care for the need and feelings of the people involved and respect for our natural world and its limited resources</a:t>
            </a:r>
          </a:p>
          <a:p>
            <a:pPr algn="l">
              <a:lnSpc>
                <a:spcPct val="110000"/>
              </a:lnSpc>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Integrity</a:t>
            </a:r>
            <a:r>
              <a:rPr lang="en-GB" b="0" i="0" dirty="0">
                <a:solidFill>
                  <a:schemeClr val="accent1">
                    <a:lumMod val="75000"/>
                  </a:schemeClr>
                </a:solidFill>
                <a:effectLst/>
                <a:latin typeface="Arial" panose="020B0604020202020204" pitchFamily="34" charset="0"/>
                <a:cs typeface="Arial" panose="020B0604020202020204" pitchFamily="34" charset="0"/>
              </a:rPr>
              <a:t> is the practice of being honest and showing a consistent and uncompromising adherence to strong moral and ethical principles and values</a:t>
            </a:r>
          </a:p>
          <a:p>
            <a:pPr algn="l">
              <a:lnSpc>
                <a:spcPct val="110000"/>
              </a:lnSpc>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Making a </a:t>
            </a:r>
            <a:r>
              <a:rPr lang="en-GB" b="1" i="0" dirty="0">
                <a:solidFill>
                  <a:schemeClr val="accent1">
                    <a:lumMod val="75000"/>
                  </a:schemeClr>
                </a:solidFill>
                <a:effectLst/>
                <a:latin typeface="Arial" panose="020B0604020202020204" pitchFamily="34" charset="0"/>
                <a:cs typeface="Arial" panose="020B0604020202020204" pitchFamily="34" charset="0"/>
              </a:rPr>
              <a:t>professional commitment</a:t>
            </a:r>
            <a:r>
              <a:rPr lang="en-GB" b="0" i="0" dirty="0">
                <a:solidFill>
                  <a:schemeClr val="accent1">
                    <a:lumMod val="75000"/>
                  </a:schemeClr>
                </a:solidFill>
                <a:effectLst/>
                <a:latin typeface="Arial" panose="020B0604020202020204" pitchFamily="34" charset="0"/>
                <a:cs typeface="Arial" panose="020B0604020202020204" pitchFamily="34" charset="0"/>
              </a:rPr>
              <a:t> to learning and learners that is compatible with the aspiration of achieving a sustainable and equitable world.</a:t>
            </a:r>
          </a:p>
          <a:p>
            <a:endParaRPr lang="en-GB" dirty="0"/>
          </a:p>
        </p:txBody>
      </p:sp>
    </p:spTree>
    <p:extLst>
      <p:ext uri="{BB962C8B-B14F-4D97-AF65-F5344CB8AC3E}">
        <p14:creationId xmlns:p14="http://schemas.microsoft.com/office/powerpoint/2010/main" val="241879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5C8CD-6EED-4B0D-8532-7269C792FA12}"/>
              </a:ext>
            </a:extLst>
          </p:cNvPr>
          <p:cNvSpPr>
            <a:spLocks noGrp="1"/>
          </p:cNvSpPr>
          <p:nvPr>
            <p:ph type="title"/>
          </p:nvPr>
        </p:nvSpPr>
        <p:spPr>
          <a:xfrm>
            <a:off x="188844" y="139840"/>
            <a:ext cx="10515600" cy="1325563"/>
          </a:xfrm>
        </p:spPr>
        <p:txBody>
          <a:bodyPr>
            <a:normAutofit/>
          </a:bodyPr>
          <a:lstStyle/>
          <a:p>
            <a:r>
              <a:rPr lang="en-GB" sz="4800" dirty="0"/>
              <a:t>Beth </a:t>
            </a:r>
            <a:r>
              <a:rPr lang="en-GB" sz="4800" dirty="0" err="1"/>
              <a:t>yw’ch</a:t>
            </a:r>
            <a:r>
              <a:rPr lang="en-GB" sz="4800" dirty="0"/>
              <a:t> </a:t>
            </a:r>
            <a:r>
              <a:rPr lang="en-GB" sz="4800" dirty="0" err="1"/>
              <a:t>gwerthoedd</a:t>
            </a:r>
            <a:r>
              <a:rPr lang="en-GB" sz="4800" dirty="0"/>
              <a:t>?</a:t>
            </a:r>
          </a:p>
        </p:txBody>
      </p:sp>
      <p:sp>
        <p:nvSpPr>
          <p:cNvPr id="4" name="Content Placeholder 3">
            <a:extLst>
              <a:ext uri="{FF2B5EF4-FFF2-40B4-BE49-F238E27FC236}">
                <a16:creationId xmlns:a16="http://schemas.microsoft.com/office/drawing/2014/main" id="{A8DF2F5F-B645-42CB-86B7-9AF5FA430A23}"/>
              </a:ext>
            </a:extLst>
          </p:cNvPr>
          <p:cNvSpPr>
            <a:spLocks noGrp="1"/>
          </p:cNvSpPr>
          <p:nvPr>
            <p:ph sz="half" idx="2"/>
          </p:nvPr>
        </p:nvSpPr>
        <p:spPr>
          <a:xfrm>
            <a:off x="6260691" y="1326218"/>
            <a:ext cx="5181600" cy="4351338"/>
          </a:xfrm>
        </p:spPr>
        <p:txBody>
          <a:bodyPr>
            <a:normAutofit fontScale="92500" lnSpcReduction="20000"/>
          </a:bodyPr>
          <a:lstStyle/>
          <a:p>
            <a:pPr marL="0" indent="0">
              <a:lnSpc>
                <a:spcPct val="107000"/>
              </a:lnSpc>
              <a:spcBef>
                <a:spcPts val="0"/>
              </a:spcBef>
              <a:spcAft>
                <a:spcPts val="800"/>
              </a:spcAft>
              <a:buNone/>
            </a:pPr>
            <a:r>
              <a:rPr lang="cy-GB" sz="2600" dirty="0">
                <a:effectLst/>
                <a:latin typeface="Arial" panose="020B0604020202020204" pitchFamily="34" charset="0"/>
                <a:ea typeface="DengXian" panose="02010600030101010101" pitchFamily="2" charset="-122"/>
                <a:cs typeface="Arial" panose="020B0604020202020204" pitchFamily="34" charset="0"/>
              </a:rPr>
              <a:t>Gwyliwch y fideo byr hwn a meddwl am eich gwerthoedd drwy: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Symbol" panose="05050102010706020507" pitchFamily="18" charset="2"/>
              <a:buChar char=""/>
            </a:pPr>
            <a:r>
              <a:rPr lang="cy-GB" sz="2600" dirty="0">
                <a:effectLst/>
                <a:latin typeface="Arial" panose="020B0604020202020204" pitchFamily="34" charset="0"/>
                <a:ea typeface="DengXian" panose="02010600030101010101" pitchFamily="2" charset="-122"/>
                <a:cs typeface="Arial" panose="020B0604020202020204" pitchFamily="34" charset="0"/>
              </a:rPr>
              <a:t>Feddwl am yr adegau pan oeddech yn fwyaf hapus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Symbol" panose="05050102010706020507" pitchFamily="18" charset="2"/>
              <a:buChar char=""/>
            </a:pPr>
            <a:r>
              <a:rPr lang="cy-GB" sz="2600" dirty="0">
                <a:effectLst/>
                <a:latin typeface="Arial" panose="020B0604020202020204" pitchFamily="34" charset="0"/>
                <a:ea typeface="DengXian" panose="02010600030101010101" pitchFamily="2" charset="-122"/>
                <a:cs typeface="Arial" panose="020B0604020202020204" pitchFamily="34" charset="0"/>
              </a:rPr>
              <a:t>Meddwl am yr adegau pan oeddech yn fwyaf balch</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Symbol" panose="05050102010706020507" pitchFamily="18" charset="2"/>
              <a:buChar char=""/>
            </a:pPr>
            <a:r>
              <a:rPr lang="cy-GB" sz="2600" dirty="0">
                <a:effectLst/>
                <a:latin typeface="Arial" panose="020B0604020202020204" pitchFamily="34" charset="0"/>
                <a:ea typeface="DengXian" panose="02010600030101010101" pitchFamily="2" charset="-122"/>
                <a:cs typeface="Arial" panose="020B0604020202020204" pitchFamily="34" charset="0"/>
              </a:rPr>
              <a:t>Meddwl am yr adegau pan oeddech yn teimlo’n fodlon</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buFont typeface="Symbol" panose="05050102010706020507" pitchFamily="18" charset="2"/>
              <a:buChar char=""/>
            </a:pPr>
            <a:r>
              <a:rPr lang="cy-GB" sz="2600" dirty="0">
                <a:effectLst/>
                <a:latin typeface="Arial" panose="020B0604020202020204" pitchFamily="34" charset="0"/>
                <a:ea typeface="DengXian" panose="02010600030101010101" pitchFamily="2" charset="-122"/>
                <a:cs typeface="Arial" panose="020B0604020202020204" pitchFamily="34" charset="0"/>
              </a:rPr>
              <a:t>Ar sail y profiadau hyn, pennwch eich prif werthoedd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800"/>
              </a:spcAft>
              <a:buFont typeface="Symbol" panose="05050102010706020507" pitchFamily="18" charset="2"/>
              <a:buChar char=""/>
            </a:pPr>
            <a:r>
              <a:rPr lang="cy-GB" sz="2600" dirty="0">
                <a:effectLst/>
                <a:latin typeface="Arial" panose="020B0604020202020204" pitchFamily="34" charset="0"/>
                <a:ea typeface="DengXian" panose="02010600030101010101" pitchFamily="2" charset="-122"/>
                <a:cs typeface="Arial" panose="020B0604020202020204" pitchFamily="34" charset="0"/>
              </a:rPr>
              <a:t>Ac wedyn rhowch flaenoriaeth i’ch prif werthoedd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pic>
        <p:nvPicPr>
          <p:cNvPr id="5" name="Picture 4">
            <a:extLst>
              <a:ext uri="{FF2B5EF4-FFF2-40B4-BE49-F238E27FC236}">
                <a16:creationId xmlns:a16="http://schemas.microsoft.com/office/drawing/2014/main" id="{743397D4-118E-4553-A93D-76C71B26D6EF}"/>
              </a:ext>
            </a:extLst>
          </p:cNvPr>
          <p:cNvPicPr>
            <a:picLocks noChangeAspect="1"/>
          </p:cNvPicPr>
          <p:nvPr/>
        </p:nvPicPr>
        <p:blipFill rotWithShape="1">
          <a:blip r:embed="rId3"/>
          <a:srcRect l="1086" t="19015" r="60821" b="25817"/>
          <a:stretch/>
        </p:blipFill>
        <p:spPr>
          <a:xfrm>
            <a:off x="749709" y="1543359"/>
            <a:ext cx="4644190" cy="2634916"/>
          </a:xfrm>
          <a:prstGeom prst="rect">
            <a:avLst/>
          </a:prstGeom>
        </p:spPr>
      </p:pic>
      <p:sp>
        <p:nvSpPr>
          <p:cNvPr id="6" name="Content Placeholder 2">
            <a:extLst>
              <a:ext uri="{FF2B5EF4-FFF2-40B4-BE49-F238E27FC236}">
                <a16:creationId xmlns:a16="http://schemas.microsoft.com/office/drawing/2014/main" id="{99B91930-5021-423E-AD91-2A44AED327BB}"/>
              </a:ext>
            </a:extLst>
          </p:cNvPr>
          <p:cNvSpPr>
            <a:spLocks noGrp="1"/>
          </p:cNvSpPr>
          <p:nvPr>
            <p:ph sz="half" idx="1"/>
          </p:nvPr>
        </p:nvSpPr>
        <p:spPr>
          <a:xfrm>
            <a:off x="481004" y="4530579"/>
            <a:ext cx="5181600" cy="967854"/>
          </a:xfrm>
        </p:spPr>
        <p:txBody>
          <a:bodyPr>
            <a:normAutofit fontScale="92500" lnSpcReduction="20000"/>
          </a:bodyPr>
          <a:lstStyle/>
          <a:p>
            <a:r>
              <a:rPr lang="en-GB" dirty="0">
                <a:hlinkClick r:id="rId4"/>
              </a:rPr>
              <a:t>https://www.youtube.com/watch?v=Kz__qGJmTMY&amp;t=128s</a:t>
            </a:r>
            <a:r>
              <a:rPr lang="en-GB" dirty="0"/>
              <a:t> </a:t>
            </a:r>
          </a:p>
        </p:txBody>
      </p:sp>
    </p:spTree>
    <p:extLst>
      <p:ext uri="{BB962C8B-B14F-4D97-AF65-F5344CB8AC3E}">
        <p14:creationId xmlns:p14="http://schemas.microsoft.com/office/powerpoint/2010/main" val="1025128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9E76C-600E-4BE7-93C4-1ED2237C636D}"/>
              </a:ext>
            </a:extLst>
          </p:cNvPr>
          <p:cNvSpPr>
            <a:spLocks noGrp="1"/>
          </p:cNvSpPr>
          <p:nvPr>
            <p:ph type="title"/>
          </p:nvPr>
        </p:nvSpPr>
        <p:spPr>
          <a:xfrm>
            <a:off x="521111" y="201281"/>
            <a:ext cx="10515600" cy="664472"/>
          </a:xfrm>
        </p:spPr>
        <p:txBody>
          <a:bodyPr>
            <a:noAutofit/>
          </a:bodyPr>
          <a:lstStyle/>
          <a:p>
            <a:r>
              <a:rPr lang="en-GB" sz="4800" dirty="0">
                <a:solidFill>
                  <a:schemeClr val="accent1">
                    <a:lumMod val="75000"/>
                  </a:schemeClr>
                </a:solidFill>
              </a:rPr>
              <a:t>What are your values? </a:t>
            </a:r>
          </a:p>
        </p:txBody>
      </p:sp>
      <p:sp>
        <p:nvSpPr>
          <p:cNvPr id="3" name="Content Placeholder 2">
            <a:extLst>
              <a:ext uri="{FF2B5EF4-FFF2-40B4-BE49-F238E27FC236}">
                <a16:creationId xmlns:a16="http://schemas.microsoft.com/office/drawing/2014/main" id="{FCAE14D5-09D2-41C9-B1E0-5E16D5620BC3}"/>
              </a:ext>
            </a:extLst>
          </p:cNvPr>
          <p:cNvSpPr>
            <a:spLocks noGrp="1"/>
          </p:cNvSpPr>
          <p:nvPr>
            <p:ph sz="half" idx="1"/>
          </p:nvPr>
        </p:nvSpPr>
        <p:spPr>
          <a:xfrm>
            <a:off x="521111" y="4338073"/>
            <a:ext cx="5181600" cy="967854"/>
          </a:xfrm>
        </p:spPr>
        <p:txBody>
          <a:bodyPr>
            <a:normAutofit fontScale="92500"/>
          </a:bodyPr>
          <a:lstStyle/>
          <a:p>
            <a:r>
              <a:rPr lang="en-GB" dirty="0">
                <a:hlinkClick r:id="rId3"/>
              </a:rPr>
              <a:t>https://www.youtube.com/watch?v=Kz__qGJmTMY&amp;t=128s</a:t>
            </a:r>
            <a:r>
              <a:rPr lang="en-GB" dirty="0"/>
              <a:t> </a:t>
            </a:r>
          </a:p>
        </p:txBody>
      </p:sp>
      <p:sp>
        <p:nvSpPr>
          <p:cNvPr id="4" name="Content Placeholder 3">
            <a:extLst>
              <a:ext uri="{FF2B5EF4-FFF2-40B4-BE49-F238E27FC236}">
                <a16:creationId xmlns:a16="http://schemas.microsoft.com/office/drawing/2014/main" id="{57AEF1C6-655C-49B5-8251-A94E8CF6E291}"/>
              </a:ext>
            </a:extLst>
          </p:cNvPr>
          <p:cNvSpPr>
            <a:spLocks noGrp="1"/>
          </p:cNvSpPr>
          <p:nvPr>
            <p:ph sz="half" idx="2"/>
          </p:nvPr>
        </p:nvSpPr>
        <p:spPr>
          <a:xfrm>
            <a:off x="5871411" y="1029600"/>
            <a:ext cx="6160167" cy="4486298"/>
          </a:xfrm>
        </p:spPr>
        <p:txBody>
          <a:bodyPr>
            <a:noAutofit/>
          </a:bodyPr>
          <a:lstStyle/>
          <a:p>
            <a:pPr marL="0" indent="0">
              <a:buNone/>
            </a:pPr>
            <a:r>
              <a:rPr lang="en-GB" dirty="0">
                <a:solidFill>
                  <a:schemeClr val="accent1">
                    <a:lumMod val="75000"/>
                  </a:schemeClr>
                </a:solidFill>
              </a:rPr>
              <a:t>Watch this short video and think about your values by:</a:t>
            </a:r>
          </a:p>
          <a:p>
            <a:pPr>
              <a:spcBef>
                <a:spcPts val="0"/>
              </a:spcBef>
            </a:pPr>
            <a:r>
              <a:rPr lang="en-GB" dirty="0">
                <a:solidFill>
                  <a:schemeClr val="accent1">
                    <a:lumMod val="75000"/>
                  </a:schemeClr>
                </a:solidFill>
              </a:rPr>
              <a:t>Thinking about times when you were happiest</a:t>
            </a:r>
          </a:p>
          <a:p>
            <a:pPr>
              <a:spcBef>
                <a:spcPts val="0"/>
              </a:spcBef>
            </a:pPr>
            <a:r>
              <a:rPr lang="en-GB" dirty="0">
                <a:solidFill>
                  <a:schemeClr val="accent1">
                    <a:lumMod val="75000"/>
                  </a:schemeClr>
                </a:solidFill>
              </a:rPr>
              <a:t>Thinking about times when you were proud</a:t>
            </a:r>
          </a:p>
          <a:p>
            <a:pPr>
              <a:spcBef>
                <a:spcPts val="0"/>
              </a:spcBef>
            </a:pPr>
            <a:r>
              <a:rPr lang="en-GB" dirty="0">
                <a:solidFill>
                  <a:schemeClr val="accent1">
                    <a:lumMod val="75000"/>
                  </a:schemeClr>
                </a:solidFill>
              </a:rPr>
              <a:t>Thinking about times when you were fulfilled</a:t>
            </a:r>
          </a:p>
          <a:p>
            <a:pPr>
              <a:spcBef>
                <a:spcPts val="0"/>
              </a:spcBef>
            </a:pPr>
            <a:r>
              <a:rPr lang="en-GB" dirty="0">
                <a:solidFill>
                  <a:schemeClr val="accent1">
                    <a:lumMod val="75000"/>
                  </a:schemeClr>
                </a:solidFill>
              </a:rPr>
              <a:t>Based on these experiences determine your top values</a:t>
            </a:r>
          </a:p>
          <a:p>
            <a:pPr>
              <a:spcBef>
                <a:spcPts val="0"/>
              </a:spcBef>
            </a:pPr>
            <a:r>
              <a:rPr lang="en-GB" dirty="0">
                <a:solidFill>
                  <a:schemeClr val="accent1">
                    <a:lumMod val="75000"/>
                  </a:schemeClr>
                </a:solidFill>
              </a:rPr>
              <a:t>And then prioritise your top values </a:t>
            </a:r>
          </a:p>
        </p:txBody>
      </p:sp>
      <p:pic>
        <p:nvPicPr>
          <p:cNvPr id="6" name="Picture 5">
            <a:extLst>
              <a:ext uri="{FF2B5EF4-FFF2-40B4-BE49-F238E27FC236}">
                <a16:creationId xmlns:a16="http://schemas.microsoft.com/office/drawing/2014/main" id="{3D894C10-1361-4CB3-A193-6ED5646B973D}"/>
              </a:ext>
            </a:extLst>
          </p:cNvPr>
          <p:cNvPicPr>
            <a:picLocks noChangeAspect="1"/>
          </p:cNvPicPr>
          <p:nvPr/>
        </p:nvPicPr>
        <p:blipFill rotWithShape="1">
          <a:blip r:embed="rId4"/>
          <a:srcRect l="1086" t="19015" r="60821" b="25817"/>
          <a:stretch/>
        </p:blipFill>
        <p:spPr>
          <a:xfrm>
            <a:off x="838200" y="1366378"/>
            <a:ext cx="4644190" cy="2634916"/>
          </a:xfrm>
          <a:prstGeom prst="rect">
            <a:avLst/>
          </a:prstGeom>
        </p:spPr>
      </p:pic>
    </p:spTree>
    <p:extLst>
      <p:ext uri="{BB962C8B-B14F-4D97-AF65-F5344CB8AC3E}">
        <p14:creationId xmlns:p14="http://schemas.microsoft.com/office/powerpoint/2010/main" val="4106316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C1C843-D5F7-4DD4-86CA-938319E18BA9}"/>
              </a:ext>
            </a:extLst>
          </p:cNvPr>
          <p:cNvPicPr>
            <a:picLocks noChangeAspect="1"/>
          </p:cNvPicPr>
          <p:nvPr/>
        </p:nvPicPr>
        <p:blipFill>
          <a:blip r:embed="rId3"/>
          <a:stretch>
            <a:fillRect/>
          </a:stretch>
        </p:blipFill>
        <p:spPr>
          <a:xfrm>
            <a:off x="4055562" y="2032234"/>
            <a:ext cx="4080875" cy="3524123"/>
          </a:xfrm>
          <a:prstGeom prst="rect">
            <a:avLst/>
          </a:prstGeom>
        </p:spPr>
      </p:pic>
      <p:pic>
        <p:nvPicPr>
          <p:cNvPr id="1028" name="Picture 4" descr="Core Value – Nalanda School Godhra">
            <a:extLst>
              <a:ext uri="{FF2B5EF4-FFF2-40B4-BE49-F238E27FC236}">
                <a16:creationId xmlns:a16="http://schemas.microsoft.com/office/drawing/2014/main" id="{C5049D6E-2015-4B56-B08A-A86335FA98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4010" y="364781"/>
            <a:ext cx="3656018" cy="3218242"/>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CPS Early Childhood Center 🖍️ on Twitter: &quot;The Early Childhood Center is  excited to open and begin a new school year! Take a look at our Core Values  here at the #ECC!">
            <a:extLst>
              <a:ext uri="{FF2B5EF4-FFF2-40B4-BE49-F238E27FC236}">
                <a16:creationId xmlns:a16="http://schemas.microsoft.com/office/drawing/2014/main" id="{1027813D-88CB-4221-918F-660BFBDA039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41972" y="153510"/>
            <a:ext cx="3656018" cy="36407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6145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5CD22F-BABA-473A-BF78-F00B505288CA}"/>
              </a:ext>
            </a:extLst>
          </p:cNvPr>
          <p:cNvSpPr>
            <a:spLocks noGrp="1"/>
          </p:cNvSpPr>
          <p:nvPr>
            <p:ph sz="half" idx="1"/>
          </p:nvPr>
        </p:nvSpPr>
        <p:spPr>
          <a:xfrm>
            <a:off x="258097" y="1105848"/>
            <a:ext cx="10203426" cy="4351338"/>
          </a:xfrm>
        </p:spPr>
        <p:txBody>
          <a:bodyPr>
            <a:normAutofit fontScale="85000" lnSpcReduction="20000"/>
          </a:bodyPr>
          <a:lstStyle/>
          <a:p>
            <a:pPr>
              <a:buFont typeface="Wingdings" panose="05000000000000000000" pitchFamily="2" charset="2"/>
              <a:buChar char="v"/>
            </a:pPr>
            <a:r>
              <a:rPr lang="en-GB" dirty="0">
                <a:latin typeface="Arial" panose="020B0604020202020204" pitchFamily="34" charset="0"/>
                <a:cs typeface="Arial" panose="020B0604020202020204" pitchFamily="34" charset="0"/>
              </a:rPr>
              <a:t>Hoff </a:t>
            </a:r>
            <a:r>
              <a:rPr lang="en-GB" dirty="0" err="1">
                <a:latin typeface="Arial" panose="020B0604020202020204" pitchFamily="34" charset="0"/>
                <a:cs typeface="Arial" panose="020B0604020202020204" pitchFamily="34" charset="0"/>
              </a:rPr>
              <a:t>iawn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blant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diddordeb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plant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cyfathrebu</a:t>
            </a:r>
            <a:r>
              <a:rPr lang="en-GB" dirty="0">
                <a:latin typeface="Arial" panose="020B0604020202020204" pitchFamily="34" charset="0"/>
                <a:cs typeface="Arial" panose="020B0604020202020204" pitchFamily="34" charset="0"/>
              </a:rPr>
              <a:t> da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phlant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Mamau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Hyder</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Amynedd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phroffesiynoldeb</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Natur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ddefnyddiol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ofalgar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deall</a:t>
            </a:r>
            <a:endParaRPr lang="en-GB" dirty="0">
              <a:latin typeface="Arial" panose="020B0604020202020204" pitchFamily="34" charset="0"/>
              <a:cs typeface="Arial" panose="020B0604020202020204" pitchFamily="34" charset="0"/>
            </a:endParaRPr>
          </a:p>
          <a:p>
            <a:pPr>
              <a:buFont typeface="Wingdings" panose="05000000000000000000" pitchFamily="2" charset="2"/>
              <a:buChar char="v"/>
            </a:pP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rhieni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ogystal</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phlant</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gynhwysiant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dîm</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Ymrwymiad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ymgymryd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hyfforddiant</a:t>
            </a:r>
            <a:r>
              <a:rPr lang="en-GB" dirty="0">
                <a:latin typeface="Arial" panose="020B0604020202020204" pitchFamily="34" charset="0"/>
                <a:cs typeface="Arial" panose="020B0604020202020204" pitchFamily="34" charset="0"/>
              </a:rPr>
              <a:t> </a:t>
            </a:r>
          </a:p>
          <a:p>
            <a:pPr>
              <a:buFont typeface="Wingdings" panose="05000000000000000000" pitchFamily="2" charset="2"/>
              <a:buChar char="v"/>
            </a:pPr>
            <a:r>
              <a:rPr lang="en-GB" dirty="0" err="1">
                <a:latin typeface="Arial" panose="020B0604020202020204" pitchFamily="34" charset="0"/>
                <a:cs typeface="Arial" panose="020B0604020202020204" pitchFamily="34" charset="0"/>
              </a:rPr>
              <a:t>Ymdeimlad</a:t>
            </a:r>
            <a:r>
              <a:rPr lang="en-GB" dirty="0">
                <a:latin typeface="Arial" panose="020B0604020202020204" pitchFamily="34" charset="0"/>
                <a:cs typeface="Arial" panose="020B0604020202020204" pitchFamily="34" charset="0"/>
              </a:rPr>
              <a:t> o hwyl</a:t>
            </a:r>
          </a:p>
          <a:p>
            <a:pPr marL="0" indent="0">
              <a:buNone/>
            </a:pPr>
            <a:r>
              <a:rPr lang="en-GB" dirty="0"/>
              <a:t>		</a:t>
            </a:r>
            <a:r>
              <a:rPr lang="en-GB" dirty="0">
                <a:latin typeface="Arial" panose="020B0604020202020204" pitchFamily="34" charset="0"/>
                <a:cs typeface="Arial" panose="020B0604020202020204" pitchFamily="34" charset="0"/>
              </a:rPr>
              <a:t>(Powell, 2010)</a:t>
            </a:r>
          </a:p>
          <a:p>
            <a:endParaRPr lang="en-GB" dirty="0"/>
          </a:p>
        </p:txBody>
      </p:sp>
      <p:sp>
        <p:nvSpPr>
          <p:cNvPr id="7" name="Title 6">
            <a:extLst>
              <a:ext uri="{FF2B5EF4-FFF2-40B4-BE49-F238E27FC236}">
                <a16:creationId xmlns:a16="http://schemas.microsoft.com/office/drawing/2014/main" id="{D58C5043-4586-4835-B584-3BB1F60A0635}"/>
              </a:ext>
            </a:extLst>
          </p:cNvPr>
          <p:cNvSpPr>
            <a:spLocks noGrp="1"/>
          </p:cNvSpPr>
          <p:nvPr>
            <p:ph type="title"/>
          </p:nvPr>
        </p:nvSpPr>
        <p:spPr>
          <a:xfrm>
            <a:off x="838200" y="296301"/>
            <a:ext cx="10515600" cy="627931"/>
          </a:xfrm>
        </p:spPr>
        <p:txBody>
          <a:bodyPr>
            <a:noAutofit/>
          </a:bodyPr>
          <a:lstStyle/>
          <a:p>
            <a:r>
              <a:rPr lang="en-GB" sz="4800" dirty="0" err="1"/>
              <a:t>Gwerthoedd</a:t>
            </a:r>
            <a:endParaRPr lang="en-GB" sz="4800" dirty="0"/>
          </a:p>
        </p:txBody>
      </p:sp>
    </p:spTree>
    <p:extLst>
      <p:ext uri="{BB962C8B-B14F-4D97-AF65-F5344CB8AC3E}">
        <p14:creationId xmlns:p14="http://schemas.microsoft.com/office/powerpoint/2010/main" val="4247627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179CE-7BC4-48E0-A8EB-561C4A0D0DC1}"/>
              </a:ext>
            </a:extLst>
          </p:cNvPr>
          <p:cNvSpPr>
            <a:spLocks noGrp="1"/>
          </p:cNvSpPr>
          <p:nvPr>
            <p:ph type="title"/>
          </p:nvPr>
        </p:nvSpPr>
        <p:spPr>
          <a:xfrm>
            <a:off x="545432" y="237308"/>
            <a:ext cx="10515600" cy="893402"/>
          </a:xfrm>
        </p:spPr>
        <p:txBody>
          <a:bodyPr>
            <a:normAutofit/>
          </a:bodyPr>
          <a:lstStyle/>
          <a:p>
            <a:r>
              <a:rPr lang="en-GB" sz="4800" dirty="0">
                <a:solidFill>
                  <a:schemeClr val="accent1">
                    <a:lumMod val="75000"/>
                  </a:schemeClr>
                </a:solidFill>
                <a:latin typeface="Arial" panose="020B0604020202020204" pitchFamily="34" charset="0"/>
                <a:cs typeface="Arial" panose="020B0604020202020204" pitchFamily="34" charset="0"/>
              </a:rPr>
              <a:t>Values in the Early Years…… </a:t>
            </a:r>
          </a:p>
        </p:txBody>
      </p:sp>
      <p:sp>
        <p:nvSpPr>
          <p:cNvPr id="7" name="Content Placeholder 2">
            <a:extLst>
              <a:ext uri="{FF2B5EF4-FFF2-40B4-BE49-F238E27FC236}">
                <a16:creationId xmlns:a16="http://schemas.microsoft.com/office/drawing/2014/main" id="{ABC0F6A3-FC9B-41AB-AB8A-36811BBD8AE6}"/>
              </a:ext>
            </a:extLst>
          </p:cNvPr>
          <p:cNvSpPr>
            <a:spLocks noGrp="1"/>
          </p:cNvSpPr>
          <p:nvPr>
            <p:ph idx="1"/>
          </p:nvPr>
        </p:nvSpPr>
        <p:spPr>
          <a:xfrm>
            <a:off x="252664" y="1334896"/>
            <a:ext cx="11101136" cy="4188208"/>
          </a:xfrm>
        </p:spPr>
        <p:txBody>
          <a:bodyPr>
            <a:normAutofit fontScale="55000" lnSpcReduction="20000"/>
          </a:bodyPr>
          <a:lstStyle/>
          <a:p>
            <a:pPr>
              <a:buFont typeface="Wingdings" panose="05000000000000000000" pitchFamily="2" charset="2"/>
              <a:buChar char="v"/>
            </a:pPr>
            <a:r>
              <a:rPr lang="en-GB" sz="4400" dirty="0">
                <a:solidFill>
                  <a:schemeClr val="accent1">
                    <a:lumMod val="75000"/>
                  </a:schemeClr>
                </a:solidFill>
              </a:rPr>
              <a:t> </a:t>
            </a:r>
            <a:r>
              <a:rPr lang="en-GB" sz="4400" dirty="0">
                <a:solidFill>
                  <a:schemeClr val="accent1">
                    <a:lumMod val="75000"/>
                  </a:schemeClr>
                </a:solidFill>
                <a:latin typeface="Arial" panose="020B0604020202020204" pitchFamily="34" charset="0"/>
                <a:cs typeface="Arial" panose="020B0604020202020204" pitchFamily="34" charset="0"/>
              </a:rPr>
              <a:t>A genuine liking for and interest in children and their development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Good communication skills with children and Mums, Dads and other carers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Confidence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Patience and professionalism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A helpful, caring and understanding nature</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An ability to work with parents and carers as well as with children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A commitment to social inclusion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The ability to work effectively as part of a team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A commitment to undertake training </a:t>
            </a:r>
          </a:p>
          <a:p>
            <a:pPr>
              <a:buFont typeface="Wingdings" panose="05000000000000000000" pitchFamily="2" charset="2"/>
              <a:buChar char="v"/>
            </a:pPr>
            <a:r>
              <a:rPr lang="en-GB" sz="4400" dirty="0">
                <a:solidFill>
                  <a:schemeClr val="accent1">
                    <a:lumMod val="75000"/>
                  </a:schemeClr>
                </a:solidFill>
                <a:latin typeface="Arial" panose="020B0604020202020204" pitchFamily="34" charset="0"/>
                <a:cs typeface="Arial" panose="020B0604020202020204" pitchFamily="34" charset="0"/>
              </a:rPr>
              <a:t> A sense of fun</a:t>
            </a:r>
          </a:p>
          <a:p>
            <a:pPr marL="0" indent="0">
              <a:buNone/>
            </a:pPr>
            <a:r>
              <a:rPr lang="en-GB" dirty="0">
                <a:latin typeface="Arial" panose="020B0604020202020204" pitchFamily="34" charset="0"/>
                <a:cs typeface="Arial" panose="020B0604020202020204" pitchFamily="34" charset="0"/>
              </a:rPr>
              <a:t>			</a:t>
            </a:r>
            <a:r>
              <a:rPr lang="en-GB" sz="4400" dirty="0">
                <a:latin typeface="Arial" panose="020B0604020202020204" pitchFamily="34" charset="0"/>
                <a:cs typeface="Arial" panose="020B0604020202020204" pitchFamily="34" charset="0"/>
              </a:rPr>
              <a:t>(Powell, 2010)</a:t>
            </a:r>
          </a:p>
          <a:p>
            <a:endParaRPr lang="en-GB" dirty="0"/>
          </a:p>
        </p:txBody>
      </p:sp>
    </p:spTree>
    <p:extLst>
      <p:ext uri="{BB962C8B-B14F-4D97-AF65-F5344CB8AC3E}">
        <p14:creationId xmlns:p14="http://schemas.microsoft.com/office/powerpoint/2010/main" val="133563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260C23-2106-42E8-A8A7-1BD8FA86848A}"/>
              </a:ext>
            </a:extLst>
          </p:cNvPr>
          <p:cNvSpPr>
            <a:spLocks noGrp="1"/>
          </p:cNvSpPr>
          <p:nvPr>
            <p:ph type="title"/>
          </p:nvPr>
        </p:nvSpPr>
        <p:spPr>
          <a:xfrm>
            <a:off x="219534" y="153093"/>
            <a:ext cx="11101136" cy="1325563"/>
          </a:xfrm>
        </p:spPr>
        <p:txBody>
          <a:bodyPr>
            <a:noAutofit/>
          </a:bodyPr>
          <a:lstStyle/>
          <a:p>
            <a:pPr algn="ctr"/>
            <a:r>
              <a:rPr lang="en-GB" sz="4800" dirty="0"/>
              <a:t>Pam </a:t>
            </a:r>
            <a:r>
              <a:rPr lang="en-GB" sz="4800" dirty="0" err="1"/>
              <a:t>mae</a:t>
            </a:r>
            <a:r>
              <a:rPr lang="en-GB" sz="4800" dirty="0"/>
              <a:t> </a:t>
            </a:r>
            <a:r>
              <a:rPr lang="en-GB" sz="4800" dirty="0" err="1"/>
              <a:t>Gwerthoedd</a:t>
            </a:r>
            <a:r>
              <a:rPr lang="en-GB" sz="4800" dirty="0"/>
              <a:t> </a:t>
            </a:r>
            <a:r>
              <a:rPr lang="en-GB" sz="4800" dirty="0" err="1"/>
              <a:t>yn</a:t>
            </a:r>
            <a:r>
              <a:rPr lang="en-GB" sz="4800" dirty="0"/>
              <a:t> </a:t>
            </a:r>
            <a:r>
              <a:rPr lang="en-GB" sz="4800" dirty="0" err="1"/>
              <a:t>arwyddocaol</a:t>
            </a:r>
            <a:r>
              <a:rPr lang="en-GB" sz="4800" dirty="0"/>
              <a:t> </a:t>
            </a:r>
            <a:r>
              <a:rPr lang="en-GB" sz="4800" dirty="0" err="1"/>
              <a:t>mewn</a:t>
            </a:r>
            <a:r>
              <a:rPr lang="en-GB" sz="4800" dirty="0"/>
              <a:t> </a:t>
            </a:r>
            <a:r>
              <a:rPr lang="en-GB" sz="4800" dirty="0" err="1"/>
              <a:t>arferion</a:t>
            </a:r>
            <a:r>
              <a:rPr lang="en-GB" sz="4800" dirty="0"/>
              <a:t> </a:t>
            </a:r>
            <a:r>
              <a:rPr lang="en-GB" sz="4800" dirty="0" err="1"/>
              <a:t>blynyddoedd</a:t>
            </a:r>
            <a:r>
              <a:rPr lang="en-GB" sz="4800" dirty="0"/>
              <a:t> </a:t>
            </a:r>
            <a:r>
              <a:rPr lang="en-GB" sz="4800" dirty="0" err="1"/>
              <a:t>cynnar</a:t>
            </a:r>
            <a:r>
              <a:rPr lang="en-GB" sz="4800" dirty="0"/>
              <a:t>?</a:t>
            </a:r>
          </a:p>
        </p:txBody>
      </p:sp>
      <p:sp>
        <p:nvSpPr>
          <p:cNvPr id="3" name="Content Placeholder 2">
            <a:extLst>
              <a:ext uri="{FF2B5EF4-FFF2-40B4-BE49-F238E27FC236}">
                <a16:creationId xmlns:a16="http://schemas.microsoft.com/office/drawing/2014/main" id="{EE988A5C-F0FD-43D4-BD3A-1985306BC0F0}"/>
              </a:ext>
            </a:extLst>
          </p:cNvPr>
          <p:cNvSpPr txBox="1">
            <a:spLocks/>
          </p:cNvSpPr>
          <p:nvPr/>
        </p:nvSpPr>
        <p:spPr>
          <a:xfrm>
            <a:off x="219534" y="1539081"/>
            <a:ext cx="11833318" cy="4132849"/>
          </a:xfrm>
          <a:prstGeom prst="rect">
            <a:avLst/>
          </a:prstGeom>
        </p:spPr>
        <p:txBody>
          <a:bodyPr>
            <a:normAutofit fontScale="2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dirty="0"/>
          </a:p>
          <a:p>
            <a:pPr fontAlgn="auto">
              <a:spcAft>
                <a:spcPts val="0"/>
              </a:spcAft>
            </a:pPr>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hunaniaeth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ffordd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fod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gweithwyr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addysg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endParaRPr lang="en-GB" sz="9600" dirty="0">
              <a:latin typeface="Arial" panose="020B0604020202020204" pitchFamily="34" charset="0"/>
              <a:cs typeface="Arial" panose="020B0604020202020204" pitchFamily="34" charset="0"/>
            </a:endParaRPr>
          </a:p>
          <a:p>
            <a:pPr fontAlgn="auto">
              <a:spcAft>
                <a:spcPts val="0"/>
              </a:spcAft>
            </a:pPr>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gyrru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hymrwymiad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proffesiynol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r>
              <a:rPr lang="en-GB" sz="9600" dirty="0">
                <a:latin typeface="Arial" panose="020B0604020202020204" pitchFamily="34" charset="0"/>
                <a:cs typeface="Arial" panose="020B0604020202020204" pitchFamily="34" charset="0"/>
              </a:rPr>
              <a:t> a di-</a:t>
            </a:r>
            <a:r>
              <a:rPr lang="en-GB" sz="9600" dirty="0" err="1">
                <a:latin typeface="Arial" panose="020B0604020202020204" pitchFamily="34" charset="0"/>
                <a:cs typeface="Arial" panose="020B0604020202020204" pitchFamily="34" charset="0"/>
              </a:rPr>
              <a:t>ildio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holl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ddysgwyr</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chydweithwyr</a:t>
            </a:r>
            <a:endParaRPr lang="en-GB" sz="9600" dirty="0">
              <a:latin typeface="Arial" panose="020B0604020202020204" pitchFamily="34" charset="0"/>
              <a:cs typeface="Arial" panose="020B0604020202020204" pitchFamily="34" charset="0"/>
            </a:endParaRPr>
          </a:p>
          <a:p>
            <a:pPr fontAlgn="auto">
              <a:spcAft>
                <a:spcPts val="0"/>
              </a:spcAft>
            </a:pPr>
            <a:r>
              <a:rPr lang="en-GB" sz="9600" dirty="0" err="1">
                <a:latin typeface="Arial" panose="020B0604020202020204" pitchFamily="34" charset="0"/>
                <a:cs typeface="Arial" panose="020B0604020202020204" pitchFamily="34" charset="0"/>
              </a:rPr>
              <a:t>Cefnogi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hannog</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weld y </a:t>
            </a:r>
            <a:r>
              <a:rPr lang="en-GB" sz="9600" dirty="0" err="1">
                <a:latin typeface="Arial" panose="020B0604020202020204" pitchFamily="34" charset="0"/>
                <a:cs typeface="Arial" panose="020B0604020202020204" pitchFamily="34" charset="0"/>
              </a:rPr>
              <a:t>tu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hwnt</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ystafell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ddosbarth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neu'r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pwnc</a:t>
            </a:r>
            <a:endParaRPr lang="en-GB" sz="9600" dirty="0">
              <a:latin typeface="Arial" panose="020B0604020202020204" pitchFamily="34" charset="0"/>
              <a:cs typeface="Arial" panose="020B0604020202020204" pitchFamily="34" charset="0"/>
            </a:endParaRPr>
          </a:p>
          <a:p>
            <a:pPr fontAlgn="auto">
              <a:spcAft>
                <a:spcPts val="0"/>
              </a:spcAft>
            </a:pPr>
            <a:r>
              <a:rPr lang="en-GB" sz="9600" dirty="0" err="1">
                <a:latin typeface="Arial" panose="020B0604020202020204" pitchFamily="34" charset="0"/>
                <a:cs typeface="Arial" panose="020B0604020202020204" pitchFamily="34" charset="0"/>
              </a:rPr>
              <a:t>Helpwch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ni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adnabod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datblygu'r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plentyn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cyfan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drwy</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fynd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i'r</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afael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â'u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hanghenion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unigol</a:t>
            </a:r>
            <a:endParaRPr lang="en-GB" sz="9600" dirty="0">
              <a:latin typeface="Arial" panose="020B0604020202020204" pitchFamily="34" charset="0"/>
              <a:cs typeface="Arial" panose="020B0604020202020204" pitchFamily="34" charset="0"/>
            </a:endParaRPr>
          </a:p>
          <a:p>
            <a:pPr fontAlgn="auto">
              <a:spcAft>
                <a:spcPts val="0"/>
              </a:spcAft>
            </a:pPr>
            <a:r>
              <a:rPr lang="en-GB" sz="9600" dirty="0" err="1">
                <a:latin typeface="Arial" panose="020B0604020202020204" pitchFamily="34" charset="0"/>
                <a:cs typeface="Arial" panose="020B0604020202020204" pitchFamily="34" charset="0"/>
              </a:rPr>
              <a:t>Datblygu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dealltwriaeth</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o'n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rôl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mewn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cydweithio</a:t>
            </a:r>
            <a:r>
              <a:rPr lang="en-GB" sz="9600" dirty="0">
                <a:latin typeface="Arial" panose="020B0604020202020204" pitchFamily="34" charset="0"/>
                <a:cs typeface="Arial" panose="020B0604020202020204" pitchFamily="34" charset="0"/>
              </a:rPr>
              <a:t> ag </a:t>
            </a:r>
            <a:r>
              <a:rPr lang="en-GB" sz="9600" dirty="0" err="1">
                <a:latin typeface="Arial" panose="020B0604020202020204" pitchFamily="34" charset="0"/>
                <a:cs typeface="Arial" panose="020B0604020202020204" pitchFamily="34" charset="0"/>
              </a:rPr>
              <a:t>ystod</a:t>
            </a:r>
            <a:r>
              <a:rPr lang="en-GB" sz="9600" dirty="0">
                <a:latin typeface="Arial" panose="020B0604020202020204" pitchFamily="34" charset="0"/>
                <a:cs typeface="Arial" panose="020B0604020202020204" pitchFamily="34" charset="0"/>
              </a:rPr>
              <a:t> o </a:t>
            </a:r>
            <a:r>
              <a:rPr lang="en-GB" sz="9600" dirty="0" err="1">
                <a:latin typeface="Arial" panose="020B0604020202020204" pitchFamily="34" charset="0"/>
                <a:cs typeface="Arial" panose="020B0604020202020204" pitchFamily="34" charset="0"/>
              </a:rPr>
              <a:t>bartneriaid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gan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gynnwys</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teuluoedd</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Chymunedau</a:t>
            </a:r>
            <a:endParaRPr lang="en-GB" sz="9600" dirty="0">
              <a:latin typeface="Arial" panose="020B0604020202020204" pitchFamily="34" charset="0"/>
              <a:cs typeface="Arial" panose="020B0604020202020204" pitchFamily="34" charset="0"/>
            </a:endParaRPr>
          </a:p>
          <a:p>
            <a:pPr fontAlgn="auto">
              <a:spcAft>
                <a:spcPts val="0"/>
              </a:spcAft>
            </a:pPr>
            <a:r>
              <a:rPr lang="en-GB" sz="9600" dirty="0" err="1">
                <a:latin typeface="Arial" panose="020B0604020202020204" pitchFamily="34" charset="0"/>
                <a:cs typeface="Arial" panose="020B0604020202020204" pitchFamily="34" charset="0"/>
              </a:rPr>
              <a:t>Cydnabod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cyfraniad</a:t>
            </a:r>
            <a:r>
              <a:rPr lang="en-GB" sz="9600" dirty="0">
                <a:latin typeface="Arial" panose="020B0604020202020204" pitchFamily="34" charset="0"/>
                <a:cs typeface="Arial" panose="020B0604020202020204" pitchFamily="34" charset="0"/>
              </a:rPr>
              <a:t> y </a:t>
            </a:r>
            <a:r>
              <a:rPr lang="en-GB" sz="9600" dirty="0" err="1">
                <a:latin typeface="Arial" panose="020B0604020202020204" pitchFamily="34" charset="0"/>
                <a:cs typeface="Arial" panose="020B0604020202020204" pitchFamily="34" charset="0"/>
              </a:rPr>
              <a:t>gallwn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wneud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ddiogelu</a:t>
            </a:r>
            <a:r>
              <a:rPr lang="en-GB" sz="9600" dirty="0">
                <a:latin typeface="Arial" panose="020B0604020202020204" pitchFamily="34" charset="0"/>
                <a:cs typeface="Arial" panose="020B0604020202020204" pitchFamily="34" charset="0"/>
              </a:rPr>
              <a:t> neu </a:t>
            </a:r>
            <a:r>
              <a:rPr lang="en-GB" sz="9600" dirty="0" err="1">
                <a:latin typeface="Arial" panose="020B0604020202020204" pitchFamily="34" charset="0"/>
                <a:cs typeface="Arial" panose="020B0604020202020204" pitchFamily="34" charset="0"/>
              </a:rPr>
              <a:t>ein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pobl</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ifanc</a:t>
            </a:r>
            <a:r>
              <a:rPr lang="en-GB" sz="9600" dirty="0">
                <a:latin typeface="Arial" panose="020B0604020202020204" pitchFamily="34" charset="0"/>
                <a:cs typeface="Arial" panose="020B0604020202020204" pitchFamily="34" charset="0"/>
              </a:rPr>
              <a:t> a, </a:t>
            </a:r>
            <a:r>
              <a:rPr lang="en-GB" sz="9600" dirty="0" err="1">
                <a:latin typeface="Arial" panose="020B0604020202020204" pitchFamily="34" charset="0"/>
                <a:cs typeface="Arial" panose="020B0604020202020204" pitchFamily="34" charset="0"/>
              </a:rPr>
              <a:t>lle</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bo</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angen</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drawsnewid</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eu</a:t>
            </a:r>
            <a:r>
              <a:rPr lang="en-GB" sz="9600" dirty="0">
                <a:latin typeface="Arial" panose="020B0604020202020204" pitchFamily="34" charset="0"/>
                <a:cs typeface="Arial" panose="020B0604020202020204" pitchFamily="34" charset="0"/>
              </a:rPr>
              <a:t> </a:t>
            </a:r>
            <a:r>
              <a:rPr lang="en-GB" sz="9600" dirty="0" err="1">
                <a:latin typeface="Arial" panose="020B0604020202020204" pitchFamily="34" charset="0"/>
                <a:cs typeface="Arial" panose="020B0604020202020204" pitchFamily="34" charset="0"/>
              </a:rPr>
              <a:t>bywydau</a:t>
            </a:r>
            <a:endParaRPr lang="en-GB" sz="9600" dirty="0">
              <a:latin typeface="Arial" panose="020B0604020202020204" pitchFamily="34" charset="0"/>
              <a:cs typeface="Arial" panose="020B0604020202020204" pitchFamily="34" charset="0"/>
            </a:endParaRPr>
          </a:p>
          <a:p>
            <a:pPr marL="0" indent="0" fontAlgn="auto">
              <a:spcAft>
                <a:spcPts val="0"/>
              </a:spcAft>
              <a:buNone/>
            </a:pPr>
            <a:r>
              <a:rPr lang="en-GB" sz="9600" dirty="0">
                <a:latin typeface="Arial" panose="020B0604020202020204" pitchFamily="34" charset="0"/>
                <a:cs typeface="Arial" panose="020B0604020202020204" pitchFamily="34" charset="0"/>
              </a:rPr>
              <a:t>						(The General Teaching Council for Scotland)</a:t>
            </a:r>
          </a:p>
          <a:p>
            <a:pPr fontAlgn="auto">
              <a:spcAft>
                <a:spcPts val="0"/>
              </a:spcAft>
            </a:pPr>
            <a:endParaRPr lang="en-GB" dirty="0"/>
          </a:p>
          <a:p>
            <a:pPr fontAlgn="auto">
              <a:spcAft>
                <a:spcPts val="0"/>
              </a:spcAft>
            </a:pPr>
            <a:endParaRPr lang="en-GB" dirty="0"/>
          </a:p>
        </p:txBody>
      </p:sp>
    </p:spTree>
    <p:extLst>
      <p:ext uri="{BB962C8B-B14F-4D97-AF65-F5344CB8AC3E}">
        <p14:creationId xmlns:p14="http://schemas.microsoft.com/office/powerpoint/2010/main" val="2092201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98726-40C9-4754-BB0D-6A8CC42222A6}"/>
              </a:ext>
            </a:extLst>
          </p:cNvPr>
          <p:cNvSpPr>
            <a:spLocks noGrp="1"/>
          </p:cNvSpPr>
          <p:nvPr>
            <p:ph type="title"/>
          </p:nvPr>
        </p:nvSpPr>
        <p:spPr>
          <a:xfrm>
            <a:off x="464574" y="119320"/>
            <a:ext cx="10515600" cy="1325563"/>
          </a:xfrm>
        </p:spPr>
        <p:txBody>
          <a:bodyPr>
            <a:noAutofit/>
          </a:bodyPr>
          <a:lstStyle/>
          <a:p>
            <a:pPr algn="ctr"/>
            <a:r>
              <a:rPr lang="en-GB" sz="4800" dirty="0">
                <a:solidFill>
                  <a:schemeClr val="accent1">
                    <a:lumMod val="75000"/>
                  </a:schemeClr>
                </a:solidFill>
              </a:rPr>
              <a:t>Why are Values significant in early years practice?</a:t>
            </a:r>
          </a:p>
        </p:txBody>
      </p:sp>
      <p:sp>
        <p:nvSpPr>
          <p:cNvPr id="3" name="Content Placeholder 2">
            <a:extLst>
              <a:ext uri="{FF2B5EF4-FFF2-40B4-BE49-F238E27FC236}">
                <a16:creationId xmlns:a16="http://schemas.microsoft.com/office/drawing/2014/main" id="{A1DD3112-8F4C-42D4-ABE5-0B3A613D8466}"/>
              </a:ext>
            </a:extLst>
          </p:cNvPr>
          <p:cNvSpPr txBox="1">
            <a:spLocks/>
          </p:cNvSpPr>
          <p:nvPr/>
        </p:nvSpPr>
        <p:spPr>
          <a:xfrm>
            <a:off x="112643" y="1614059"/>
            <a:ext cx="12079357" cy="4097627"/>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Help us develop our professional identity and ‘way of being’ as education professionals</a:t>
            </a:r>
          </a:p>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Develop and drive our individual and unswerving professional commitment to all our learners and colleagues</a:t>
            </a:r>
          </a:p>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Support and encourage us to see beyond the classroom or subject</a:t>
            </a:r>
          </a:p>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Help us to know and develop the whole child through addressing their individual needs</a:t>
            </a:r>
          </a:p>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Develop our understanding of our role in collaborative working with a range of partners including families and Communities</a:t>
            </a:r>
          </a:p>
          <a:p>
            <a:pPr fontAlgn="auto">
              <a:spcAft>
                <a:spcPts val="0"/>
              </a:spcAft>
            </a:pPr>
            <a:r>
              <a:rPr lang="en-GB" sz="3200" dirty="0">
                <a:solidFill>
                  <a:schemeClr val="accent1">
                    <a:lumMod val="75000"/>
                  </a:schemeClr>
                </a:solidFill>
                <a:latin typeface="Arial" panose="020B0604020202020204" pitchFamily="34" charset="0"/>
                <a:cs typeface="Arial" panose="020B0604020202020204" pitchFamily="34" charset="0"/>
              </a:rPr>
              <a:t>Recognise the contribution that we can make to safeguarding or our young people and where necessary transform their lives</a:t>
            </a:r>
          </a:p>
          <a:p>
            <a:pPr marL="0" indent="0" fontAlgn="auto">
              <a:spcAft>
                <a:spcPts val="0"/>
              </a:spcAft>
              <a:buNone/>
            </a:pPr>
            <a:r>
              <a:rPr lang="en-GB" sz="3200" dirty="0">
                <a:latin typeface="Arial" panose="020B0604020202020204" pitchFamily="34" charset="0"/>
                <a:cs typeface="Arial" panose="020B0604020202020204" pitchFamily="34" charset="0"/>
              </a:rPr>
              <a:t>						(The General Teaching Council for Scotland)</a:t>
            </a:r>
          </a:p>
        </p:txBody>
      </p:sp>
    </p:spTree>
    <p:extLst>
      <p:ext uri="{BB962C8B-B14F-4D97-AF65-F5344CB8AC3E}">
        <p14:creationId xmlns:p14="http://schemas.microsoft.com/office/powerpoint/2010/main" val="1458093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67199-200B-4718-B01E-B8C1280AFF8F}"/>
              </a:ext>
            </a:extLst>
          </p:cNvPr>
          <p:cNvSpPr>
            <a:spLocks noGrp="1"/>
          </p:cNvSpPr>
          <p:nvPr>
            <p:ph type="title"/>
          </p:nvPr>
        </p:nvSpPr>
        <p:spPr>
          <a:xfrm>
            <a:off x="125897" y="295564"/>
            <a:ext cx="11352036" cy="1053402"/>
          </a:xfrm>
        </p:spPr>
        <p:txBody>
          <a:bodyPr>
            <a:noAutofit/>
          </a:bodyPr>
          <a:lstStyle/>
          <a:p>
            <a:pPr algn="ctr"/>
            <a:r>
              <a:rPr lang="en-GB" sz="4800" dirty="0" err="1"/>
              <a:t>Gwerthoedd</a:t>
            </a:r>
            <a:r>
              <a:rPr lang="en-GB" sz="4800" dirty="0"/>
              <a:t> neu </a:t>
            </a:r>
            <a:r>
              <a:rPr lang="en-GB" sz="4800" dirty="0" err="1"/>
              <a:t>Egwyddorion</a:t>
            </a:r>
            <a:r>
              <a:rPr lang="en-GB" sz="4800" dirty="0"/>
              <a:t> / </a:t>
            </a:r>
            <a:r>
              <a:rPr lang="en-GB" sz="4800" dirty="0">
                <a:solidFill>
                  <a:schemeClr val="accent1">
                    <a:lumMod val="75000"/>
                  </a:schemeClr>
                </a:solidFill>
              </a:rPr>
              <a:t>Values or Principles </a:t>
            </a:r>
          </a:p>
        </p:txBody>
      </p:sp>
      <p:sp>
        <p:nvSpPr>
          <p:cNvPr id="4" name="TextBox 3">
            <a:extLst>
              <a:ext uri="{FF2B5EF4-FFF2-40B4-BE49-F238E27FC236}">
                <a16:creationId xmlns:a16="http://schemas.microsoft.com/office/drawing/2014/main" id="{4405BFA8-6D6D-4C67-921F-C2C5B1455F36}"/>
              </a:ext>
            </a:extLst>
          </p:cNvPr>
          <p:cNvSpPr txBox="1"/>
          <p:nvPr/>
        </p:nvSpPr>
        <p:spPr>
          <a:xfrm>
            <a:off x="6613985" y="1492890"/>
            <a:ext cx="5171768" cy="4154984"/>
          </a:xfrm>
          <a:prstGeom prst="rect">
            <a:avLst/>
          </a:prstGeom>
          <a:noFill/>
        </p:spPr>
        <p:txBody>
          <a:bodyPr wrap="square">
            <a:spAutoFit/>
          </a:bodyPr>
          <a:lstStyle/>
          <a:p>
            <a:pPr marL="342900" indent="-342900">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Values are qualities or standards that govern the behaviour of a person </a:t>
            </a:r>
          </a:p>
          <a:p>
            <a:pPr marL="342900" indent="-342900">
              <a:buFont typeface="Arial" panose="020B0604020202020204" pitchFamily="34" charset="0"/>
              <a:buChar char="•"/>
            </a:pPr>
            <a:r>
              <a:rPr lang="en-GB" dirty="0">
                <a:solidFill>
                  <a:schemeClr val="accent1">
                    <a:lumMod val="75000"/>
                  </a:schemeClr>
                </a:solidFill>
                <a:latin typeface="Arial" panose="020B0604020202020204" pitchFamily="34" charset="0"/>
                <a:cs typeface="Arial" panose="020B0604020202020204" pitchFamily="34" charset="0"/>
              </a:rPr>
              <a:t>P</a:t>
            </a:r>
            <a:r>
              <a:rPr lang="en-GB" b="0" i="0" dirty="0">
                <a:solidFill>
                  <a:schemeClr val="accent1">
                    <a:lumMod val="75000"/>
                  </a:schemeClr>
                </a:solidFill>
                <a:effectLst/>
                <a:latin typeface="Arial" panose="020B0604020202020204" pitchFamily="34" charset="0"/>
                <a:cs typeface="Arial" panose="020B0604020202020204" pitchFamily="34" charset="0"/>
              </a:rPr>
              <a:t>rinciples are rules or beliefs that govern our actions. </a:t>
            </a:r>
          </a:p>
          <a:p>
            <a:pPr marL="342900" indent="-342900">
              <a:buFont typeface="Arial" panose="020B0604020202020204" pitchFamily="34" charset="0"/>
              <a:buChar char="•"/>
            </a:pPr>
            <a:r>
              <a:rPr lang="en-GB" b="0" i="0" dirty="0">
                <a:solidFill>
                  <a:schemeClr val="accent1">
                    <a:lumMod val="75000"/>
                  </a:schemeClr>
                </a:solidFill>
                <a:effectLst/>
                <a:latin typeface="Arial" panose="020B0604020202020204" pitchFamily="34" charset="0"/>
                <a:cs typeface="Arial" panose="020B0604020202020204" pitchFamily="34" charset="0"/>
              </a:rPr>
              <a:t>The </a:t>
            </a:r>
            <a:r>
              <a:rPr lang="en-GB" b="1" i="0" dirty="0">
                <a:solidFill>
                  <a:schemeClr val="accent1">
                    <a:lumMod val="75000"/>
                  </a:schemeClr>
                </a:solidFill>
                <a:effectLst/>
                <a:latin typeface="Arial" panose="020B0604020202020204" pitchFamily="34" charset="0"/>
                <a:cs typeface="Arial" panose="020B0604020202020204" pitchFamily="34" charset="0"/>
              </a:rPr>
              <a:t>main difference</a:t>
            </a:r>
            <a:r>
              <a:rPr lang="en-GB" b="0" i="0" dirty="0">
                <a:solidFill>
                  <a:schemeClr val="accent1">
                    <a:lumMod val="75000"/>
                  </a:schemeClr>
                </a:solidFill>
                <a:effectLst/>
                <a:latin typeface="Arial" panose="020B0604020202020204" pitchFamily="34" charset="0"/>
                <a:cs typeface="Arial" panose="020B0604020202020204" pitchFamily="34" charset="0"/>
              </a:rPr>
              <a:t> between values and principles is that </a:t>
            </a:r>
            <a:r>
              <a:rPr lang="en-GB" b="1" i="0" dirty="0">
                <a:solidFill>
                  <a:schemeClr val="accent1">
                    <a:lumMod val="75000"/>
                  </a:schemeClr>
                </a:solidFill>
                <a:effectLst/>
                <a:latin typeface="Arial" panose="020B0604020202020204" pitchFamily="34" charset="0"/>
                <a:cs typeface="Arial" panose="020B0604020202020204" pitchFamily="34" charset="0"/>
              </a:rPr>
              <a:t>principles are based on a person’s values.</a:t>
            </a:r>
            <a:r>
              <a:rPr lang="en-GB" b="0" i="0" dirty="0">
                <a:solidFill>
                  <a:schemeClr val="accent1">
                    <a:lumMod val="75000"/>
                  </a:schemeClr>
                </a:solidFill>
                <a:effectLst/>
                <a:latin typeface="Arial" panose="020B0604020202020204" pitchFamily="34" charset="0"/>
                <a:cs typeface="Arial" panose="020B0604020202020204" pitchFamily="34" charset="0"/>
              </a:rPr>
              <a:t> </a:t>
            </a:r>
            <a:r>
              <a:rPr lang="en-GB" b="1" i="0" dirty="0">
                <a:solidFill>
                  <a:schemeClr val="accent1">
                    <a:lumMod val="75000"/>
                  </a:schemeClr>
                </a:solidFill>
                <a:effectLst/>
                <a:latin typeface="Arial" panose="020B0604020202020204" pitchFamily="34" charset="0"/>
                <a:cs typeface="Arial" panose="020B0604020202020204" pitchFamily="34" charset="0"/>
              </a:rPr>
              <a:t>Thus, it is values that act as the foundation for principles</a:t>
            </a:r>
            <a:r>
              <a:rPr lang="en-GB" b="0" i="0" dirty="0">
                <a:solidFill>
                  <a:schemeClr val="accent1">
                    <a:lumMod val="75000"/>
                  </a:schemeClr>
                </a:solidFill>
                <a:effectLst/>
                <a:latin typeface="Arial" panose="020B0604020202020204" pitchFamily="34" charset="0"/>
                <a:cs typeface="Arial" panose="020B0604020202020204" pitchFamily="34" charset="0"/>
              </a:rPr>
              <a:t>. </a:t>
            </a:r>
            <a:endParaRPr lang="en-GB" dirty="0">
              <a:solidFill>
                <a:schemeClr val="accent1">
                  <a:lumMod val="75000"/>
                </a:schemeClr>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D44656B-30A6-4495-9022-C11ED336B440}"/>
              </a:ext>
            </a:extLst>
          </p:cNvPr>
          <p:cNvSpPr txBox="1"/>
          <p:nvPr/>
        </p:nvSpPr>
        <p:spPr>
          <a:xfrm>
            <a:off x="363212" y="1562717"/>
            <a:ext cx="5732788" cy="4015330"/>
          </a:xfrm>
          <a:prstGeom prst="rect">
            <a:avLst/>
          </a:prstGeom>
          <a:noFill/>
        </p:spPr>
        <p:txBody>
          <a:bodyPr wrap="square">
            <a:spAutoFit/>
          </a:bodyPr>
          <a:lstStyle/>
          <a:p>
            <a:pPr marL="285750" indent="-285750">
              <a:lnSpc>
                <a:spcPct val="107000"/>
              </a:lnSpc>
              <a:spcAft>
                <a:spcPts val="0"/>
              </a:spcAft>
              <a:buFont typeface="Arial" panose="020B0604020202020204" pitchFamily="34" charset="0"/>
              <a:buChar char="•"/>
            </a:pPr>
            <a:r>
              <a:rPr lang="cy-GB" dirty="0">
                <a:effectLst/>
                <a:latin typeface="Arial" panose="020B0604020202020204" pitchFamily="34" charset="0"/>
                <a:ea typeface="DengXian" panose="02010600030101010101" pitchFamily="2" charset="-122"/>
                <a:cs typeface="Arial" panose="020B0604020202020204" pitchFamily="34" charset="0"/>
              </a:rPr>
              <a:t>Gwerthoedd yw rhinweddau neu safonau sy’n rheoli ymddygiad unigolyn  </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285750" indent="-285750">
              <a:lnSpc>
                <a:spcPct val="107000"/>
              </a:lnSpc>
              <a:spcAft>
                <a:spcPts val="0"/>
              </a:spcAft>
              <a:buFont typeface="Arial" panose="020B0604020202020204" pitchFamily="34" charset="0"/>
              <a:buChar char="•"/>
            </a:pPr>
            <a:r>
              <a:rPr lang="cy-GB" dirty="0">
                <a:effectLst/>
                <a:latin typeface="Arial" panose="020B0604020202020204" pitchFamily="34" charset="0"/>
                <a:ea typeface="DengXian" panose="02010600030101010101" pitchFamily="2" charset="-122"/>
                <a:cs typeface="Arial" panose="020B0604020202020204" pitchFamily="34" charset="0"/>
              </a:rPr>
              <a:t>Egwyddorion yw rheolau neu gredoau sy’n rheoli ein gweithredoedd.  </a:t>
            </a:r>
            <a:endParaRPr lang="en-GB" dirty="0">
              <a:effectLst/>
              <a:latin typeface="Arial" panose="020B0604020202020204" pitchFamily="34" charset="0"/>
              <a:ea typeface="DengXian" panose="02010600030101010101" pitchFamily="2" charset="-122"/>
              <a:cs typeface="Arial" panose="020B0604020202020204" pitchFamily="34" charset="0"/>
            </a:endParaRPr>
          </a:p>
          <a:p>
            <a:pPr marL="285750" indent="-285750">
              <a:lnSpc>
                <a:spcPct val="107000"/>
              </a:lnSpc>
              <a:spcAft>
                <a:spcPts val="0"/>
              </a:spcAft>
              <a:buFont typeface="Arial" panose="020B0604020202020204" pitchFamily="34" charset="0"/>
              <a:buChar char="•"/>
            </a:pPr>
            <a:r>
              <a:rPr lang="cy-GB" dirty="0">
                <a:effectLst/>
                <a:latin typeface="Arial" panose="020B0604020202020204" pitchFamily="34" charset="0"/>
                <a:ea typeface="DengXian" panose="02010600030101010101" pitchFamily="2" charset="-122"/>
                <a:cs typeface="Arial" panose="020B0604020202020204" pitchFamily="34" charset="0"/>
              </a:rPr>
              <a:t>Y prif wahaniaeth rhwng gwerthoedd ac egwyddorion yw bod egwyddorion wedi’u seilio ar werthoedd unigolyn. </a:t>
            </a:r>
            <a:r>
              <a:rPr lang="en-GB" dirty="0">
                <a:effectLst/>
                <a:latin typeface="Arial" panose="020B0604020202020204" pitchFamily="34" charset="0"/>
                <a:ea typeface="DengXian" panose="02010600030101010101" pitchFamily="2" charset="-122"/>
                <a:cs typeface="Arial" panose="020B0604020202020204" pitchFamily="34" charset="0"/>
              </a:rPr>
              <a:t> </a:t>
            </a:r>
            <a:r>
              <a:rPr lang="cy-GB" dirty="0">
                <a:effectLst/>
                <a:latin typeface="Arial" panose="020B0604020202020204" pitchFamily="34" charset="0"/>
                <a:ea typeface="DengXian" panose="02010600030101010101" pitchFamily="2" charset="-122"/>
                <a:cs typeface="Arial" panose="020B0604020202020204" pitchFamily="34" charset="0"/>
              </a:rPr>
              <a:t>Felly, gwerthoedd sy’n sail ar gyfer egwyddorion. </a:t>
            </a:r>
            <a:endParaRPr lang="en-GB"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8493712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45F7C-8872-46DF-9C8F-0161160DC267}"/>
              </a:ext>
            </a:extLst>
          </p:cNvPr>
          <p:cNvSpPr txBox="1">
            <a:spLocks/>
          </p:cNvSpPr>
          <p:nvPr/>
        </p:nvSpPr>
        <p:spPr>
          <a:xfrm>
            <a:off x="253434" y="143590"/>
            <a:ext cx="11685131" cy="2262835"/>
          </a:xfrm>
          <a:prstGeom prst="rect">
            <a:avLst/>
          </a:prstGeom>
        </p:spPr>
        <p:txBody>
          <a:bodyPr>
            <a:normAutofit fontScale="5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br>
              <a:rPr lang="en-GB" dirty="0"/>
            </a:br>
            <a:r>
              <a:rPr lang="en-GB" sz="8700" dirty="0">
                <a:latin typeface="Arial" panose="020B0604020202020204" pitchFamily="34" charset="0"/>
                <a:cs typeface="Arial" panose="020B0604020202020204" pitchFamily="34" charset="0"/>
              </a:rPr>
              <a:t>Beth </a:t>
            </a:r>
            <a:r>
              <a:rPr lang="en-GB" sz="8700" dirty="0" err="1">
                <a:latin typeface="Arial" panose="020B0604020202020204" pitchFamily="34" charset="0"/>
                <a:cs typeface="Arial" panose="020B0604020202020204" pitchFamily="34" charset="0"/>
              </a:rPr>
              <a:t>yw</a:t>
            </a:r>
            <a:r>
              <a:rPr lang="en-GB" sz="8700" dirty="0">
                <a:latin typeface="Arial" panose="020B0604020202020204" pitchFamily="34" charset="0"/>
                <a:cs typeface="Arial" panose="020B0604020202020204" pitchFamily="34" charset="0"/>
              </a:rPr>
              <a:t> </a:t>
            </a:r>
            <a:r>
              <a:rPr lang="en-GB" sz="8700" dirty="0" err="1">
                <a:latin typeface="Arial" panose="020B0604020202020204" pitchFamily="34" charset="0"/>
                <a:cs typeface="Arial" panose="020B0604020202020204" pitchFamily="34" charset="0"/>
              </a:rPr>
              <a:t>Egwyddorion</a:t>
            </a:r>
            <a:r>
              <a:rPr lang="en-GB" sz="8700" dirty="0">
                <a:latin typeface="Arial" panose="020B0604020202020204" pitchFamily="34" charset="0"/>
                <a:cs typeface="Arial" panose="020B0604020202020204" pitchFamily="34" charset="0"/>
              </a:rPr>
              <a:t> </a:t>
            </a:r>
            <a:r>
              <a:rPr lang="en-GB" sz="8700" dirty="0" err="1">
                <a:latin typeface="Arial" panose="020B0604020202020204" pitchFamily="34" charset="0"/>
                <a:cs typeface="Arial" panose="020B0604020202020204" pitchFamily="34" charset="0"/>
              </a:rPr>
              <a:t>Ymarfer</a:t>
            </a:r>
            <a:r>
              <a:rPr lang="en-GB" sz="8700" dirty="0">
                <a:latin typeface="Arial" panose="020B0604020202020204" pitchFamily="34" charset="0"/>
                <a:cs typeface="Arial" panose="020B0604020202020204" pitchFamily="34" charset="0"/>
              </a:rPr>
              <a:t> y </a:t>
            </a:r>
            <a:r>
              <a:rPr lang="en-GB" sz="8700" dirty="0" err="1">
                <a:latin typeface="Arial" panose="020B0604020202020204" pitchFamily="34" charset="0"/>
                <a:cs typeface="Arial" panose="020B0604020202020204" pitchFamily="34" charset="0"/>
              </a:rPr>
              <a:t>Blynyddoedd</a:t>
            </a:r>
            <a:r>
              <a:rPr lang="en-GB" sz="8700" dirty="0">
                <a:latin typeface="Arial" panose="020B0604020202020204" pitchFamily="34" charset="0"/>
                <a:cs typeface="Arial" panose="020B0604020202020204" pitchFamily="34" charset="0"/>
              </a:rPr>
              <a:t> </a:t>
            </a:r>
            <a:r>
              <a:rPr lang="en-GB" sz="8700" dirty="0" err="1">
                <a:latin typeface="Arial" panose="020B0604020202020204" pitchFamily="34" charset="0"/>
                <a:cs typeface="Arial" panose="020B0604020202020204" pitchFamily="34" charset="0"/>
              </a:rPr>
              <a:t>Cynnar</a:t>
            </a:r>
            <a:r>
              <a:rPr lang="en-GB" sz="8700" dirty="0">
                <a:latin typeface="Arial" panose="020B0604020202020204" pitchFamily="34" charset="0"/>
                <a:cs typeface="Arial" panose="020B0604020202020204" pitchFamily="34" charset="0"/>
              </a:rPr>
              <a:t>?</a:t>
            </a:r>
            <a:br>
              <a:rPr lang="en-GB" sz="10700" dirty="0">
                <a:latin typeface="Arial" panose="020B0604020202020204" pitchFamily="34" charset="0"/>
                <a:cs typeface="Arial" panose="020B0604020202020204" pitchFamily="34" charset="0"/>
              </a:rPr>
            </a:br>
            <a:endParaRPr lang="en-GB" sz="10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34ED3CC-278B-4451-8DBE-51B8CF379099}"/>
              </a:ext>
            </a:extLst>
          </p:cNvPr>
          <p:cNvSpPr txBox="1">
            <a:spLocks/>
          </p:cNvSpPr>
          <p:nvPr/>
        </p:nvSpPr>
        <p:spPr>
          <a:xfrm>
            <a:off x="268330" y="1803155"/>
            <a:ext cx="11101136" cy="3779837"/>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endParaRPr lang="en-GB" dirty="0">
              <a:latin typeface="Arial" panose="020B0604020202020204" pitchFamily="34" charset="0"/>
              <a:cs typeface="Arial" panose="020B0604020202020204" pitchFamily="34" charset="0"/>
            </a:endParaRPr>
          </a:p>
          <a:p>
            <a:pPr fontAlgn="auto">
              <a:spcAft>
                <a:spcPts val="0"/>
              </a:spcAft>
            </a:pPr>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p>
          <a:p>
            <a:pPr fontAlgn="auto">
              <a:spcAft>
                <a:spcPts val="0"/>
              </a:spcAft>
            </a:pPr>
            <a:r>
              <a:rPr lang="en-GB" dirty="0">
                <a:latin typeface="Arial" panose="020B0604020202020204" pitchFamily="34" charset="0"/>
                <a:cs typeface="Arial" panose="020B0604020202020204" pitchFamily="34" charset="0"/>
              </a:rPr>
              <a:t>2) </a:t>
            </a:r>
            <a:r>
              <a:rPr lang="en-GB" dirty="0" err="1">
                <a:latin typeface="Arial" panose="020B0604020202020204" pitchFamily="34" charset="0"/>
                <a:cs typeface="Arial" panose="020B0604020202020204" pitchFamily="34" charset="0"/>
              </a:rPr>
              <a:t>cymwysterau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hyfforddiant</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endParaRPr lang="en-GB" dirty="0">
              <a:latin typeface="Arial" panose="020B0604020202020204" pitchFamily="34" charset="0"/>
              <a:cs typeface="Arial" panose="020B0604020202020204" pitchFamily="34" charset="0"/>
            </a:endParaRPr>
          </a:p>
          <a:p>
            <a:pPr fontAlgn="auto">
              <a:spcAft>
                <a:spcPts val="0"/>
              </a:spcAft>
            </a:pPr>
            <a:r>
              <a:rPr lang="en-GB" dirty="0">
                <a:latin typeface="Arial" panose="020B0604020202020204" pitchFamily="34" charset="0"/>
                <a:cs typeface="Arial" panose="020B0604020202020204" pitchFamily="34" charset="0"/>
              </a:rPr>
              <a:t>3) </a:t>
            </a:r>
            <a:r>
              <a:rPr lang="en-GB" dirty="0" err="1">
                <a:latin typeface="Arial" panose="020B0604020202020204" pitchFamily="34" charset="0"/>
                <a:cs typeface="Arial" panose="020B0604020202020204" pitchFamily="34" charset="0"/>
              </a:rPr>
              <a:t>sgiliau</a:t>
            </a:r>
            <a:endParaRPr lang="en-GB" dirty="0">
              <a:latin typeface="Arial" panose="020B0604020202020204" pitchFamily="34" charset="0"/>
              <a:cs typeface="Arial" panose="020B0604020202020204" pitchFamily="34" charset="0"/>
            </a:endParaRPr>
          </a:p>
          <a:p>
            <a:pPr fontAlgn="auto">
              <a:spcAft>
                <a:spcPts val="0"/>
              </a:spcAft>
            </a:pPr>
            <a:r>
              <a:rPr lang="en-GB" dirty="0">
                <a:latin typeface="Arial" panose="020B0604020202020204" pitchFamily="34" charset="0"/>
                <a:cs typeface="Arial" panose="020B0604020202020204" pitchFamily="34" charset="0"/>
              </a:rPr>
              <a:t>4) </a:t>
            </a:r>
            <a:r>
              <a:rPr lang="en-GB" dirty="0" err="1">
                <a:latin typeface="Arial" panose="020B0604020202020204" pitchFamily="34" charset="0"/>
                <a:cs typeface="Arial" panose="020B0604020202020204" pitchFamily="34" charset="0"/>
              </a:rPr>
              <a:t>ymreolaeth</a:t>
            </a:r>
            <a:endParaRPr lang="en-GB" dirty="0">
              <a:latin typeface="Arial" panose="020B0604020202020204" pitchFamily="34" charset="0"/>
              <a:cs typeface="Arial" panose="020B0604020202020204" pitchFamily="34" charset="0"/>
            </a:endParaRPr>
          </a:p>
          <a:p>
            <a:pPr fontAlgn="auto">
              <a:spcAft>
                <a:spcPts val="0"/>
              </a:spcAft>
            </a:pPr>
            <a:r>
              <a:rPr lang="en-GB" dirty="0">
                <a:latin typeface="Arial" panose="020B0604020202020204" pitchFamily="34" charset="0"/>
                <a:cs typeface="Arial" panose="020B0604020202020204" pitchFamily="34" charset="0"/>
              </a:rPr>
              <a:t>5)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p>
          <a:p>
            <a:pPr fontAlgn="auto">
              <a:spcAft>
                <a:spcPts val="0"/>
              </a:spcAft>
            </a:pPr>
            <a:r>
              <a:rPr lang="en-GB" dirty="0">
                <a:latin typeface="Arial" panose="020B0604020202020204" pitchFamily="34" charset="0"/>
                <a:cs typeface="Arial" panose="020B0604020202020204" pitchFamily="34" charset="0"/>
              </a:rPr>
              <a:t>6) </a:t>
            </a:r>
            <a:r>
              <a:rPr lang="en-GB" dirty="0" err="1">
                <a:latin typeface="Arial" panose="020B0604020202020204" pitchFamily="34" charset="0"/>
                <a:cs typeface="Arial" panose="020B0604020202020204" pitchFamily="34" charset="0"/>
              </a:rPr>
              <a:t>moeseg</a:t>
            </a:r>
            <a:r>
              <a:rPr lang="en-GB" dirty="0">
                <a:latin typeface="Arial" panose="020B0604020202020204" pitchFamily="34" charset="0"/>
                <a:cs typeface="Arial" panose="020B0604020202020204" pitchFamily="34" charset="0"/>
              </a:rPr>
              <a:t> </a:t>
            </a:r>
          </a:p>
          <a:p>
            <a:pPr fontAlgn="auto">
              <a:spcAft>
                <a:spcPts val="0"/>
              </a:spcAft>
            </a:pPr>
            <a:r>
              <a:rPr lang="en-GB" dirty="0">
                <a:latin typeface="Arial" panose="020B0604020202020204" pitchFamily="34" charset="0"/>
                <a:cs typeface="Arial" panose="020B0604020202020204" pitchFamily="34" charset="0"/>
              </a:rPr>
              <a:t>7) </a:t>
            </a:r>
            <a:r>
              <a:rPr lang="en-GB" dirty="0" err="1">
                <a:latin typeface="Arial" panose="020B0604020202020204" pitchFamily="34" charset="0"/>
                <a:cs typeface="Arial" panose="020B0604020202020204" pitchFamily="34" charset="0"/>
              </a:rPr>
              <a:t>gwobrau</a:t>
            </a:r>
            <a:endParaRPr lang="en-GB" dirty="0">
              <a:latin typeface="Arial" panose="020B0604020202020204" pitchFamily="34" charset="0"/>
              <a:cs typeface="Arial" panose="020B0604020202020204" pitchFamily="34" charset="0"/>
            </a:endParaRPr>
          </a:p>
          <a:p>
            <a:pPr marL="0" indent="0" fontAlgn="auto">
              <a:spcAft>
                <a:spcPts val="0"/>
              </a:spcAft>
              <a:buNone/>
            </a:pPr>
            <a:r>
              <a:rPr lang="en-GB" dirty="0">
                <a:latin typeface="Arial" panose="020B0604020202020204" pitchFamily="34" charset="0"/>
                <a:cs typeface="Arial" panose="020B0604020202020204" pitchFamily="34" charset="0"/>
              </a:rPr>
              <a:t>	(Brock,2012)</a:t>
            </a:r>
          </a:p>
        </p:txBody>
      </p:sp>
    </p:spTree>
    <p:extLst>
      <p:ext uri="{BB962C8B-B14F-4D97-AF65-F5344CB8AC3E}">
        <p14:creationId xmlns:p14="http://schemas.microsoft.com/office/powerpoint/2010/main" val="38021567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31515-78E0-4D11-B8BD-B01D8D845433}"/>
              </a:ext>
            </a:extLst>
          </p:cNvPr>
          <p:cNvSpPr txBox="1">
            <a:spLocks/>
          </p:cNvSpPr>
          <p:nvPr/>
        </p:nvSpPr>
        <p:spPr>
          <a:xfrm>
            <a:off x="363020" y="353188"/>
            <a:ext cx="11101135" cy="885677"/>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fontAlgn="auto">
              <a:spcAft>
                <a:spcPts val="0"/>
              </a:spcAft>
            </a:pPr>
            <a:r>
              <a:rPr lang="en-GB" sz="4800" dirty="0">
                <a:solidFill>
                  <a:schemeClr val="accent1">
                    <a:lumMod val="75000"/>
                  </a:schemeClr>
                </a:solidFill>
              </a:rPr>
              <a:t>What are the Principles of Early Years Practice?</a:t>
            </a:r>
          </a:p>
        </p:txBody>
      </p:sp>
      <p:sp>
        <p:nvSpPr>
          <p:cNvPr id="3" name="Content Placeholder 2">
            <a:extLst>
              <a:ext uri="{FF2B5EF4-FFF2-40B4-BE49-F238E27FC236}">
                <a16:creationId xmlns:a16="http://schemas.microsoft.com/office/drawing/2014/main" id="{D83E5B61-C8B9-4980-A8C6-8BFBBD2E5D40}"/>
              </a:ext>
            </a:extLst>
          </p:cNvPr>
          <p:cNvSpPr txBox="1">
            <a:spLocks/>
          </p:cNvSpPr>
          <p:nvPr/>
        </p:nvSpPr>
        <p:spPr>
          <a:xfrm>
            <a:off x="363019" y="2009533"/>
            <a:ext cx="11101136" cy="3779837"/>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a:solidFill>
                  <a:schemeClr val="accent1">
                    <a:lumMod val="75000"/>
                  </a:schemeClr>
                </a:solidFill>
              </a:rPr>
              <a:t>1) knowledge </a:t>
            </a:r>
          </a:p>
          <a:p>
            <a:pPr fontAlgn="auto">
              <a:spcAft>
                <a:spcPts val="0"/>
              </a:spcAft>
            </a:pPr>
            <a:r>
              <a:rPr lang="en-GB" dirty="0">
                <a:solidFill>
                  <a:schemeClr val="accent1">
                    <a:lumMod val="75000"/>
                  </a:schemeClr>
                </a:solidFill>
              </a:rPr>
              <a:t>2) qualifications, training and professional development</a:t>
            </a:r>
          </a:p>
          <a:p>
            <a:pPr fontAlgn="auto">
              <a:spcAft>
                <a:spcPts val="0"/>
              </a:spcAft>
            </a:pPr>
            <a:r>
              <a:rPr lang="en-GB" dirty="0">
                <a:solidFill>
                  <a:schemeClr val="accent1">
                    <a:lumMod val="75000"/>
                  </a:schemeClr>
                </a:solidFill>
              </a:rPr>
              <a:t>3) skills</a:t>
            </a:r>
          </a:p>
          <a:p>
            <a:pPr fontAlgn="auto">
              <a:spcAft>
                <a:spcPts val="0"/>
              </a:spcAft>
            </a:pPr>
            <a:r>
              <a:rPr lang="en-GB" dirty="0">
                <a:solidFill>
                  <a:schemeClr val="accent1">
                    <a:lumMod val="75000"/>
                  </a:schemeClr>
                </a:solidFill>
              </a:rPr>
              <a:t>4) autonomy</a:t>
            </a:r>
          </a:p>
          <a:p>
            <a:pPr fontAlgn="auto">
              <a:spcAft>
                <a:spcPts val="0"/>
              </a:spcAft>
            </a:pPr>
            <a:r>
              <a:rPr lang="en-GB" dirty="0">
                <a:solidFill>
                  <a:schemeClr val="accent1">
                    <a:lumMod val="75000"/>
                  </a:schemeClr>
                </a:solidFill>
              </a:rPr>
              <a:t>5) values </a:t>
            </a:r>
          </a:p>
          <a:p>
            <a:pPr fontAlgn="auto">
              <a:spcAft>
                <a:spcPts val="0"/>
              </a:spcAft>
            </a:pPr>
            <a:r>
              <a:rPr lang="en-GB" dirty="0">
                <a:solidFill>
                  <a:schemeClr val="accent1">
                    <a:lumMod val="75000"/>
                  </a:schemeClr>
                </a:solidFill>
              </a:rPr>
              <a:t>6) ethics </a:t>
            </a:r>
          </a:p>
          <a:p>
            <a:pPr fontAlgn="auto">
              <a:spcAft>
                <a:spcPts val="0"/>
              </a:spcAft>
            </a:pPr>
            <a:r>
              <a:rPr lang="en-GB" dirty="0">
                <a:solidFill>
                  <a:schemeClr val="accent1">
                    <a:lumMod val="75000"/>
                  </a:schemeClr>
                </a:solidFill>
              </a:rPr>
              <a:t>7) rewards</a:t>
            </a:r>
          </a:p>
          <a:p>
            <a:pPr fontAlgn="auto">
              <a:spcAft>
                <a:spcPts val="0"/>
              </a:spcAft>
            </a:pPr>
            <a:endParaRPr lang="en-GB" dirty="0"/>
          </a:p>
          <a:p>
            <a:pPr marL="0" indent="0" fontAlgn="auto">
              <a:spcAft>
                <a:spcPts val="0"/>
              </a:spcAft>
              <a:buNone/>
            </a:pPr>
            <a:r>
              <a:rPr lang="en-GB" dirty="0"/>
              <a:t>	(Brock, 2012) </a:t>
            </a:r>
          </a:p>
        </p:txBody>
      </p:sp>
    </p:spTree>
    <p:extLst>
      <p:ext uri="{BB962C8B-B14F-4D97-AF65-F5344CB8AC3E}">
        <p14:creationId xmlns:p14="http://schemas.microsoft.com/office/powerpoint/2010/main" val="3860741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3">
                                            <p:txEl>
                                              <p:pRg st="8" end="8"/>
                                            </p:txEl>
                                          </p:spTgt>
                                        </p:tgtEl>
                                        <p:attrNameLst>
                                          <p:attrName>style.visibility</p:attrName>
                                        </p:attrNameLst>
                                      </p:cBhvr>
                                      <p:to>
                                        <p:strVal val="visible"/>
                                      </p:to>
                                    </p:set>
                                    <p:animEffect transition="in" filter="fade">
                                      <p:cBhvr>
                                        <p:cTn id="56" dur="1000"/>
                                        <p:tgtEl>
                                          <p:spTgt spid="3">
                                            <p:txEl>
                                              <p:pRg st="8" end="8"/>
                                            </p:txEl>
                                          </p:spTgt>
                                        </p:tgtEl>
                                      </p:cBhvr>
                                    </p:animEffect>
                                    <p:anim calcmode="lin" valueType="num">
                                      <p:cBhvr>
                                        <p:cTn id="57"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FE58C9-5DAA-487B-BE16-7EE439CD3928}"/>
              </a:ext>
            </a:extLst>
          </p:cNvPr>
          <p:cNvSpPr txBox="1"/>
          <p:nvPr/>
        </p:nvSpPr>
        <p:spPr>
          <a:xfrm>
            <a:off x="174061" y="-394408"/>
            <a:ext cx="7311485" cy="6555641"/>
          </a:xfrm>
          <a:prstGeom prst="rect">
            <a:avLst/>
          </a:prstGeom>
          <a:noFill/>
        </p:spPr>
        <p:txBody>
          <a:bodyPr wrap="square">
            <a:spAutoFit/>
          </a:bodyPr>
          <a:lstStyle/>
          <a:p>
            <a:pPr algn="ctr"/>
            <a:br>
              <a:rPr lang="en-US" sz="2400" dirty="0"/>
            </a:br>
            <a:r>
              <a:rPr lang="en-US" sz="4000" dirty="0">
                <a:latin typeface="Arial" panose="020B0604020202020204" pitchFamily="34" charset="0"/>
                <a:cs typeface="Arial" panose="020B0604020202020204" pitchFamily="34" charset="0"/>
              </a:rPr>
              <a:t>Mae </a:t>
            </a:r>
            <a:r>
              <a:rPr lang="en-US" sz="4000" dirty="0" err="1">
                <a:latin typeface="Arial" panose="020B0604020202020204" pitchFamily="34" charset="0"/>
                <a:cs typeface="Arial" panose="020B0604020202020204" pitchFamily="34" charset="0"/>
              </a:rPr>
              <a:t>Egwyddorion</a:t>
            </a:r>
            <a:r>
              <a:rPr lang="en-US" sz="4000" dirty="0">
                <a:latin typeface="Arial" panose="020B0604020202020204" pitchFamily="34" charset="0"/>
                <a:cs typeface="Arial" panose="020B0604020202020204" pitchFamily="34" charset="0"/>
              </a:rPr>
              <a:t> a </a:t>
            </a:r>
            <a:r>
              <a:rPr lang="en-US" sz="4000" dirty="0" err="1">
                <a:latin typeface="Arial" panose="020B0604020202020204" pitchFamily="34" charset="0"/>
                <a:cs typeface="Arial" panose="020B0604020202020204" pitchFamily="34" charset="0"/>
              </a:rPr>
              <a:t>gwerthoedd</a:t>
            </a:r>
            <a:r>
              <a:rPr lang="en-US" sz="4000" dirty="0">
                <a:latin typeface="Arial" panose="020B0604020202020204" pitchFamily="34" charset="0"/>
                <a:cs typeface="Arial" panose="020B0604020202020204" pitchFamily="34" charset="0"/>
              </a:rPr>
              <a:t> y </a:t>
            </a:r>
            <a:r>
              <a:rPr lang="en-US" sz="4000" dirty="0" err="1">
                <a:latin typeface="Arial" panose="020B0604020202020204" pitchFamily="34" charset="0"/>
                <a:cs typeface="Arial" panose="020B0604020202020204" pitchFamily="34" charset="0"/>
              </a:rPr>
              <a:t>Blynyddoedd</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Cynnar</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yn</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ffenomena</a:t>
            </a:r>
            <a:r>
              <a:rPr lang="en-US" sz="4000" dirty="0">
                <a:latin typeface="Arial" panose="020B0604020202020204" pitchFamily="34" charset="0"/>
                <a:cs typeface="Arial" panose="020B0604020202020204" pitchFamily="34" charset="0"/>
              </a:rPr>
              <a:t> </a:t>
            </a:r>
            <a:r>
              <a:rPr lang="en-US" sz="4000" dirty="0" err="1">
                <a:latin typeface="Arial" panose="020B0604020202020204" pitchFamily="34" charset="0"/>
                <a:cs typeface="Arial" panose="020B0604020202020204" pitchFamily="34" charset="0"/>
              </a:rPr>
              <a:t>rhyngwladol</a:t>
            </a:r>
            <a:r>
              <a:rPr lang="en-US" sz="4000" dirty="0">
                <a:latin typeface="Arial" panose="020B0604020202020204" pitchFamily="34" charset="0"/>
                <a:cs typeface="Arial" panose="020B0604020202020204" pitchFamily="34" charset="0"/>
              </a:rPr>
              <a:t> a </a:t>
            </a:r>
            <a:r>
              <a:rPr lang="en-US" sz="4000" dirty="0" err="1">
                <a:latin typeface="Arial" panose="020B0604020202020204" pitchFamily="34" charset="0"/>
                <a:cs typeface="Arial" panose="020B0604020202020204" pitchFamily="34" charset="0"/>
              </a:rPr>
              <a:t>thrawsddiwylliannol</a:t>
            </a:r>
            <a:r>
              <a:rPr lang="en-US" sz="4000" dirty="0">
                <a:latin typeface="Arial" panose="020B0604020202020204" pitchFamily="34" charset="0"/>
                <a:cs typeface="Arial" panose="020B0604020202020204" pitchFamily="34" charset="0"/>
              </a:rPr>
              <a:t>.</a:t>
            </a:r>
          </a:p>
          <a:p>
            <a:pPr algn="ctr"/>
            <a:endParaRPr lang="en-US" sz="4000" dirty="0">
              <a:latin typeface="Arial" panose="020B0604020202020204" pitchFamily="34" charset="0"/>
              <a:cs typeface="Arial" panose="020B0604020202020204" pitchFamily="34" charset="0"/>
            </a:endParaRPr>
          </a:p>
          <a:p>
            <a:pPr algn="ctr"/>
            <a:r>
              <a:rPr lang="en-US" sz="4000" dirty="0">
                <a:solidFill>
                  <a:schemeClr val="accent1">
                    <a:lumMod val="75000"/>
                  </a:schemeClr>
                </a:solidFill>
                <a:latin typeface="Arial" panose="020B0604020202020204" pitchFamily="34" charset="0"/>
                <a:cs typeface="Arial" panose="020B0604020202020204" pitchFamily="34" charset="0"/>
              </a:rPr>
              <a:t>Early Years Principles and values are an international and cross-cultural phenomena.</a:t>
            </a:r>
            <a:br>
              <a:rPr lang="en-US" sz="3600" dirty="0"/>
            </a:br>
            <a:endParaRPr lang="en-GB" sz="3600" dirty="0"/>
          </a:p>
        </p:txBody>
      </p:sp>
      <p:pic>
        <p:nvPicPr>
          <p:cNvPr id="1026" name="Picture 2" descr="14,079 Children Of The World Illustrations &amp; Clip Art - iStock">
            <a:extLst>
              <a:ext uri="{FF2B5EF4-FFF2-40B4-BE49-F238E27FC236}">
                <a16:creationId xmlns:a16="http://schemas.microsoft.com/office/drawing/2014/main" id="{4FCD3B0A-174D-40B2-A06E-BFD4E4A2EE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2986" y="696767"/>
            <a:ext cx="4564953" cy="4564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4246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AFB9A5-A280-4B6C-ACC7-87CE92C833B5}"/>
              </a:ext>
            </a:extLst>
          </p:cNvPr>
          <p:cNvSpPr txBox="1"/>
          <p:nvPr/>
        </p:nvSpPr>
        <p:spPr>
          <a:xfrm>
            <a:off x="405047" y="-159026"/>
            <a:ext cx="10726994" cy="1569660"/>
          </a:xfrm>
          <a:prstGeom prst="rect">
            <a:avLst/>
          </a:prstGeom>
          <a:noFill/>
        </p:spPr>
        <p:txBody>
          <a:bodyPr wrap="square">
            <a:spAutoFit/>
          </a:bodyPr>
          <a:lstStyle/>
          <a:p>
            <a:pPr algn="ctr"/>
            <a:r>
              <a:rPr lang="en-GB" sz="4800" i="0" dirty="0">
                <a:solidFill>
                  <a:srgbClr val="333333"/>
                </a:solidFill>
                <a:effectLst/>
                <a:latin typeface="Arial" panose="020B0604020202020204" pitchFamily="34" charset="0"/>
                <a:cs typeface="Arial" panose="020B0604020202020204" pitchFamily="34" charset="0"/>
              </a:rPr>
              <a:t>Getting it right for every child (GIRFEC) </a:t>
            </a:r>
            <a:r>
              <a:rPr lang="en-GB" sz="4800" dirty="0" err="1">
                <a:solidFill>
                  <a:srgbClr val="333333"/>
                </a:solidFill>
                <a:latin typeface="Arial" panose="020B0604020202020204" pitchFamily="34" charset="0"/>
                <a:cs typeface="Arial" panose="020B0604020202020204" pitchFamily="34" charset="0"/>
              </a:rPr>
              <a:t>Yr</a:t>
            </a:r>
            <a:r>
              <a:rPr lang="en-GB" sz="4800" dirty="0">
                <a:solidFill>
                  <a:srgbClr val="333333"/>
                </a:solidFill>
                <a:latin typeface="Arial" panose="020B0604020202020204" pitchFamily="34" charset="0"/>
                <a:cs typeface="Arial" panose="020B0604020202020204" pitchFamily="34" charset="0"/>
              </a:rPr>
              <a:t> Alban</a:t>
            </a:r>
            <a:r>
              <a:rPr lang="en-GB" sz="4800" i="0" dirty="0">
                <a:solidFill>
                  <a:srgbClr val="333333"/>
                </a:solidFill>
                <a:effectLst/>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66F99268-246E-D511-640C-03DF60F919B0}"/>
              </a:ext>
            </a:extLst>
          </p:cNvPr>
          <p:cNvSpPr txBox="1"/>
          <p:nvPr/>
        </p:nvSpPr>
        <p:spPr>
          <a:xfrm>
            <a:off x="0" y="1306303"/>
            <a:ext cx="12192000" cy="4410503"/>
          </a:xfrm>
          <a:prstGeom prst="rect">
            <a:avLst/>
          </a:prstGeom>
          <a:noFill/>
        </p:spPr>
        <p:txBody>
          <a:bodyPr wrap="square">
            <a:spAutoFit/>
          </a:bodyPr>
          <a:lstStyle/>
          <a:p>
            <a:pPr marL="342900" lvl="0" indent="-342900" rtl="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yn canolbwyntio ar y plentyn. Mae’n sicrhau bod y plentyn neu berson ifanc, a’i deulu, yn ganolbwynt i’r penderfyniadau sy’n cael eu gwneud a’r cymorth sydd ar gael iddynt.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wedi’i seilio ar ddealltwriaeth am lesiant plentyn yn ei sefyllfa gyfredol. Mae’n cymryd i ystyriaeth y dylanwadau ehangach ar blentyn neu berson ifanc a’i anghenion datblygu wrth feddwl am ei lesiant, er mwyn gallu cynnig y cymorth iawn</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wedi’i seilio ar fynd i’r afael ag anghenion yn gynnar. Ei nod yw sicrhau bod anghenion yn cael eu dynodi cyn gynted â phosibl er mwyn atal pryderon neu broblemau mwy difrifol rhag datblygu</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cy-GB" sz="2400" dirty="0">
                <a:effectLst/>
                <a:latin typeface="Arial" panose="020B0604020202020204" pitchFamily="34" charset="0"/>
                <a:ea typeface="DengXian" panose="02010600030101010101" pitchFamily="2" charset="-122"/>
                <a:cs typeface="Arial" panose="020B0604020202020204" pitchFamily="34" charset="0"/>
              </a:rPr>
              <a:t>yn gofyn am weithio </a:t>
            </a:r>
            <a:r>
              <a:rPr lang="cy-GB" sz="2400" dirty="0" err="1">
                <a:effectLst/>
                <a:latin typeface="Arial" panose="020B0604020202020204" pitchFamily="34" charset="0"/>
                <a:ea typeface="DengXian" panose="02010600030101010101" pitchFamily="2" charset="-122"/>
                <a:cs typeface="Arial" panose="020B0604020202020204" pitchFamily="34" charset="0"/>
              </a:rPr>
              <a:t>cydgysylltiedig</a:t>
            </a:r>
            <a:r>
              <a:rPr lang="cy-GB" sz="2400" dirty="0">
                <a:effectLst/>
                <a:latin typeface="Arial" panose="020B0604020202020204" pitchFamily="34" charset="0"/>
                <a:ea typeface="DengXian" panose="02010600030101010101" pitchFamily="2" charset="-122"/>
                <a:cs typeface="Arial" panose="020B0604020202020204" pitchFamily="34" charset="0"/>
              </a:rPr>
              <a:t>. Mae’n ymwneud â phlant, pobl ifanc, rhieni, a’r gwasanaethau sydd eu hangen arnynt yn gweithio gyda’i gilydd mewn ffordd </a:t>
            </a:r>
            <a:r>
              <a:rPr lang="cy-GB" sz="2400" dirty="0" err="1">
                <a:effectLst/>
                <a:latin typeface="Arial" panose="020B0604020202020204" pitchFamily="34" charset="0"/>
                <a:ea typeface="DengXian" panose="02010600030101010101" pitchFamily="2" charset="-122"/>
                <a:cs typeface="Arial" panose="020B0604020202020204" pitchFamily="34" charset="0"/>
              </a:rPr>
              <a:t>gydgysylltiedig</a:t>
            </a:r>
            <a:r>
              <a:rPr lang="cy-GB" sz="2400" dirty="0">
                <a:effectLst/>
                <a:latin typeface="Arial" panose="020B0604020202020204" pitchFamily="34" charset="0"/>
                <a:ea typeface="DengXian" panose="02010600030101010101" pitchFamily="2" charset="-122"/>
                <a:cs typeface="Arial" panose="020B0604020202020204" pitchFamily="34" charset="0"/>
              </a:rPr>
              <a:t> i fodloni’r anghenion penodol a gwella eu llesiant.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33832027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5576A2-BF43-4FFA-B7CA-71EE444BADFC}"/>
              </a:ext>
            </a:extLst>
          </p:cNvPr>
          <p:cNvSpPr txBox="1"/>
          <p:nvPr/>
        </p:nvSpPr>
        <p:spPr>
          <a:xfrm>
            <a:off x="186386" y="-95746"/>
            <a:ext cx="11608048" cy="1569660"/>
          </a:xfrm>
          <a:prstGeom prst="rect">
            <a:avLst/>
          </a:prstGeom>
          <a:noFill/>
        </p:spPr>
        <p:txBody>
          <a:bodyPr wrap="square">
            <a:spAutoFit/>
          </a:bodyPr>
          <a:lstStyle/>
          <a:p>
            <a:pPr algn="ctr"/>
            <a:r>
              <a:rPr lang="en-GB" sz="4800" i="0" dirty="0">
                <a:solidFill>
                  <a:schemeClr val="accent1">
                    <a:lumMod val="75000"/>
                  </a:schemeClr>
                </a:solidFill>
                <a:effectLst/>
                <a:latin typeface="Arial" panose="020B0604020202020204" pitchFamily="34" charset="0"/>
                <a:cs typeface="Arial" panose="020B0604020202020204" pitchFamily="34" charset="0"/>
              </a:rPr>
              <a:t>Getting it right for every child (GIRFEC) Scotland </a:t>
            </a:r>
          </a:p>
        </p:txBody>
      </p:sp>
      <p:sp>
        <p:nvSpPr>
          <p:cNvPr id="5" name="TextBox 4">
            <a:extLst>
              <a:ext uri="{FF2B5EF4-FFF2-40B4-BE49-F238E27FC236}">
                <a16:creationId xmlns:a16="http://schemas.microsoft.com/office/drawing/2014/main" id="{3C43691C-D4EF-4304-9E56-CCC2EDC440BD}"/>
              </a:ext>
            </a:extLst>
          </p:cNvPr>
          <p:cNvSpPr txBox="1"/>
          <p:nvPr/>
        </p:nvSpPr>
        <p:spPr>
          <a:xfrm>
            <a:off x="7481" y="1540174"/>
            <a:ext cx="11965857" cy="4154984"/>
          </a:xfrm>
          <a:prstGeom prst="rect">
            <a:avLst/>
          </a:prstGeom>
          <a:noFill/>
        </p:spPr>
        <p:txBody>
          <a:bodyPr wrap="square">
            <a:spAutoFit/>
          </a:bodyPr>
          <a:lstStyle/>
          <a:p>
            <a:pPr marL="342900" indent="-342900" algn="l">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is child-focused</a:t>
            </a:r>
            <a:r>
              <a:rPr lang="en-GB" b="0" i="0" dirty="0">
                <a:solidFill>
                  <a:schemeClr val="accent1">
                    <a:lumMod val="75000"/>
                  </a:schemeClr>
                </a:solidFill>
                <a:effectLst/>
                <a:latin typeface="Arial" panose="020B0604020202020204" pitchFamily="34" charset="0"/>
                <a:cs typeface="Arial" panose="020B0604020202020204" pitchFamily="34" charset="0"/>
              </a:rPr>
              <a:t> - it ensures the child or young person – and their family – is at the centre of decision-making and the support available to them.</a:t>
            </a:r>
          </a:p>
          <a:p>
            <a:pPr marL="342900" indent="-342900" algn="l">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is based on an understanding of the wellbeing of a child in their current situation </a:t>
            </a:r>
            <a:r>
              <a:rPr lang="en-GB" b="0" i="0" dirty="0">
                <a:solidFill>
                  <a:schemeClr val="accent1">
                    <a:lumMod val="75000"/>
                  </a:schemeClr>
                </a:solidFill>
                <a:effectLst/>
                <a:latin typeface="Arial" panose="020B0604020202020204" pitchFamily="34" charset="0"/>
                <a:cs typeface="Arial" panose="020B0604020202020204" pitchFamily="34" charset="0"/>
              </a:rPr>
              <a:t>- it takes into consideration the wider influences on a child or young person and their developmental needs when thinking about their </a:t>
            </a:r>
            <a:r>
              <a:rPr lang="en-GB" b="0" i="0" u="sng" dirty="0">
                <a:solidFill>
                  <a:schemeClr val="accent1">
                    <a:lumMod val="75000"/>
                  </a:schemeClr>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wellbeing</a:t>
            </a:r>
            <a:r>
              <a:rPr lang="en-GB" b="0" i="0" dirty="0">
                <a:solidFill>
                  <a:schemeClr val="accent1">
                    <a:lumMod val="75000"/>
                  </a:schemeClr>
                </a:solidFill>
                <a:effectLst/>
                <a:latin typeface="Arial" panose="020B0604020202020204" pitchFamily="34" charset="0"/>
                <a:cs typeface="Arial" panose="020B0604020202020204" pitchFamily="34" charset="0"/>
              </a:rPr>
              <a:t>, so that the right support can be offered</a:t>
            </a:r>
          </a:p>
          <a:p>
            <a:pPr marL="342900" indent="-342900" algn="l">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is based on tackling needs early</a:t>
            </a:r>
            <a:r>
              <a:rPr lang="en-GB" b="0" i="0" dirty="0">
                <a:solidFill>
                  <a:schemeClr val="accent1">
                    <a:lumMod val="75000"/>
                  </a:schemeClr>
                </a:solidFill>
                <a:effectLst/>
                <a:latin typeface="Arial" panose="020B0604020202020204" pitchFamily="34" charset="0"/>
                <a:cs typeface="Arial" panose="020B0604020202020204" pitchFamily="34" charset="0"/>
              </a:rPr>
              <a:t> - it aims to ensure needs are identified as early as possible to avoid bigger concerns or problems developing</a:t>
            </a:r>
          </a:p>
          <a:p>
            <a:pPr marL="342900" indent="-342900" algn="l">
              <a:buFont typeface="Arial" panose="020B0604020202020204" pitchFamily="34" charset="0"/>
              <a:buChar char="•"/>
            </a:pPr>
            <a:r>
              <a:rPr lang="en-GB" b="1" i="0" dirty="0">
                <a:solidFill>
                  <a:schemeClr val="accent1">
                    <a:lumMod val="75000"/>
                  </a:schemeClr>
                </a:solidFill>
                <a:effectLst/>
                <a:latin typeface="Arial" panose="020B0604020202020204" pitchFamily="34" charset="0"/>
                <a:cs typeface="Arial" panose="020B0604020202020204" pitchFamily="34" charset="0"/>
              </a:rPr>
              <a:t>requires joined-up working</a:t>
            </a:r>
            <a:r>
              <a:rPr lang="en-GB" b="0" i="0" dirty="0">
                <a:solidFill>
                  <a:schemeClr val="accent1">
                    <a:lumMod val="75000"/>
                  </a:schemeClr>
                </a:solidFill>
                <a:effectLst/>
                <a:latin typeface="Arial" panose="020B0604020202020204" pitchFamily="34" charset="0"/>
                <a:cs typeface="Arial" panose="020B0604020202020204" pitchFamily="34" charset="0"/>
              </a:rPr>
              <a:t> - it is about children, young people, parents, and the services they need working together in a coordinated way to meet the specific needs and improve their wellbeing</a:t>
            </a:r>
          </a:p>
        </p:txBody>
      </p:sp>
    </p:spTree>
    <p:extLst>
      <p:ext uri="{BB962C8B-B14F-4D97-AF65-F5344CB8AC3E}">
        <p14:creationId xmlns:p14="http://schemas.microsoft.com/office/powerpoint/2010/main" val="2134014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9C6F43-CE5A-4ACF-9733-11A27C4C5370}"/>
              </a:ext>
            </a:extLst>
          </p:cNvPr>
          <p:cNvSpPr txBox="1"/>
          <p:nvPr/>
        </p:nvSpPr>
        <p:spPr>
          <a:xfrm>
            <a:off x="6804992" y="305672"/>
            <a:ext cx="5697961" cy="3046988"/>
          </a:xfrm>
          <a:prstGeom prst="rect">
            <a:avLst/>
          </a:prstGeom>
          <a:noFill/>
        </p:spPr>
        <p:txBody>
          <a:bodyPr wrap="square">
            <a:spAutoFit/>
          </a:bodyPr>
          <a:lstStyle/>
          <a:p>
            <a:r>
              <a:rPr lang="en-GB" sz="4800" dirty="0">
                <a:latin typeface="Arial" panose="020B0604020202020204" pitchFamily="34" charset="0"/>
                <a:cs typeface="Arial" panose="020B0604020202020204" pitchFamily="34" charset="0"/>
              </a:rPr>
              <a:t>Early Years Learning Framework (Australia).</a:t>
            </a:r>
          </a:p>
        </p:txBody>
      </p:sp>
      <p:pic>
        <p:nvPicPr>
          <p:cNvPr id="4" name="Picture 2">
            <a:extLst>
              <a:ext uri="{FF2B5EF4-FFF2-40B4-BE49-F238E27FC236}">
                <a16:creationId xmlns:a16="http://schemas.microsoft.com/office/drawing/2014/main" id="{C8A8095B-F8CF-4E83-A943-8F391AE2752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2278" y="116082"/>
            <a:ext cx="5697961" cy="535608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EECB4A1-FBEB-484D-838C-8EEF22D07E42}"/>
              </a:ext>
            </a:extLst>
          </p:cNvPr>
          <p:cNvSpPr txBox="1"/>
          <p:nvPr/>
        </p:nvSpPr>
        <p:spPr>
          <a:xfrm>
            <a:off x="6742216" y="3736973"/>
            <a:ext cx="4199377" cy="830997"/>
          </a:xfrm>
          <a:prstGeom prst="rect">
            <a:avLst/>
          </a:prstGeom>
          <a:noFill/>
        </p:spPr>
        <p:txBody>
          <a:bodyPr wrap="square">
            <a:spAutoFit/>
          </a:bodyPr>
          <a:lstStyle/>
          <a:p>
            <a:r>
              <a:rPr lang="en-GB" dirty="0">
                <a:hlinkClick r:id="rId4"/>
              </a:rPr>
              <a:t>BELONGING, BEING &amp; BECOMING (acecqa.gov.au)</a:t>
            </a:r>
            <a:endParaRPr lang="en-GB" dirty="0"/>
          </a:p>
        </p:txBody>
      </p:sp>
    </p:spTree>
    <p:extLst>
      <p:ext uri="{BB962C8B-B14F-4D97-AF65-F5344CB8AC3E}">
        <p14:creationId xmlns:p14="http://schemas.microsoft.com/office/powerpoint/2010/main" val="1569299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53A8F42C-5479-41A8-80E9-DC3FFC540F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126" y="1353100"/>
            <a:ext cx="10414334" cy="310214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6828186-7B3E-4B49-926D-7532DC73D89B}"/>
              </a:ext>
            </a:extLst>
          </p:cNvPr>
          <p:cNvSpPr txBox="1"/>
          <p:nvPr/>
        </p:nvSpPr>
        <p:spPr>
          <a:xfrm>
            <a:off x="2173356" y="273266"/>
            <a:ext cx="8069571"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Foundation Stage (England)</a:t>
            </a:r>
            <a:endParaRPr lang="en-GB" sz="48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409C73C4-EE83-4A95-ACB2-2CF15027621F}"/>
              </a:ext>
            </a:extLst>
          </p:cNvPr>
          <p:cNvSpPr txBox="1"/>
          <p:nvPr/>
        </p:nvSpPr>
        <p:spPr>
          <a:xfrm>
            <a:off x="619432" y="4952915"/>
            <a:ext cx="10801722" cy="461665"/>
          </a:xfrm>
          <a:prstGeom prst="rect">
            <a:avLst/>
          </a:prstGeom>
          <a:noFill/>
        </p:spPr>
        <p:txBody>
          <a:bodyPr wrap="square">
            <a:spAutoFit/>
          </a:bodyPr>
          <a:lstStyle/>
          <a:p>
            <a:r>
              <a:rPr lang="en-GB" dirty="0">
                <a:hlinkClick r:id="rId4"/>
              </a:rPr>
              <a:t>Early years foundation stage (EYFS) statutory framework - GOV.UK (www.gov.uk)</a:t>
            </a:r>
            <a:endParaRPr lang="en-GB" dirty="0"/>
          </a:p>
        </p:txBody>
      </p:sp>
    </p:spTree>
    <p:extLst>
      <p:ext uri="{BB962C8B-B14F-4D97-AF65-F5344CB8AC3E}">
        <p14:creationId xmlns:p14="http://schemas.microsoft.com/office/powerpoint/2010/main" val="25069052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836698-74DE-486C-A32D-6989C038E391}"/>
              </a:ext>
            </a:extLst>
          </p:cNvPr>
          <p:cNvPicPr>
            <a:picLocks noChangeAspect="1"/>
          </p:cNvPicPr>
          <p:nvPr/>
        </p:nvPicPr>
        <p:blipFill rotWithShape="1">
          <a:blip r:embed="rId3"/>
          <a:srcRect l="15484" t="20409" r="56936" b="9188"/>
          <a:stretch/>
        </p:blipFill>
        <p:spPr>
          <a:xfrm>
            <a:off x="265471" y="-11554"/>
            <a:ext cx="6086168" cy="5629705"/>
          </a:xfrm>
          <a:prstGeom prst="rect">
            <a:avLst/>
          </a:prstGeom>
        </p:spPr>
      </p:pic>
      <p:sp>
        <p:nvSpPr>
          <p:cNvPr id="5" name="TextBox 4">
            <a:extLst>
              <a:ext uri="{FF2B5EF4-FFF2-40B4-BE49-F238E27FC236}">
                <a16:creationId xmlns:a16="http://schemas.microsoft.com/office/drawing/2014/main" id="{46DEB1F5-1133-41F6-8CC0-91CA1576645C}"/>
              </a:ext>
            </a:extLst>
          </p:cNvPr>
          <p:cNvSpPr txBox="1"/>
          <p:nvPr/>
        </p:nvSpPr>
        <p:spPr>
          <a:xfrm>
            <a:off x="6654300" y="164370"/>
            <a:ext cx="4572001" cy="3046988"/>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Te</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Whāriki</a:t>
            </a:r>
            <a:r>
              <a:rPr lang="en-GB" sz="4800" dirty="0">
                <a:latin typeface="Arial" panose="020B0604020202020204" pitchFamily="34" charset="0"/>
                <a:cs typeface="Arial" panose="020B0604020202020204" pitchFamily="34" charset="0"/>
              </a:rPr>
              <a:t> – Early childhood curriculum</a:t>
            </a:r>
          </a:p>
          <a:p>
            <a:r>
              <a:rPr lang="en-GB" sz="4800" dirty="0">
                <a:latin typeface="Arial" panose="020B0604020202020204" pitchFamily="34" charset="0"/>
                <a:cs typeface="Arial" panose="020B0604020202020204" pitchFamily="34" charset="0"/>
              </a:rPr>
              <a:t>(New Zealand) </a:t>
            </a:r>
          </a:p>
        </p:txBody>
      </p:sp>
      <p:sp>
        <p:nvSpPr>
          <p:cNvPr id="7" name="TextBox 6">
            <a:extLst>
              <a:ext uri="{FF2B5EF4-FFF2-40B4-BE49-F238E27FC236}">
                <a16:creationId xmlns:a16="http://schemas.microsoft.com/office/drawing/2014/main" id="{BA18BA36-AE96-4B67-A081-D6E5CAF41E2B}"/>
              </a:ext>
            </a:extLst>
          </p:cNvPr>
          <p:cNvSpPr txBox="1"/>
          <p:nvPr/>
        </p:nvSpPr>
        <p:spPr>
          <a:xfrm>
            <a:off x="6813326" y="3646643"/>
            <a:ext cx="3706761" cy="1569660"/>
          </a:xfrm>
          <a:prstGeom prst="rect">
            <a:avLst/>
          </a:prstGeom>
          <a:noFill/>
        </p:spPr>
        <p:txBody>
          <a:bodyPr wrap="square">
            <a:spAutoFit/>
          </a:bodyPr>
          <a:lstStyle/>
          <a:p>
            <a:r>
              <a:rPr lang="en-GB" dirty="0">
                <a:hlinkClick r:id="rId4"/>
              </a:rPr>
              <a:t>ELS-Te-Whariki-Early-Childhood-Curriculum-ENG-Web.pdf (education.govt.nz)</a:t>
            </a:r>
            <a:endParaRPr lang="en-GB" dirty="0"/>
          </a:p>
        </p:txBody>
      </p:sp>
    </p:spTree>
    <p:extLst>
      <p:ext uri="{BB962C8B-B14F-4D97-AF65-F5344CB8AC3E}">
        <p14:creationId xmlns:p14="http://schemas.microsoft.com/office/powerpoint/2010/main" val="3998814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EDAD25BC-99FE-420F-A56F-0B207E0D813B}"/>
              </a:ext>
            </a:extLst>
          </p:cNvPr>
          <p:cNvPicPr>
            <a:picLocks noChangeAspect="1"/>
          </p:cNvPicPr>
          <p:nvPr/>
        </p:nvPicPr>
        <p:blipFill>
          <a:blip r:embed="rId3"/>
          <a:stretch>
            <a:fillRect/>
          </a:stretch>
        </p:blipFill>
        <p:spPr>
          <a:xfrm>
            <a:off x="565667" y="0"/>
            <a:ext cx="4884638" cy="5594684"/>
          </a:xfrm>
          <a:prstGeom prst="rect">
            <a:avLst/>
          </a:prstGeom>
        </p:spPr>
      </p:pic>
      <p:sp>
        <p:nvSpPr>
          <p:cNvPr id="4" name="TextBox 3">
            <a:extLst>
              <a:ext uri="{FF2B5EF4-FFF2-40B4-BE49-F238E27FC236}">
                <a16:creationId xmlns:a16="http://schemas.microsoft.com/office/drawing/2014/main" id="{96CF1D7D-ABCF-43AC-A6CC-5092A3C02945}"/>
              </a:ext>
            </a:extLst>
          </p:cNvPr>
          <p:cNvSpPr txBox="1"/>
          <p:nvPr/>
        </p:nvSpPr>
        <p:spPr>
          <a:xfrm>
            <a:off x="5923723" y="333739"/>
            <a:ext cx="5908896" cy="830997"/>
          </a:xfrm>
          <a:prstGeom prst="rect">
            <a:avLst/>
          </a:prstGeom>
          <a:noFill/>
        </p:spPr>
        <p:txBody>
          <a:bodyPr wrap="square">
            <a:spAutoFit/>
          </a:bodyPr>
          <a:lstStyle/>
          <a:p>
            <a:r>
              <a:rPr lang="en-GB" sz="4800" dirty="0">
                <a:latin typeface="Arial" panose="020B0604020202020204" pitchFamily="34" charset="0"/>
                <a:cs typeface="Arial" panose="020B0604020202020204" pitchFamily="34" charset="0"/>
              </a:rPr>
              <a:t>Reggio Emilia (Italy)</a:t>
            </a:r>
          </a:p>
        </p:txBody>
      </p:sp>
      <p:sp>
        <p:nvSpPr>
          <p:cNvPr id="6" name="TextBox 5">
            <a:extLst>
              <a:ext uri="{FF2B5EF4-FFF2-40B4-BE49-F238E27FC236}">
                <a16:creationId xmlns:a16="http://schemas.microsoft.com/office/drawing/2014/main" id="{B60492DB-3034-4F2D-BB4E-0FA4AD4B4A3B}"/>
              </a:ext>
            </a:extLst>
          </p:cNvPr>
          <p:cNvSpPr txBox="1"/>
          <p:nvPr/>
        </p:nvSpPr>
        <p:spPr>
          <a:xfrm>
            <a:off x="7167715" y="4429948"/>
            <a:ext cx="4247535" cy="461665"/>
          </a:xfrm>
          <a:prstGeom prst="rect">
            <a:avLst/>
          </a:prstGeom>
          <a:noFill/>
        </p:spPr>
        <p:txBody>
          <a:bodyPr wrap="square">
            <a:spAutoFit/>
          </a:bodyPr>
          <a:lstStyle/>
          <a:p>
            <a:r>
              <a:rPr lang="en-GB" dirty="0">
                <a:hlinkClick r:id="rId4"/>
              </a:rPr>
              <a:t>Reggio Children - Values</a:t>
            </a:r>
            <a:endParaRPr lang="en-GB" dirty="0"/>
          </a:p>
        </p:txBody>
      </p:sp>
      <p:sp>
        <p:nvSpPr>
          <p:cNvPr id="8" name="TextBox 7">
            <a:extLst>
              <a:ext uri="{FF2B5EF4-FFF2-40B4-BE49-F238E27FC236}">
                <a16:creationId xmlns:a16="http://schemas.microsoft.com/office/drawing/2014/main" id="{A32032DD-3C88-4BBF-9ADB-AE07A9D596CD}"/>
              </a:ext>
            </a:extLst>
          </p:cNvPr>
          <p:cNvSpPr txBox="1"/>
          <p:nvPr/>
        </p:nvSpPr>
        <p:spPr>
          <a:xfrm>
            <a:off x="5736619" y="1458514"/>
            <a:ext cx="6096000" cy="2677656"/>
          </a:xfrm>
          <a:prstGeom prst="rect">
            <a:avLst/>
          </a:prstGeom>
          <a:noFill/>
        </p:spPr>
        <p:txBody>
          <a:bodyPr wrap="square">
            <a:spAutoFit/>
          </a:bodyPr>
          <a:lstStyle/>
          <a:p>
            <a:pPr algn="ctr"/>
            <a:r>
              <a:rPr lang="en-GB" i="0" dirty="0">
                <a:effectLst/>
                <a:latin typeface="Arial" panose="020B0604020202020204" pitchFamily="34" charset="0"/>
                <a:cs typeface="Arial" panose="020B0604020202020204" pitchFamily="34" charset="0"/>
              </a:rPr>
              <a:t>“To make a lovable school, industrious, inventive, liveable, documentable and communicable, a place of research, learning, re-cognition and reflection, where children, teachers and families feel well - is our point of arrival.” </a:t>
            </a:r>
            <a:br>
              <a:rPr lang="en-GB" dirty="0">
                <a:latin typeface="Arial" panose="020B0604020202020204" pitchFamily="34" charset="0"/>
                <a:cs typeface="Arial" panose="020B0604020202020204" pitchFamily="34" charset="0"/>
              </a:rPr>
            </a:br>
            <a:r>
              <a:rPr lang="en-GB" i="0" dirty="0">
                <a:effectLst/>
                <a:latin typeface="Arial" panose="020B0604020202020204" pitchFamily="34" charset="0"/>
                <a:cs typeface="Arial" panose="020B0604020202020204" pitchFamily="34" charset="0"/>
              </a:rPr>
              <a:t>Loris Malaguzzi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03662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86E76BF3-0075-4CFD-92FD-648CCF7A05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2793" y="936065"/>
            <a:ext cx="4464164" cy="39363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6B9035D-FAD8-42B2-AB28-0E9C4FFF1CDB}"/>
              </a:ext>
            </a:extLst>
          </p:cNvPr>
          <p:cNvSpPr txBox="1"/>
          <p:nvPr/>
        </p:nvSpPr>
        <p:spPr>
          <a:xfrm>
            <a:off x="685801" y="5070902"/>
            <a:ext cx="7148052" cy="461665"/>
          </a:xfrm>
          <a:prstGeom prst="rect">
            <a:avLst/>
          </a:prstGeom>
          <a:noFill/>
        </p:spPr>
        <p:txBody>
          <a:bodyPr wrap="square">
            <a:spAutoFit/>
          </a:bodyPr>
          <a:lstStyle/>
          <a:p>
            <a:r>
              <a:rPr lang="en-GB" dirty="0">
                <a:hlinkClick r:id="rId4"/>
              </a:rPr>
              <a:t>Forest School Training - Cambridge Forest Schools</a:t>
            </a:r>
            <a:endParaRPr lang="en-GB" dirty="0"/>
          </a:p>
        </p:txBody>
      </p:sp>
      <p:pic>
        <p:nvPicPr>
          <p:cNvPr id="3078" name="Picture 6" descr="See the source image">
            <a:extLst>
              <a:ext uri="{FF2B5EF4-FFF2-40B4-BE49-F238E27FC236}">
                <a16:creationId xmlns:a16="http://schemas.microsoft.com/office/drawing/2014/main" id="{F389DF45-BAB0-40CE-A075-87671D02B453}"/>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6937"/>
          <a:stretch/>
        </p:blipFill>
        <p:spPr bwMode="auto">
          <a:xfrm>
            <a:off x="452283" y="1185275"/>
            <a:ext cx="2959510" cy="3687097"/>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8AF714ED-76FC-43BF-BB3A-B4037126E9F0}"/>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315" t="7269" r="13001" b="7363"/>
          <a:stretch/>
        </p:blipFill>
        <p:spPr bwMode="auto">
          <a:xfrm>
            <a:off x="3982443" y="1185276"/>
            <a:ext cx="3182435" cy="368709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94C55093-7082-4914-84FA-2D405D22919D}"/>
              </a:ext>
            </a:extLst>
          </p:cNvPr>
          <p:cNvSpPr txBox="1"/>
          <p:nvPr/>
        </p:nvSpPr>
        <p:spPr>
          <a:xfrm>
            <a:off x="72887" y="192774"/>
            <a:ext cx="8355496" cy="830997"/>
          </a:xfrm>
          <a:prstGeom prst="rect">
            <a:avLst/>
          </a:prstGeom>
          <a:noFill/>
        </p:spPr>
        <p:txBody>
          <a:bodyPr wrap="square">
            <a:spAutoFit/>
          </a:bodyPr>
          <a:lstStyle/>
          <a:p>
            <a:r>
              <a:rPr lang="en-US" sz="4800" dirty="0">
                <a:latin typeface="Arial" panose="020B0604020202020204" pitchFamily="34" charset="0"/>
                <a:cs typeface="Arial" panose="020B0604020202020204" pitchFamily="34" charset="0"/>
              </a:rPr>
              <a:t>Forest School (Scandinavia)</a:t>
            </a:r>
            <a:endParaRPr lang="en-GB" sz="4800" dirty="0"/>
          </a:p>
        </p:txBody>
      </p:sp>
    </p:spTree>
    <p:extLst>
      <p:ext uri="{BB962C8B-B14F-4D97-AF65-F5344CB8AC3E}">
        <p14:creationId xmlns:p14="http://schemas.microsoft.com/office/powerpoint/2010/main" val="42608152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F93EDB-7156-4574-A626-899730BFD8CB}"/>
              </a:ext>
            </a:extLst>
          </p:cNvPr>
          <p:cNvSpPr txBox="1"/>
          <p:nvPr/>
        </p:nvSpPr>
        <p:spPr>
          <a:xfrm>
            <a:off x="3525077" y="-10666"/>
            <a:ext cx="8560905" cy="830997"/>
          </a:xfrm>
          <a:prstGeom prst="rect">
            <a:avLst/>
          </a:prstGeom>
          <a:noFill/>
        </p:spPr>
        <p:txBody>
          <a:bodyPr wrap="square">
            <a:spAutoFit/>
          </a:bodyPr>
          <a:lstStyle/>
          <a:p>
            <a:pPr algn="ctr"/>
            <a:r>
              <a:rPr lang="en-GB" sz="4800" dirty="0">
                <a:latin typeface="Arial" panose="020B0604020202020204" pitchFamily="34" charset="0"/>
                <a:cs typeface="Arial" panose="020B0604020202020204" pitchFamily="34" charset="0"/>
              </a:rPr>
              <a:t>Foundation Phase (Wales)</a:t>
            </a:r>
          </a:p>
        </p:txBody>
      </p:sp>
      <p:pic>
        <p:nvPicPr>
          <p:cNvPr id="8" name="Picture 7">
            <a:extLst>
              <a:ext uri="{FF2B5EF4-FFF2-40B4-BE49-F238E27FC236}">
                <a16:creationId xmlns:a16="http://schemas.microsoft.com/office/drawing/2014/main" id="{80151708-8A62-4404-8930-BAD3CAE2870A}"/>
              </a:ext>
            </a:extLst>
          </p:cNvPr>
          <p:cNvPicPr>
            <a:picLocks noChangeAspect="1"/>
          </p:cNvPicPr>
          <p:nvPr/>
        </p:nvPicPr>
        <p:blipFill rotWithShape="1">
          <a:blip r:embed="rId3"/>
          <a:srcRect l="18629" t="40376" r="60161" b="6719"/>
          <a:stretch/>
        </p:blipFill>
        <p:spPr>
          <a:xfrm>
            <a:off x="5518144" y="768679"/>
            <a:ext cx="5478584" cy="4887393"/>
          </a:xfrm>
          <a:prstGeom prst="rect">
            <a:avLst/>
          </a:prstGeom>
        </p:spPr>
      </p:pic>
      <p:sp>
        <p:nvSpPr>
          <p:cNvPr id="7" name="TextBox 6">
            <a:extLst>
              <a:ext uri="{FF2B5EF4-FFF2-40B4-BE49-F238E27FC236}">
                <a16:creationId xmlns:a16="http://schemas.microsoft.com/office/drawing/2014/main" id="{59ADCE10-7036-4466-8877-CEF5B11EE09C}"/>
              </a:ext>
            </a:extLst>
          </p:cNvPr>
          <p:cNvSpPr txBox="1"/>
          <p:nvPr/>
        </p:nvSpPr>
        <p:spPr>
          <a:xfrm>
            <a:off x="23037" y="300760"/>
            <a:ext cx="3587668" cy="5355312"/>
          </a:xfrm>
          <a:prstGeom prst="rect">
            <a:avLst/>
          </a:prstGeom>
          <a:noFill/>
        </p:spPr>
        <p:txBody>
          <a:bodyPr wrap="square">
            <a:spAutoFit/>
          </a:bodyPr>
          <a:lstStyle/>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datblygiad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personol</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chymdeithasol</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lles</a:t>
            </a:r>
            <a:r>
              <a:rPr lang="en-GB" b="0" i="0" dirty="0">
                <a:solidFill>
                  <a:srgbClr val="1F1F1F"/>
                </a:solidFill>
                <a:effectLst/>
                <a:latin typeface="Arial" panose="020B0604020202020204" pitchFamily="34" charset="0"/>
              </a:rPr>
              <a:t> ac </a:t>
            </a:r>
            <a:r>
              <a:rPr lang="en-GB" b="0" i="0" dirty="0" err="1">
                <a:solidFill>
                  <a:srgbClr val="1F1F1F"/>
                </a:solidFill>
                <a:effectLst/>
                <a:latin typeface="Arial" panose="020B0604020202020204" pitchFamily="34" charset="0"/>
              </a:rPr>
              <a:t>amrywiaeth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ddiwylliannol</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dgiliau</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iaith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llythrennedd</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chyfathrebu</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datblygiad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mathemategol</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datblygu’r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Gymraeg</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gwybodaeth</a:t>
            </a:r>
            <a:r>
              <a:rPr lang="en-GB" b="0" i="0" dirty="0">
                <a:solidFill>
                  <a:srgbClr val="1F1F1F"/>
                </a:solidFill>
                <a:effectLst/>
                <a:latin typeface="Arial" panose="020B0604020202020204" pitchFamily="34" charset="0"/>
              </a:rPr>
              <a:t> a </a:t>
            </a:r>
            <a:r>
              <a:rPr lang="en-GB" b="0" i="0" dirty="0" err="1">
                <a:solidFill>
                  <a:srgbClr val="1F1F1F"/>
                </a:solidFill>
                <a:effectLst/>
                <a:latin typeface="Arial" panose="020B0604020202020204" pitchFamily="34" charset="0"/>
              </a:rPr>
              <a:t>dealltwriaeth</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o’r</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byd</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datblygiad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corfforol</a:t>
            </a:r>
            <a:endParaRPr lang="en-GB" b="0" i="0" dirty="0">
              <a:solidFill>
                <a:srgbClr val="1F1F1F"/>
              </a:solidFill>
              <a:effectLst/>
              <a:latin typeface="Arial" panose="020B0604020202020204" pitchFamily="34" charset="0"/>
            </a:endParaRPr>
          </a:p>
          <a:p>
            <a:pPr algn="ctr" fontAlgn="base">
              <a:spcBef>
                <a:spcPts val="600"/>
              </a:spcBef>
              <a:spcAft>
                <a:spcPts val="0"/>
              </a:spcAft>
              <a:buFont typeface="Arial" panose="020B0604020202020204" pitchFamily="34" charset="0"/>
              <a:buChar char="•"/>
            </a:pPr>
            <a:r>
              <a:rPr lang="en-GB" b="0" i="0" dirty="0" err="1">
                <a:solidFill>
                  <a:srgbClr val="1F1F1F"/>
                </a:solidFill>
                <a:effectLst/>
                <a:latin typeface="Arial" panose="020B0604020202020204" pitchFamily="34" charset="0"/>
              </a:rPr>
              <a:t>datblygiad</a:t>
            </a:r>
            <a:r>
              <a:rPr lang="en-GB" b="0" i="0" dirty="0">
                <a:solidFill>
                  <a:srgbClr val="1F1F1F"/>
                </a:solidFill>
                <a:effectLst/>
                <a:latin typeface="Arial" panose="020B0604020202020204" pitchFamily="34" charset="0"/>
              </a:rPr>
              <a:t> </a:t>
            </a:r>
            <a:r>
              <a:rPr lang="en-GB" b="0" i="0" dirty="0" err="1">
                <a:solidFill>
                  <a:srgbClr val="1F1F1F"/>
                </a:solidFill>
                <a:effectLst/>
                <a:latin typeface="Arial" panose="020B0604020202020204" pitchFamily="34" charset="0"/>
              </a:rPr>
              <a:t>creadigol</a:t>
            </a:r>
            <a:r>
              <a:rPr lang="en-GB" b="0" i="0" dirty="0">
                <a:solidFill>
                  <a:srgbClr val="1F1F1F"/>
                </a:solidFill>
                <a:effectLst/>
                <a:latin typeface="Arial" panose="020B0604020202020204" pitchFamily="34" charset="0"/>
              </a:rPr>
              <a:t>.</a:t>
            </a:r>
          </a:p>
        </p:txBody>
      </p:sp>
    </p:spTree>
    <p:extLst>
      <p:ext uri="{BB962C8B-B14F-4D97-AF65-F5344CB8AC3E}">
        <p14:creationId xmlns:p14="http://schemas.microsoft.com/office/powerpoint/2010/main" val="1882410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3">
            <a:extLst>
              <a:ext uri="{FF2B5EF4-FFF2-40B4-BE49-F238E27FC236}">
                <a16:creationId xmlns:a16="http://schemas.microsoft.com/office/drawing/2014/main" id="{F19BF5A3-967F-492D-B370-E5F00DD61F4D}"/>
              </a:ext>
            </a:extLst>
          </p:cNvPr>
          <p:cNvPicPr>
            <a:picLocks noChangeAspect="1"/>
          </p:cNvPicPr>
          <p:nvPr/>
        </p:nvPicPr>
        <p:blipFill rotWithShape="1">
          <a:blip r:embed="rId3"/>
          <a:srcRect r="2260" b="4352"/>
          <a:stretch/>
        </p:blipFill>
        <p:spPr>
          <a:xfrm>
            <a:off x="-76200" y="0"/>
            <a:ext cx="6990346" cy="5639491"/>
          </a:xfrm>
          <a:prstGeom prst="rect">
            <a:avLst/>
          </a:prstGeom>
        </p:spPr>
      </p:pic>
      <p:sp>
        <p:nvSpPr>
          <p:cNvPr id="4" name="TextBox 3">
            <a:extLst>
              <a:ext uri="{FF2B5EF4-FFF2-40B4-BE49-F238E27FC236}">
                <a16:creationId xmlns:a16="http://schemas.microsoft.com/office/drawing/2014/main" id="{A2F1D2C2-9C63-413F-AD15-779C7B85054A}"/>
              </a:ext>
            </a:extLst>
          </p:cNvPr>
          <p:cNvSpPr txBox="1"/>
          <p:nvPr/>
        </p:nvSpPr>
        <p:spPr>
          <a:xfrm>
            <a:off x="7328882" y="464800"/>
            <a:ext cx="4450163" cy="3046988"/>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Cwricwlwm</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i</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Gymru</a:t>
            </a:r>
            <a:endParaRPr lang="en-GB" sz="4800" dirty="0">
              <a:latin typeface="Arial" panose="020B0604020202020204" pitchFamily="34" charset="0"/>
              <a:cs typeface="Arial" panose="020B0604020202020204" pitchFamily="34" charset="0"/>
            </a:endParaRPr>
          </a:p>
          <a:p>
            <a:r>
              <a:rPr lang="en-GB" sz="4800" dirty="0">
                <a:solidFill>
                  <a:schemeClr val="accent1">
                    <a:lumMod val="75000"/>
                  </a:schemeClr>
                </a:solidFill>
                <a:latin typeface="Arial" panose="020B0604020202020204" pitchFamily="34" charset="0"/>
                <a:cs typeface="Arial" panose="020B0604020202020204" pitchFamily="34" charset="0"/>
              </a:rPr>
              <a:t>Curriculum for Wales (</a:t>
            </a:r>
            <a:r>
              <a:rPr lang="en-GB" sz="4800" dirty="0" err="1">
                <a:solidFill>
                  <a:schemeClr val="accent1">
                    <a:lumMod val="75000"/>
                  </a:schemeClr>
                </a:solidFill>
                <a:latin typeface="Arial" panose="020B0604020202020204" pitchFamily="34" charset="0"/>
                <a:cs typeface="Arial" panose="020B0604020202020204" pitchFamily="34" charset="0"/>
              </a:rPr>
              <a:t>CfW</a:t>
            </a:r>
            <a:r>
              <a:rPr lang="en-GB" sz="4800" dirty="0">
                <a:solidFill>
                  <a:schemeClr val="accent1">
                    <a:lumMod val="75000"/>
                  </a:schemeClr>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C82C8B3C-66C3-4E69-90D5-8B737009D558}"/>
              </a:ext>
            </a:extLst>
          </p:cNvPr>
          <p:cNvSpPr txBox="1"/>
          <p:nvPr/>
        </p:nvSpPr>
        <p:spPr>
          <a:xfrm>
            <a:off x="7469559" y="3939589"/>
            <a:ext cx="3775587" cy="1200329"/>
          </a:xfrm>
          <a:prstGeom prst="rect">
            <a:avLst/>
          </a:prstGeom>
          <a:noFill/>
        </p:spPr>
        <p:txBody>
          <a:bodyPr wrap="square">
            <a:spAutoFit/>
          </a:bodyPr>
          <a:lstStyle/>
          <a:p>
            <a:r>
              <a:rPr lang="en-GB" dirty="0">
                <a:hlinkClick r:id="rId4"/>
              </a:rPr>
              <a:t>Developing a vision for curriculum design - Hwb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2836648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C3D97A5-5B4C-4AF8-B271-7C128BDF849F}"/>
              </a:ext>
            </a:extLst>
          </p:cNvPr>
          <p:cNvSpPr txBox="1"/>
          <p:nvPr/>
        </p:nvSpPr>
        <p:spPr>
          <a:xfrm>
            <a:off x="6354418" y="471999"/>
            <a:ext cx="5710496" cy="2308324"/>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Cwricwlwm</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ar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gyfer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lleoliadau</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meithrin</a:t>
            </a:r>
            <a:r>
              <a:rPr lang="en-GB" sz="4800" dirty="0">
                <a:latin typeface="Arial" panose="020B0604020202020204" pitchFamily="34" charset="0"/>
                <a:cs typeface="Arial" panose="020B0604020202020204" pitchFamily="34" charset="0"/>
              </a:rPr>
              <a:t> a </a:t>
            </a:r>
            <a:r>
              <a:rPr lang="en-GB" sz="4800" dirty="0" err="1">
                <a:latin typeface="Arial" panose="020B0604020202020204" pitchFamily="34" charset="0"/>
                <a:cs typeface="Arial" panose="020B0604020202020204" pitchFamily="34" charset="0"/>
              </a:rPr>
              <a:t>ariennir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nas</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cynhelir</a:t>
            </a:r>
            <a:endParaRPr lang="en-GB" sz="4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729234D5-ED30-4B1A-B555-5C0E995A9430}"/>
              </a:ext>
            </a:extLst>
          </p:cNvPr>
          <p:cNvPicPr>
            <a:picLocks noChangeAspect="1"/>
          </p:cNvPicPr>
          <p:nvPr/>
        </p:nvPicPr>
        <p:blipFill rotWithShape="1">
          <a:blip r:embed="rId3"/>
          <a:srcRect l="36522" t="34601" r="44647" b="16497"/>
          <a:stretch/>
        </p:blipFill>
        <p:spPr>
          <a:xfrm>
            <a:off x="798441" y="218659"/>
            <a:ext cx="5297559" cy="5389290"/>
          </a:xfrm>
          <a:prstGeom prst="rect">
            <a:avLst/>
          </a:prstGeom>
        </p:spPr>
      </p:pic>
      <p:sp>
        <p:nvSpPr>
          <p:cNvPr id="7" name="TextBox 6">
            <a:extLst>
              <a:ext uri="{FF2B5EF4-FFF2-40B4-BE49-F238E27FC236}">
                <a16:creationId xmlns:a16="http://schemas.microsoft.com/office/drawing/2014/main" id="{2B0C7DF0-FBAF-45F6-9EC4-09465FFC2998}"/>
              </a:ext>
            </a:extLst>
          </p:cNvPr>
          <p:cNvSpPr txBox="1"/>
          <p:nvPr/>
        </p:nvSpPr>
        <p:spPr>
          <a:xfrm>
            <a:off x="6870551" y="3292847"/>
            <a:ext cx="5086987" cy="1938992"/>
          </a:xfrm>
          <a:prstGeom prst="rect">
            <a:avLst/>
          </a:prstGeom>
          <a:noFill/>
        </p:spPr>
        <p:txBody>
          <a:bodyPr wrap="square">
            <a:spAutoFit/>
          </a:bodyPr>
          <a:lstStyle/>
          <a:p>
            <a:r>
              <a:rPr lang="en-GB" dirty="0">
                <a:hlinkClick r:id="rId4"/>
              </a:rPr>
              <a:t>https://hwb.gov.wales/api/storage/cd3892b4-7709-4035-afce-1e5c519c5855/cwricwlwm-ar-gyfer-lleoliadau-meithrina-ariennir-nas-cynhelir2.pdf</a:t>
            </a:r>
            <a:r>
              <a:rPr lang="en-GB" dirty="0"/>
              <a:t> </a:t>
            </a:r>
          </a:p>
        </p:txBody>
      </p:sp>
    </p:spTree>
    <p:extLst>
      <p:ext uri="{BB962C8B-B14F-4D97-AF65-F5344CB8AC3E}">
        <p14:creationId xmlns:p14="http://schemas.microsoft.com/office/powerpoint/2010/main" val="10079781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EE38B0-0994-4E95-9A3F-E1773A9BE72B}"/>
              </a:ext>
            </a:extLst>
          </p:cNvPr>
          <p:cNvSpPr txBox="1"/>
          <p:nvPr/>
        </p:nvSpPr>
        <p:spPr>
          <a:xfrm>
            <a:off x="5804451" y="516193"/>
            <a:ext cx="6076121" cy="2308324"/>
          </a:xfrm>
          <a:prstGeom prst="rect">
            <a:avLst/>
          </a:prstGeom>
          <a:noFill/>
        </p:spPr>
        <p:txBody>
          <a:bodyPr wrap="square" rtlCol="0">
            <a:spAutoFit/>
          </a:bodyPr>
          <a:lstStyle/>
          <a:p>
            <a:pPr algn="ctr"/>
            <a:r>
              <a:rPr lang="en-GB" sz="4800" dirty="0">
                <a:solidFill>
                  <a:schemeClr val="accent1">
                    <a:lumMod val="75000"/>
                  </a:schemeClr>
                </a:solidFill>
                <a:latin typeface="Arial" panose="020B0604020202020204" pitchFamily="34" charset="0"/>
                <a:cs typeface="Arial" panose="020B0604020202020204" pitchFamily="34" charset="0"/>
              </a:rPr>
              <a:t>Curriculum for funded non-maintained settings (Wales) </a:t>
            </a:r>
          </a:p>
        </p:txBody>
      </p:sp>
      <p:pic>
        <p:nvPicPr>
          <p:cNvPr id="4" name="Picture 3">
            <a:extLst>
              <a:ext uri="{FF2B5EF4-FFF2-40B4-BE49-F238E27FC236}">
                <a16:creationId xmlns:a16="http://schemas.microsoft.com/office/drawing/2014/main" id="{26CF0EFA-8E08-479D-8BB7-4C0D15B5D6BF}"/>
              </a:ext>
            </a:extLst>
          </p:cNvPr>
          <p:cNvPicPr>
            <a:picLocks noChangeAspect="1"/>
          </p:cNvPicPr>
          <p:nvPr/>
        </p:nvPicPr>
        <p:blipFill rotWithShape="1">
          <a:blip r:embed="rId3"/>
          <a:srcRect l="30000" t="23291" r="49032" b="23598"/>
          <a:stretch/>
        </p:blipFill>
        <p:spPr>
          <a:xfrm>
            <a:off x="196639" y="119848"/>
            <a:ext cx="5550317" cy="5507622"/>
          </a:xfrm>
          <a:prstGeom prst="rect">
            <a:avLst/>
          </a:prstGeom>
        </p:spPr>
      </p:pic>
      <p:sp>
        <p:nvSpPr>
          <p:cNvPr id="6" name="TextBox 5">
            <a:extLst>
              <a:ext uri="{FF2B5EF4-FFF2-40B4-BE49-F238E27FC236}">
                <a16:creationId xmlns:a16="http://schemas.microsoft.com/office/drawing/2014/main" id="{D76EF5DD-1EE1-464F-9B5D-37FAA3C361FF}"/>
              </a:ext>
            </a:extLst>
          </p:cNvPr>
          <p:cNvSpPr txBox="1"/>
          <p:nvPr/>
        </p:nvSpPr>
        <p:spPr>
          <a:xfrm>
            <a:off x="6519856" y="3297334"/>
            <a:ext cx="4031226" cy="1200329"/>
          </a:xfrm>
          <a:prstGeom prst="rect">
            <a:avLst/>
          </a:prstGeom>
          <a:noFill/>
        </p:spPr>
        <p:txBody>
          <a:bodyPr wrap="square">
            <a:spAutoFit/>
          </a:bodyPr>
          <a:lstStyle/>
          <a:p>
            <a:r>
              <a:rPr lang="en-GB" dirty="0">
                <a:hlinkClick r:id="rId4"/>
              </a:rPr>
              <a:t>A curriculum for funded non-maintained nursery settings (</a:t>
            </a:r>
            <a:r>
              <a:rPr lang="en-GB" dirty="0" err="1">
                <a:hlinkClick r:id="rId4"/>
              </a:rPr>
              <a:t>gov.wales</a:t>
            </a:r>
            <a:r>
              <a:rPr lang="en-GB" dirty="0">
                <a:hlinkClick r:id="rId4"/>
              </a:rPr>
              <a:t>)</a:t>
            </a:r>
            <a:endParaRPr lang="en-GB" dirty="0"/>
          </a:p>
        </p:txBody>
      </p:sp>
    </p:spTree>
    <p:extLst>
      <p:ext uri="{BB962C8B-B14F-4D97-AF65-F5344CB8AC3E}">
        <p14:creationId xmlns:p14="http://schemas.microsoft.com/office/powerpoint/2010/main" val="42712127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9A6EFE0B-3922-45A5-B66B-C92FF7F88218}"/>
              </a:ext>
            </a:extLst>
          </p:cNvPr>
          <p:cNvSpPr txBox="1">
            <a:spLocks/>
          </p:cNvSpPr>
          <p:nvPr/>
        </p:nvSpPr>
        <p:spPr>
          <a:xfrm>
            <a:off x="59635" y="1080052"/>
            <a:ext cx="11933582" cy="4697895"/>
          </a:xfrm>
          <a:prstGeom prst="rect">
            <a:avLst/>
          </a:prstGeom>
        </p:spPr>
        <p:txBody>
          <a:bodyPr>
            <a:normAutofit fontScale="5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sz="4400" dirty="0"/>
              <a:t>Brock, A. (2012) Building a model of early years professionalism from practitioners’ perspectives. </a:t>
            </a:r>
            <a:r>
              <a:rPr lang="en-GB" sz="4400" i="1" dirty="0"/>
              <a:t>Journal of Early Childhood Research </a:t>
            </a:r>
            <a:r>
              <a:rPr lang="en-GB" sz="4400" dirty="0"/>
              <a:t>11(1) 27–44 </a:t>
            </a:r>
            <a:r>
              <a:rPr lang="en-GB" sz="4400" dirty="0">
                <a:hlinkClick r:id="rId2"/>
              </a:rPr>
              <a:t>Building a model of early years professionalism from practitioners’ perspectives (sagepub.com)</a:t>
            </a:r>
            <a:r>
              <a:rPr lang="en-GB" sz="4400" dirty="0"/>
              <a:t>  </a:t>
            </a:r>
          </a:p>
          <a:p>
            <a:pPr fontAlgn="auto">
              <a:spcAft>
                <a:spcPts val="0"/>
              </a:spcAft>
            </a:pPr>
            <a:r>
              <a:rPr lang="en-GB" sz="4400" dirty="0"/>
              <a:t>Johansson, E. and </a:t>
            </a:r>
            <a:r>
              <a:rPr lang="en-GB" sz="4400" dirty="0" err="1"/>
              <a:t>Einarsdottir</a:t>
            </a:r>
            <a:r>
              <a:rPr lang="en-GB" sz="4400" dirty="0"/>
              <a:t>, J. (2018) </a:t>
            </a:r>
            <a:r>
              <a:rPr lang="en-GB" sz="4400" i="1" dirty="0"/>
              <a:t>Values in Early Childhood Education</a:t>
            </a:r>
            <a:r>
              <a:rPr lang="en-GB" sz="4400" dirty="0"/>
              <a:t>. Oxon, Routledge.</a:t>
            </a:r>
          </a:p>
          <a:p>
            <a:pPr fontAlgn="auto">
              <a:spcAft>
                <a:spcPts val="0"/>
              </a:spcAft>
            </a:pPr>
            <a:r>
              <a:rPr lang="en-GB" sz="4400" dirty="0"/>
              <a:t>Powell, S. (2010) HIDE AND SEEK: VALUES IN EARLY CHILDHOOD EDUCATION AND CARE</a:t>
            </a:r>
            <a:r>
              <a:rPr lang="en-GB" sz="4400" i="1" dirty="0"/>
              <a:t>. British Journal of Educational Studies. </a:t>
            </a:r>
            <a:r>
              <a:rPr lang="pt-BR" sz="4400" dirty="0"/>
              <a:t>Vol. 58, No. 2.  </a:t>
            </a:r>
            <a:r>
              <a:rPr lang="pt-BR" sz="4400" dirty="0" err="1"/>
              <a:t>Available</a:t>
            </a:r>
            <a:r>
              <a:rPr lang="pt-BR" sz="4400" dirty="0"/>
              <a:t> </a:t>
            </a:r>
            <a:r>
              <a:rPr lang="pt-BR" sz="4400" dirty="0" err="1"/>
              <a:t>at</a:t>
            </a:r>
            <a:r>
              <a:rPr lang="pt-BR" sz="4400" dirty="0"/>
              <a:t>: </a:t>
            </a:r>
            <a:r>
              <a:rPr lang="en-GB" sz="4400" dirty="0">
                <a:hlinkClick r:id="rId3"/>
              </a:rPr>
              <a:t>HIDE AND SEEK: VALUES IN EARLY CHILDHOOD EDUCATION AND CARE (uwtsd.ac.uk)</a:t>
            </a:r>
            <a:r>
              <a:rPr lang="en-GB" sz="4400" dirty="0"/>
              <a:t> </a:t>
            </a:r>
            <a:endParaRPr lang="en-GB" sz="4400" i="1" dirty="0"/>
          </a:p>
          <a:p>
            <a:pPr fontAlgn="auto">
              <a:spcAft>
                <a:spcPts val="0"/>
              </a:spcAft>
            </a:pPr>
            <a:r>
              <a:rPr lang="en-GB" sz="4400" dirty="0">
                <a:solidFill>
                  <a:schemeClr val="tx2"/>
                </a:solidFill>
                <a:latin typeface="Source Sans Pro" panose="020B0503030403020204" pitchFamily="34" charset="0"/>
              </a:rPr>
              <a:t>The General Teaching Council for Scotland (2021) Available at: </a:t>
            </a:r>
            <a:r>
              <a:rPr lang="en-GB" sz="4400" dirty="0">
                <a:hlinkClick r:id="rId4"/>
              </a:rPr>
              <a:t>Professional values into action | General Teaching Council for Scotland (gtcs.org.uk)</a:t>
            </a:r>
            <a:r>
              <a:rPr lang="en-GB" sz="4400" dirty="0"/>
              <a:t>  </a:t>
            </a:r>
            <a:endParaRPr lang="en-GB" sz="4400" dirty="0">
              <a:solidFill>
                <a:schemeClr val="tx2"/>
              </a:solidFill>
            </a:endParaRPr>
          </a:p>
          <a:p>
            <a:pPr fontAlgn="auto">
              <a:spcAft>
                <a:spcPts val="0"/>
              </a:spcAft>
            </a:pPr>
            <a:r>
              <a:rPr lang="en-GB" sz="4400" dirty="0" err="1">
                <a:solidFill>
                  <a:schemeClr val="tx2"/>
                </a:solidFill>
                <a:latin typeface="Source Sans Pro" panose="020B0503030403020204" pitchFamily="34" charset="0"/>
              </a:rPr>
              <a:t>Trevarthen</a:t>
            </a:r>
            <a:r>
              <a:rPr lang="en-GB" sz="4400" dirty="0">
                <a:solidFill>
                  <a:schemeClr val="tx2"/>
                </a:solidFill>
                <a:latin typeface="Source Sans Pro" panose="020B0503030403020204" pitchFamily="34" charset="0"/>
              </a:rPr>
              <a:t>, C., Delafield-Butt, J., &amp; Dunlop, A.-W. (2018). </a:t>
            </a:r>
            <a:r>
              <a:rPr lang="en-GB" sz="4400" i="1" dirty="0">
                <a:solidFill>
                  <a:schemeClr val="tx2"/>
                </a:solidFill>
                <a:latin typeface="Source Sans Pro" panose="020B0503030403020204" pitchFamily="34" charset="0"/>
              </a:rPr>
              <a:t>The child’s curriculum : working with the natural values of young children</a:t>
            </a:r>
            <a:r>
              <a:rPr lang="en-GB" sz="4400" dirty="0">
                <a:solidFill>
                  <a:schemeClr val="tx2"/>
                </a:solidFill>
                <a:latin typeface="Source Sans Pro" panose="020B0503030403020204" pitchFamily="34" charset="0"/>
              </a:rPr>
              <a:t> (First edition.). Oxford University Press. </a:t>
            </a:r>
            <a:r>
              <a:rPr lang="en-GB" sz="4400" dirty="0">
                <a:solidFill>
                  <a:schemeClr val="tx2"/>
                </a:solidFill>
                <a:latin typeface="Source Sans Pro" panose="020B0503030403020204" pitchFamily="34" charset="0"/>
                <a:hlinkClick r:id="rId5"/>
              </a:rPr>
              <a:t>https://librarysearch.uwtsd.ac.uk/permalink/44WHELF_UWTSD/upgrip/alma99100207719902421</a:t>
            </a:r>
            <a:endParaRPr lang="en-GB" sz="4400" dirty="0">
              <a:solidFill>
                <a:schemeClr val="tx2"/>
              </a:solidFill>
              <a:latin typeface="Source Sans Pro" panose="020B0503030403020204" pitchFamily="34" charset="0"/>
            </a:endParaRPr>
          </a:p>
          <a:p>
            <a:pPr fontAlgn="auto">
              <a:spcAft>
                <a:spcPts val="0"/>
              </a:spcAft>
            </a:pPr>
            <a:endParaRPr lang="en-GB" dirty="0">
              <a:solidFill>
                <a:schemeClr val="tx2"/>
              </a:solidFill>
            </a:endParaRPr>
          </a:p>
        </p:txBody>
      </p:sp>
      <p:sp>
        <p:nvSpPr>
          <p:cNvPr id="4" name="TextBox 3">
            <a:extLst>
              <a:ext uri="{FF2B5EF4-FFF2-40B4-BE49-F238E27FC236}">
                <a16:creationId xmlns:a16="http://schemas.microsoft.com/office/drawing/2014/main" id="{5681F52D-C518-44A5-B09A-F31C8091B71C}"/>
              </a:ext>
            </a:extLst>
          </p:cNvPr>
          <p:cNvSpPr txBox="1"/>
          <p:nvPr/>
        </p:nvSpPr>
        <p:spPr>
          <a:xfrm>
            <a:off x="418725" y="90029"/>
            <a:ext cx="7341951" cy="830997"/>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Cyfeirnodau</a:t>
            </a:r>
            <a:r>
              <a:rPr lang="en-GB" sz="4800" dirty="0">
                <a:latin typeface="Arial" panose="020B0604020202020204" pitchFamily="34" charset="0"/>
                <a:cs typeface="Arial" panose="020B0604020202020204" pitchFamily="34" charset="0"/>
              </a:rPr>
              <a:t> </a:t>
            </a:r>
            <a:r>
              <a:rPr lang="en-GB" sz="4800" dirty="0">
                <a:solidFill>
                  <a:schemeClr val="accent1">
                    <a:lumMod val="75000"/>
                  </a:schemeClr>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4278166227"/>
      </p:ext>
    </p:extLst>
  </p:cSld>
  <p:clrMapOvr>
    <a:masterClrMapping/>
  </p:clrMapOvr>
</p:sld>
</file>

<file path=ppt/theme/theme1.xml><?xml version="1.0" encoding="utf-8"?>
<a:theme xmlns:a="http://schemas.openxmlformats.org/drawingml/2006/main" name="Single blank uwtsd slid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ingle blank uwtsd slide" id="{63B78AFE-6908-47F4-94CA-38BE76BA7FB0}" vid="{D0D6606E-BC62-468E-8BA2-A11261927C4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Single blank uwtsd slide</Template>
  <TotalTime>0</TotalTime>
  <Words>2381</Words>
  <Application>Microsoft Office PowerPoint</Application>
  <PresentationFormat>Widescreen</PresentationFormat>
  <Paragraphs>196</Paragraphs>
  <Slides>27</Slides>
  <Notes>26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Source Sans Pro</vt:lpstr>
      <vt:lpstr>Symbol</vt:lpstr>
      <vt:lpstr>Times</vt:lpstr>
      <vt:lpstr>Wingdings</vt:lpstr>
      <vt:lpstr>Single blank uwtsd slide</vt:lpstr>
      <vt:lpstr>PowerPoint Presentation</vt:lpstr>
      <vt:lpstr>PowerPoint Presentation</vt:lpstr>
      <vt:lpstr>Rhowch rai enghreifftiau o werthoedd / </vt:lpstr>
      <vt:lpstr>PowerPoint Presentation</vt:lpstr>
      <vt:lpstr>Beth yw’ch gwerthoedd?</vt:lpstr>
      <vt:lpstr>What are your values? </vt:lpstr>
      <vt:lpstr>PowerPoint Presentation</vt:lpstr>
      <vt:lpstr>Gwerthoedd</vt:lpstr>
      <vt:lpstr>Values in the Early Years…… </vt:lpstr>
      <vt:lpstr>Pam mae Gwerthoedd yn arwyddocaol mewn arferion blynyddoedd cynnar?</vt:lpstr>
      <vt:lpstr>Why are Values significant in early years practice?</vt:lpstr>
      <vt:lpstr>Gwerthoedd neu Egwyddorion / Values or Principles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Datblygiad niwrolegol a dysgu  Neurological development and learning</dc:title>
  <dc:creator>Paul Darby</dc:creator>
  <cp:lastModifiedBy>Rachel Iles</cp:lastModifiedBy>
  <cp:revision>26</cp:revision>
  <dcterms:created xsi:type="dcterms:W3CDTF">2016-10-10T08:38:34Z</dcterms:created>
  <dcterms:modified xsi:type="dcterms:W3CDTF">2022-09-21T15:23:32Z</dcterms:modified>
</cp:coreProperties>
</file>