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305" r:id="rId6"/>
    <p:sldId id="307" r:id="rId7"/>
    <p:sldId id="309" r:id="rId8"/>
    <p:sldId id="308" r:id="rId9"/>
    <p:sldId id="303" r:id="rId10"/>
    <p:sldId id="306" r:id="rId11"/>
    <p:sldId id="30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2" d="100"/>
          <a:sy n="82" d="100"/>
        </p:scale>
        <p:origin x="72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7/16/2022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7/16/2022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7/16/2022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7/16/2022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7/16/2022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7/16/2022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7/16/2022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7/16/2022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7/16/2022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7/16/2022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7909334" y="1237467"/>
            <a:ext cx="3635926" cy="2901694"/>
          </a:xfrm>
        </p:spPr>
        <p:txBody>
          <a:bodyPr anchor="b">
            <a:normAutofit fontScale="90000"/>
          </a:bodyPr>
          <a:lstStyle/>
          <a:p>
            <a:r>
              <a:rPr lang="en-US" sz="3200" dirty="0">
                <a:solidFill>
                  <a:schemeClr val="tx1"/>
                </a:solidFill>
                <a:latin typeface="Arial" panose="020B0604020202020204" pitchFamily="34" charset="0"/>
                <a:cs typeface="Arial" panose="020B0604020202020204" pitchFamily="34" charset="0"/>
              </a:rPr>
              <a:t>BMSW4004: Problem solving and decision making</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Module coordinator: </a:t>
            </a:r>
            <a:r>
              <a:rPr lang="en-US" sz="3200" dirty="0" err="1">
                <a:solidFill>
                  <a:schemeClr val="tx1"/>
                </a:solidFill>
                <a:latin typeface="Arial" panose="020B0604020202020204" pitchFamily="34" charset="0"/>
                <a:cs typeface="Arial" panose="020B0604020202020204" pitchFamily="34" charset="0"/>
              </a:rPr>
              <a:t>Chijike</a:t>
            </a:r>
            <a:r>
              <a:rPr lang="en-US" sz="3200" dirty="0">
                <a:solidFill>
                  <a:schemeClr val="tx1"/>
                </a:solidFill>
                <a:latin typeface="Arial" panose="020B0604020202020204" pitchFamily="34" charset="0"/>
                <a:cs typeface="Arial" panose="020B0604020202020204" pitchFamily="34" charset="0"/>
              </a:rPr>
              <a:t> Uba</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fontScale="77500" lnSpcReduction="20000"/>
          </a:bodyPr>
          <a:lstStyle/>
          <a:p>
            <a:pPr>
              <a:lnSpc>
                <a:spcPct val="100000"/>
              </a:lnSpc>
            </a:pPr>
            <a:r>
              <a:rPr lang="en-US" sz="1600" dirty="0">
                <a:latin typeface="Arial" panose="020B0604020202020204" pitchFamily="34" charset="0"/>
                <a:cs typeface="Arial" panose="020B0604020202020204" pitchFamily="34" charset="0"/>
              </a:rPr>
              <a:t>Name: Mohammed Samad</a:t>
            </a:r>
          </a:p>
          <a:p>
            <a:pPr>
              <a:lnSpc>
                <a:spcPct val="100000"/>
              </a:lnSpc>
            </a:pPr>
            <a:r>
              <a:rPr lang="en-US" sz="1600" dirty="0">
                <a:latin typeface="Arial" panose="020B0604020202020204" pitchFamily="34" charset="0"/>
                <a:cs typeface="Arial" panose="020B0604020202020204" pitchFamily="34" charset="0"/>
              </a:rPr>
              <a:t>Student number: 2106950</a:t>
            </a:r>
          </a:p>
          <a:p>
            <a:pPr>
              <a:lnSpc>
                <a:spcPct val="100000"/>
              </a:lnSpc>
            </a:pP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32859-F2E3-C1CB-8A4E-0E32C85A398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3EE79BFD-C551-24F5-C0BF-49C4CFFB108D}"/>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This presentation will aim to understand the cause and impact of short staffing caused to the health care service (Proper Care). This will be done through research and analysis of the following:</a:t>
            </a:r>
          </a:p>
          <a:p>
            <a:pPr marL="457200" indent="-457200">
              <a:buFont typeface="+mj-lt"/>
              <a:buAutoNum type="arabicPeriod"/>
            </a:pPr>
            <a:r>
              <a:rPr lang="en-GB" dirty="0">
                <a:latin typeface="Arial" panose="020B0604020202020204" pitchFamily="34" charset="0"/>
                <a:cs typeface="Arial" panose="020B0604020202020204" pitchFamily="34" charset="0"/>
              </a:rPr>
              <a:t>The overall problem</a:t>
            </a:r>
          </a:p>
          <a:p>
            <a:pPr marL="457200" indent="-457200">
              <a:buFont typeface="+mj-lt"/>
              <a:buAutoNum type="arabicPeriod"/>
            </a:pPr>
            <a:r>
              <a:rPr lang="en-GB" dirty="0">
                <a:latin typeface="Arial" panose="020B0604020202020204" pitchFamily="34" charset="0"/>
                <a:cs typeface="Arial" panose="020B0604020202020204" pitchFamily="34" charset="0"/>
              </a:rPr>
              <a:t>The causes around the problem</a:t>
            </a:r>
          </a:p>
          <a:p>
            <a:pPr marL="457200" indent="-457200">
              <a:buFont typeface="+mj-lt"/>
              <a:buAutoNum type="arabicPeriod"/>
            </a:pPr>
            <a:r>
              <a:rPr lang="en-GB" dirty="0">
                <a:latin typeface="Arial" panose="020B0604020202020204" pitchFamily="34" charset="0"/>
                <a:cs typeface="Arial" panose="020B0604020202020204" pitchFamily="34" charset="0"/>
              </a:rPr>
              <a:t>Multitude of solutions to the problem </a:t>
            </a:r>
          </a:p>
          <a:p>
            <a:pPr marL="457200" indent="-457200">
              <a:buFont typeface="+mj-lt"/>
              <a:buAutoNum type="arabicPeriod"/>
            </a:pPr>
            <a:r>
              <a:rPr lang="en-GB" dirty="0">
                <a:latin typeface="Arial" panose="020B0604020202020204" pitchFamily="34" charset="0"/>
                <a:cs typeface="Arial" panose="020B0604020202020204" pitchFamily="34" charset="0"/>
              </a:rPr>
              <a:t>Evaluation of the solutions  </a:t>
            </a:r>
          </a:p>
          <a:p>
            <a:pPr marL="0" indent="0">
              <a:buNone/>
            </a:pPr>
            <a:r>
              <a:rPr lang="en-GB" dirty="0">
                <a:latin typeface="Arial" panose="020B0604020202020204" pitchFamily="34" charset="0"/>
                <a:cs typeface="Arial" panose="020B0604020202020204" pitchFamily="34" charset="0"/>
              </a:rPr>
              <a:t>At the end of this presentation we should have a good understanding of what is causing staff shortage as well as the advantages and draw backs of each solution to find the most appropriate one.</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053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4003C-67FD-215C-74A0-1551589FC81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Problem</a:t>
            </a:r>
          </a:p>
        </p:txBody>
      </p:sp>
      <p:sp>
        <p:nvSpPr>
          <p:cNvPr id="3" name="Content Placeholder 2">
            <a:extLst>
              <a:ext uri="{FF2B5EF4-FFF2-40B4-BE49-F238E27FC236}">
                <a16:creationId xmlns:a16="http://schemas.microsoft.com/office/drawing/2014/main" id="{2EBC8862-2536-4590-926D-F227C457412E}"/>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‘NHS is the largest employer of England, with over a million staff in hospitals and community health service’ says NHS digital (2019). Despite this, as can be seen from figure 1 the NHS is severely understaffed as more than 100000 roles are still vacant, which could raise to more than 350,000 by 2030 if left unchecked states The Kings Fund (2018) briefing published about </a:t>
            </a:r>
            <a:r>
              <a:rPr lang="en-GB" sz="1100" dirty="0" err="1">
                <a:latin typeface="Arial" panose="020B0604020202020204" pitchFamily="34" charset="0"/>
                <a:cs typeface="Arial" panose="020B0604020202020204" pitchFamily="34" charset="0"/>
              </a:rPr>
              <a:t>Englands</a:t>
            </a:r>
            <a:r>
              <a:rPr lang="en-GB" sz="1100" dirty="0">
                <a:latin typeface="Arial" panose="020B0604020202020204" pitchFamily="34" charset="0"/>
                <a:cs typeface="Arial" panose="020B0604020202020204" pitchFamily="34" charset="0"/>
              </a:rPr>
              <a:t> health care service. ‘This is quite alarming as this means there's a staff shortage of 1/11 in every health care sector and poses a serious threat to providing the best quality service to the patients’ says skill for care (2018). </a:t>
            </a:r>
          </a:p>
          <a:p>
            <a:r>
              <a:rPr lang="en-GB" sz="1100" dirty="0">
                <a:latin typeface="Arial" panose="020B0604020202020204" pitchFamily="34" charset="0"/>
                <a:cs typeface="Arial" panose="020B0604020202020204" pitchFamily="34" charset="0"/>
              </a:rPr>
              <a:t>The NHS being under staffed means there's less qualified and properly trained staff than required, which will lead to a down grade in customer service. This can already be felt as a NHS GP patients survey reports ‘more than a third of patients are struggling to find appointments with their local general practice in time’ (NHS GP-patient 2022).  With pressure building in every sector, especially in the nursing group with over 40000 positions left unfulfilled, it is extremely important to quickly fill the gap by finding appropriate long term solutions to this issue (</a:t>
            </a:r>
            <a:r>
              <a:rPr lang="en-GB" sz="1100" dirty="0" err="1">
                <a:latin typeface="Arial" panose="020B0604020202020204" pitchFamily="34" charset="0"/>
                <a:cs typeface="Arial" panose="020B0604020202020204" pitchFamily="34" charset="0"/>
              </a:rPr>
              <a:t>longtermplan</a:t>
            </a:r>
            <a:r>
              <a:rPr lang="en-GB" sz="1100" dirty="0">
                <a:latin typeface="Arial" panose="020B0604020202020204" pitchFamily="34" charset="0"/>
                <a:cs typeface="Arial" panose="020B0604020202020204" pitchFamily="34" charset="0"/>
              </a:rPr>
              <a:t> NHS, 2019).      </a:t>
            </a:r>
          </a:p>
        </p:txBody>
      </p:sp>
    </p:spTree>
    <p:extLst>
      <p:ext uri="{BB962C8B-B14F-4D97-AF65-F5344CB8AC3E}">
        <p14:creationId xmlns:p14="http://schemas.microsoft.com/office/powerpoint/2010/main" val="82412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4059FCB-DDB8-00C0-720E-F88E8456DD54}"/>
              </a:ext>
            </a:extLst>
          </p:cNvPr>
          <p:cNvPicPr>
            <a:picLocks noChangeAspect="1"/>
          </p:cNvPicPr>
          <p:nvPr/>
        </p:nvPicPr>
        <p:blipFill rotWithShape="1">
          <a:blip r:embed="rId2"/>
          <a:srcRect t="2262"/>
          <a:stretch/>
        </p:blipFill>
        <p:spPr>
          <a:xfrm>
            <a:off x="1487079" y="419877"/>
            <a:ext cx="8497996" cy="4917233"/>
          </a:xfrm>
          <a:prstGeom prst="rect">
            <a:avLst/>
          </a:prstGeom>
        </p:spPr>
      </p:pic>
      <p:sp>
        <p:nvSpPr>
          <p:cNvPr id="4" name="TextBox 3">
            <a:extLst>
              <a:ext uri="{FF2B5EF4-FFF2-40B4-BE49-F238E27FC236}">
                <a16:creationId xmlns:a16="http://schemas.microsoft.com/office/drawing/2014/main" id="{854FF546-3953-FA33-6120-0D0DC502A3DB}"/>
              </a:ext>
            </a:extLst>
          </p:cNvPr>
          <p:cNvSpPr txBox="1"/>
          <p:nvPr/>
        </p:nvSpPr>
        <p:spPr>
          <a:xfrm>
            <a:off x="1670179" y="5514392"/>
            <a:ext cx="928396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1  Undergraduate training pipeline 2014 (Closing the gap, The Kings fund 2019)</a:t>
            </a:r>
          </a:p>
        </p:txBody>
      </p:sp>
    </p:spTree>
    <p:extLst>
      <p:ext uri="{BB962C8B-B14F-4D97-AF65-F5344CB8AC3E}">
        <p14:creationId xmlns:p14="http://schemas.microsoft.com/office/powerpoint/2010/main" val="2736726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1F64BA6-A294-08BF-C365-08311209954A}"/>
              </a:ext>
            </a:extLst>
          </p:cNvPr>
          <p:cNvGraphicFramePr>
            <a:graphicFrameLocks noGrp="1"/>
          </p:cNvGraphicFramePr>
          <p:nvPr>
            <p:ph idx="1"/>
            <p:extLst>
              <p:ext uri="{D42A27DB-BD31-4B8C-83A1-F6EECF244321}">
                <p14:modId xmlns:p14="http://schemas.microsoft.com/office/powerpoint/2010/main" val="3121286889"/>
              </p:ext>
            </p:extLst>
          </p:nvPr>
        </p:nvGraphicFramePr>
        <p:xfrm>
          <a:off x="0" y="0"/>
          <a:ext cx="12192000" cy="6995303"/>
        </p:xfrm>
        <a:graphic>
          <a:graphicData uri="http://schemas.openxmlformats.org/drawingml/2006/table">
            <a:tbl>
              <a:tblPr firstRow="1" bandRow="1">
                <a:tableStyleId>{5C22544A-7EE6-4342-B048-85BDC9FD1C3A}</a:tableStyleId>
              </a:tblPr>
              <a:tblGrid>
                <a:gridCol w="1576873">
                  <a:extLst>
                    <a:ext uri="{9D8B030D-6E8A-4147-A177-3AD203B41FA5}">
                      <a16:colId xmlns:a16="http://schemas.microsoft.com/office/drawing/2014/main" val="3682116295"/>
                    </a:ext>
                  </a:extLst>
                </a:gridCol>
                <a:gridCol w="2006082">
                  <a:extLst>
                    <a:ext uri="{9D8B030D-6E8A-4147-A177-3AD203B41FA5}">
                      <a16:colId xmlns:a16="http://schemas.microsoft.com/office/drawing/2014/main" val="2480388987"/>
                    </a:ext>
                  </a:extLst>
                </a:gridCol>
                <a:gridCol w="7259216">
                  <a:extLst>
                    <a:ext uri="{9D8B030D-6E8A-4147-A177-3AD203B41FA5}">
                      <a16:colId xmlns:a16="http://schemas.microsoft.com/office/drawing/2014/main" val="1443467740"/>
                    </a:ext>
                  </a:extLst>
                </a:gridCol>
                <a:gridCol w="1349829">
                  <a:extLst>
                    <a:ext uri="{9D8B030D-6E8A-4147-A177-3AD203B41FA5}">
                      <a16:colId xmlns:a16="http://schemas.microsoft.com/office/drawing/2014/main" val="1583233698"/>
                    </a:ext>
                  </a:extLst>
                </a:gridCol>
              </a:tblGrid>
              <a:tr h="835006">
                <a:tc>
                  <a:txBody>
                    <a:bodyPr/>
                    <a:lstStyle/>
                    <a:p>
                      <a:r>
                        <a:rPr lang="en-GB" dirty="0"/>
                        <a:t>PESTLE Diagram</a:t>
                      </a:r>
                    </a:p>
                  </a:txBody>
                  <a:tcPr/>
                </a:tc>
                <a:tc>
                  <a:txBody>
                    <a:bodyPr/>
                    <a:lstStyle/>
                    <a:p>
                      <a:r>
                        <a:rPr lang="en-GB" sz="1400" dirty="0">
                          <a:latin typeface="Arial" panose="020B0604020202020204" pitchFamily="34" charset="0"/>
                          <a:cs typeface="Arial" panose="020B0604020202020204" pitchFamily="34" charset="0"/>
                        </a:rPr>
                        <a:t>External Factors</a:t>
                      </a:r>
                    </a:p>
                  </a:txBody>
                  <a:tcPr/>
                </a:tc>
                <a:tc>
                  <a:txBody>
                    <a:bodyPr/>
                    <a:lstStyle/>
                    <a:p>
                      <a:r>
                        <a:rPr lang="en-GB" sz="1400" dirty="0">
                          <a:latin typeface="Arial" panose="020B0604020202020204" pitchFamily="34" charset="0"/>
                          <a:cs typeface="Arial" panose="020B0604020202020204" pitchFamily="34" charset="0"/>
                        </a:rPr>
                        <a:t>Factors affected within industry </a:t>
                      </a:r>
                    </a:p>
                  </a:txBody>
                  <a:tcPr/>
                </a:tc>
                <a:tc>
                  <a:txBody>
                    <a:bodyPr/>
                    <a:lstStyle/>
                    <a:p>
                      <a:r>
                        <a:rPr lang="en-GB" sz="1400" dirty="0">
                          <a:latin typeface="Arial" panose="020B0604020202020204" pitchFamily="34" charset="0"/>
                          <a:cs typeface="Arial" panose="020B0604020202020204" pitchFamily="34" charset="0"/>
                        </a:rPr>
                        <a:t>Importance to organisation  </a:t>
                      </a:r>
                    </a:p>
                  </a:txBody>
                  <a:tcPr/>
                </a:tc>
                <a:extLst>
                  <a:ext uri="{0D108BD9-81ED-4DB2-BD59-A6C34878D82A}">
                    <a16:rowId xmlns:a16="http://schemas.microsoft.com/office/drawing/2014/main" val="1532373139"/>
                  </a:ext>
                </a:extLst>
              </a:tr>
              <a:tr h="863165">
                <a:tc>
                  <a:txBody>
                    <a:bodyPr/>
                    <a:lstStyle/>
                    <a:p>
                      <a:r>
                        <a:rPr lang="en-GB" sz="1100" dirty="0">
                          <a:latin typeface="Arial" panose="020B0604020202020204" pitchFamily="34" charset="0"/>
                          <a:cs typeface="Arial" panose="020B0604020202020204" pitchFamily="34" charset="0"/>
                        </a:rPr>
                        <a:t>Political </a:t>
                      </a:r>
                    </a:p>
                  </a:txBody>
                  <a:tcPr/>
                </a:tc>
                <a:tc>
                  <a:txBody>
                    <a:bodyPr/>
                    <a:lstStyle/>
                    <a:p>
                      <a:r>
                        <a:rPr lang="en-GB" sz="1100" dirty="0">
                          <a:latin typeface="Arial" panose="020B0604020202020204" pitchFamily="34" charset="0"/>
                          <a:cs typeface="Arial" panose="020B0604020202020204" pitchFamily="34" charset="0"/>
                        </a:rPr>
                        <a:t>Government policy </a:t>
                      </a:r>
                    </a:p>
                    <a:p>
                      <a:r>
                        <a:rPr lang="en-GB" sz="1100" dirty="0">
                          <a:latin typeface="Arial" panose="020B0604020202020204" pitchFamily="34" charset="0"/>
                          <a:cs typeface="Arial" panose="020B0604020202020204" pitchFamily="34" charset="0"/>
                        </a:rPr>
                        <a:t>Tax </a:t>
                      </a:r>
                    </a:p>
                    <a:p>
                      <a:r>
                        <a:rPr lang="en-GB" sz="1100" dirty="0">
                          <a:latin typeface="Arial" panose="020B0604020202020204" pitchFamily="34" charset="0"/>
                          <a:cs typeface="Arial" panose="020B0604020202020204" pitchFamily="34" charset="0"/>
                        </a:rPr>
                        <a:t>Political Stability</a:t>
                      </a:r>
                    </a:p>
                    <a:p>
                      <a:r>
                        <a:rPr lang="en-GB" sz="1100" dirty="0">
                          <a:latin typeface="Arial" panose="020B0604020202020204" pitchFamily="34" charset="0"/>
                          <a:cs typeface="Arial" panose="020B0604020202020204" pitchFamily="34" charset="0"/>
                        </a:rPr>
                        <a:t>Russian- Ukraine War</a:t>
                      </a:r>
                    </a:p>
                  </a:txBody>
                  <a:tcPr/>
                </a:tc>
                <a:tc>
                  <a:txBody>
                    <a:bodyPr/>
                    <a:lstStyle/>
                    <a:p>
                      <a:r>
                        <a:rPr lang="en-GB" sz="1100" dirty="0">
                          <a:latin typeface="Arial" panose="020B0604020202020204" pitchFamily="34" charset="0"/>
                          <a:cs typeface="Arial" panose="020B0604020202020204" pitchFamily="34" charset="0"/>
                        </a:rPr>
                        <a:t>Due to Brexit, since 2017 the net outflow of European union nurses has been higher than the net inflow (NHS Digital, 2021). Since the UK is losing health care positions faster than it can fill, it will have a major effect on the quality of service received by customers due to lack of qualified health carers available.   </a:t>
                      </a:r>
                    </a:p>
                  </a:txBody>
                  <a:tcPr/>
                </a:tc>
                <a:tc>
                  <a:txBody>
                    <a:bodyPr/>
                    <a:lstStyle/>
                    <a:p>
                      <a:r>
                        <a:rPr lang="en-GB" sz="1100" dirty="0">
                          <a:latin typeface="Arial" panose="020B0604020202020204" pitchFamily="34" charset="0"/>
                          <a:cs typeface="Arial" panose="020B0604020202020204" pitchFamily="34" charset="0"/>
                        </a:rPr>
                        <a:t>High </a:t>
                      </a:r>
                    </a:p>
                  </a:txBody>
                  <a:tcPr/>
                </a:tc>
                <a:extLst>
                  <a:ext uri="{0D108BD9-81ED-4DB2-BD59-A6C34878D82A}">
                    <a16:rowId xmlns:a16="http://schemas.microsoft.com/office/drawing/2014/main" val="1322158671"/>
                  </a:ext>
                </a:extLst>
              </a:tr>
              <a:tr h="835006">
                <a:tc>
                  <a:txBody>
                    <a:bodyPr/>
                    <a:lstStyle/>
                    <a:p>
                      <a:r>
                        <a:rPr lang="en-GB" sz="1100" dirty="0">
                          <a:latin typeface="Arial" panose="020B0604020202020204" pitchFamily="34" charset="0"/>
                          <a:cs typeface="Arial" panose="020B0604020202020204" pitchFamily="34" charset="0"/>
                        </a:rPr>
                        <a:t>Economic </a:t>
                      </a:r>
                    </a:p>
                  </a:txBody>
                  <a:tcPr/>
                </a:tc>
                <a:tc>
                  <a:txBody>
                    <a:bodyPr/>
                    <a:lstStyle/>
                    <a:p>
                      <a:r>
                        <a:rPr lang="en-GB" sz="1100" dirty="0">
                          <a:latin typeface="Arial" panose="020B0604020202020204" pitchFamily="34" charset="0"/>
                          <a:cs typeface="Arial" panose="020B0604020202020204" pitchFamily="34" charset="0"/>
                        </a:rPr>
                        <a:t>Living cost increasing means less donation to the NHS  from people and companies  </a:t>
                      </a:r>
                    </a:p>
                    <a:p>
                      <a:endParaRPr lang="en-GB"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The budget of NHS has risen from 120 billion in 2017 to 123 billion in 2020. £350 million promised to the NHS during Brexit cannot be met. The government on the other hand has cut the NHS budget by £2.7 instead, leading to further financial troubles and under paid workers.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Increase in living cost means some staff can no longer afford the low salary hence looking for jobs elsewhere. Some staff are working overtime, leading to stress and noticeable drop in quality of service. As Care quality commission (2018) highlights </a:t>
                      </a:r>
                      <a:r>
                        <a:rPr lang="en-US" sz="1100" dirty="0">
                          <a:latin typeface="Arial" panose="020B0604020202020204" pitchFamily="34" charset="0"/>
                          <a:cs typeface="Arial" panose="020B0604020202020204" pitchFamily="34" charset="0"/>
                        </a:rPr>
                        <a:t>‘Workforce problems have a direct impact on people’s care’.</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Due to financial issues it is becoming difficult to recruit new staff or train the current ones. As UCAS (2018) reports ‘The number of students taking nursing as a degree has dropped by 4% from 2016 to 2018.   </a:t>
                      </a:r>
                      <a:endParaRPr lang="en-GB"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High</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High</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High </a:t>
                      </a:r>
                    </a:p>
                  </a:txBody>
                  <a:tcPr/>
                </a:tc>
                <a:extLst>
                  <a:ext uri="{0D108BD9-81ED-4DB2-BD59-A6C34878D82A}">
                    <a16:rowId xmlns:a16="http://schemas.microsoft.com/office/drawing/2014/main" val="1225795075"/>
                  </a:ext>
                </a:extLst>
              </a:tr>
              <a:tr h="835006">
                <a:tc>
                  <a:txBody>
                    <a:bodyPr/>
                    <a:lstStyle/>
                    <a:p>
                      <a:r>
                        <a:rPr lang="en-GB" sz="1100" dirty="0">
                          <a:latin typeface="Arial" panose="020B0604020202020204" pitchFamily="34" charset="0"/>
                          <a:cs typeface="Arial" panose="020B0604020202020204" pitchFamily="34" charset="0"/>
                        </a:rPr>
                        <a:t>Social </a:t>
                      </a:r>
                    </a:p>
                  </a:txBody>
                  <a:tcPr/>
                </a:tc>
                <a:tc>
                  <a:txBody>
                    <a:bodyPr/>
                    <a:lstStyle/>
                    <a:p>
                      <a:r>
                        <a:rPr lang="en-GB" sz="1100" dirty="0">
                          <a:latin typeface="Arial" panose="020B0604020202020204" pitchFamily="34" charset="0"/>
                          <a:cs typeface="Arial" panose="020B0604020202020204" pitchFamily="34" charset="0"/>
                        </a:rPr>
                        <a:t>Lack of budget leading to less staff employment </a:t>
                      </a:r>
                    </a:p>
                  </a:txBody>
                  <a:tcPr/>
                </a:tc>
                <a:tc>
                  <a:txBody>
                    <a:bodyPr/>
                    <a:lstStyle/>
                    <a:p>
                      <a:r>
                        <a:rPr lang="en-GB" sz="1100" dirty="0">
                          <a:latin typeface="Arial" panose="020B0604020202020204" pitchFamily="34" charset="0"/>
                          <a:cs typeface="Arial" panose="020B0604020202020204" pitchFamily="34" charset="0"/>
                        </a:rPr>
                        <a:t>Professionalism frustration due to low quality of care and inability to provide for the patients.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Doctors and nurses having to work into their personal time.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Hospitals getting closed between 10pm and 8 am (e.g. Weston A&amp;E) so proper care cannot be provided 24/7   </a:t>
                      </a:r>
                    </a:p>
                  </a:txBody>
                  <a:tcPr/>
                </a:tc>
                <a:tc>
                  <a:txBody>
                    <a:bodyPr/>
                    <a:lstStyle/>
                    <a:p>
                      <a:r>
                        <a:rPr lang="en-GB" sz="1100" dirty="0">
                          <a:latin typeface="Arial" panose="020B0604020202020204" pitchFamily="34" charset="0"/>
                          <a:cs typeface="Arial" panose="020B0604020202020204" pitchFamily="34" charset="0"/>
                        </a:rPr>
                        <a:t>Low</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Medium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Medium</a:t>
                      </a:r>
                    </a:p>
                  </a:txBody>
                  <a:tcPr/>
                </a:tc>
                <a:extLst>
                  <a:ext uri="{0D108BD9-81ED-4DB2-BD59-A6C34878D82A}">
                    <a16:rowId xmlns:a16="http://schemas.microsoft.com/office/drawing/2014/main" val="2348935917"/>
                  </a:ext>
                </a:extLst>
              </a:tr>
              <a:tr h="835006">
                <a:tc>
                  <a:txBody>
                    <a:bodyPr/>
                    <a:lstStyle/>
                    <a:p>
                      <a:r>
                        <a:rPr lang="en-GB" sz="1100" dirty="0">
                          <a:latin typeface="Arial" panose="020B0604020202020204" pitchFamily="34" charset="0"/>
                          <a:cs typeface="Arial" panose="020B0604020202020204" pitchFamily="34" charset="0"/>
                        </a:rPr>
                        <a:t>Technology </a:t>
                      </a:r>
                    </a:p>
                  </a:txBody>
                  <a:tcPr/>
                </a:tc>
                <a:tc>
                  <a:txBody>
                    <a:bodyPr/>
                    <a:lstStyle/>
                    <a:p>
                      <a:endParaRPr lang="en-GB"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Can book doctors appointment online, however people having to wait a long time for reception to pick up to do low number of staff and quality of services.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Can order prescriptions online and on apps. Online doctors, over the phone doctors appointment. </a:t>
                      </a:r>
                    </a:p>
                  </a:txBody>
                  <a:tcPr/>
                </a:tc>
                <a:tc>
                  <a:txBody>
                    <a:bodyPr/>
                    <a:lstStyle/>
                    <a:p>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00641916"/>
                  </a:ext>
                </a:extLst>
              </a:tr>
              <a:tr h="835006">
                <a:tc>
                  <a:txBody>
                    <a:bodyPr/>
                    <a:lstStyle/>
                    <a:p>
                      <a:r>
                        <a:rPr lang="en-GB" sz="1100" dirty="0">
                          <a:latin typeface="Arial" panose="020B0604020202020204" pitchFamily="34" charset="0"/>
                          <a:cs typeface="Arial" panose="020B0604020202020204" pitchFamily="34" charset="0"/>
                        </a:rPr>
                        <a:t>Legal </a:t>
                      </a:r>
                    </a:p>
                  </a:txBody>
                  <a:tcPr/>
                </a:tc>
                <a:tc>
                  <a:txBody>
                    <a:bodyPr/>
                    <a:lstStyle/>
                    <a:p>
                      <a:endParaRPr lang="en-GB"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NHS has to pay legal fees for their drop in patient care e.g. the Alfie Evans case (BBC news, 2018) due to lack of  quality staff from low training. </a:t>
                      </a:r>
                    </a:p>
                  </a:txBody>
                  <a:tcPr/>
                </a:tc>
                <a:tc>
                  <a:txBody>
                    <a:bodyPr/>
                    <a:lstStyle/>
                    <a:p>
                      <a:r>
                        <a:rPr lang="en-GB" sz="1100" dirty="0">
                          <a:latin typeface="Arial" panose="020B0604020202020204" pitchFamily="34" charset="0"/>
                          <a:cs typeface="Arial" panose="020B0604020202020204" pitchFamily="34" charset="0"/>
                        </a:rPr>
                        <a:t>Medium </a:t>
                      </a:r>
                    </a:p>
                  </a:txBody>
                  <a:tcPr/>
                </a:tc>
                <a:extLst>
                  <a:ext uri="{0D108BD9-81ED-4DB2-BD59-A6C34878D82A}">
                    <a16:rowId xmlns:a16="http://schemas.microsoft.com/office/drawing/2014/main" val="2018317866"/>
                  </a:ext>
                </a:extLst>
              </a:tr>
              <a:tr h="835006">
                <a:tc>
                  <a:txBody>
                    <a:bodyPr/>
                    <a:lstStyle/>
                    <a:p>
                      <a:r>
                        <a:rPr lang="en-GB" sz="1100" dirty="0">
                          <a:latin typeface="Arial" panose="020B0604020202020204" pitchFamily="34" charset="0"/>
                          <a:cs typeface="Arial" panose="020B0604020202020204" pitchFamily="34" charset="0"/>
                        </a:rPr>
                        <a:t>Environment </a:t>
                      </a:r>
                    </a:p>
                  </a:txBody>
                  <a:tcPr/>
                </a:tc>
                <a:tc>
                  <a:txBody>
                    <a:bodyPr/>
                    <a:lstStyle/>
                    <a:p>
                      <a:r>
                        <a:rPr lang="en-GB" sz="1100" dirty="0">
                          <a:latin typeface="Arial" panose="020B0604020202020204" pitchFamily="34" charset="0"/>
                          <a:cs typeface="Arial" panose="020B0604020202020204" pitchFamily="34" charset="0"/>
                        </a:rPr>
                        <a:t>Covid 19 </a:t>
                      </a:r>
                    </a:p>
                  </a:txBody>
                  <a:tcPr/>
                </a:tc>
                <a:tc>
                  <a:txBody>
                    <a:bodyPr/>
                    <a:lstStyle/>
                    <a:p>
                      <a:r>
                        <a:rPr lang="en-GB" sz="1100" dirty="0">
                          <a:latin typeface="Arial" panose="020B0604020202020204" pitchFamily="34" charset="0"/>
                          <a:cs typeface="Arial" panose="020B0604020202020204" pitchFamily="34" charset="0"/>
                        </a:rPr>
                        <a:t>Due to furlough staff were in for less time, earning less money. Only key workers needed means a lot staff were getting </a:t>
                      </a:r>
                      <a:r>
                        <a:rPr lang="en-GB" sz="1100" dirty="0" err="1">
                          <a:latin typeface="Arial" panose="020B0604020202020204" pitchFamily="34" charset="0"/>
                          <a:cs typeface="Arial" panose="020B0604020202020204" pitchFamily="34" charset="0"/>
                        </a:rPr>
                        <a:t>layed</a:t>
                      </a:r>
                      <a:r>
                        <a:rPr lang="en-GB" sz="1100" dirty="0">
                          <a:latin typeface="Arial" panose="020B0604020202020204" pitchFamily="34" charset="0"/>
                          <a:cs typeface="Arial" panose="020B0604020202020204" pitchFamily="34" charset="0"/>
                        </a:rPr>
                        <a:t> off during lockdown.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Patients cannot come in person unless its an emergency, have to make an online appointment which is hard to find to due increased number of </a:t>
                      </a:r>
                      <a:r>
                        <a:rPr lang="en-GB" sz="1100" dirty="0" err="1">
                          <a:latin typeface="Arial" panose="020B0604020202020204" pitchFamily="34" charset="0"/>
                          <a:cs typeface="Arial" panose="020B0604020202020204" pitchFamily="34" charset="0"/>
                        </a:rPr>
                        <a:t>paitents</a:t>
                      </a:r>
                      <a:r>
                        <a:rPr lang="en-GB" sz="1100" dirty="0">
                          <a:latin typeface="Arial" panose="020B0604020202020204" pitchFamily="34" charset="0"/>
                          <a:cs typeface="Arial" panose="020B0604020202020204" pitchFamily="34" charset="0"/>
                        </a:rPr>
                        <a:t>.</a:t>
                      </a:r>
                    </a:p>
                  </a:txBody>
                  <a:tcPr/>
                </a:tc>
                <a:tc>
                  <a:txBody>
                    <a:bodyPr/>
                    <a:lstStyle/>
                    <a:p>
                      <a:r>
                        <a:rPr lang="en-GB" sz="1100" dirty="0">
                          <a:latin typeface="Arial" panose="020B0604020202020204" pitchFamily="34" charset="0"/>
                          <a:cs typeface="Arial" panose="020B0604020202020204" pitchFamily="34" charset="0"/>
                        </a:rPr>
                        <a:t>High</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High</a:t>
                      </a:r>
                    </a:p>
                  </a:txBody>
                  <a:tcPr/>
                </a:tc>
                <a:extLst>
                  <a:ext uri="{0D108BD9-81ED-4DB2-BD59-A6C34878D82A}">
                    <a16:rowId xmlns:a16="http://schemas.microsoft.com/office/drawing/2014/main" val="4127553860"/>
                  </a:ext>
                </a:extLst>
              </a:tr>
            </a:tbl>
          </a:graphicData>
        </a:graphic>
      </p:graphicFrame>
    </p:spTree>
    <p:extLst>
      <p:ext uri="{BB962C8B-B14F-4D97-AF65-F5344CB8AC3E}">
        <p14:creationId xmlns:p14="http://schemas.microsoft.com/office/powerpoint/2010/main" val="1589951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2CDA-D169-C8D4-DAC8-01D91B942B7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Fish diagram </a:t>
            </a:r>
          </a:p>
        </p:txBody>
      </p:sp>
      <p:cxnSp>
        <p:nvCxnSpPr>
          <p:cNvPr id="5" name="Straight Arrow Connector 4">
            <a:extLst>
              <a:ext uri="{FF2B5EF4-FFF2-40B4-BE49-F238E27FC236}">
                <a16:creationId xmlns:a16="http://schemas.microsoft.com/office/drawing/2014/main" id="{127BB09A-4FD9-91CE-4094-337DE6820E91}"/>
              </a:ext>
            </a:extLst>
          </p:cNvPr>
          <p:cNvCxnSpPr>
            <a:cxnSpLocks/>
          </p:cNvCxnSpPr>
          <p:nvPr/>
        </p:nvCxnSpPr>
        <p:spPr>
          <a:xfrm>
            <a:off x="1324947" y="4133461"/>
            <a:ext cx="866813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B316572-1B43-DE94-C03A-16268BA0E8B4}"/>
              </a:ext>
            </a:extLst>
          </p:cNvPr>
          <p:cNvSpPr txBox="1"/>
          <p:nvPr/>
        </p:nvSpPr>
        <p:spPr>
          <a:xfrm>
            <a:off x="10058399" y="3881535"/>
            <a:ext cx="1847461" cy="369332"/>
          </a:xfrm>
          <a:prstGeom prst="rect">
            <a:avLst/>
          </a:prstGeom>
          <a:noFill/>
        </p:spPr>
        <p:txBody>
          <a:bodyPr wrap="square" rtlCol="0">
            <a:spAutoFit/>
          </a:bodyPr>
          <a:lstStyle/>
          <a:p>
            <a:r>
              <a:rPr lang="en-GB" dirty="0"/>
              <a:t>Shortage of staff </a:t>
            </a:r>
          </a:p>
        </p:txBody>
      </p:sp>
      <p:sp>
        <p:nvSpPr>
          <p:cNvPr id="8" name="TextBox 7">
            <a:extLst>
              <a:ext uri="{FF2B5EF4-FFF2-40B4-BE49-F238E27FC236}">
                <a16:creationId xmlns:a16="http://schemas.microsoft.com/office/drawing/2014/main" id="{71E50338-6851-71C1-2563-1285091B616C}"/>
              </a:ext>
            </a:extLst>
          </p:cNvPr>
          <p:cNvSpPr txBox="1"/>
          <p:nvPr/>
        </p:nvSpPr>
        <p:spPr>
          <a:xfrm>
            <a:off x="1324947" y="2258008"/>
            <a:ext cx="1073020" cy="369332"/>
          </a:xfrm>
          <a:prstGeom prst="rect">
            <a:avLst/>
          </a:prstGeom>
          <a:noFill/>
        </p:spPr>
        <p:txBody>
          <a:bodyPr wrap="square" rtlCol="0">
            <a:spAutoFit/>
          </a:bodyPr>
          <a:lstStyle/>
          <a:p>
            <a:r>
              <a:rPr lang="en-GB" dirty="0"/>
              <a:t>Money </a:t>
            </a:r>
          </a:p>
        </p:txBody>
      </p:sp>
      <p:cxnSp>
        <p:nvCxnSpPr>
          <p:cNvPr id="10" name="Straight Arrow Connector 9">
            <a:extLst>
              <a:ext uri="{FF2B5EF4-FFF2-40B4-BE49-F238E27FC236}">
                <a16:creationId xmlns:a16="http://schemas.microsoft.com/office/drawing/2014/main" id="{5C3F1241-9201-617C-FA62-FF6789F3908A}"/>
              </a:ext>
            </a:extLst>
          </p:cNvPr>
          <p:cNvCxnSpPr>
            <a:stCxn id="8" idx="2"/>
          </p:cNvCxnSpPr>
          <p:nvPr/>
        </p:nvCxnSpPr>
        <p:spPr>
          <a:xfrm>
            <a:off x="1861457" y="2627340"/>
            <a:ext cx="536510" cy="15061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1B0FDE3-9CF6-2FD3-B54D-365529FAC9F8}"/>
              </a:ext>
            </a:extLst>
          </p:cNvPr>
          <p:cNvSpPr txBox="1"/>
          <p:nvPr/>
        </p:nvSpPr>
        <p:spPr>
          <a:xfrm>
            <a:off x="422211" y="2981871"/>
            <a:ext cx="167951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University cost too high </a:t>
            </a:r>
          </a:p>
        </p:txBody>
      </p:sp>
      <p:sp>
        <p:nvSpPr>
          <p:cNvPr id="12" name="TextBox 11">
            <a:extLst>
              <a:ext uri="{FF2B5EF4-FFF2-40B4-BE49-F238E27FC236}">
                <a16:creationId xmlns:a16="http://schemas.microsoft.com/office/drawing/2014/main" id="{C269E6CE-32A9-93CF-2EB3-E4CA1508E6F4}"/>
              </a:ext>
            </a:extLst>
          </p:cNvPr>
          <p:cNvSpPr txBox="1"/>
          <p:nvPr/>
        </p:nvSpPr>
        <p:spPr>
          <a:xfrm>
            <a:off x="2129712" y="3243481"/>
            <a:ext cx="893406" cy="261600"/>
          </a:xfrm>
          <a:prstGeom prst="rect">
            <a:avLst/>
          </a:prstGeom>
          <a:noFill/>
        </p:spPr>
        <p:txBody>
          <a:bodyPr wrap="square" rtlCol="0">
            <a:spAutoFit/>
          </a:bodyPr>
          <a:lstStyle/>
          <a:p>
            <a:r>
              <a:rPr lang="en-GB" sz="1100" dirty="0"/>
              <a:t>Budget cut</a:t>
            </a:r>
          </a:p>
        </p:txBody>
      </p:sp>
      <p:cxnSp>
        <p:nvCxnSpPr>
          <p:cNvPr id="14" name="Straight Arrow Connector 13">
            <a:extLst>
              <a:ext uri="{FF2B5EF4-FFF2-40B4-BE49-F238E27FC236}">
                <a16:creationId xmlns:a16="http://schemas.microsoft.com/office/drawing/2014/main" id="{00AC9244-AF5A-60DC-2A67-4A18D7E2A04F}"/>
              </a:ext>
            </a:extLst>
          </p:cNvPr>
          <p:cNvCxnSpPr>
            <a:cxnSpLocks/>
            <a:stCxn id="15" idx="0"/>
          </p:cNvCxnSpPr>
          <p:nvPr/>
        </p:nvCxnSpPr>
        <p:spPr>
          <a:xfrm flipV="1">
            <a:off x="3200400" y="4133461"/>
            <a:ext cx="345233" cy="10077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7263919-29FE-48A5-F77F-74ABD2C5B3AB}"/>
              </a:ext>
            </a:extLst>
          </p:cNvPr>
          <p:cNvSpPr txBox="1"/>
          <p:nvPr/>
        </p:nvSpPr>
        <p:spPr>
          <a:xfrm>
            <a:off x="2397967" y="5141167"/>
            <a:ext cx="1604865" cy="369332"/>
          </a:xfrm>
          <a:prstGeom prst="rect">
            <a:avLst/>
          </a:prstGeom>
          <a:noFill/>
        </p:spPr>
        <p:txBody>
          <a:bodyPr wrap="square" rtlCol="0">
            <a:spAutoFit/>
          </a:bodyPr>
          <a:lstStyle/>
          <a:p>
            <a:r>
              <a:rPr lang="en-GB" dirty="0"/>
              <a:t>Covid 19 </a:t>
            </a:r>
          </a:p>
        </p:txBody>
      </p:sp>
      <p:sp>
        <p:nvSpPr>
          <p:cNvPr id="16" name="TextBox 15">
            <a:extLst>
              <a:ext uri="{FF2B5EF4-FFF2-40B4-BE49-F238E27FC236}">
                <a16:creationId xmlns:a16="http://schemas.microsoft.com/office/drawing/2014/main" id="{D97034E2-36B8-3FE3-2A22-629145F3AD5A}"/>
              </a:ext>
            </a:extLst>
          </p:cNvPr>
          <p:cNvSpPr txBox="1"/>
          <p:nvPr/>
        </p:nvSpPr>
        <p:spPr>
          <a:xfrm>
            <a:off x="4338735" y="2352215"/>
            <a:ext cx="839755" cy="369332"/>
          </a:xfrm>
          <a:prstGeom prst="rect">
            <a:avLst/>
          </a:prstGeom>
          <a:noFill/>
        </p:spPr>
        <p:txBody>
          <a:bodyPr wrap="square" rtlCol="0">
            <a:spAutoFit/>
          </a:bodyPr>
          <a:lstStyle/>
          <a:p>
            <a:r>
              <a:rPr lang="en-GB" dirty="0"/>
              <a:t>Social </a:t>
            </a:r>
          </a:p>
        </p:txBody>
      </p:sp>
      <p:cxnSp>
        <p:nvCxnSpPr>
          <p:cNvPr id="18" name="Straight Arrow Connector 17">
            <a:extLst>
              <a:ext uri="{FF2B5EF4-FFF2-40B4-BE49-F238E27FC236}">
                <a16:creationId xmlns:a16="http://schemas.microsoft.com/office/drawing/2014/main" id="{C00DDA1C-9D9E-D534-58EB-781CAE85149D}"/>
              </a:ext>
            </a:extLst>
          </p:cNvPr>
          <p:cNvCxnSpPr>
            <a:cxnSpLocks/>
            <a:stCxn id="16" idx="2"/>
          </p:cNvCxnSpPr>
          <p:nvPr/>
        </p:nvCxnSpPr>
        <p:spPr>
          <a:xfrm>
            <a:off x="4758613" y="2721547"/>
            <a:ext cx="559836" cy="14119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69778DC-CABF-0C66-5D15-B31BC3EAEDF2}"/>
              </a:ext>
            </a:extLst>
          </p:cNvPr>
          <p:cNvSpPr txBox="1"/>
          <p:nvPr/>
        </p:nvSpPr>
        <p:spPr>
          <a:xfrm>
            <a:off x="5038530" y="2981871"/>
            <a:ext cx="230466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Employees working overtime </a:t>
            </a:r>
          </a:p>
        </p:txBody>
      </p:sp>
      <p:sp>
        <p:nvSpPr>
          <p:cNvPr id="22" name="TextBox 21">
            <a:extLst>
              <a:ext uri="{FF2B5EF4-FFF2-40B4-BE49-F238E27FC236}">
                <a16:creationId xmlns:a16="http://schemas.microsoft.com/office/drawing/2014/main" id="{CD9AB00B-7302-3939-E684-9AE9BAB5A60E}"/>
              </a:ext>
            </a:extLst>
          </p:cNvPr>
          <p:cNvSpPr txBox="1"/>
          <p:nvPr/>
        </p:nvSpPr>
        <p:spPr>
          <a:xfrm>
            <a:off x="3153747" y="3633324"/>
            <a:ext cx="2024743" cy="261610"/>
          </a:xfrm>
          <a:prstGeom prst="rect">
            <a:avLst/>
          </a:prstGeom>
          <a:noFill/>
        </p:spPr>
        <p:txBody>
          <a:bodyPr wrap="square" rtlCol="0">
            <a:spAutoFit/>
          </a:bodyPr>
          <a:lstStyle/>
          <a:p>
            <a:r>
              <a:rPr lang="en-GB" sz="1100" dirty="0"/>
              <a:t>Low incentives to work for NHS</a:t>
            </a:r>
          </a:p>
        </p:txBody>
      </p:sp>
      <p:sp>
        <p:nvSpPr>
          <p:cNvPr id="24" name="TextBox 23">
            <a:extLst>
              <a:ext uri="{FF2B5EF4-FFF2-40B4-BE49-F238E27FC236}">
                <a16:creationId xmlns:a16="http://schemas.microsoft.com/office/drawing/2014/main" id="{25CFB168-B984-5527-9DF9-6081463B7F1C}"/>
              </a:ext>
            </a:extLst>
          </p:cNvPr>
          <p:cNvSpPr txBox="1"/>
          <p:nvPr/>
        </p:nvSpPr>
        <p:spPr>
          <a:xfrm>
            <a:off x="3401009" y="4622049"/>
            <a:ext cx="1502228" cy="261610"/>
          </a:xfrm>
          <a:prstGeom prst="rect">
            <a:avLst/>
          </a:prstGeom>
          <a:noFill/>
        </p:spPr>
        <p:txBody>
          <a:bodyPr wrap="square" rtlCol="0">
            <a:spAutoFit/>
          </a:bodyPr>
          <a:lstStyle/>
          <a:p>
            <a:r>
              <a:rPr lang="en-GB" sz="1100" dirty="0"/>
              <a:t>Lockdown</a:t>
            </a:r>
          </a:p>
        </p:txBody>
      </p:sp>
      <p:sp>
        <p:nvSpPr>
          <p:cNvPr id="25" name="TextBox 24">
            <a:extLst>
              <a:ext uri="{FF2B5EF4-FFF2-40B4-BE49-F238E27FC236}">
                <a16:creationId xmlns:a16="http://schemas.microsoft.com/office/drawing/2014/main" id="{A66CD1C1-7031-A4F5-4501-064CF86938C0}"/>
              </a:ext>
            </a:extLst>
          </p:cNvPr>
          <p:cNvSpPr txBox="1"/>
          <p:nvPr/>
        </p:nvSpPr>
        <p:spPr>
          <a:xfrm>
            <a:off x="6251510" y="5225143"/>
            <a:ext cx="1604865" cy="646331"/>
          </a:xfrm>
          <a:prstGeom prst="rect">
            <a:avLst/>
          </a:prstGeom>
          <a:noFill/>
        </p:spPr>
        <p:txBody>
          <a:bodyPr wrap="square" rtlCol="0">
            <a:spAutoFit/>
          </a:bodyPr>
          <a:lstStyle/>
          <a:p>
            <a:r>
              <a:rPr lang="en-GB" dirty="0"/>
              <a:t>Lack of career progression</a:t>
            </a:r>
          </a:p>
        </p:txBody>
      </p:sp>
      <p:cxnSp>
        <p:nvCxnSpPr>
          <p:cNvPr id="27" name="Straight Arrow Connector 26">
            <a:extLst>
              <a:ext uri="{FF2B5EF4-FFF2-40B4-BE49-F238E27FC236}">
                <a16:creationId xmlns:a16="http://schemas.microsoft.com/office/drawing/2014/main" id="{FA6A1205-B711-9CE6-914E-61CC184B4710}"/>
              </a:ext>
            </a:extLst>
          </p:cNvPr>
          <p:cNvCxnSpPr>
            <a:stCxn id="25" idx="0"/>
          </p:cNvCxnSpPr>
          <p:nvPr/>
        </p:nvCxnSpPr>
        <p:spPr>
          <a:xfrm flipV="1">
            <a:off x="7053943" y="4133461"/>
            <a:ext cx="503853" cy="10916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E7BD4D24-36F6-BA3A-F613-15C330758463}"/>
              </a:ext>
            </a:extLst>
          </p:cNvPr>
          <p:cNvSpPr txBox="1"/>
          <p:nvPr/>
        </p:nvSpPr>
        <p:spPr>
          <a:xfrm>
            <a:off x="7399176" y="4578812"/>
            <a:ext cx="1408922"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Not enough </a:t>
            </a:r>
            <a:r>
              <a:rPr lang="en-GB" sz="1100" dirty="0" err="1">
                <a:latin typeface="Arial" panose="020B0604020202020204" pitchFamily="34" charset="0"/>
                <a:cs typeface="Arial" panose="020B0604020202020204" pitchFamily="34" charset="0"/>
              </a:rPr>
              <a:t>trainning</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4335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120D4-2AFE-64B7-57B5-9F50E76F4C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Solution to Short Staffing</a:t>
            </a:r>
          </a:p>
        </p:txBody>
      </p:sp>
      <p:sp>
        <p:nvSpPr>
          <p:cNvPr id="3" name="Content Placeholder 2">
            <a:extLst>
              <a:ext uri="{FF2B5EF4-FFF2-40B4-BE49-F238E27FC236}">
                <a16:creationId xmlns:a16="http://schemas.microsoft.com/office/drawing/2014/main" id="{2C4F1D3B-9B83-C8F5-E390-A6A07C4D50C3}"/>
              </a:ext>
            </a:extLst>
          </p:cNvPr>
          <p:cNvSpPr>
            <a:spLocks noGrp="1"/>
          </p:cNvSpPr>
          <p:nvPr>
            <p:ph idx="1"/>
          </p:nvPr>
        </p:nvSpPr>
        <p:spPr/>
        <p:txBody>
          <a:bodyPr/>
          <a:lstStyle/>
          <a:p>
            <a:r>
              <a:rPr lang="en-US" dirty="0"/>
              <a:t>• supply of new staff: education and training </a:t>
            </a:r>
          </a:p>
          <a:p>
            <a:r>
              <a:rPr lang="en-US" dirty="0"/>
              <a:t>• pay and reward: ensuring pay policy supports recruitment and retention </a:t>
            </a:r>
          </a:p>
          <a:p>
            <a:r>
              <a:rPr lang="en-US" dirty="0"/>
              <a:t>• a good employer: making the NHS a better place to work and build a career </a:t>
            </a:r>
          </a:p>
          <a:p>
            <a:r>
              <a:rPr lang="en-US" dirty="0"/>
              <a:t>• workforce redesign: the right teams with the right skills and technological support </a:t>
            </a:r>
          </a:p>
          <a:p>
            <a:r>
              <a:rPr lang="en-US" dirty="0"/>
              <a:t>• supply of new staff: international recruitment.</a:t>
            </a:r>
            <a:endParaRPr lang="en-GB" dirty="0"/>
          </a:p>
        </p:txBody>
      </p:sp>
    </p:spTree>
    <p:extLst>
      <p:ext uri="{BB962C8B-B14F-4D97-AF65-F5344CB8AC3E}">
        <p14:creationId xmlns:p14="http://schemas.microsoft.com/office/powerpoint/2010/main" val="82623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B8C4-03A0-1D00-5606-0D1788CC8AD8}"/>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F84E3729-3C34-DE13-E59F-F86AC2EF59B7}"/>
              </a:ext>
            </a:extLst>
          </p:cNvPr>
          <p:cNvSpPr>
            <a:spLocks noGrp="1"/>
          </p:cNvSpPr>
          <p:nvPr>
            <p:ph idx="1"/>
          </p:nvPr>
        </p:nvSpPr>
        <p:spPr/>
        <p:txBody>
          <a:bodyPr>
            <a:normAutofit fontScale="55000" lnSpcReduction="20000"/>
          </a:bodyPr>
          <a:lstStyle/>
          <a:p>
            <a:r>
              <a:rPr lang="en-US" b="0" i="0" dirty="0">
                <a:solidFill>
                  <a:srgbClr val="000000"/>
                </a:solidFill>
                <a:effectLst/>
                <a:latin typeface="Open Sans" panose="020B0604020202020204" pitchFamily="34" charset="0"/>
              </a:rPr>
              <a:t>Digital, N., 2019. </a:t>
            </a:r>
            <a:r>
              <a:rPr lang="en-US" b="0" i="1" dirty="0">
                <a:solidFill>
                  <a:srgbClr val="000000"/>
                </a:solidFill>
                <a:effectLst/>
                <a:latin typeface="Open Sans" panose="020B0604020202020204" pitchFamily="34" charset="0"/>
              </a:rPr>
              <a:t>Leavers from the Nurses &amp; Health Visitor staff group by age - NHS Digital</a:t>
            </a:r>
            <a:r>
              <a:rPr lang="en-US" b="0" i="0" dirty="0">
                <a:solidFill>
                  <a:srgbClr val="000000"/>
                </a:solidFill>
                <a:effectLst/>
                <a:latin typeface="Open Sans" panose="020B0604020202020204" pitchFamily="34" charset="0"/>
              </a:rPr>
              <a:t>. [online] NHS Digital. Available at: &lt;https://digital.nhs.uk/data-and-information/find-data-and-publications/supplementary-information/2019-supplementary-information-files/leavers-and-joiners/leavers-from-the-nurses--health-visitor-staff-group-by-age&gt; [Accessed 16 July 2022].</a:t>
            </a:r>
            <a:endParaRPr lang="en-US" dirty="0"/>
          </a:p>
          <a:p>
            <a:r>
              <a:rPr lang="en-US" b="0" i="0" dirty="0" err="1">
                <a:solidFill>
                  <a:srgbClr val="000000"/>
                </a:solidFill>
                <a:effectLst/>
                <a:latin typeface="Open Sans" panose="020B0604020202020204" pitchFamily="34" charset="0"/>
              </a:rPr>
              <a:t>Thekingsfund</a:t>
            </a:r>
            <a:r>
              <a:rPr lang="en-US" b="0" i="0" dirty="0">
                <a:solidFill>
                  <a:srgbClr val="000000"/>
                </a:solidFill>
                <a:effectLst/>
                <a:latin typeface="Open Sans" panose="020B0604020202020204" pitchFamily="34" charset="0"/>
              </a:rPr>
              <a:t>. 2018. </a:t>
            </a:r>
            <a:r>
              <a:rPr lang="en-US" b="0" i="1" dirty="0">
                <a:solidFill>
                  <a:srgbClr val="000000"/>
                </a:solidFill>
                <a:effectLst/>
                <a:latin typeface="Open Sans" panose="020B0604020202020204" pitchFamily="34" charset="0"/>
              </a:rPr>
              <a:t>The health care workforce in England: make or break?</a:t>
            </a:r>
            <a:r>
              <a:rPr lang="en-US" b="0" i="0" dirty="0">
                <a:solidFill>
                  <a:srgbClr val="000000"/>
                </a:solidFill>
                <a:effectLst/>
                <a:latin typeface="Open Sans" panose="020B0604020202020204" pitchFamily="34" charset="0"/>
              </a:rPr>
              <a:t>. [online] Available at: &lt;https://www.kingsfund.org.uk/publications/health-care-workforce-england&gt; [Accessed 16 July 2022].</a:t>
            </a:r>
            <a:endParaRPr lang="en-US" dirty="0"/>
          </a:p>
          <a:p>
            <a:r>
              <a:rPr lang="en-US" b="0" i="0" dirty="0">
                <a:solidFill>
                  <a:srgbClr val="000000"/>
                </a:solidFill>
                <a:effectLst/>
                <a:latin typeface="Open Sans" panose="020B0604020202020204" pitchFamily="34" charset="0"/>
              </a:rPr>
              <a:t>Skillsforcare.org.uk. 2019. </a:t>
            </a:r>
            <a:r>
              <a:rPr lang="en-US" b="0" i="1" dirty="0">
                <a:solidFill>
                  <a:srgbClr val="000000"/>
                </a:solidFill>
                <a:effectLst/>
                <a:latin typeface="Open Sans" panose="020B0604020202020204" pitchFamily="34" charset="0"/>
              </a:rPr>
              <a:t>Adult Social Care Workforce Data</a:t>
            </a:r>
            <a:r>
              <a:rPr lang="en-US" b="0" i="0" dirty="0">
                <a:solidFill>
                  <a:srgbClr val="000000"/>
                </a:solidFill>
                <a:effectLst/>
                <a:latin typeface="Open Sans" panose="020B0604020202020204" pitchFamily="34" charset="0"/>
              </a:rPr>
              <a:t>. [online] Available at: &lt;https://www.skillsforcare.org.uk/Adult-Social-Care-Workforce-Data/Adult-Social-Care-Workforce-Data.aspx&gt; [Accessed 16 July 2022].</a:t>
            </a:r>
            <a:endParaRPr lang="en-US" dirty="0"/>
          </a:p>
          <a:p>
            <a:r>
              <a:rPr lang="en-US" b="0" i="0" dirty="0">
                <a:solidFill>
                  <a:srgbClr val="000000"/>
                </a:solidFill>
                <a:effectLst/>
                <a:latin typeface="Open Sans" panose="020B0604020202020204" pitchFamily="34" charset="0"/>
              </a:rPr>
              <a:t>Plan, N., 2019. </a:t>
            </a:r>
            <a:r>
              <a:rPr lang="en-US" b="0" i="1" dirty="0">
                <a:solidFill>
                  <a:srgbClr val="000000"/>
                </a:solidFill>
                <a:effectLst/>
                <a:latin typeface="Open Sans" panose="020B0604020202020204" pitchFamily="34" charset="0"/>
              </a:rPr>
              <a:t>The NHS Long Term Plan</a:t>
            </a:r>
            <a:r>
              <a:rPr lang="en-US" b="0" i="0" dirty="0">
                <a:solidFill>
                  <a:srgbClr val="000000"/>
                </a:solidFill>
                <a:effectLst/>
                <a:latin typeface="Open Sans" panose="020B0604020202020204" pitchFamily="34" charset="0"/>
              </a:rPr>
              <a:t>. [online] NHS Long Term Plan. Available at: &lt;https://www.longtermplan.nhs.uk/publication/nhs-long-term-plan/&gt; [Accessed 16 July 2022].</a:t>
            </a:r>
            <a:endParaRPr lang="fr-FR" dirty="0"/>
          </a:p>
          <a:p>
            <a:r>
              <a:rPr lang="en-US" b="0" i="0" dirty="0">
                <a:solidFill>
                  <a:srgbClr val="000000"/>
                </a:solidFill>
                <a:effectLst/>
                <a:latin typeface="Open Sans" panose="020B0604020202020204" pitchFamily="34" charset="0"/>
              </a:rPr>
              <a:t>Gp-patient.co.uk. 2018. </a:t>
            </a:r>
            <a:r>
              <a:rPr lang="en-US" b="0" i="1" dirty="0">
                <a:solidFill>
                  <a:srgbClr val="000000"/>
                </a:solidFill>
                <a:effectLst/>
                <a:latin typeface="Open Sans" panose="020B0604020202020204" pitchFamily="34" charset="0"/>
              </a:rPr>
              <a:t>GP Patient Survey</a:t>
            </a:r>
            <a:r>
              <a:rPr lang="en-US" b="0" i="0" dirty="0">
                <a:solidFill>
                  <a:srgbClr val="000000"/>
                </a:solidFill>
                <a:effectLst/>
                <a:latin typeface="Open Sans" panose="020B0604020202020204" pitchFamily="34" charset="0"/>
              </a:rPr>
              <a:t>. [online] Available at: &lt;https://gp-patient.co.uk/&gt; [Accessed 16 July 2022].</a:t>
            </a:r>
            <a:endParaRPr lang="fr-FR" dirty="0"/>
          </a:p>
          <a:p>
            <a:r>
              <a:rPr lang="en-US" b="0" i="0" dirty="0">
                <a:solidFill>
                  <a:srgbClr val="000000"/>
                </a:solidFill>
                <a:effectLst/>
                <a:latin typeface="Open Sans" panose="020B0604020202020204" pitchFamily="34" charset="0"/>
              </a:rPr>
              <a:t>Cqc.org.uk. 2022. </a:t>
            </a:r>
            <a:r>
              <a:rPr lang="en-US" b="0" i="1" dirty="0">
                <a:solidFill>
                  <a:srgbClr val="000000"/>
                </a:solidFill>
                <a:effectLst/>
                <a:latin typeface="Open Sans" panose="020B0604020202020204" pitchFamily="34" charset="0"/>
              </a:rPr>
              <a:t>State of Care - Care Quality Commission</a:t>
            </a:r>
            <a:r>
              <a:rPr lang="en-US" b="0" i="0" dirty="0">
                <a:solidFill>
                  <a:srgbClr val="000000"/>
                </a:solidFill>
                <a:effectLst/>
                <a:latin typeface="Open Sans" panose="020B0604020202020204" pitchFamily="34" charset="0"/>
              </a:rPr>
              <a:t>. [online] Available at: &lt;https://www.cqc.org.uk/publications/major-report/state-care&gt; [Accessed 16 July 2022].</a:t>
            </a:r>
            <a:endParaRPr lang="en-US" dirty="0"/>
          </a:p>
          <a:p>
            <a:r>
              <a:rPr lang="en-US" b="0" i="0" dirty="0">
                <a:solidFill>
                  <a:srgbClr val="000000"/>
                </a:solidFill>
                <a:effectLst/>
                <a:latin typeface="Open Sans" panose="020B0604020202020204" pitchFamily="34" charset="0"/>
              </a:rPr>
              <a:t>BBC News. 2018. </a:t>
            </a:r>
            <a:r>
              <a:rPr lang="en-US" b="0" i="1" dirty="0">
                <a:solidFill>
                  <a:srgbClr val="000000"/>
                </a:solidFill>
                <a:effectLst/>
                <a:latin typeface="Open Sans" panose="020B0604020202020204" pitchFamily="34" charset="0"/>
              </a:rPr>
              <a:t>Who was Alfie Evans and what was the row over his treatment?</a:t>
            </a:r>
            <a:r>
              <a:rPr lang="en-US" b="0" i="0" dirty="0">
                <a:solidFill>
                  <a:srgbClr val="000000"/>
                </a:solidFill>
                <a:effectLst/>
                <a:latin typeface="Open Sans" panose="020B0604020202020204" pitchFamily="34" charset="0"/>
              </a:rPr>
              <a:t>. [online] Available at: &lt;https://www.bbc.com/news/uk-england-merseyside-43754949&gt; [Accessed 16 July 2022].</a:t>
            </a:r>
            <a:endParaRPr lang="en-US" dirty="0"/>
          </a:p>
          <a:p>
            <a:r>
              <a:rPr lang="en-US" b="0" i="0" dirty="0">
                <a:solidFill>
                  <a:srgbClr val="000000"/>
                </a:solidFill>
                <a:effectLst/>
                <a:latin typeface="Open Sans" panose="020B0604020202020204" pitchFamily="34" charset="0"/>
              </a:rPr>
              <a:t>BBC News. 2018. </a:t>
            </a:r>
            <a:r>
              <a:rPr lang="en-US" b="0" i="1" dirty="0">
                <a:solidFill>
                  <a:srgbClr val="000000"/>
                </a:solidFill>
                <a:effectLst/>
                <a:latin typeface="Open Sans" panose="020B0604020202020204" pitchFamily="34" charset="0"/>
              </a:rPr>
              <a:t>Who was Alfie Evans and what was the row over his treatment?</a:t>
            </a:r>
            <a:r>
              <a:rPr lang="en-US" b="0" i="0" dirty="0">
                <a:solidFill>
                  <a:srgbClr val="000000"/>
                </a:solidFill>
                <a:effectLst/>
                <a:latin typeface="Open Sans" panose="020B0604020202020204" pitchFamily="34" charset="0"/>
              </a:rPr>
              <a:t>. [online] Available at: &lt;https://www.bbc.com/news/uk-england-merseyside-43754949&gt; [Accessed 16 July 2022].</a:t>
            </a:r>
            <a:endParaRPr lang="en-GB" dirty="0"/>
          </a:p>
        </p:txBody>
      </p:sp>
    </p:spTree>
    <p:extLst>
      <p:ext uri="{BB962C8B-B14F-4D97-AF65-F5344CB8AC3E}">
        <p14:creationId xmlns:p14="http://schemas.microsoft.com/office/powerpoint/2010/main" val="697191768"/>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{E5938466-8A6B-4753-A945-D1794EFB31FF}tf22712842_win32</Template>
  <TotalTime>8984</TotalTime>
  <Words>1275</Words>
  <Application>Microsoft Office PowerPoint</Application>
  <PresentationFormat>Widescreen</PresentationFormat>
  <Paragraphs>94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Bookman Old Style</vt:lpstr>
      <vt:lpstr>Calibri</vt:lpstr>
      <vt:lpstr>Franklin Gothic Book</vt:lpstr>
      <vt:lpstr>Open Sans</vt:lpstr>
      <vt:lpstr>1_RetrospectVTI</vt:lpstr>
      <vt:lpstr>BMSW4004: Problem solving and decision making Module coordinator: Chijike Uba</vt:lpstr>
      <vt:lpstr>Introduction</vt:lpstr>
      <vt:lpstr>The Problem</vt:lpstr>
      <vt:lpstr>PowerPoint Presentation</vt:lpstr>
      <vt:lpstr>PowerPoint Presentation</vt:lpstr>
      <vt:lpstr>Fish diagram </vt:lpstr>
      <vt:lpstr>Solution to Short Staffing</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 Problem solving and decision making</dc:title>
  <dc:creator>Forhad</dc:creator>
  <cp:lastModifiedBy>Forhad</cp:lastModifiedBy>
  <cp:revision>77</cp:revision>
  <dcterms:created xsi:type="dcterms:W3CDTF">2022-07-10T14:45:03Z</dcterms:created>
  <dcterms:modified xsi:type="dcterms:W3CDTF">2022-07-16T20:32:36Z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