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0"/>
  </p:notesMasterIdLst>
  <p:sldIdLst>
    <p:sldId id="275" r:id="rId2"/>
    <p:sldId id="312" r:id="rId3"/>
    <p:sldId id="313" r:id="rId4"/>
    <p:sldId id="314" r:id="rId5"/>
    <p:sldId id="315" r:id="rId6"/>
    <p:sldId id="316" r:id="rId7"/>
    <p:sldId id="317" r:id="rId8"/>
    <p:sldId id="305" r:id="rId9"/>
    <p:sldId id="306" r:id="rId10"/>
    <p:sldId id="307" r:id="rId11"/>
    <p:sldId id="308" r:id="rId12"/>
    <p:sldId id="309" r:id="rId13"/>
    <p:sldId id="311" r:id="rId14"/>
    <p:sldId id="258" r:id="rId15"/>
    <p:sldId id="259" r:id="rId16"/>
    <p:sldId id="260" r:id="rId17"/>
    <p:sldId id="261" r:id="rId18"/>
    <p:sldId id="320" r:id="rId19"/>
    <p:sldId id="319" r:id="rId20"/>
    <p:sldId id="318" r:id="rId21"/>
    <p:sldId id="262" r:id="rId22"/>
    <p:sldId id="263" r:id="rId23"/>
    <p:sldId id="264" r:id="rId24"/>
    <p:sldId id="265" r:id="rId25"/>
    <p:sldId id="266" r:id="rId26"/>
    <p:sldId id="267" r:id="rId27"/>
    <p:sldId id="321" r:id="rId28"/>
    <p:sldId id="268" r:id="rId29"/>
    <p:sldId id="269" r:id="rId30"/>
    <p:sldId id="270" r:id="rId31"/>
    <p:sldId id="322" r:id="rId32"/>
    <p:sldId id="271" r:id="rId33"/>
    <p:sldId id="273" r:id="rId34"/>
    <p:sldId id="276" r:id="rId35"/>
    <p:sldId id="277" r:id="rId36"/>
    <p:sldId id="278" r:id="rId37"/>
    <p:sldId id="279" r:id="rId38"/>
    <p:sldId id="280" r:id="rId39"/>
    <p:sldId id="281" r:id="rId40"/>
    <p:sldId id="283" r:id="rId41"/>
    <p:sldId id="282" r:id="rId42"/>
    <p:sldId id="284" r:id="rId43"/>
    <p:sldId id="285" r:id="rId44"/>
    <p:sldId id="286" r:id="rId45"/>
    <p:sldId id="287" r:id="rId46"/>
    <p:sldId id="288" r:id="rId47"/>
    <p:sldId id="289" r:id="rId48"/>
    <p:sldId id="290" r:id="rId49"/>
    <p:sldId id="291" r:id="rId50"/>
    <p:sldId id="294" r:id="rId51"/>
    <p:sldId id="297" r:id="rId52"/>
    <p:sldId id="298" r:id="rId53"/>
    <p:sldId id="299" r:id="rId54"/>
    <p:sldId id="300" r:id="rId55"/>
    <p:sldId id="301" r:id="rId56"/>
    <p:sldId id="302" r:id="rId57"/>
    <p:sldId id="303" r:id="rId58"/>
    <p:sldId id="304" r:id="rId5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650243E7-1A54-4BB4-96ED-CF16F7EB6E0B}" type="datetimeFigureOut">
              <a:rPr lang="en-GB" smtClean="0"/>
              <a:t>07/02/2017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3F1C637-0985-4400-8880-0EDAC097A77E}" type="slidenum">
              <a:rPr lang="en-GB" smtClean="0"/>
              <a:t>‹#›</a:t>
            </a:fld>
            <a:endParaRPr lang="en-GB"/>
          </a:p>
        </p:txBody>
      </p:sp>
    </p:spTree>
    <p:extLst>
      <p:ext uri="{BB962C8B-B14F-4D97-AF65-F5344CB8AC3E}">
        <p14:creationId xmlns:p14="http://schemas.microsoft.com/office/powerpoint/2010/main" val="3628848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34822424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AC7323-0CEA-4C18-BE5F-628B1ACC6764}"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655596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AC7323-0CEA-4C18-BE5F-628B1ACC6764}"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7323379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AC7323-0CEA-4C18-BE5F-628B1ACC6764}"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11837607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AC7323-0CEA-4C18-BE5F-628B1ACC6764}"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42525056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AC7323-0CEA-4C18-BE5F-628B1ACC6764}"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9587395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AC7323-0CEA-4C18-BE5F-628B1ACC6764}"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30245296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4035188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19</a:t>
            </a:fld>
            <a:endParaRPr lang="en-GB" dirty="0"/>
          </a:p>
        </p:txBody>
      </p:sp>
    </p:spTree>
    <p:extLst>
      <p:ext uri="{BB962C8B-B14F-4D97-AF65-F5344CB8AC3E}">
        <p14:creationId xmlns:p14="http://schemas.microsoft.com/office/powerpoint/2010/main" val="623568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18945692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23</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25</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26</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27</a:t>
            </a:fld>
            <a:endParaRPr lang="en-GB">
              <a:solidFill>
                <a:prstClr val="black"/>
              </a:solidFill>
            </a:endParaRPr>
          </a:p>
        </p:txBody>
      </p:sp>
    </p:spTree>
    <p:extLst>
      <p:ext uri="{BB962C8B-B14F-4D97-AF65-F5344CB8AC3E}">
        <p14:creationId xmlns:p14="http://schemas.microsoft.com/office/powerpoint/2010/main" val="15948268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28</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29</a:t>
            </a:fld>
            <a:endParaRPr lang="en-GB">
              <a:solidFill>
                <a:prstClr val="black"/>
              </a:solidFill>
            </a:endParaRPr>
          </a:p>
        </p:txBody>
      </p:sp>
    </p:spTree>
    <p:extLst>
      <p:ext uri="{BB962C8B-B14F-4D97-AF65-F5344CB8AC3E}">
        <p14:creationId xmlns:p14="http://schemas.microsoft.com/office/powerpoint/2010/main" val="36367326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30</a:t>
            </a:fld>
            <a:endParaRPr lang="en-GB">
              <a:solidFill>
                <a:prstClr val="black"/>
              </a:solidFill>
            </a:endParaRPr>
          </a:p>
        </p:txBody>
      </p:sp>
    </p:spTree>
    <p:extLst>
      <p:ext uri="{BB962C8B-B14F-4D97-AF65-F5344CB8AC3E}">
        <p14:creationId xmlns:p14="http://schemas.microsoft.com/office/powerpoint/2010/main" val="16533244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32</a:t>
            </a:fld>
            <a:endParaRPr lang="en-GB">
              <a:solidFill>
                <a:prstClr val="black"/>
              </a:solidFill>
            </a:endParaRPr>
          </a:p>
        </p:txBody>
      </p:sp>
    </p:spTree>
    <p:extLst>
      <p:ext uri="{BB962C8B-B14F-4D97-AF65-F5344CB8AC3E}">
        <p14:creationId xmlns:p14="http://schemas.microsoft.com/office/powerpoint/2010/main" val="2993891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33</a:t>
            </a:fld>
            <a:endParaRPr lang="en-GB">
              <a:solidFill>
                <a:prstClr val="black"/>
              </a:solidFill>
            </a:endParaRPr>
          </a:p>
        </p:txBody>
      </p:sp>
    </p:spTree>
    <p:extLst>
      <p:ext uri="{BB962C8B-B14F-4D97-AF65-F5344CB8AC3E}">
        <p14:creationId xmlns:p14="http://schemas.microsoft.com/office/powerpoint/2010/main" val="9324317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34</a:t>
            </a:fld>
            <a:endParaRPr lang="en-GB"/>
          </a:p>
        </p:txBody>
      </p:sp>
    </p:spTree>
    <p:extLst>
      <p:ext uri="{BB962C8B-B14F-4D97-AF65-F5344CB8AC3E}">
        <p14:creationId xmlns:p14="http://schemas.microsoft.com/office/powerpoint/2010/main" val="310834147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35</a:t>
            </a:fld>
            <a:endParaRPr lang="en-GB"/>
          </a:p>
        </p:txBody>
      </p:sp>
    </p:spTree>
    <p:extLst>
      <p:ext uri="{BB962C8B-B14F-4D97-AF65-F5344CB8AC3E}">
        <p14:creationId xmlns:p14="http://schemas.microsoft.com/office/powerpoint/2010/main" val="11640844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36</a:t>
            </a:fld>
            <a:endParaRPr lang="en-GB"/>
          </a:p>
        </p:txBody>
      </p:sp>
    </p:spTree>
    <p:extLst>
      <p:ext uri="{BB962C8B-B14F-4D97-AF65-F5344CB8AC3E}">
        <p14:creationId xmlns:p14="http://schemas.microsoft.com/office/powerpoint/2010/main" val="20527696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37</a:t>
            </a:fld>
            <a:endParaRPr lang="en-GB"/>
          </a:p>
        </p:txBody>
      </p:sp>
    </p:spTree>
    <p:extLst>
      <p:ext uri="{BB962C8B-B14F-4D97-AF65-F5344CB8AC3E}">
        <p14:creationId xmlns:p14="http://schemas.microsoft.com/office/powerpoint/2010/main" val="114471081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38</a:t>
            </a:fld>
            <a:endParaRPr lang="en-GB"/>
          </a:p>
        </p:txBody>
      </p:sp>
    </p:spTree>
    <p:extLst>
      <p:ext uri="{BB962C8B-B14F-4D97-AF65-F5344CB8AC3E}">
        <p14:creationId xmlns:p14="http://schemas.microsoft.com/office/powerpoint/2010/main" val="338301484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39</a:t>
            </a:fld>
            <a:endParaRPr lang="en-GB">
              <a:solidFill>
                <a:prstClr val="black"/>
              </a:solidFill>
            </a:endParaRPr>
          </a:p>
        </p:txBody>
      </p:sp>
    </p:spTree>
    <p:extLst>
      <p:ext uri="{BB962C8B-B14F-4D97-AF65-F5344CB8AC3E}">
        <p14:creationId xmlns:p14="http://schemas.microsoft.com/office/powerpoint/2010/main" val="25465298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40</a:t>
            </a:fld>
            <a:endParaRPr lang="en-GB"/>
          </a:p>
        </p:txBody>
      </p:sp>
    </p:spTree>
    <p:extLst>
      <p:ext uri="{BB962C8B-B14F-4D97-AF65-F5344CB8AC3E}">
        <p14:creationId xmlns:p14="http://schemas.microsoft.com/office/powerpoint/2010/main" val="169096685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41</a:t>
            </a:fld>
            <a:endParaRPr lang="en-GB">
              <a:solidFill>
                <a:prstClr val="black"/>
              </a:solidFill>
            </a:endParaRPr>
          </a:p>
        </p:txBody>
      </p:sp>
    </p:spTree>
    <p:extLst>
      <p:ext uri="{BB962C8B-B14F-4D97-AF65-F5344CB8AC3E}">
        <p14:creationId xmlns:p14="http://schemas.microsoft.com/office/powerpoint/2010/main" val="350120475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t>42</a:t>
            </a:fld>
            <a:endParaRPr lang="en-GB"/>
          </a:p>
        </p:txBody>
      </p:sp>
    </p:spTree>
    <p:extLst>
      <p:ext uri="{BB962C8B-B14F-4D97-AF65-F5344CB8AC3E}">
        <p14:creationId xmlns:p14="http://schemas.microsoft.com/office/powerpoint/2010/main" val="369741370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43</a:t>
            </a:fld>
            <a:endParaRPr lang="en-GB"/>
          </a:p>
        </p:txBody>
      </p:sp>
    </p:spTree>
    <p:extLst>
      <p:ext uri="{BB962C8B-B14F-4D97-AF65-F5344CB8AC3E}">
        <p14:creationId xmlns:p14="http://schemas.microsoft.com/office/powerpoint/2010/main" val="26373842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44</a:t>
            </a:fld>
            <a:endParaRPr lang="en-GB"/>
          </a:p>
        </p:txBody>
      </p:sp>
    </p:spTree>
    <p:extLst>
      <p:ext uri="{BB962C8B-B14F-4D97-AF65-F5344CB8AC3E}">
        <p14:creationId xmlns:p14="http://schemas.microsoft.com/office/powerpoint/2010/main" val="252164278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45</a:t>
            </a:fld>
            <a:endParaRPr lang="en-GB"/>
          </a:p>
        </p:txBody>
      </p:sp>
    </p:spTree>
    <p:extLst>
      <p:ext uri="{BB962C8B-B14F-4D97-AF65-F5344CB8AC3E}">
        <p14:creationId xmlns:p14="http://schemas.microsoft.com/office/powerpoint/2010/main" val="7729021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46</a:t>
            </a:fld>
            <a:endParaRPr lang="en-GB"/>
          </a:p>
        </p:txBody>
      </p:sp>
    </p:spTree>
    <p:extLst>
      <p:ext uri="{BB962C8B-B14F-4D97-AF65-F5344CB8AC3E}">
        <p14:creationId xmlns:p14="http://schemas.microsoft.com/office/powerpoint/2010/main" val="401364836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47</a:t>
            </a:fld>
            <a:endParaRPr lang="en-GB"/>
          </a:p>
        </p:txBody>
      </p:sp>
    </p:spTree>
    <p:extLst>
      <p:ext uri="{BB962C8B-B14F-4D97-AF65-F5344CB8AC3E}">
        <p14:creationId xmlns:p14="http://schemas.microsoft.com/office/powerpoint/2010/main" val="381504880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48</a:t>
            </a:fld>
            <a:endParaRPr lang="en-GB"/>
          </a:p>
        </p:txBody>
      </p:sp>
    </p:spTree>
    <p:extLst>
      <p:ext uri="{BB962C8B-B14F-4D97-AF65-F5344CB8AC3E}">
        <p14:creationId xmlns:p14="http://schemas.microsoft.com/office/powerpoint/2010/main" val="101169340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49</a:t>
            </a:fld>
            <a:endParaRPr lang="en-GB"/>
          </a:p>
        </p:txBody>
      </p:sp>
    </p:spTree>
    <p:extLst>
      <p:ext uri="{BB962C8B-B14F-4D97-AF65-F5344CB8AC3E}">
        <p14:creationId xmlns:p14="http://schemas.microsoft.com/office/powerpoint/2010/main" val="217811106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50</a:t>
            </a:fld>
            <a:endParaRPr lang="en-GB"/>
          </a:p>
        </p:txBody>
      </p:sp>
    </p:spTree>
    <p:extLst>
      <p:ext uri="{BB962C8B-B14F-4D97-AF65-F5344CB8AC3E}">
        <p14:creationId xmlns:p14="http://schemas.microsoft.com/office/powerpoint/2010/main" val="26015605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51</a:t>
            </a:fld>
            <a:endParaRPr lang="en-GB"/>
          </a:p>
        </p:txBody>
      </p:sp>
    </p:spTree>
    <p:extLst>
      <p:ext uri="{BB962C8B-B14F-4D97-AF65-F5344CB8AC3E}">
        <p14:creationId xmlns:p14="http://schemas.microsoft.com/office/powerpoint/2010/main" val="350553004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52</a:t>
            </a:fld>
            <a:endParaRPr lang="en-GB"/>
          </a:p>
        </p:txBody>
      </p:sp>
    </p:spTree>
    <p:extLst>
      <p:ext uri="{BB962C8B-B14F-4D97-AF65-F5344CB8AC3E}">
        <p14:creationId xmlns:p14="http://schemas.microsoft.com/office/powerpoint/2010/main" val="100847010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53</a:t>
            </a:fld>
            <a:endParaRPr lang="en-GB"/>
          </a:p>
        </p:txBody>
      </p:sp>
    </p:spTree>
    <p:extLst>
      <p:ext uri="{BB962C8B-B14F-4D97-AF65-F5344CB8AC3E}">
        <p14:creationId xmlns:p14="http://schemas.microsoft.com/office/powerpoint/2010/main" val="167594054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54</a:t>
            </a:fld>
            <a:endParaRPr lang="en-GB"/>
          </a:p>
        </p:txBody>
      </p:sp>
    </p:spTree>
    <p:extLst>
      <p:ext uri="{BB962C8B-B14F-4D97-AF65-F5344CB8AC3E}">
        <p14:creationId xmlns:p14="http://schemas.microsoft.com/office/powerpoint/2010/main" val="70844273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t>55</a:t>
            </a:fld>
            <a:endParaRPr lang="en-GB"/>
          </a:p>
        </p:txBody>
      </p:sp>
    </p:spTree>
    <p:extLst>
      <p:ext uri="{BB962C8B-B14F-4D97-AF65-F5344CB8AC3E}">
        <p14:creationId xmlns:p14="http://schemas.microsoft.com/office/powerpoint/2010/main" val="126857262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t>56</a:t>
            </a:fld>
            <a:endParaRPr lang="en-GB"/>
          </a:p>
        </p:txBody>
      </p:sp>
    </p:spTree>
    <p:extLst>
      <p:ext uri="{BB962C8B-B14F-4D97-AF65-F5344CB8AC3E}">
        <p14:creationId xmlns:p14="http://schemas.microsoft.com/office/powerpoint/2010/main" val="246291778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57</a:t>
            </a:fld>
            <a:endParaRPr lang="en-GB"/>
          </a:p>
        </p:txBody>
      </p:sp>
    </p:spTree>
    <p:extLst>
      <p:ext uri="{BB962C8B-B14F-4D97-AF65-F5344CB8AC3E}">
        <p14:creationId xmlns:p14="http://schemas.microsoft.com/office/powerpoint/2010/main" val="306805428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58</a:t>
            </a:fld>
            <a:endParaRPr lang="en-GB"/>
          </a:p>
        </p:txBody>
      </p:sp>
    </p:spTree>
    <p:extLst>
      <p:ext uri="{BB962C8B-B14F-4D97-AF65-F5344CB8AC3E}">
        <p14:creationId xmlns:p14="http://schemas.microsoft.com/office/powerpoint/2010/main" val="1790162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07/02/2017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225584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07/02/2017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5237856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07/02/2017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1490454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07/02/2017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317336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1AF4154-39A1-499C-A15C-8449553B6F45}" type="datetimeFigureOut">
              <a:rPr lang="en-GB" smtClean="0">
                <a:solidFill>
                  <a:prstClr val="white">
                    <a:tint val="75000"/>
                  </a:prstClr>
                </a:solidFill>
              </a:rPr>
              <a:pPr/>
              <a:t>07/02/2017</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765395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1AF4154-39A1-499C-A15C-8449553B6F45}" type="datetimeFigureOut">
              <a:rPr lang="en-GB" smtClean="0">
                <a:solidFill>
                  <a:prstClr val="white">
                    <a:tint val="75000"/>
                  </a:prstClr>
                </a:solidFill>
              </a:rPr>
              <a:pPr/>
              <a:t>07/02/2017</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811590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AF4154-39A1-499C-A15C-8449553B6F45}" type="datetimeFigureOut">
              <a:rPr lang="en-GB" smtClean="0">
                <a:solidFill>
                  <a:prstClr val="white">
                    <a:tint val="75000"/>
                  </a:prstClr>
                </a:solidFill>
              </a:rPr>
              <a:pPr/>
              <a:t>07/02/2017</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41530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07/02/2017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9022421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07/02/2017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472434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07/02/2017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113342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07/02/2017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1867251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AF4154-39A1-499C-A15C-8449553B6F45}" type="datetimeFigureOut">
              <a:rPr lang="en-GB" smtClean="0">
                <a:solidFill>
                  <a:prstClr val="white">
                    <a:tint val="75000"/>
                  </a:prstClr>
                </a:solidFill>
              </a:rPr>
              <a:pPr/>
              <a:t>07/02/2017</a:t>
            </a:fld>
            <a:endParaRPr lang="en-GB">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80758496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png"/><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23.jpg"/><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7.gif"/></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7.gif"/></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7.gif"/></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34.jpeg"/></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3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40.png"/><Relationship Id="rId4" Type="http://schemas.openxmlformats.org/officeDocument/2006/relationships/image" Target="../media/image39.png"/></Relationships>
</file>

<file path=ppt/slides/_rels/slide3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3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3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3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2.xml"/><Relationship Id="rId1" Type="http://schemas.openxmlformats.org/officeDocument/2006/relationships/slideLayout" Target="../slideLayouts/slideLayout7.xml"/><Relationship Id="rId5" Type="http://schemas.openxmlformats.org/officeDocument/2006/relationships/image" Target="../media/image40.png"/><Relationship Id="rId4" Type="http://schemas.openxmlformats.org/officeDocument/2006/relationships/image" Target="../media/image39.png"/></Relationships>
</file>

<file path=ppt/slides/_rels/slide4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52.png"/></Relationships>
</file>

<file path=ppt/slides/_rels/slide42.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56.png"/></Relationships>
</file>

<file path=ppt/slides/_rels/slide4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58.png"/></Relationships>
</file>

<file path=ppt/slides/_rels/slide4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9.xml"/><Relationship Id="rId1" Type="http://schemas.openxmlformats.org/officeDocument/2006/relationships/slideLayout" Target="../slideLayouts/slideLayout7.xml"/><Relationship Id="rId5" Type="http://schemas.openxmlformats.org/officeDocument/2006/relationships/image" Target="../media/image61.png"/><Relationship Id="rId4" Type="http://schemas.openxmlformats.org/officeDocument/2006/relationships/image" Target="../media/image60.png"/></Relationships>
</file>

<file path=ppt/slides/_rels/slide47.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63.jpeg"/></Relationships>
</file>

<file path=ppt/slides/_rels/slide4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3.xml"/><Relationship Id="rId1" Type="http://schemas.openxmlformats.org/officeDocument/2006/relationships/slideLayout" Target="../slideLayouts/slideLayout7.xml"/><Relationship Id="rId4" Type="http://schemas.openxmlformats.org/officeDocument/2006/relationships/image" Target="../media/image65.png"/></Relationships>
</file>

<file path=ppt/slides/_rels/slide51.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image" Target="../media/image69.jpeg"/><Relationship Id="rId5" Type="http://schemas.openxmlformats.org/officeDocument/2006/relationships/image" Target="../media/image68.jpeg"/><Relationship Id="rId4" Type="http://schemas.openxmlformats.org/officeDocument/2006/relationships/image" Target="../media/image67.jpeg"/></Relationships>
</file>

<file path=ppt/slides/_rels/slide5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45.xml"/><Relationship Id="rId1" Type="http://schemas.openxmlformats.org/officeDocument/2006/relationships/slideLayout" Target="../slideLayouts/slideLayout7.xml"/><Relationship Id="rId4" Type="http://schemas.openxmlformats.org/officeDocument/2006/relationships/image" Target="../media/image71.png"/></Relationships>
</file>

<file path=ppt/slides/_rels/slide53.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46.xml"/><Relationship Id="rId1" Type="http://schemas.openxmlformats.org/officeDocument/2006/relationships/slideLayout" Target="../slideLayouts/slideLayout7.xml"/><Relationship Id="rId5" Type="http://schemas.openxmlformats.org/officeDocument/2006/relationships/image" Target="../media/image74.png"/><Relationship Id="rId4" Type="http://schemas.openxmlformats.org/officeDocument/2006/relationships/image" Target="../media/image73.png"/></Relationships>
</file>

<file path=ppt/slides/_rels/slide54.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48.xml"/><Relationship Id="rId1" Type="http://schemas.openxmlformats.org/officeDocument/2006/relationships/slideLayout" Target="../slideLayouts/slideLayout7.xml"/><Relationship Id="rId4" Type="http://schemas.openxmlformats.org/officeDocument/2006/relationships/image" Target="../media/image77.png"/></Relationships>
</file>

<file path=ppt/slides/_rels/slide56.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49.xml"/><Relationship Id="rId1" Type="http://schemas.openxmlformats.org/officeDocument/2006/relationships/slideLayout" Target="../slideLayouts/slideLayout7.xml"/><Relationship Id="rId4" Type="http://schemas.openxmlformats.org/officeDocument/2006/relationships/image" Target="../media/image79.png"/></Relationships>
</file>

<file path=ppt/slides/_rels/slide5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50.xml"/><Relationship Id="rId1" Type="http://schemas.openxmlformats.org/officeDocument/2006/relationships/slideLayout" Target="../slideLayouts/slideLayout7.xml"/><Relationship Id="rId5" Type="http://schemas.openxmlformats.org/officeDocument/2006/relationships/image" Target="../media/image82.png"/><Relationship Id="rId4" Type="http://schemas.openxmlformats.org/officeDocument/2006/relationships/image" Target="../media/image81.png"/></Relationships>
</file>

<file path=ppt/slides/_rels/slide58.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51.xml"/><Relationship Id="rId1" Type="http://schemas.openxmlformats.org/officeDocument/2006/relationships/slideLayout" Target="../slideLayouts/slideLayout7.xml"/><Relationship Id="rId4" Type="http://schemas.openxmlformats.org/officeDocument/2006/relationships/image" Target="../media/image8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16" y="836712"/>
            <a:ext cx="9151616" cy="6192688"/>
          </a:xfrm>
          <a:prstGeom prst="rect">
            <a:avLst/>
          </a:prstGeom>
        </p:spPr>
        <p:txBody>
          <a:bodyPr wrap="square" lIns="540000" tIns="360000" rIns="540000" bIns="360000" numCol="2" spcCol="360000">
            <a:normAutofit fontScale="55000" lnSpcReduction="20000"/>
          </a:bodyPr>
          <a:lstStyle/>
          <a:p>
            <a:r>
              <a:rPr lang="en-GB" sz="3100" b="1" u="sng" dirty="0" smtClean="0">
                <a:solidFill>
                  <a:srgbClr val="FFFF00"/>
                </a:solidFill>
              </a:rPr>
              <a:t>PART ONE: Experiencing the Modern City: ‘The Man of the Crowd’</a:t>
            </a:r>
          </a:p>
          <a:p>
            <a:endParaRPr lang="en-GB" sz="3100" b="1" u="sng" dirty="0">
              <a:solidFill>
                <a:prstClr val="white"/>
              </a:solidFill>
            </a:endParaRPr>
          </a:p>
          <a:p>
            <a:r>
              <a:rPr lang="en-GB" sz="3100" b="1" u="sng" dirty="0" smtClean="0">
                <a:solidFill>
                  <a:srgbClr val="FFFF00"/>
                </a:solidFill>
              </a:rPr>
              <a:t>PART TWO: Paris and the Birth of ‘Modernity’</a:t>
            </a:r>
          </a:p>
          <a:p>
            <a:endParaRPr lang="en-GB" sz="3100" b="1" u="sng" dirty="0" smtClean="0">
              <a:solidFill>
                <a:prstClr val="white"/>
              </a:solidFill>
            </a:endParaRPr>
          </a:p>
          <a:p>
            <a:r>
              <a:rPr lang="en-GB" sz="3100" b="1" u="sng" dirty="0" smtClean="0">
                <a:solidFill>
                  <a:prstClr val="white"/>
                </a:solidFill>
              </a:rPr>
              <a:t>1. Capital </a:t>
            </a:r>
            <a:r>
              <a:rPr lang="en-GB" sz="3100" b="1" u="sng" dirty="0">
                <a:solidFill>
                  <a:prstClr val="white"/>
                </a:solidFill>
              </a:rPr>
              <a:t>of </a:t>
            </a:r>
            <a:r>
              <a:rPr lang="en-GB" sz="3100" b="1" u="sng" dirty="0" smtClean="0">
                <a:solidFill>
                  <a:prstClr val="white"/>
                </a:solidFill>
              </a:rPr>
              <a:t>…</a:t>
            </a:r>
          </a:p>
          <a:p>
            <a:pPr marL="285750" indent="-285750">
              <a:buFontTx/>
              <a:buChar char="-"/>
            </a:pPr>
            <a:r>
              <a:rPr lang="en-GB" sz="3100" dirty="0" smtClean="0">
                <a:solidFill>
                  <a:prstClr val="white"/>
                </a:solidFill>
              </a:rPr>
              <a:t>Assessments</a:t>
            </a:r>
            <a:endParaRPr lang="en-GB" sz="3100" dirty="0">
              <a:solidFill>
                <a:prstClr val="white"/>
              </a:solidFill>
            </a:endParaRPr>
          </a:p>
          <a:p>
            <a:pPr marL="285750" indent="-285750">
              <a:buFontTx/>
              <a:buChar char="-"/>
            </a:pPr>
            <a:r>
              <a:rPr lang="en-GB" sz="3100" dirty="0">
                <a:solidFill>
                  <a:prstClr val="white"/>
                </a:solidFill>
              </a:rPr>
              <a:t>Empire</a:t>
            </a:r>
          </a:p>
          <a:p>
            <a:pPr marL="285750" indent="-285750">
              <a:buFontTx/>
              <a:buChar char="-"/>
            </a:pPr>
            <a:r>
              <a:rPr lang="en-GB" sz="3100" dirty="0">
                <a:solidFill>
                  <a:prstClr val="white"/>
                </a:solidFill>
              </a:rPr>
              <a:t>Walter Benjamin and </a:t>
            </a:r>
            <a:r>
              <a:rPr lang="en-GB" sz="3100" i="1" dirty="0">
                <a:solidFill>
                  <a:prstClr val="white"/>
                </a:solidFill>
              </a:rPr>
              <a:t>The Arcades Project</a:t>
            </a:r>
            <a:endParaRPr lang="en-GB" sz="3100" dirty="0">
              <a:solidFill>
                <a:prstClr val="white"/>
              </a:solidFill>
            </a:endParaRPr>
          </a:p>
          <a:p>
            <a:endParaRPr lang="en-GB" sz="3100" dirty="0">
              <a:solidFill>
                <a:prstClr val="white"/>
              </a:solidFill>
            </a:endParaRPr>
          </a:p>
          <a:p>
            <a:r>
              <a:rPr lang="en-GB" sz="3100" b="1" u="sng" dirty="0">
                <a:solidFill>
                  <a:prstClr val="white"/>
                </a:solidFill>
              </a:rPr>
              <a:t>2. A Revolutionary City</a:t>
            </a:r>
          </a:p>
          <a:p>
            <a:pPr marL="285750" indent="-285750">
              <a:buFontTx/>
              <a:buChar char="-"/>
            </a:pPr>
            <a:r>
              <a:rPr lang="en-US" sz="3100" dirty="0">
                <a:solidFill>
                  <a:prstClr val="white"/>
                </a:solidFill>
              </a:rPr>
              <a:t>Symbolism of the French Revolution (1789-1799)</a:t>
            </a:r>
          </a:p>
          <a:p>
            <a:pPr marL="285750" indent="-285750">
              <a:buFontTx/>
              <a:buChar char="-"/>
            </a:pPr>
            <a:r>
              <a:rPr lang="en-US" sz="3100" dirty="0">
                <a:solidFill>
                  <a:prstClr val="white"/>
                </a:solidFill>
              </a:rPr>
              <a:t>July Revolution (1830)</a:t>
            </a:r>
          </a:p>
          <a:p>
            <a:pPr marL="285750" indent="-285750">
              <a:buFontTx/>
              <a:buChar char="-"/>
            </a:pPr>
            <a:r>
              <a:rPr lang="en-US" sz="3100" dirty="0">
                <a:solidFill>
                  <a:prstClr val="white"/>
                </a:solidFill>
              </a:rPr>
              <a:t>Red Paris</a:t>
            </a:r>
          </a:p>
          <a:p>
            <a:pPr marL="285750" indent="-285750">
              <a:buFontTx/>
              <a:buChar char="-"/>
            </a:pPr>
            <a:endParaRPr lang="en-GB" sz="3100" dirty="0">
              <a:solidFill>
                <a:prstClr val="white"/>
              </a:solidFill>
            </a:endParaRPr>
          </a:p>
          <a:p>
            <a:r>
              <a:rPr lang="en-GB" sz="3100" b="1" u="sng" dirty="0">
                <a:solidFill>
                  <a:prstClr val="white"/>
                </a:solidFill>
              </a:rPr>
              <a:t>3. </a:t>
            </a:r>
            <a:r>
              <a:rPr lang="en-GB" sz="3100" b="1" u="sng" dirty="0" err="1" smtClean="0">
                <a:solidFill>
                  <a:prstClr val="white"/>
                </a:solidFill>
              </a:rPr>
              <a:t>Hausmannisation</a:t>
            </a:r>
            <a:r>
              <a:rPr lang="en-GB" sz="3100" b="1" u="sng" dirty="0">
                <a:solidFill>
                  <a:prstClr val="white"/>
                </a:solidFill>
              </a:rPr>
              <a:t> (c. </a:t>
            </a:r>
            <a:r>
              <a:rPr lang="en-GB" sz="3100" b="1" u="sng" dirty="0" smtClean="0">
                <a:solidFill>
                  <a:prstClr val="white"/>
                </a:solidFill>
              </a:rPr>
              <a:t>1853–1870)</a:t>
            </a:r>
            <a:endParaRPr lang="en-GB" sz="3100" b="1" u="sng" dirty="0">
              <a:solidFill>
                <a:prstClr val="white"/>
              </a:solidFill>
            </a:endParaRPr>
          </a:p>
          <a:p>
            <a:pPr marL="285750" indent="-285750">
              <a:buFontTx/>
              <a:buChar char="-"/>
            </a:pPr>
            <a:r>
              <a:rPr lang="en-GB" sz="3100" dirty="0">
                <a:solidFill>
                  <a:prstClr val="white"/>
                </a:solidFill>
              </a:rPr>
              <a:t>Circulation</a:t>
            </a:r>
          </a:p>
          <a:p>
            <a:pPr marL="285750" indent="-285750">
              <a:buFontTx/>
              <a:buChar char="-"/>
            </a:pPr>
            <a:r>
              <a:rPr lang="en-GB" sz="3100" dirty="0" err="1">
                <a:solidFill>
                  <a:prstClr val="white"/>
                </a:solidFill>
              </a:rPr>
              <a:t>Salubrity</a:t>
            </a:r>
            <a:endParaRPr lang="en-GB" sz="3100" dirty="0">
              <a:solidFill>
                <a:prstClr val="white"/>
              </a:solidFill>
            </a:endParaRPr>
          </a:p>
          <a:p>
            <a:pPr marL="285750" indent="-285750">
              <a:buFontTx/>
              <a:buChar char="-"/>
            </a:pPr>
            <a:r>
              <a:rPr lang="en-GB" sz="3100" dirty="0">
                <a:solidFill>
                  <a:prstClr val="white"/>
                </a:solidFill>
              </a:rPr>
              <a:t>Security</a:t>
            </a:r>
          </a:p>
          <a:p>
            <a:endParaRPr lang="en-GB" sz="3100" dirty="0">
              <a:solidFill>
                <a:prstClr val="white"/>
              </a:solidFill>
            </a:endParaRPr>
          </a:p>
          <a:p>
            <a:r>
              <a:rPr lang="en-GB" sz="3100" b="1" u="sng" dirty="0">
                <a:solidFill>
                  <a:prstClr val="white"/>
                </a:solidFill>
              </a:rPr>
              <a:t>4. </a:t>
            </a:r>
            <a:r>
              <a:rPr lang="en-GB" sz="3100" b="1" i="1" u="sng" dirty="0">
                <a:solidFill>
                  <a:prstClr val="white"/>
                </a:solidFill>
              </a:rPr>
              <a:t>La Belle Époque </a:t>
            </a:r>
            <a:r>
              <a:rPr lang="en-GB" sz="3100" b="1" u="sng" dirty="0">
                <a:solidFill>
                  <a:prstClr val="white"/>
                </a:solidFill>
              </a:rPr>
              <a:t>(c. 1871–1914)</a:t>
            </a:r>
            <a:endParaRPr lang="en-GB" sz="3100" b="1" i="1" u="sng" dirty="0">
              <a:solidFill>
                <a:prstClr val="white"/>
              </a:solidFill>
            </a:endParaRPr>
          </a:p>
          <a:p>
            <a:pPr marL="285750" indent="-285750">
              <a:buFontTx/>
              <a:buChar char="-"/>
            </a:pPr>
            <a:r>
              <a:rPr lang="en-GB" sz="3100" dirty="0">
                <a:solidFill>
                  <a:prstClr val="white"/>
                </a:solidFill>
              </a:rPr>
              <a:t>The </a:t>
            </a:r>
            <a:r>
              <a:rPr lang="en-GB" sz="3100" dirty="0" err="1">
                <a:solidFill>
                  <a:prstClr val="white"/>
                </a:solidFill>
              </a:rPr>
              <a:t>Métro</a:t>
            </a:r>
            <a:endParaRPr lang="en-GB" sz="3100" dirty="0">
              <a:solidFill>
                <a:prstClr val="white"/>
              </a:solidFill>
            </a:endParaRPr>
          </a:p>
          <a:p>
            <a:pPr marL="285750" indent="-285750">
              <a:buFontTx/>
              <a:buChar char="-"/>
            </a:pPr>
            <a:r>
              <a:rPr lang="en-GB" sz="3100" dirty="0">
                <a:solidFill>
                  <a:prstClr val="white"/>
                </a:solidFill>
              </a:rPr>
              <a:t>The Eiffel Tower</a:t>
            </a:r>
          </a:p>
          <a:p>
            <a:pPr marL="285750" indent="-285750">
              <a:buFontTx/>
              <a:buChar char="-"/>
            </a:pPr>
            <a:r>
              <a:rPr lang="en-GB" sz="3100" dirty="0">
                <a:solidFill>
                  <a:prstClr val="white"/>
                </a:solidFill>
              </a:rPr>
              <a:t>The City of Light</a:t>
            </a:r>
          </a:p>
          <a:p>
            <a:pPr marL="285750" indent="-285750">
              <a:buFontTx/>
              <a:buChar char="-"/>
            </a:pPr>
            <a:r>
              <a:rPr lang="en-GB" sz="3100" dirty="0">
                <a:solidFill>
                  <a:prstClr val="white"/>
                </a:solidFill>
              </a:rPr>
              <a:t>Bicycles, automobiles</a:t>
            </a:r>
          </a:p>
          <a:p>
            <a:pPr marL="285750" indent="-285750">
              <a:buFontTx/>
              <a:buChar char="-"/>
            </a:pPr>
            <a:r>
              <a:rPr lang="en-GB" sz="3100" dirty="0">
                <a:solidFill>
                  <a:prstClr val="white"/>
                </a:solidFill>
              </a:rPr>
              <a:t>Department stores</a:t>
            </a:r>
          </a:p>
          <a:p>
            <a:pPr marL="285750" indent="-285750">
              <a:buFontTx/>
              <a:buChar char="-"/>
            </a:pPr>
            <a:r>
              <a:rPr lang="en-GB" sz="3100" dirty="0">
                <a:solidFill>
                  <a:prstClr val="white"/>
                </a:solidFill>
              </a:rPr>
              <a:t>The Spectacular City</a:t>
            </a:r>
          </a:p>
          <a:p>
            <a:endParaRPr lang="en-GB" sz="3100" b="1" u="sng" dirty="0" smtClean="0">
              <a:solidFill>
                <a:prstClr val="white"/>
              </a:solidFill>
            </a:endParaRPr>
          </a:p>
          <a:p>
            <a:r>
              <a:rPr lang="en-GB" sz="3100" b="1" u="sng" dirty="0" smtClean="0">
                <a:solidFill>
                  <a:prstClr val="white"/>
                </a:solidFill>
              </a:rPr>
              <a:t>5</a:t>
            </a:r>
            <a:r>
              <a:rPr lang="en-GB" sz="3100" b="1" u="sng" dirty="0">
                <a:solidFill>
                  <a:prstClr val="white"/>
                </a:solidFill>
              </a:rPr>
              <a:t>. Experiencing modernity</a:t>
            </a:r>
          </a:p>
          <a:p>
            <a:pPr marL="285750" indent="-285750">
              <a:buFontTx/>
              <a:buChar char="-"/>
            </a:pPr>
            <a:r>
              <a:rPr lang="en-GB" sz="3100" dirty="0" smtClean="0">
                <a:solidFill>
                  <a:prstClr val="white"/>
                </a:solidFill>
              </a:rPr>
              <a:t>Baudelaire</a:t>
            </a:r>
          </a:p>
          <a:p>
            <a:pPr marL="285750" indent="-285750">
              <a:buFontTx/>
              <a:buChar char="-"/>
            </a:pPr>
            <a:r>
              <a:rPr lang="en-GB" sz="3100" dirty="0" smtClean="0">
                <a:solidFill>
                  <a:prstClr val="white"/>
                </a:solidFill>
              </a:rPr>
              <a:t>Photography</a:t>
            </a:r>
            <a:endParaRPr lang="en-GB" sz="3100" dirty="0">
              <a:solidFill>
                <a:prstClr val="white"/>
              </a:solidFill>
            </a:endParaRPr>
          </a:p>
          <a:p>
            <a:pPr marL="285750" indent="-285750">
              <a:buFontTx/>
              <a:buChar char="-"/>
            </a:pPr>
            <a:r>
              <a:rPr lang="en-GB" sz="3100" dirty="0">
                <a:solidFill>
                  <a:prstClr val="white"/>
                </a:solidFill>
              </a:rPr>
              <a:t>Impressionism</a:t>
            </a:r>
          </a:p>
          <a:p>
            <a:pPr marL="285750" indent="-285750">
              <a:buFontTx/>
              <a:buChar char="-"/>
            </a:pPr>
            <a:r>
              <a:rPr lang="en-GB" sz="3100" dirty="0">
                <a:solidFill>
                  <a:prstClr val="white"/>
                </a:solidFill>
              </a:rPr>
              <a:t>Poster art</a:t>
            </a:r>
          </a:p>
          <a:p>
            <a:pPr marL="285750" indent="-285750">
              <a:buFontTx/>
              <a:buChar char="-"/>
            </a:pPr>
            <a:r>
              <a:rPr lang="fr-FR" sz="3100" dirty="0" smtClean="0">
                <a:solidFill>
                  <a:prstClr val="white"/>
                </a:solidFill>
              </a:rPr>
              <a:t>Belle </a:t>
            </a:r>
            <a:r>
              <a:rPr lang="fr-FR" sz="3100" dirty="0">
                <a:solidFill>
                  <a:prstClr val="white"/>
                </a:solidFill>
              </a:rPr>
              <a:t>Epoque or Fin de Siècle</a:t>
            </a:r>
            <a:r>
              <a:rPr lang="fr-FR" sz="3100" dirty="0" smtClean="0">
                <a:solidFill>
                  <a:prstClr val="white"/>
                </a:solidFill>
              </a:rPr>
              <a:t>?</a:t>
            </a:r>
          </a:p>
          <a:p>
            <a:pPr marL="285750" indent="-285750">
              <a:buFontTx/>
              <a:buChar char="-"/>
            </a:pPr>
            <a:endParaRPr lang="fr-FR" sz="3100" dirty="0" smtClean="0">
              <a:solidFill>
                <a:prstClr val="white"/>
              </a:solidFill>
            </a:endParaRPr>
          </a:p>
          <a:p>
            <a:pPr algn="r"/>
            <a:r>
              <a:rPr lang="en-GB" sz="3100" b="1" u="sng" dirty="0" smtClean="0">
                <a:solidFill>
                  <a:srgbClr val="FFFF00"/>
                </a:solidFill>
                <a:effectLst>
                  <a:outerShdw blurRad="38100" dist="38100" dir="2700000" algn="tl">
                    <a:srgbClr val="000000">
                      <a:alpha val="43137"/>
                    </a:srgbClr>
                  </a:outerShdw>
                </a:effectLst>
              </a:rPr>
              <a:t>AIMS</a:t>
            </a:r>
            <a:endParaRPr lang="en-GB" sz="3100" b="1" u="sng" dirty="0">
              <a:solidFill>
                <a:srgbClr val="FFFF00"/>
              </a:solidFill>
              <a:effectLst>
                <a:outerShdw blurRad="38100" dist="38100" dir="2700000" algn="tl">
                  <a:srgbClr val="000000">
                    <a:alpha val="43137"/>
                  </a:srgbClr>
                </a:outerShdw>
              </a:effectLst>
            </a:endParaRPr>
          </a:p>
          <a:p>
            <a:pPr marL="285750" indent="-285750" algn="r">
              <a:buFont typeface="Arial" panose="020B0604020202020204" pitchFamily="34" charset="0"/>
              <a:buChar char="•"/>
            </a:pPr>
            <a:r>
              <a:rPr lang="en-GB" sz="3100" b="1" dirty="0" smtClean="0">
                <a:solidFill>
                  <a:srgbClr val="FFFF00"/>
                </a:solidFill>
                <a:effectLst>
                  <a:outerShdw blurRad="38100" dist="38100" dir="2700000" algn="tl">
                    <a:srgbClr val="000000">
                      <a:alpha val="43137"/>
                    </a:srgbClr>
                  </a:outerShdw>
                </a:effectLst>
              </a:rPr>
              <a:t>Contextualise interpretations </a:t>
            </a:r>
            <a:r>
              <a:rPr lang="en-GB" sz="3100" b="1" dirty="0">
                <a:solidFill>
                  <a:srgbClr val="FFFF00"/>
                </a:solidFill>
                <a:effectLst>
                  <a:outerShdw blurRad="38100" dist="38100" dir="2700000" algn="tl">
                    <a:srgbClr val="000000">
                      <a:alpha val="43137"/>
                    </a:srgbClr>
                  </a:outerShdw>
                </a:effectLst>
              </a:rPr>
              <a:t>of Paris’s importance within urban history and theories of modernity</a:t>
            </a:r>
          </a:p>
          <a:p>
            <a:pPr marL="285750" indent="-285750" algn="r">
              <a:buFont typeface="Arial" panose="020B0604020202020204" pitchFamily="34" charset="0"/>
              <a:buChar char="•"/>
            </a:pPr>
            <a:r>
              <a:rPr lang="en-GB" sz="3100" b="1" dirty="0" smtClean="0">
                <a:solidFill>
                  <a:srgbClr val="FFFF00"/>
                </a:solidFill>
                <a:effectLst>
                  <a:outerShdw blurRad="38100" dist="38100" dir="2700000" algn="tl">
                    <a:srgbClr val="000000">
                      <a:alpha val="43137"/>
                    </a:srgbClr>
                  </a:outerShdw>
                </a:effectLst>
              </a:rPr>
              <a:t>Outline renovation </a:t>
            </a:r>
            <a:r>
              <a:rPr lang="en-GB" sz="3100" b="1" dirty="0">
                <a:solidFill>
                  <a:srgbClr val="FFFF00"/>
                </a:solidFill>
                <a:effectLst>
                  <a:outerShdw blurRad="38100" dist="38100" dir="2700000" algn="tl">
                    <a:srgbClr val="000000">
                      <a:alpha val="43137"/>
                    </a:srgbClr>
                  </a:outerShdw>
                </a:effectLst>
              </a:rPr>
              <a:t>of Second Empire-Paris under Baron Haussmann</a:t>
            </a:r>
          </a:p>
          <a:p>
            <a:pPr marL="285750" indent="-285750" algn="r">
              <a:buFont typeface="Arial" panose="020B0604020202020204" pitchFamily="34" charset="0"/>
              <a:buChar char="•"/>
            </a:pPr>
            <a:r>
              <a:rPr lang="en-GB" sz="3100" b="1" dirty="0" smtClean="0">
                <a:solidFill>
                  <a:srgbClr val="FFFF00"/>
                </a:solidFill>
                <a:effectLst>
                  <a:outerShdw blurRad="38100" dist="38100" dir="2700000" algn="tl">
                    <a:srgbClr val="000000">
                      <a:alpha val="43137"/>
                    </a:srgbClr>
                  </a:outerShdw>
                </a:effectLst>
              </a:rPr>
              <a:t>Interpret literary and artistic </a:t>
            </a:r>
            <a:r>
              <a:rPr lang="en-GB" sz="3100" b="1" dirty="0">
                <a:solidFill>
                  <a:srgbClr val="FFFF00"/>
                </a:solidFill>
                <a:effectLst>
                  <a:outerShdw blurRad="38100" dist="38100" dir="2700000" algn="tl">
                    <a:srgbClr val="000000">
                      <a:alpha val="43137"/>
                    </a:srgbClr>
                  </a:outerShdw>
                </a:effectLst>
              </a:rPr>
              <a:t>reactions to urban modernity of late 19</a:t>
            </a:r>
            <a:r>
              <a:rPr lang="en-GB" sz="3100" b="1" baseline="30000" dirty="0">
                <a:solidFill>
                  <a:srgbClr val="FFFF00"/>
                </a:solidFill>
                <a:effectLst>
                  <a:outerShdw blurRad="38100" dist="38100" dir="2700000" algn="tl">
                    <a:srgbClr val="000000">
                      <a:alpha val="43137"/>
                    </a:srgbClr>
                  </a:outerShdw>
                </a:effectLst>
              </a:rPr>
              <a:t>th</a:t>
            </a:r>
            <a:r>
              <a:rPr lang="en-GB" sz="3100" b="1" dirty="0">
                <a:solidFill>
                  <a:srgbClr val="FFFF00"/>
                </a:solidFill>
                <a:effectLst>
                  <a:outerShdw blurRad="38100" dist="38100" dir="2700000" algn="tl">
                    <a:srgbClr val="000000">
                      <a:alpha val="43137"/>
                    </a:srgbClr>
                  </a:outerShdw>
                </a:effectLst>
              </a:rPr>
              <a:t> </a:t>
            </a:r>
            <a:r>
              <a:rPr lang="en-GB" sz="3100" b="1" dirty="0" smtClean="0">
                <a:solidFill>
                  <a:srgbClr val="FFFF00"/>
                </a:solidFill>
                <a:effectLst>
                  <a:outerShdw blurRad="38100" dist="38100" dir="2700000" algn="tl">
                    <a:srgbClr val="000000">
                      <a:alpha val="43137"/>
                    </a:srgbClr>
                  </a:outerShdw>
                </a:effectLst>
              </a:rPr>
              <a:t>century</a:t>
            </a:r>
          </a:p>
          <a:p>
            <a:pPr marL="285750" indent="-285750" algn="r">
              <a:buFont typeface="Arial" panose="020B0604020202020204" pitchFamily="34" charset="0"/>
              <a:buChar char="•"/>
            </a:pPr>
            <a:r>
              <a:rPr lang="en-GB" sz="3100" b="1" dirty="0" smtClean="0">
                <a:solidFill>
                  <a:srgbClr val="FFFF00"/>
                </a:solidFill>
                <a:effectLst>
                  <a:outerShdw blurRad="38100" dist="38100" dir="2700000" algn="tl">
                    <a:srgbClr val="000000">
                      <a:alpha val="43137"/>
                    </a:srgbClr>
                  </a:outerShdw>
                </a:effectLst>
              </a:rPr>
              <a:t>Problematize some of the social and culture mores of </a:t>
            </a:r>
            <a:r>
              <a:rPr lang="en-GB" sz="3100" b="1" i="1" dirty="0" smtClean="0">
                <a:solidFill>
                  <a:srgbClr val="FFFF00"/>
                </a:solidFill>
                <a:effectLst>
                  <a:outerShdw blurRad="38100" dist="38100" dir="2700000" algn="tl">
                    <a:srgbClr val="000000">
                      <a:alpha val="43137"/>
                    </a:srgbClr>
                  </a:outerShdw>
                </a:effectLst>
              </a:rPr>
              <a:t>Belle Époque  </a:t>
            </a:r>
            <a:r>
              <a:rPr lang="en-GB" sz="3100" b="1" dirty="0" smtClean="0">
                <a:solidFill>
                  <a:srgbClr val="FFFF00"/>
                </a:solidFill>
                <a:effectLst>
                  <a:outerShdw blurRad="38100" dist="38100" dir="2700000" algn="tl">
                    <a:srgbClr val="000000">
                      <a:alpha val="43137"/>
                    </a:srgbClr>
                  </a:outerShdw>
                </a:effectLst>
              </a:rPr>
              <a:t>Paris</a:t>
            </a:r>
          </a:p>
          <a:p>
            <a:pPr marL="285750" indent="-285750" algn="r">
              <a:buFont typeface="Arial" panose="020B0604020202020204" pitchFamily="34" charset="0"/>
              <a:buChar char="•"/>
            </a:pPr>
            <a:endParaRPr lang="en-GB" sz="3100" b="1" dirty="0" smtClean="0">
              <a:solidFill>
                <a:srgbClr val="FFFF00"/>
              </a:solidFill>
              <a:effectLst>
                <a:outerShdw blurRad="38100" dist="38100" dir="2700000" algn="tl">
                  <a:srgbClr val="000000">
                    <a:alpha val="43137"/>
                  </a:srgbClr>
                </a:outerShdw>
              </a:effectLst>
            </a:endParaRPr>
          </a:p>
          <a:p>
            <a:pPr marL="285750" indent="-285750" algn="r">
              <a:buFont typeface="Arial" panose="020B0604020202020204" pitchFamily="34" charset="0"/>
              <a:buChar char="•"/>
            </a:pPr>
            <a:endParaRPr lang="en-GB" sz="3100" b="1" dirty="0" smtClean="0">
              <a:solidFill>
                <a:srgbClr val="FFFF00"/>
              </a:solidFill>
              <a:effectLst>
                <a:outerShdw blurRad="38100" dist="38100" dir="2700000" algn="tl">
                  <a:srgbClr val="000000">
                    <a:alpha val="43137"/>
                  </a:srgbClr>
                </a:outerShdw>
              </a:effectLst>
            </a:endParaRPr>
          </a:p>
          <a:p>
            <a:pPr marL="285750" indent="-285750" algn="r">
              <a:buFont typeface="Arial" panose="020B0604020202020204" pitchFamily="34" charset="0"/>
              <a:buChar char="•"/>
            </a:pPr>
            <a:endParaRPr lang="en-GB" b="1" dirty="0">
              <a:solidFill>
                <a:srgbClr val="FFFF00"/>
              </a:solidFill>
              <a:effectLst>
                <a:outerShdw blurRad="38100" dist="38100" dir="2700000" algn="tl">
                  <a:srgbClr val="000000">
                    <a:alpha val="43137"/>
                  </a:srgbClr>
                </a:outerShdw>
              </a:effectLst>
            </a:endParaRPr>
          </a:p>
        </p:txBody>
      </p:sp>
      <p:sp>
        <p:nvSpPr>
          <p:cNvPr id="4" name="Rectangle 3"/>
          <p:cNvSpPr/>
          <p:nvPr/>
        </p:nvSpPr>
        <p:spPr>
          <a:xfrm>
            <a:off x="0" y="-91835"/>
            <a:ext cx="9144000" cy="1281029"/>
          </a:xfrm>
          <a:prstGeom prst="rect">
            <a:avLst/>
          </a:prstGeom>
        </p:spPr>
        <p:txBody>
          <a:bodyPr wrap="square" lIns="540000" tIns="360000" rIns="540000" bIns="360000">
            <a:spAutoFit/>
          </a:bodyPr>
          <a:lstStyle/>
          <a:p>
            <a:r>
              <a:rPr lang="en-US" b="1" dirty="0">
                <a:solidFill>
                  <a:srgbClr val="FF0000"/>
                </a:solidFill>
                <a:effectLst>
                  <a:outerShdw blurRad="38100" dist="38100" dir="2700000" algn="tl">
                    <a:srgbClr val="000000">
                      <a:alpha val="43137"/>
                    </a:srgbClr>
                  </a:outerShdw>
                </a:effectLst>
              </a:rPr>
              <a:t>AHHI6012 Imagining the City: The Urban Experience, c. 1851–Present</a:t>
            </a:r>
          </a:p>
          <a:p>
            <a:r>
              <a:rPr lang="en-GB" b="1" dirty="0" smtClean="0">
                <a:solidFill>
                  <a:srgbClr val="FF0000"/>
                </a:solidFill>
                <a:effectLst>
                  <a:outerShdw blurRad="38100" dist="38100" dir="2700000" algn="tl">
                    <a:srgbClr val="000000">
                      <a:alpha val="43137"/>
                    </a:srgbClr>
                  </a:outerShdw>
                </a:effectLst>
              </a:rPr>
              <a:t>Week </a:t>
            </a:r>
            <a:r>
              <a:rPr lang="en-GB" b="1" dirty="0">
                <a:solidFill>
                  <a:srgbClr val="FF0000"/>
                </a:solidFill>
                <a:effectLst>
                  <a:outerShdw blurRad="38100" dist="38100" dir="2700000" algn="tl">
                    <a:srgbClr val="000000">
                      <a:alpha val="43137"/>
                    </a:srgbClr>
                  </a:outerShdw>
                </a:effectLst>
              </a:rPr>
              <a:t>2 Paris: Capital of the 19th </a:t>
            </a:r>
            <a:r>
              <a:rPr lang="en-GB" b="1" dirty="0" smtClean="0">
                <a:solidFill>
                  <a:srgbClr val="FF0000"/>
                </a:solidFill>
                <a:effectLst>
                  <a:outerShdw blurRad="38100" dist="38100" dir="2700000" algn="tl">
                    <a:srgbClr val="000000">
                      <a:alpha val="43137"/>
                    </a:srgbClr>
                  </a:outerShdw>
                </a:effectLst>
              </a:rPr>
              <a:t>Century</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2040027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u="sng" dirty="0">
                <a:solidFill>
                  <a:prstClr val="white"/>
                </a:solidFill>
              </a:rPr>
              <a:t>PART ONE: Experiencing the Modern City</a:t>
            </a:r>
            <a:r>
              <a:rPr lang="en-GB" sz="2800" b="1" dirty="0" smtClean="0">
                <a:effectLst>
                  <a:outerShdw blurRad="38100" dist="38100" dir="2700000" algn="tl">
                    <a:srgbClr val="000000">
                      <a:alpha val="43137"/>
                    </a:srgbClr>
                  </a:outerShdw>
                </a:effectLst>
              </a:rPr>
              <a:t/>
            </a:r>
            <a:br>
              <a:rPr lang="en-GB" sz="2800" b="1" dirty="0" smtClean="0">
                <a:effectLst>
                  <a:outerShdw blurRad="38100" dist="38100" dir="2700000" algn="tl">
                    <a:srgbClr val="000000">
                      <a:alpha val="43137"/>
                    </a:srgbClr>
                  </a:outerShdw>
                </a:effectLst>
              </a:rPr>
            </a:br>
            <a:r>
              <a:rPr lang="en-GB" sz="2800" b="1" dirty="0" smtClean="0">
                <a:effectLst>
                  <a:outerShdw blurRad="38100" dist="38100" dir="2700000" algn="tl">
                    <a:srgbClr val="000000">
                      <a:alpha val="43137"/>
                    </a:srgbClr>
                  </a:outerShdw>
                </a:effectLst>
              </a:rPr>
              <a:t>Modern: </a:t>
            </a:r>
            <a:r>
              <a:rPr lang="en-GB" sz="2800" b="1" dirty="0">
                <a:effectLst>
                  <a:outerShdw blurRad="38100" dist="38100" dir="2700000" algn="tl">
                    <a:srgbClr val="000000">
                      <a:alpha val="43137"/>
                    </a:srgbClr>
                  </a:outerShdw>
                </a:effectLst>
              </a:rPr>
              <a:t>Meanings and Definitions</a:t>
            </a:r>
          </a:p>
        </p:txBody>
      </p:sp>
      <p:sp>
        <p:nvSpPr>
          <p:cNvPr id="3" name="Content Placeholder 2"/>
          <p:cNvSpPr>
            <a:spLocks noGrp="1"/>
          </p:cNvSpPr>
          <p:nvPr>
            <p:ph idx="1"/>
          </p:nvPr>
        </p:nvSpPr>
        <p:spPr>
          <a:xfrm>
            <a:off x="323528" y="908720"/>
            <a:ext cx="8496944" cy="5832648"/>
          </a:xfrm>
        </p:spPr>
        <p:txBody>
          <a:bodyPr>
            <a:noAutofit/>
          </a:bodyPr>
          <a:lstStyle/>
          <a:p>
            <a:pPr marL="0" indent="0" algn="r">
              <a:buNone/>
            </a:pPr>
            <a:r>
              <a:rPr lang="en-GB" sz="2100" b="1" dirty="0"/>
              <a:t>modern, adj. and n.</a:t>
            </a:r>
          </a:p>
          <a:p>
            <a:pPr marL="0" indent="0" algn="just">
              <a:buNone/>
            </a:pPr>
            <a:r>
              <a:rPr lang="en-GB" sz="2100" dirty="0"/>
              <a:t>1</a:t>
            </a:r>
            <a:r>
              <a:rPr lang="en-GB" sz="2100" dirty="0">
                <a:solidFill>
                  <a:srgbClr val="FFFF00"/>
                </a:solidFill>
              </a:rPr>
              <a:t>. </a:t>
            </a:r>
            <a:r>
              <a:rPr lang="en-GB" sz="2100" b="1" dirty="0" smtClean="0">
                <a:solidFill>
                  <a:srgbClr val="FFFF00"/>
                </a:solidFill>
              </a:rPr>
              <a:t>Being </a:t>
            </a:r>
            <a:r>
              <a:rPr lang="en-GB" sz="2100" b="1" dirty="0">
                <a:solidFill>
                  <a:srgbClr val="FFFF00"/>
                </a:solidFill>
              </a:rPr>
              <a:t>in existence at this time; </a:t>
            </a:r>
            <a:r>
              <a:rPr lang="en-GB" sz="2100" b="1" u="sng" dirty="0">
                <a:solidFill>
                  <a:srgbClr val="FFFF00"/>
                </a:solidFill>
              </a:rPr>
              <a:t>current, present</a:t>
            </a:r>
            <a:r>
              <a:rPr lang="en-GB" sz="2100" dirty="0">
                <a:solidFill>
                  <a:srgbClr val="FFFF00"/>
                </a:solidFill>
              </a:rPr>
              <a:t>. </a:t>
            </a:r>
          </a:p>
          <a:p>
            <a:pPr marL="0" indent="0" algn="just">
              <a:buNone/>
            </a:pPr>
            <a:endParaRPr lang="en-GB" sz="1000" dirty="0" smtClean="0"/>
          </a:p>
          <a:p>
            <a:pPr marL="0" indent="0" algn="just">
              <a:buNone/>
            </a:pPr>
            <a:r>
              <a:rPr lang="en-GB" sz="2100" dirty="0" smtClean="0"/>
              <a:t>2</a:t>
            </a:r>
            <a:r>
              <a:rPr lang="en-GB" sz="2100" dirty="0"/>
              <a:t>. </a:t>
            </a:r>
            <a:r>
              <a:rPr lang="en-GB" sz="2100" dirty="0" smtClean="0"/>
              <a:t> 	a</a:t>
            </a:r>
            <a:r>
              <a:rPr lang="en-GB" sz="2100" dirty="0"/>
              <a:t>)</a:t>
            </a:r>
            <a:r>
              <a:rPr lang="en-GB" sz="2100" dirty="0" smtClean="0"/>
              <a:t> </a:t>
            </a:r>
            <a:r>
              <a:rPr lang="en-GB" sz="2100" dirty="0"/>
              <a:t>Of or relating to the present and recent times, as </a:t>
            </a:r>
            <a:r>
              <a:rPr lang="en-GB" sz="2100" b="1" dirty="0">
                <a:solidFill>
                  <a:srgbClr val="FFFF00"/>
                </a:solidFill>
              </a:rPr>
              <a:t>opposed to the remote past</a:t>
            </a:r>
            <a:r>
              <a:rPr lang="en-GB" sz="2100" b="1" dirty="0"/>
              <a:t>; </a:t>
            </a:r>
            <a:r>
              <a:rPr lang="en-GB" sz="2100" dirty="0"/>
              <a:t>of, relating to, or originating in the current age or period.</a:t>
            </a:r>
          </a:p>
          <a:p>
            <a:pPr marL="0" indent="0" algn="just">
              <a:buNone/>
            </a:pPr>
            <a:r>
              <a:rPr lang="en-GB" sz="2100" dirty="0"/>
              <a:t>	</a:t>
            </a:r>
            <a:r>
              <a:rPr lang="en-GB" sz="2100" dirty="0" smtClean="0"/>
              <a:t>…  d) </a:t>
            </a:r>
            <a:r>
              <a:rPr lang="en-GB" sz="2100" dirty="0"/>
              <a:t>Of, relating to, or designating a current or recent movement or trend in art, architecture, etc., characterized by a departure from or a repudiation of accepted or traditional styles and values. Freq. in modern art. Also: designating </a:t>
            </a:r>
            <a:r>
              <a:rPr lang="en-GB" sz="2100" dirty="0" smtClean="0"/>
              <a:t>… work </a:t>
            </a:r>
            <a:r>
              <a:rPr lang="en-GB" sz="2100" dirty="0"/>
              <a:t>produced by such a movement; = modernist adj.   </a:t>
            </a:r>
            <a:endParaRPr lang="en-GB" sz="2100" dirty="0" smtClean="0"/>
          </a:p>
          <a:p>
            <a:pPr marL="0" indent="0" algn="just">
              <a:buNone/>
            </a:pPr>
            <a:endParaRPr lang="en-GB" sz="1100" dirty="0" smtClean="0"/>
          </a:p>
          <a:p>
            <a:pPr marL="0" indent="0" algn="just">
              <a:buNone/>
            </a:pPr>
            <a:r>
              <a:rPr lang="en-GB" sz="2100" dirty="0" smtClean="0"/>
              <a:t>3</a:t>
            </a:r>
            <a:r>
              <a:rPr lang="en-GB" sz="2100" dirty="0"/>
              <a:t>. </a:t>
            </a:r>
            <a:r>
              <a:rPr lang="en-GB" sz="2100" dirty="0" smtClean="0"/>
              <a:t> 	a</a:t>
            </a:r>
            <a:r>
              <a:rPr lang="en-GB" sz="2100" dirty="0" smtClean="0">
                <a:solidFill>
                  <a:srgbClr val="FFFF00"/>
                </a:solidFill>
              </a:rPr>
              <a:t>) </a:t>
            </a:r>
            <a:r>
              <a:rPr lang="en-GB" sz="2100" b="1" dirty="0" smtClean="0">
                <a:solidFill>
                  <a:srgbClr val="FFFF00"/>
                </a:solidFill>
              </a:rPr>
              <a:t>Characteristic </a:t>
            </a:r>
            <a:r>
              <a:rPr lang="en-GB" sz="2100" b="1" dirty="0">
                <a:solidFill>
                  <a:srgbClr val="FFFF00"/>
                </a:solidFill>
              </a:rPr>
              <a:t>of the present time, or the time of writing</a:t>
            </a:r>
            <a:r>
              <a:rPr lang="en-GB" sz="2100" dirty="0"/>
              <a:t>; not old-fashioned, antiquated, or obsolete</a:t>
            </a:r>
            <a:r>
              <a:rPr lang="en-GB" sz="2100" b="1" dirty="0"/>
              <a:t>; </a:t>
            </a:r>
            <a:r>
              <a:rPr lang="en-GB" sz="2100" b="1" dirty="0">
                <a:solidFill>
                  <a:srgbClr val="FFFF00"/>
                </a:solidFill>
              </a:rPr>
              <a:t>employing the most up-to-date ideas, techniques, or equipment</a:t>
            </a:r>
            <a:r>
              <a:rPr lang="en-GB" sz="2100" dirty="0"/>
              <a:t>.</a:t>
            </a:r>
          </a:p>
          <a:p>
            <a:pPr marL="0" indent="0" algn="just">
              <a:buNone/>
            </a:pPr>
            <a:r>
              <a:rPr lang="en-GB" sz="2100" dirty="0"/>
              <a:t>	</a:t>
            </a:r>
            <a:r>
              <a:rPr lang="en-GB" sz="2100" dirty="0" smtClean="0"/>
              <a:t>b) </a:t>
            </a:r>
            <a:r>
              <a:rPr lang="en-GB" sz="2100" dirty="0"/>
              <a:t>Of a person or (occas.) something personified: up to date in behaviour, outlook, opinions, etc.; embracing innovation and new ideas; liberal-minded. Esp. in modern girl, modern woman.</a:t>
            </a:r>
          </a:p>
        </p:txBody>
      </p:sp>
    </p:spTree>
    <p:extLst>
      <p:ext uri="{BB962C8B-B14F-4D97-AF65-F5344CB8AC3E}">
        <p14:creationId xmlns:p14="http://schemas.microsoft.com/office/powerpoint/2010/main" val="245515124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Modern: </a:t>
            </a:r>
            <a:r>
              <a:rPr lang="en-GB" sz="2800" b="1" dirty="0">
                <a:effectLst>
                  <a:outerShdw blurRad="38100" dist="38100" dir="2700000" algn="tl">
                    <a:srgbClr val="000000">
                      <a:alpha val="43137"/>
                    </a:srgbClr>
                  </a:outerShdw>
                </a:effectLst>
              </a:rPr>
              <a:t>Meanings and Definitions</a:t>
            </a:r>
          </a:p>
        </p:txBody>
      </p:sp>
      <p:sp>
        <p:nvSpPr>
          <p:cNvPr id="3" name="Content Placeholder 2"/>
          <p:cNvSpPr>
            <a:spLocks noGrp="1"/>
          </p:cNvSpPr>
          <p:nvPr>
            <p:ph idx="1"/>
          </p:nvPr>
        </p:nvSpPr>
        <p:spPr>
          <a:xfrm>
            <a:off x="323528" y="908720"/>
            <a:ext cx="8496944" cy="5832648"/>
          </a:xfrm>
        </p:spPr>
        <p:txBody>
          <a:bodyPr>
            <a:noAutofit/>
          </a:bodyPr>
          <a:lstStyle/>
          <a:p>
            <a:pPr marL="0" indent="0">
              <a:buNone/>
            </a:pPr>
            <a:r>
              <a:rPr lang="en-US" sz="2400" b="1" dirty="0"/>
              <a:t>Modern </a:t>
            </a:r>
            <a:endParaRPr lang="en-US" sz="2400" b="1" dirty="0" smtClean="0"/>
          </a:p>
          <a:p>
            <a:pPr marL="0" indent="0" algn="just">
              <a:buNone/>
            </a:pPr>
            <a:r>
              <a:rPr lang="en-US" sz="2400" b="1" dirty="0" smtClean="0"/>
              <a:t>“ … </a:t>
            </a:r>
            <a:r>
              <a:rPr lang="en-US" sz="2400" dirty="0" smtClean="0"/>
              <a:t>Its </a:t>
            </a:r>
            <a:r>
              <a:rPr lang="en-US" sz="2400" dirty="0"/>
              <a:t>earliest English senses were nearer our </a:t>
            </a:r>
            <a:r>
              <a:rPr lang="en-US" sz="2400" i="1" dirty="0" smtClean="0"/>
              <a:t>contemporary</a:t>
            </a:r>
            <a:r>
              <a:rPr lang="en-US" sz="2400" dirty="0" smtClean="0"/>
              <a:t>, in </a:t>
            </a:r>
            <a:r>
              <a:rPr lang="en-US" sz="2400" dirty="0"/>
              <a:t>the sense of something existing now, just now. (</a:t>
            </a:r>
            <a:r>
              <a:rPr lang="en-US" sz="2400" i="1" dirty="0"/>
              <a:t>Contemporary</a:t>
            </a:r>
            <a:r>
              <a:rPr lang="en-US" sz="2400" dirty="0"/>
              <a:t>, or </a:t>
            </a:r>
            <a:r>
              <a:rPr lang="en-US" sz="2400" dirty="0" smtClean="0"/>
              <a:t>the equivalent </a:t>
            </a:r>
            <a:r>
              <a:rPr lang="en-US" sz="2400" dirty="0"/>
              <a:t>- till mC19 - </a:t>
            </a:r>
            <a:r>
              <a:rPr lang="en-US" sz="2400" i="1" dirty="0"/>
              <a:t>co-temporary</a:t>
            </a:r>
            <a:r>
              <a:rPr lang="en-US" sz="2400" dirty="0"/>
              <a:t>, was mainly used, as it is still </a:t>
            </a:r>
            <a:r>
              <a:rPr lang="en-US" sz="2400" dirty="0" smtClean="0"/>
              <a:t>often used</a:t>
            </a:r>
            <a:r>
              <a:rPr lang="en-US" sz="2400" dirty="0"/>
              <a:t>, to mean ‘of the same period’, including periods in the past, rather </a:t>
            </a:r>
            <a:r>
              <a:rPr lang="en-US" sz="2400" dirty="0" smtClean="0"/>
              <a:t>than ‘</a:t>
            </a:r>
            <a:r>
              <a:rPr lang="en-US" sz="2400" dirty="0"/>
              <a:t>of our own immediate time’.) A conventional contrast between </a:t>
            </a:r>
            <a:r>
              <a:rPr lang="en-US" sz="2400" i="1" dirty="0"/>
              <a:t>ancient </a:t>
            </a:r>
            <a:r>
              <a:rPr lang="en-US" sz="2400" dirty="0" smtClean="0"/>
              <a:t>and </a:t>
            </a:r>
            <a:r>
              <a:rPr lang="en-US" sz="2400" b="1" dirty="0" smtClean="0"/>
              <a:t>modern </a:t>
            </a:r>
            <a:r>
              <a:rPr lang="en-US" sz="2400" dirty="0" smtClean="0"/>
              <a:t>was established </a:t>
            </a:r>
            <a:r>
              <a:rPr lang="en-US" sz="2400" dirty="0"/>
              <a:t>before the Renaissance; a middle or MEDIEVAL (q.v</a:t>
            </a:r>
            <a:r>
              <a:rPr lang="en-US" sz="2400" dirty="0" smtClean="0"/>
              <a:t>.) period began </a:t>
            </a:r>
            <a:r>
              <a:rPr lang="en-US" sz="2400" dirty="0"/>
              <a:t>to be defined from C15. </a:t>
            </a:r>
            <a:endParaRPr lang="en-US" sz="2400" dirty="0" smtClean="0"/>
          </a:p>
          <a:p>
            <a:pPr marL="0" indent="0" algn="just">
              <a:buNone/>
            </a:pPr>
            <a:r>
              <a:rPr lang="en-US" sz="2400" b="1" dirty="0"/>
              <a:t>	</a:t>
            </a:r>
            <a:r>
              <a:rPr lang="en-US" sz="2400" b="1" dirty="0" smtClean="0"/>
              <a:t>“Modern </a:t>
            </a:r>
            <a:r>
              <a:rPr lang="en-US" sz="2400" dirty="0" smtClean="0"/>
              <a:t>in </a:t>
            </a:r>
            <a:r>
              <a:rPr lang="en-US" sz="2400" dirty="0"/>
              <a:t>this </a:t>
            </a:r>
            <a:r>
              <a:rPr lang="en-US" sz="2400" b="1" dirty="0">
                <a:solidFill>
                  <a:srgbClr val="FFFF00"/>
                </a:solidFill>
              </a:rPr>
              <a:t>comparative </a:t>
            </a:r>
            <a:r>
              <a:rPr lang="en-US" sz="2400" b="1" dirty="0" smtClean="0">
                <a:solidFill>
                  <a:srgbClr val="FFFF00"/>
                </a:solidFill>
              </a:rPr>
              <a:t>and historical </a:t>
            </a:r>
            <a:r>
              <a:rPr lang="en-US" sz="2400" b="1" dirty="0">
                <a:solidFill>
                  <a:srgbClr val="FFFF00"/>
                </a:solidFill>
              </a:rPr>
              <a:t>sense </a:t>
            </a:r>
            <a:r>
              <a:rPr lang="en-US" sz="2400" dirty="0"/>
              <a:t>was common from </a:t>
            </a:r>
            <a:r>
              <a:rPr lang="en-US" sz="2400" dirty="0" smtClean="0"/>
              <a:t>C16</a:t>
            </a:r>
            <a:r>
              <a:rPr lang="en-US" sz="2400" dirty="0"/>
              <a:t>. </a:t>
            </a:r>
            <a:r>
              <a:rPr lang="en-US" sz="2400" b="1" dirty="0"/>
              <a:t>Modernism, modernist </a:t>
            </a:r>
            <a:r>
              <a:rPr lang="en-US" sz="2400" dirty="0" smtClean="0"/>
              <a:t>and </a:t>
            </a:r>
            <a:r>
              <a:rPr lang="en-US" sz="2400" b="1" dirty="0" smtClean="0"/>
              <a:t>modernity </a:t>
            </a:r>
            <a:r>
              <a:rPr lang="en-US" sz="2400" dirty="0"/>
              <a:t>followed, in C17 and C18; the majority of pre-C19 uses </a:t>
            </a:r>
            <a:r>
              <a:rPr lang="en-US" sz="2400" dirty="0" smtClean="0"/>
              <a:t>were </a:t>
            </a:r>
            <a:r>
              <a:rPr lang="en-US" sz="2400" dirty="0" err="1" smtClean="0"/>
              <a:t>unfavourable</a:t>
            </a:r>
            <a:r>
              <a:rPr lang="en-US" sz="2400" dirty="0"/>
              <a:t>, when the context was comparative</a:t>
            </a:r>
            <a:r>
              <a:rPr lang="en-US" sz="2400" dirty="0" smtClean="0"/>
              <a:t>.”</a:t>
            </a:r>
          </a:p>
          <a:p>
            <a:pPr>
              <a:buFontTx/>
              <a:buChar char="-"/>
            </a:pPr>
            <a:r>
              <a:rPr lang="en-US" sz="2000" dirty="0" smtClean="0"/>
              <a:t>Raymond Williams, </a:t>
            </a:r>
            <a:r>
              <a:rPr lang="en-US" sz="2000" i="1" dirty="0" smtClean="0"/>
              <a:t>Keywords: A Vocabulary of Culture and Society </a:t>
            </a:r>
            <a:r>
              <a:rPr lang="en-US" sz="2000" dirty="0" smtClean="0"/>
              <a:t>(New York: Oxford University, 1983 [1976]), pp. 208–209</a:t>
            </a:r>
          </a:p>
          <a:p>
            <a:pPr>
              <a:buFontTx/>
              <a:buChar char="-"/>
            </a:pPr>
            <a:endParaRPr lang="en-US" sz="2400" dirty="0" smtClean="0"/>
          </a:p>
          <a:p>
            <a:pPr marL="0" indent="0">
              <a:buNone/>
            </a:pPr>
            <a:endParaRPr lang="en-US" sz="2400" dirty="0" smtClean="0"/>
          </a:p>
          <a:p>
            <a:pPr marL="0" indent="0">
              <a:buNone/>
            </a:pPr>
            <a:endParaRPr lang="en-US" sz="2400" dirty="0" smtClean="0"/>
          </a:p>
          <a:p>
            <a:pPr marL="0" indent="0">
              <a:buNone/>
            </a:pPr>
            <a:endParaRPr lang="en-GB" sz="2100" dirty="0"/>
          </a:p>
        </p:txBody>
      </p:sp>
    </p:spTree>
    <p:extLst>
      <p:ext uri="{BB962C8B-B14F-4D97-AF65-F5344CB8AC3E}">
        <p14:creationId xmlns:p14="http://schemas.microsoft.com/office/powerpoint/2010/main" val="4772241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Modern: </a:t>
            </a:r>
            <a:r>
              <a:rPr lang="en-GB" sz="2800" b="1" dirty="0">
                <a:effectLst>
                  <a:outerShdw blurRad="38100" dist="38100" dir="2700000" algn="tl">
                    <a:srgbClr val="000000">
                      <a:alpha val="43137"/>
                    </a:srgbClr>
                  </a:outerShdw>
                </a:effectLst>
              </a:rPr>
              <a:t>Meanings and Definitions</a:t>
            </a:r>
          </a:p>
        </p:txBody>
      </p:sp>
      <p:sp>
        <p:nvSpPr>
          <p:cNvPr id="3" name="Content Placeholder 2"/>
          <p:cNvSpPr>
            <a:spLocks noGrp="1"/>
          </p:cNvSpPr>
          <p:nvPr>
            <p:ph idx="1"/>
          </p:nvPr>
        </p:nvSpPr>
        <p:spPr>
          <a:xfrm>
            <a:off x="323528" y="908720"/>
            <a:ext cx="8496944" cy="5832648"/>
          </a:xfrm>
        </p:spPr>
        <p:txBody>
          <a:bodyPr>
            <a:noAutofit/>
          </a:bodyPr>
          <a:lstStyle/>
          <a:p>
            <a:pPr marL="0" indent="0" algn="just">
              <a:buNone/>
            </a:pPr>
            <a:r>
              <a:rPr lang="en-GB" sz="2400" dirty="0" smtClean="0"/>
              <a:t>“</a:t>
            </a:r>
            <a:r>
              <a:rPr lang="en-US" sz="2400" dirty="0"/>
              <a:t>The </a:t>
            </a:r>
            <a:r>
              <a:rPr lang="en-US" sz="2400" dirty="0" err="1"/>
              <a:t>unfavourable</a:t>
            </a:r>
            <a:r>
              <a:rPr lang="en-US" sz="2400" dirty="0"/>
              <a:t> sense of </a:t>
            </a:r>
            <a:r>
              <a:rPr lang="en-US" sz="2400" b="1" dirty="0" smtClean="0"/>
              <a:t>modern </a:t>
            </a:r>
            <a:r>
              <a:rPr lang="en-US" sz="2400" dirty="0" smtClean="0"/>
              <a:t>and </a:t>
            </a:r>
            <a:r>
              <a:rPr lang="en-US" sz="2400" dirty="0"/>
              <a:t>its associates has persisted, </a:t>
            </a:r>
            <a:r>
              <a:rPr lang="en-US" sz="2400" dirty="0" smtClean="0"/>
              <a:t>but through </a:t>
            </a:r>
            <a:r>
              <a:rPr lang="en-US" sz="2400" dirty="0"/>
              <a:t>C19 and very markedly in C20 there was a strong movement </a:t>
            </a:r>
            <a:r>
              <a:rPr lang="en-US" sz="2400" dirty="0" smtClean="0"/>
              <a:t>the other </a:t>
            </a:r>
            <a:r>
              <a:rPr lang="en-US" sz="2400" dirty="0"/>
              <a:t>way, until </a:t>
            </a:r>
            <a:r>
              <a:rPr lang="en-US" sz="2400" b="1" dirty="0"/>
              <a:t>modern </a:t>
            </a:r>
            <a:r>
              <a:rPr lang="en-US" sz="2400" dirty="0"/>
              <a:t>became virtually equivalent to IMPROVED (q.v</a:t>
            </a:r>
            <a:r>
              <a:rPr lang="en-US" sz="2400" dirty="0" smtClean="0"/>
              <a:t>.) or </a:t>
            </a:r>
            <a:r>
              <a:rPr lang="en-US" sz="2400" dirty="0"/>
              <a:t>satisfactory or efficient. </a:t>
            </a:r>
            <a:r>
              <a:rPr lang="en-US" sz="2400" b="1" dirty="0">
                <a:solidFill>
                  <a:srgbClr val="FFFF00"/>
                </a:solidFill>
              </a:rPr>
              <a:t>Modernism </a:t>
            </a:r>
            <a:r>
              <a:rPr lang="en-US" sz="2400" dirty="0">
                <a:solidFill>
                  <a:srgbClr val="FFFF00"/>
                </a:solidFill>
              </a:rPr>
              <a:t>and </a:t>
            </a:r>
            <a:r>
              <a:rPr lang="en-US" sz="2400" b="1" dirty="0">
                <a:solidFill>
                  <a:srgbClr val="FFFF00"/>
                </a:solidFill>
              </a:rPr>
              <a:t>modernist </a:t>
            </a:r>
            <a:r>
              <a:rPr lang="en-US" sz="2400" dirty="0">
                <a:solidFill>
                  <a:srgbClr val="FFFF00"/>
                </a:solidFill>
              </a:rPr>
              <a:t>have become </a:t>
            </a:r>
            <a:r>
              <a:rPr lang="en-US" sz="2400" dirty="0" smtClean="0">
                <a:solidFill>
                  <a:srgbClr val="FFFF00"/>
                </a:solidFill>
              </a:rPr>
              <a:t>more specialized</a:t>
            </a:r>
            <a:r>
              <a:rPr lang="en-US" sz="2400" dirty="0">
                <a:solidFill>
                  <a:srgbClr val="FFFF00"/>
                </a:solidFill>
              </a:rPr>
              <a:t>, to particular tendencies, notably to the experimental art </a:t>
            </a:r>
            <a:r>
              <a:rPr lang="en-US" sz="2400" dirty="0" smtClean="0">
                <a:solidFill>
                  <a:srgbClr val="FFFF00"/>
                </a:solidFill>
              </a:rPr>
              <a:t>and writing </a:t>
            </a:r>
            <a:r>
              <a:rPr lang="en-US" sz="2400" dirty="0">
                <a:solidFill>
                  <a:srgbClr val="FFFF00"/>
                </a:solidFill>
              </a:rPr>
              <a:t>of </a:t>
            </a:r>
            <a:r>
              <a:rPr lang="en-US" sz="2400" dirty="0" smtClean="0">
                <a:solidFill>
                  <a:srgbClr val="FFFF00"/>
                </a:solidFill>
              </a:rPr>
              <a:t>c.1890-c.1940</a:t>
            </a:r>
            <a:r>
              <a:rPr lang="en-US" sz="2400" dirty="0"/>
              <a:t>, which allows a subsequent distinction between </a:t>
            </a:r>
            <a:r>
              <a:rPr lang="en-US" sz="2400" dirty="0" smtClean="0"/>
              <a:t>the </a:t>
            </a:r>
            <a:r>
              <a:rPr lang="en-US" sz="2400" b="1" dirty="0" smtClean="0"/>
              <a:t>modernist </a:t>
            </a:r>
            <a:r>
              <a:rPr lang="en-US" sz="2400" dirty="0"/>
              <a:t>and the (newly) </a:t>
            </a:r>
            <a:r>
              <a:rPr lang="en-US" sz="2400" dirty="0" smtClean="0"/>
              <a:t>modern. Modernize</a:t>
            </a:r>
            <a:r>
              <a:rPr lang="en-US" sz="2400" b="1" dirty="0"/>
              <a:t>, </a:t>
            </a:r>
            <a:r>
              <a:rPr lang="en-US" sz="2400" dirty="0"/>
              <a:t>which had </a:t>
            </a:r>
            <a:r>
              <a:rPr lang="en-US" sz="2400" dirty="0" smtClean="0"/>
              <a:t>become general </a:t>
            </a:r>
            <a:r>
              <a:rPr lang="en-US" sz="2400" dirty="0"/>
              <a:t>by mC19 (cf. Thackeray (1860): ‘gunpowder and printing tended </a:t>
            </a:r>
            <a:r>
              <a:rPr lang="en-US" sz="2400" dirty="0" smtClean="0"/>
              <a:t>to modernize </a:t>
            </a:r>
            <a:r>
              <a:rPr lang="en-US" sz="2400" dirty="0"/>
              <a:t>the world’), and </a:t>
            </a:r>
            <a:r>
              <a:rPr lang="en-US" sz="2400" b="1" dirty="0"/>
              <a:t>modernization </a:t>
            </a:r>
            <a:r>
              <a:rPr lang="en-US" sz="2400" dirty="0"/>
              <a:t>(which in C18 had been </a:t>
            </a:r>
            <a:r>
              <a:rPr lang="en-US" sz="2400" dirty="0" smtClean="0"/>
              <a:t>used mainly of </a:t>
            </a:r>
            <a:r>
              <a:rPr lang="en-US" sz="2400" dirty="0"/>
              <a:t>buildings and spelling) have become increasingly common in </a:t>
            </a:r>
            <a:r>
              <a:rPr lang="en-US" sz="2400" dirty="0" smtClean="0"/>
              <a:t>C20 argument.”</a:t>
            </a:r>
            <a:endParaRPr lang="en-US" sz="2400" dirty="0"/>
          </a:p>
          <a:p>
            <a:pPr>
              <a:buFontTx/>
              <a:buChar char="-"/>
            </a:pPr>
            <a:r>
              <a:rPr lang="en-US" sz="2000" dirty="0" smtClean="0"/>
              <a:t>Raymond </a:t>
            </a:r>
            <a:r>
              <a:rPr lang="en-US" sz="2000" dirty="0"/>
              <a:t>Williams, </a:t>
            </a:r>
            <a:r>
              <a:rPr lang="en-US" sz="2000" i="1" dirty="0"/>
              <a:t>Keywords: A Vocabulary of Culture and Society </a:t>
            </a:r>
            <a:r>
              <a:rPr lang="en-US" sz="2000" dirty="0"/>
              <a:t>(New York: Oxford University, 1983 [1976]), pp. </a:t>
            </a:r>
            <a:r>
              <a:rPr lang="en-US" sz="2000" dirty="0" smtClean="0"/>
              <a:t>208–209</a:t>
            </a:r>
          </a:p>
          <a:p>
            <a:pPr marL="0" indent="0">
              <a:buNone/>
            </a:pPr>
            <a:endParaRPr lang="en-GB" sz="2400" dirty="0"/>
          </a:p>
          <a:p>
            <a:pPr marL="0" indent="0">
              <a:buNone/>
            </a:pPr>
            <a:endParaRPr lang="en-US" sz="2400" dirty="0"/>
          </a:p>
          <a:p>
            <a:pPr marL="0" indent="0">
              <a:buNone/>
            </a:pPr>
            <a:endParaRPr lang="en-GB" sz="2100" dirty="0"/>
          </a:p>
        </p:txBody>
      </p:sp>
    </p:spTree>
    <p:extLst>
      <p:ext uri="{BB962C8B-B14F-4D97-AF65-F5344CB8AC3E}">
        <p14:creationId xmlns:p14="http://schemas.microsoft.com/office/powerpoint/2010/main" val="10791014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Modern: </a:t>
            </a:r>
            <a:r>
              <a:rPr lang="en-GB" sz="2800" b="1" dirty="0">
                <a:effectLst>
                  <a:outerShdw blurRad="38100" dist="38100" dir="2700000" algn="tl">
                    <a:srgbClr val="000000">
                      <a:alpha val="43137"/>
                    </a:srgbClr>
                  </a:outerShdw>
                </a:effectLst>
              </a:rPr>
              <a:t>Meanings and Definitions</a:t>
            </a:r>
          </a:p>
        </p:txBody>
      </p:sp>
      <p:sp>
        <p:nvSpPr>
          <p:cNvPr id="3" name="Content Placeholder 2"/>
          <p:cNvSpPr>
            <a:spLocks noGrp="1"/>
          </p:cNvSpPr>
          <p:nvPr>
            <p:ph idx="1"/>
          </p:nvPr>
        </p:nvSpPr>
        <p:spPr>
          <a:xfrm>
            <a:off x="323528" y="908720"/>
            <a:ext cx="8496944" cy="5832648"/>
          </a:xfrm>
        </p:spPr>
        <p:txBody>
          <a:bodyPr>
            <a:noAutofit/>
          </a:bodyPr>
          <a:lstStyle/>
          <a:p>
            <a:pPr marL="0" indent="0" algn="ctr">
              <a:buNone/>
            </a:pPr>
            <a:r>
              <a:rPr lang="en-GB" sz="4800" dirty="0" smtClean="0">
                <a:solidFill>
                  <a:srgbClr val="FFFF00"/>
                </a:solidFill>
              </a:rPr>
              <a:t>MODERN</a:t>
            </a:r>
          </a:p>
          <a:p>
            <a:pPr marL="0" indent="0" algn="ctr">
              <a:buNone/>
            </a:pPr>
            <a:r>
              <a:rPr lang="en-GB" sz="4800" dirty="0" smtClean="0">
                <a:solidFill>
                  <a:schemeClr val="accent3">
                    <a:lumMod val="40000"/>
                    <a:lumOff val="60000"/>
                  </a:schemeClr>
                </a:solidFill>
              </a:rPr>
              <a:t>MODERNITY</a:t>
            </a:r>
          </a:p>
          <a:p>
            <a:pPr marL="0" indent="0" algn="ctr">
              <a:buNone/>
            </a:pPr>
            <a:r>
              <a:rPr lang="en-GB" sz="4800" dirty="0" smtClean="0">
                <a:solidFill>
                  <a:srgbClr val="FFC000"/>
                </a:solidFill>
              </a:rPr>
              <a:t>MODERNISM</a:t>
            </a:r>
          </a:p>
          <a:p>
            <a:pPr marL="0" indent="0" algn="ctr">
              <a:buNone/>
            </a:pPr>
            <a:endParaRPr lang="en-GB" sz="4800" dirty="0"/>
          </a:p>
          <a:p>
            <a:pPr marL="0" indent="0" algn="ctr">
              <a:buNone/>
            </a:pPr>
            <a:r>
              <a:rPr lang="en-GB" sz="4800" dirty="0"/>
              <a:t>a</a:t>
            </a:r>
            <a:r>
              <a:rPr lang="en-GB" sz="4800" dirty="0" smtClean="0"/>
              <a:t>re not precise synonyms …</a:t>
            </a:r>
          </a:p>
          <a:p>
            <a:pPr marL="0" indent="0" algn="just">
              <a:buNone/>
            </a:pPr>
            <a:endParaRPr lang="en-GB" sz="4800" dirty="0"/>
          </a:p>
        </p:txBody>
      </p:sp>
    </p:spTree>
    <p:extLst>
      <p:ext uri="{BB962C8B-B14F-4D97-AF65-F5344CB8AC3E}">
        <p14:creationId xmlns:p14="http://schemas.microsoft.com/office/powerpoint/2010/main" val="8470751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Modern: </a:t>
            </a:r>
            <a:r>
              <a:rPr lang="en-GB" sz="2800" b="1" dirty="0">
                <a:effectLst>
                  <a:outerShdw blurRad="38100" dist="38100" dir="2700000" algn="tl">
                    <a:srgbClr val="000000">
                      <a:alpha val="43137"/>
                    </a:srgbClr>
                  </a:outerShdw>
                </a:effectLst>
              </a:rPr>
              <a:t>Meanings and Definitions</a:t>
            </a:r>
          </a:p>
        </p:txBody>
      </p:sp>
      <p:sp>
        <p:nvSpPr>
          <p:cNvPr id="3" name="Content Placeholder 2"/>
          <p:cNvSpPr>
            <a:spLocks noGrp="1"/>
          </p:cNvSpPr>
          <p:nvPr>
            <p:ph idx="1"/>
          </p:nvPr>
        </p:nvSpPr>
        <p:spPr>
          <a:xfrm>
            <a:off x="323528" y="908720"/>
            <a:ext cx="8496944" cy="5832648"/>
          </a:xfrm>
        </p:spPr>
        <p:txBody>
          <a:bodyPr>
            <a:noAutofit/>
          </a:bodyPr>
          <a:lstStyle/>
          <a:p>
            <a:pPr marL="0" indent="0" algn="ctr">
              <a:buNone/>
            </a:pPr>
            <a:r>
              <a:rPr lang="en-GB" sz="2400" dirty="0" smtClean="0">
                <a:solidFill>
                  <a:srgbClr val="FFFF00"/>
                </a:solidFill>
              </a:rPr>
              <a:t>MODERN</a:t>
            </a:r>
          </a:p>
          <a:p>
            <a:pPr marL="0" indent="0" algn="ctr">
              <a:buNone/>
            </a:pPr>
            <a:r>
              <a:rPr lang="en-GB" sz="2400" dirty="0" smtClean="0">
                <a:solidFill>
                  <a:schemeClr val="accent3">
                    <a:lumMod val="20000"/>
                    <a:lumOff val="80000"/>
                  </a:schemeClr>
                </a:solidFill>
              </a:rPr>
              <a:t>MODERNITY</a:t>
            </a:r>
          </a:p>
          <a:p>
            <a:pPr marL="0" indent="0" algn="ctr">
              <a:buNone/>
            </a:pPr>
            <a:r>
              <a:rPr lang="en-GB" sz="2400" dirty="0" smtClean="0">
                <a:solidFill>
                  <a:srgbClr val="FFC000"/>
                </a:solidFill>
              </a:rPr>
              <a:t>MODERNISM</a:t>
            </a:r>
          </a:p>
          <a:p>
            <a:pPr marL="0" indent="0" algn="ctr">
              <a:buNone/>
            </a:pPr>
            <a:r>
              <a:rPr lang="en-GB" sz="2400" dirty="0" smtClean="0"/>
              <a:t>are not precise synonyms.  And neither is the experience of the modern city – of modernity – uniform.</a:t>
            </a:r>
          </a:p>
          <a:p>
            <a:pPr marL="0" indent="0" algn="just">
              <a:buNone/>
            </a:pPr>
            <a:endParaRPr lang="en-GB" sz="2400" dirty="0"/>
          </a:p>
          <a:p>
            <a:pPr marL="0" indent="0" algn="just">
              <a:buNone/>
            </a:pPr>
            <a:r>
              <a:rPr lang="en-GB" sz="2400" dirty="0" smtClean="0"/>
              <a:t>“Modern cities are characterised by </a:t>
            </a:r>
            <a:r>
              <a:rPr lang="en-GB" sz="2400" b="1" dirty="0" smtClean="0">
                <a:solidFill>
                  <a:srgbClr val="FFFF00"/>
                </a:solidFill>
                <a:effectLst>
                  <a:outerShdw blurRad="38100" dist="38100" dir="2700000" algn="tl">
                    <a:srgbClr val="000000">
                      <a:alpha val="43137"/>
                    </a:srgbClr>
                  </a:outerShdw>
                </a:effectLst>
              </a:rPr>
              <a:t>plural rhythms </a:t>
            </a:r>
            <a:r>
              <a:rPr lang="en-GB" sz="2400" dirty="0" smtClean="0"/>
              <a:t>and a range of circulatory patterns …. Modernisation </a:t>
            </a:r>
            <a:r>
              <a:rPr lang="en-GB" sz="2400" dirty="0"/>
              <a:t>i</a:t>
            </a:r>
            <a:r>
              <a:rPr lang="en-GB" sz="2400" dirty="0" smtClean="0"/>
              <a:t>s </a:t>
            </a:r>
            <a:r>
              <a:rPr lang="en-GB" sz="2400" dirty="0" smtClean="0">
                <a:solidFill>
                  <a:srgbClr val="FFFF00"/>
                </a:solidFill>
              </a:rPr>
              <a:t>actively uneven </a:t>
            </a:r>
            <a:r>
              <a:rPr lang="en-GB" sz="2400" dirty="0" smtClean="0"/>
              <a:t>… modernity, if it is to remain a meaningful approach to contemporary urban culture need[s] to include </a:t>
            </a:r>
            <a:r>
              <a:rPr lang="en-GB" sz="2400" dirty="0" smtClean="0">
                <a:solidFill>
                  <a:srgbClr val="FFFF00"/>
                </a:solidFill>
              </a:rPr>
              <a:t>residual cultures, hidden spaces, alongside the glamour and clamour of the new</a:t>
            </a:r>
            <a:r>
              <a:rPr lang="en-GB" sz="2400" dirty="0" smtClean="0"/>
              <a:t>.”</a:t>
            </a:r>
          </a:p>
          <a:p>
            <a:pPr algn="just">
              <a:buFontTx/>
              <a:buChar char="-"/>
            </a:pPr>
            <a:r>
              <a:rPr lang="en-GB" sz="2400" dirty="0" smtClean="0">
                <a:solidFill>
                  <a:prstClr val="white"/>
                </a:solidFill>
              </a:rPr>
              <a:t>Ben </a:t>
            </a:r>
            <a:r>
              <a:rPr lang="en-GB" sz="2400" dirty="0">
                <a:solidFill>
                  <a:prstClr val="white"/>
                </a:solidFill>
              </a:rPr>
              <a:t>Highmore, </a:t>
            </a:r>
            <a:r>
              <a:rPr lang="en-GB" sz="2400" i="1" dirty="0">
                <a:solidFill>
                  <a:prstClr val="white"/>
                </a:solidFill>
              </a:rPr>
              <a:t>Cityscapes: Cultural Readings in the Material and Symbolic City</a:t>
            </a:r>
            <a:r>
              <a:rPr lang="en-GB" sz="2400" dirty="0">
                <a:solidFill>
                  <a:prstClr val="white"/>
                </a:solidFill>
              </a:rPr>
              <a:t> (Palgrave Macmillan: Basingstoke, 2005), </a:t>
            </a:r>
            <a:r>
              <a:rPr lang="en-GB" sz="2400" dirty="0" smtClean="0">
                <a:solidFill>
                  <a:prstClr val="white"/>
                </a:solidFill>
              </a:rPr>
              <a:t>p. 68–69</a:t>
            </a:r>
          </a:p>
          <a:p>
            <a:pPr algn="just">
              <a:buFontTx/>
              <a:buChar char="-"/>
            </a:pPr>
            <a:endParaRPr lang="en-US" sz="2400" dirty="0"/>
          </a:p>
          <a:p>
            <a:pPr marL="0" indent="0">
              <a:buNone/>
            </a:pPr>
            <a:endParaRPr lang="en-GB" sz="2100" dirty="0"/>
          </a:p>
        </p:txBody>
      </p:sp>
    </p:spTree>
    <p:extLst>
      <p:ext uri="{BB962C8B-B14F-4D97-AF65-F5344CB8AC3E}">
        <p14:creationId xmlns:p14="http://schemas.microsoft.com/office/powerpoint/2010/main" val="317755317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Modern: </a:t>
            </a:r>
            <a:r>
              <a:rPr lang="en-GB" sz="2800" b="1" dirty="0">
                <a:effectLst>
                  <a:outerShdw blurRad="38100" dist="38100" dir="2700000" algn="tl">
                    <a:srgbClr val="000000">
                      <a:alpha val="43137"/>
                    </a:srgbClr>
                  </a:outerShdw>
                </a:effectLst>
              </a:rPr>
              <a:t>Meanings and Definitions</a:t>
            </a:r>
          </a:p>
        </p:txBody>
      </p:sp>
      <p:sp>
        <p:nvSpPr>
          <p:cNvPr id="3" name="Content Placeholder 2"/>
          <p:cNvSpPr>
            <a:spLocks noGrp="1"/>
          </p:cNvSpPr>
          <p:nvPr>
            <p:ph idx="1"/>
          </p:nvPr>
        </p:nvSpPr>
        <p:spPr>
          <a:xfrm>
            <a:off x="323528" y="908720"/>
            <a:ext cx="8496944" cy="5832648"/>
          </a:xfrm>
        </p:spPr>
        <p:txBody>
          <a:bodyPr>
            <a:noAutofit/>
          </a:bodyPr>
          <a:lstStyle/>
          <a:p>
            <a:pPr marL="0" indent="0" algn="ctr">
              <a:buNone/>
            </a:pPr>
            <a:r>
              <a:rPr lang="en-GB" sz="2400" dirty="0" smtClean="0"/>
              <a:t>.</a:t>
            </a:r>
          </a:p>
          <a:p>
            <a:pPr marL="0" indent="0" algn="just">
              <a:buNone/>
            </a:pPr>
            <a:endParaRPr lang="en-GB" sz="2400" dirty="0"/>
          </a:p>
          <a:p>
            <a:pPr marL="0" indent="0" algn="just">
              <a:buNone/>
            </a:pPr>
            <a:endParaRPr lang="en-GB" sz="2400" dirty="0" smtClean="0"/>
          </a:p>
          <a:p>
            <a:pPr marL="0" indent="0" algn="just">
              <a:buNone/>
            </a:pPr>
            <a:endParaRPr lang="en-GB" sz="2400" dirty="0"/>
          </a:p>
          <a:p>
            <a:pPr marL="0" indent="0" algn="just">
              <a:buNone/>
            </a:pPr>
            <a:endParaRPr lang="en-GB" sz="2400" dirty="0" smtClean="0"/>
          </a:p>
          <a:p>
            <a:pPr marL="0" indent="0" algn="just">
              <a:buNone/>
            </a:pPr>
            <a:endParaRPr lang="en-GB" sz="2400" dirty="0"/>
          </a:p>
          <a:p>
            <a:pPr marL="0" indent="0" algn="just">
              <a:buNone/>
            </a:pPr>
            <a:endParaRPr lang="en-GB" sz="2400" dirty="0" smtClean="0"/>
          </a:p>
          <a:p>
            <a:pPr marL="0" indent="0" algn="just">
              <a:buNone/>
            </a:pPr>
            <a:r>
              <a:rPr lang="en-GB" sz="2400" dirty="0" smtClean="0"/>
              <a:t>“Modern cities are characterised by </a:t>
            </a:r>
            <a:r>
              <a:rPr lang="en-GB" sz="2400" b="1" dirty="0" smtClean="0">
                <a:solidFill>
                  <a:srgbClr val="FFFF00"/>
                </a:solidFill>
                <a:effectLst>
                  <a:outerShdw blurRad="38100" dist="38100" dir="2700000" algn="tl">
                    <a:srgbClr val="000000">
                      <a:alpha val="43137"/>
                    </a:srgbClr>
                  </a:outerShdw>
                </a:effectLst>
              </a:rPr>
              <a:t>plural rhythms </a:t>
            </a:r>
            <a:r>
              <a:rPr lang="en-GB" sz="2400" dirty="0" smtClean="0"/>
              <a:t>and a range of circulatory patterns …. Modernisation </a:t>
            </a:r>
            <a:r>
              <a:rPr lang="en-GB" sz="2400" dirty="0"/>
              <a:t>i</a:t>
            </a:r>
            <a:r>
              <a:rPr lang="en-GB" sz="2400" dirty="0" smtClean="0"/>
              <a:t>s </a:t>
            </a:r>
            <a:r>
              <a:rPr lang="en-GB" sz="2400" dirty="0" smtClean="0">
                <a:solidFill>
                  <a:srgbClr val="FFFF00"/>
                </a:solidFill>
              </a:rPr>
              <a:t>actively uneven </a:t>
            </a:r>
            <a:r>
              <a:rPr lang="en-GB" sz="2400" dirty="0" smtClean="0"/>
              <a:t>… modernity, if it is to remain a meaningful approach to contemporary urban culture need[s] to include </a:t>
            </a:r>
            <a:r>
              <a:rPr lang="en-GB" sz="2400" dirty="0" smtClean="0">
                <a:solidFill>
                  <a:srgbClr val="FFFF00"/>
                </a:solidFill>
              </a:rPr>
              <a:t>residual cultures, hidden spaces, alongside the glamour and clamour of the new</a:t>
            </a:r>
            <a:r>
              <a:rPr lang="en-GB" sz="2400" dirty="0" smtClean="0"/>
              <a:t>.”</a:t>
            </a:r>
          </a:p>
          <a:p>
            <a:pPr algn="just">
              <a:buFontTx/>
              <a:buChar char="-"/>
            </a:pPr>
            <a:r>
              <a:rPr lang="en-GB" sz="2400" dirty="0" smtClean="0">
                <a:solidFill>
                  <a:prstClr val="white"/>
                </a:solidFill>
              </a:rPr>
              <a:t>Ben </a:t>
            </a:r>
            <a:r>
              <a:rPr lang="en-GB" sz="2400" dirty="0">
                <a:solidFill>
                  <a:prstClr val="white"/>
                </a:solidFill>
              </a:rPr>
              <a:t>Highmore, </a:t>
            </a:r>
            <a:r>
              <a:rPr lang="en-GB" sz="2400" i="1" dirty="0">
                <a:solidFill>
                  <a:prstClr val="white"/>
                </a:solidFill>
              </a:rPr>
              <a:t>Cityscapes: Cultural Readings in the Material and Symbolic City</a:t>
            </a:r>
            <a:r>
              <a:rPr lang="en-GB" sz="2400" dirty="0">
                <a:solidFill>
                  <a:prstClr val="white"/>
                </a:solidFill>
              </a:rPr>
              <a:t> (Palgrave Macmillan: Basingstoke, 2005), </a:t>
            </a:r>
            <a:r>
              <a:rPr lang="en-GB" sz="2400" dirty="0" smtClean="0">
                <a:solidFill>
                  <a:prstClr val="white"/>
                </a:solidFill>
              </a:rPr>
              <a:t>p. 68–69</a:t>
            </a:r>
          </a:p>
          <a:p>
            <a:pPr algn="just">
              <a:buFontTx/>
              <a:buChar char="-"/>
            </a:pPr>
            <a:endParaRPr lang="en-US" sz="2400" dirty="0"/>
          </a:p>
          <a:p>
            <a:pPr marL="0" indent="0">
              <a:buNone/>
            </a:pPr>
            <a:endParaRPr lang="en-GB" sz="2100" dirty="0"/>
          </a:p>
        </p:txBody>
      </p:sp>
      <p:pic>
        <p:nvPicPr>
          <p:cNvPr id="4" name="Picture 3"/>
          <p:cNvPicPr>
            <a:picLocks noChangeAspect="1"/>
          </p:cNvPicPr>
          <p:nvPr/>
        </p:nvPicPr>
        <p:blipFill>
          <a:blip r:embed="rId2"/>
          <a:stretch>
            <a:fillRect/>
          </a:stretch>
        </p:blipFill>
        <p:spPr>
          <a:xfrm>
            <a:off x="179513" y="849696"/>
            <a:ext cx="2177942" cy="2828127"/>
          </a:xfrm>
          <a:prstGeom prst="rect">
            <a:avLst/>
          </a:prstGeom>
        </p:spPr>
      </p:pic>
      <p:pic>
        <p:nvPicPr>
          <p:cNvPr id="5" name="Picture 4"/>
          <p:cNvPicPr>
            <a:picLocks noChangeAspect="1"/>
          </p:cNvPicPr>
          <p:nvPr/>
        </p:nvPicPr>
        <p:blipFill>
          <a:blip r:embed="rId3"/>
          <a:stretch>
            <a:fillRect/>
          </a:stretch>
        </p:blipFill>
        <p:spPr>
          <a:xfrm>
            <a:off x="2603208" y="849696"/>
            <a:ext cx="4108586" cy="2911737"/>
          </a:xfrm>
          <a:prstGeom prst="rect">
            <a:avLst/>
          </a:prstGeom>
        </p:spPr>
      </p:pic>
      <p:pic>
        <p:nvPicPr>
          <p:cNvPr id="6" name="Picture 5"/>
          <p:cNvPicPr>
            <a:picLocks noChangeAspect="1"/>
          </p:cNvPicPr>
          <p:nvPr/>
        </p:nvPicPr>
        <p:blipFill>
          <a:blip r:embed="rId4"/>
          <a:stretch>
            <a:fillRect/>
          </a:stretch>
        </p:blipFill>
        <p:spPr>
          <a:xfrm>
            <a:off x="6835122" y="849696"/>
            <a:ext cx="2259286" cy="2889785"/>
          </a:xfrm>
          <a:prstGeom prst="rect">
            <a:avLst/>
          </a:prstGeom>
        </p:spPr>
      </p:pic>
    </p:spTree>
    <p:extLst>
      <p:ext uri="{BB962C8B-B14F-4D97-AF65-F5344CB8AC3E}">
        <p14:creationId xmlns:p14="http://schemas.microsoft.com/office/powerpoint/2010/main" val="127575543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61775"/>
            <a:ext cx="926073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sp>
        <p:nvSpPr>
          <p:cNvPr id="5" name="Rectangle 4"/>
          <p:cNvSpPr/>
          <p:nvPr/>
        </p:nvSpPr>
        <p:spPr>
          <a:xfrm>
            <a:off x="0" y="0"/>
            <a:ext cx="6948264" cy="5866900"/>
          </a:xfrm>
          <a:prstGeom prst="rect">
            <a:avLst/>
          </a:prstGeom>
        </p:spPr>
        <p:txBody>
          <a:bodyPr wrap="square" lIns="540000" tIns="360000" rIns="540000" bIns="360000" numCol="1" spcCol="360000">
            <a:spAutoFit/>
          </a:bodyPr>
          <a:lstStyle/>
          <a:p>
            <a:r>
              <a:rPr lang="en-GB" b="1" u="sng" dirty="0">
                <a:solidFill>
                  <a:prstClr val="white"/>
                </a:solidFill>
              </a:rPr>
              <a:t>PART ONE: Experiencing the Modern City: ‘The Man of the Crowd’</a:t>
            </a:r>
            <a:endParaRPr lang="en-GB" b="1" u="sng" dirty="0">
              <a:solidFill>
                <a:srgbClr val="FFFF00"/>
              </a:solidFill>
            </a:endParaRPr>
          </a:p>
          <a:p>
            <a:endParaRPr lang="en-GB" b="1" u="sng" dirty="0" smtClean="0">
              <a:solidFill>
                <a:prstClr val="white"/>
              </a:solidFill>
            </a:endParaRPr>
          </a:p>
          <a:p>
            <a:endParaRPr lang="en-GB" sz="2800" b="1" u="sng" dirty="0">
              <a:solidFill>
                <a:prstClr val="white"/>
              </a:solidFill>
            </a:endParaRPr>
          </a:p>
          <a:p>
            <a:pPr marL="285750" indent="-285750">
              <a:buFont typeface="Arial" panose="020B0604020202020204" pitchFamily="34" charset="0"/>
              <a:buChar char="•"/>
            </a:pPr>
            <a:r>
              <a:rPr lang="en-GB" sz="2800" dirty="0" smtClean="0">
                <a:solidFill>
                  <a:prstClr val="white"/>
                </a:solidFill>
              </a:rPr>
              <a:t>Born in Boston, Massachusetts</a:t>
            </a:r>
          </a:p>
          <a:p>
            <a:pPr marL="285750" indent="-285750">
              <a:buFont typeface="Arial" panose="020B0604020202020204" pitchFamily="34" charset="0"/>
              <a:buChar char="•"/>
            </a:pPr>
            <a:endParaRPr lang="en-GB" sz="2800" dirty="0">
              <a:solidFill>
                <a:prstClr val="white"/>
              </a:solidFill>
            </a:endParaRPr>
          </a:p>
          <a:p>
            <a:pPr marL="285750" indent="-285750">
              <a:buFont typeface="Arial" panose="020B0604020202020204" pitchFamily="34" charset="0"/>
              <a:buChar char="•"/>
            </a:pPr>
            <a:r>
              <a:rPr lang="en-GB" sz="2800" dirty="0" smtClean="0">
                <a:solidFill>
                  <a:prstClr val="white"/>
                </a:solidFill>
              </a:rPr>
              <a:t>Raised in Richmond, Virginia; spend five years of his childhood in Britain</a:t>
            </a:r>
          </a:p>
          <a:p>
            <a:pPr marL="285750" indent="-285750">
              <a:buFont typeface="Arial" panose="020B0604020202020204" pitchFamily="34" charset="0"/>
              <a:buChar char="•"/>
            </a:pPr>
            <a:endParaRPr lang="en-GB" sz="2800" dirty="0">
              <a:solidFill>
                <a:prstClr val="white"/>
              </a:solidFill>
            </a:endParaRPr>
          </a:p>
          <a:p>
            <a:pPr marL="285750" indent="-285750">
              <a:buFont typeface="Arial" panose="020B0604020202020204" pitchFamily="34" charset="0"/>
              <a:buChar char="•"/>
            </a:pPr>
            <a:r>
              <a:rPr lang="en-GB" sz="2800" dirty="0" smtClean="0">
                <a:solidFill>
                  <a:prstClr val="white"/>
                </a:solidFill>
              </a:rPr>
              <a:t>Most famous for his short story </a:t>
            </a:r>
            <a:r>
              <a:rPr lang="en-GB" sz="2800" i="1" dirty="0" smtClean="0">
                <a:solidFill>
                  <a:prstClr val="white"/>
                </a:solidFill>
              </a:rPr>
              <a:t>The Raven </a:t>
            </a:r>
            <a:r>
              <a:rPr lang="en-GB" sz="2800" dirty="0" smtClean="0">
                <a:solidFill>
                  <a:prstClr val="white"/>
                </a:solidFill>
              </a:rPr>
              <a:t>(1845)</a:t>
            </a:r>
          </a:p>
          <a:p>
            <a:pPr marL="285750" indent="-285750">
              <a:buFont typeface="Arial" panose="020B0604020202020204" pitchFamily="34" charset="0"/>
              <a:buChar char="•"/>
            </a:pPr>
            <a:endParaRPr lang="en-GB" sz="2800" dirty="0" smtClean="0">
              <a:solidFill>
                <a:prstClr val="white"/>
              </a:solidFill>
            </a:endParaRPr>
          </a:p>
          <a:p>
            <a:pPr marL="285750" indent="-285750">
              <a:buFont typeface="Arial" panose="020B0604020202020204" pitchFamily="34" charset="0"/>
              <a:buChar char="•"/>
            </a:pPr>
            <a:endParaRPr lang="en-GB" sz="2800" dirty="0">
              <a:solidFill>
                <a:prstClr val="white"/>
              </a:solidFill>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76256" y="242968"/>
            <a:ext cx="2141592" cy="2999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TextBox 11"/>
          <p:cNvSpPr txBox="1"/>
          <p:nvPr/>
        </p:nvSpPr>
        <p:spPr>
          <a:xfrm>
            <a:off x="7063817" y="3266188"/>
            <a:ext cx="1781552" cy="1569660"/>
          </a:xfrm>
          <a:prstGeom prst="rect">
            <a:avLst/>
          </a:prstGeom>
          <a:noFill/>
        </p:spPr>
        <p:txBody>
          <a:bodyPr wrap="square" rtlCol="0">
            <a:spAutoFit/>
          </a:bodyPr>
          <a:lstStyle/>
          <a:p>
            <a:pPr algn="ctr"/>
            <a:r>
              <a:rPr lang="en-GB" sz="2400" dirty="0" smtClean="0">
                <a:solidFill>
                  <a:prstClr val="white"/>
                </a:solidFill>
              </a:rPr>
              <a:t>Edgar Allan Poe</a:t>
            </a:r>
          </a:p>
          <a:p>
            <a:pPr algn="ctr"/>
            <a:r>
              <a:rPr lang="en-GB" sz="2400" dirty="0" smtClean="0">
                <a:solidFill>
                  <a:prstClr val="white"/>
                </a:solidFill>
              </a:rPr>
              <a:t>(1809– 1849)</a:t>
            </a:r>
            <a:endParaRPr lang="en-GB" sz="2400" dirty="0">
              <a:solidFill>
                <a:prstClr val="white"/>
              </a:solidFill>
            </a:endParaRPr>
          </a:p>
        </p:txBody>
      </p:sp>
    </p:spTree>
    <p:extLst>
      <p:ext uri="{BB962C8B-B14F-4D97-AF65-F5344CB8AC3E}">
        <p14:creationId xmlns:p14="http://schemas.microsoft.com/office/powerpoint/2010/main" val="279994118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61775"/>
            <a:ext cx="926073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sp>
        <p:nvSpPr>
          <p:cNvPr id="5" name="Rectangle 4"/>
          <p:cNvSpPr/>
          <p:nvPr/>
        </p:nvSpPr>
        <p:spPr>
          <a:xfrm>
            <a:off x="0" y="0"/>
            <a:ext cx="6948264" cy="6544008"/>
          </a:xfrm>
          <a:prstGeom prst="rect">
            <a:avLst/>
          </a:prstGeom>
        </p:spPr>
        <p:txBody>
          <a:bodyPr wrap="square" lIns="540000" tIns="360000" rIns="540000" bIns="360000" numCol="1" spcCol="360000">
            <a:spAutoFit/>
          </a:bodyPr>
          <a:lstStyle/>
          <a:p>
            <a:r>
              <a:rPr lang="en-US" b="1" u="sng" dirty="0" smtClean="0">
                <a:solidFill>
                  <a:prstClr val="white"/>
                </a:solidFill>
              </a:rPr>
              <a:t>‘The Man of the Crowd’</a:t>
            </a:r>
            <a:endParaRPr lang="en-GB" b="1" u="sng" dirty="0" smtClean="0">
              <a:solidFill>
                <a:prstClr val="white"/>
              </a:solidFill>
            </a:endParaRPr>
          </a:p>
          <a:p>
            <a:endParaRPr lang="en-GB" b="1" u="sng" dirty="0">
              <a:solidFill>
                <a:prstClr val="white"/>
              </a:solidFill>
            </a:endParaRPr>
          </a:p>
          <a:p>
            <a:pPr marL="342900" lvl="0" indent="-342900" algn="just">
              <a:spcAft>
                <a:spcPts val="0"/>
              </a:spcAft>
              <a:buFont typeface="Symbol"/>
              <a:buChar char=""/>
            </a:pPr>
            <a:r>
              <a:rPr lang="en-GB" b="1" dirty="0" smtClean="0">
                <a:ea typeface="Calibri"/>
                <a:cs typeface="Times New Roman"/>
              </a:rPr>
              <a:t>How </a:t>
            </a:r>
            <a:r>
              <a:rPr lang="en-GB" b="1" dirty="0">
                <a:ea typeface="Calibri"/>
                <a:cs typeface="Times New Roman"/>
              </a:rPr>
              <a:t>does Poe characterise Victorian London?</a:t>
            </a:r>
            <a:endParaRPr lang="en-GB" dirty="0">
              <a:ea typeface="Calibri"/>
              <a:cs typeface="Times New Roman"/>
            </a:endParaRPr>
          </a:p>
          <a:p>
            <a:pPr marL="800100" lvl="1" indent="-342900">
              <a:buFont typeface="Calibri"/>
              <a:buChar char="-"/>
            </a:pPr>
            <a:r>
              <a:rPr lang="en-GB" dirty="0">
                <a:ea typeface="Calibri"/>
                <a:cs typeface="Times New Roman"/>
              </a:rPr>
              <a:t>What does he identify as its positive and negative feature?</a:t>
            </a:r>
          </a:p>
          <a:p>
            <a:pPr marL="800100" lvl="1" indent="-342900">
              <a:buFont typeface="Calibri"/>
              <a:buChar char="-"/>
            </a:pPr>
            <a:r>
              <a:rPr lang="en-GB" dirty="0">
                <a:ea typeface="Calibri"/>
                <a:cs typeface="Times New Roman"/>
              </a:rPr>
              <a:t>How does Poe’s characterisation compare and contrast with those on view at the Great Exhibition?</a:t>
            </a:r>
          </a:p>
          <a:p>
            <a:pPr marL="800100" lvl="1" indent="-342900">
              <a:buFont typeface="Calibri"/>
              <a:buChar char="-"/>
            </a:pPr>
            <a:r>
              <a:rPr lang="en-GB" dirty="0">
                <a:ea typeface="Calibri"/>
                <a:cs typeface="Times New Roman"/>
              </a:rPr>
              <a:t>Is Poe’s status as a non-native Briton (an American) a detectable influence on how he characterises London?</a:t>
            </a:r>
          </a:p>
          <a:p>
            <a:pPr marL="800100" lvl="1" indent="-342900">
              <a:buFont typeface="Calibri"/>
              <a:buChar char="-"/>
            </a:pPr>
            <a:r>
              <a:rPr lang="en-GB" dirty="0">
                <a:ea typeface="Calibri"/>
                <a:cs typeface="Times New Roman"/>
              </a:rPr>
              <a:t>How does Poe’s characterisation compare and contrast with that of Engels?</a:t>
            </a:r>
          </a:p>
          <a:p>
            <a:pPr marL="457200" algn="just">
              <a:spcAft>
                <a:spcPts val="0"/>
              </a:spcAft>
            </a:pPr>
            <a:r>
              <a:rPr lang="en-GB" dirty="0">
                <a:ea typeface="Calibri"/>
                <a:cs typeface="Times New Roman"/>
              </a:rPr>
              <a:t> </a:t>
            </a:r>
          </a:p>
          <a:p>
            <a:pPr marL="342900" lvl="0" indent="-342900" algn="just">
              <a:spcAft>
                <a:spcPts val="0"/>
              </a:spcAft>
              <a:buFont typeface="Symbol"/>
              <a:buChar char=""/>
            </a:pPr>
            <a:r>
              <a:rPr lang="en-GB" b="1" dirty="0">
                <a:ea typeface="Calibri"/>
                <a:cs typeface="Times New Roman"/>
              </a:rPr>
              <a:t>Why do you think Poe decided to tell the story from the perspective of someone looking out of a coffee shop window, and how effective do you find this literary device?</a:t>
            </a:r>
            <a:endParaRPr lang="en-GB" dirty="0">
              <a:ea typeface="Calibri"/>
              <a:cs typeface="Times New Roman"/>
            </a:endParaRPr>
          </a:p>
          <a:p>
            <a:pPr marL="800100" lvl="1" indent="-342900">
              <a:buFont typeface="Calibri"/>
              <a:buChar char="-"/>
            </a:pPr>
            <a:r>
              <a:rPr lang="en-GB" dirty="0">
                <a:ea typeface="Calibri"/>
                <a:cs typeface="Times New Roman"/>
              </a:rPr>
              <a:t>How does the narrator’s view of London from the window compare and contrast with his perceptions of the city when he enters the streets? </a:t>
            </a:r>
          </a:p>
          <a:p>
            <a:pPr marL="285750" indent="-285750">
              <a:buFont typeface="Arial" panose="020B0604020202020204" pitchFamily="34" charset="0"/>
              <a:buChar char="•"/>
            </a:pPr>
            <a:endParaRPr lang="en-GB" dirty="0">
              <a:solidFill>
                <a:prstClr val="white"/>
              </a:solidFill>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76256" y="242968"/>
            <a:ext cx="2141592" cy="2999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TextBox 11"/>
          <p:cNvSpPr txBox="1"/>
          <p:nvPr/>
        </p:nvSpPr>
        <p:spPr>
          <a:xfrm>
            <a:off x="6802687" y="3330362"/>
            <a:ext cx="2351185" cy="523220"/>
          </a:xfrm>
          <a:prstGeom prst="rect">
            <a:avLst/>
          </a:prstGeom>
          <a:noFill/>
        </p:spPr>
        <p:txBody>
          <a:bodyPr wrap="square" rtlCol="0">
            <a:spAutoFit/>
          </a:bodyPr>
          <a:lstStyle/>
          <a:p>
            <a:pPr algn="ctr"/>
            <a:r>
              <a:rPr lang="en-GB" sz="1400" dirty="0" smtClean="0">
                <a:solidFill>
                  <a:prstClr val="white"/>
                </a:solidFill>
              </a:rPr>
              <a:t>Edgar Allan Poe</a:t>
            </a:r>
          </a:p>
          <a:p>
            <a:pPr algn="ctr"/>
            <a:r>
              <a:rPr lang="en-GB" sz="1400" dirty="0" smtClean="0">
                <a:solidFill>
                  <a:prstClr val="white"/>
                </a:solidFill>
              </a:rPr>
              <a:t>(1809– 1849)</a:t>
            </a:r>
            <a:endParaRPr lang="en-GB" sz="1400" dirty="0">
              <a:solidFill>
                <a:prstClr val="white"/>
              </a:solidFill>
            </a:endParaRPr>
          </a:p>
        </p:txBody>
      </p:sp>
    </p:spTree>
    <p:extLst>
      <p:ext uri="{BB962C8B-B14F-4D97-AF65-F5344CB8AC3E}">
        <p14:creationId xmlns:p14="http://schemas.microsoft.com/office/powerpoint/2010/main" val="8712750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61775"/>
            <a:ext cx="926073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sp>
        <p:nvSpPr>
          <p:cNvPr id="5" name="Rectangle 4"/>
          <p:cNvSpPr/>
          <p:nvPr/>
        </p:nvSpPr>
        <p:spPr>
          <a:xfrm>
            <a:off x="32467" y="-61775"/>
            <a:ext cx="6948264" cy="3220021"/>
          </a:xfrm>
          <a:prstGeom prst="rect">
            <a:avLst/>
          </a:prstGeom>
        </p:spPr>
        <p:txBody>
          <a:bodyPr wrap="square" lIns="540000" tIns="360000" rIns="540000" bIns="360000" numCol="1" spcCol="360000">
            <a:spAutoFit/>
          </a:bodyPr>
          <a:lstStyle/>
          <a:p>
            <a:r>
              <a:rPr lang="en-US" b="1" u="sng" dirty="0" smtClean="0">
                <a:solidFill>
                  <a:prstClr val="white"/>
                </a:solidFill>
              </a:rPr>
              <a:t>‘The Man of the Crowd’</a:t>
            </a:r>
            <a:endParaRPr lang="en-GB" b="1" u="sng" dirty="0" smtClean="0">
              <a:solidFill>
                <a:prstClr val="white"/>
              </a:solidFill>
            </a:endParaRPr>
          </a:p>
          <a:p>
            <a:endParaRPr lang="en-GB" b="1" u="sng" dirty="0">
              <a:solidFill>
                <a:prstClr val="white"/>
              </a:solidFill>
            </a:endParaRPr>
          </a:p>
          <a:p>
            <a:pPr marL="285750" indent="-285750">
              <a:buFont typeface="Arial" panose="020B0604020202020204" pitchFamily="34" charset="0"/>
              <a:buChar char="•"/>
            </a:pPr>
            <a:r>
              <a:rPr lang="en-GB" b="1" dirty="0" smtClean="0"/>
              <a:t>Poe credited with inventing the detective story</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smtClean="0"/>
              <a:t>His detective C </a:t>
            </a:r>
            <a:r>
              <a:rPr lang="en-GB" b="1" dirty="0" err="1"/>
              <a:t>Auguste</a:t>
            </a:r>
            <a:r>
              <a:rPr lang="en-GB" b="1" dirty="0"/>
              <a:t> </a:t>
            </a:r>
            <a:r>
              <a:rPr lang="en-GB" b="1" dirty="0" err="1" smtClean="0"/>
              <a:t>Dupin</a:t>
            </a:r>
            <a:r>
              <a:rPr lang="en-GB" b="1" dirty="0" smtClean="0"/>
              <a:t> </a:t>
            </a:r>
            <a:r>
              <a:rPr lang="en-GB" dirty="0" smtClean="0"/>
              <a:t>appears in:</a:t>
            </a:r>
          </a:p>
          <a:p>
            <a:endParaRPr lang="en-GB" dirty="0"/>
          </a:p>
          <a:p>
            <a:pPr algn="r"/>
            <a:r>
              <a:rPr lang="en-GB" dirty="0" smtClean="0"/>
              <a:t>‘The </a:t>
            </a:r>
            <a:r>
              <a:rPr lang="en-GB" dirty="0"/>
              <a:t>Murders in the Rue </a:t>
            </a:r>
            <a:r>
              <a:rPr lang="en-GB" dirty="0" smtClean="0"/>
              <a:t>Morgue’ </a:t>
            </a:r>
            <a:r>
              <a:rPr lang="en-GB" dirty="0"/>
              <a:t>(1841</a:t>
            </a:r>
            <a:r>
              <a:rPr lang="en-GB" dirty="0" smtClean="0"/>
              <a:t>),</a:t>
            </a:r>
          </a:p>
          <a:p>
            <a:pPr algn="r"/>
            <a:r>
              <a:rPr lang="en-GB" dirty="0" smtClean="0"/>
              <a:t>‘The </a:t>
            </a:r>
            <a:r>
              <a:rPr lang="en-GB" dirty="0"/>
              <a:t>Mystery of Marie </a:t>
            </a:r>
            <a:r>
              <a:rPr lang="en-GB" dirty="0" err="1" smtClean="0"/>
              <a:t>Rogêt</a:t>
            </a:r>
            <a:r>
              <a:rPr lang="en-GB" dirty="0" smtClean="0"/>
              <a:t>’ </a:t>
            </a:r>
            <a:r>
              <a:rPr lang="en-GB" dirty="0"/>
              <a:t>(1842) </a:t>
            </a:r>
            <a:endParaRPr lang="en-GB" dirty="0" smtClean="0"/>
          </a:p>
          <a:p>
            <a:pPr algn="r"/>
            <a:r>
              <a:rPr lang="en-GB" dirty="0" smtClean="0"/>
              <a:t>‘The </a:t>
            </a:r>
            <a:r>
              <a:rPr lang="en-GB" dirty="0"/>
              <a:t>Purloined </a:t>
            </a:r>
            <a:r>
              <a:rPr lang="en-GB" dirty="0" smtClean="0"/>
              <a:t>Letter’ </a:t>
            </a:r>
            <a:r>
              <a:rPr lang="en-GB" dirty="0"/>
              <a:t>(1844</a:t>
            </a:r>
            <a:r>
              <a:rPr lang="en-GB" dirty="0" smtClean="0"/>
              <a:t>).</a:t>
            </a:r>
            <a:endParaRPr lang="en-GB" dirty="0">
              <a:solidFill>
                <a:prstClr val="white"/>
              </a:solidFill>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76256" y="242968"/>
            <a:ext cx="2141592" cy="2999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TextBox 11"/>
          <p:cNvSpPr txBox="1"/>
          <p:nvPr/>
        </p:nvSpPr>
        <p:spPr>
          <a:xfrm>
            <a:off x="4630369" y="3261118"/>
            <a:ext cx="1093759" cy="2246769"/>
          </a:xfrm>
          <a:prstGeom prst="rect">
            <a:avLst/>
          </a:prstGeom>
          <a:noFill/>
        </p:spPr>
        <p:txBody>
          <a:bodyPr wrap="square" rtlCol="0">
            <a:spAutoFit/>
          </a:bodyPr>
          <a:lstStyle/>
          <a:p>
            <a:pPr algn="r"/>
            <a:r>
              <a:rPr lang="en-GB" sz="1400" dirty="0">
                <a:solidFill>
                  <a:prstClr val="white"/>
                </a:solidFill>
              </a:rPr>
              <a:t>Illustration to </a:t>
            </a:r>
            <a:r>
              <a:rPr lang="en-GB" sz="1400" dirty="0" smtClean="0">
                <a:solidFill>
                  <a:prstClr val="white"/>
                </a:solidFill>
              </a:rPr>
              <a:t>‘The </a:t>
            </a:r>
            <a:r>
              <a:rPr lang="en-GB" sz="1400" dirty="0">
                <a:solidFill>
                  <a:prstClr val="white"/>
                </a:solidFill>
              </a:rPr>
              <a:t>Purloined </a:t>
            </a:r>
            <a:r>
              <a:rPr lang="en-GB" sz="1400" dirty="0" smtClean="0">
                <a:solidFill>
                  <a:prstClr val="white"/>
                </a:solidFill>
              </a:rPr>
              <a:t>Letter’ (pre 1863);</a:t>
            </a:r>
          </a:p>
          <a:p>
            <a:pPr algn="r"/>
            <a:endParaRPr lang="en-GB" sz="1400" dirty="0">
              <a:solidFill>
                <a:prstClr val="white"/>
              </a:solidFill>
            </a:endParaRPr>
          </a:p>
          <a:p>
            <a:pPr algn="r"/>
            <a:r>
              <a:rPr lang="en-GB" sz="1400" dirty="0" err="1" smtClean="0">
                <a:solidFill>
                  <a:prstClr val="white"/>
                </a:solidFill>
              </a:rPr>
              <a:t>Dupin</a:t>
            </a:r>
            <a:r>
              <a:rPr lang="en-GB" sz="1400" dirty="0" smtClean="0">
                <a:solidFill>
                  <a:prstClr val="white"/>
                </a:solidFill>
              </a:rPr>
              <a:t> in </a:t>
            </a:r>
            <a:r>
              <a:rPr lang="en-GB" sz="1400" i="1" dirty="0" smtClean="0">
                <a:solidFill>
                  <a:prstClr val="white"/>
                </a:solidFill>
              </a:rPr>
              <a:t>The League of Extraordinary Gentlemen</a:t>
            </a:r>
            <a:endParaRPr lang="en-GB" sz="1400" dirty="0">
              <a:solidFill>
                <a:prstClr val="white"/>
              </a:solidFill>
            </a:endParaRPr>
          </a:p>
        </p:txBody>
      </p:sp>
      <p:pic>
        <p:nvPicPr>
          <p:cNvPr id="307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467" y="2881180"/>
            <a:ext cx="4463502" cy="36194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27940" y="3215047"/>
            <a:ext cx="3189908" cy="32856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9125810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61775"/>
            <a:ext cx="926073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sp>
        <p:nvSpPr>
          <p:cNvPr id="5" name="Rectangle 4"/>
          <p:cNvSpPr/>
          <p:nvPr/>
        </p:nvSpPr>
        <p:spPr>
          <a:xfrm>
            <a:off x="0" y="0"/>
            <a:ext cx="6376603" cy="7836670"/>
          </a:xfrm>
          <a:prstGeom prst="rect">
            <a:avLst/>
          </a:prstGeom>
        </p:spPr>
        <p:txBody>
          <a:bodyPr wrap="square" lIns="540000" tIns="360000" rIns="540000" bIns="360000" numCol="1" spcCol="360000">
            <a:spAutoFit/>
          </a:bodyPr>
          <a:lstStyle/>
          <a:p>
            <a:r>
              <a:rPr lang="en-US" b="1" u="sng" dirty="0" smtClean="0">
                <a:solidFill>
                  <a:prstClr val="white"/>
                </a:solidFill>
              </a:rPr>
              <a:t>7. ‘The Man of the Crowd’</a:t>
            </a:r>
            <a:endParaRPr lang="en-GB" b="1" u="sng" dirty="0" smtClean="0">
              <a:solidFill>
                <a:prstClr val="white"/>
              </a:solidFill>
            </a:endParaRPr>
          </a:p>
          <a:p>
            <a:endParaRPr lang="en-GB" b="1" u="sng" dirty="0" smtClean="0">
              <a:solidFill>
                <a:prstClr val="white"/>
              </a:solidFill>
            </a:endParaRPr>
          </a:p>
          <a:p>
            <a:endParaRPr lang="en-GB" b="1" u="sng" dirty="0">
              <a:solidFill>
                <a:prstClr val="white"/>
              </a:solidFill>
            </a:endParaRPr>
          </a:p>
          <a:p>
            <a:pPr marL="285750" lvl="0" indent="-285750">
              <a:spcAft>
                <a:spcPts val="0"/>
              </a:spcAft>
              <a:buFont typeface="Arial" panose="020B0604020202020204" pitchFamily="34" charset="0"/>
              <a:buChar char="•"/>
            </a:pPr>
            <a:r>
              <a:rPr lang="en-GB" sz="2400" b="1" dirty="0" smtClean="0">
                <a:solidFill>
                  <a:srgbClr val="FFFF00"/>
                </a:solidFill>
                <a:ea typeface="Calibri"/>
                <a:cs typeface="Times New Roman"/>
              </a:rPr>
              <a:t>In what ways is ‘The Man of the Crowd’ comparable to a detective? </a:t>
            </a:r>
          </a:p>
          <a:p>
            <a:pPr marL="285750" lvl="0" indent="-285750">
              <a:spcAft>
                <a:spcPts val="0"/>
              </a:spcAft>
              <a:buFont typeface="Arial" panose="020B0604020202020204" pitchFamily="34" charset="0"/>
              <a:buChar char="•"/>
            </a:pPr>
            <a:endParaRPr lang="en-GB" sz="2400" b="1" dirty="0">
              <a:solidFill>
                <a:srgbClr val="FFFF00"/>
              </a:solidFill>
              <a:ea typeface="Calibri"/>
              <a:cs typeface="Times New Roman"/>
            </a:endParaRPr>
          </a:p>
          <a:p>
            <a:pPr marL="285750" lvl="0" indent="-285750">
              <a:spcAft>
                <a:spcPts val="0"/>
              </a:spcAft>
              <a:buFont typeface="Arial" panose="020B0604020202020204" pitchFamily="34" charset="0"/>
              <a:buChar char="•"/>
            </a:pPr>
            <a:r>
              <a:rPr lang="en-GB" sz="2400" b="1" dirty="0" smtClean="0">
                <a:solidFill>
                  <a:srgbClr val="FFFF00"/>
                </a:solidFill>
                <a:ea typeface="Calibri"/>
                <a:cs typeface="Times New Roman"/>
              </a:rPr>
              <a:t>Does he view and perceive the city like a detective?</a:t>
            </a:r>
          </a:p>
          <a:p>
            <a:pPr marL="285750" lvl="0" indent="-285750">
              <a:spcAft>
                <a:spcPts val="0"/>
              </a:spcAft>
              <a:buFont typeface="Arial" panose="020B0604020202020204" pitchFamily="34" charset="0"/>
              <a:buChar char="•"/>
            </a:pPr>
            <a:endParaRPr lang="en-GB" sz="2400" b="1" dirty="0">
              <a:solidFill>
                <a:srgbClr val="FFFF00"/>
              </a:solidFill>
              <a:ea typeface="Calibri"/>
              <a:cs typeface="Times New Roman"/>
            </a:endParaRPr>
          </a:p>
          <a:p>
            <a:pPr marL="285750" lvl="0" indent="-285750">
              <a:spcAft>
                <a:spcPts val="0"/>
              </a:spcAft>
              <a:buFont typeface="Arial" panose="020B0604020202020204" pitchFamily="34" charset="0"/>
              <a:buChar char="•"/>
            </a:pPr>
            <a:r>
              <a:rPr lang="en-GB" sz="2400" b="1" dirty="0" smtClean="0">
                <a:solidFill>
                  <a:srgbClr val="FFFF00"/>
                </a:solidFill>
                <a:ea typeface="Calibri"/>
                <a:cs typeface="Times New Roman"/>
              </a:rPr>
              <a:t>What makes detective stories distinctively urban?</a:t>
            </a:r>
          </a:p>
          <a:p>
            <a:pPr marL="285750" lvl="0" indent="-285750">
              <a:spcAft>
                <a:spcPts val="0"/>
              </a:spcAft>
              <a:buFont typeface="Arial" panose="020B0604020202020204" pitchFamily="34" charset="0"/>
              <a:buChar char="•"/>
            </a:pPr>
            <a:endParaRPr lang="en-GB" sz="2400" b="1" dirty="0">
              <a:solidFill>
                <a:srgbClr val="FFFF00"/>
              </a:solidFill>
              <a:ea typeface="Calibri"/>
              <a:cs typeface="Times New Roman"/>
            </a:endParaRPr>
          </a:p>
          <a:p>
            <a:pPr marL="285750" indent="-285750">
              <a:buFont typeface="Arial" panose="020B0604020202020204" pitchFamily="34" charset="0"/>
              <a:buChar char="•"/>
            </a:pPr>
            <a:r>
              <a:rPr lang="en-GB" sz="2400" b="1" dirty="0">
                <a:solidFill>
                  <a:srgbClr val="FFFF00"/>
                </a:solidFill>
              </a:rPr>
              <a:t>What makes </a:t>
            </a:r>
            <a:r>
              <a:rPr lang="en-GB" sz="2400" b="1" dirty="0" smtClean="0">
                <a:solidFill>
                  <a:srgbClr val="FFFF00"/>
                </a:solidFill>
              </a:rPr>
              <a:t>‘</a:t>
            </a:r>
            <a:r>
              <a:rPr lang="en-GB" sz="2400" b="1" dirty="0" smtClean="0">
                <a:solidFill>
                  <a:srgbClr val="FFFF00"/>
                </a:solidFill>
                <a:ea typeface="Calibri"/>
                <a:cs typeface="Times New Roman"/>
              </a:rPr>
              <a:t>The </a:t>
            </a:r>
            <a:r>
              <a:rPr lang="en-GB" sz="2400" b="1" dirty="0">
                <a:solidFill>
                  <a:srgbClr val="FFFF00"/>
                </a:solidFill>
                <a:ea typeface="Calibri"/>
                <a:cs typeface="Times New Roman"/>
              </a:rPr>
              <a:t>Man of the </a:t>
            </a:r>
            <a:r>
              <a:rPr lang="en-GB" sz="2400" b="1" dirty="0" smtClean="0">
                <a:solidFill>
                  <a:srgbClr val="FFFF00"/>
                </a:solidFill>
                <a:ea typeface="Calibri"/>
                <a:cs typeface="Times New Roman"/>
              </a:rPr>
              <a:t>Crowd’ story a </a:t>
            </a:r>
            <a:r>
              <a:rPr lang="en-GB" sz="2400" b="1" dirty="0" smtClean="0">
                <a:solidFill>
                  <a:srgbClr val="FFFF00"/>
                </a:solidFill>
              </a:rPr>
              <a:t>distinctly </a:t>
            </a:r>
            <a:r>
              <a:rPr lang="en-GB" sz="2400" b="1" dirty="0">
                <a:solidFill>
                  <a:srgbClr val="FFFF00"/>
                </a:solidFill>
              </a:rPr>
              <a:t>‘urban’ one?</a:t>
            </a:r>
          </a:p>
          <a:p>
            <a:pPr marL="285750" lvl="0" indent="-285750">
              <a:spcAft>
                <a:spcPts val="0"/>
              </a:spcAft>
              <a:buFont typeface="Arial" panose="020B0604020202020204" pitchFamily="34" charset="0"/>
              <a:buChar char="•"/>
            </a:pPr>
            <a:endParaRPr lang="en-GB" sz="2400" b="1" dirty="0" smtClean="0">
              <a:solidFill>
                <a:srgbClr val="FFFF00"/>
              </a:solidFill>
              <a:ea typeface="Calibri"/>
              <a:cs typeface="Times New Roman"/>
            </a:endParaRPr>
          </a:p>
          <a:p>
            <a:pPr lvl="0" algn="just">
              <a:spcAft>
                <a:spcPts val="0"/>
              </a:spcAft>
            </a:pPr>
            <a:endParaRPr lang="en-GB" sz="2400" b="1" dirty="0">
              <a:solidFill>
                <a:srgbClr val="FFFF00"/>
              </a:solidFill>
              <a:ea typeface="Calibri"/>
              <a:cs typeface="Times New Roman"/>
            </a:endParaRPr>
          </a:p>
          <a:p>
            <a:pPr lvl="0" algn="just">
              <a:spcAft>
                <a:spcPts val="0"/>
              </a:spcAft>
            </a:pPr>
            <a:endParaRPr lang="en-GB" sz="2400" b="1" dirty="0" smtClean="0">
              <a:solidFill>
                <a:srgbClr val="FFFF00"/>
              </a:solidFill>
              <a:ea typeface="Calibri"/>
              <a:cs typeface="Times New Roman"/>
            </a:endParaRPr>
          </a:p>
          <a:p>
            <a:pPr marL="285750" lvl="0" indent="-285750" algn="just">
              <a:spcAft>
                <a:spcPts val="0"/>
              </a:spcAft>
              <a:buFont typeface="Arial" panose="020B0604020202020204" pitchFamily="34" charset="0"/>
              <a:buChar char="•"/>
            </a:pPr>
            <a:endParaRPr lang="en-GB" sz="2400" b="1" dirty="0" smtClean="0">
              <a:solidFill>
                <a:srgbClr val="FFFF00"/>
              </a:solidFill>
              <a:ea typeface="Calibri"/>
              <a:cs typeface="Times New Roman"/>
            </a:endParaRPr>
          </a:p>
          <a:p>
            <a:pPr lvl="0" algn="just">
              <a:spcAft>
                <a:spcPts val="0"/>
              </a:spcAft>
            </a:pPr>
            <a:endParaRPr lang="en-GB" sz="2400" b="1" dirty="0">
              <a:ea typeface="Calibri"/>
              <a:cs typeface="Times New Roman"/>
            </a:endParaRPr>
          </a:p>
          <a:p>
            <a:pPr lvl="0" algn="just">
              <a:spcAft>
                <a:spcPts val="0"/>
              </a:spcAft>
            </a:pPr>
            <a:endParaRPr lang="en-GB" sz="2400" dirty="0">
              <a:ea typeface="Calibri"/>
              <a:cs typeface="Times New Roman"/>
            </a:endParaRPr>
          </a:p>
        </p:txBody>
      </p:sp>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6603" y="27500"/>
            <a:ext cx="2777269" cy="28605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1257698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61775"/>
            <a:ext cx="926073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sp>
        <p:nvSpPr>
          <p:cNvPr id="5" name="Rectangle 4"/>
          <p:cNvSpPr/>
          <p:nvPr/>
        </p:nvSpPr>
        <p:spPr>
          <a:xfrm>
            <a:off x="0" y="0"/>
            <a:ext cx="9144000" cy="6636341"/>
          </a:xfrm>
          <a:prstGeom prst="rect">
            <a:avLst/>
          </a:prstGeom>
        </p:spPr>
        <p:txBody>
          <a:bodyPr wrap="square" lIns="540000" tIns="360000" rIns="540000" bIns="360000" numCol="1" spcCol="360000">
            <a:spAutoFit/>
          </a:bodyPr>
          <a:lstStyle/>
          <a:p>
            <a:r>
              <a:rPr lang="en-US" b="1" u="sng" dirty="0" smtClean="0">
                <a:solidFill>
                  <a:prstClr val="white"/>
                </a:solidFill>
              </a:rPr>
              <a:t>7. ‘The Man of the Crowd’</a:t>
            </a:r>
            <a:endParaRPr lang="en-GB" b="1" u="sng" dirty="0" smtClean="0">
              <a:solidFill>
                <a:prstClr val="white"/>
              </a:solidFill>
            </a:endParaRPr>
          </a:p>
          <a:p>
            <a:endParaRPr lang="en-GB" b="1" u="sng" dirty="0">
              <a:solidFill>
                <a:prstClr val="white"/>
              </a:solidFill>
            </a:endParaRPr>
          </a:p>
          <a:p>
            <a:pPr marL="285750" lvl="0" indent="-285750" algn="just">
              <a:buFont typeface="Arial" panose="020B0604020202020204" pitchFamily="34" charset="0"/>
              <a:buChar char="•"/>
            </a:pPr>
            <a:r>
              <a:rPr lang="en-GB" sz="2800" b="1" dirty="0" smtClean="0">
                <a:solidFill>
                  <a:srgbClr val="FFFF00"/>
                </a:solidFill>
              </a:rPr>
              <a:t>‘</a:t>
            </a:r>
            <a:r>
              <a:rPr lang="en-GB" sz="2800" b="1" dirty="0">
                <a:solidFill>
                  <a:srgbClr val="FFFF00"/>
                </a:solidFill>
              </a:rPr>
              <a:t>The Man of the Crowd’ has been celebrated by scholars as a harbinger of modernism, and as an early attempt to grapple with the distinctiveness of the modern city literarily. Why do you think this </a:t>
            </a:r>
            <a:r>
              <a:rPr lang="en-GB" sz="2800" b="1" dirty="0" smtClean="0">
                <a:solidFill>
                  <a:srgbClr val="FFFF00"/>
                </a:solidFill>
              </a:rPr>
              <a:t>is?</a:t>
            </a:r>
            <a:endParaRPr lang="en-GB" sz="2800" dirty="0">
              <a:solidFill>
                <a:srgbClr val="FFFF00"/>
              </a:solidFill>
            </a:endParaRPr>
          </a:p>
          <a:p>
            <a:pPr marL="285750" lvl="0" indent="-285750" algn="just">
              <a:buFont typeface="Arial" panose="020B0604020202020204" pitchFamily="34" charset="0"/>
              <a:buChar char="•"/>
            </a:pPr>
            <a:endParaRPr lang="en-GB" sz="2800" dirty="0">
              <a:solidFill>
                <a:srgbClr val="FFFF00"/>
              </a:solidFill>
            </a:endParaRPr>
          </a:p>
          <a:p>
            <a:pPr marL="742950" lvl="1" indent="-285750" algn="just">
              <a:buFontTx/>
              <a:buChar char="-"/>
            </a:pPr>
            <a:r>
              <a:rPr lang="en-GB" sz="2800" b="1" dirty="0" smtClean="0">
                <a:solidFill>
                  <a:srgbClr val="FFFF00"/>
                </a:solidFill>
              </a:rPr>
              <a:t>Are </a:t>
            </a:r>
            <a:r>
              <a:rPr lang="en-GB" sz="2800" b="1" dirty="0">
                <a:solidFill>
                  <a:srgbClr val="FFFF00"/>
                </a:solidFill>
              </a:rPr>
              <a:t>any distinctly ‘modern’ features of Victorian life identified in the </a:t>
            </a:r>
            <a:r>
              <a:rPr lang="en-GB" sz="2800" b="1" dirty="0" smtClean="0">
                <a:solidFill>
                  <a:srgbClr val="FFFF00"/>
                </a:solidFill>
              </a:rPr>
              <a:t>story?</a:t>
            </a:r>
          </a:p>
          <a:p>
            <a:pPr marL="742950" lvl="1" indent="-285750" algn="just">
              <a:buFontTx/>
              <a:buChar char="-"/>
            </a:pPr>
            <a:endParaRPr lang="en-GB" sz="2800" b="1" dirty="0" smtClean="0">
              <a:solidFill>
                <a:srgbClr val="FFFF00"/>
              </a:solidFill>
            </a:endParaRPr>
          </a:p>
          <a:p>
            <a:pPr marL="742950" lvl="1" indent="-285750" algn="just">
              <a:buFontTx/>
              <a:buChar char="-"/>
            </a:pPr>
            <a:r>
              <a:rPr lang="en-GB" sz="2800" b="1" dirty="0" smtClean="0">
                <a:solidFill>
                  <a:srgbClr val="FFFF00"/>
                </a:solidFill>
              </a:rPr>
              <a:t>Are </a:t>
            </a:r>
            <a:r>
              <a:rPr lang="en-GB" sz="2800" b="1" dirty="0">
                <a:solidFill>
                  <a:srgbClr val="FFFF00"/>
                </a:solidFill>
              </a:rPr>
              <a:t>there any ways in which the story might be thought of as conveying a distinctly ‘modern’ </a:t>
            </a:r>
            <a:r>
              <a:rPr lang="en-GB" sz="2800" b="1" dirty="0" smtClean="0">
                <a:solidFill>
                  <a:srgbClr val="FFFF00"/>
                </a:solidFill>
              </a:rPr>
              <a:t>sensibility?</a:t>
            </a:r>
          </a:p>
          <a:p>
            <a:pPr marL="742950" lvl="1" indent="-285750">
              <a:buFontTx/>
              <a:buChar char="-"/>
            </a:pPr>
            <a:endParaRPr lang="en-GB" sz="2000" b="1" dirty="0" smtClean="0">
              <a:solidFill>
                <a:srgbClr val="FFFF00"/>
              </a:solidFill>
            </a:endParaRPr>
          </a:p>
          <a:p>
            <a:pPr lvl="0" algn="just">
              <a:spcAft>
                <a:spcPts val="0"/>
              </a:spcAft>
            </a:pPr>
            <a:endParaRPr lang="en-GB" sz="2000" dirty="0">
              <a:solidFill>
                <a:srgbClr val="FFFF00"/>
              </a:solidFill>
              <a:ea typeface="Calibri"/>
              <a:cs typeface="Times New Roman"/>
            </a:endParaRPr>
          </a:p>
        </p:txBody>
      </p:sp>
    </p:spTree>
    <p:extLst>
      <p:ext uri="{BB962C8B-B14F-4D97-AF65-F5344CB8AC3E}">
        <p14:creationId xmlns:p14="http://schemas.microsoft.com/office/powerpoint/2010/main" val="5256627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61775"/>
            <a:ext cx="926073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sp>
        <p:nvSpPr>
          <p:cNvPr id="5" name="Rectangle 4"/>
          <p:cNvSpPr/>
          <p:nvPr/>
        </p:nvSpPr>
        <p:spPr>
          <a:xfrm>
            <a:off x="0" y="0"/>
            <a:ext cx="9144000" cy="6113121"/>
          </a:xfrm>
          <a:prstGeom prst="rect">
            <a:avLst/>
          </a:prstGeom>
        </p:spPr>
        <p:txBody>
          <a:bodyPr wrap="square" lIns="540000" tIns="360000" rIns="540000" bIns="360000" numCol="1" spcCol="360000">
            <a:spAutoFit/>
          </a:bodyPr>
          <a:lstStyle/>
          <a:p>
            <a:r>
              <a:rPr lang="en-US" b="1" u="sng" dirty="0" smtClean="0">
                <a:solidFill>
                  <a:prstClr val="white"/>
                </a:solidFill>
              </a:rPr>
              <a:t>7. ‘The Man of the Crowd’</a:t>
            </a:r>
            <a:endParaRPr lang="en-GB" b="1" u="sng" dirty="0" smtClean="0">
              <a:solidFill>
                <a:prstClr val="white"/>
              </a:solidFill>
            </a:endParaRPr>
          </a:p>
          <a:p>
            <a:endParaRPr lang="en-GB" b="1" u="sng" dirty="0">
              <a:solidFill>
                <a:prstClr val="white"/>
              </a:solidFill>
            </a:endParaRPr>
          </a:p>
          <a:p>
            <a:pPr marL="285750" lvl="0" indent="-285750">
              <a:buFont typeface="Arial" panose="020B0604020202020204" pitchFamily="34" charset="0"/>
              <a:buChar char="•"/>
            </a:pPr>
            <a:r>
              <a:rPr lang="en-GB" b="1" dirty="0" smtClean="0"/>
              <a:t>‘</a:t>
            </a:r>
            <a:r>
              <a:rPr lang="en-GB" b="1" dirty="0"/>
              <a:t>The Man of the Crowd’ has been celebrated by scholars as a harbinger of modernism, and as an early attempt to grapple with the distinctiveness of the modern city literarily. Why do you think this </a:t>
            </a:r>
            <a:r>
              <a:rPr lang="en-GB" b="1" dirty="0" smtClean="0"/>
              <a:t>is?</a:t>
            </a:r>
            <a:endParaRPr lang="en-GB" dirty="0"/>
          </a:p>
          <a:p>
            <a:pPr marL="742950" lvl="1" indent="-285750">
              <a:buFontTx/>
              <a:buChar char="-"/>
            </a:pPr>
            <a:r>
              <a:rPr lang="en-GB" dirty="0" smtClean="0"/>
              <a:t>Are </a:t>
            </a:r>
            <a:r>
              <a:rPr lang="en-GB" dirty="0"/>
              <a:t>any distinctly ‘modern’ features of Victorian life identified in the </a:t>
            </a:r>
            <a:r>
              <a:rPr lang="en-GB" dirty="0" smtClean="0"/>
              <a:t>story?</a:t>
            </a:r>
          </a:p>
          <a:p>
            <a:pPr marL="742950" lvl="1" indent="-285750">
              <a:buFontTx/>
              <a:buChar char="-"/>
            </a:pPr>
            <a:r>
              <a:rPr lang="en-GB" dirty="0" smtClean="0"/>
              <a:t>Are </a:t>
            </a:r>
            <a:r>
              <a:rPr lang="en-GB" dirty="0"/>
              <a:t>there any ways in which the story might be thought of as conveying a distinctly ‘modern’ </a:t>
            </a:r>
            <a:r>
              <a:rPr lang="en-GB" dirty="0" smtClean="0"/>
              <a:t>sensibility?</a:t>
            </a:r>
          </a:p>
          <a:p>
            <a:pPr marL="742950" lvl="1" indent="-285750">
              <a:buFontTx/>
              <a:buChar char="-"/>
            </a:pPr>
            <a:r>
              <a:rPr lang="en-GB" dirty="0" smtClean="0"/>
              <a:t>What </a:t>
            </a:r>
            <a:r>
              <a:rPr lang="en-GB" dirty="0"/>
              <a:t>makes the story a distinctly ‘urban’ one</a:t>
            </a:r>
            <a:r>
              <a:rPr lang="en-GB" dirty="0" smtClean="0"/>
              <a:t>?</a:t>
            </a:r>
          </a:p>
          <a:p>
            <a:pPr marL="742950" lvl="1" indent="-285750">
              <a:buFontTx/>
              <a:buChar char="-"/>
            </a:pPr>
            <a:endParaRPr lang="en-GB" dirty="0"/>
          </a:p>
          <a:p>
            <a:pPr algn="r"/>
            <a:r>
              <a:rPr lang="en-GB" b="1" dirty="0" smtClean="0">
                <a:solidFill>
                  <a:srgbClr val="FFC000"/>
                </a:solidFill>
                <a:effectLst>
                  <a:outerShdw blurRad="38100" dist="38100" dir="2700000" algn="tl">
                    <a:srgbClr val="000000">
                      <a:alpha val="43137"/>
                    </a:srgbClr>
                  </a:outerShdw>
                </a:effectLst>
              </a:rPr>
              <a:t>***See references to Poe in Baudelaire, </a:t>
            </a:r>
          </a:p>
          <a:p>
            <a:pPr algn="r"/>
            <a:r>
              <a:rPr lang="en-GB" b="1" dirty="0" smtClean="0">
                <a:solidFill>
                  <a:srgbClr val="FFC000"/>
                </a:solidFill>
                <a:effectLst>
                  <a:outerShdw blurRad="38100" dist="38100" dir="2700000" algn="tl">
                    <a:srgbClr val="000000">
                      <a:alpha val="43137"/>
                    </a:srgbClr>
                  </a:outerShdw>
                </a:effectLst>
              </a:rPr>
              <a:t>‘The </a:t>
            </a:r>
            <a:r>
              <a:rPr lang="en-GB" b="1" dirty="0">
                <a:solidFill>
                  <a:srgbClr val="FFC000"/>
                </a:solidFill>
                <a:effectLst>
                  <a:outerShdw blurRad="38100" dist="38100" dir="2700000" algn="tl">
                    <a:srgbClr val="000000">
                      <a:alpha val="43137"/>
                    </a:srgbClr>
                  </a:outerShdw>
                </a:effectLst>
              </a:rPr>
              <a:t>Painter of Modern Life’  </a:t>
            </a:r>
            <a:r>
              <a:rPr lang="en-GB" b="1" dirty="0" smtClean="0">
                <a:solidFill>
                  <a:srgbClr val="FFC000"/>
                </a:solidFill>
                <a:effectLst>
                  <a:outerShdw blurRad="38100" dist="38100" dir="2700000" algn="tl">
                    <a:srgbClr val="000000">
                      <a:alpha val="43137"/>
                    </a:srgbClr>
                  </a:outerShdw>
                </a:effectLst>
              </a:rPr>
              <a:t>(Week 2)</a:t>
            </a:r>
            <a:endParaRPr lang="en-GB" b="1" dirty="0">
              <a:solidFill>
                <a:srgbClr val="FFC000"/>
              </a:solidFill>
              <a:effectLst>
                <a:outerShdw blurRad="38100" dist="38100" dir="2700000" algn="tl">
                  <a:srgbClr val="000000">
                    <a:alpha val="43137"/>
                  </a:srgbClr>
                </a:outerShdw>
              </a:effectLst>
            </a:endParaRPr>
          </a:p>
          <a:p>
            <a:pPr algn="just"/>
            <a:r>
              <a:rPr lang="en-GB" sz="2000" b="1" dirty="0" smtClean="0">
                <a:solidFill>
                  <a:srgbClr val="FFFF00"/>
                </a:solidFill>
              </a:rPr>
              <a:t>WEEK 2 Paris</a:t>
            </a:r>
            <a:r>
              <a:rPr lang="en-GB" sz="2000" b="1" dirty="0">
                <a:solidFill>
                  <a:srgbClr val="FFFF00"/>
                </a:solidFill>
              </a:rPr>
              <a:t>: Capital of the 19th Century</a:t>
            </a:r>
          </a:p>
          <a:p>
            <a:pPr lvl="0" algn="just">
              <a:spcAft>
                <a:spcPts val="0"/>
              </a:spcAft>
            </a:pPr>
            <a:r>
              <a:rPr lang="en-GB" sz="1600" i="1" u="sng" dirty="0">
                <a:solidFill>
                  <a:srgbClr val="FFFF00"/>
                </a:solidFill>
              </a:rPr>
              <a:t>Required reading and other preparation:</a:t>
            </a:r>
            <a:endParaRPr lang="en-GB" sz="1600" i="1" dirty="0">
              <a:solidFill>
                <a:srgbClr val="FFFF00"/>
              </a:solidFill>
              <a:ea typeface="Calibri"/>
              <a:cs typeface="Times New Roman"/>
            </a:endParaRPr>
          </a:p>
          <a:p>
            <a:pPr marL="285750" indent="-285750">
              <a:buFont typeface="Arial" panose="020B0604020202020204" pitchFamily="34" charset="0"/>
              <a:buChar char="•"/>
            </a:pPr>
            <a:r>
              <a:rPr lang="en-GB" sz="1600" dirty="0">
                <a:solidFill>
                  <a:srgbClr val="FFFF00"/>
                </a:solidFill>
              </a:rPr>
              <a:t>Charles Baudelaire, Sections I–IV and IX–XIII from </a:t>
            </a:r>
            <a:r>
              <a:rPr lang="en-GB" sz="1600" dirty="0" smtClean="0">
                <a:solidFill>
                  <a:srgbClr val="FFFF00"/>
                </a:solidFill>
              </a:rPr>
              <a:t>‘The Painter of Modern Life’ in </a:t>
            </a:r>
            <a:r>
              <a:rPr lang="en-GB" sz="1600" dirty="0">
                <a:solidFill>
                  <a:srgbClr val="FFFF00"/>
                </a:solidFill>
              </a:rPr>
              <a:t>Baudelaire, </a:t>
            </a:r>
            <a:r>
              <a:rPr lang="en-GB" sz="1600" i="1" dirty="0">
                <a:solidFill>
                  <a:srgbClr val="FFFF00"/>
                </a:solidFill>
              </a:rPr>
              <a:t>The Painter of Modern Life and Other Essays</a:t>
            </a:r>
            <a:r>
              <a:rPr lang="en-GB" sz="1600" dirty="0">
                <a:solidFill>
                  <a:srgbClr val="FFFF00"/>
                </a:solidFill>
              </a:rPr>
              <a:t>, edited  by Jonathan </a:t>
            </a:r>
            <a:r>
              <a:rPr lang="en-GB" sz="1600" dirty="0" err="1">
                <a:solidFill>
                  <a:srgbClr val="FFFF00"/>
                </a:solidFill>
              </a:rPr>
              <a:t>Mayne</a:t>
            </a:r>
            <a:r>
              <a:rPr lang="en-GB" sz="1600" dirty="0">
                <a:solidFill>
                  <a:srgbClr val="FFFF00"/>
                </a:solidFill>
              </a:rPr>
              <a:t> (</a:t>
            </a:r>
            <a:r>
              <a:rPr lang="en-GB" sz="1600" dirty="0" err="1">
                <a:solidFill>
                  <a:srgbClr val="FFFF00"/>
                </a:solidFill>
              </a:rPr>
              <a:t>Phaidon</a:t>
            </a:r>
            <a:r>
              <a:rPr lang="en-GB" sz="1600" dirty="0">
                <a:solidFill>
                  <a:srgbClr val="FFFF00"/>
                </a:solidFill>
              </a:rPr>
              <a:t>: London, 1995 [1863]), pp. 1–15 27–40</a:t>
            </a:r>
          </a:p>
          <a:p>
            <a:pPr marL="285750" indent="-285750">
              <a:buFont typeface="Arial" panose="020B0604020202020204" pitchFamily="34" charset="0"/>
              <a:buChar char="•"/>
            </a:pPr>
            <a:r>
              <a:rPr lang="en-GB" sz="1600" dirty="0">
                <a:solidFill>
                  <a:srgbClr val="FFFF00"/>
                </a:solidFill>
              </a:rPr>
              <a:t>Charles Baudelaire, selections from </a:t>
            </a:r>
            <a:r>
              <a:rPr lang="en-GB" sz="1600" i="1" dirty="0">
                <a:solidFill>
                  <a:srgbClr val="FFFF00"/>
                </a:solidFill>
              </a:rPr>
              <a:t>Paris Spleen </a:t>
            </a:r>
            <a:r>
              <a:rPr lang="en-GB" sz="1600" dirty="0">
                <a:solidFill>
                  <a:srgbClr val="FFFF00"/>
                </a:solidFill>
              </a:rPr>
              <a:t>and </a:t>
            </a:r>
            <a:r>
              <a:rPr lang="en-GB" sz="1600" i="1" dirty="0">
                <a:solidFill>
                  <a:srgbClr val="FFFF00"/>
                </a:solidFill>
              </a:rPr>
              <a:t>The Flowers of Evil</a:t>
            </a:r>
            <a:endParaRPr lang="en-GB" sz="1600" dirty="0">
              <a:solidFill>
                <a:srgbClr val="FFFF00"/>
              </a:solidFill>
            </a:endParaRPr>
          </a:p>
          <a:p>
            <a:pPr marL="285750" indent="-285750">
              <a:buFont typeface="Arial" panose="020B0604020202020204" pitchFamily="34" charset="0"/>
              <a:buChar char="•"/>
            </a:pPr>
            <a:r>
              <a:rPr lang="en-GB" sz="1600" dirty="0" smtClean="0">
                <a:solidFill>
                  <a:srgbClr val="FFFF00"/>
                </a:solidFill>
              </a:rPr>
              <a:t>Constantin </a:t>
            </a:r>
            <a:r>
              <a:rPr lang="en-GB" sz="1600" dirty="0">
                <a:solidFill>
                  <a:srgbClr val="FFFF00"/>
                </a:solidFill>
              </a:rPr>
              <a:t>Guys Paris paintings</a:t>
            </a:r>
          </a:p>
          <a:p>
            <a:pPr lvl="0" algn="just">
              <a:spcAft>
                <a:spcPts val="0"/>
              </a:spcAft>
            </a:pPr>
            <a:endParaRPr lang="en-GB" dirty="0">
              <a:ea typeface="Calibri"/>
              <a:cs typeface="Times New Roman"/>
            </a:endParaRPr>
          </a:p>
        </p:txBody>
      </p:sp>
    </p:spTree>
    <p:extLst>
      <p:ext uri="{BB962C8B-B14F-4D97-AF65-F5344CB8AC3E}">
        <p14:creationId xmlns:p14="http://schemas.microsoft.com/office/powerpoint/2010/main" val="37707341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2389025"/>
          </a:xfrm>
          <a:prstGeom prst="rect">
            <a:avLst/>
          </a:prstGeom>
        </p:spPr>
        <p:txBody>
          <a:bodyPr wrap="square" lIns="540000" tIns="360000" rIns="540000" bIns="360000">
            <a:spAutoFit/>
          </a:bodyPr>
          <a:lstStyle/>
          <a:p>
            <a:r>
              <a:rPr lang="en-GB" b="1" u="sng" dirty="0" smtClean="0">
                <a:solidFill>
                  <a:srgbClr val="FFFF00"/>
                </a:solidFill>
              </a:rPr>
              <a:t>PART </a:t>
            </a:r>
            <a:r>
              <a:rPr lang="en-GB" b="1" u="sng" dirty="0">
                <a:solidFill>
                  <a:srgbClr val="FFFF00"/>
                </a:solidFill>
              </a:rPr>
              <a:t>TWO: Paris and the Birth of ‘Modernity’</a:t>
            </a:r>
          </a:p>
          <a:p>
            <a:r>
              <a:rPr lang="en-GB" b="1" u="sng" dirty="0" smtClean="0">
                <a:solidFill>
                  <a:prstClr val="white"/>
                </a:solidFill>
              </a:rPr>
              <a:t>1</a:t>
            </a:r>
            <a:r>
              <a:rPr lang="en-GB" b="1" u="sng" dirty="0">
                <a:solidFill>
                  <a:prstClr val="white"/>
                </a:solidFill>
              </a:rPr>
              <a:t>. Capital of …</a:t>
            </a: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1027931"/>
            <a:ext cx="2741685" cy="35220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47864" y="1056013"/>
            <a:ext cx="2664296" cy="35353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00192" y="1056013"/>
            <a:ext cx="2088232" cy="34939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819215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2112026"/>
          </a:xfrm>
          <a:prstGeom prst="rect">
            <a:avLst/>
          </a:prstGeom>
        </p:spPr>
        <p:txBody>
          <a:bodyPr wrap="square" lIns="540000" tIns="360000" rIns="540000" bIns="360000">
            <a:spAutoFit/>
          </a:bodyPr>
          <a:lstStyle/>
          <a:p>
            <a:r>
              <a:rPr lang="en-GB" b="1" u="sng" dirty="0">
                <a:solidFill>
                  <a:prstClr val="white"/>
                </a:solidFill>
              </a:rPr>
              <a:t>1. Capital of …</a:t>
            </a: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1027931"/>
            <a:ext cx="2741685" cy="35220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47864" y="1056013"/>
            <a:ext cx="2664296" cy="35353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00192" y="1056013"/>
            <a:ext cx="2088232" cy="34939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0" y="0"/>
            <a:ext cx="9144000" cy="6636341"/>
          </a:xfrm>
          <a:prstGeom prst="rect">
            <a:avLst/>
          </a:prstGeom>
        </p:spPr>
        <p:txBody>
          <a:bodyPr wrap="square" lIns="540000" tIns="360000" rIns="540000" bIns="360000">
            <a:spAutoFit/>
          </a:bodyPr>
          <a:lstStyle/>
          <a:p>
            <a:r>
              <a:rPr lang="en-GB" b="1" u="sng" dirty="0">
                <a:solidFill>
                  <a:prstClr val="white"/>
                </a:solidFill>
              </a:rPr>
              <a:t>1. Capital of …</a:t>
            </a: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pPr algn="just"/>
            <a:r>
              <a:rPr lang="en-GB" b="1" dirty="0">
                <a:solidFill>
                  <a:srgbClr val="FFFF00"/>
                </a:solidFill>
                <a:effectLst>
                  <a:outerShdw blurRad="38100" dist="38100" dir="2700000" algn="tl">
                    <a:srgbClr val="000000">
                      <a:alpha val="43137"/>
                    </a:srgbClr>
                  </a:outerShdw>
                </a:effectLst>
              </a:rPr>
              <a:t>“ … In a blessed battle whose causes of success were enabled by Allah, a group of believers from the soldiers of the Caliphate (may Allah strengthen and support it) set out targeting the </a:t>
            </a:r>
            <a:r>
              <a:rPr lang="en-GB" sz="2400" b="1" dirty="0">
                <a:solidFill>
                  <a:srgbClr val="FFFF00"/>
                </a:solidFill>
                <a:effectLst>
                  <a:outerShdw blurRad="38100" dist="38100" dir="2700000" algn="tl">
                    <a:srgbClr val="000000">
                      <a:alpha val="43137"/>
                    </a:srgbClr>
                  </a:outerShdw>
                </a:effectLst>
              </a:rPr>
              <a:t>capital of prostitution and vice</a:t>
            </a:r>
            <a:r>
              <a:rPr lang="en-GB" b="1" dirty="0">
                <a:solidFill>
                  <a:srgbClr val="FFFF00"/>
                </a:solidFill>
                <a:effectLst>
                  <a:outerShdw blurRad="38100" dist="38100" dir="2700000" algn="tl">
                    <a:srgbClr val="000000">
                      <a:alpha val="43137"/>
                    </a:srgbClr>
                  </a:outerShdw>
                </a:effectLst>
              </a:rPr>
              <a:t>, the lead carrier of the cross in Europe — Paris.” </a:t>
            </a:r>
          </a:p>
          <a:p>
            <a:pPr marL="285750" indent="-285750" algn="r">
              <a:buFontTx/>
              <a:buChar char="-"/>
            </a:pPr>
            <a:r>
              <a:rPr lang="en-GB" dirty="0">
                <a:solidFill>
                  <a:prstClr val="white"/>
                </a:solidFill>
              </a:rPr>
              <a:t>Islamic State statement on November 2015 terrorist attacks</a:t>
            </a:r>
          </a:p>
        </p:txBody>
      </p:sp>
    </p:spTree>
    <p:extLst>
      <p:ext uri="{BB962C8B-B14F-4D97-AF65-F5344CB8AC3E}">
        <p14:creationId xmlns:p14="http://schemas.microsoft.com/office/powerpoint/2010/main" val="7607499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2389025"/>
          </a:xfrm>
          <a:prstGeom prst="rect">
            <a:avLst/>
          </a:prstGeom>
        </p:spPr>
        <p:txBody>
          <a:bodyPr wrap="square" lIns="540000" tIns="360000" rIns="540000" bIns="360000">
            <a:spAutoFit/>
          </a:bodyPr>
          <a:lstStyle/>
          <a:p>
            <a:r>
              <a:rPr lang="en-GB" b="1" u="sng" dirty="0">
                <a:solidFill>
                  <a:prstClr val="white"/>
                </a:solidFill>
              </a:rPr>
              <a:t>1. Capital of …</a:t>
            </a: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pic>
        <p:nvPicPr>
          <p:cNvPr id="3074" name="Picture 2" descr="E:\UWTSD\AHHI6011 - Idea of the City\Week 2 - Paris\Capital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1097" y="1162255"/>
            <a:ext cx="7793686" cy="554224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44208" y="15668"/>
            <a:ext cx="2505587" cy="31770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411760" y="57398"/>
            <a:ext cx="3600400" cy="923330"/>
          </a:xfrm>
          <a:prstGeom prst="rect">
            <a:avLst/>
          </a:prstGeom>
        </p:spPr>
        <p:txBody>
          <a:bodyPr wrap="square">
            <a:spAutoFit/>
          </a:bodyPr>
          <a:lstStyle/>
          <a:p>
            <a:endParaRPr lang="en-GB" b="1" i="1" dirty="0">
              <a:solidFill>
                <a:prstClr val="white"/>
              </a:solidFill>
            </a:endParaRPr>
          </a:p>
          <a:p>
            <a:r>
              <a:rPr lang="en-GB" b="1" dirty="0">
                <a:solidFill>
                  <a:srgbClr val="FFFF00"/>
                </a:solidFill>
              </a:rPr>
              <a:t>‘Paris, </a:t>
            </a:r>
            <a:r>
              <a:rPr lang="en-GB" b="1" dirty="0" err="1">
                <a:solidFill>
                  <a:srgbClr val="FFFF00"/>
                </a:solidFill>
              </a:rPr>
              <a:t>Capitale</a:t>
            </a:r>
            <a:r>
              <a:rPr lang="en-GB" b="1" dirty="0">
                <a:solidFill>
                  <a:srgbClr val="FFFF00"/>
                </a:solidFill>
              </a:rPr>
              <a:t> du Monde </a:t>
            </a:r>
            <a:r>
              <a:rPr lang="en-GB" b="1" dirty="0" err="1">
                <a:solidFill>
                  <a:srgbClr val="FFFF00"/>
                </a:solidFill>
              </a:rPr>
              <a:t>Civilsé</a:t>
            </a:r>
            <a:r>
              <a:rPr lang="en-GB" b="1" dirty="0">
                <a:solidFill>
                  <a:srgbClr val="FFFF00"/>
                </a:solidFill>
              </a:rPr>
              <a:t>, </a:t>
            </a:r>
            <a:r>
              <a:rPr lang="en-GB" b="1" i="1" dirty="0" err="1">
                <a:solidFill>
                  <a:srgbClr val="FFFF00"/>
                </a:solidFill>
              </a:rPr>
              <a:t>l’Exposition</a:t>
            </a:r>
            <a:r>
              <a:rPr lang="en-GB" b="1" i="1" dirty="0">
                <a:solidFill>
                  <a:srgbClr val="FFFF00"/>
                </a:solidFill>
              </a:rPr>
              <a:t> </a:t>
            </a:r>
            <a:r>
              <a:rPr lang="en-GB" b="1" i="1" dirty="0" err="1">
                <a:solidFill>
                  <a:srgbClr val="FFFF00"/>
                </a:solidFill>
              </a:rPr>
              <a:t>Universelle</a:t>
            </a:r>
            <a:r>
              <a:rPr lang="en-GB" b="1" dirty="0">
                <a:solidFill>
                  <a:srgbClr val="FFFF00"/>
                </a:solidFill>
              </a:rPr>
              <a:t>, 1900</a:t>
            </a:r>
          </a:p>
        </p:txBody>
      </p:sp>
    </p:spTree>
    <p:extLst>
      <p:ext uri="{BB962C8B-B14F-4D97-AF65-F5344CB8AC3E}">
        <p14:creationId xmlns:p14="http://schemas.microsoft.com/office/powerpoint/2010/main" val="153396781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23244"/>
            <a:ext cx="6103240" cy="2661482"/>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3838322"/>
            <a:ext cx="6436323" cy="2903045"/>
          </a:xfrm>
          <a:prstGeom prst="rect">
            <a:avLst/>
          </a:prstGeom>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90510" y="4004814"/>
            <a:ext cx="1835696" cy="27498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descr="E:\UWTSD\AHHI6011 - Idea of the City\Week 1 - London\World's Fairs Lectures\Photographs\parisexpositiono00maur_0092.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52509" y="44346"/>
            <a:ext cx="3273697" cy="3994252"/>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p:cNvSpPr/>
          <p:nvPr/>
        </p:nvSpPr>
        <p:spPr>
          <a:xfrm>
            <a:off x="0" y="0"/>
            <a:ext cx="9144000" cy="2943023"/>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a:t>
            </a:r>
            <a:r>
              <a:rPr lang="en-GB" b="1" dirty="0">
                <a:solidFill>
                  <a:srgbClr val="FFFF00"/>
                </a:solidFill>
              </a:rPr>
              <a:t>French Empire</a:t>
            </a:r>
          </a:p>
          <a:p>
            <a:endParaRPr lang="en-GB" b="1" dirty="0">
              <a:solidFill>
                <a:srgbClr val="FFFF00"/>
              </a:solidFill>
            </a:endParaRPr>
          </a:p>
          <a:p>
            <a:endParaRPr lang="en-GB" b="1" u="sng" dirty="0">
              <a:solidFill>
                <a:prstClr val="white"/>
              </a:solidFill>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96877648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90510" y="4004814"/>
            <a:ext cx="1835696" cy="27498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 name="Rectangle 15"/>
          <p:cNvSpPr/>
          <p:nvPr/>
        </p:nvSpPr>
        <p:spPr>
          <a:xfrm>
            <a:off x="0" y="1"/>
            <a:ext cx="5004048" cy="3497020"/>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a:t>
            </a:r>
            <a:r>
              <a:rPr lang="en-GB" b="1" dirty="0">
                <a:solidFill>
                  <a:srgbClr val="FFFF00"/>
                </a:solidFill>
              </a:rPr>
              <a:t>French Empire</a:t>
            </a:r>
          </a:p>
          <a:p>
            <a:endParaRPr lang="en-GB" b="1" dirty="0">
              <a:solidFill>
                <a:srgbClr val="FFFF00"/>
              </a:solidFill>
            </a:endParaRPr>
          </a:p>
          <a:p>
            <a:endParaRPr lang="en-GB" b="1" u="sng" dirty="0">
              <a:solidFill>
                <a:prstClr val="white"/>
              </a:solidFill>
            </a:endParaRPr>
          </a:p>
          <a:p>
            <a:r>
              <a:rPr lang="en-US" b="1" dirty="0" err="1">
                <a:effectLst>
                  <a:outerShdw blurRad="38100" dist="38100" dir="2700000" algn="tl">
                    <a:srgbClr val="000000">
                      <a:alpha val="43137"/>
                    </a:srgbClr>
                  </a:outerShdw>
                </a:effectLst>
              </a:rPr>
              <a:t>Trocadéro</a:t>
            </a:r>
            <a:r>
              <a:rPr lang="en-US" b="1" dirty="0">
                <a:effectLst>
                  <a:outerShdw blurRad="38100" dist="38100" dir="2700000" algn="tl">
                    <a:srgbClr val="000000">
                      <a:alpha val="43137"/>
                    </a:srgbClr>
                  </a:outerShdw>
                </a:effectLst>
              </a:rPr>
              <a:t> Palace during the Exposition </a:t>
            </a:r>
            <a:r>
              <a:rPr lang="en-US" b="1" dirty="0" err="1">
                <a:effectLst>
                  <a:outerShdw blurRad="38100" dist="38100" dir="2700000" algn="tl">
                    <a:srgbClr val="000000">
                      <a:alpha val="43137"/>
                    </a:srgbClr>
                  </a:outerShdw>
                </a:effectLst>
              </a:rPr>
              <a:t>Universelle</a:t>
            </a:r>
            <a:r>
              <a:rPr lang="en-US" b="1" dirty="0">
                <a:effectLst>
                  <a:outerShdw blurRad="38100" dist="38100" dir="2700000" algn="tl">
                    <a:srgbClr val="000000">
                      <a:alpha val="43137"/>
                    </a:srgbClr>
                  </a:outerShdw>
                </a:effectLst>
              </a:rPr>
              <a:t> of 1900</a:t>
            </a: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pic>
        <p:nvPicPr>
          <p:cNvPr id="5" name="Picture 4"/>
          <p:cNvPicPr>
            <a:picLocks noChangeAspect="1"/>
          </p:cNvPicPr>
          <p:nvPr/>
        </p:nvPicPr>
        <p:blipFill>
          <a:blip r:embed="rId4"/>
          <a:stretch>
            <a:fillRect/>
          </a:stretch>
        </p:blipFill>
        <p:spPr>
          <a:xfrm>
            <a:off x="107504" y="2252920"/>
            <a:ext cx="6161465" cy="4501767"/>
          </a:xfrm>
          <a:prstGeom prst="rect">
            <a:avLst/>
          </a:prstGeom>
        </p:spPr>
      </p:pic>
      <p:pic>
        <p:nvPicPr>
          <p:cNvPr id="10" name="Picture 5" descr="E:\UWTSD\AHHI6011 - Idea of the City\Week 1 - London\World's Fairs Lectures\Photographs\parisexpositiono00maur_0092.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52509" y="44346"/>
            <a:ext cx="3273697" cy="39942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660143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1958138"/>
          </a:xfrm>
          <a:prstGeom prst="rect">
            <a:avLst/>
          </a:prstGeom>
          <a:noFill/>
        </p:spPr>
        <p:txBody>
          <a:bodyPr wrap="square" lIns="540000" tIns="360000" rIns="540000" bIns="360000" rtlCol="0">
            <a:spAutoFit/>
          </a:bodyPr>
          <a:lstStyle/>
          <a:p>
            <a:pPr lvl="1"/>
            <a:endParaRPr lang="en-GB" sz="1600" dirty="0" smtClean="0"/>
          </a:p>
          <a:p>
            <a:pPr lvl="0"/>
            <a:r>
              <a:rPr lang="en-GB" sz="1600" dirty="0" smtClean="0"/>
              <a:t> </a:t>
            </a:r>
          </a:p>
          <a:p>
            <a:pPr marL="285750" lvl="0" indent="-285750">
              <a:buFont typeface="Arial" panose="020B0604020202020204" pitchFamily="34" charset="0"/>
              <a:buChar char="•"/>
            </a:pPr>
            <a:endParaRPr lang="en-GB" sz="1600" dirty="0" smtClean="0"/>
          </a:p>
          <a:p>
            <a:pPr lvl="0"/>
            <a:endParaRPr lang="en-GB" sz="1600" dirty="0"/>
          </a:p>
          <a:p>
            <a:pPr lvl="0"/>
            <a:endParaRPr lang="en-GB" sz="1600" dirty="0"/>
          </a:p>
        </p:txBody>
      </p:sp>
      <p:pic>
        <p:nvPicPr>
          <p:cNvPr id="3994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2646040" cy="37926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994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808051"/>
            <a:ext cx="4879918" cy="30499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2915817" y="17868"/>
            <a:ext cx="1465684" cy="1754326"/>
          </a:xfrm>
          <a:prstGeom prst="rect">
            <a:avLst/>
          </a:prstGeom>
        </p:spPr>
        <p:txBody>
          <a:bodyPr wrap="square">
            <a:spAutoFit/>
          </a:bodyPr>
          <a:lstStyle/>
          <a:p>
            <a:r>
              <a:rPr lang="en-GB" dirty="0" smtClean="0"/>
              <a:t>African exhibits in  </a:t>
            </a:r>
            <a:r>
              <a:rPr lang="fr-FR" dirty="0" smtClean="0"/>
              <a:t>Musée d'Ethnographie du Trocadéro</a:t>
            </a:r>
            <a:r>
              <a:rPr lang="en-GB" dirty="0" smtClean="0"/>
              <a:t> </a:t>
            </a:r>
            <a:endParaRPr lang="en-GB" dirty="0"/>
          </a:p>
        </p:txBody>
      </p:sp>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81500" y="-1871"/>
            <a:ext cx="4762500" cy="3352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942773" y="3264570"/>
            <a:ext cx="3201225" cy="35780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4879918" y="3792658"/>
            <a:ext cx="1062853" cy="3046988"/>
          </a:xfrm>
          <a:prstGeom prst="rect">
            <a:avLst/>
          </a:prstGeom>
        </p:spPr>
        <p:txBody>
          <a:bodyPr wrap="square">
            <a:spAutoFit/>
          </a:bodyPr>
          <a:lstStyle/>
          <a:p>
            <a:r>
              <a:rPr lang="en-GB" sz="1600" dirty="0" smtClean="0"/>
              <a:t>Josephine </a:t>
            </a:r>
            <a:r>
              <a:rPr lang="en-GB" sz="1600" dirty="0"/>
              <a:t>Baker and George-Henri </a:t>
            </a:r>
            <a:r>
              <a:rPr lang="en-GB" sz="1600" dirty="0" err="1"/>
              <a:t>Rivière</a:t>
            </a:r>
            <a:r>
              <a:rPr lang="en-GB" sz="1600" dirty="0"/>
              <a:t> in the music hall of the </a:t>
            </a:r>
            <a:r>
              <a:rPr lang="en-GB" sz="1600" dirty="0" err="1"/>
              <a:t>Musée</a:t>
            </a:r>
            <a:r>
              <a:rPr lang="en-GB" sz="1600" dirty="0"/>
              <a:t> </a:t>
            </a:r>
            <a:r>
              <a:rPr lang="en-GB" sz="1600" dirty="0" err="1"/>
              <a:t>d'Ethnographie</a:t>
            </a:r>
            <a:r>
              <a:rPr lang="en-GB" sz="1600" dirty="0"/>
              <a:t> du </a:t>
            </a:r>
            <a:r>
              <a:rPr lang="en-GB" sz="1600" dirty="0" err="1"/>
              <a:t>Trocadéro</a:t>
            </a:r>
            <a:r>
              <a:rPr lang="en-GB" sz="1600" dirty="0"/>
              <a:t>, </a:t>
            </a:r>
            <a:r>
              <a:rPr lang="en-GB" sz="1600" dirty="0" smtClean="0"/>
              <a:t>1933</a:t>
            </a:r>
            <a:endParaRPr lang="en-GB" sz="1600" dirty="0"/>
          </a:p>
        </p:txBody>
      </p:sp>
    </p:spTree>
    <p:extLst>
      <p:ext uri="{BB962C8B-B14F-4D97-AF65-F5344CB8AC3E}">
        <p14:creationId xmlns:p14="http://schemas.microsoft.com/office/powerpoint/2010/main" val="283839568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90510" y="4004814"/>
            <a:ext cx="1835696" cy="27498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 name="Rectangle 15"/>
          <p:cNvSpPr/>
          <p:nvPr/>
        </p:nvSpPr>
        <p:spPr>
          <a:xfrm>
            <a:off x="0" y="0"/>
            <a:ext cx="9144000" cy="2943023"/>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a:t>
            </a:r>
            <a:r>
              <a:rPr lang="en-GB" b="1" dirty="0">
                <a:solidFill>
                  <a:srgbClr val="FFFF00"/>
                </a:solidFill>
              </a:rPr>
              <a:t>French Empire</a:t>
            </a:r>
          </a:p>
          <a:p>
            <a:endParaRPr lang="en-GB" b="1" dirty="0">
              <a:solidFill>
                <a:srgbClr val="FFFF00"/>
              </a:solidFill>
            </a:endParaRPr>
          </a:p>
          <a:p>
            <a:endParaRPr lang="en-GB" b="1" u="sng" dirty="0">
              <a:solidFill>
                <a:prstClr val="white"/>
              </a:solidFill>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sp>
        <p:nvSpPr>
          <p:cNvPr id="5" name="Rectangle 4"/>
          <p:cNvSpPr/>
          <p:nvPr/>
        </p:nvSpPr>
        <p:spPr>
          <a:xfrm>
            <a:off x="369697" y="5017486"/>
            <a:ext cx="2978168" cy="923330"/>
          </a:xfrm>
          <a:prstGeom prst="rect">
            <a:avLst/>
          </a:prstGeom>
        </p:spPr>
        <p:txBody>
          <a:bodyPr wrap="square">
            <a:spAutoFit/>
          </a:bodyPr>
          <a:lstStyle/>
          <a:p>
            <a:r>
              <a:rPr lang="en-US" dirty="0"/>
              <a:t>African </a:t>
            </a:r>
            <a:r>
              <a:rPr lang="en-US" dirty="0" smtClean="0"/>
              <a:t>mask; self-portrait </a:t>
            </a:r>
            <a:r>
              <a:rPr lang="en-US" dirty="0"/>
              <a:t>by Pablo Picasso; </a:t>
            </a:r>
            <a:r>
              <a:rPr lang="en-US" i="1" dirty="0"/>
              <a:t>Les Demoiselles </a:t>
            </a:r>
            <a:r>
              <a:rPr lang="en-US" i="1" dirty="0" err="1"/>
              <a:t>d’Avignon</a:t>
            </a:r>
            <a:r>
              <a:rPr lang="en-US" i="1" dirty="0"/>
              <a:t> </a:t>
            </a:r>
            <a:r>
              <a:rPr lang="en-US" dirty="0"/>
              <a:t>1907</a:t>
            </a:r>
          </a:p>
        </p:txBody>
      </p:sp>
      <p:pic>
        <p:nvPicPr>
          <p:cNvPr id="7" name="Picture 6"/>
          <p:cNvPicPr>
            <a:picLocks noChangeAspect="1"/>
          </p:cNvPicPr>
          <p:nvPr/>
        </p:nvPicPr>
        <p:blipFill rotWithShape="1">
          <a:blip r:embed="rId4"/>
          <a:srcRect l="5906" r="36508" b="4418"/>
          <a:stretch/>
        </p:blipFill>
        <p:spPr>
          <a:xfrm>
            <a:off x="5545880" y="0"/>
            <a:ext cx="3575508" cy="4004814"/>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064" y="1058533"/>
            <a:ext cx="5692381" cy="3768979"/>
          </a:xfrm>
          <a:prstGeom prst="rect">
            <a:avLst/>
          </a:prstGeom>
        </p:spPr>
      </p:pic>
    </p:spTree>
    <p:extLst>
      <p:ext uri="{BB962C8B-B14F-4D97-AF65-F5344CB8AC3E}">
        <p14:creationId xmlns:p14="http://schemas.microsoft.com/office/powerpoint/2010/main" val="90213523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6512" y="44625"/>
            <a:ext cx="5184576" cy="6667119"/>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Walter Benjamin and </a:t>
            </a:r>
            <a:r>
              <a:rPr lang="en-GB" b="1" i="1" u="sng" dirty="0">
                <a:solidFill>
                  <a:prstClr val="white"/>
                </a:solidFill>
              </a:rPr>
              <a:t>The Arcades Project</a:t>
            </a:r>
            <a:endParaRPr lang="en-GB" b="1" u="sng" dirty="0">
              <a:solidFill>
                <a:prstClr val="white"/>
              </a:solidFill>
            </a:endParaRPr>
          </a:p>
          <a:p>
            <a:endParaRPr lang="en-GB" sz="1400" b="1" dirty="0">
              <a:solidFill>
                <a:srgbClr val="FFFF00"/>
              </a:solidFill>
            </a:endParaRPr>
          </a:p>
          <a:p>
            <a:r>
              <a:rPr lang="en-GB" sz="2000" b="1" dirty="0">
                <a:solidFill>
                  <a:srgbClr val="FFFF00"/>
                </a:solidFill>
              </a:rPr>
              <a:t>Benjamin (1892–1940), ‘Paris, Capital of the 19th Century’ essays </a:t>
            </a:r>
            <a:r>
              <a:rPr lang="en-GB" b="1" dirty="0">
                <a:solidFill>
                  <a:srgbClr val="FFFF00"/>
                </a:solidFill>
              </a:rPr>
              <a:t>(1935, 1939)</a:t>
            </a:r>
          </a:p>
          <a:p>
            <a:pPr algn="just"/>
            <a:endParaRPr lang="en-GB" sz="1400" b="1" u="sng" dirty="0">
              <a:solidFill>
                <a:prstClr val="white"/>
              </a:solidFill>
            </a:endParaRPr>
          </a:p>
          <a:p>
            <a:pPr marL="285750" indent="-285750" algn="just">
              <a:buFont typeface="Arial" panose="020B0604020202020204" pitchFamily="34" charset="0"/>
              <a:buChar char="•"/>
            </a:pPr>
            <a:r>
              <a:rPr lang="en-GB" sz="2000" b="1" dirty="0">
                <a:solidFill>
                  <a:srgbClr val="FFFF00"/>
                </a:solidFill>
              </a:rPr>
              <a:t>Marxist polymath; key influence on Frankfurt School</a:t>
            </a:r>
          </a:p>
          <a:p>
            <a:pPr marL="285750" indent="-285750" algn="just">
              <a:buFont typeface="Arial" panose="020B0604020202020204" pitchFamily="34" charset="0"/>
              <a:buChar char="•"/>
            </a:pPr>
            <a:endParaRPr lang="en-GB" sz="1400" b="1" dirty="0">
              <a:solidFill>
                <a:srgbClr val="FFFF00"/>
              </a:solidFill>
            </a:endParaRPr>
          </a:p>
          <a:p>
            <a:pPr marL="285750" indent="-285750" algn="just">
              <a:buFont typeface="Arial" panose="020B0604020202020204" pitchFamily="34" charset="0"/>
              <a:buChar char="•"/>
            </a:pPr>
            <a:r>
              <a:rPr lang="en-GB" sz="2000" b="1" dirty="0">
                <a:solidFill>
                  <a:srgbClr val="FFFF00"/>
                </a:solidFill>
              </a:rPr>
              <a:t>Famous works </a:t>
            </a:r>
            <a:r>
              <a:rPr lang="en-GB" sz="2000" b="1" dirty="0" err="1">
                <a:solidFill>
                  <a:srgbClr val="FFFF00"/>
                </a:solidFill>
              </a:rPr>
              <a:t>inc.</a:t>
            </a:r>
            <a:r>
              <a:rPr lang="en-GB" sz="2000" b="1" dirty="0">
                <a:solidFill>
                  <a:srgbClr val="FFFF00"/>
                </a:solidFill>
              </a:rPr>
              <a:t> ‘The Work of Art in the Age of Mechanical Reproduction’ (1936), ‘Theses on the Philosophy of History’ (1940)</a:t>
            </a:r>
          </a:p>
          <a:p>
            <a:pPr marL="285750" indent="-285750" algn="just">
              <a:buFont typeface="Arial" panose="020B0604020202020204" pitchFamily="34" charset="0"/>
              <a:buChar char="•"/>
            </a:pPr>
            <a:endParaRPr lang="en-GB" sz="1400" b="1" dirty="0">
              <a:solidFill>
                <a:srgbClr val="FFFF00"/>
              </a:solidFill>
            </a:endParaRPr>
          </a:p>
          <a:p>
            <a:pPr marL="285750" indent="-285750" algn="just">
              <a:buFont typeface="Arial" panose="020B0604020202020204" pitchFamily="34" charset="0"/>
              <a:buChar char="•"/>
            </a:pPr>
            <a:r>
              <a:rPr lang="en-GB" sz="2000" b="1" dirty="0">
                <a:solidFill>
                  <a:srgbClr val="FFFF00"/>
                </a:solidFill>
              </a:rPr>
              <a:t>b. Berlin, exiled in Paris during Nazi era; committed suicide after occupation of France</a:t>
            </a:r>
          </a:p>
          <a:p>
            <a:pPr marL="285750" indent="-285750" algn="just">
              <a:buFont typeface="Arial" panose="020B0604020202020204" pitchFamily="34" charset="0"/>
              <a:buChar char="•"/>
            </a:pPr>
            <a:endParaRPr lang="en-GB" sz="1400" b="1" dirty="0">
              <a:solidFill>
                <a:srgbClr val="FFFF00"/>
              </a:solidFill>
            </a:endParaRPr>
          </a:p>
          <a:p>
            <a:pPr marL="285750" indent="-285750" algn="just">
              <a:buFont typeface="Arial" panose="020B0604020202020204" pitchFamily="34" charset="0"/>
              <a:buChar char="•"/>
            </a:pPr>
            <a:r>
              <a:rPr lang="en-GB" sz="2000" b="1" dirty="0">
                <a:solidFill>
                  <a:srgbClr val="FFFF00"/>
                </a:solidFill>
              </a:rPr>
              <a:t>‘Capital of 19</a:t>
            </a:r>
            <a:r>
              <a:rPr lang="en-GB" sz="2000" b="1" baseline="30000" dirty="0">
                <a:solidFill>
                  <a:srgbClr val="FFFF00"/>
                </a:solidFill>
              </a:rPr>
              <a:t>th</a:t>
            </a:r>
            <a:r>
              <a:rPr lang="en-GB" sz="2000" b="1" dirty="0">
                <a:solidFill>
                  <a:srgbClr val="FFFF00"/>
                </a:solidFill>
              </a:rPr>
              <a:t> Century’ the intended introduction  to a volume on Parisian arcades</a:t>
            </a:r>
            <a:endParaRPr lang="en-GB" b="1" dirty="0">
              <a:solidFill>
                <a:srgbClr val="FF0000"/>
              </a:solidFill>
              <a:effectLst>
                <a:outerShdw blurRad="38100" dist="38100" dir="2700000" algn="tl">
                  <a:srgbClr val="000000">
                    <a:alpha val="43137"/>
                  </a:srgbClr>
                </a:outerShdw>
              </a:effectLst>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7361" y="188640"/>
            <a:ext cx="4009470" cy="27809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20621" y="3068960"/>
            <a:ext cx="3528392" cy="22394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5508104" y="5733256"/>
            <a:ext cx="3496461" cy="830997"/>
          </a:xfrm>
          <a:prstGeom prst="rect">
            <a:avLst/>
          </a:prstGeom>
        </p:spPr>
        <p:txBody>
          <a:bodyPr wrap="square">
            <a:spAutoFit/>
          </a:bodyPr>
          <a:lstStyle/>
          <a:p>
            <a:pPr algn="r"/>
            <a:r>
              <a:rPr lang="en-GB" sz="1600" b="1" dirty="0">
                <a:solidFill>
                  <a:prstClr val="white"/>
                </a:solidFill>
              </a:rPr>
              <a:t>Benjamin researching his uncompleted </a:t>
            </a:r>
            <a:r>
              <a:rPr lang="en-GB" sz="1600" b="1" i="1" dirty="0">
                <a:solidFill>
                  <a:prstClr val="white"/>
                </a:solidFill>
              </a:rPr>
              <a:t>Arcades Project </a:t>
            </a:r>
            <a:r>
              <a:rPr lang="en-GB" sz="1600" b="1" dirty="0">
                <a:solidFill>
                  <a:prstClr val="white"/>
                </a:solidFill>
              </a:rPr>
              <a:t>at the </a:t>
            </a:r>
            <a:r>
              <a:rPr lang="en-GB" sz="1600" b="1" dirty="0" err="1">
                <a:solidFill>
                  <a:prstClr val="white"/>
                </a:solidFill>
              </a:rPr>
              <a:t>Bibliotheque</a:t>
            </a:r>
            <a:r>
              <a:rPr lang="en-GB" sz="1600" b="1" dirty="0">
                <a:solidFill>
                  <a:prstClr val="white"/>
                </a:solidFill>
              </a:rPr>
              <a:t> </a:t>
            </a:r>
            <a:r>
              <a:rPr lang="en-GB" sz="1600" b="1" dirty="0" err="1">
                <a:solidFill>
                  <a:prstClr val="white"/>
                </a:solidFill>
              </a:rPr>
              <a:t>Nationale</a:t>
            </a:r>
            <a:r>
              <a:rPr lang="en-GB" sz="1600" b="1" dirty="0">
                <a:solidFill>
                  <a:prstClr val="white"/>
                </a:solidFill>
              </a:rPr>
              <a:t>, Paris</a:t>
            </a:r>
          </a:p>
        </p:txBody>
      </p:sp>
    </p:spTree>
    <p:extLst>
      <p:ext uri="{BB962C8B-B14F-4D97-AF65-F5344CB8AC3E}">
        <p14:creationId xmlns:p14="http://schemas.microsoft.com/office/powerpoint/2010/main" val="142008351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4919408" cy="8190613"/>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Walter Benjamin and </a:t>
            </a:r>
            <a:r>
              <a:rPr lang="en-GB" b="1" i="1" u="sng" dirty="0">
                <a:solidFill>
                  <a:prstClr val="white"/>
                </a:solidFill>
              </a:rPr>
              <a:t>The Arcades Project</a:t>
            </a:r>
            <a:endParaRPr lang="en-GB" b="1" u="sng" dirty="0">
              <a:solidFill>
                <a:prstClr val="white"/>
              </a:solidFill>
            </a:endParaRPr>
          </a:p>
          <a:p>
            <a:pPr marL="342900" indent="-342900">
              <a:buFontTx/>
              <a:buAutoNum type="arabicPeriod"/>
            </a:pPr>
            <a:endParaRPr lang="en-GB" b="1" u="sng" dirty="0">
              <a:solidFill>
                <a:prstClr val="white"/>
              </a:solidFill>
            </a:endParaRPr>
          </a:p>
          <a:p>
            <a:pPr algn="just"/>
            <a:r>
              <a:rPr lang="en-GB" sz="2300" b="1" dirty="0">
                <a:solidFill>
                  <a:prstClr val="white"/>
                </a:solidFill>
              </a:rPr>
              <a:t>“Most of the Paris arcades are built in the fifteen years following 1822 … They are the </a:t>
            </a:r>
            <a:r>
              <a:rPr lang="en-GB" sz="2300" b="1" dirty="0">
                <a:solidFill>
                  <a:srgbClr val="FFFF00"/>
                </a:solidFill>
              </a:rPr>
              <a:t>forerunners of department stores </a:t>
            </a:r>
            <a:r>
              <a:rPr lang="en-GB" sz="2300" b="1" dirty="0">
                <a:solidFill>
                  <a:prstClr val="white"/>
                </a:solidFill>
              </a:rPr>
              <a:t>… centres of </a:t>
            </a:r>
            <a:r>
              <a:rPr lang="en-GB" sz="2300" b="1" dirty="0">
                <a:solidFill>
                  <a:srgbClr val="FFFF00"/>
                </a:solidFill>
              </a:rPr>
              <a:t>commerce</a:t>
            </a:r>
            <a:r>
              <a:rPr lang="en-GB" sz="2300" b="1" dirty="0">
                <a:solidFill>
                  <a:prstClr val="white"/>
                </a:solidFill>
              </a:rPr>
              <a:t> in </a:t>
            </a:r>
            <a:r>
              <a:rPr lang="en-GB" sz="2300" b="1" dirty="0">
                <a:solidFill>
                  <a:srgbClr val="FFFF00"/>
                </a:solidFill>
              </a:rPr>
              <a:t>luxury</a:t>
            </a:r>
            <a:r>
              <a:rPr lang="en-GB" sz="2300" b="1" dirty="0">
                <a:solidFill>
                  <a:prstClr val="white"/>
                </a:solidFill>
              </a:rPr>
              <a:t> items. In fitting them out, art enters the service of the merchant. Contemporaries never tire of admiring them. For a long time they remain an attraction for </a:t>
            </a:r>
            <a:r>
              <a:rPr lang="en-GB" sz="2300" b="1" dirty="0">
                <a:solidFill>
                  <a:srgbClr val="FFFF00"/>
                </a:solidFill>
              </a:rPr>
              <a:t>tourists </a:t>
            </a:r>
            <a:r>
              <a:rPr lang="en-GB" sz="2300" b="1" dirty="0">
                <a:solidFill>
                  <a:prstClr val="white"/>
                </a:solidFill>
              </a:rPr>
              <a:t>…</a:t>
            </a:r>
            <a:endParaRPr lang="en-GB" sz="2300" b="1" dirty="0">
              <a:solidFill>
                <a:srgbClr val="FFFF00"/>
              </a:solidFill>
            </a:endParaRPr>
          </a:p>
          <a:p>
            <a:endParaRPr lang="en-GB" sz="2000" b="1" dirty="0">
              <a:solidFill>
                <a:srgbClr val="FFFF00"/>
              </a:solidFill>
            </a:endParaRPr>
          </a:p>
          <a:p>
            <a:endParaRPr lang="en-GB" sz="2000" b="1" dirty="0">
              <a:solidFill>
                <a:srgbClr val="FFFF00"/>
              </a:solidFill>
            </a:endParaRPr>
          </a:p>
          <a:p>
            <a:r>
              <a:rPr lang="en-GB" sz="2000" b="1" dirty="0">
                <a:solidFill>
                  <a:srgbClr val="FFFF00"/>
                </a:solidFill>
              </a:rPr>
              <a:t>  </a:t>
            </a:r>
          </a:p>
          <a:p>
            <a:pPr marL="342900" indent="-342900">
              <a:buFontTx/>
              <a:buAutoNum type="arabicPeriod"/>
            </a:pPr>
            <a:endParaRPr lang="en-GB" sz="2000" b="1" u="sng" dirty="0">
              <a:solidFill>
                <a:prstClr val="white"/>
              </a:solidFill>
            </a:endParaRPr>
          </a:p>
          <a:p>
            <a:endParaRPr lang="en-GB" sz="2000" b="1" u="sng" dirty="0">
              <a:solidFill>
                <a:prstClr val="white"/>
              </a:solidFill>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9408" y="6927"/>
            <a:ext cx="4224592" cy="4343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descr="http://philosophyforumlgbt.org/wp-content/uploads/2014/03/benjamin-arcade-193x300.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5674" y="4000500"/>
            <a:ext cx="1838325" cy="28575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4919408" y="4350402"/>
            <a:ext cx="2244880" cy="1477328"/>
          </a:xfrm>
          <a:prstGeom prst="rect">
            <a:avLst/>
          </a:prstGeom>
        </p:spPr>
        <p:txBody>
          <a:bodyPr wrap="square">
            <a:spAutoFit/>
          </a:bodyPr>
          <a:lstStyle/>
          <a:p>
            <a:pPr algn="r"/>
            <a:endParaRPr lang="en-GB" b="1" i="1" dirty="0">
              <a:solidFill>
                <a:prstClr val="white"/>
              </a:solidFill>
            </a:endParaRPr>
          </a:p>
          <a:p>
            <a:pPr algn="r"/>
            <a:r>
              <a:rPr lang="en-GB" b="1" dirty="0">
                <a:solidFill>
                  <a:srgbClr val="FFFF00"/>
                </a:solidFill>
              </a:rPr>
              <a:t>Walter Benjamin, ‘Paris, Capital of the 19th Century’ essays (1935, 1939)</a:t>
            </a:r>
          </a:p>
        </p:txBody>
      </p:sp>
    </p:spTree>
    <p:extLst>
      <p:ext uri="{BB962C8B-B14F-4D97-AF65-F5344CB8AC3E}">
        <p14:creationId xmlns:p14="http://schemas.microsoft.com/office/powerpoint/2010/main" val="333297478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4919408" cy="9714107"/>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Benjamin, </a:t>
            </a:r>
            <a:r>
              <a:rPr lang="en-GB" b="1" i="1" u="sng" dirty="0">
                <a:solidFill>
                  <a:prstClr val="white"/>
                </a:solidFill>
              </a:rPr>
              <a:t>The Arcades </a:t>
            </a:r>
            <a:endParaRPr lang="en-GB" b="1" u="sng" dirty="0">
              <a:solidFill>
                <a:prstClr val="white"/>
              </a:solidFill>
            </a:endParaRPr>
          </a:p>
          <a:p>
            <a:pPr marL="342900" indent="-342900">
              <a:buFontTx/>
              <a:buAutoNum type="arabicPeriod"/>
            </a:pPr>
            <a:endParaRPr lang="en-GB" b="1" u="sng" dirty="0">
              <a:solidFill>
                <a:prstClr val="white"/>
              </a:solidFill>
            </a:endParaRPr>
          </a:p>
          <a:p>
            <a:pPr algn="just"/>
            <a:r>
              <a:rPr lang="en-GB" sz="1900" b="1" dirty="0">
                <a:solidFill>
                  <a:prstClr val="white"/>
                </a:solidFill>
              </a:rPr>
              <a:t>	</a:t>
            </a:r>
            <a:r>
              <a:rPr lang="en-GB" sz="2300" b="1" dirty="0">
                <a:solidFill>
                  <a:prstClr val="white"/>
                </a:solidFill>
              </a:rPr>
              <a:t>“…  </a:t>
            </a:r>
            <a:r>
              <a:rPr lang="en-GB" sz="2300" b="1" i="1" dirty="0">
                <a:solidFill>
                  <a:prstClr val="white"/>
                </a:solidFill>
              </a:rPr>
              <a:t>An Illustrated Guide to Paris</a:t>
            </a:r>
            <a:r>
              <a:rPr lang="en-GB" sz="2300" b="1" dirty="0">
                <a:solidFill>
                  <a:prstClr val="white"/>
                </a:solidFill>
              </a:rPr>
              <a:t> says: ‘These arcades, a recent invention of </a:t>
            </a:r>
            <a:r>
              <a:rPr lang="en-GB" sz="2300" b="1" dirty="0">
                <a:solidFill>
                  <a:srgbClr val="FFFF00"/>
                </a:solidFill>
              </a:rPr>
              <a:t>industrial luxury </a:t>
            </a:r>
            <a:r>
              <a:rPr lang="en-GB" sz="2300" b="1" dirty="0">
                <a:solidFill>
                  <a:prstClr val="white"/>
                </a:solidFill>
              </a:rPr>
              <a:t>are glass-roofed, marble-panelled corridors extending through whole blocks of buildings, whose owners have joined together for such enterprises. Lining both sides of the arcade, which gets light from above, are the most elegant shops, </a:t>
            </a:r>
            <a:r>
              <a:rPr lang="en-GB" sz="2300" b="1" dirty="0">
                <a:solidFill>
                  <a:srgbClr val="FFFF00"/>
                </a:solidFill>
              </a:rPr>
              <a:t>so that the passage is a city, a world in miniature</a:t>
            </a:r>
            <a:r>
              <a:rPr lang="en-GB" sz="2300" b="1" dirty="0">
                <a:solidFill>
                  <a:prstClr val="white"/>
                </a:solidFill>
              </a:rPr>
              <a:t>.’ The arcades are the scene of the first attempts at gas lighting</a:t>
            </a:r>
            <a:r>
              <a:rPr lang="en-GB" sz="2300" dirty="0">
                <a:solidFill>
                  <a:prstClr val="white"/>
                </a:solidFill>
              </a:rPr>
              <a:t>.”</a:t>
            </a:r>
            <a:endParaRPr lang="en-GB" sz="2300" b="1" dirty="0">
              <a:solidFill>
                <a:prstClr val="white"/>
              </a:solidFill>
            </a:endParaRPr>
          </a:p>
          <a:p>
            <a:endParaRPr lang="en-GB" sz="2000" b="1" dirty="0">
              <a:solidFill>
                <a:srgbClr val="FFFF00"/>
              </a:solidFill>
            </a:endParaRPr>
          </a:p>
          <a:p>
            <a:endParaRPr lang="en-GB" sz="2000" b="1" dirty="0">
              <a:solidFill>
                <a:srgbClr val="FFFF00"/>
              </a:solidFill>
            </a:endParaRPr>
          </a:p>
          <a:p>
            <a:endParaRPr lang="en-GB" sz="2000" b="1" dirty="0">
              <a:solidFill>
                <a:srgbClr val="FFFF00"/>
              </a:solidFill>
            </a:endParaRPr>
          </a:p>
          <a:p>
            <a:r>
              <a:rPr lang="en-GB" sz="2000" b="1" dirty="0">
                <a:solidFill>
                  <a:srgbClr val="FFFF00"/>
                </a:solidFill>
              </a:rPr>
              <a:t>  </a:t>
            </a:r>
          </a:p>
          <a:p>
            <a:pPr marL="342900" indent="-342900">
              <a:buFontTx/>
              <a:buAutoNum type="arabicPeriod"/>
            </a:pPr>
            <a:endParaRPr lang="en-GB" sz="2000" b="1" u="sng" dirty="0">
              <a:solidFill>
                <a:prstClr val="white"/>
              </a:solidFill>
            </a:endParaRPr>
          </a:p>
          <a:p>
            <a:endParaRPr lang="en-GB" sz="2000" b="1" u="sng" dirty="0">
              <a:solidFill>
                <a:prstClr val="white"/>
              </a:solidFill>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9408" y="6927"/>
            <a:ext cx="4224592" cy="4343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descr="http://philosophyforumlgbt.org/wp-content/uploads/2014/03/benjamin-arcade-193x300.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5674" y="4000500"/>
            <a:ext cx="1838325"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4919408" y="4350402"/>
            <a:ext cx="2244880" cy="1477328"/>
          </a:xfrm>
          <a:prstGeom prst="rect">
            <a:avLst/>
          </a:prstGeom>
        </p:spPr>
        <p:txBody>
          <a:bodyPr wrap="square">
            <a:spAutoFit/>
          </a:bodyPr>
          <a:lstStyle/>
          <a:p>
            <a:pPr algn="r"/>
            <a:endParaRPr lang="en-GB" b="1" i="1" dirty="0">
              <a:solidFill>
                <a:prstClr val="white"/>
              </a:solidFill>
            </a:endParaRPr>
          </a:p>
          <a:p>
            <a:pPr algn="r"/>
            <a:r>
              <a:rPr lang="en-GB" b="1" dirty="0">
                <a:solidFill>
                  <a:srgbClr val="FFFF00"/>
                </a:solidFill>
              </a:rPr>
              <a:t>Walter Benjamin, ‘Paris, Capital of the 19th Century’ essays (1935, 1939)</a:t>
            </a:r>
          </a:p>
        </p:txBody>
      </p:sp>
    </p:spTree>
    <p:extLst>
      <p:ext uri="{BB962C8B-B14F-4D97-AF65-F5344CB8AC3E}">
        <p14:creationId xmlns:p14="http://schemas.microsoft.com/office/powerpoint/2010/main" val="304417359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4919408" cy="9437108"/>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Benjamin, </a:t>
            </a:r>
            <a:r>
              <a:rPr lang="en-GB" b="1" i="1" u="sng" dirty="0">
                <a:solidFill>
                  <a:prstClr val="white"/>
                </a:solidFill>
              </a:rPr>
              <a:t>The Arcades </a:t>
            </a:r>
            <a:endParaRPr lang="en-GB" b="1" u="sng" dirty="0">
              <a:solidFill>
                <a:prstClr val="white"/>
              </a:solidFill>
            </a:endParaRPr>
          </a:p>
          <a:p>
            <a:pPr marL="342900" indent="-342900">
              <a:buFontTx/>
              <a:buAutoNum type="arabicPeriod"/>
            </a:pPr>
            <a:endParaRPr lang="en-GB" b="1" u="sng" dirty="0">
              <a:solidFill>
                <a:prstClr val="white"/>
              </a:solidFill>
            </a:endParaRPr>
          </a:p>
          <a:p>
            <a:pPr algn="just"/>
            <a:r>
              <a:rPr lang="en-GB" sz="2300" b="1" dirty="0">
                <a:solidFill>
                  <a:prstClr val="white"/>
                </a:solidFill>
              </a:rPr>
              <a:t>“The arcades as </a:t>
            </a:r>
            <a:r>
              <a:rPr lang="en-GB" sz="2300" b="1" dirty="0">
                <a:solidFill>
                  <a:srgbClr val="FFFF00"/>
                </a:solidFill>
              </a:rPr>
              <a:t>temples of commodity capital</a:t>
            </a:r>
            <a:r>
              <a:rPr lang="en-GB" sz="2300" b="1" dirty="0">
                <a:solidFill>
                  <a:prstClr val="white"/>
                </a:solidFill>
              </a:rPr>
              <a:t>.”</a:t>
            </a:r>
          </a:p>
          <a:p>
            <a:pPr algn="just"/>
            <a:endParaRPr lang="en-GB" sz="1400" b="1" dirty="0">
              <a:solidFill>
                <a:prstClr val="white"/>
              </a:solidFill>
            </a:endParaRPr>
          </a:p>
          <a:p>
            <a:pPr algn="just"/>
            <a:r>
              <a:rPr lang="en-GB" sz="2300" b="1" dirty="0">
                <a:solidFill>
                  <a:prstClr val="white"/>
                </a:solidFill>
              </a:rPr>
              <a:t>	“If the </a:t>
            </a:r>
            <a:r>
              <a:rPr lang="en-GB" sz="2300" b="1" dirty="0">
                <a:solidFill>
                  <a:srgbClr val="FFFF00"/>
                </a:solidFill>
              </a:rPr>
              <a:t>beginnings of modern architecture to some extent lie in the arcades</a:t>
            </a:r>
            <a:r>
              <a:rPr lang="en-GB" sz="2300" b="1" dirty="0">
                <a:solidFill>
                  <a:prstClr val="white"/>
                </a:solidFill>
              </a:rPr>
              <a:t>, their antiquated effect on the present generation has exactly the same significance as the antiquated effect of a father on his son.”</a:t>
            </a:r>
          </a:p>
          <a:p>
            <a:pPr algn="just"/>
            <a:endParaRPr lang="en-GB" sz="1400" b="1" dirty="0">
              <a:solidFill>
                <a:prstClr val="white"/>
              </a:solidFill>
            </a:endParaRPr>
          </a:p>
          <a:p>
            <a:pPr algn="just"/>
            <a:r>
              <a:rPr lang="en-GB" sz="2300" b="1" dirty="0">
                <a:solidFill>
                  <a:prstClr val="white"/>
                </a:solidFill>
              </a:rPr>
              <a:t>	“ …the history and situation of the Paris arcades are the </a:t>
            </a:r>
            <a:r>
              <a:rPr lang="en-GB" sz="2300" b="1" dirty="0">
                <a:solidFill>
                  <a:srgbClr val="FFFF00"/>
                </a:solidFill>
              </a:rPr>
              <a:t>key for the underworld of </a:t>
            </a:r>
            <a:r>
              <a:rPr lang="en-GB" sz="2300" b="1" i="1" dirty="0">
                <a:solidFill>
                  <a:srgbClr val="FFFF00"/>
                </a:solidFill>
              </a:rPr>
              <a:t>this</a:t>
            </a:r>
            <a:r>
              <a:rPr lang="en-GB" sz="2300" b="1" dirty="0">
                <a:solidFill>
                  <a:srgbClr val="FFFF00"/>
                </a:solidFill>
              </a:rPr>
              <a:t> century </a:t>
            </a:r>
            <a:r>
              <a:rPr lang="en-GB" sz="1400" b="1" dirty="0">
                <a:solidFill>
                  <a:prstClr val="white"/>
                </a:solidFill>
              </a:rPr>
              <a:t>[i.e. the 20</a:t>
            </a:r>
            <a:r>
              <a:rPr lang="en-GB" sz="1400" b="1" baseline="30000" dirty="0">
                <a:solidFill>
                  <a:prstClr val="white"/>
                </a:solidFill>
              </a:rPr>
              <a:t>th</a:t>
            </a:r>
            <a:r>
              <a:rPr lang="en-GB" sz="1400" b="1" dirty="0">
                <a:solidFill>
                  <a:prstClr val="white"/>
                </a:solidFill>
              </a:rPr>
              <a:t> century]</a:t>
            </a:r>
            <a:r>
              <a:rPr lang="en-GB" sz="2300" b="1" dirty="0">
                <a:solidFill>
                  <a:prstClr val="white"/>
                </a:solidFill>
              </a:rPr>
              <a:t>.”</a:t>
            </a:r>
            <a:endParaRPr lang="en-GB" sz="2000" b="1" dirty="0">
              <a:solidFill>
                <a:srgbClr val="FFFF00"/>
              </a:solidFill>
            </a:endParaRPr>
          </a:p>
          <a:p>
            <a:endParaRPr lang="en-GB" sz="2000" b="1" dirty="0">
              <a:solidFill>
                <a:srgbClr val="FFFF00"/>
              </a:solidFill>
            </a:endParaRPr>
          </a:p>
          <a:p>
            <a:endParaRPr lang="en-GB" sz="2000" b="1" dirty="0">
              <a:solidFill>
                <a:srgbClr val="FFFF00"/>
              </a:solidFill>
            </a:endParaRPr>
          </a:p>
          <a:p>
            <a:endParaRPr lang="en-GB" sz="2000" b="1" dirty="0">
              <a:solidFill>
                <a:srgbClr val="FFFF00"/>
              </a:solidFill>
            </a:endParaRPr>
          </a:p>
          <a:p>
            <a:r>
              <a:rPr lang="en-GB" sz="2000" b="1" dirty="0">
                <a:solidFill>
                  <a:srgbClr val="FFFF00"/>
                </a:solidFill>
              </a:rPr>
              <a:t>  </a:t>
            </a:r>
          </a:p>
          <a:p>
            <a:pPr marL="342900" indent="-342900">
              <a:buFontTx/>
              <a:buAutoNum type="arabicPeriod"/>
            </a:pPr>
            <a:endParaRPr lang="en-GB" sz="2000" b="1" u="sng" dirty="0">
              <a:solidFill>
                <a:prstClr val="white"/>
              </a:solidFill>
            </a:endParaRPr>
          </a:p>
          <a:p>
            <a:endParaRPr lang="en-GB" sz="2000" b="1" u="sng" dirty="0">
              <a:solidFill>
                <a:prstClr val="white"/>
              </a:solidFill>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9408" y="6927"/>
            <a:ext cx="4224592" cy="4343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descr="http://philosophyforumlgbt.org/wp-content/uploads/2014/03/benjamin-arcade-193x300.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5674" y="4000500"/>
            <a:ext cx="1838325"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4919408" y="4350402"/>
            <a:ext cx="2244880" cy="2062103"/>
          </a:xfrm>
          <a:prstGeom prst="rect">
            <a:avLst/>
          </a:prstGeom>
        </p:spPr>
        <p:txBody>
          <a:bodyPr wrap="square">
            <a:spAutoFit/>
          </a:bodyPr>
          <a:lstStyle/>
          <a:p>
            <a:pPr algn="r"/>
            <a:r>
              <a:rPr lang="en-GB" sz="1600" dirty="0">
                <a:solidFill>
                  <a:prstClr val="white"/>
                </a:solidFill>
              </a:rPr>
              <a:t>Quotes from Walter Benjamin, </a:t>
            </a:r>
            <a:r>
              <a:rPr lang="en-GB" sz="1600" i="1" dirty="0">
                <a:solidFill>
                  <a:prstClr val="white"/>
                </a:solidFill>
              </a:rPr>
              <a:t>The Arcades Project</a:t>
            </a:r>
            <a:r>
              <a:rPr lang="en-GB" sz="1600" dirty="0">
                <a:solidFill>
                  <a:prstClr val="white"/>
                </a:solidFill>
              </a:rPr>
              <a:t>, translated by Howard </a:t>
            </a:r>
            <a:r>
              <a:rPr lang="en-GB" sz="1600" dirty="0" err="1">
                <a:solidFill>
                  <a:prstClr val="white"/>
                </a:solidFill>
              </a:rPr>
              <a:t>Eiland</a:t>
            </a:r>
            <a:r>
              <a:rPr lang="en-GB" sz="1600" dirty="0">
                <a:solidFill>
                  <a:prstClr val="white"/>
                </a:solidFill>
              </a:rPr>
              <a:t> and Kevin McLaughlin (Harvard: Cambridge, Massachusetts, 1999), pp. 37, 69, 83</a:t>
            </a:r>
            <a:endParaRPr lang="en-GB" sz="1600" i="1" dirty="0">
              <a:solidFill>
                <a:prstClr val="white"/>
              </a:solidFill>
            </a:endParaRPr>
          </a:p>
        </p:txBody>
      </p:sp>
    </p:spTree>
    <p:extLst>
      <p:ext uri="{BB962C8B-B14F-4D97-AF65-F5344CB8AC3E}">
        <p14:creationId xmlns:p14="http://schemas.microsoft.com/office/powerpoint/2010/main" val="333370505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0"/>
            <a:ext cx="5082597" cy="12945761"/>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Benjamin, </a:t>
            </a:r>
            <a:r>
              <a:rPr lang="en-GB" b="1" i="1" u="sng" dirty="0">
                <a:solidFill>
                  <a:prstClr val="white"/>
                </a:solidFill>
              </a:rPr>
              <a:t>The Arcades </a:t>
            </a:r>
            <a:endParaRPr lang="en-GB" b="1" u="sng" dirty="0">
              <a:solidFill>
                <a:prstClr val="white"/>
              </a:solidFill>
            </a:endParaRPr>
          </a:p>
          <a:p>
            <a:pPr marL="342900" indent="-342900">
              <a:buFontTx/>
              <a:buAutoNum type="arabicPeriod"/>
            </a:pPr>
            <a:endParaRPr lang="en-GB" sz="1400" b="1" u="sng" dirty="0">
              <a:solidFill>
                <a:srgbClr val="FFFF00"/>
              </a:solidFill>
            </a:endParaRPr>
          </a:p>
          <a:p>
            <a:pPr algn="just"/>
            <a:r>
              <a:rPr lang="en-GB" b="1" dirty="0">
                <a:solidFill>
                  <a:srgbClr val="FFFF00"/>
                </a:solidFill>
              </a:rPr>
              <a:t>Below is a list of types of buildings/institutions which are characteristic of modern cities. Select one type of building/institution and analyse its relationship to the wider city:</a:t>
            </a:r>
          </a:p>
          <a:p>
            <a:pPr algn="just"/>
            <a:endParaRPr lang="en-GB" b="1" dirty="0">
              <a:solidFill>
                <a:srgbClr val="FFFF00"/>
              </a:solidFill>
            </a:endParaRPr>
          </a:p>
          <a:p>
            <a:pPr algn="just"/>
            <a:endParaRPr lang="en-GB" b="1" dirty="0">
              <a:solidFill>
                <a:srgbClr val="FFFF00"/>
              </a:solidFill>
            </a:endParaRPr>
          </a:p>
          <a:p>
            <a:pPr algn="just"/>
            <a:endParaRPr lang="en-GB" dirty="0">
              <a:solidFill>
                <a:srgbClr val="FFFF00"/>
              </a:solidFill>
            </a:endParaRPr>
          </a:p>
          <a:p>
            <a:pPr algn="just"/>
            <a:r>
              <a:rPr lang="en-GB" b="1" dirty="0">
                <a:solidFill>
                  <a:srgbClr val="FFFF00"/>
                </a:solidFill>
              </a:rPr>
              <a:t> </a:t>
            </a:r>
            <a:endParaRPr lang="en-GB" dirty="0">
              <a:solidFill>
                <a:srgbClr val="FFFF00"/>
              </a:solidFill>
            </a:endParaRPr>
          </a:p>
          <a:p>
            <a:pPr algn="just"/>
            <a:r>
              <a:rPr lang="en-GB" b="1" dirty="0">
                <a:solidFill>
                  <a:srgbClr val="FFFF00"/>
                </a:solidFill>
              </a:rPr>
              <a:t/>
            </a:r>
            <a:br>
              <a:rPr lang="en-GB" b="1" dirty="0">
                <a:solidFill>
                  <a:srgbClr val="FFFF00"/>
                </a:solidFill>
              </a:rPr>
            </a:br>
            <a:endParaRPr lang="en-GB" b="1" dirty="0">
              <a:solidFill>
                <a:srgbClr val="FFFF00"/>
              </a:solidFill>
            </a:endParaRPr>
          </a:p>
          <a:p>
            <a:pPr algn="just"/>
            <a:endParaRPr lang="en-GB" dirty="0">
              <a:solidFill>
                <a:srgbClr val="FFFF00"/>
              </a:solidFill>
            </a:endParaRPr>
          </a:p>
          <a:p>
            <a:pPr algn="just"/>
            <a:endParaRPr lang="en-GB" b="1" dirty="0">
              <a:solidFill>
                <a:srgbClr val="FFFF00"/>
              </a:solidFill>
            </a:endParaRPr>
          </a:p>
          <a:p>
            <a:pPr algn="just"/>
            <a:r>
              <a:rPr lang="en-GB" b="1" dirty="0">
                <a:solidFill>
                  <a:srgbClr val="FFFF00"/>
                </a:solidFill>
              </a:rPr>
              <a:t>In the process, answer the following questions reference to specific examples and relevant scholarship:</a:t>
            </a:r>
            <a:endParaRPr lang="en-GB" dirty="0">
              <a:solidFill>
                <a:srgbClr val="FFFF00"/>
              </a:solidFill>
            </a:endParaRPr>
          </a:p>
          <a:p>
            <a:pPr marL="285750" indent="-285750" algn="just">
              <a:buFont typeface="Arial" panose="020B0604020202020204" pitchFamily="34" charset="0"/>
              <a:buChar char="•"/>
            </a:pPr>
            <a:r>
              <a:rPr lang="en-GB" b="1" dirty="0">
                <a:solidFill>
                  <a:srgbClr val="FFFF00"/>
                </a:solidFill>
              </a:rPr>
              <a:t>What makes your chosen building/institution characteristic of the modern city? What makes it ‘modern’? What makes it ‘urban’?</a:t>
            </a:r>
            <a:endParaRPr lang="en-GB" dirty="0">
              <a:solidFill>
                <a:srgbClr val="FFFF00"/>
              </a:solidFill>
            </a:endParaRPr>
          </a:p>
          <a:p>
            <a:r>
              <a:rPr lang="en-GB" b="1" dirty="0">
                <a:solidFill>
                  <a:srgbClr val="FFFF00"/>
                </a:solidFill>
              </a:rPr>
              <a:t> </a:t>
            </a:r>
            <a:endParaRPr lang="en-GB" dirty="0">
              <a:solidFill>
                <a:srgbClr val="FFFF00"/>
              </a:solidFill>
            </a:endParaRPr>
          </a:p>
          <a:p>
            <a:pPr marL="285750" indent="-285750" algn="r">
              <a:buFontTx/>
              <a:buChar char="-"/>
            </a:pPr>
            <a:endParaRPr lang="en-GB" dirty="0">
              <a:solidFill>
                <a:prstClr val="white"/>
              </a:solidFill>
            </a:endParaRPr>
          </a:p>
          <a:p>
            <a:pPr algn="r"/>
            <a:endParaRPr lang="en-GB" dirty="0">
              <a:solidFill>
                <a:prstClr val="white"/>
              </a:solidFill>
            </a:endParaRPr>
          </a:p>
          <a:p>
            <a:pPr algn="r"/>
            <a:endParaRPr lang="en-GB" dirty="0">
              <a:solidFill>
                <a:prstClr val="white"/>
              </a:solidFill>
            </a:endParaRPr>
          </a:p>
          <a:p>
            <a:pPr algn="just"/>
            <a:endParaRPr lang="en-GB" dirty="0">
              <a:solidFill>
                <a:prstClr val="white"/>
              </a:solidFill>
            </a:endParaRPr>
          </a:p>
          <a:p>
            <a:pPr algn="just"/>
            <a:endParaRPr lang="en-GB" dirty="0">
              <a:solidFill>
                <a:prstClr val="white"/>
              </a:solidFill>
            </a:endParaRPr>
          </a:p>
          <a:p>
            <a:pPr algn="just"/>
            <a:endParaRPr lang="en-GB" sz="2300" i="1" dirty="0">
              <a:solidFill>
                <a:prstClr val="white"/>
              </a:solidFill>
            </a:endParaRPr>
          </a:p>
          <a:p>
            <a:pPr marL="342900" indent="-342900" algn="just">
              <a:buFontTx/>
              <a:buChar char="-"/>
            </a:pPr>
            <a:endParaRPr lang="en-GB" sz="2400" i="1" dirty="0">
              <a:solidFill>
                <a:prstClr val="white"/>
              </a:solidFill>
            </a:endParaRPr>
          </a:p>
          <a:p>
            <a:pPr algn="just"/>
            <a:endParaRPr lang="en-GB" sz="2300" b="1" dirty="0">
              <a:solidFill>
                <a:srgbClr val="FFFF00"/>
              </a:solidFill>
            </a:endParaRPr>
          </a:p>
          <a:p>
            <a:pPr algn="just"/>
            <a:endParaRPr lang="en-GB" sz="2300" b="1" dirty="0">
              <a:solidFill>
                <a:srgbClr val="FFFF00"/>
              </a:solidFill>
            </a:endParaRPr>
          </a:p>
          <a:p>
            <a:pPr algn="just"/>
            <a:endParaRPr lang="en-GB" sz="2300" b="1" dirty="0">
              <a:solidFill>
                <a:srgbClr val="FFFF00"/>
              </a:solidFill>
            </a:endParaRPr>
          </a:p>
          <a:p>
            <a:endParaRPr lang="en-GB" sz="2000" b="1" dirty="0">
              <a:solidFill>
                <a:srgbClr val="FFFF00"/>
              </a:solidFill>
            </a:endParaRPr>
          </a:p>
          <a:p>
            <a:endParaRPr lang="en-GB" sz="2000" b="1" dirty="0">
              <a:solidFill>
                <a:srgbClr val="FFFF00"/>
              </a:solidFill>
            </a:endParaRPr>
          </a:p>
          <a:p>
            <a:r>
              <a:rPr lang="en-GB" sz="2000" b="1" dirty="0">
                <a:solidFill>
                  <a:srgbClr val="FFFF00"/>
                </a:solidFill>
              </a:rPr>
              <a:t>  </a:t>
            </a:r>
          </a:p>
          <a:p>
            <a:pPr marL="342900" indent="-342900">
              <a:buFontTx/>
              <a:buAutoNum type="arabicPeriod"/>
            </a:pPr>
            <a:endParaRPr lang="en-GB" sz="2000" b="1" u="sng" dirty="0">
              <a:solidFill>
                <a:prstClr val="white"/>
              </a:solidFill>
            </a:endParaRPr>
          </a:p>
          <a:p>
            <a:endParaRPr lang="en-GB" sz="2000" b="1" u="sng" dirty="0">
              <a:solidFill>
                <a:prstClr val="white"/>
              </a:solidFill>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82596" y="24230"/>
            <a:ext cx="4032448" cy="30243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82597" y="3031857"/>
            <a:ext cx="4061404" cy="28454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467544" y="2348880"/>
            <a:ext cx="4392488" cy="1923604"/>
          </a:xfrm>
          <a:prstGeom prst="rect">
            <a:avLst/>
          </a:prstGeom>
          <a:noFill/>
        </p:spPr>
        <p:txBody>
          <a:bodyPr wrap="square" numCol="2" rtlCol="0">
            <a:spAutoFit/>
          </a:bodyPr>
          <a:lstStyle/>
          <a:p>
            <a:pPr algn="ctr"/>
            <a:r>
              <a:rPr lang="en-GB" sz="1700" b="1" dirty="0">
                <a:solidFill>
                  <a:srgbClr val="FFFF00"/>
                </a:solidFill>
              </a:rPr>
              <a:t>Shopping arcades</a:t>
            </a:r>
            <a:endParaRPr lang="en-GB" sz="1700" dirty="0">
              <a:solidFill>
                <a:srgbClr val="FFFF00"/>
              </a:solidFill>
            </a:endParaRPr>
          </a:p>
          <a:p>
            <a:pPr algn="ctr"/>
            <a:r>
              <a:rPr lang="en-GB" sz="1700" b="1" dirty="0">
                <a:solidFill>
                  <a:srgbClr val="FFFF00"/>
                </a:solidFill>
              </a:rPr>
              <a:t>Department stores</a:t>
            </a:r>
            <a:endParaRPr lang="en-GB" sz="1700" dirty="0">
              <a:solidFill>
                <a:srgbClr val="FFFF00"/>
              </a:solidFill>
            </a:endParaRPr>
          </a:p>
          <a:p>
            <a:pPr algn="ctr"/>
            <a:r>
              <a:rPr lang="en-GB" sz="1700" b="1" dirty="0">
                <a:solidFill>
                  <a:srgbClr val="FFFF00"/>
                </a:solidFill>
              </a:rPr>
              <a:t>Museums</a:t>
            </a:r>
            <a:endParaRPr lang="en-GB" sz="1700" dirty="0">
              <a:solidFill>
                <a:srgbClr val="FFFF00"/>
              </a:solidFill>
            </a:endParaRPr>
          </a:p>
          <a:p>
            <a:pPr algn="ctr"/>
            <a:r>
              <a:rPr lang="en-GB" sz="1700" b="1" dirty="0">
                <a:solidFill>
                  <a:srgbClr val="FFFF00"/>
                </a:solidFill>
              </a:rPr>
              <a:t>Cinemas</a:t>
            </a:r>
            <a:endParaRPr lang="en-GB" sz="1700" dirty="0">
              <a:solidFill>
                <a:srgbClr val="FFFF00"/>
              </a:solidFill>
            </a:endParaRPr>
          </a:p>
          <a:p>
            <a:pPr algn="ctr"/>
            <a:r>
              <a:rPr lang="en-GB" sz="1700" b="1" dirty="0">
                <a:solidFill>
                  <a:srgbClr val="FFFF00"/>
                </a:solidFill>
              </a:rPr>
              <a:t>Railway stations</a:t>
            </a:r>
            <a:endParaRPr lang="en-GB" sz="1700" dirty="0">
              <a:solidFill>
                <a:srgbClr val="FFFF00"/>
              </a:solidFill>
            </a:endParaRPr>
          </a:p>
          <a:p>
            <a:pPr algn="ctr"/>
            <a:r>
              <a:rPr lang="en-GB" sz="1700" b="1" dirty="0">
                <a:solidFill>
                  <a:srgbClr val="FFFF00"/>
                </a:solidFill>
              </a:rPr>
              <a:t>International Expositions/World’s Fairs</a:t>
            </a:r>
            <a:endParaRPr lang="en-GB" sz="1700" dirty="0">
              <a:solidFill>
                <a:srgbClr val="FFFF00"/>
              </a:solidFill>
            </a:endParaRPr>
          </a:p>
          <a:p>
            <a:pPr algn="ctr"/>
            <a:r>
              <a:rPr lang="en-GB" sz="1700" b="1" dirty="0">
                <a:solidFill>
                  <a:srgbClr val="FFFF00"/>
                </a:solidFill>
              </a:rPr>
              <a:t>Zoos</a:t>
            </a:r>
            <a:endParaRPr lang="en-GB" sz="1700" dirty="0">
              <a:solidFill>
                <a:srgbClr val="FFFF00"/>
              </a:solidFill>
            </a:endParaRPr>
          </a:p>
          <a:p>
            <a:pPr algn="ctr"/>
            <a:r>
              <a:rPr lang="en-GB" sz="1700" b="1" dirty="0">
                <a:solidFill>
                  <a:srgbClr val="FFFF00"/>
                </a:solidFill>
              </a:rPr>
              <a:t>Sports arenas</a:t>
            </a:r>
            <a:endParaRPr lang="en-GB" sz="1700" dirty="0">
              <a:solidFill>
                <a:srgbClr val="FFFF00"/>
              </a:solidFill>
            </a:endParaRPr>
          </a:p>
          <a:p>
            <a:pPr algn="ctr"/>
            <a:r>
              <a:rPr lang="en-GB" sz="1700" b="1" dirty="0">
                <a:solidFill>
                  <a:srgbClr val="FFFF00"/>
                </a:solidFill>
              </a:rPr>
              <a:t>Cemeteries</a:t>
            </a:r>
            <a:endParaRPr lang="en-GB" sz="1700" dirty="0">
              <a:solidFill>
                <a:srgbClr val="FFFF00"/>
              </a:solidFill>
            </a:endParaRPr>
          </a:p>
          <a:p>
            <a:pPr algn="ctr"/>
            <a:r>
              <a:rPr lang="en-GB" sz="1700" b="1" dirty="0">
                <a:solidFill>
                  <a:srgbClr val="FFFF00"/>
                </a:solidFill>
              </a:rPr>
              <a:t>Skyscrapers</a:t>
            </a:r>
            <a:endParaRPr lang="en-GB" sz="1700" dirty="0">
              <a:solidFill>
                <a:srgbClr val="FFFF00"/>
              </a:solidFill>
            </a:endParaRPr>
          </a:p>
          <a:p>
            <a:pPr algn="ctr"/>
            <a:r>
              <a:rPr lang="en-GB" sz="1700" b="1" dirty="0">
                <a:solidFill>
                  <a:srgbClr val="FFFF00"/>
                </a:solidFill>
              </a:rPr>
              <a:t>Factories</a:t>
            </a:r>
            <a:endParaRPr lang="en-GB" sz="1700" dirty="0">
              <a:solidFill>
                <a:srgbClr val="FFFF00"/>
              </a:solidFill>
            </a:endParaRPr>
          </a:p>
        </p:txBody>
      </p:sp>
    </p:spTree>
    <p:extLst>
      <p:ext uri="{BB962C8B-B14F-4D97-AF65-F5344CB8AC3E}">
        <p14:creationId xmlns:p14="http://schemas.microsoft.com/office/powerpoint/2010/main" val="412500732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6084168" cy="8421445"/>
          </a:xfrm>
          <a:prstGeom prst="rect">
            <a:avLst/>
          </a:prstGeom>
        </p:spPr>
        <p:txBody>
          <a:bodyPr wrap="square" lIns="540000" tIns="360000" rIns="540000" bIns="360000">
            <a:spAutoFit/>
          </a:bodyPr>
          <a:lstStyle/>
          <a:p>
            <a:r>
              <a:rPr lang="en-GB" b="1" u="sng" dirty="0">
                <a:solidFill>
                  <a:prstClr val="white"/>
                </a:solidFill>
              </a:rPr>
              <a:t>2. A Revolutionary City</a:t>
            </a:r>
          </a:p>
          <a:p>
            <a:endParaRPr lang="en-GB" b="1" dirty="0">
              <a:solidFill>
                <a:srgbClr val="FFFF00"/>
              </a:solidFill>
            </a:endParaRPr>
          </a:p>
          <a:p>
            <a:r>
              <a:rPr lang="en-GB" sz="2000" dirty="0">
                <a:solidFill>
                  <a:prstClr val="white"/>
                </a:solidFill>
              </a:rPr>
              <a:t>The French First Republic (1792–1804)</a:t>
            </a:r>
          </a:p>
          <a:p>
            <a:endParaRPr lang="en-GB" sz="2000" dirty="0">
              <a:solidFill>
                <a:prstClr val="white"/>
              </a:solidFill>
            </a:endParaRPr>
          </a:p>
          <a:p>
            <a:r>
              <a:rPr lang="en-GB" sz="2000" dirty="0">
                <a:solidFill>
                  <a:prstClr val="white"/>
                </a:solidFill>
              </a:rPr>
              <a:t>The First French Empire (1804–1814, 1815) </a:t>
            </a:r>
          </a:p>
          <a:p>
            <a:endParaRPr lang="en-GB" sz="2000" dirty="0">
              <a:solidFill>
                <a:prstClr val="white"/>
              </a:solidFill>
            </a:endParaRPr>
          </a:p>
          <a:p>
            <a:r>
              <a:rPr lang="en-GB" sz="2000" dirty="0">
                <a:solidFill>
                  <a:prstClr val="white"/>
                </a:solidFill>
              </a:rPr>
              <a:t>Bourbon Restoration (1814 –1815, 1815–1830)</a:t>
            </a:r>
          </a:p>
          <a:p>
            <a:endParaRPr lang="en-GB" sz="2000" dirty="0">
              <a:solidFill>
                <a:prstClr val="white"/>
              </a:solidFill>
            </a:endParaRPr>
          </a:p>
          <a:p>
            <a:r>
              <a:rPr lang="en-GB" sz="2000" dirty="0">
                <a:solidFill>
                  <a:prstClr val="white"/>
                </a:solidFill>
              </a:rPr>
              <a:t>House of Orleans (1830–1848)</a:t>
            </a:r>
          </a:p>
          <a:p>
            <a:endParaRPr lang="en-GB" sz="2000" dirty="0">
              <a:solidFill>
                <a:prstClr val="white"/>
              </a:solidFill>
            </a:endParaRPr>
          </a:p>
          <a:p>
            <a:r>
              <a:rPr lang="en-GB" sz="2000" dirty="0">
                <a:solidFill>
                  <a:prstClr val="white"/>
                </a:solidFill>
              </a:rPr>
              <a:t>The French Second Republic (</a:t>
            </a:r>
            <a:r>
              <a:rPr lang="en-GB" sz="1600" dirty="0">
                <a:solidFill>
                  <a:prstClr val="white"/>
                </a:solidFill>
              </a:rPr>
              <a:t>Feb</a:t>
            </a:r>
            <a:r>
              <a:rPr lang="en-GB" sz="2000" dirty="0">
                <a:solidFill>
                  <a:prstClr val="white"/>
                </a:solidFill>
              </a:rPr>
              <a:t>1848–</a:t>
            </a:r>
            <a:r>
              <a:rPr lang="en-GB" sz="1600" dirty="0">
                <a:solidFill>
                  <a:prstClr val="white"/>
                </a:solidFill>
              </a:rPr>
              <a:t>Dec</a:t>
            </a:r>
            <a:r>
              <a:rPr lang="en-GB" sz="2000" dirty="0">
                <a:solidFill>
                  <a:prstClr val="white"/>
                </a:solidFill>
              </a:rPr>
              <a:t>1852)</a:t>
            </a:r>
          </a:p>
          <a:p>
            <a:endParaRPr lang="en-GB" sz="2000" dirty="0">
              <a:solidFill>
                <a:prstClr val="white"/>
              </a:solidFill>
            </a:endParaRPr>
          </a:p>
          <a:p>
            <a:endParaRPr lang="en-GB" sz="1400" dirty="0">
              <a:solidFill>
                <a:prstClr val="white"/>
              </a:solidFill>
            </a:endParaRPr>
          </a:p>
          <a:p>
            <a:endParaRPr lang="en-GB" sz="2000" dirty="0">
              <a:solidFill>
                <a:prstClr val="white"/>
              </a:solidFill>
            </a:endParaRPr>
          </a:p>
          <a:p>
            <a:r>
              <a:rPr lang="en-GB" sz="2000" dirty="0">
                <a:solidFill>
                  <a:prstClr val="white"/>
                </a:solidFill>
              </a:rPr>
              <a:t>Second French Empire (1852–1870)</a:t>
            </a:r>
          </a:p>
          <a:p>
            <a:endParaRPr lang="en-GB" sz="2000" dirty="0">
              <a:solidFill>
                <a:prstClr val="white"/>
              </a:solidFill>
            </a:endParaRPr>
          </a:p>
          <a:p>
            <a:r>
              <a:rPr lang="en-GB" sz="2000" dirty="0">
                <a:solidFill>
                  <a:prstClr val="white"/>
                </a:solidFill>
              </a:rPr>
              <a:t>The French Third Republic (1870–1940)</a:t>
            </a:r>
          </a:p>
          <a:p>
            <a:endParaRPr lang="en-GB" sz="2000" dirty="0">
              <a:solidFill>
                <a:prstClr val="white"/>
              </a:solidFill>
            </a:endParaRPr>
          </a:p>
          <a:p>
            <a:r>
              <a:rPr lang="en-GB" sz="2000" dirty="0">
                <a:solidFill>
                  <a:prstClr val="white"/>
                </a:solidFill>
              </a:rPr>
              <a:t>The French Fourth Republic (1946–1958)</a:t>
            </a:r>
          </a:p>
          <a:p>
            <a:r>
              <a:rPr lang="en-GB" sz="2000" dirty="0">
                <a:solidFill>
                  <a:prstClr val="white"/>
                </a:solidFill>
              </a:rPr>
              <a:t>The French Fifth Republic (1958–Present)</a:t>
            </a:r>
          </a:p>
          <a:p>
            <a:r>
              <a:rPr lang="en-GB" dirty="0">
                <a:solidFill>
                  <a:prstClr val="white"/>
                </a:solidFill>
              </a:rPr>
              <a:t> </a:t>
            </a: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sp>
        <p:nvSpPr>
          <p:cNvPr id="3" name="Rectangle 2"/>
          <p:cNvSpPr/>
          <p:nvPr/>
        </p:nvSpPr>
        <p:spPr>
          <a:xfrm>
            <a:off x="3923928" y="268654"/>
            <a:ext cx="5220072" cy="6636341"/>
          </a:xfrm>
          <a:prstGeom prst="rect">
            <a:avLst/>
          </a:prstGeom>
        </p:spPr>
        <p:txBody>
          <a:bodyPr wrap="square" lIns="540000" tIns="360000" rIns="540000" bIns="360000">
            <a:spAutoFit/>
          </a:bodyPr>
          <a:lstStyle/>
          <a:p>
            <a:pPr algn="r"/>
            <a:r>
              <a:rPr lang="en-GB" sz="2000" b="1" dirty="0">
                <a:solidFill>
                  <a:srgbClr val="FFFF00"/>
                </a:solidFill>
                <a:effectLst>
                  <a:outerShdw blurRad="38100" dist="38100" dir="2700000" algn="tl">
                    <a:srgbClr val="000000">
                      <a:alpha val="43137"/>
                    </a:srgbClr>
                  </a:outerShdw>
                </a:effectLst>
              </a:rPr>
              <a:t>French Revolution (1789-1799</a:t>
            </a:r>
            <a:r>
              <a:rPr lang="en-GB" sz="2000" dirty="0">
                <a:solidFill>
                  <a:srgbClr val="FFFF00"/>
                </a:solidFill>
                <a:effectLst>
                  <a:outerShdw blurRad="38100" dist="38100" dir="2700000" algn="tl">
                    <a:srgbClr val="000000">
                      <a:alpha val="43137"/>
                    </a:srgbClr>
                  </a:outerShdw>
                </a:effectLst>
              </a:rPr>
              <a:t>)</a:t>
            </a:r>
          </a:p>
          <a:p>
            <a:pPr algn="r"/>
            <a:endParaRPr lang="en-GB" dirty="0">
              <a:solidFill>
                <a:srgbClr val="FFFF00"/>
              </a:solidFill>
            </a:endParaRPr>
          </a:p>
          <a:p>
            <a:pPr algn="r"/>
            <a:r>
              <a:rPr lang="en-GB" dirty="0">
                <a:solidFill>
                  <a:srgbClr val="FFFF00"/>
                </a:solidFill>
              </a:rPr>
              <a:t>Bonaparte coup (1799), proclaimed emperor (1804)</a:t>
            </a:r>
          </a:p>
          <a:p>
            <a:pPr algn="r"/>
            <a:endParaRPr lang="en-GB" dirty="0">
              <a:solidFill>
                <a:srgbClr val="FFFF00"/>
              </a:solidFill>
            </a:endParaRPr>
          </a:p>
          <a:p>
            <a:pPr algn="r"/>
            <a:endParaRPr lang="en-GB" dirty="0">
              <a:solidFill>
                <a:srgbClr val="FFFF00"/>
              </a:solidFill>
            </a:endParaRPr>
          </a:p>
          <a:p>
            <a:pPr algn="r"/>
            <a:r>
              <a:rPr lang="en-GB" sz="2000" b="1" dirty="0">
                <a:solidFill>
                  <a:srgbClr val="FFFF00"/>
                </a:solidFill>
                <a:effectLst>
                  <a:outerShdw blurRad="38100" dist="38100" dir="2700000" algn="tl">
                    <a:srgbClr val="000000">
                      <a:alpha val="43137"/>
                    </a:srgbClr>
                  </a:outerShdw>
                </a:effectLst>
              </a:rPr>
              <a:t>July  Revolution (1830</a:t>
            </a:r>
            <a:r>
              <a:rPr lang="en-GB" b="1" dirty="0">
                <a:solidFill>
                  <a:srgbClr val="FFFF00"/>
                </a:solidFill>
                <a:effectLst>
                  <a:outerShdw blurRad="38100" dist="38100" dir="2700000" algn="tl">
                    <a:srgbClr val="000000">
                      <a:alpha val="43137"/>
                    </a:srgbClr>
                  </a:outerShdw>
                </a:effectLst>
              </a:rPr>
              <a:t>)</a:t>
            </a:r>
          </a:p>
          <a:p>
            <a:pPr algn="r"/>
            <a:endParaRPr lang="en-GB" b="1" dirty="0">
              <a:solidFill>
                <a:srgbClr val="FFFF00"/>
              </a:solidFill>
              <a:effectLst>
                <a:outerShdw blurRad="38100" dist="38100" dir="2700000" algn="tl">
                  <a:srgbClr val="000000">
                    <a:alpha val="43137"/>
                  </a:srgbClr>
                </a:outerShdw>
              </a:effectLst>
            </a:endParaRPr>
          </a:p>
          <a:p>
            <a:pPr algn="r"/>
            <a:r>
              <a:rPr lang="en-GB" b="1" dirty="0">
                <a:solidFill>
                  <a:srgbClr val="FFFF00"/>
                </a:solidFill>
                <a:effectLst>
                  <a:outerShdw blurRad="38100" dist="38100" dir="2700000" algn="tl">
                    <a:srgbClr val="000000">
                      <a:alpha val="43137"/>
                    </a:srgbClr>
                  </a:outerShdw>
                </a:effectLst>
              </a:rPr>
              <a:t>June Rebellion (1832)</a:t>
            </a:r>
          </a:p>
          <a:p>
            <a:pPr algn="r"/>
            <a:endParaRPr lang="en-GB" dirty="0">
              <a:solidFill>
                <a:srgbClr val="FFFF00"/>
              </a:solidFill>
            </a:endParaRPr>
          </a:p>
          <a:p>
            <a:pPr algn="r"/>
            <a:endParaRPr lang="en-GB" b="1" dirty="0">
              <a:solidFill>
                <a:srgbClr val="FFFF00"/>
              </a:solidFill>
              <a:effectLst>
                <a:outerShdw blurRad="38100" dist="38100" dir="2700000" algn="tl">
                  <a:srgbClr val="000000">
                    <a:alpha val="43137"/>
                  </a:srgbClr>
                </a:outerShdw>
              </a:effectLst>
            </a:endParaRPr>
          </a:p>
          <a:p>
            <a:pPr algn="r"/>
            <a:r>
              <a:rPr lang="en-GB" b="1" dirty="0">
                <a:solidFill>
                  <a:srgbClr val="FFFF00"/>
                </a:solidFill>
                <a:effectLst>
                  <a:outerShdw blurRad="38100" dist="38100" dir="2700000" algn="tl">
                    <a:srgbClr val="000000">
                      <a:alpha val="43137"/>
                    </a:srgbClr>
                  </a:outerShdw>
                </a:effectLst>
              </a:rPr>
              <a:t>June Days uprising (1848)</a:t>
            </a:r>
          </a:p>
          <a:p>
            <a:pPr algn="r"/>
            <a:r>
              <a:rPr lang="en-GB" dirty="0">
                <a:solidFill>
                  <a:srgbClr val="FFFF00"/>
                </a:solidFill>
              </a:rPr>
              <a:t>Napoleon III elected president (Dec 1848)</a:t>
            </a:r>
          </a:p>
          <a:p>
            <a:pPr algn="r"/>
            <a:r>
              <a:rPr lang="en-GB" dirty="0">
                <a:solidFill>
                  <a:srgbClr val="FFFF00"/>
                </a:solidFill>
              </a:rPr>
              <a:t>Coup of 1851; empire re-established (1852)</a:t>
            </a:r>
          </a:p>
          <a:p>
            <a:pPr algn="r"/>
            <a:r>
              <a:rPr lang="en-GB" dirty="0">
                <a:solidFill>
                  <a:srgbClr val="FFFF00"/>
                </a:solidFill>
              </a:rPr>
              <a:t>			</a:t>
            </a:r>
          </a:p>
          <a:p>
            <a:pPr algn="r"/>
            <a:r>
              <a:rPr lang="en-GB" dirty="0">
                <a:solidFill>
                  <a:srgbClr val="FFFF00"/>
                </a:solidFill>
              </a:rPr>
              <a:t>Abdication of Napoleon III, defeat in Franco-Prussian War (1870)</a:t>
            </a:r>
          </a:p>
          <a:p>
            <a:pPr algn="r"/>
            <a:r>
              <a:rPr lang="en-GB" dirty="0">
                <a:solidFill>
                  <a:srgbClr val="FFFF00"/>
                </a:solidFill>
              </a:rPr>
              <a:t>		</a:t>
            </a:r>
            <a:r>
              <a:rPr lang="en-GB" b="1" dirty="0">
                <a:solidFill>
                  <a:srgbClr val="FFFF00"/>
                </a:solidFill>
                <a:effectLst>
                  <a:outerShdw blurRad="38100" dist="38100" dir="2700000" algn="tl">
                    <a:srgbClr val="000000">
                      <a:alpha val="43137"/>
                    </a:srgbClr>
                  </a:outerShdw>
                </a:effectLst>
              </a:rPr>
              <a:t>Paris Commune (1871)</a:t>
            </a:r>
          </a:p>
          <a:p>
            <a:pPr algn="r"/>
            <a:endParaRPr lang="en-GB" dirty="0">
              <a:solidFill>
                <a:srgbClr val="FFFF00"/>
              </a:solidFill>
            </a:endParaRPr>
          </a:p>
          <a:p>
            <a:pPr algn="r"/>
            <a:endParaRPr lang="en-GB" dirty="0">
              <a:solidFill>
                <a:srgbClr val="FFFF00"/>
              </a:solidFill>
            </a:endParaRPr>
          </a:p>
          <a:p>
            <a:pPr algn="r"/>
            <a:r>
              <a:rPr lang="en-GB" dirty="0">
                <a:solidFill>
                  <a:srgbClr val="FFFF00"/>
                </a:solidFill>
              </a:rPr>
              <a:t>Paris Student riots (1968</a:t>
            </a:r>
            <a:r>
              <a:rPr lang="en-GB" sz="2000" dirty="0">
                <a:solidFill>
                  <a:srgbClr val="FFFF00"/>
                </a:solidFill>
              </a:rPr>
              <a:t>)</a:t>
            </a:r>
          </a:p>
        </p:txBody>
      </p:sp>
    </p:spTree>
    <p:extLst>
      <p:ext uri="{BB962C8B-B14F-4D97-AF65-F5344CB8AC3E}">
        <p14:creationId xmlns:p14="http://schemas.microsoft.com/office/powerpoint/2010/main" val="286807098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3327"/>
            <a:ext cx="9144000" cy="7221117"/>
          </a:xfrm>
          <a:prstGeom prst="rect">
            <a:avLst/>
          </a:prstGeom>
          <a:noFill/>
        </p:spPr>
        <p:txBody>
          <a:bodyPr wrap="square" lIns="540000" tIns="360000" rIns="540000" bIns="360000" rtlCol="0">
            <a:spAutoFit/>
          </a:bodyPr>
          <a:lstStyle/>
          <a:p>
            <a:r>
              <a:rPr lang="en-GB" sz="2200" b="1" u="sng" dirty="0">
                <a:solidFill>
                  <a:prstClr val="white"/>
                </a:solidFill>
              </a:rPr>
              <a:t>2. A Revolutionary City:</a:t>
            </a:r>
            <a:r>
              <a:rPr lang="en-GB" sz="2200" b="1" dirty="0">
                <a:solidFill>
                  <a:prstClr val="white"/>
                </a:solidFill>
              </a:rPr>
              <a:t> </a:t>
            </a:r>
            <a:r>
              <a:rPr lang="en-GB" sz="2200" b="1" dirty="0">
                <a:solidFill>
                  <a:srgbClr val="FFFF00"/>
                </a:solidFill>
                <a:effectLst>
                  <a:outerShdw blurRad="38100" dist="38100" dir="2700000" algn="tl">
                    <a:srgbClr val="000000">
                      <a:alpha val="43137"/>
                    </a:srgbClr>
                  </a:outerShdw>
                </a:effectLst>
              </a:rPr>
              <a:t>July Revolution (1830)</a:t>
            </a:r>
          </a:p>
          <a:p>
            <a:endParaRPr lang="en-GB" sz="1600" b="1" u="sng"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pPr algn="r"/>
            <a:r>
              <a:rPr lang="en-GB" sz="1600" dirty="0">
                <a:solidFill>
                  <a:prstClr val="white"/>
                </a:solidFill>
              </a:rPr>
              <a:t>‘Liberty Leading the People,’ </a:t>
            </a:r>
            <a:r>
              <a:rPr lang="en-GB" sz="1600" dirty="0" err="1">
                <a:solidFill>
                  <a:prstClr val="white"/>
                </a:solidFill>
              </a:rPr>
              <a:t>Eugène</a:t>
            </a:r>
            <a:r>
              <a:rPr lang="en-GB" sz="1600" dirty="0">
                <a:solidFill>
                  <a:prstClr val="white"/>
                </a:solidFill>
              </a:rPr>
              <a:t> Delacroix  (1830</a:t>
            </a:r>
            <a:r>
              <a:rPr lang="it-IT" sz="1600" dirty="0">
                <a:solidFill>
                  <a:prstClr val="white"/>
                </a:solidFill>
              </a:rPr>
              <a:t>)</a:t>
            </a:r>
          </a:p>
          <a:p>
            <a:pPr algn="r"/>
            <a:r>
              <a:rPr lang="it-IT" sz="1600" dirty="0">
                <a:solidFill>
                  <a:prstClr val="white"/>
                </a:solidFill>
              </a:rPr>
              <a:t>Housed at the Louvre</a:t>
            </a:r>
            <a:r>
              <a:rPr lang="en-GB" sz="1600" dirty="0">
                <a:solidFill>
                  <a:prstClr val="white"/>
                </a:solidFill>
              </a:rPr>
              <a:t> </a:t>
            </a:r>
          </a:p>
          <a:p>
            <a:pPr marL="342900" indent="-342900">
              <a:buFontTx/>
              <a:buAutoNum type="arabicPlain" startAt="1830"/>
            </a:pPr>
            <a:endParaRPr lang="en-GB" sz="1600" dirty="0">
              <a:solidFill>
                <a:prstClr val="white"/>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0348" y="821934"/>
            <a:ext cx="8314099" cy="49884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304884" y="5828773"/>
            <a:ext cx="4956357" cy="830997"/>
          </a:xfrm>
          <a:prstGeom prst="rect">
            <a:avLst/>
          </a:prstGeom>
        </p:spPr>
        <p:txBody>
          <a:bodyPr wrap="none">
            <a:spAutoFit/>
          </a:bodyPr>
          <a:lstStyle/>
          <a:p>
            <a:r>
              <a:rPr lang="en-GB" sz="2400" b="1" dirty="0">
                <a:solidFill>
                  <a:srgbClr val="FFFF00"/>
                </a:solidFill>
                <a:effectLst>
                  <a:outerShdw blurRad="38100" dist="38100" dir="2700000" algn="tl">
                    <a:srgbClr val="000000">
                      <a:alpha val="43137"/>
                    </a:srgbClr>
                  </a:outerShdw>
                </a:effectLst>
              </a:rPr>
              <a:t>House of Orleans </a:t>
            </a:r>
          </a:p>
          <a:p>
            <a:r>
              <a:rPr lang="en-GB" sz="2400" b="1" dirty="0">
                <a:solidFill>
                  <a:srgbClr val="FFFF00"/>
                </a:solidFill>
                <a:effectLst>
                  <a:outerShdw blurRad="38100" dist="38100" dir="2700000" algn="tl">
                    <a:srgbClr val="000000">
                      <a:alpha val="43137"/>
                    </a:srgbClr>
                  </a:outerShdw>
                </a:effectLst>
              </a:rPr>
              <a:t>(1830–1848) constitutional monarchy</a:t>
            </a:r>
          </a:p>
        </p:txBody>
      </p:sp>
      <p:sp>
        <p:nvSpPr>
          <p:cNvPr id="5" name="Rectangle 4"/>
          <p:cNvSpPr/>
          <p:nvPr/>
        </p:nvSpPr>
        <p:spPr>
          <a:xfrm>
            <a:off x="6084168" y="836097"/>
            <a:ext cx="2769765" cy="1200329"/>
          </a:xfrm>
          <a:prstGeom prst="rect">
            <a:avLst/>
          </a:prstGeom>
        </p:spPr>
        <p:txBody>
          <a:bodyPr wrap="square">
            <a:spAutoFit/>
          </a:bodyPr>
          <a:lstStyle/>
          <a:p>
            <a:pPr algn="r"/>
            <a:r>
              <a:rPr lang="en-GB" b="1" dirty="0">
                <a:solidFill>
                  <a:srgbClr val="FF0000"/>
                </a:solidFill>
                <a:effectLst>
                  <a:outerShdw blurRad="38100" dist="38100" dir="2700000" algn="tl">
                    <a:srgbClr val="000000">
                      <a:alpha val="43137"/>
                    </a:srgbClr>
                  </a:outerShdw>
                </a:effectLst>
              </a:rPr>
              <a:t>Note symbolism of Marianne, Goddess of Liberty and Republican icon</a:t>
            </a:r>
          </a:p>
        </p:txBody>
      </p:sp>
    </p:spTree>
    <p:extLst>
      <p:ext uri="{BB962C8B-B14F-4D97-AF65-F5344CB8AC3E}">
        <p14:creationId xmlns:p14="http://schemas.microsoft.com/office/powerpoint/2010/main" val="221570813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553" y="-30777"/>
            <a:ext cx="9144000" cy="1650361"/>
          </a:xfrm>
          <a:prstGeom prst="rect">
            <a:avLst/>
          </a:prstGeom>
        </p:spPr>
        <p:txBody>
          <a:bodyPr wrap="square" lIns="540000" tIns="360000" rIns="540000" bIns="360000">
            <a:spAutoFit/>
          </a:bodyPr>
          <a:lstStyle/>
          <a:p>
            <a:r>
              <a:rPr lang="en-GB" sz="2000" b="1" u="sng" dirty="0">
                <a:solidFill>
                  <a:prstClr val="white"/>
                </a:solidFill>
              </a:rPr>
              <a:t>2. A Revolutionary City: Symbolism of the French Revolution (1789-1799)</a:t>
            </a:r>
          </a:p>
          <a:p>
            <a:pPr algn="r"/>
            <a:r>
              <a:rPr lang="en-GB" sz="2000" dirty="0">
                <a:solidFill>
                  <a:prstClr val="white"/>
                </a:solidFill>
              </a:rPr>
              <a:t>The French First Republic (1792–1804)</a:t>
            </a:r>
          </a:p>
          <a:p>
            <a:endParaRPr lang="en-GB" sz="2000" dirty="0">
              <a:solidFill>
                <a:prstClr val="white"/>
              </a:solidFill>
            </a:endParaRPr>
          </a:p>
        </p:txBody>
      </p:sp>
      <p:sp>
        <p:nvSpPr>
          <p:cNvPr id="3" name="Rectangle 2"/>
          <p:cNvSpPr/>
          <p:nvPr/>
        </p:nvSpPr>
        <p:spPr>
          <a:xfrm>
            <a:off x="3923928" y="0"/>
            <a:ext cx="5220072" cy="1311807"/>
          </a:xfrm>
          <a:prstGeom prst="rect">
            <a:avLst/>
          </a:prstGeom>
        </p:spPr>
        <p:txBody>
          <a:bodyPr wrap="square" lIns="540000" tIns="360000" rIns="540000" bIns="360000">
            <a:spAutoFit/>
          </a:bodyPr>
          <a:lstStyle/>
          <a:p>
            <a:pPr algn="r"/>
            <a:endParaRPr lang="en-GB" sz="2000" dirty="0">
              <a:solidFill>
                <a:prstClr val="black"/>
              </a:solidFill>
              <a:effectLst>
                <a:outerShdw blurRad="38100" dist="38100" dir="2700000" algn="tl">
                  <a:srgbClr val="000000">
                    <a:alpha val="43137"/>
                  </a:srgbClr>
                </a:outerShdw>
              </a:effectLst>
            </a:endParaRPr>
          </a:p>
          <a:p>
            <a:pPr algn="r"/>
            <a:endParaRPr lang="en-GB" dirty="0">
              <a:solidFill>
                <a:prstClr val="black"/>
              </a:solidFill>
            </a:endParaRPr>
          </a:p>
        </p:txBody>
      </p:sp>
      <p:pic>
        <p:nvPicPr>
          <p:cNvPr id="10" name="Picture 5" descr="File:Serment du Jeu de Paume - Jacques-Louis Davi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9751" y="2502761"/>
            <a:ext cx="6813321" cy="438262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032" y="747310"/>
            <a:ext cx="3455987" cy="4449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3563888" y="1019418"/>
            <a:ext cx="5184576" cy="2031325"/>
          </a:xfrm>
          <a:prstGeom prst="rect">
            <a:avLst/>
          </a:prstGeom>
        </p:spPr>
        <p:txBody>
          <a:bodyPr wrap="square">
            <a:spAutoFit/>
          </a:bodyPr>
          <a:lstStyle/>
          <a:p>
            <a:pPr algn="r"/>
            <a:r>
              <a:rPr lang="en-GB" dirty="0">
                <a:solidFill>
                  <a:srgbClr val="FFFF00"/>
                </a:solidFill>
              </a:rPr>
              <a:t>Role of revolutionary art and imagery: </a:t>
            </a:r>
          </a:p>
          <a:p>
            <a:pPr algn="r"/>
            <a:r>
              <a:rPr lang="en-GB" dirty="0">
                <a:solidFill>
                  <a:srgbClr val="FFFF00"/>
                </a:solidFill>
              </a:rPr>
              <a:t>‘The Death of Marat’ (1793</a:t>
            </a:r>
            <a:r>
              <a:rPr lang="it-IT" dirty="0">
                <a:solidFill>
                  <a:srgbClr val="FFFF00"/>
                </a:solidFill>
              </a:rPr>
              <a:t>) and ‘The Tennis Court Oath of June 1789’ (1791) by Jacques-Louis David (David = a member of National Convention, seat of Republican governement, 1792–1795</a:t>
            </a:r>
            <a:r>
              <a:rPr lang="it-IT" dirty="0" smtClean="0">
                <a:solidFill>
                  <a:srgbClr val="FFFF00"/>
                </a:solidFill>
              </a:rPr>
              <a:t>)</a:t>
            </a:r>
          </a:p>
          <a:p>
            <a:pPr algn="r"/>
            <a:endParaRPr lang="it-IT" dirty="0">
              <a:solidFill>
                <a:srgbClr val="FFFF00"/>
              </a:solidFill>
            </a:endParaRPr>
          </a:p>
          <a:p>
            <a:pPr algn="r"/>
            <a:r>
              <a:rPr lang="it-IT" dirty="0" smtClean="0">
                <a:solidFill>
                  <a:prstClr val="white"/>
                </a:solidFill>
              </a:rPr>
              <a:t>.</a:t>
            </a:r>
            <a:endParaRPr lang="it-IT" dirty="0">
              <a:solidFill>
                <a:prstClr val="white"/>
              </a:solidFill>
            </a:endParaRPr>
          </a:p>
        </p:txBody>
      </p:sp>
      <p:sp>
        <p:nvSpPr>
          <p:cNvPr id="5" name="Rectangle 4"/>
          <p:cNvSpPr/>
          <p:nvPr/>
        </p:nvSpPr>
        <p:spPr>
          <a:xfrm>
            <a:off x="-22849" y="5374994"/>
            <a:ext cx="4572000" cy="1200329"/>
          </a:xfrm>
          <a:prstGeom prst="rect">
            <a:avLst/>
          </a:prstGeom>
        </p:spPr>
        <p:txBody>
          <a:bodyPr>
            <a:spAutoFit/>
          </a:bodyPr>
          <a:lstStyle/>
          <a:p>
            <a:r>
              <a:rPr lang="it-IT" b="1" dirty="0">
                <a:solidFill>
                  <a:srgbClr val="FFFF00"/>
                </a:solidFill>
              </a:rPr>
              <a:t>See </a:t>
            </a:r>
            <a:r>
              <a:rPr lang="it-IT" b="1" dirty="0" smtClean="0">
                <a:solidFill>
                  <a:srgbClr val="FFFF00"/>
                </a:solidFill>
              </a:rPr>
              <a:t>curreent BBC Four series </a:t>
            </a:r>
            <a:r>
              <a:rPr lang="it-IT" b="1" i="1" dirty="0" smtClean="0">
                <a:solidFill>
                  <a:srgbClr val="FFFF00"/>
                </a:solidFill>
              </a:rPr>
              <a:t>The </a:t>
            </a:r>
            <a:r>
              <a:rPr lang="it-IT" b="1" i="1" dirty="0">
                <a:solidFill>
                  <a:srgbClr val="FFFF00"/>
                </a:solidFill>
              </a:rPr>
              <a:t>Art of France </a:t>
            </a:r>
            <a:r>
              <a:rPr lang="it-IT" b="1" dirty="0">
                <a:solidFill>
                  <a:srgbClr val="FFFF00"/>
                </a:solidFill>
              </a:rPr>
              <a:t>(http://www.bbc.co.uk/iplayer/episode/b08d7qlq/art-of-france-series-1-2-there-will-be-blood)</a:t>
            </a:r>
          </a:p>
        </p:txBody>
      </p:sp>
    </p:spTree>
    <p:extLst>
      <p:ext uri="{BB962C8B-B14F-4D97-AF65-F5344CB8AC3E}">
        <p14:creationId xmlns:p14="http://schemas.microsoft.com/office/powerpoint/2010/main" val="197822189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88224" y="702421"/>
            <a:ext cx="2568866" cy="3407838"/>
          </a:xfrm>
          <a:prstGeom prst="rect">
            <a:avLst/>
          </a:prstGeom>
        </p:spPr>
        <p:txBody>
          <a:bodyPr wrap="square" lIns="360000" tIns="72000" rIns="360000" bIns="72000">
            <a:spAutoFit/>
          </a:bodyPr>
          <a:lstStyle/>
          <a:p>
            <a:pPr algn="r"/>
            <a:r>
              <a:rPr lang="en-GB" sz="2400" b="1" dirty="0">
                <a:solidFill>
                  <a:srgbClr val="FFFF00"/>
                </a:solidFill>
              </a:rPr>
              <a:t>Festival of August 10,1793 </a:t>
            </a:r>
          </a:p>
          <a:p>
            <a:pPr algn="r"/>
            <a:r>
              <a:rPr lang="en-GB" sz="1400" dirty="0">
                <a:solidFill>
                  <a:srgbClr val="FFFF00"/>
                </a:solidFill>
              </a:rPr>
              <a:t>‘The Celebration of Unity, destroying the emblems of Monarchy, Place de la Concorde  formerly Place Louis XV], August 10 1793,’ painting by Pierre Antoine </a:t>
            </a:r>
            <a:r>
              <a:rPr lang="en-GB" sz="1400" dirty="0" err="1">
                <a:solidFill>
                  <a:srgbClr val="FFFF00"/>
                </a:solidFill>
              </a:rPr>
              <a:t>Demachy</a:t>
            </a:r>
            <a:r>
              <a:rPr lang="en-GB" sz="1400" dirty="0">
                <a:solidFill>
                  <a:srgbClr val="FFFF00"/>
                </a:solidFill>
              </a:rPr>
              <a:t> (1723-1807); La Place du Louis XV,, c. 1770</a:t>
            </a:r>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327400"/>
            <a:ext cx="4389437" cy="353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10" descr="http://paris1900.lartnouveau.com/paris08/concorde/cpa/1pce_cond1770.jpg"/>
          <p:cNvPicPr/>
          <p:nvPr/>
        </p:nvPicPr>
        <p:blipFill>
          <a:blip r:embed="rId4">
            <a:extLst>
              <a:ext uri="{28A0092B-C50C-407E-A947-70E740481C1C}">
                <a14:useLocalDpi xmlns:a14="http://schemas.microsoft.com/office/drawing/2010/main" val="0"/>
              </a:ext>
            </a:extLst>
          </a:blip>
          <a:srcRect/>
          <a:stretch>
            <a:fillRect/>
          </a:stretch>
        </p:blipFill>
        <p:spPr bwMode="auto">
          <a:xfrm>
            <a:off x="4580756" y="4043680"/>
            <a:ext cx="4488815" cy="2814320"/>
          </a:xfrm>
          <a:prstGeom prst="rect">
            <a:avLst/>
          </a:prstGeom>
          <a:noFill/>
          <a:ln>
            <a:noFill/>
          </a:ln>
        </p:spPr>
      </p:pic>
      <p:sp>
        <p:nvSpPr>
          <p:cNvPr id="7" name="Rectangle 6"/>
          <p:cNvSpPr/>
          <p:nvPr/>
        </p:nvSpPr>
        <p:spPr>
          <a:xfrm>
            <a:off x="0" y="9419"/>
            <a:ext cx="9144000" cy="1065585"/>
          </a:xfrm>
          <a:prstGeom prst="rect">
            <a:avLst/>
          </a:prstGeom>
        </p:spPr>
        <p:txBody>
          <a:bodyPr wrap="square" lIns="360000" tIns="360000" rIns="360000" bIns="360000">
            <a:spAutoFit/>
          </a:bodyPr>
          <a:lstStyle/>
          <a:p>
            <a:r>
              <a:rPr lang="en-GB" sz="2200" b="1" u="sng" dirty="0">
                <a:solidFill>
                  <a:prstClr val="black"/>
                </a:solidFill>
                <a:effectLst>
                  <a:outerShdw blurRad="38100" dist="38100" dir="2700000" algn="tl">
                    <a:srgbClr val="000000">
                      <a:alpha val="43137"/>
                    </a:srgbClr>
                  </a:outerShdw>
                </a:effectLst>
              </a:rPr>
              <a:t>2. A Revolutionary City: Symbolism of the French Revolution </a:t>
            </a:r>
            <a:r>
              <a:rPr lang="en-GB" sz="2000" b="1" u="sng" dirty="0">
                <a:solidFill>
                  <a:prstClr val="black"/>
                </a:solidFill>
                <a:effectLst>
                  <a:outerShdw blurRad="38100" dist="38100" dir="2700000" algn="tl">
                    <a:srgbClr val="000000">
                      <a:alpha val="43137"/>
                    </a:srgbClr>
                  </a:outerShdw>
                </a:effectLst>
              </a:rPr>
              <a:t>(1789-1799)</a:t>
            </a:r>
          </a:p>
        </p:txBody>
      </p:sp>
      <p:sp>
        <p:nvSpPr>
          <p:cNvPr id="8" name="Rectangle 7"/>
          <p:cNvSpPr/>
          <p:nvPr/>
        </p:nvSpPr>
        <p:spPr>
          <a:xfrm>
            <a:off x="1475656" y="3327400"/>
            <a:ext cx="2913781" cy="1200329"/>
          </a:xfrm>
          <a:prstGeom prst="rect">
            <a:avLst/>
          </a:prstGeom>
        </p:spPr>
        <p:txBody>
          <a:bodyPr wrap="square">
            <a:spAutoFit/>
          </a:bodyPr>
          <a:lstStyle/>
          <a:p>
            <a:pPr algn="r"/>
            <a:r>
              <a:rPr lang="en-GB" b="1" dirty="0">
                <a:solidFill>
                  <a:srgbClr val="FF0000"/>
                </a:solidFill>
                <a:effectLst>
                  <a:outerShdw blurRad="38100" dist="38100" dir="2700000" algn="tl">
                    <a:srgbClr val="000000">
                      <a:alpha val="43137"/>
                    </a:srgbClr>
                  </a:outerShdw>
                </a:effectLst>
              </a:rPr>
              <a:t>Note symbolism of Marianne, Goddess of Liberty and Republican icon</a:t>
            </a:r>
          </a:p>
          <a:p>
            <a:pPr algn="r"/>
            <a:endParaRPr lang="en-GB" b="1" dirty="0">
              <a:solidFill>
                <a:srgbClr val="FF0000"/>
              </a:solidFill>
              <a:effectLst>
                <a:outerShdw blurRad="38100" dist="38100" dir="2700000" algn="tl">
                  <a:srgbClr val="000000">
                    <a:alpha val="43137"/>
                  </a:srgbClr>
                </a:outerShdw>
              </a:effectLst>
            </a:endParaRPr>
          </a:p>
        </p:txBody>
      </p:sp>
      <p:sp>
        <p:nvSpPr>
          <p:cNvPr id="10" name="Rectangle 9"/>
          <p:cNvSpPr/>
          <p:nvPr/>
        </p:nvSpPr>
        <p:spPr>
          <a:xfrm>
            <a:off x="0" y="552116"/>
            <a:ext cx="6444208" cy="3527798"/>
          </a:xfrm>
          <a:prstGeom prst="rect">
            <a:avLst/>
          </a:prstGeom>
        </p:spPr>
        <p:txBody>
          <a:bodyPr wrap="square" lIns="360000" tIns="360000" rIns="360000" bIns="360000">
            <a:spAutoFit/>
          </a:bodyPr>
          <a:lstStyle/>
          <a:p>
            <a:pPr marL="342900" indent="-342900">
              <a:buFont typeface="Arial" panose="020B0604020202020204" pitchFamily="34" charset="0"/>
              <a:buChar char="•"/>
            </a:pPr>
            <a:r>
              <a:rPr lang="en-GB" sz="2000" b="1" dirty="0">
                <a:solidFill>
                  <a:prstClr val="white"/>
                </a:solidFill>
              </a:rPr>
              <a:t>Parisian cityscape refitted to Republican ideology</a:t>
            </a:r>
          </a:p>
          <a:p>
            <a:pPr marL="800100" lvl="1" indent="-342900">
              <a:buFontTx/>
              <a:buChar char="-"/>
            </a:pPr>
            <a:r>
              <a:rPr lang="en-GB" sz="2000" dirty="0">
                <a:solidFill>
                  <a:prstClr val="white"/>
                </a:solidFill>
              </a:rPr>
              <a:t>Streets renamed</a:t>
            </a:r>
          </a:p>
          <a:p>
            <a:pPr marL="800100" lvl="1" indent="-342900">
              <a:buFontTx/>
              <a:buChar char="-"/>
            </a:pPr>
            <a:r>
              <a:rPr lang="en-GB" sz="2000" dirty="0">
                <a:solidFill>
                  <a:prstClr val="white"/>
                </a:solidFill>
              </a:rPr>
              <a:t>Removal of royalist symbols</a:t>
            </a:r>
          </a:p>
          <a:p>
            <a:pPr marL="800100" lvl="1" indent="-342900">
              <a:buFontTx/>
              <a:buChar char="-"/>
            </a:pPr>
            <a:r>
              <a:rPr lang="en-GB" sz="2000" dirty="0">
                <a:solidFill>
                  <a:prstClr val="white"/>
                </a:solidFill>
              </a:rPr>
              <a:t>Transferral of royal property/institutions into public ownership, use </a:t>
            </a:r>
            <a:r>
              <a:rPr lang="en-GB" sz="1600" dirty="0">
                <a:solidFill>
                  <a:prstClr val="white"/>
                </a:solidFill>
              </a:rPr>
              <a:t>(e.g. Louvre)</a:t>
            </a:r>
          </a:p>
          <a:p>
            <a:pPr marL="800100" lvl="1" indent="-342900">
              <a:buFontTx/>
              <a:buChar char="-"/>
            </a:pPr>
            <a:r>
              <a:rPr lang="en-GB" sz="2000" dirty="0">
                <a:solidFill>
                  <a:prstClr val="white"/>
                </a:solidFill>
              </a:rPr>
              <a:t>Use of public space for festivities and displays of Republican power </a:t>
            </a:r>
            <a:r>
              <a:rPr lang="en-GB" sz="1600" dirty="0">
                <a:solidFill>
                  <a:prstClr val="white"/>
                </a:solidFill>
              </a:rPr>
              <a:t>(e.g. Festival of August 10)</a:t>
            </a:r>
          </a:p>
          <a:p>
            <a:pPr marL="342900" indent="-342900">
              <a:buFont typeface="Arial" panose="020B0604020202020204" pitchFamily="34" charset="0"/>
              <a:buChar char="•"/>
            </a:pPr>
            <a:endParaRPr lang="en-GB" sz="2000" dirty="0">
              <a:solidFill>
                <a:prstClr val="white"/>
              </a:solidFill>
            </a:endParaRPr>
          </a:p>
          <a:p>
            <a:r>
              <a:rPr lang="en-GB" sz="2200" dirty="0">
                <a:solidFill>
                  <a:prstClr val="black"/>
                </a:solidFill>
              </a:rPr>
              <a:t> </a:t>
            </a:r>
          </a:p>
        </p:txBody>
      </p:sp>
    </p:spTree>
    <p:extLst>
      <p:ext uri="{BB962C8B-B14F-4D97-AF65-F5344CB8AC3E}">
        <p14:creationId xmlns:p14="http://schemas.microsoft.com/office/powerpoint/2010/main" val="189312552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3327"/>
            <a:ext cx="9144000" cy="6482453"/>
          </a:xfrm>
          <a:prstGeom prst="rect">
            <a:avLst/>
          </a:prstGeom>
          <a:noFill/>
        </p:spPr>
        <p:txBody>
          <a:bodyPr wrap="square" lIns="540000" tIns="360000" rIns="540000" bIns="360000" rtlCol="0">
            <a:spAutoFit/>
          </a:bodyPr>
          <a:lstStyle/>
          <a:p>
            <a:r>
              <a:rPr lang="en-GB" sz="2200" b="1" u="sng" dirty="0">
                <a:solidFill>
                  <a:prstClr val="white"/>
                </a:solidFill>
              </a:rPr>
              <a:t>2. A Revolutionary City:</a:t>
            </a:r>
            <a:r>
              <a:rPr lang="en-GB" sz="2200" b="1" dirty="0">
                <a:solidFill>
                  <a:prstClr val="white"/>
                </a:solidFill>
              </a:rPr>
              <a:t> </a:t>
            </a:r>
            <a:r>
              <a:rPr lang="en-GB" sz="2200" b="1" dirty="0">
                <a:solidFill>
                  <a:srgbClr val="FFFF00"/>
                </a:solidFill>
                <a:effectLst>
                  <a:outerShdw blurRad="38100" dist="38100" dir="2700000" algn="tl">
                    <a:srgbClr val="000000">
                      <a:alpha val="43137"/>
                    </a:srgbClr>
                  </a:outerShdw>
                </a:effectLst>
              </a:rPr>
              <a:t>July Revolution (1830)</a:t>
            </a:r>
          </a:p>
          <a:p>
            <a:endParaRPr lang="en-GB" sz="1600" b="1" u="sng"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r>
              <a:rPr lang="en-US" sz="1600" i="1" dirty="0" smtClean="0"/>
              <a:t>Taking </a:t>
            </a:r>
            <a:r>
              <a:rPr lang="en-US" sz="1600" i="1" dirty="0"/>
              <a:t>of the </a:t>
            </a:r>
            <a:r>
              <a:rPr lang="en-US" sz="1600" i="1" dirty="0" err="1"/>
              <a:t>Hôtel</a:t>
            </a:r>
            <a:r>
              <a:rPr lang="en-US" sz="1600" i="1" dirty="0"/>
              <a:t> de Ville </a:t>
            </a:r>
            <a:r>
              <a:rPr lang="en-US" sz="1600" dirty="0" smtClean="0"/>
              <a:t>by </a:t>
            </a:r>
            <a:r>
              <a:rPr lang="en-US" sz="1600" dirty="0" err="1"/>
              <a:t>Amédée</a:t>
            </a:r>
            <a:r>
              <a:rPr lang="en-US" sz="1600" dirty="0"/>
              <a:t> </a:t>
            </a:r>
            <a:r>
              <a:rPr lang="en-US" sz="1600" dirty="0" smtClean="0"/>
              <a:t>Bourgeois (1830s)</a:t>
            </a:r>
            <a:r>
              <a:rPr lang="en-US" sz="1600" i="1" dirty="0" smtClean="0"/>
              <a:t>; Battle </a:t>
            </a:r>
            <a:r>
              <a:rPr lang="en-US" sz="1600" i="1" dirty="0"/>
              <a:t>outside the </a:t>
            </a:r>
            <a:r>
              <a:rPr lang="en-US" sz="1600" i="1" dirty="0" err="1"/>
              <a:t>Hôtel</a:t>
            </a:r>
            <a:r>
              <a:rPr lang="en-US" sz="1600" i="1" dirty="0"/>
              <a:t> de Ville</a:t>
            </a:r>
            <a:r>
              <a:rPr lang="en-US" sz="1600" dirty="0"/>
              <a:t>, by Jean Victor </a:t>
            </a:r>
            <a:r>
              <a:rPr lang="en-US" sz="1600" dirty="0" err="1" smtClean="0"/>
              <a:t>Schnet</a:t>
            </a:r>
            <a:r>
              <a:rPr lang="en-US" sz="1600" dirty="0" smtClean="0"/>
              <a:t> </a:t>
            </a:r>
            <a:r>
              <a:rPr lang="en-GB" sz="1600" dirty="0" smtClean="0">
                <a:solidFill>
                  <a:prstClr val="white"/>
                </a:solidFill>
              </a:rPr>
              <a:t>(1833</a:t>
            </a:r>
            <a:r>
              <a:rPr lang="it-IT" sz="1600" dirty="0" smtClean="0">
                <a:solidFill>
                  <a:prstClr val="white"/>
                </a:solidFill>
              </a:rPr>
              <a:t>)</a:t>
            </a:r>
            <a:endParaRPr lang="it-IT" sz="1600" dirty="0">
              <a:solidFill>
                <a:prstClr val="white"/>
              </a:solidFill>
            </a:endParaRPr>
          </a:p>
          <a:p>
            <a:pPr marL="342900" indent="-342900">
              <a:buFontTx/>
              <a:buAutoNum type="arabicPlain" startAt="1830"/>
            </a:pPr>
            <a:endParaRPr lang="en-GB" sz="1600" dirty="0">
              <a:solidFill>
                <a:prstClr val="white"/>
              </a:solidFill>
            </a:endParaRPr>
          </a:p>
        </p:txBody>
      </p:sp>
      <p:sp>
        <p:nvSpPr>
          <p:cNvPr id="3" name="Rectangle 2"/>
          <p:cNvSpPr/>
          <p:nvPr/>
        </p:nvSpPr>
        <p:spPr>
          <a:xfrm>
            <a:off x="304884" y="5828773"/>
            <a:ext cx="4956357" cy="830997"/>
          </a:xfrm>
          <a:prstGeom prst="rect">
            <a:avLst/>
          </a:prstGeom>
        </p:spPr>
        <p:txBody>
          <a:bodyPr wrap="none">
            <a:spAutoFit/>
          </a:bodyPr>
          <a:lstStyle/>
          <a:p>
            <a:r>
              <a:rPr lang="en-GB" sz="2400" b="1" dirty="0">
                <a:solidFill>
                  <a:srgbClr val="FFFF00"/>
                </a:solidFill>
                <a:effectLst>
                  <a:outerShdw blurRad="38100" dist="38100" dir="2700000" algn="tl">
                    <a:srgbClr val="000000">
                      <a:alpha val="43137"/>
                    </a:srgbClr>
                  </a:outerShdw>
                </a:effectLst>
              </a:rPr>
              <a:t>House of Orleans </a:t>
            </a:r>
          </a:p>
          <a:p>
            <a:r>
              <a:rPr lang="en-GB" sz="2400" b="1" dirty="0">
                <a:solidFill>
                  <a:srgbClr val="FFFF00"/>
                </a:solidFill>
                <a:effectLst>
                  <a:outerShdw blurRad="38100" dist="38100" dir="2700000" algn="tl">
                    <a:srgbClr val="000000">
                      <a:alpha val="43137"/>
                    </a:srgbClr>
                  </a:outerShdw>
                </a:effectLst>
              </a:rPr>
              <a:t>(1830–1848) constitutional monarchy</a:t>
            </a:r>
          </a:p>
        </p:txBody>
      </p:sp>
      <p:pic>
        <p:nvPicPr>
          <p:cNvPr id="6" name="Picture 5"/>
          <p:cNvPicPr>
            <a:picLocks noChangeAspect="1"/>
          </p:cNvPicPr>
          <p:nvPr/>
        </p:nvPicPr>
        <p:blipFill>
          <a:blip r:embed="rId3"/>
          <a:stretch>
            <a:fillRect/>
          </a:stretch>
        </p:blipFill>
        <p:spPr>
          <a:xfrm>
            <a:off x="2483768" y="930962"/>
            <a:ext cx="6660232" cy="4442323"/>
          </a:xfrm>
          <a:prstGeom prst="rect">
            <a:avLst/>
          </a:prstGeom>
        </p:spPr>
      </p:pic>
      <p:pic>
        <p:nvPicPr>
          <p:cNvPr id="7" name="Picture 6"/>
          <p:cNvPicPr>
            <a:picLocks noChangeAspect="1"/>
          </p:cNvPicPr>
          <p:nvPr/>
        </p:nvPicPr>
        <p:blipFill>
          <a:blip r:embed="rId4"/>
          <a:stretch>
            <a:fillRect/>
          </a:stretch>
        </p:blipFill>
        <p:spPr>
          <a:xfrm>
            <a:off x="14396" y="930962"/>
            <a:ext cx="3271450" cy="3002094"/>
          </a:xfrm>
          <a:prstGeom prst="rect">
            <a:avLst/>
          </a:prstGeom>
        </p:spPr>
      </p:pic>
    </p:spTree>
    <p:extLst>
      <p:ext uri="{BB962C8B-B14F-4D97-AF65-F5344CB8AC3E}">
        <p14:creationId xmlns:p14="http://schemas.microsoft.com/office/powerpoint/2010/main" val="36107611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33327"/>
            <a:ext cx="9144000" cy="6236232"/>
          </a:xfrm>
          <a:prstGeom prst="rect">
            <a:avLst/>
          </a:prstGeom>
          <a:noFill/>
        </p:spPr>
        <p:txBody>
          <a:bodyPr wrap="square" lIns="540000" tIns="360000" rIns="540000" bIns="360000" rtlCol="0">
            <a:spAutoFit/>
          </a:bodyPr>
          <a:lstStyle/>
          <a:p>
            <a:r>
              <a:rPr lang="en-GB" sz="2200" b="1" u="sng" dirty="0">
                <a:solidFill>
                  <a:prstClr val="white"/>
                </a:solidFill>
              </a:rPr>
              <a:t>2. A Revolutionary City:</a:t>
            </a:r>
            <a:r>
              <a:rPr lang="en-GB" sz="2200" b="1" dirty="0">
                <a:solidFill>
                  <a:prstClr val="white"/>
                </a:solidFill>
              </a:rPr>
              <a:t> </a:t>
            </a:r>
            <a:r>
              <a:rPr lang="en-GB" sz="2200" b="1" dirty="0" smtClean="0">
                <a:solidFill>
                  <a:srgbClr val="FFFF00"/>
                </a:solidFill>
                <a:effectLst>
                  <a:outerShdw blurRad="38100" dist="38100" dir="2700000" algn="tl">
                    <a:srgbClr val="000000">
                      <a:alpha val="43137"/>
                    </a:srgbClr>
                  </a:outerShdw>
                </a:effectLst>
              </a:rPr>
              <a:t>February Revolution </a:t>
            </a:r>
            <a:r>
              <a:rPr lang="en-GB" sz="2200" b="1" dirty="0">
                <a:solidFill>
                  <a:srgbClr val="FFFF00"/>
                </a:solidFill>
                <a:effectLst>
                  <a:outerShdw blurRad="38100" dist="38100" dir="2700000" algn="tl">
                    <a:srgbClr val="000000">
                      <a:alpha val="43137"/>
                    </a:srgbClr>
                  </a:outerShdw>
                </a:effectLst>
              </a:rPr>
              <a:t>(</a:t>
            </a:r>
            <a:r>
              <a:rPr lang="en-GB" sz="2200" b="1" dirty="0" smtClean="0">
                <a:solidFill>
                  <a:srgbClr val="FFFF00"/>
                </a:solidFill>
                <a:effectLst>
                  <a:outerShdw blurRad="38100" dist="38100" dir="2700000" algn="tl">
                    <a:srgbClr val="000000">
                      <a:alpha val="43137"/>
                    </a:srgbClr>
                  </a:outerShdw>
                </a:effectLst>
              </a:rPr>
              <a:t>1848)</a:t>
            </a:r>
            <a:endParaRPr lang="en-GB" sz="2200" b="1" dirty="0">
              <a:solidFill>
                <a:srgbClr val="FFFF00"/>
              </a:solidFill>
              <a:effectLst>
                <a:outerShdw blurRad="38100" dist="38100" dir="2700000" algn="tl">
                  <a:srgbClr val="000000">
                    <a:alpha val="43137"/>
                  </a:srgbClr>
                </a:outerShdw>
              </a:effectLst>
            </a:endParaRPr>
          </a:p>
          <a:p>
            <a:endParaRPr lang="en-GB" sz="1600" b="1" u="sng"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r>
              <a:rPr lang="en-US" sz="1600" dirty="0" smtClean="0"/>
              <a:t>Alphonse </a:t>
            </a:r>
            <a:r>
              <a:rPr lang="en-US" sz="1600" dirty="0"/>
              <a:t>de </a:t>
            </a:r>
            <a:r>
              <a:rPr lang="en-US" sz="1600" dirty="0" smtClean="0"/>
              <a:t>Lamartine heralding revolution outside Paris Town Hall, February 25 1848</a:t>
            </a:r>
            <a:r>
              <a:rPr lang="en-US" sz="1600" dirty="0"/>
              <a:t>	</a:t>
            </a:r>
          </a:p>
          <a:p>
            <a:r>
              <a:rPr lang="en-US" sz="1600" dirty="0"/>
              <a:t>Henri Félix Emmanuel </a:t>
            </a:r>
            <a:r>
              <a:rPr lang="en-US" sz="1600" dirty="0" err="1"/>
              <a:t>Philippoteaux</a:t>
            </a:r>
            <a:r>
              <a:rPr lang="en-US" sz="1600" dirty="0"/>
              <a:t>  </a:t>
            </a:r>
            <a:r>
              <a:rPr lang="en-GB" sz="1600" dirty="0" smtClean="0"/>
              <a:t>(C19)</a:t>
            </a:r>
            <a:endParaRPr lang="en-GB" sz="1600" dirty="0">
              <a:solidFill>
                <a:prstClr val="white"/>
              </a:solidFill>
            </a:endParaRPr>
          </a:p>
        </p:txBody>
      </p:sp>
      <p:pic>
        <p:nvPicPr>
          <p:cNvPr id="4" name="Picture 3"/>
          <p:cNvPicPr>
            <a:picLocks noChangeAspect="1"/>
          </p:cNvPicPr>
          <p:nvPr/>
        </p:nvPicPr>
        <p:blipFill>
          <a:blip r:embed="rId2"/>
          <a:stretch>
            <a:fillRect/>
          </a:stretch>
        </p:blipFill>
        <p:spPr>
          <a:xfrm>
            <a:off x="251520" y="908720"/>
            <a:ext cx="8424936" cy="4205728"/>
          </a:xfrm>
          <a:prstGeom prst="rect">
            <a:avLst/>
          </a:prstGeom>
        </p:spPr>
      </p:pic>
    </p:spTree>
    <p:extLst>
      <p:ext uri="{BB962C8B-B14F-4D97-AF65-F5344CB8AC3E}">
        <p14:creationId xmlns:p14="http://schemas.microsoft.com/office/powerpoint/2010/main" val="338414909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3327"/>
            <a:ext cx="9144000" cy="6017880"/>
          </a:xfrm>
          <a:prstGeom prst="rect">
            <a:avLst/>
          </a:prstGeom>
          <a:noFill/>
        </p:spPr>
        <p:txBody>
          <a:bodyPr wrap="square" lIns="540000" tIns="360000" rIns="540000" bIns="540000" rtlCol="0">
            <a:spAutoFit/>
          </a:bodyPr>
          <a:lstStyle/>
          <a:p>
            <a:r>
              <a:rPr lang="en-GB" sz="2200" b="1" u="sng" dirty="0">
                <a:solidFill>
                  <a:prstClr val="white"/>
                </a:solidFill>
              </a:rPr>
              <a:t>2. A Revolutionary City:</a:t>
            </a:r>
            <a:r>
              <a:rPr lang="en-GB" sz="2200" b="1" dirty="0">
                <a:solidFill>
                  <a:prstClr val="white"/>
                </a:solidFill>
              </a:rPr>
              <a:t> </a:t>
            </a:r>
            <a:r>
              <a:rPr lang="en-GB" sz="2200" b="1" dirty="0">
                <a:solidFill>
                  <a:srgbClr val="FF0000"/>
                </a:solidFill>
              </a:rPr>
              <a:t>Red Paris</a:t>
            </a:r>
            <a:endParaRPr lang="en-GB" sz="2200" b="1" dirty="0">
              <a:solidFill>
                <a:prstClr val="white"/>
              </a:solidFill>
            </a:endParaRPr>
          </a:p>
          <a:p>
            <a:r>
              <a:rPr lang="en-GB" sz="2200" b="1" dirty="0">
                <a:effectLst>
                  <a:outerShdw blurRad="38100" dist="38100" dir="2700000" algn="tl">
                    <a:srgbClr val="000000">
                      <a:alpha val="43137"/>
                    </a:srgbClr>
                  </a:outerShdw>
                </a:effectLst>
              </a:rPr>
              <a:t>June Rebellion (1832) June Days (1848)</a:t>
            </a:r>
          </a:p>
          <a:p>
            <a:endParaRPr lang="en-GB" sz="1600" b="1" u="sng"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3888" y="2492896"/>
            <a:ext cx="5400600" cy="4216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788024" y="1268761"/>
            <a:ext cx="4176464" cy="1200329"/>
          </a:xfrm>
          <a:prstGeom prst="rect">
            <a:avLst/>
          </a:prstGeom>
        </p:spPr>
        <p:txBody>
          <a:bodyPr wrap="square">
            <a:spAutoFit/>
          </a:bodyPr>
          <a:lstStyle/>
          <a:p>
            <a:r>
              <a:rPr lang="en-GB" dirty="0">
                <a:solidFill>
                  <a:prstClr val="white"/>
                </a:solidFill>
              </a:rPr>
              <a:t>Later depiction of republicans during June Rebellion, as featured in </a:t>
            </a:r>
            <a:r>
              <a:rPr lang="en-GB" dirty="0" smtClean="0">
                <a:solidFill>
                  <a:prstClr val="white"/>
                </a:solidFill>
              </a:rPr>
              <a:t>Victor </a:t>
            </a:r>
            <a:r>
              <a:rPr lang="en-GB" dirty="0">
                <a:solidFill>
                  <a:prstClr val="white"/>
                </a:solidFill>
              </a:rPr>
              <a:t>Hugo’s </a:t>
            </a:r>
            <a:r>
              <a:rPr lang="en-GB" i="1" dirty="0">
                <a:solidFill>
                  <a:prstClr val="white"/>
                </a:solidFill>
              </a:rPr>
              <a:t>Les </a:t>
            </a:r>
            <a:r>
              <a:rPr lang="en-GB" i="1" dirty="0" err="1">
                <a:solidFill>
                  <a:prstClr val="white"/>
                </a:solidFill>
              </a:rPr>
              <a:t>Miserables</a:t>
            </a:r>
            <a:r>
              <a:rPr lang="en-GB" dirty="0">
                <a:solidFill>
                  <a:prstClr val="white"/>
                </a:solidFill>
              </a:rPr>
              <a:t>; </a:t>
            </a:r>
            <a:r>
              <a:rPr lang="en-GB" i="1" dirty="0">
                <a:solidFill>
                  <a:prstClr val="white"/>
                </a:solidFill>
              </a:rPr>
              <a:t>Barricade on Rue </a:t>
            </a:r>
            <a:r>
              <a:rPr lang="en-GB" i="1" dirty="0" err="1">
                <a:solidFill>
                  <a:prstClr val="white"/>
                </a:solidFill>
              </a:rPr>
              <a:t>Soufflot</a:t>
            </a:r>
            <a:r>
              <a:rPr lang="en-GB" i="1" dirty="0">
                <a:solidFill>
                  <a:prstClr val="white"/>
                </a:solidFill>
              </a:rPr>
              <a:t>, June 1848</a:t>
            </a:r>
            <a:r>
              <a:rPr lang="en-GB" dirty="0">
                <a:solidFill>
                  <a:prstClr val="white"/>
                </a:solidFill>
              </a:rPr>
              <a:t>, by Horace Verne (below)</a:t>
            </a:r>
          </a:p>
        </p:txBody>
      </p:sp>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240" y="1102246"/>
            <a:ext cx="4438650" cy="2781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953" y="4077072"/>
            <a:ext cx="4001727" cy="23150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9687398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3327"/>
            <a:ext cx="5580112" cy="11265470"/>
          </a:xfrm>
          <a:prstGeom prst="rect">
            <a:avLst/>
          </a:prstGeom>
          <a:noFill/>
        </p:spPr>
        <p:txBody>
          <a:bodyPr wrap="square" lIns="540000" tIns="360000" rIns="540000" bIns="540000" rtlCol="0">
            <a:spAutoFit/>
          </a:bodyPr>
          <a:lstStyle/>
          <a:p>
            <a:r>
              <a:rPr lang="en-GB" sz="2200" b="1" u="sng" dirty="0">
                <a:solidFill>
                  <a:prstClr val="white"/>
                </a:solidFill>
              </a:rPr>
              <a:t>3. </a:t>
            </a:r>
            <a:r>
              <a:rPr lang="en-GB" sz="2200" b="1" u="sng" dirty="0" err="1">
                <a:solidFill>
                  <a:prstClr val="white"/>
                </a:solidFill>
              </a:rPr>
              <a:t>Haussmannisation</a:t>
            </a:r>
            <a:endParaRPr lang="en-GB" sz="2200" b="1" u="sng" dirty="0">
              <a:solidFill>
                <a:prstClr val="white"/>
              </a:solidFill>
            </a:endParaRPr>
          </a:p>
          <a:p>
            <a:endParaRPr lang="en-GB" sz="2200" b="1" u="sng" dirty="0">
              <a:solidFill>
                <a:prstClr val="white"/>
              </a:solidFill>
            </a:endParaRPr>
          </a:p>
          <a:p>
            <a:pPr marL="342900" indent="-342900">
              <a:buFont typeface="Arial" panose="020B0604020202020204" pitchFamily="34" charset="0"/>
              <a:buChar char="•"/>
            </a:pPr>
            <a:r>
              <a:rPr lang="en-GB" sz="2200" dirty="0">
                <a:solidFill>
                  <a:prstClr val="white"/>
                </a:solidFill>
              </a:rPr>
              <a:t>Baron Georges-</a:t>
            </a:r>
            <a:r>
              <a:rPr lang="en-GB" sz="2200" dirty="0" err="1">
                <a:solidFill>
                  <a:prstClr val="white"/>
                </a:solidFill>
              </a:rPr>
              <a:t>Eugène</a:t>
            </a:r>
            <a:r>
              <a:rPr lang="en-GB" sz="2200" dirty="0">
                <a:solidFill>
                  <a:prstClr val="white"/>
                </a:solidFill>
              </a:rPr>
              <a:t> Haussmann  (1809–1891), prefect of the Seine, between 1853 and 1870. </a:t>
            </a:r>
          </a:p>
          <a:p>
            <a:endParaRPr lang="en-GB" sz="2200" dirty="0">
              <a:solidFill>
                <a:prstClr val="white"/>
              </a:solidFill>
            </a:endParaRPr>
          </a:p>
          <a:p>
            <a:pPr marL="342900" indent="-342900">
              <a:buFont typeface="Arial" panose="020B0604020202020204" pitchFamily="34" charset="0"/>
              <a:buChar char="•"/>
            </a:pPr>
            <a:r>
              <a:rPr lang="en-GB" sz="2200" dirty="0">
                <a:solidFill>
                  <a:prstClr val="white"/>
                </a:solidFill>
              </a:rPr>
              <a:t>Commissioned by Emperor Napoléon III to oversee public works scheme in Paris – instruction to </a:t>
            </a:r>
            <a:r>
              <a:rPr lang="en-GB" sz="2400" i="1" dirty="0" err="1">
                <a:solidFill>
                  <a:prstClr val="white"/>
                </a:solidFill>
              </a:rPr>
              <a:t>aérer</a:t>
            </a:r>
            <a:r>
              <a:rPr lang="en-GB" sz="2400" i="1" dirty="0">
                <a:solidFill>
                  <a:prstClr val="white"/>
                </a:solidFill>
              </a:rPr>
              <a:t>, unifier et </a:t>
            </a:r>
            <a:r>
              <a:rPr lang="en-GB" sz="2400" i="1" dirty="0" err="1">
                <a:solidFill>
                  <a:prstClr val="white"/>
                </a:solidFill>
              </a:rPr>
              <a:t>embellir</a:t>
            </a:r>
            <a:r>
              <a:rPr lang="en-GB" sz="2400" dirty="0">
                <a:solidFill>
                  <a:prstClr val="white"/>
                </a:solidFill>
              </a:rPr>
              <a:t>  (aerate, unify and beautify)</a:t>
            </a:r>
            <a:endParaRPr lang="en-GB" sz="2200" dirty="0">
              <a:solidFill>
                <a:prstClr val="white"/>
              </a:solidFill>
            </a:endParaRPr>
          </a:p>
          <a:p>
            <a:pPr marL="342900" indent="-342900">
              <a:buFont typeface="Arial" panose="020B0604020202020204" pitchFamily="34" charset="0"/>
              <a:buChar char="•"/>
            </a:pPr>
            <a:endParaRPr lang="en-GB" sz="1100" dirty="0">
              <a:solidFill>
                <a:prstClr val="white"/>
              </a:solidFill>
            </a:endParaRPr>
          </a:p>
          <a:p>
            <a:pPr marL="342900" indent="-342900">
              <a:buFont typeface="Arial" panose="020B0604020202020204" pitchFamily="34" charset="0"/>
              <a:buChar char="•"/>
            </a:pPr>
            <a:r>
              <a:rPr lang="en-GB" sz="2200" dirty="0">
                <a:solidFill>
                  <a:prstClr val="white"/>
                </a:solidFill>
              </a:rPr>
              <a:t>Goal of fostering “</a:t>
            </a:r>
            <a:r>
              <a:rPr lang="en-GB" sz="2400" dirty="0">
                <a:solidFill>
                  <a:srgbClr val="FFFF00"/>
                </a:solidFill>
              </a:rPr>
              <a:t>security, circulation  and </a:t>
            </a:r>
            <a:r>
              <a:rPr lang="en-GB" sz="2400" dirty="0" err="1">
                <a:solidFill>
                  <a:srgbClr val="FFFF00"/>
                </a:solidFill>
              </a:rPr>
              <a:t>salubrity</a:t>
            </a:r>
            <a:r>
              <a:rPr lang="en-GB" sz="2400" dirty="0">
                <a:solidFill>
                  <a:prstClr val="white"/>
                </a:solidFill>
              </a:rPr>
              <a:t>” </a:t>
            </a:r>
            <a:r>
              <a:rPr lang="en-GB" dirty="0">
                <a:solidFill>
                  <a:prstClr val="white"/>
                </a:solidFill>
              </a:rPr>
              <a:t>– Colin Jones, </a:t>
            </a:r>
            <a:r>
              <a:rPr lang="en-GB" i="1" dirty="0">
                <a:solidFill>
                  <a:prstClr val="white"/>
                </a:solidFill>
              </a:rPr>
              <a:t>Paris: Biography of a City </a:t>
            </a:r>
            <a:r>
              <a:rPr lang="en-GB" dirty="0">
                <a:solidFill>
                  <a:prstClr val="white"/>
                </a:solidFill>
              </a:rPr>
              <a:t>(Allen Lane: London, 2004), p. 348</a:t>
            </a:r>
          </a:p>
          <a:p>
            <a:pPr marL="342900" indent="-342900">
              <a:buFont typeface="Arial" panose="020B0604020202020204" pitchFamily="34" charset="0"/>
              <a:buChar char="•"/>
            </a:pPr>
            <a:endParaRPr lang="en-GB" sz="2200" dirty="0">
              <a:solidFill>
                <a:prstClr val="white"/>
              </a:solidFill>
            </a:endParaRPr>
          </a:p>
          <a:p>
            <a:pPr marL="342900" indent="-342900">
              <a:buFont typeface="Arial" panose="020B0604020202020204" pitchFamily="34" charset="0"/>
              <a:buChar char="•"/>
            </a:pPr>
            <a:endParaRPr lang="en-GB" sz="22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p:txBody>
      </p:sp>
      <p:pic>
        <p:nvPicPr>
          <p:cNvPr id="512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57517" y="188641"/>
            <a:ext cx="3698564"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101576" y="5764616"/>
            <a:ext cx="2952328" cy="923330"/>
          </a:xfrm>
          <a:prstGeom prst="rect">
            <a:avLst/>
          </a:prstGeom>
        </p:spPr>
        <p:txBody>
          <a:bodyPr wrap="square">
            <a:spAutoFit/>
          </a:bodyPr>
          <a:lstStyle/>
          <a:p>
            <a:r>
              <a:rPr lang="en-GB" dirty="0">
                <a:solidFill>
                  <a:prstClr val="white"/>
                </a:solidFill>
              </a:rPr>
              <a:t>Haussmann presents Emperor Napoleon III plans, </a:t>
            </a:r>
            <a:r>
              <a:rPr lang="en-GB" dirty="0" err="1">
                <a:solidFill>
                  <a:prstClr val="white"/>
                </a:solidFill>
              </a:rPr>
              <a:t>Adolphe</a:t>
            </a:r>
            <a:r>
              <a:rPr lang="en-GB" dirty="0">
                <a:solidFill>
                  <a:prstClr val="white"/>
                </a:solidFill>
              </a:rPr>
              <a:t> </a:t>
            </a:r>
            <a:r>
              <a:rPr lang="en-GB" dirty="0" err="1">
                <a:solidFill>
                  <a:prstClr val="white"/>
                </a:solidFill>
              </a:rPr>
              <a:t>Yvon</a:t>
            </a:r>
            <a:r>
              <a:rPr lang="en-GB" dirty="0">
                <a:solidFill>
                  <a:prstClr val="white"/>
                </a:solidFill>
              </a:rPr>
              <a:t>, 1865</a:t>
            </a:r>
          </a:p>
        </p:txBody>
      </p:sp>
    </p:spTree>
    <p:extLst>
      <p:ext uri="{BB962C8B-B14F-4D97-AF65-F5344CB8AC3E}">
        <p14:creationId xmlns:p14="http://schemas.microsoft.com/office/powerpoint/2010/main" val="23319426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56897" y="404664"/>
            <a:ext cx="4304137" cy="27876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4890" y="3226611"/>
            <a:ext cx="4248150" cy="3143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14447" y="0"/>
            <a:ext cx="4556897" cy="7064320"/>
          </a:xfrm>
          <a:prstGeom prst="rect">
            <a:avLst/>
          </a:prstGeom>
          <a:noFill/>
        </p:spPr>
        <p:txBody>
          <a:bodyPr wrap="square" lIns="540000" tIns="360000" rIns="540000" bIns="540000" rtlCol="0">
            <a:spAutoFit/>
          </a:bodyPr>
          <a:lstStyle/>
          <a:p>
            <a:r>
              <a:rPr lang="en-GB" sz="2000" b="1" u="sng" dirty="0"/>
              <a:t>3. </a:t>
            </a:r>
            <a:r>
              <a:rPr lang="en-GB" sz="2000" b="1" u="sng" dirty="0" err="1"/>
              <a:t>Haussmannisation</a:t>
            </a:r>
            <a:r>
              <a:rPr lang="en-GB" sz="2000" b="1" u="sng" dirty="0"/>
              <a:t>:</a:t>
            </a:r>
            <a:r>
              <a:rPr lang="en-GB" sz="2000" b="1" dirty="0"/>
              <a:t> </a:t>
            </a:r>
          </a:p>
          <a:p>
            <a:r>
              <a:rPr lang="en-GB" sz="2000" b="1" dirty="0" smtClean="0">
                <a:solidFill>
                  <a:srgbClr val="FFFF00"/>
                </a:solidFill>
              </a:rPr>
              <a:t>Circulation, aeriation</a:t>
            </a:r>
            <a:endParaRPr lang="en-GB" sz="2000" b="1" dirty="0">
              <a:solidFill>
                <a:srgbClr val="FFFF00"/>
              </a:solidFill>
            </a:endParaRPr>
          </a:p>
          <a:p>
            <a:endParaRPr lang="en-GB" sz="2000" dirty="0" smtClean="0"/>
          </a:p>
          <a:p>
            <a:r>
              <a:rPr lang="en-GB" sz="2000" dirty="0" smtClean="0"/>
              <a:t>Water supply: </a:t>
            </a:r>
          </a:p>
          <a:p>
            <a:pPr algn="just"/>
            <a:r>
              <a:rPr lang="en-GB" sz="2000" dirty="0" smtClean="0"/>
              <a:t>Aqueducts, sewer construction </a:t>
            </a:r>
          </a:p>
          <a:p>
            <a:pPr algn="just"/>
            <a:endParaRPr lang="en-GB" sz="2000" dirty="0"/>
          </a:p>
          <a:p>
            <a:pPr algn="just"/>
            <a:r>
              <a:rPr lang="en-GB" sz="2000" dirty="0" smtClean="0"/>
              <a:t>Haussmann: “The </a:t>
            </a:r>
            <a:r>
              <a:rPr lang="en-GB" sz="2000" dirty="0"/>
              <a:t>underground galleries are an organ of the great city, functioning like an </a:t>
            </a:r>
            <a:r>
              <a:rPr lang="en-GB" sz="2000" b="1" dirty="0">
                <a:solidFill>
                  <a:srgbClr val="FFFF00"/>
                </a:solidFill>
              </a:rPr>
              <a:t>organ of the human body</a:t>
            </a:r>
            <a:r>
              <a:rPr lang="en-GB" sz="2000" dirty="0"/>
              <a:t>, without seeing the light of day; clean and fresh water, light and heat circulate like the various fluids whose movement and maintenance serves the life of the body; the secretions are taken away mysteriously and </a:t>
            </a:r>
            <a:r>
              <a:rPr lang="en-GB" sz="2000" b="1" dirty="0">
                <a:solidFill>
                  <a:srgbClr val="FFFF00"/>
                </a:solidFill>
              </a:rPr>
              <a:t>don't disturb the good functioning of the city and without spoiling its beautiful </a:t>
            </a:r>
            <a:r>
              <a:rPr lang="en-GB" sz="2000" b="1" dirty="0" smtClean="0">
                <a:solidFill>
                  <a:srgbClr val="FFFF00"/>
                </a:solidFill>
              </a:rPr>
              <a:t>exterior</a:t>
            </a:r>
            <a:r>
              <a:rPr lang="en-GB" sz="2000" dirty="0" smtClean="0"/>
              <a:t>.”</a:t>
            </a:r>
            <a:endParaRPr lang="en-GB" sz="1600" dirty="0" smtClean="0"/>
          </a:p>
        </p:txBody>
      </p:sp>
    </p:spTree>
    <p:extLst>
      <p:ext uri="{BB962C8B-B14F-4D97-AF65-F5344CB8AC3E}">
        <p14:creationId xmlns:p14="http://schemas.microsoft.com/office/powerpoint/2010/main" val="93721912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6290" y="3805832"/>
            <a:ext cx="7828035"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66951" y="0"/>
            <a:ext cx="2647374" cy="38298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427984" y="332656"/>
            <a:ext cx="1656184" cy="1384995"/>
          </a:xfrm>
          <a:prstGeom prst="rect">
            <a:avLst/>
          </a:prstGeom>
        </p:spPr>
        <p:txBody>
          <a:bodyPr wrap="square">
            <a:spAutoFit/>
          </a:bodyPr>
          <a:lstStyle/>
          <a:p>
            <a:pPr algn="r"/>
            <a:r>
              <a:rPr lang="en-GB" sz="1400" dirty="0"/>
              <a:t>Rue de </a:t>
            </a:r>
            <a:r>
              <a:rPr lang="en-GB" sz="1400" dirty="0" err="1"/>
              <a:t>Rivoli</a:t>
            </a:r>
            <a:r>
              <a:rPr lang="en-GB" sz="1400" dirty="0"/>
              <a:t>, 1855 – first boulevard created by </a:t>
            </a:r>
            <a:r>
              <a:rPr lang="en-GB" sz="1400" dirty="0" smtClean="0"/>
              <a:t>Haussmann; </a:t>
            </a:r>
            <a:r>
              <a:rPr lang="en-GB" sz="1400" dirty="0" err="1" smtClean="0"/>
              <a:t>Nadar</a:t>
            </a:r>
            <a:r>
              <a:rPr lang="en-GB" sz="1400" dirty="0" smtClean="0"/>
              <a:t> </a:t>
            </a:r>
            <a:r>
              <a:rPr lang="en-GB" sz="1400" dirty="0"/>
              <a:t>aerial </a:t>
            </a:r>
            <a:r>
              <a:rPr lang="en-GB" sz="1400" dirty="0" smtClean="0"/>
              <a:t>view of Paris, </a:t>
            </a:r>
            <a:r>
              <a:rPr lang="en-GB" sz="1400" dirty="0"/>
              <a:t>1867</a:t>
            </a:r>
          </a:p>
        </p:txBody>
      </p:sp>
      <p:sp>
        <p:nvSpPr>
          <p:cNvPr id="9" name="TextBox 8"/>
          <p:cNvSpPr txBox="1"/>
          <p:nvPr/>
        </p:nvSpPr>
        <p:spPr>
          <a:xfrm>
            <a:off x="0" y="-4774"/>
            <a:ext cx="5076056" cy="9403422"/>
          </a:xfrm>
          <a:prstGeom prst="rect">
            <a:avLst/>
          </a:prstGeom>
          <a:noFill/>
        </p:spPr>
        <p:txBody>
          <a:bodyPr wrap="square" lIns="540000" tIns="360000" rIns="540000" bIns="540000" rtlCol="0">
            <a:spAutoFit/>
          </a:bodyPr>
          <a:lstStyle/>
          <a:p>
            <a:r>
              <a:rPr lang="en-GB" sz="2200" b="1" u="sng" dirty="0" smtClean="0"/>
              <a:t>3. </a:t>
            </a:r>
            <a:r>
              <a:rPr lang="en-GB" sz="2200" b="1" u="sng" dirty="0" err="1" smtClean="0"/>
              <a:t>Haussmannisation</a:t>
            </a:r>
            <a:endParaRPr lang="en-GB" sz="2200" b="1" u="sng" dirty="0" smtClean="0"/>
          </a:p>
          <a:p>
            <a:r>
              <a:rPr lang="en-GB" sz="2200" b="1" dirty="0" smtClean="0">
                <a:solidFill>
                  <a:srgbClr val="FFFF00"/>
                </a:solidFill>
              </a:rPr>
              <a:t>Circulation, aeriation</a:t>
            </a:r>
          </a:p>
          <a:p>
            <a:r>
              <a:rPr lang="en-GB" sz="2200" b="1" dirty="0">
                <a:solidFill>
                  <a:srgbClr val="FFFF00"/>
                </a:solidFill>
              </a:rPr>
              <a:t>Beauty, </a:t>
            </a:r>
            <a:r>
              <a:rPr lang="en-GB" sz="2200" b="1" dirty="0" err="1">
                <a:solidFill>
                  <a:srgbClr val="FFFF00"/>
                </a:solidFill>
              </a:rPr>
              <a:t>salubrity</a:t>
            </a:r>
            <a:endParaRPr lang="en-GB" sz="2200" b="1" dirty="0">
              <a:solidFill>
                <a:srgbClr val="FFFF00"/>
              </a:solidFill>
            </a:endParaRPr>
          </a:p>
          <a:p>
            <a:pPr marL="342900" indent="-342900">
              <a:buFontTx/>
              <a:buChar char="-"/>
            </a:pPr>
            <a:r>
              <a:rPr lang="en-GB" sz="2200" dirty="0" smtClean="0">
                <a:solidFill>
                  <a:srgbClr val="FFFF00"/>
                </a:solidFill>
              </a:rPr>
              <a:t>Improved rail infrastructure</a:t>
            </a:r>
          </a:p>
          <a:p>
            <a:pPr marL="342900" indent="-342900">
              <a:buFontTx/>
              <a:buChar char="-"/>
            </a:pPr>
            <a:r>
              <a:rPr lang="en-GB" sz="2200" dirty="0" smtClean="0">
                <a:solidFill>
                  <a:srgbClr val="FFFF00"/>
                </a:solidFill>
              </a:rPr>
              <a:t>Wide streets</a:t>
            </a:r>
          </a:p>
          <a:p>
            <a:pPr marL="342900" indent="-342900">
              <a:buFontTx/>
              <a:buChar char="-"/>
            </a:pPr>
            <a:r>
              <a:rPr lang="en-GB" sz="2200" dirty="0" smtClean="0">
                <a:solidFill>
                  <a:srgbClr val="FFFF00"/>
                </a:solidFill>
              </a:rPr>
              <a:t>Open squares</a:t>
            </a:r>
          </a:p>
          <a:p>
            <a:pPr marL="342900" indent="-342900">
              <a:buFontTx/>
              <a:buChar char="-"/>
            </a:pPr>
            <a:r>
              <a:rPr lang="en-GB" sz="2200" dirty="0">
                <a:solidFill>
                  <a:srgbClr val="FFFF00"/>
                </a:solidFill>
              </a:rPr>
              <a:t>P</a:t>
            </a:r>
            <a:r>
              <a:rPr lang="en-GB" sz="2200" dirty="0" smtClean="0">
                <a:solidFill>
                  <a:srgbClr val="FFFF00"/>
                </a:solidFill>
              </a:rPr>
              <a:t>ublic space, public parks</a:t>
            </a:r>
          </a:p>
          <a:p>
            <a:pPr marL="342900" indent="-342900">
              <a:buFontTx/>
              <a:buChar char="-"/>
            </a:pPr>
            <a:r>
              <a:rPr lang="en-GB" sz="2200" dirty="0" smtClean="0">
                <a:solidFill>
                  <a:srgbClr val="FFFF00"/>
                </a:solidFill>
              </a:rPr>
              <a:t>Streetscape designed to maximise vistas of monuments</a:t>
            </a:r>
          </a:p>
          <a:p>
            <a:endParaRPr lang="en-GB" sz="2200" u="sng" dirty="0">
              <a:solidFill>
                <a:srgbClr val="FFFF00"/>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spTree>
    <p:extLst>
      <p:ext uri="{BB962C8B-B14F-4D97-AF65-F5344CB8AC3E}">
        <p14:creationId xmlns:p14="http://schemas.microsoft.com/office/powerpoint/2010/main" val="97973737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3327"/>
            <a:ext cx="9144000" cy="5679326"/>
          </a:xfrm>
          <a:prstGeom prst="rect">
            <a:avLst/>
          </a:prstGeom>
          <a:noFill/>
        </p:spPr>
        <p:txBody>
          <a:bodyPr wrap="square" lIns="540000" tIns="360000" rIns="540000" bIns="540000" rtlCol="0">
            <a:spAutoFit/>
          </a:bodyPr>
          <a:lstStyle/>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34940" y="3645024"/>
            <a:ext cx="4609060" cy="3235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792" y="1094"/>
            <a:ext cx="5552743" cy="3643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278755" y="14307"/>
            <a:ext cx="4957648" cy="4062651"/>
          </a:xfrm>
          <a:prstGeom prst="rect">
            <a:avLst/>
          </a:prstGeom>
        </p:spPr>
        <p:txBody>
          <a:bodyPr wrap="square">
            <a:spAutoFit/>
          </a:bodyPr>
          <a:lstStyle/>
          <a:p>
            <a:r>
              <a:rPr lang="en-GB" sz="2400" b="1" u="sng" dirty="0" smtClean="0">
                <a:solidFill>
                  <a:srgbClr val="002060"/>
                </a:solidFill>
              </a:rPr>
              <a:t>3. </a:t>
            </a:r>
            <a:r>
              <a:rPr lang="en-GB" sz="2400" b="1" u="sng" dirty="0" err="1" smtClean="0">
                <a:solidFill>
                  <a:srgbClr val="002060"/>
                </a:solidFill>
              </a:rPr>
              <a:t>Haussmannisation</a:t>
            </a:r>
            <a:endParaRPr lang="en-GB" sz="2400" b="1" u="sng" dirty="0" smtClean="0">
              <a:solidFill>
                <a:srgbClr val="002060"/>
              </a:solidFill>
            </a:endParaRPr>
          </a:p>
          <a:p>
            <a:pPr lvl="1"/>
            <a:r>
              <a:rPr lang="en-GB" b="1" dirty="0" smtClean="0">
                <a:solidFill>
                  <a:srgbClr val="002060"/>
                </a:solidFill>
              </a:rPr>
              <a:t>Charles </a:t>
            </a:r>
            <a:r>
              <a:rPr lang="en-GB" b="1" dirty="0" err="1" smtClean="0">
                <a:solidFill>
                  <a:srgbClr val="002060"/>
                </a:solidFill>
              </a:rPr>
              <a:t>Marville</a:t>
            </a:r>
            <a:r>
              <a:rPr lang="en-GB" b="1" dirty="0" smtClean="0">
                <a:solidFill>
                  <a:srgbClr val="002060"/>
                </a:solidFill>
              </a:rPr>
              <a:t> photographs</a:t>
            </a:r>
          </a:p>
          <a:p>
            <a:pPr lvl="1"/>
            <a:r>
              <a:rPr lang="en-GB" b="1" dirty="0" smtClean="0">
                <a:solidFill>
                  <a:srgbClr val="002060"/>
                </a:solidFill>
              </a:rPr>
              <a:t>Haussmann: </a:t>
            </a:r>
          </a:p>
          <a:p>
            <a:pPr lvl="1"/>
            <a:r>
              <a:rPr lang="en-GB" b="1" dirty="0" smtClean="0">
                <a:solidFill>
                  <a:srgbClr val="002060"/>
                </a:solidFill>
              </a:rPr>
              <a:t>a “demolition artist”</a:t>
            </a:r>
          </a:p>
          <a:p>
            <a:pPr lvl="1"/>
            <a:endParaRPr lang="en-GB" b="1" dirty="0">
              <a:solidFill>
                <a:srgbClr val="002060"/>
              </a:solidFill>
            </a:endParaRPr>
          </a:p>
          <a:p>
            <a:pPr lvl="1"/>
            <a:endParaRPr lang="en-GB" b="1" dirty="0" smtClean="0">
              <a:solidFill>
                <a:srgbClr val="002060"/>
              </a:solidFill>
            </a:endParaRPr>
          </a:p>
          <a:p>
            <a:pPr lvl="1"/>
            <a:endParaRPr lang="en-GB" b="1" dirty="0">
              <a:solidFill>
                <a:srgbClr val="002060"/>
              </a:solidFill>
            </a:endParaRPr>
          </a:p>
          <a:p>
            <a:pPr lvl="1"/>
            <a:endParaRPr lang="en-GB" b="1" dirty="0" smtClean="0">
              <a:solidFill>
                <a:srgbClr val="002060"/>
              </a:solidFill>
            </a:endParaRPr>
          </a:p>
          <a:p>
            <a:pPr lvl="1"/>
            <a:endParaRPr lang="en-GB" b="1" dirty="0">
              <a:solidFill>
                <a:srgbClr val="002060"/>
              </a:solidFill>
            </a:endParaRPr>
          </a:p>
          <a:p>
            <a:pPr lvl="1"/>
            <a:endParaRPr lang="en-GB" b="1" dirty="0" smtClean="0">
              <a:solidFill>
                <a:srgbClr val="002060"/>
              </a:solidFill>
            </a:endParaRPr>
          </a:p>
          <a:p>
            <a:pPr lvl="1"/>
            <a:endParaRPr lang="en-GB" b="1" dirty="0">
              <a:solidFill>
                <a:srgbClr val="002060"/>
              </a:solidFill>
            </a:endParaRPr>
          </a:p>
          <a:p>
            <a:pPr lvl="1"/>
            <a:endParaRPr lang="en-GB" b="1" dirty="0" smtClean="0">
              <a:solidFill>
                <a:srgbClr val="002060"/>
              </a:solidFill>
            </a:endParaRPr>
          </a:p>
          <a:p>
            <a:pPr lvl="1"/>
            <a:endParaRPr lang="en-GB" b="1" dirty="0" smtClean="0">
              <a:solidFill>
                <a:srgbClr val="002060"/>
              </a:solidFill>
            </a:endParaRPr>
          </a:p>
          <a:p>
            <a:pPr lvl="1"/>
            <a:endParaRPr lang="en-GB" b="1" dirty="0">
              <a:solidFill>
                <a:srgbClr val="002060"/>
              </a:solidFill>
            </a:endParaRPr>
          </a:p>
        </p:txBody>
      </p:sp>
      <p:pic>
        <p:nvPicPr>
          <p:cNvPr id="11271"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259" y="3284984"/>
            <a:ext cx="2584559" cy="31943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4989044" y="0"/>
            <a:ext cx="4210596" cy="5590143"/>
          </a:xfrm>
          <a:prstGeom prst="rect">
            <a:avLst/>
          </a:prstGeom>
        </p:spPr>
        <p:txBody>
          <a:bodyPr wrap="square" lIns="360000" tIns="180000" rIns="360000" bIns="144000">
            <a:spAutoFit/>
          </a:bodyPr>
          <a:lstStyle/>
          <a:p>
            <a:pPr lvl="1" algn="r"/>
            <a:r>
              <a:rPr lang="en-GB" b="1" dirty="0" smtClean="0">
                <a:solidFill>
                  <a:srgbClr val="FFFF00"/>
                </a:solidFill>
              </a:rPr>
              <a:t>“The task was … to describe what was going to be destroyed, with the aim of demonstrating what was to be destroyed was not worth the trouble of being preserved … the 425 photographs taken by </a:t>
            </a:r>
            <a:r>
              <a:rPr lang="en-GB" b="1" dirty="0" err="1" smtClean="0">
                <a:solidFill>
                  <a:srgbClr val="FFFF00"/>
                </a:solidFill>
              </a:rPr>
              <a:t>Marville</a:t>
            </a:r>
            <a:r>
              <a:rPr lang="en-GB" b="1" dirty="0" smtClean="0">
                <a:solidFill>
                  <a:srgbClr val="FFFF00"/>
                </a:solidFill>
              </a:rPr>
              <a:t> between 1865 and 1868 are the only major visual souvenir of a Paris that has completely disappeared.”</a:t>
            </a:r>
          </a:p>
          <a:p>
            <a:pPr marL="742950" lvl="1" indent="-285750" algn="r">
              <a:buFontTx/>
              <a:buChar char="-"/>
            </a:pPr>
            <a:r>
              <a:rPr lang="en-GB" sz="1600" dirty="0" smtClean="0">
                <a:solidFill>
                  <a:srgbClr val="FFFF00"/>
                </a:solidFill>
              </a:rPr>
              <a:t>Eric </a:t>
            </a:r>
            <a:r>
              <a:rPr lang="en-GB" sz="1600" dirty="0" err="1" smtClean="0">
                <a:solidFill>
                  <a:srgbClr val="FFFF00"/>
                </a:solidFill>
              </a:rPr>
              <a:t>Hazan</a:t>
            </a:r>
            <a:r>
              <a:rPr lang="en-GB" sz="1600" dirty="0" smtClean="0">
                <a:solidFill>
                  <a:srgbClr val="FFFF00"/>
                </a:solidFill>
              </a:rPr>
              <a:t>, </a:t>
            </a:r>
            <a:r>
              <a:rPr lang="en-GB" sz="1600" i="1" dirty="0" smtClean="0">
                <a:solidFill>
                  <a:srgbClr val="FFFF00"/>
                </a:solidFill>
              </a:rPr>
              <a:t>The Invention of Paris: A History in Footsteps </a:t>
            </a:r>
            <a:r>
              <a:rPr lang="en-GB" sz="1600" dirty="0" smtClean="0">
                <a:solidFill>
                  <a:srgbClr val="FFFF00"/>
                </a:solidFill>
              </a:rPr>
              <a:t>(London: Verso, 2010 [2002]), pp. 346 – 347</a:t>
            </a:r>
          </a:p>
          <a:p>
            <a:pPr marL="742950" lvl="1" indent="-285750">
              <a:buFontTx/>
              <a:buChar char="-"/>
            </a:pPr>
            <a:r>
              <a:rPr lang="en-GB" b="1" i="1" dirty="0" smtClean="0">
                <a:solidFill>
                  <a:srgbClr val="002060"/>
                </a:solidFill>
              </a:rPr>
              <a:t> </a:t>
            </a:r>
            <a:endParaRPr lang="en-GB" b="1" dirty="0" smtClean="0">
              <a:solidFill>
                <a:srgbClr val="002060"/>
              </a:solidFill>
            </a:endParaRPr>
          </a:p>
          <a:p>
            <a:pPr lvl="1"/>
            <a:endParaRPr lang="en-GB" b="1" dirty="0" smtClean="0">
              <a:solidFill>
                <a:srgbClr val="002060"/>
              </a:solidFill>
            </a:endParaRPr>
          </a:p>
          <a:p>
            <a:pPr lvl="1"/>
            <a:endParaRPr lang="en-GB" b="1" dirty="0" smtClean="0">
              <a:solidFill>
                <a:srgbClr val="002060"/>
              </a:solidFill>
            </a:endParaRPr>
          </a:p>
          <a:p>
            <a:pPr lvl="1"/>
            <a:endParaRPr lang="en-GB" b="1" dirty="0">
              <a:solidFill>
                <a:srgbClr val="002060"/>
              </a:solidFill>
            </a:endParaRPr>
          </a:p>
        </p:txBody>
      </p:sp>
      <p:pic>
        <p:nvPicPr>
          <p:cNvPr id="9"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39752" y="4404559"/>
            <a:ext cx="3393281" cy="24356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5998259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017880"/>
          </a:xfrm>
          <a:prstGeom prst="rect">
            <a:avLst/>
          </a:prstGeom>
          <a:noFill/>
        </p:spPr>
        <p:txBody>
          <a:bodyPr wrap="square" lIns="540000" tIns="360000" rIns="540000" bIns="540000" rtlCol="0">
            <a:spAutoFit/>
          </a:bodyPr>
          <a:lstStyle/>
          <a:p>
            <a:r>
              <a:rPr lang="en-GB" sz="2200" b="1" u="sng" dirty="0"/>
              <a:t>3</a:t>
            </a:r>
            <a:r>
              <a:rPr lang="en-GB" sz="2200" b="1" u="sng" dirty="0" smtClean="0"/>
              <a:t>. </a:t>
            </a:r>
            <a:r>
              <a:rPr lang="en-GB" sz="2200" b="1" u="sng" dirty="0" err="1" smtClean="0"/>
              <a:t>Haussmannisation</a:t>
            </a:r>
            <a:r>
              <a:rPr lang="en-GB" sz="2200" b="1" u="sng" dirty="0" smtClean="0"/>
              <a:t>: </a:t>
            </a:r>
            <a:r>
              <a:rPr lang="en-GB" sz="2200" b="1" u="sng" dirty="0" smtClean="0">
                <a:solidFill>
                  <a:srgbClr val="FFFF00"/>
                </a:solidFill>
              </a:rPr>
              <a:t>Security, unity</a:t>
            </a:r>
            <a:endParaRPr lang="en-GB" sz="2200" b="1" u="sng" dirty="0">
              <a:solidFill>
                <a:srgbClr val="FFFF00"/>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graphicFrame>
        <p:nvGraphicFramePr>
          <p:cNvPr id="4" name="Table 3"/>
          <p:cNvGraphicFramePr>
            <a:graphicFrameLocks noGrp="1"/>
          </p:cNvGraphicFramePr>
          <p:nvPr>
            <p:extLst/>
          </p:nvPr>
        </p:nvGraphicFramePr>
        <p:xfrm>
          <a:off x="4994699" y="908719"/>
          <a:ext cx="3970784" cy="2663774"/>
        </p:xfrm>
        <a:graphic>
          <a:graphicData uri="http://schemas.openxmlformats.org/drawingml/2006/table">
            <a:tbl>
              <a:tblPr/>
              <a:tblGrid>
                <a:gridCol w="1162016"/>
                <a:gridCol w="863557"/>
                <a:gridCol w="952515"/>
                <a:gridCol w="992696"/>
              </a:tblGrid>
              <a:tr h="1010413">
                <a:tc>
                  <a:txBody>
                    <a:bodyPr/>
                    <a:lstStyle/>
                    <a:p>
                      <a:pPr algn="ctr"/>
                      <a:r>
                        <a:rPr lang="en-GB" b="1" dirty="0" smtClean="0">
                          <a:solidFill>
                            <a:schemeClr val="bg1"/>
                          </a:solidFill>
                        </a:rPr>
                        <a:t>Population</a:t>
                      </a:r>
                      <a:r>
                        <a:rPr lang="en-GB" b="1" baseline="0" dirty="0" smtClean="0">
                          <a:solidFill>
                            <a:schemeClr val="bg1"/>
                          </a:solidFill>
                        </a:rPr>
                        <a:t> by </a:t>
                      </a:r>
                      <a:endParaRPr lang="en-GB" b="1" dirty="0" smtClean="0">
                        <a:solidFill>
                          <a:schemeClr val="bg1"/>
                        </a:solidFill>
                      </a:endParaRPr>
                    </a:p>
                    <a:p>
                      <a:pPr algn="ctr"/>
                      <a:r>
                        <a:rPr lang="en-GB" b="1" dirty="0" err="1" smtClean="0">
                          <a:solidFill>
                            <a:schemeClr val="bg1"/>
                          </a:solidFill>
                        </a:rPr>
                        <a:t>Arrondisse-ment</a:t>
                      </a:r>
                      <a:endParaRPr lang="en-GB" b="1" dirty="0">
                        <a:solidFill>
                          <a:schemeClr val="bg1"/>
                        </a:solidFill>
                      </a:endParaRP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1861</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1866</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1872</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r>
              <a:tr h="377336">
                <a:tc>
                  <a:txBody>
                    <a:bodyPr/>
                    <a:lstStyle/>
                    <a:p>
                      <a:pPr algn="ctr"/>
                      <a:r>
                        <a:rPr lang="en-GB" b="1" dirty="0">
                          <a:solidFill>
                            <a:schemeClr val="bg1"/>
                          </a:solidFill>
                        </a:rPr>
                        <a:t>1er</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dirty="0">
                          <a:solidFill>
                            <a:schemeClr val="bg1"/>
                          </a:solidFill>
                        </a:rPr>
                        <a:t>89,519</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dirty="0">
                          <a:solidFill>
                            <a:schemeClr val="bg1"/>
                          </a:solidFill>
                        </a:rPr>
                        <a:t>81,665</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74,286</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r>
              <a:tr h="377336">
                <a:tc>
                  <a:txBody>
                    <a:bodyPr/>
                    <a:lstStyle/>
                    <a:p>
                      <a:pPr algn="ctr"/>
                      <a:r>
                        <a:rPr lang="en-GB" b="1">
                          <a:solidFill>
                            <a:schemeClr val="bg1"/>
                          </a:solidFill>
                        </a:rPr>
                        <a:t>6e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95,931</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a:solidFill>
                            <a:schemeClr val="bg1"/>
                          </a:solidFill>
                        </a:rPr>
                        <a:t>99,115</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a:solidFill>
                            <a:schemeClr val="bg1"/>
                          </a:solidFill>
                        </a:rPr>
                        <a:t>90,288</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r>
              <a:tr h="377336">
                <a:tc>
                  <a:txBody>
                    <a:bodyPr/>
                    <a:lstStyle/>
                    <a:p>
                      <a:pPr algn="ctr"/>
                      <a:r>
                        <a:rPr lang="en-GB" b="1">
                          <a:solidFill>
                            <a:schemeClr val="bg1"/>
                          </a:solidFill>
                        </a:rPr>
                        <a:t>17e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75,288</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93,193</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101,804</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r>
              <a:tr h="377336">
                <a:tc>
                  <a:txBody>
                    <a:bodyPr/>
                    <a:lstStyle/>
                    <a:p>
                      <a:pPr algn="ctr"/>
                      <a:r>
                        <a:rPr lang="en-GB" b="1">
                          <a:solidFill>
                            <a:schemeClr val="bg1"/>
                          </a:solidFill>
                        </a:rPr>
                        <a:t>20e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70,060</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87,844</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92,712</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r>
            </a:tbl>
          </a:graphicData>
        </a:graphic>
      </p:graphicFrame>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877587"/>
            <a:ext cx="3960440" cy="2989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0" y="3119944"/>
            <a:ext cx="9144000" cy="3848055"/>
          </a:xfrm>
          <a:prstGeom prst="rect">
            <a:avLst/>
          </a:prstGeom>
          <a:noFill/>
        </p:spPr>
        <p:txBody>
          <a:bodyPr wrap="square" lIns="540000" tIns="360000" rIns="540000" bIns="540000" rtlCol="0">
            <a:spAutoFit/>
          </a:bodyPr>
          <a:lstStyle/>
          <a:p>
            <a:pPr marL="342900" indent="-342900">
              <a:buFont typeface="Arial" panose="020B0604020202020204" pitchFamily="34" charset="0"/>
              <a:buChar char="•"/>
            </a:pPr>
            <a:endParaRPr lang="en-GB" sz="2000" dirty="0" smtClean="0">
              <a:solidFill>
                <a:srgbClr val="FFFF00"/>
              </a:solidFill>
            </a:endParaRPr>
          </a:p>
          <a:p>
            <a:pPr marL="342900" indent="-342900">
              <a:buFont typeface="Arial" panose="020B0604020202020204" pitchFamily="34" charset="0"/>
              <a:buChar char="•"/>
            </a:pPr>
            <a:endParaRPr lang="en-GB" sz="1900" dirty="0">
              <a:solidFill>
                <a:srgbClr val="FFFF00"/>
              </a:solidFill>
            </a:endParaRPr>
          </a:p>
          <a:p>
            <a:pPr marL="342900" indent="-342900">
              <a:buFont typeface="Arial" panose="020B0604020202020204" pitchFamily="34" charset="0"/>
              <a:buChar char="•"/>
            </a:pPr>
            <a:r>
              <a:rPr lang="en-GB" sz="1900" dirty="0" smtClean="0">
                <a:solidFill>
                  <a:srgbClr val="FFFF00"/>
                </a:solidFill>
              </a:rPr>
              <a:t>Paris centre of national road and rail system</a:t>
            </a:r>
          </a:p>
          <a:p>
            <a:pPr marL="342900" indent="-342900">
              <a:buFont typeface="Arial" panose="020B0604020202020204" pitchFamily="34" charset="0"/>
              <a:buChar char="•"/>
            </a:pPr>
            <a:r>
              <a:rPr lang="en-GB" sz="1900" dirty="0" smtClean="0">
                <a:solidFill>
                  <a:srgbClr val="FFFF00"/>
                </a:solidFill>
              </a:rPr>
              <a:t>Enlargement of boundaries, 1860 – doubled surface area of city</a:t>
            </a:r>
          </a:p>
          <a:p>
            <a:pPr marL="342900" indent="-342900">
              <a:buFont typeface="Arial" panose="020B0604020202020204" pitchFamily="34" charset="0"/>
              <a:buChar char="•"/>
            </a:pPr>
            <a:r>
              <a:rPr lang="en-GB" sz="1900" dirty="0" smtClean="0">
                <a:solidFill>
                  <a:srgbClr val="FFFF00"/>
                </a:solidFill>
              </a:rPr>
              <a:t>Depopulation of central administrative districts  (</a:t>
            </a:r>
            <a:r>
              <a:rPr lang="en-GB" sz="1900" i="1" dirty="0" smtClean="0">
                <a:solidFill>
                  <a:srgbClr val="FFFF00"/>
                </a:solidFill>
              </a:rPr>
              <a:t>arrondissements</a:t>
            </a:r>
            <a:r>
              <a:rPr lang="en-GB" sz="1900" dirty="0" smtClean="0">
                <a:solidFill>
                  <a:srgbClr val="FFFF00"/>
                </a:solidFill>
              </a:rPr>
              <a:t>)</a:t>
            </a:r>
          </a:p>
          <a:p>
            <a:pPr algn="just"/>
            <a:endParaRPr lang="en-GB" sz="1900" dirty="0" smtClean="0">
              <a:solidFill>
                <a:srgbClr val="FFFF00"/>
              </a:solidFill>
            </a:endParaRPr>
          </a:p>
          <a:p>
            <a:pPr algn="just"/>
            <a:r>
              <a:rPr lang="en-GB" sz="1900" dirty="0" smtClean="0"/>
              <a:t>Haussmann : “There is no need for Paris, capital of France, metropolis of the civilised world, favourite destination for leisured travellers, to contain  factories and workshops … </a:t>
            </a:r>
            <a:r>
              <a:rPr lang="en-GB" sz="1900" b="1" dirty="0" smtClean="0">
                <a:effectLst>
                  <a:outerShdw blurRad="38100" dist="38100" dir="2700000" algn="tl">
                    <a:srgbClr val="000000">
                      <a:alpha val="43137"/>
                    </a:srgbClr>
                  </a:outerShdw>
                </a:effectLst>
              </a:rPr>
              <a:t>Paris should be a centre of intellectual and artistic activity, the centre of financial and commercial interests as well as the seat of government</a:t>
            </a:r>
            <a:r>
              <a:rPr lang="en-GB" sz="1900" dirty="0" smtClean="0"/>
              <a:t>.”</a:t>
            </a:r>
          </a:p>
        </p:txBody>
      </p:sp>
    </p:spTree>
    <p:extLst>
      <p:ext uri="{BB962C8B-B14F-4D97-AF65-F5344CB8AC3E}">
        <p14:creationId xmlns:p14="http://schemas.microsoft.com/office/powerpoint/2010/main" val="140038308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180" y="0"/>
            <a:ext cx="9144000" cy="6017880"/>
          </a:xfrm>
          <a:prstGeom prst="rect">
            <a:avLst/>
          </a:prstGeom>
          <a:noFill/>
        </p:spPr>
        <p:txBody>
          <a:bodyPr wrap="square" lIns="540000" tIns="360000" rIns="540000" bIns="540000" rtlCol="0">
            <a:spAutoFit/>
          </a:bodyPr>
          <a:lstStyle/>
          <a:p>
            <a:r>
              <a:rPr lang="en-GB" sz="2200" b="1" u="sng" dirty="0"/>
              <a:t>3</a:t>
            </a:r>
            <a:r>
              <a:rPr lang="en-GB" sz="2200" b="1" u="sng" dirty="0" smtClean="0"/>
              <a:t>. </a:t>
            </a:r>
            <a:r>
              <a:rPr lang="en-GB" sz="2200" b="1" u="sng" dirty="0" err="1" smtClean="0"/>
              <a:t>Haussmannisation</a:t>
            </a:r>
            <a:r>
              <a:rPr lang="en-GB" sz="2200" b="1" u="sng" dirty="0" smtClean="0"/>
              <a:t>: </a:t>
            </a:r>
            <a:r>
              <a:rPr lang="en-GB" sz="2200" b="1" u="sng" dirty="0" smtClean="0">
                <a:solidFill>
                  <a:srgbClr val="FFFF00"/>
                </a:solidFill>
              </a:rPr>
              <a:t>Security, unity</a:t>
            </a:r>
            <a:endParaRPr lang="en-GB" sz="2200" b="1" u="sng" dirty="0">
              <a:solidFill>
                <a:srgbClr val="FFFF00"/>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graphicFrame>
        <p:nvGraphicFramePr>
          <p:cNvPr id="4" name="Table 3"/>
          <p:cNvGraphicFramePr>
            <a:graphicFrameLocks noGrp="1"/>
          </p:cNvGraphicFramePr>
          <p:nvPr>
            <p:extLst/>
          </p:nvPr>
        </p:nvGraphicFramePr>
        <p:xfrm>
          <a:off x="4994699" y="908719"/>
          <a:ext cx="3970784" cy="2663774"/>
        </p:xfrm>
        <a:graphic>
          <a:graphicData uri="http://schemas.openxmlformats.org/drawingml/2006/table">
            <a:tbl>
              <a:tblPr/>
              <a:tblGrid>
                <a:gridCol w="1162016"/>
                <a:gridCol w="863557"/>
                <a:gridCol w="952515"/>
                <a:gridCol w="992696"/>
              </a:tblGrid>
              <a:tr h="1010413">
                <a:tc>
                  <a:txBody>
                    <a:bodyPr/>
                    <a:lstStyle/>
                    <a:p>
                      <a:pPr algn="ctr"/>
                      <a:r>
                        <a:rPr lang="en-GB" b="1" dirty="0" smtClean="0">
                          <a:solidFill>
                            <a:schemeClr val="bg1"/>
                          </a:solidFill>
                        </a:rPr>
                        <a:t>Population</a:t>
                      </a:r>
                      <a:r>
                        <a:rPr lang="en-GB" b="1" baseline="0" dirty="0" smtClean="0">
                          <a:solidFill>
                            <a:schemeClr val="bg1"/>
                          </a:solidFill>
                        </a:rPr>
                        <a:t> by </a:t>
                      </a:r>
                      <a:endParaRPr lang="en-GB" b="1" dirty="0" smtClean="0">
                        <a:solidFill>
                          <a:schemeClr val="bg1"/>
                        </a:solidFill>
                      </a:endParaRPr>
                    </a:p>
                    <a:p>
                      <a:pPr algn="ctr"/>
                      <a:r>
                        <a:rPr lang="en-GB" b="1" dirty="0" err="1" smtClean="0">
                          <a:solidFill>
                            <a:schemeClr val="bg1"/>
                          </a:solidFill>
                        </a:rPr>
                        <a:t>Arrondisse-ment</a:t>
                      </a:r>
                      <a:endParaRPr lang="en-GB" b="1" dirty="0">
                        <a:solidFill>
                          <a:schemeClr val="bg1"/>
                        </a:solidFill>
                      </a:endParaRP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1861</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1866</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1872</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r>
              <a:tr h="377336">
                <a:tc>
                  <a:txBody>
                    <a:bodyPr/>
                    <a:lstStyle/>
                    <a:p>
                      <a:pPr algn="ctr"/>
                      <a:r>
                        <a:rPr lang="en-GB" b="1" dirty="0">
                          <a:solidFill>
                            <a:schemeClr val="bg1"/>
                          </a:solidFill>
                        </a:rPr>
                        <a:t>1er</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dirty="0">
                          <a:solidFill>
                            <a:schemeClr val="bg1"/>
                          </a:solidFill>
                        </a:rPr>
                        <a:t>89,519</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dirty="0">
                          <a:solidFill>
                            <a:schemeClr val="bg1"/>
                          </a:solidFill>
                        </a:rPr>
                        <a:t>81,665</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74,286</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r>
              <a:tr h="377336">
                <a:tc>
                  <a:txBody>
                    <a:bodyPr/>
                    <a:lstStyle/>
                    <a:p>
                      <a:pPr algn="ctr"/>
                      <a:r>
                        <a:rPr lang="en-GB" b="1">
                          <a:solidFill>
                            <a:schemeClr val="bg1"/>
                          </a:solidFill>
                        </a:rPr>
                        <a:t>6e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95,931</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a:solidFill>
                            <a:schemeClr val="bg1"/>
                          </a:solidFill>
                        </a:rPr>
                        <a:t>99,115</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a:solidFill>
                            <a:schemeClr val="bg1"/>
                          </a:solidFill>
                        </a:rPr>
                        <a:t>90,288</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r>
              <a:tr h="377336">
                <a:tc>
                  <a:txBody>
                    <a:bodyPr/>
                    <a:lstStyle/>
                    <a:p>
                      <a:pPr algn="ctr"/>
                      <a:r>
                        <a:rPr lang="en-GB" b="1">
                          <a:solidFill>
                            <a:schemeClr val="bg1"/>
                          </a:solidFill>
                        </a:rPr>
                        <a:t>17e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75,288</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93,193</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101,804</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r>
              <a:tr h="377336">
                <a:tc>
                  <a:txBody>
                    <a:bodyPr/>
                    <a:lstStyle/>
                    <a:p>
                      <a:pPr algn="ctr"/>
                      <a:r>
                        <a:rPr lang="en-GB" b="1">
                          <a:solidFill>
                            <a:schemeClr val="bg1"/>
                          </a:solidFill>
                        </a:rPr>
                        <a:t>20e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70,060</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87,844</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92,712</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r>
            </a:tbl>
          </a:graphicData>
        </a:graphic>
      </p:graphicFrame>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877587"/>
            <a:ext cx="3960440" cy="2989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36512" y="3145051"/>
            <a:ext cx="9144000" cy="3740333"/>
          </a:xfrm>
          <a:prstGeom prst="rect">
            <a:avLst/>
          </a:prstGeom>
          <a:noFill/>
        </p:spPr>
        <p:txBody>
          <a:bodyPr wrap="square" lIns="540000" tIns="360000" rIns="540000" bIns="540000" rtlCol="0">
            <a:spAutoFit/>
          </a:bodyPr>
          <a:lstStyle/>
          <a:p>
            <a:pPr marL="342900" indent="-342900">
              <a:buFont typeface="Arial" panose="020B0604020202020204" pitchFamily="34" charset="0"/>
              <a:buChar char="•"/>
            </a:pPr>
            <a:endParaRPr lang="en-GB" sz="2000" dirty="0" smtClean="0">
              <a:solidFill>
                <a:srgbClr val="FFFF00"/>
              </a:solidFill>
            </a:endParaRPr>
          </a:p>
          <a:p>
            <a:pPr marL="342900" indent="-342900">
              <a:buFont typeface="Arial" panose="020B0604020202020204" pitchFamily="34" charset="0"/>
              <a:buChar char="•"/>
            </a:pPr>
            <a:endParaRPr lang="en-GB" sz="2000" dirty="0">
              <a:solidFill>
                <a:srgbClr val="FFFF00"/>
              </a:solidFill>
            </a:endParaRPr>
          </a:p>
          <a:p>
            <a:pPr marL="342900" indent="-342900">
              <a:buFont typeface="Arial" panose="020B0604020202020204" pitchFamily="34" charset="0"/>
              <a:buChar char="•"/>
            </a:pPr>
            <a:r>
              <a:rPr lang="en-GB" sz="2000" dirty="0" smtClean="0">
                <a:solidFill>
                  <a:srgbClr val="FFFF00"/>
                </a:solidFill>
              </a:rPr>
              <a:t>Police barracks stationed around city</a:t>
            </a:r>
          </a:p>
          <a:p>
            <a:pPr marL="342900" indent="-342900">
              <a:buFont typeface="Arial" panose="020B0604020202020204" pitchFamily="34" charset="0"/>
              <a:buChar char="•"/>
            </a:pPr>
            <a:r>
              <a:rPr lang="en-GB" sz="2000" dirty="0" smtClean="0">
                <a:solidFill>
                  <a:srgbClr val="FFFF00"/>
                </a:solidFill>
              </a:rPr>
              <a:t>Easy mobility for armed forces </a:t>
            </a:r>
          </a:p>
          <a:p>
            <a:pPr algn="just"/>
            <a:endParaRPr lang="en-GB" sz="2000" dirty="0" smtClean="0">
              <a:solidFill>
                <a:srgbClr val="FFFF00"/>
              </a:solidFill>
            </a:endParaRPr>
          </a:p>
          <a:p>
            <a:pPr algn="just"/>
            <a:r>
              <a:rPr lang="en-GB" sz="3200" dirty="0" smtClean="0"/>
              <a:t>Haussmann: “The </a:t>
            </a:r>
            <a:r>
              <a:rPr lang="en-GB" sz="3200" b="1" dirty="0" smtClean="0">
                <a:effectLst>
                  <a:outerShdw blurRad="38100" dist="38100" dir="2700000" algn="tl">
                    <a:srgbClr val="000000">
                      <a:alpha val="43137"/>
                    </a:srgbClr>
                  </a:outerShdw>
                </a:effectLst>
              </a:rPr>
              <a:t>evisceration of old Paris </a:t>
            </a:r>
            <a:r>
              <a:rPr lang="en-GB" sz="3200" dirty="0" smtClean="0"/>
              <a:t>… of </a:t>
            </a:r>
            <a:r>
              <a:rPr lang="en-GB" sz="3200" b="1" dirty="0" smtClean="0">
                <a:effectLst>
                  <a:outerShdw blurRad="38100" dist="38100" dir="2700000" algn="tl">
                    <a:srgbClr val="000000">
                      <a:alpha val="43137"/>
                    </a:srgbClr>
                  </a:outerShdw>
                </a:effectLst>
              </a:rPr>
              <a:t>a neighbourhood of barricades</a:t>
            </a:r>
            <a:r>
              <a:rPr lang="en-GB" sz="3200" dirty="0" smtClean="0"/>
              <a:t>.”</a:t>
            </a:r>
          </a:p>
          <a:p>
            <a:pPr algn="just"/>
            <a:endParaRPr lang="en-GB" sz="2000" dirty="0">
              <a:solidFill>
                <a:srgbClr val="FFFF00"/>
              </a:solidFill>
            </a:endParaRPr>
          </a:p>
        </p:txBody>
      </p:sp>
    </p:spTree>
    <p:extLst>
      <p:ext uri="{BB962C8B-B14F-4D97-AF65-F5344CB8AC3E}">
        <p14:creationId xmlns:p14="http://schemas.microsoft.com/office/powerpoint/2010/main" val="86874483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3327"/>
            <a:ext cx="9144000" cy="6017880"/>
          </a:xfrm>
          <a:prstGeom prst="rect">
            <a:avLst/>
          </a:prstGeom>
          <a:noFill/>
        </p:spPr>
        <p:txBody>
          <a:bodyPr wrap="square" lIns="540000" tIns="360000" rIns="540000" bIns="540000" rtlCol="0">
            <a:spAutoFit/>
          </a:bodyPr>
          <a:lstStyle/>
          <a:p>
            <a:r>
              <a:rPr lang="en-GB" sz="2200" b="1" u="sng" dirty="0" smtClean="0"/>
              <a:t>3. </a:t>
            </a:r>
            <a:r>
              <a:rPr lang="en-GB" sz="2200" b="1" u="sng" dirty="0" err="1" smtClean="0"/>
              <a:t>Haussmannisation</a:t>
            </a:r>
            <a:r>
              <a:rPr lang="en-GB" sz="2200" b="1" u="sng" dirty="0" smtClean="0"/>
              <a:t>: </a:t>
            </a:r>
            <a:r>
              <a:rPr lang="en-GB" sz="2200" b="1" u="sng" dirty="0" smtClean="0">
                <a:solidFill>
                  <a:srgbClr val="FFFF00"/>
                </a:solidFill>
              </a:rPr>
              <a:t>Security, unity </a:t>
            </a:r>
          </a:p>
          <a:p>
            <a:r>
              <a:rPr lang="en-GB" sz="2200" b="1" dirty="0" smtClean="0">
                <a:solidFill>
                  <a:srgbClr val="FF0000"/>
                </a:solidFill>
              </a:rPr>
              <a:t>Red Paris </a:t>
            </a:r>
            <a:r>
              <a:rPr lang="en-GB" sz="2200" b="1" dirty="0" smtClean="0">
                <a:solidFill>
                  <a:prstClr val="black"/>
                </a:solidFill>
                <a:effectLst>
                  <a:outerShdw blurRad="38100" dist="38100" dir="2700000" algn="tl">
                    <a:srgbClr val="000000">
                      <a:alpha val="43137"/>
                    </a:srgbClr>
                  </a:outerShdw>
                </a:effectLst>
              </a:rPr>
              <a:t>June </a:t>
            </a:r>
            <a:r>
              <a:rPr lang="en-GB" sz="2200" b="1" dirty="0">
                <a:solidFill>
                  <a:prstClr val="black"/>
                </a:solidFill>
                <a:effectLst>
                  <a:outerShdw blurRad="38100" dist="38100" dir="2700000" algn="tl">
                    <a:srgbClr val="000000">
                      <a:alpha val="43137"/>
                    </a:srgbClr>
                  </a:outerShdw>
                </a:effectLst>
              </a:rPr>
              <a:t>Rebellion (1832) June Days (1848)</a:t>
            </a:r>
          </a:p>
          <a:p>
            <a:endParaRPr lang="en-GB" sz="1600" b="1" u="sng"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3888" y="2492896"/>
            <a:ext cx="5400600" cy="4216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788024" y="1268761"/>
            <a:ext cx="4176464" cy="1200329"/>
          </a:xfrm>
          <a:prstGeom prst="rect">
            <a:avLst/>
          </a:prstGeom>
        </p:spPr>
        <p:txBody>
          <a:bodyPr wrap="square">
            <a:spAutoFit/>
          </a:bodyPr>
          <a:lstStyle/>
          <a:p>
            <a:r>
              <a:rPr lang="en-GB" dirty="0">
                <a:solidFill>
                  <a:prstClr val="white"/>
                </a:solidFill>
              </a:rPr>
              <a:t>Later depiction of republicans during June Rebellion, as featured in </a:t>
            </a:r>
            <a:r>
              <a:rPr lang="en-GB" dirty="0" err="1">
                <a:solidFill>
                  <a:prstClr val="white"/>
                </a:solidFill>
              </a:rPr>
              <a:t>Vctor</a:t>
            </a:r>
            <a:r>
              <a:rPr lang="en-GB" dirty="0">
                <a:solidFill>
                  <a:prstClr val="white"/>
                </a:solidFill>
              </a:rPr>
              <a:t> Hugo’s </a:t>
            </a:r>
            <a:r>
              <a:rPr lang="en-GB" i="1" dirty="0">
                <a:solidFill>
                  <a:prstClr val="white"/>
                </a:solidFill>
              </a:rPr>
              <a:t>Les </a:t>
            </a:r>
            <a:r>
              <a:rPr lang="en-GB" i="1" dirty="0" err="1">
                <a:solidFill>
                  <a:prstClr val="white"/>
                </a:solidFill>
              </a:rPr>
              <a:t>Miserables</a:t>
            </a:r>
            <a:r>
              <a:rPr lang="en-GB" dirty="0">
                <a:solidFill>
                  <a:prstClr val="white"/>
                </a:solidFill>
              </a:rPr>
              <a:t>; </a:t>
            </a:r>
            <a:r>
              <a:rPr lang="en-GB" i="1" dirty="0">
                <a:solidFill>
                  <a:prstClr val="white"/>
                </a:solidFill>
              </a:rPr>
              <a:t>Barricade on Rue </a:t>
            </a:r>
            <a:r>
              <a:rPr lang="en-GB" i="1" dirty="0" err="1">
                <a:solidFill>
                  <a:prstClr val="white"/>
                </a:solidFill>
              </a:rPr>
              <a:t>Soufflot</a:t>
            </a:r>
            <a:r>
              <a:rPr lang="en-GB" i="1" dirty="0">
                <a:solidFill>
                  <a:prstClr val="white"/>
                </a:solidFill>
              </a:rPr>
              <a:t>, June 1848</a:t>
            </a:r>
            <a:r>
              <a:rPr lang="en-GB" dirty="0">
                <a:solidFill>
                  <a:prstClr val="white"/>
                </a:solidFill>
              </a:rPr>
              <a:t>, by Horace Verne (below)</a:t>
            </a:r>
          </a:p>
        </p:txBody>
      </p:sp>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240" y="1102246"/>
            <a:ext cx="4438650" cy="2781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953" y="4077072"/>
            <a:ext cx="4001727" cy="23150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0862625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180" y="0"/>
            <a:ext cx="9144000" cy="6017880"/>
          </a:xfrm>
          <a:prstGeom prst="rect">
            <a:avLst/>
          </a:prstGeom>
          <a:noFill/>
        </p:spPr>
        <p:txBody>
          <a:bodyPr wrap="square" lIns="540000" tIns="360000" rIns="540000" bIns="540000" rtlCol="0">
            <a:spAutoFit/>
          </a:bodyPr>
          <a:lstStyle/>
          <a:p>
            <a:r>
              <a:rPr lang="en-GB" sz="2200" b="1" u="sng" dirty="0"/>
              <a:t>3</a:t>
            </a:r>
            <a:r>
              <a:rPr lang="en-GB" sz="2200" b="1" u="sng" dirty="0" smtClean="0"/>
              <a:t>. </a:t>
            </a:r>
            <a:r>
              <a:rPr lang="en-GB" sz="2200" b="1" u="sng" dirty="0" err="1" smtClean="0"/>
              <a:t>Haussmannisation</a:t>
            </a:r>
            <a:r>
              <a:rPr lang="en-GB" sz="2200" b="1" u="sng" dirty="0" smtClean="0"/>
              <a:t>: </a:t>
            </a:r>
            <a:r>
              <a:rPr lang="en-GB" sz="2200" b="1" u="sng" dirty="0" smtClean="0">
                <a:solidFill>
                  <a:srgbClr val="FFFF00"/>
                </a:solidFill>
              </a:rPr>
              <a:t>Security, unity</a:t>
            </a:r>
            <a:endParaRPr lang="en-GB" sz="2200" b="1" u="sng" dirty="0">
              <a:solidFill>
                <a:srgbClr val="FFFF00"/>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graphicFrame>
        <p:nvGraphicFramePr>
          <p:cNvPr id="4" name="Table 3"/>
          <p:cNvGraphicFramePr>
            <a:graphicFrameLocks noGrp="1"/>
          </p:cNvGraphicFramePr>
          <p:nvPr>
            <p:extLst/>
          </p:nvPr>
        </p:nvGraphicFramePr>
        <p:xfrm>
          <a:off x="4994699" y="908719"/>
          <a:ext cx="3970784" cy="2663774"/>
        </p:xfrm>
        <a:graphic>
          <a:graphicData uri="http://schemas.openxmlformats.org/drawingml/2006/table">
            <a:tbl>
              <a:tblPr/>
              <a:tblGrid>
                <a:gridCol w="1162016"/>
                <a:gridCol w="863557"/>
                <a:gridCol w="952515"/>
                <a:gridCol w="992696"/>
              </a:tblGrid>
              <a:tr h="1010413">
                <a:tc>
                  <a:txBody>
                    <a:bodyPr/>
                    <a:lstStyle/>
                    <a:p>
                      <a:pPr algn="ctr"/>
                      <a:r>
                        <a:rPr lang="en-GB" b="1" dirty="0" smtClean="0">
                          <a:solidFill>
                            <a:schemeClr val="bg1"/>
                          </a:solidFill>
                        </a:rPr>
                        <a:t>Population</a:t>
                      </a:r>
                      <a:r>
                        <a:rPr lang="en-GB" b="1" baseline="0" dirty="0" smtClean="0">
                          <a:solidFill>
                            <a:schemeClr val="bg1"/>
                          </a:solidFill>
                        </a:rPr>
                        <a:t> by </a:t>
                      </a:r>
                      <a:endParaRPr lang="en-GB" b="1" dirty="0" smtClean="0">
                        <a:solidFill>
                          <a:schemeClr val="bg1"/>
                        </a:solidFill>
                      </a:endParaRPr>
                    </a:p>
                    <a:p>
                      <a:pPr algn="ctr"/>
                      <a:r>
                        <a:rPr lang="en-GB" b="1" dirty="0" err="1" smtClean="0">
                          <a:solidFill>
                            <a:schemeClr val="bg1"/>
                          </a:solidFill>
                        </a:rPr>
                        <a:t>Arrondisse-ment</a:t>
                      </a:r>
                      <a:endParaRPr lang="en-GB" b="1" dirty="0">
                        <a:solidFill>
                          <a:schemeClr val="bg1"/>
                        </a:solidFill>
                      </a:endParaRP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1861</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1866</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1872</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r>
              <a:tr h="377336">
                <a:tc>
                  <a:txBody>
                    <a:bodyPr/>
                    <a:lstStyle/>
                    <a:p>
                      <a:pPr algn="ctr"/>
                      <a:r>
                        <a:rPr lang="en-GB" b="1" dirty="0">
                          <a:solidFill>
                            <a:schemeClr val="bg1"/>
                          </a:solidFill>
                        </a:rPr>
                        <a:t>1er</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dirty="0">
                          <a:solidFill>
                            <a:schemeClr val="bg1"/>
                          </a:solidFill>
                        </a:rPr>
                        <a:t>89,519</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dirty="0">
                          <a:solidFill>
                            <a:schemeClr val="bg1"/>
                          </a:solidFill>
                        </a:rPr>
                        <a:t>81,665</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74,286</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r>
              <a:tr h="377336">
                <a:tc>
                  <a:txBody>
                    <a:bodyPr/>
                    <a:lstStyle/>
                    <a:p>
                      <a:pPr algn="ctr"/>
                      <a:r>
                        <a:rPr lang="en-GB" b="1">
                          <a:solidFill>
                            <a:schemeClr val="bg1"/>
                          </a:solidFill>
                        </a:rPr>
                        <a:t>6e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95,931</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a:solidFill>
                            <a:schemeClr val="bg1"/>
                          </a:solidFill>
                        </a:rPr>
                        <a:t>99,115</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a:solidFill>
                            <a:schemeClr val="bg1"/>
                          </a:solidFill>
                        </a:rPr>
                        <a:t>90,288</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r>
              <a:tr h="377336">
                <a:tc>
                  <a:txBody>
                    <a:bodyPr/>
                    <a:lstStyle/>
                    <a:p>
                      <a:pPr algn="ctr"/>
                      <a:r>
                        <a:rPr lang="en-GB" b="1">
                          <a:solidFill>
                            <a:schemeClr val="bg1"/>
                          </a:solidFill>
                        </a:rPr>
                        <a:t>17e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75,288</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93,193</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101,804</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r>
              <a:tr h="377336">
                <a:tc>
                  <a:txBody>
                    <a:bodyPr/>
                    <a:lstStyle/>
                    <a:p>
                      <a:pPr algn="ctr"/>
                      <a:r>
                        <a:rPr lang="en-GB" b="1">
                          <a:solidFill>
                            <a:schemeClr val="bg1"/>
                          </a:solidFill>
                        </a:rPr>
                        <a:t>20e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70,060</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87,844</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92,712</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r>
            </a:tbl>
          </a:graphicData>
        </a:graphic>
      </p:graphicFrame>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877587"/>
            <a:ext cx="3960440" cy="2989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0" y="3119944"/>
            <a:ext cx="9144000" cy="4294331"/>
          </a:xfrm>
          <a:prstGeom prst="rect">
            <a:avLst/>
          </a:prstGeom>
          <a:noFill/>
        </p:spPr>
        <p:txBody>
          <a:bodyPr wrap="square" lIns="540000" tIns="360000" rIns="540000" bIns="540000" rtlCol="0">
            <a:spAutoFit/>
          </a:bodyPr>
          <a:lstStyle/>
          <a:p>
            <a:pPr marL="342900" indent="-342900">
              <a:buFont typeface="Arial" panose="020B0604020202020204" pitchFamily="34" charset="0"/>
              <a:buChar char="•"/>
            </a:pPr>
            <a:endParaRPr lang="en-GB" sz="2000" dirty="0" smtClean="0">
              <a:solidFill>
                <a:srgbClr val="FFFF00"/>
              </a:solidFill>
            </a:endParaRPr>
          </a:p>
          <a:p>
            <a:pPr marL="342900" indent="-342900">
              <a:buFont typeface="Arial" panose="020B0604020202020204" pitchFamily="34" charset="0"/>
              <a:buChar char="•"/>
            </a:pPr>
            <a:endParaRPr lang="en-GB" sz="2000" dirty="0">
              <a:solidFill>
                <a:srgbClr val="FFFF00"/>
              </a:solidFill>
            </a:endParaRPr>
          </a:p>
          <a:p>
            <a:pPr marL="342900" indent="-342900">
              <a:buFont typeface="Arial" panose="020B0604020202020204" pitchFamily="34" charset="0"/>
              <a:buChar char="•"/>
            </a:pPr>
            <a:r>
              <a:rPr lang="en-GB" sz="2000" dirty="0" smtClean="0">
                <a:solidFill>
                  <a:srgbClr val="FFFF00"/>
                </a:solidFill>
              </a:rPr>
              <a:t>Police barracks stationed around city</a:t>
            </a:r>
          </a:p>
          <a:p>
            <a:pPr marL="342900" indent="-342900">
              <a:buFont typeface="Arial" panose="020B0604020202020204" pitchFamily="34" charset="0"/>
              <a:buChar char="•"/>
            </a:pPr>
            <a:r>
              <a:rPr lang="en-GB" sz="2000" dirty="0" smtClean="0">
                <a:solidFill>
                  <a:srgbClr val="FFFF00"/>
                </a:solidFill>
              </a:rPr>
              <a:t>Easy mobility for armed forces </a:t>
            </a:r>
          </a:p>
          <a:p>
            <a:pPr algn="just"/>
            <a:endParaRPr lang="en-GB" sz="2000" dirty="0" smtClean="0">
              <a:solidFill>
                <a:srgbClr val="FFFF00"/>
              </a:solidFill>
            </a:endParaRPr>
          </a:p>
          <a:p>
            <a:pPr algn="just"/>
            <a:r>
              <a:rPr lang="en-GB" sz="2000" dirty="0" smtClean="0"/>
              <a:t>Haussmann: “The evisceration of old Paris … of a neighbourhood of barricades.”</a:t>
            </a:r>
          </a:p>
          <a:p>
            <a:pPr marL="342900" indent="-342900" algn="just">
              <a:buFont typeface="Arial" panose="020B0604020202020204" pitchFamily="34" charset="0"/>
              <a:buChar char="•"/>
            </a:pPr>
            <a:endParaRPr lang="en-GB" sz="2000" dirty="0">
              <a:solidFill>
                <a:srgbClr val="FFFF00"/>
              </a:solidFill>
            </a:endParaRPr>
          </a:p>
          <a:p>
            <a:pPr marL="342900" indent="-342900" algn="r">
              <a:buFont typeface="Arial" panose="020B0604020202020204" pitchFamily="34" charset="0"/>
              <a:buChar char="•"/>
            </a:pPr>
            <a:r>
              <a:rPr lang="en-GB" sz="2000" b="1" dirty="0" smtClean="0">
                <a:solidFill>
                  <a:srgbClr val="FFFF00"/>
                </a:solidFill>
              </a:rPr>
              <a:t>Ghettoization of working-class to the periphery of city and the </a:t>
            </a:r>
            <a:r>
              <a:rPr lang="en-GB" sz="2000" b="1" i="1" dirty="0" err="1" smtClean="0">
                <a:solidFill>
                  <a:srgbClr val="FFFF00"/>
                </a:solidFill>
              </a:rPr>
              <a:t>banlieue</a:t>
            </a:r>
            <a:endParaRPr lang="en-GB" sz="2000" b="1" dirty="0" smtClean="0">
              <a:solidFill>
                <a:srgbClr val="FFFF00"/>
              </a:solidFill>
            </a:endParaRPr>
          </a:p>
          <a:p>
            <a:pPr marL="342900" indent="-342900" algn="r">
              <a:buFont typeface="Arial" panose="020B0604020202020204" pitchFamily="34" charset="0"/>
              <a:buChar char="•"/>
            </a:pPr>
            <a:r>
              <a:rPr lang="en-GB" sz="2000" b="1" dirty="0" smtClean="0">
                <a:solidFill>
                  <a:srgbClr val="FFFF00"/>
                </a:solidFill>
              </a:rPr>
              <a:t> Concentration of leftist </a:t>
            </a:r>
            <a:r>
              <a:rPr lang="en-GB" sz="2000" b="1" i="1" dirty="0" err="1" smtClean="0">
                <a:solidFill>
                  <a:srgbClr val="FFFF00"/>
                </a:solidFill>
              </a:rPr>
              <a:t>ceinture</a:t>
            </a:r>
            <a:r>
              <a:rPr lang="en-GB" sz="2000" b="1" i="1" dirty="0" smtClean="0">
                <a:solidFill>
                  <a:srgbClr val="FFFF00"/>
                </a:solidFill>
              </a:rPr>
              <a:t> rouge </a:t>
            </a:r>
            <a:r>
              <a:rPr lang="en-GB" sz="2000" b="1" dirty="0" smtClean="0">
                <a:solidFill>
                  <a:srgbClr val="FFFF00"/>
                </a:solidFill>
              </a:rPr>
              <a:t>(red belt) on outskirts </a:t>
            </a:r>
          </a:p>
          <a:p>
            <a:pPr algn="just"/>
            <a:endParaRPr lang="en-GB" sz="2000" dirty="0">
              <a:solidFill>
                <a:srgbClr val="FFFF00"/>
              </a:solidFill>
            </a:endParaRPr>
          </a:p>
        </p:txBody>
      </p:sp>
    </p:spTree>
    <p:extLst>
      <p:ext uri="{BB962C8B-B14F-4D97-AF65-F5344CB8AC3E}">
        <p14:creationId xmlns:p14="http://schemas.microsoft.com/office/powerpoint/2010/main" val="219783798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3327"/>
            <a:ext cx="9144000" cy="6356434"/>
          </a:xfrm>
          <a:prstGeom prst="rect">
            <a:avLst/>
          </a:prstGeom>
          <a:noFill/>
        </p:spPr>
        <p:txBody>
          <a:bodyPr wrap="square" lIns="540000" tIns="360000" rIns="540000" bIns="540000" rtlCol="0">
            <a:spAutoFit/>
          </a:bodyPr>
          <a:lstStyle/>
          <a:p>
            <a:r>
              <a:rPr lang="en-GB" sz="2200" b="1" u="sng" dirty="0" smtClean="0"/>
              <a:t>3. </a:t>
            </a:r>
            <a:r>
              <a:rPr lang="en-GB" sz="2200" b="1" u="sng" dirty="0" err="1" smtClean="0"/>
              <a:t>Haussmannisation</a:t>
            </a:r>
            <a:r>
              <a:rPr lang="en-GB" sz="2200" b="1" u="sng" dirty="0" smtClean="0"/>
              <a:t>: </a:t>
            </a:r>
            <a:r>
              <a:rPr lang="en-GB" sz="2200" b="1" u="sng" dirty="0" smtClean="0">
                <a:solidFill>
                  <a:srgbClr val="FFFF00"/>
                </a:solidFill>
              </a:rPr>
              <a:t>Security, unity </a:t>
            </a:r>
          </a:p>
          <a:p>
            <a:r>
              <a:rPr lang="en-GB" sz="2200" b="1" dirty="0" smtClean="0">
                <a:solidFill>
                  <a:srgbClr val="FF0000"/>
                </a:solidFill>
              </a:rPr>
              <a:t>Red Paris</a:t>
            </a:r>
            <a:endParaRPr lang="en-GB" sz="2200" b="1" dirty="0">
              <a:solidFill>
                <a:prstClr val="white"/>
              </a:solidFill>
            </a:endParaRPr>
          </a:p>
          <a:p>
            <a:r>
              <a:rPr lang="en-GB" sz="2200" b="1" dirty="0" smtClean="0">
                <a:solidFill>
                  <a:prstClr val="black"/>
                </a:solidFill>
                <a:effectLst>
                  <a:outerShdw blurRad="38100" dist="38100" dir="2700000" algn="tl">
                    <a:srgbClr val="000000">
                      <a:alpha val="43137"/>
                    </a:srgbClr>
                  </a:outerShdw>
                </a:effectLst>
              </a:rPr>
              <a:t>Paris </a:t>
            </a:r>
            <a:r>
              <a:rPr lang="en-GB" sz="2200" b="1" dirty="0">
                <a:solidFill>
                  <a:prstClr val="black"/>
                </a:solidFill>
                <a:effectLst>
                  <a:outerShdw blurRad="38100" dist="38100" dir="2700000" algn="tl">
                    <a:srgbClr val="000000">
                      <a:alpha val="43137"/>
                    </a:srgbClr>
                  </a:outerShdw>
                </a:effectLst>
              </a:rPr>
              <a:t>Commune (1871)</a:t>
            </a:r>
          </a:p>
          <a:p>
            <a:endParaRPr lang="en-GB" sz="1600" b="1" u="sng"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p:txBody>
      </p:sp>
      <p:sp>
        <p:nvSpPr>
          <p:cNvPr id="3" name="Rectangle 2"/>
          <p:cNvSpPr/>
          <p:nvPr/>
        </p:nvSpPr>
        <p:spPr>
          <a:xfrm>
            <a:off x="5148064" y="4861022"/>
            <a:ext cx="3618121" cy="1477328"/>
          </a:xfrm>
          <a:prstGeom prst="rect">
            <a:avLst/>
          </a:prstGeom>
        </p:spPr>
        <p:txBody>
          <a:bodyPr wrap="square">
            <a:spAutoFit/>
          </a:bodyPr>
          <a:lstStyle/>
          <a:p>
            <a:r>
              <a:rPr lang="en-GB" dirty="0">
                <a:solidFill>
                  <a:prstClr val="white"/>
                </a:solidFill>
              </a:rPr>
              <a:t>Barricade constructed by the Commune </a:t>
            </a:r>
            <a:r>
              <a:rPr lang="en-GB" dirty="0" smtClean="0">
                <a:solidFill>
                  <a:prstClr val="white"/>
                </a:solidFill>
              </a:rPr>
              <a:t>on </a:t>
            </a:r>
            <a:r>
              <a:rPr lang="en-GB" dirty="0">
                <a:solidFill>
                  <a:prstClr val="white"/>
                </a:solidFill>
              </a:rPr>
              <a:t>the Rue de </a:t>
            </a:r>
            <a:r>
              <a:rPr lang="en-GB" dirty="0" err="1">
                <a:solidFill>
                  <a:prstClr val="white"/>
                </a:solidFill>
              </a:rPr>
              <a:t>Rivoli</a:t>
            </a:r>
            <a:r>
              <a:rPr lang="en-GB" dirty="0">
                <a:solidFill>
                  <a:prstClr val="white"/>
                </a:solidFill>
              </a:rPr>
              <a:t>; Communards pose with the statue of Napoléon I from the toppled </a:t>
            </a:r>
            <a:r>
              <a:rPr lang="en-GB" dirty="0" err="1">
                <a:solidFill>
                  <a:prstClr val="white"/>
                </a:solidFill>
              </a:rPr>
              <a:t>Vendôme</a:t>
            </a:r>
            <a:r>
              <a:rPr lang="en-GB" dirty="0">
                <a:solidFill>
                  <a:prstClr val="white"/>
                </a:solidFill>
              </a:rPr>
              <a:t> column, 1871</a:t>
            </a: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49630" y="776012"/>
            <a:ext cx="4577067" cy="30628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692" y="1524189"/>
            <a:ext cx="5020058" cy="53338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9184864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https://victorianparis.files.wordpress.com/2011/03/paris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592" y="1165920"/>
            <a:ext cx="7056784" cy="55460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7596" y="-103743"/>
            <a:ext cx="9023362" cy="1647453"/>
          </a:xfrm>
          <a:prstGeom prst="rect">
            <a:avLst/>
          </a:prstGeom>
          <a:noFill/>
        </p:spPr>
        <p:txBody>
          <a:bodyPr wrap="square" lIns="540000" tIns="360000" rIns="540000" bIns="540000" rtlCol="0">
            <a:spAutoFit/>
          </a:bodyPr>
          <a:lstStyle/>
          <a:p>
            <a:r>
              <a:rPr lang="en-GB" sz="2200" b="1" u="sng" dirty="0" smtClean="0"/>
              <a:t>4. </a:t>
            </a:r>
            <a:r>
              <a:rPr lang="en-GB" sz="2400" b="1" i="1" u="sng" dirty="0">
                <a:solidFill>
                  <a:prstClr val="white"/>
                </a:solidFill>
              </a:rPr>
              <a:t>La Belle </a:t>
            </a:r>
            <a:r>
              <a:rPr lang="en-GB" sz="2400" b="1" i="1" u="sng" dirty="0" smtClean="0">
                <a:solidFill>
                  <a:prstClr val="white"/>
                </a:solidFill>
              </a:rPr>
              <a:t>Époque </a:t>
            </a:r>
            <a:r>
              <a:rPr lang="en-GB" sz="2400" b="1" dirty="0" smtClean="0">
                <a:solidFill>
                  <a:prstClr val="white"/>
                </a:solidFill>
              </a:rPr>
              <a:t>[The Beautiful Era] (c. 1871–1914)</a:t>
            </a:r>
            <a:endParaRPr lang="en-GB" sz="2400" b="1" i="1" dirty="0" smtClean="0">
              <a:solidFill>
                <a:prstClr val="white"/>
              </a:solidFill>
            </a:endParaRPr>
          </a:p>
          <a:p>
            <a:r>
              <a:rPr lang="en-GB" sz="2400" b="1" u="sng" dirty="0" smtClean="0">
                <a:solidFill>
                  <a:prstClr val="white"/>
                </a:solidFill>
              </a:rPr>
              <a:t>The </a:t>
            </a:r>
            <a:r>
              <a:rPr lang="en-GB" sz="2400" b="1" i="1" u="sng" dirty="0" err="1" smtClean="0">
                <a:solidFill>
                  <a:prstClr val="white"/>
                </a:solidFill>
              </a:rPr>
              <a:t>Métro</a:t>
            </a:r>
            <a:r>
              <a:rPr lang="en-GB" sz="2400" dirty="0">
                <a:solidFill>
                  <a:srgbClr val="FFFF00"/>
                </a:solidFill>
              </a:rPr>
              <a:t> </a:t>
            </a:r>
            <a:r>
              <a:rPr lang="en-GB" sz="2400" dirty="0" smtClean="0">
                <a:solidFill>
                  <a:srgbClr val="FFFF00"/>
                </a:solidFill>
              </a:rPr>
              <a:t> </a:t>
            </a:r>
            <a:r>
              <a:rPr lang="en-GB" dirty="0" smtClean="0">
                <a:solidFill>
                  <a:srgbClr val="FFFF00"/>
                </a:solidFill>
              </a:rPr>
              <a:t>(impetus provided for 1900 </a:t>
            </a:r>
            <a:r>
              <a:rPr lang="en-GB" i="1" dirty="0" smtClean="0">
                <a:solidFill>
                  <a:srgbClr val="FFFF00"/>
                </a:solidFill>
              </a:rPr>
              <a:t>Exposition </a:t>
            </a:r>
            <a:r>
              <a:rPr lang="en-GB" i="1" dirty="0" err="1" smtClean="0">
                <a:solidFill>
                  <a:srgbClr val="FFFF00"/>
                </a:solidFill>
              </a:rPr>
              <a:t>Universelle</a:t>
            </a:r>
            <a:r>
              <a:rPr lang="en-GB" i="1" dirty="0" smtClean="0">
                <a:solidFill>
                  <a:srgbClr val="FFFF00"/>
                </a:solidFill>
              </a:rPr>
              <a:t>)</a:t>
            </a:r>
            <a:r>
              <a:rPr lang="en-GB" b="1" i="1" u="sng" dirty="0" smtClean="0">
                <a:solidFill>
                  <a:prstClr val="white"/>
                </a:solidFill>
              </a:rPr>
              <a:t>  </a:t>
            </a:r>
            <a:endParaRPr lang="en-GB" sz="1600" dirty="0" smtClean="0"/>
          </a:p>
        </p:txBody>
      </p:sp>
    </p:spTree>
    <p:extLst>
      <p:ext uri="{BB962C8B-B14F-4D97-AF65-F5344CB8AC3E}">
        <p14:creationId xmlns:p14="http://schemas.microsoft.com/office/powerpoint/2010/main" val="394178926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46" y="0"/>
            <a:ext cx="9141954" cy="11957968"/>
          </a:xfrm>
          <a:prstGeom prst="rect">
            <a:avLst/>
          </a:prstGeom>
          <a:noFill/>
        </p:spPr>
        <p:txBody>
          <a:bodyPr wrap="square" lIns="540000" tIns="360000" rIns="540000" bIns="540000" rtlCol="0">
            <a:spAutoFit/>
          </a:bodyPr>
          <a:lstStyle/>
          <a:p>
            <a:r>
              <a:rPr lang="en-GB" sz="2200" b="1" u="sng" dirty="0" smtClean="0"/>
              <a:t>4. </a:t>
            </a:r>
            <a:r>
              <a:rPr lang="en-GB" sz="2400" b="1" i="1" u="sng" dirty="0">
                <a:solidFill>
                  <a:prstClr val="white"/>
                </a:solidFill>
              </a:rPr>
              <a:t>La Belle </a:t>
            </a:r>
            <a:r>
              <a:rPr lang="en-GB" sz="2400" b="1" i="1" u="sng" dirty="0" smtClean="0">
                <a:solidFill>
                  <a:prstClr val="white"/>
                </a:solidFill>
              </a:rPr>
              <a:t>Époque: </a:t>
            </a:r>
            <a:r>
              <a:rPr lang="en-GB" sz="2400" b="1" u="sng" dirty="0">
                <a:solidFill>
                  <a:prstClr val="white"/>
                </a:solidFill>
              </a:rPr>
              <a:t>The </a:t>
            </a:r>
            <a:r>
              <a:rPr lang="en-GB" sz="2400" b="1" u="sng" dirty="0" smtClean="0">
                <a:solidFill>
                  <a:prstClr val="white"/>
                </a:solidFill>
              </a:rPr>
              <a:t>Eiffel Tower</a:t>
            </a:r>
          </a:p>
          <a:p>
            <a:endParaRPr lang="en-GB" sz="2400" b="1" u="sng" dirty="0">
              <a:solidFill>
                <a:prstClr val="white"/>
              </a:solidFill>
            </a:endParaRPr>
          </a:p>
          <a:p>
            <a:endParaRPr lang="en-GB" sz="2400" b="1" u="sng" dirty="0" smtClean="0">
              <a:solidFill>
                <a:prstClr val="white"/>
              </a:solidFill>
            </a:endParaRPr>
          </a:p>
          <a:p>
            <a:endParaRPr lang="en-GB" sz="2400" b="1" u="sng" dirty="0">
              <a:solidFill>
                <a:prstClr val="white"/>
              </a:solidFill>
            </a:endParaRPr>
          </a:p>
          <a:p>
            <a:endParaRPr lang="en-GB" sz="2400" b="1" u="sng" dirty="0" smtClean="0">
              <a:solidFill>
                <a:prstClr val="white"/>
              </a:solidFill>
            </a:endParaRPr>
          </a:p>
          <a:p>
            <a:endParaRPr lang="en-GB" sz="2400" b="1" u="sng" dirty="0">
              <a:solidFill>
                <a:prstClr val="white"/>
              </a:solidFill>
            </a:endParaRPr>
          </a:p>
          <a:p>
            <a:endParaRPr lang="en-GB" sz="2400" b="1" u="sng" dirty="0" smtClean="0">
              <a:solidFill>
                <a:prstClr val="white"/>
              </a:solidFill>
            </a:endParaRPr>
          </a:p>
          <a:p>
            <a:endParaRPr lang="en-GB" sz="2400" b="1" u="sng" dirty="0">
              <a:solidFill>
                <a:prstClr val="white"/>
              </a:solidFill>
            </a:endParaRPr>
          </a:p>
          <a:p>
            <a:endParaRPr lang="en-GB" sz="2400" b="1" u="sng" dirty="0" smtClean="0">
              <a:solidFill>
                <a:prstClr val="white"/>
              </a:solidFill>
            </a:endParaRPr>
          </a:p>
          <a:p>
            <a:endParaRPr lang="en-GB" sz="2400" b="1" u="sng" dirty="0">
              <a:solidFill>
                <a:prstClr val="white"/>
              </a:solidFill>
            </a:endParaRPr>
          </a:p>
          <a:p>
            <a:endParaRPr lang="en-GB" sz="2400" b="1" u="sng" dirty="0" smtClean="0">
              <a:solidFill>
                <a:prstClr val="white"/>
              </a:solidFill>
            </a:endParaRPr>
          </a:p>
          <a:p>
            <a:endParaRPr lang="en-GB" sz="2400" b="1" u="sng" dirty="0">
              <a:solidFill>
                <a:prstClr val="white"/>
              </a:solidFill>
            </a:endParaRPr>
          </a:p>
          <a:p>
            <a:endParaRPr lang="en-GB" sz="2400" b="1" u="sng" dirty="0" smtClean="0">
              <a:solidFill>
                <a:prstClr val="white"/>
              </a:solidFill>
            </a:endParaRPr>
          </a:p>
          <a:p>
            <a:endParaRPr lang="en-GB" sz="2400" b="1" u="sng" dirty="0">
              <a:solidFill>
                <a:prstClr val="white"/>
              </a:solidFill>
            </a:endParaRPr>
          </a:p>
          <a:p>
            <a:endParaRPr lang="en-GB" sz="2400" b="1" u="sng" dirty="0" smtClean="0">
              <a:solidFill>
                <a:prstClr val="white"/>
              </a:solidFill>
            </a:endParaRPr>
          </a:p>
          <a:p>
            <a:r>
              <a:rPr lang="en-GB" sz="2400" b="1" dirty="0" smtClean="0">
                <a:solidFill>
                  <a:prstClr val="white"/>
                </a:solidFill>
              </a:rPr>
              <a:t>(Built for 1889 </a:t>
            </a:r>
            <a:r>
              <a:rPr lang="en-GB" sz="2400" b="1" i="1" dirty="0" smtClean="0">
                <a:solidFill>
                  <a:prstClr val="white"/>
                </a:solidFill>
              </a:rPr>
              <a:t>Exposition </a:t>
            </a:r>
            <a:r>
              <a:rPr lang="en-GB" sz="2400" b="1" i="1" dirty="0" err="1" smtClean="0">
                <a:solidFill>
                  <a:prstClr val="white"/>
                </a:solidFill>
              </a:rPr>
              <a:t>Universelle</a:t>
            </a:r>
            <a:r>
              <a:rPr lang="en-GB" sz="2400" b="1" dirty="0">
                <a:solidFill>
                  <a:prstClr val="white"/>
                </a:solidFill>
              </a:rPr>
              <a:t>)</a:t>
            </a:r>
            <a:endParaRPr lang="en-GB" sz="2400" dirty="0">
              <a:solidFill>
                <a:srgbClr val="FFFF00"/>
              </a:solidFill>
            </a:endParaRPr>
          </a:p>
          <a:p>
            <a:r>
              <a:rPr lang="en-GB" sz="2400" b="1" i="1" u="sng" dirty="0" smtClean="0">
                <a:solidFill>
                  <a:prstClr val="white"/>
                </a:solidFill>
              </a:rPr>
              <a:t> </a:t>
            </a:r>
            <a:endParaRPr lang="en-GB" sz="2400" b="1" i="1" u="sng" dirty="0">
              <a:solidFill>
                <a:prstClr val="white"/>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pic>
        <p:nvPicPr>
          <p:cNvPr id="1536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25368"/>
          <a:stretch/>
        </p:blipFill>
        <p:spPr bwMode="auto">
          <a:xfrm>
            <a:off x="240993" y="812530"/>
            <a:ext cx="8791095" cy="49207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6962364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46" y="7707"/>
            <a:ext cx="9141954" cy="6417990"/>
          </a:xfrm>
          <a:prstGeom prst="rect">
            <a:avLst/>
          </a:prstGeom>
          <a:noFill/>
        </p:spPr>
        <p:txBody>
          <a:bodyPr wrap="square" lIns="540000" tIns="360000" rIns="540000" bIns="540000" rtlCol="0">
            <a:spAutoFit/>
          </a:bodyPr>
          <a:lstStyle/>
          <a:p>
            <a:r>
              <a:rPr lang="en-GB" sz="2200" b="1" u="sng" dirty="0" smtClean="0"/>
              <a:t>4. </a:t>
            </a:r>
            <a:r>
              <a:rPr lang="en-GB" sz="2400" b="1" i="1" u="sng" dirty="0">
                <a:solidFill>
                  <a:prstClr val="white"/>
                </a:solidFill>
              </a:rPr>
              <a:t>La Belle </a:t>
            </a:r>
            <a:r>
              <a:rPr lang="en-GB" sz="2400" b="1" i="1" u="sng" dirty="0" smtClean="0">
                <a:solidFill>
                  <a:prstClr val="white"/>
                </a:solidFill>
              </a:rPr>
              <a:t>Époque</a:t>
            </a:r>
          </a:p>
          <a:p>
            <a:r>
              <a:rPr lang="en-GB" sz="2400" b="1" dirty="0" smtClean="0">
                <a:solidFill>
                  <a:prstClr val="white"/>
                </a:solidFill>
              </a:rPr>
              <a:t>The City of Light</a:t>
            </a:r>
            <a:r>
              <a:rPr lang="en-GB" sz="2400" b="1" i="1" dirty="0" smtClean="0">
                <a:solidFill>
                  <a:prstClr val="white"/>
                </a:solidFill>
              </a:rPr>
              <a:t> </a:t>
            </a:r>
            <a:r>
              <a:rPr lang="en-GB" sz="2400" b="1" i="1" u="sng" dirty="0" smtClean="0">
                <a:solidFill>
                  <a:prstClr val="white"/>
                </a:solidFill>
              </a:rPr>
              <a:t> </a:t>
            </a:r>
            <a:endParaRPr lang="en-GB" sz="2400" b="1" i="1" u="sng" dirty="0">
              <a:solidFill>
                <a:prstClr val="white"/>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pic>
        <p:nvPicPr>
          <p:cNvPr id="16386" name="Picture 2" descr="E:\UWTSD\AHHI6011 - Idea of the City\Week 1 - London\World's Fairs Lectures\Photographs\expositionuniver03expo_0081.jpg"/>
          <p:cNvPicPr>
            <a:picLocks noChangeAspect="1" noChangeArrowheads="1"/>
          </p:cNvPicPr>
          <p:nvPr/>
        </p:nvPicPr>
        <p:blipFill rotWithShape="1">
          <a:blip r:embed="rId3">
            <a:extLst>
              <a:ext uri="{28A0092B-C50C-407E-A947-70E740481C1C}">
                <a14:useLocalDpi xmlns:a14="http://schemas.microsoft.com/office/drawing/2010/main" val="0"/>
              </a:ext>
            </a:extLst>
          </a:blip>
          <a:srcRect l="19586" t="10533" r="15874" b="14210"/>
          <a:stretch/>
        </p:blipFill>
        <p:spPr bwMode="auto">
          <a:xfrm>
            <a:off x="4096986" y="193638"/>
            <a:ext cx="5047014" cy="356259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8484" y="1340264"/>
            <a:ext cx="4114428" cy="50854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0218112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46" y="7707"/>
            <a:ext cx="9141954" cy="6787321"/>
          </a:xfrm>
          <a:prstGeom prst="rect">
            <a:avLst/>
          </a:prstGeom>
          <a:noFill/>
        </p:spPr>
        <p:txBody>
          <a:bodyPr wrap="square" lIns="540000" tIns="360000" rIns="540000" bIns="540000" rtlCol="0">
            <a:spAutoFit/>
          </a:bodyPr>
          <a:lstStyle/>
          <a:p>
            <a:r>
              <a:rPr lang="en-GB" sz="2200" b="1" u="sng" dirty="0" smtClean="0"/>
              <a:t>4. </a:t>
            </a:r>
            <a:r>
              <a:rPr lang="en-GB" sz="2400" b="1" i="1" u="sng" dirty="0">
                <a:solidFill>
                  <a:prstClr val="white"/>
                </a:solidFill>
              </a:rPr>
              <a:t>La Belle </a:t>
            </a:r>
            <a:r>
              <a:rPr lang="en-GB" sz="2400" b="1" i="1" u="sng" dirty="0" smtClean="0">
                <a:solidFill>
                  <a:prstClr val="white"/>
                </a:solidFill>
              </a:rPr>
              <a:t>Époque</a:t>
            </a:r>
          </a:p>
          <a:p>
            <a:r>
              <a:rPr lang="en-GB" sz="2400" dirty="0" smtClean="0">
                <a:solidFill>
                  <a:prstClr val="white"/>
                </a:solidFill>
              </a:rPr>
              <a:t>Bicycles</a:t>
            </a:r>
          </a:p>
          <a:p>
            <a:r>
              <a:rPr lang="en-GB" sz="2400" dirty="0" smtClean="0">
                <a:solidFill>
                  <a:prstClr val="white"/>
                </a:solidFill>
              </a:rPr>
              <a:t>Automobiles</a:t>
            </a:r>
            <a:endParaRPr lang="en-GB" sz="2400" dirty="0">
              <a:solidFill>
                <a:prstClr val="white"/>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5976" y="476672"/>
            <a:ext cx="4572000" cy="3228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3179936"/>
            <a:ext cx="5324475" cy="3657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41832980"/>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068" y="-315416"/>
            <a:ext cx="9141954" cy="6725766"/>
          </a:xfrm>
          <a:prstGeom prst="rect">
            <a:avLst/>
          </a:prstGeom>
          <a:noFill/>
        </p:spPr>
        <p:txBody>
          <a:bodyPr wrap="square" lIns="540000" tIns="360000" rIns="540000" bIns="540000" rtlCol="0">
            <a:spAutoFit/>
          </a:bodyPr>
          <a:lstStyle/>
          <a:p>
            <a:r>
              <a:rPr lang="en-GB" sz="2200" b="1" u="sng" dirty="0" smtClean="0"/>
              <a:t>4. </a:t>
            </a:r>
            <a:r>
              <a:rPr lang="en-GB" sz="2400" b="1" i="1" u="sng" dirty="0">
                <a:solidFill>
                  <a:prstClr val="white"/>
                </a:solidFill>
              </a:rPr>
              <a:t>La Belle </a:t>
            </a:r>
            <a:r>
              <a:rPr lang="en-GB" sz="2400" b="1" i="1" u="sng" dirty="0" smtClean="0">
                <a:solidFill>
                  <a:prstClr val="white"/>
                </a:solidFill>
              </a:rPr>
              <a:t>Époque</a:t>
            </a:r>
          </a:p>
          <a:p>
            <a:r>
              <a:rPr lang="en-GB" sz="2200" dirty="0" smtClean="0"/>
              <a:t>Department stores</a:t>
            </a:r>
          </a:p>
          <a:p>
            <a:r>
              <a:rPr lang="en-GB" dirty="0" smtClean="0"/>
              <a:t>(</a:t>
            </a:r>
            <a:r>
              <a:rPr lang="en-GB" i="1" dirty="0" smtClean="0"/>
              <a:t>Les grands </a:t>
            </a:r>
            <a:r>
              <a:rPr lang="en-GB" i="1" dirty="0" err="1" smtClean="0"/>
              <a:t>magasins</a:t>
            </a:r>
            <a:r>
              <a:rPr lang="en-GB" dirty="0" smtClean="0"/>
              <a:t>)</a:t>
            </a:r>
          </a:p>
          <a:p>
            <a:r>
              <a:rPr lang="en-GB" dirty="0" smtClean="0"/>
              <a:t>Bon Marche interior and exterior</a:t>
            </a:r>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34335" y="188640"/>
            <a:ext cx="4871131" cy="3312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1303" y="1430784"/>
            <a:ext cx="4032448" cy="52220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l="67636"/>
          <a:stretch/>
        </p:blipFill>
        <p:spPr bwMode="auto">
          <a:xfrm>
            <a:off x="6335306" y="2852936"/>
            <a:ext cx="2770160" cy="38335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9334422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46" y="0"/>
            <a:ext cx="9141954" cy="6017880"/>
          </a:xfrm>
          <a:prstGeom prst="rect">
            <a:avLst/>
          </a:prstGeom>
          <a:noFill/>
        </p:spPr>
        <p:txBody>
          <a:bodyPr wrap="square" lIns="540000" tIns="360000" rIns="540000" bIns="540000" rtlCol="0">
            <a:spAutoFit/>
          </a:bodyPr>
          <a:lstStyle/>
          <a:p>
            <a:r>
              <a:rPr lang="en-GB" sz="2200" b="1" u="sng" dirty="0" smtClean="0"/>
              <a:t>4. </a:t>
            </a:r>
            <a:r>
              <a:rPr lang="en-GB" sz="2400" b="1" i="1" u="sng" dirty="0">
                <a:solidFill>
                  <a:prstClr val="white"/>
                </a:solidFill>
              </a:rPr>
              <a:t>La Belle </a:t>
            </a:r>
            <a:r>
              <a:rPr lang="en-GB" sz="2400" b="1" i="1" u="sng" dirty="0" smtClean="0">
                <a:solidFill>
                  <a:prstClr val="white"/>
                </a:solidFill>
              </a:rPr>
              <a:t>Époque</a:t>
            </a:r>
            <a:r>
              <a:rPr lang="en-GB" sz="2400" b="1" u="sng" dirty="0" smtClean="0">
                <a:solidFill>
                  <a:prstClr val="white"/>
                </a:solidFill>
              </a:rPr>
              <a:t>: The Spectacular City</a:t>
            </a:r>
            <a:endParaRPr lang="en-GB" sz="2400" b="1" i="1" u="sng" dirty="0">
              <a:solidFill>
                <a:prstClr val="white"/>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pic>
        <p:nvPicPr>
          <p:cNvPr id="17410" name="Picture 2" descr="E:\UWTSD\AHHI6011 - Idea of the City\Week 1 - London\World's Fairs Lectures\Photographs\parisexpositiono00maur_0020.jpg"/>
          <p:cNvPicPr>
            <a:picLocks noChangeAspect="1" noChangeArrowheads="1"/>
          </p:cNvPicPr>
          <p:nvPr/>
        </p:nvPicPr>
        <p:blipFill rotWithShape="1">
          <a:blip r:embed="rId3">
            <a:extLst>
              <a:ext uri="{28A0092B-C50C-407E-A947-70E740481C1C}">
                <a14:useLocalDpi xmlns:a14="http://schemas.microsoft.com/office/drawing/2010/main" val="0"/>
              </a:ext>
            </a:extLst>
          </a:blip>
          <a:srcRect l="4405" r="1838" b="1733"/>
          <a:stretch/>
        </p:blipFill>
        <p:spPr bwMode="auto">
          <a:xfrm>
            <a:off x="0" y="1952025"/>
            <a:ext cx="6096062" cy="489044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descr="E:\UWTSD\AHHI6011 - Idea of the City\Week 1 - London\World's Fairs Lectures\Photographs\parisexpositiono00maur_003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65141" y="836712"/>
            <a:ext cx="4510261" cy="36670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462396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32598"/>
            <a:ext cx="6617692" cy="7649096"/>
          </a:xfrm>
          <a:prstGeom prst="rect">
            <a:avLst/>
          </a:prstGeom>
          <a:noFill/>
        </p:spPr>
        <p:txBody>
          <a:bodyPr wrap="square" lIns="540000" tIns="360000" rIns="540000" bIns="540000" rtlCol="0">
            <a:spAutoFit/>
          </a:bodyPr>
          <a:lstStyle/>
          <a:p>
            <a:r>
              <a:rPr lang="en-GB" sz="2200" b="1" u="sng" dirty="0" smtClean="0"/>
              <a:t>5. Experiencing Modernity: Baudelaire</a:t>
            </a:r>
          </a:p>
          <a:p>
            <a:pPr marL="342900" lvl="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400" b="1" dirty="0" smtClean="0">
                <a:solidFill>
                  <a:srgbClr val="FFFF00"/>
                </a:solidFill>
              </a:rPr>
              <a:t>‘</a:t>
            </a:r>
            <a:r>
              <a:rPr lang="en-GB" sz="2400" b="1" dirty="0">
                <a:solidFill>
                  <a:srgbClr val="FFFF00"/>
                </a:solidFill>
              </a:rPr>
              <a:t>The Painter of Modern Life’ is renowned for Baudelaire’s coining of the term ‘modernity.’ How does he define modernity? </a:t>
            </a:r>
            <a:r>
              <a:rPr lang="en-GB" sz="2400" b="1" dirty="0" smtClean="0">
                <a:solidFill>
                  <a:srgbClr val="FFFF00"/>
                </a:solidFill>
              </a:rPr>
              <a:t>What </a:t>
            </a:r>
            <a:r>
              <a:rPr lang="en-GB" sz="2400" b="1" dirty="0">
                <a:solidFill>
                  <a:srgbClr val="FFFF00"/>
                </a:solidFill>
              </a:rPr>
              <a:t>are its key features? In what ways does he think modernity has evinced a breakaway from previous modes of perceiving and experiencing the city</a:t>
            </a:r>
            <a:r>
              <a:rPr lang="en-GB" sz="2400" b="1" dirty="0" smtClean="0">
                <a:solidFill>
                  <a:srgbClr val="FFFF00"/>
                </a:solidFill>
              </a:rPr>
              <a:t>?</a:t>
            </a:r>
          </a:p>
          <a:p>
            <a:pPr marL="342900" indent="-342900">
              <a:buFont typeface="Arial" panose="020B0604020202020204" pitchFamily="34" charset="0"/>
              <a:buChar char="•"/>
            </a:pPr>
            <a:endParaRPr lang="en-GB" sz="2400" b="1" dirty="0">
              <a:solidFill>
                <a:srgbClr val="FFFF00"/>
              </a:solidFill>
            </a:endParaRPr>
          </a:p>
          <a:p>
            <a:pPr marL="342900" lvl="0" indent="-342900">
              <a:buFont typeface="Arial" panose="020B0604020202020204" pitchFamily="34" charset="0"/>
              <a:buChar char="•"/>
            </a:pPr>
            <a:r>
              <a:rPr lang="en-GB" sz="2400" b="1" dirty="0" smtClean="0">
                <a:solidFill>
                  <a:srgbClr val="FFFF00"/>
                </a:solidFill>
                <a:ea typeface="Calibri"/>
                <a:cs typeface="Times New Roman"/>
              </a:rPr>
              <a:t>Baudelaire </a:t>
            </a:r>
            <a:r>
              <a:rPr lang="en-GB" sz="2400" b="1" dirty="0">
                <a:solidFill>
                  <a:srgbClr val="FFFF00"/>
                </a:solidFill>
                <a:ea typeface="Calibri"/>
                <a:cs typeface="Times New Roman"/>
              </a:rPr>
              <a:t>begins his essay by discussing fashion. Why do you think he choose to do so? Why would fashion, and fashions, be a revealing characteristic of ‘modern life’ in the city?</a:t>
            </a:r>
            <a:endParaRPr lang="en-GB" sz="2400" dirty="0">
              <a:solidFill>
                <a:srgbClr val="FFFF00"/>
              </a:solidFill>
              <a:ea typeface="Calibri"/>
              <a:cs typeface="Times New Roman"/>
            </a:endParaRPr>
          </a:p>
          <a:p>
            <a:endParaRPr lang="en-GB" sz="2200" b="1" dirty="0" smtClean="0">
              <a:solidFill>
                <a:srgbClr val="FFFF00"/>
              </a:solidFill>
            </a:endParaRPr>
          </a:p>
          <a:p>
            <a:pPr marL="342900" indent="-342900">
              <a:buFont typeface="Arial" panose="020B0604020202020204" pitchFamily="34" charset="0"/>
              <a:buChar char="•"/>
            </a:pPr>
            <a:endParaRPr lang="en-GB" sz="2200" b="1" dirty="0">
              <a:solidFill>
                <a:srgbClr val="FFFF00"/>
              </a:solidFill>
            </a:endParaRPr>
          </a:p>
          <a:p>
            <a:pPr marL="342900" indent="-342900">
              <a:buFont typeface="Arial" panose="020B0604020202020204" pitchFamily="34" charset="0"/>
              <a:buChar char="•"/>
            </a:pPr>
            <a:endParaRPr lang="en-GB" sz="1600" dirty="0" smtClean="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407" y="45530"/>
            <a:ext cx="2627784" cy="3545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844715" y="3443167"/>
            <a:ext cx="1951167" cy="3293209"/>
          </a:xfrm>
          <a:prstGeom prst="rect">
            <a:avLst/>
          </a:prstGeom>
        </p:spPr>
        <p:txBody>
          <a:bodyPr wrap="square">
            <a:spAutoFit/>
          </a:bodyPr>
          <a:lstStyle/>
          <a:p>
            <a:pPr algn="r"/>
            <a:endParaRPr lang="en-GB" sz="1600" b="1" i="1" dirty="0">
              <a:solidFill>
                <a:prstClr val="white"/>
              </a:solidFill>
            </a:endParaRPr>
          </a:p>
          <a:p>
            <a:pPr algn="r"/>
            <a:r>
              <a:rPr lang="en-GB" sz="1600" dirty="0"/>
              <a:t>Charles Baudelaire, Sections I–IV and IX–XIII from ‘The Painter of Modern Life’ in Baudelaire, </a:t>
            </a:r>
            <a:r>
              <a:rPr lang="en-GB" sz="1600" i="1" dirty="0"/>
              <a:t>The Painter of Modern Life and Other Essays</a:t>
            </a:r>
            <a:r>
              <a:rPr lang="en-GB" sz="1600" dirty="0"/>
              <a:t>, edited by Jonathan </a:t>
            </a:r>
            <a:r>
              <a:rPr lang="en-GB" sz="1600" dirty="0" err="1"/>
              <a:t>Mayne</a:t>
            </a:r>
            <a:r>
              <a:rPr lang="en-GB" sz="1600" dirty="0"/>
              <a:t> (</a:t>
            </a:r>
            <a:r>
              <a:rPr lang="en-GB" sz="1600" dirty="0" err="1"/>
              <a:t>Phaidon</a:t>
            </a:r>
            <a:r>
              <a:rPr lang="en-GB" sz="1600" dirty="0"/>
              <a:t>: London, 1995 [1863]), pp. 1–15, 27–40</a:t>
            </a:r>
            <a:endParaRPr lang="en-GB" sz="1600" b="1" dirty="0"/>
          </a:p>
        </p:txBody>
      </p:sp>
    </p:spTree>
    <p:extLst>
      <p:ext uri="{BB962C8B-B14F-4D97-AF65-F5344CB8AC3E}">
        <p14:creationId xmlns:p14="http://schemas.microsoft.com/office/powerpoint/2010/main" val="348890993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32598"/>
            <a:ext cx="6617692" cy="6233324"/>
          </a:xfrm>
          <a:prstGeom prst="rect">
            <a:avLst/>
          </a:prstGeom>
          <a:noFill/>
        </p:spPr>
        <p:txBody>
          <a:bodyPr wrap="square" lIns="540000" tIns="360000" rIns="540000" bIns="540000" rtlCol="0">
            <a:spAutoFit/>
          </a:bodyPr>
          <a:lstStyle/>
          <a:p>
            <a:r>
              <a:rPr lang="en-GB" sz="2200" b="1" u="sng" dirty="0" smtClean="0"/>
              <a:t>5. Experiencing Modernity: </a:t>
            </a:r>
            <a:r>
              <a:rPr lang="en-GB" sz="2200" b="1" u="sng" dirty="0"/>
              <a:t>The </a:t>
            </a:r>
            <a:r>
              <a:rPr lang="en-GB" sz="2200" b="1" u="sng" dirty="0" smtClean="0"/>
              <a:t>Flaneur</a:t>
            </a:r>
          </a:p>
          <a:p>
            <a:pPr marL="228600" algn="just">
              <a:spcAft>
                <a:spcPts val="0"/>
              </a:spcAft>
            </a:pPr>
            <a:r>
              <a:rPr lang="en-GB" sz="2000" dirty="0" smtClean="0">
                <a:solidFill>
                  <a:srgbClr val="FFFF00"/>
                </a:solidFill>
                <a:effectLst/>
                <a:ea typeface="Calibri"/>
                <a:cs typeface="Times New Roman"/>
              </a:rPr>
              <a:t> </a:t>
            </a:r>
          </a:p>
          <a:p>
            <a:pPr marL="342900" lvl="0" indent="-342900" algn="just">
              <a:spcAft>
                <a:spcPts val="0"/>
              </a:spcAft>
              <a:buFont typeface="Symbol"/>
              <a:buChar char=""/>
            </a:pPr>
            <a:r>
              <a:rPr lang="en-GB" sz="2400" b="1" dirty="0" smtClean="0">
                <a:solidFill>
                  <a:srgbClr val="FFFF00"/>
                </a:solidFill>
                <a:effectLst/>
                <a:ea typeface="Calibri"/>
                <a:cs typeface="Times New Roman"/>
              </a:rPr>
              <a:t>Baudelaire is famed for his valorisation of the </a:t>
            </a:r>
            <a:r>
              <a:rPr lang="en-GB" sz="2400" b="1" i="1" dirty="0" err="1" smtClean="0">
                <a:solidFill>
                  <a:srgbClr val="FFFF00"/>
                </a:solidFill>
                <a:effectLst/>
                <a:ea typeface="Calibri"/>
                <a:cs typeface="Times New Roman"/>
              </a:rPr>
              <a:t>flâneur</a:t>
            </a:r>
            <a:r>
              <a:rPr lang="en-GB" sz="2400" b="1" dirty="0" smtClean="0">
                <a:solidFill>
                  <a:srgbClr val="FFFF00"/>
                </a:solidFill>
                <a:effectLst/>
                <a:ea typeface="Calibri"/>
                <a:cs typeface="Times New Roman"/>
              </a:rPr>
              <a:t> as an ideal denizen of the modern metropolis.</a:t>
            </a:r>
          </a:p>
          <a:p>
            <a:pPr marL="800100" lvl="1" indent="-342900" algn="just">
              <a:buFontTx/>
              <a:buChar char="-"/>
            </a:pPr>
            <a:r>
              <a:rPr lang="en-GB" sz="2400" b="1" dirty="0" smtClean="0">
                <a:solidFill>
                  <a:srgbClr val="FFFF00"/>
                </a:solidFill>
                <a:effectLst/>
                <a:ea typeface="Calibri"/>
                <a:cs typeface="Times New Roman"/>
              </a:rPr>
              <a:t>Who is ‘the </a:t>
            </a:r>
            <a:r>
              <a:rPr lang="en-GB" sz="2400" b="1" dirty="0" err="1" smtClean="0">
                <a:solidFill>
                  <a:srgbClr val="FFFF00"/>
                </a:solidFill>
                <a:effectLst/>
                <a:ea typeface="Calibri"/>
                <a:cs typeface="Times New Roman"/>
              </a:rPr>
              <a:t>flâneur</a:t>
            </a:r>
            <a:r>
              <a:rPr lang="en-GB" sz="2400" b="1" dirty="0" smtClean="0">
                <a:solidFill>
                  <a:srgbClr val="FFFF00"/>
                </a:solidFill>
                <a:effectLst/>
                <a:ea typeface="Calibri"/>
                <a:cs typeface="Times New Roman"/>
              </a:rPr>
              <a:t>’?</a:t>
            </a:r>
          </a:p>
          <a:p>
            <a:pPr marL="800100" lvl="1" indent="-342900" algn="just">
              <a:buFontTx/>
              <a:buChar char="-"/>
            </a:pPr>
            <a:r>
              <a:rPr lang="en-GB" sz="2400" b="1" dirty="0" smtClean="0">
                <a:solidFill>
                  <a:srgbClr val="FFFF00"/>
                </a:solidFill>
                <a:effectLst/>
                <a:ea typeface="Calibri"/>
                <a:cs typeface="Times New Roman"/>
              </a:rPr>
              <a:t>What are the characteristic traits of a </a:t>
            </a:r>
            <a:r>
              <a:rPr lang="en-GB" sz="2400" b="1" dirty="0" err="1" smtClean="0">
                <a:solidFill>
                  <a:srgbClr val="FFFF00"/>
                </a:solidFill>
                <a:effectLst/>
                <a:ea typeface="Calibri"/>
                <a:cs typeface="Times New Roman"/>
              </a:rPr>
              <a:t>flâneur’s</a:t>
            </a:r>
            <a:r>
              <a:rPr lang="en-GB" sz="2400" b="1" dirty="0" smtClean="0">
                <a:solidFill>
                  <a:srgbClr val="FFFF00"/>
                </a:solidFill>
                <a:effectLst/>
                <a:ea typeface="Calibri"/>
                <a:cs typeface="Times New Roman"/>
              </a:rPr>
              <a:t> appearance and behaviour?</a:t>
            </a:r>
            <a:r>
              <a:rPr lang="en-GB" sz="2400" dirty="0">
                <a:solidFill>
                  <a:srgbClr val="FFFF00"/>
                </a:solidFill>
                <a:ea typeface="Calibri"/>
                <a:cs typeface="Times New Roman"/>
              </a:rPr>
              <a:t> </a:t>
            </a:r>
            <a:endParaRPr lang="en-GB" sz="2400" dirty="0" smtClean="0">
              <a:solidFill>
                <a:srgbClr val="FFFF00"/>
              </a:solidFill>
              <a:ea typeface="Calibri"/>
              <a:cs typeface="Times New Roman"/>
            </a:endParaRPr>
          </a:p>
          <a:p>
            <a:pPr marL="342900" lvl="0" indent="-342900" algn="just">
              <a:spcAft>
                <a:spcPts val="0"/>
              </a:spcAft>
              <a:buFontTx/>
              <a:buChar char="-"/>
            </a:pPr>
            <a:endParaRPr lang="en-GB" sz="2400" dirty="0">
              <a:solidFill>
                <a:srgbClr val="FFFF00"/>
              </a:solidFill>
              <a:ea typeface="Calibri"/>
              <a:cs typeface="Times New Roman"/>
            </a:endParaRPr>
          </a:p>
          <a:p>
            <a:pPr marL="342900" lvl="0" indent="-342900" algn="just">
              <a:spcAft>
                <a:spcPts val="0"/>
              </a:spcAft>
              <a:buFont typeface="Symbol"/>
              <a:buChar char=""/>
            </a:pPr>
            <a:r>
              <a:rPr lang="en-GB" sz="2400" b="1" dirty="0" smtClean="0">
                <a:solidFill>
                  <a:srgbClr val="FFFF00"/>
                </a:solidFill>
                <a:effectLst/>
                <a:ea typeface="Calibri"/>
                <a:cs typeface="Times New Roman"/>
              </a:rPr>
              <a:t>Why does Baudelaire celebrate the practice of </a:t>
            </a:r>
            <a:r>
              <a:rPr lang="en-GB" sz="2400" b="1" i="1" dirty="0" err="1" smtClean="0">
                <a:solidFill>
                  <a:srgbClr val="FFFF00"/>
                </a:solidFill>
                <a:effectLst/>
                <a:ea typeface="Calibri"/>
                <a:cs typeface="Times New Roman"/>
              </a:rPr>
              <a:t>flânerie</a:t>
            </a:r>
            <a:r>
              <a:rPr lang="en-GB" sz="2400" b="1" dirty="0" smtClean="0">
                <a:solidFill>
                  <a:srgbClr val="FFFF00"/>
                </a:solidFill>
                <a:effectLst/>
                <a:ea typeface="Calibri"/>
                <a:cs typeface="Times New Roman"/>
              </a:rPr>
              <a:t>? What insight does he think it offers into the experience of ‘modern life’ in the city?</a:t>
            </a:r>
          </a:p>
          <a:p>
            <a:pPr marL="342900" lvl="0" indent="-342900" algn="just">
              <a:spcAft>
                <a:spcPts val="0"/>
              </a:spcAft>
              <a:buFont typeface="Symbol"/>
              <a:buChar char=""/>
            </a:pPr>
            <a:endParaRPr lang="en-GB" sz="2000" dirty="0" smtClean="0">
              <a:solidFill>
                <a:srgbClr val="FFFF00"/>
              </a:solidFill>
              <a:effectLst/>
              <a:ea typeface="Calibri"/>
              <a:cs typeface="Times New Roman"/>
            </a:endParaRPr>
          </a:p>
          <a:p>
            <a:pPr marL="457200">
              <a:spcAft>
                <a:spcPts val="1000"/>
              </a:spcAft>
            </a:pPr>
            <a:r>
              <a:rPr lang="en-GB" sz="2000" dirty="0" smtClean="0">
                <a:solidFill>
                  <a:srgbClr val="FFFF00"/>
                </a:solidFill>
                <a:ea typeface="Calibri"/>
                <a:cs typeface="Times New Roman"/>
              </a:rPr>
              <a:t> </a:t>
            </a:r>
            <a:endParaRPr lang="en-GB" sz="2000" dirty="0" smtClean="0">
              <a:solidFill>
                <a:srgbClr val="FFFF00"/>
              </a:solidFill>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407" y="45530"/>
            <a:ext cx="2627784" cy="3545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844715" y="3495932"/>
            <a:ext cx="1951167" cy="3293209"/>
          </a:xfrm>
          <a:prstGeom prst="rect">
            <a:avLst/>
          </a:prstGeom>
        </p:spPr>
        <p:txBody>
          <a:bodyPr wrap="square">
            <a:spAutoFit/>
          </a:bodyPr>
          <a:lstStyle/>
          <a:p>
            <a:pPr algn="r"/>
            <a:endParaRPr lang="en-GB" sz="1600" b="1" i="1" dirty="0">
              <a:solidFill>
                <a:prstClr val="white"/>
              </a:solidFill>
            </a:endParaRPr>
          </a:p>
          <a:p>
            <a:pPr algn="r"/>
            <a:r>
              <a:rPr lang="en-GB" sz="1600" dirty="0"/>
              <a:t>Charles Baudelaire, Sections I–IV and IX–XIII from ‘The Painter of Modern Life’ in Baudelaire, </a:t>
            </a:r>
            <a:r>
              <a:rPr lang="en-GB" sz="1600" i="1" dirty="0"/>
              <a:t>The Painter of Modern Life and Other Essays</a:t>
            </a:r>
            <a:r>
              <a:rPr lang="en-GB" sz="1600" dirty="0"/>
              <a:t>, edited by Jonathan </a:t>
            </a:r>
            <a:r>
              <a:rPr lang="en-GB" sz="1600" dirty="0" err="1"/>
              <a:t>Mayne</a:t>
            </a:r>
            <a:r>
              <a:rPr lang="en-GB" sz="1600" dirty="0"/>
              <a:t> (</a:t>
            </a:r>
            <a:r>
              <a:rPr lang="en-GB" sz="1600" dirty="0" err="1"/>
              <a:t>Phaidon</a:t>
            </a:r>
            <a:r>
              <a:rPr lang="en-GB" sz="1600" dirty="0"/>
              <a:t>: London, 1995 [1863]), pp. 1–15, 27–40</a:t>
            </a:r>
            <a:endParaRPr lang="en-GB" sz="1600" b="1" dirty="0"/>
          </a:p>
        </p:txBody>
      </p:sp>
    </p:spTree>
    <p:extLst>
      <p:ext uri="{BB962C8B-B14F-4D97-AF65-F5344CB8AC3E}">
        <p14:creationId xmlns:p14="http://schemas.microsoft.com/office/powerpoint/2010/main" val="21202818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32598"/>
            <a:ext cx="6617692" cy="7433652"/>
          </a:xfrm>
          <a:prstGeom prst="rect">
            <a:avLst/>
          </a:prstGeom>
          <a:noFill/>
        </p:spPr>
        <p:txBody>
          <a:bodyPr wrap="square" lIns="540000" tIns="360000" rIns="540000" bIns="540000" rtlCol="0">
            <a:spAutoFit/>
          </a:bodyPr>
          <a:lstStyle/>
          <a:p>
            <a:r>
              <a:rPr lang="en-GB" sz="2200" b="1" u="sng" dirty="0" smtClean="0"/>
              <a:t>5. Experiencing Modernity: Baudelaire</a:t>
            </a:r>
          </a:p>
          <a:p>
            <a:endParaRPr lang="en-GB" sz="2200" b="1" dirty="0">
              <a:solidFill>
                <a:schemeClr val="bg1">
                  <a:lumMod val="95000"/>
                  <a:lumOff val="5000"/>
                </a:schemeClr>
              </a:solidFill>
              <a:effectLst/>
              <a:ea typeface="Calibri"/>
              <a:cs typeface="Times New Roman"/>
            </a:endParaRPr>
          </a:p>
          <a:p>
            <a:pPr marL="342900" lvl="0" indent="-342900">
              <a:buFont typeface="Arial" panose="020B0604020202020204" pitchFamily="34" charset="0"/>
              <a:buChar char="•"/>
            </a:pPr>
            <a:r>
              <a:rPr lang="en-GB" sz="2000" b="1" dirty="0" smtClean="0">
                <a:solidFill>
                  <a:srgbClr val="FFFF00"/>
                </a:solidFill>
              </a:rPr>
              <a:t>To </a:t>
            </a:r>
            <a:r>
              <a:rPr lang="en-GB" sz="2000" b="1" dirty="0">
                <a:solidFill>
                  <a:srgbClr val="FFFF00"/>
                </a:solidFill>
              </a:rPr>
              <a:t>what extent does Baudelaire’s own poetry exemplify the ideas forwarded in ‘The Painter of Modern Life’? Are the principles of that essay put into practice in </a:t>
            </a:r>
            <a:r>
              <a:rPr lang="en-GB" sz="2000" b="1" i="1" dirty="0">
                <a:solidFill>
                  <a:srgbClr val="FFFF00"/>
                </a:solidFill>
              </a:rPr>
              <a:t>Paris Spleen </a:t>
            </a:r>
            <a:r>
              <a:rPr lang="en-GB" sz="2000" b="1" dirty="0">
                <a:solidFill>
                  <a:srgbClr val="FFFF00"/>
                </a:solidFill>
              </a:rPr>
              <a:t>and </a:t>
            </a:r>
            <a:r>
              <a:rPr lang="en-GB" sz="2000" b="1" i="1" dirty="0">
                <a:solidFill>
                  <a:srgbClr val="FFFF00"/>
                </a:solidFill>
              </a:rPr>
              <a:t>The Flowers of Evil</a:t>
            </a:r>
            <a:r>
              <a:rPr lang="en-GB" sz="2000" b="1" dirty="0">
                <a:solidFill>
                  <a:srgbClr val="FFFF00"/>
                </a:solidFill>
              </a:rPr>
              <a:t>? If so, how and in which poems particularly?</a:t>
            </a:r>
            <a:endParaRPr lang="en-GB" sz="2000" dirty="0">
              <a:solidFill>
                <a:srgbClr val="FFFF00"/>
              </a:solidFill>
            </a:endParaRPr>
          </a:p>
          <a:p>
            <a:endParaRPr lang="en-GB" sz="2000" dirty="0" smtClean="0">
              <a:solidFill>
                <a:srgbClr val="FFFF00"/>
              </a:solidFill>
              <a:effectLst/>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ffectLst/>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ffectLst/>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ffectLst/>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ffectLst/>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a typeface="Calibri"/>
              <a:cs typeface="Times New Roman"/>
            </a:endParaRPr>
          </a:p>
          <a:p>
            <a:r>
              <a:rPr lang="en-GB" sz="2000" dirty="0" smtClean="0">
                <a:solidFill>
                  <a:srgbClr val="FFFF00"/>
                </a:solidFill>
                <a:ea typeface="Calibri"/>
                <a:cs typeface="Times New Roman"/>
              </a:rPr>
              <a:t>Baudelaire by Gustave Courbet, 1848</a:t>
            </a:r>
            <a:endParaRPr lang="en-GB" sz="2000" dirty="0" smtClean="0">
              <a:solidFill>
                <a:srgbClr val="FFFF00"/>
              </a:solidFill>
              <a:effectLst/>
              <a:ea typeface="Calibri"/>
              <a:cs typeface="Times New Roman"/>
            </a:endParaRPr>
          </a:p>
          <a:p>
            <a:pPr lvl="0"/>
            <a:endParaRPr lang="en-GB" sz="2000" dirty="0" smtClean="0">
              <a:solidFill>
                <a:srgbClr val="FFFF00"/>
              </a:solidFill>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407" y="45530"/>
            <a:ext cx="2627784" cy="3545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844715" y="3495932"/>
            <a:ext cx="1951167" cy="3293209"/>
          </a:xfrm>
          <a:prstGeom prst="rect">
            <a:avLst/>
          </a:prstGeom>
        </p:spPr>
        <p:txBody>
          <a:bodyPr wrap="square">
            <a:spAutoFit/>
          </a:bodyPr>
          <a:lstStyle/>
          <a:p>
            <a:pPr algn="r"/>
            <a:endParaRPr lang="en-GB" sz="1600" b="1" i="1" dirty="0">
              <a:solidFill>
                <a:prstClr val="white"/>
              </a:solidFill>
            </a:endParaRPr>
          </a:p>
          <a:p>
            <a:pPr algn="r"/>
            <a:r>
              <a:rPr lang="en-GB" sz="1600" dirty="0"/>
              <a:t>Charles Baudelaire, Sections I–IV and IX–XIII from ‘The Painter of Modern Life’ in Baudelaire, </a:t>
            </a:r>
            <a:r>
              <a:rPr lang="en-GB" sz="1600" i="1" dirty="0"/>
              <a:t>The Painter of Modern Life and Other Essays</a:t>
            </a:r>
            <a:r>
              <a:rPr lang="en-GB" sz="1600" dirty="0"/>
              <a:t>, edited by Jonathan </a:t>
            </a:r>
            <a:r>
              <a:rPr lang="en-GB" sz="1600" dirty="0" err="1"/>
              <a:t>Mayne</a:t>
            </a:r>
            <a:r>
              <a:rPr lang="en-GB" sz="1600" dirty="0"/>
              <a:t> (</a:t>
            </a:r>
            <a:r>
              <a:rPr lang="en-GB" sz="1600" dirty="0" err="1"/>
              <a:t>Phaidon</a:t>
            </a:r>
            <a:r>
              <a:rPr lang="en-GB" sz="1600" dirty="0"/>
              <a:t>: London, 1995 [1863]), pp. 1–15, 27–40</a:t>
            </a:r>
            <a:endParaRPr lang="en-GB" sz="1600" b="1" dirty="0"/>
          </a:p>
        </p:txBody>
      </p:sp>
      <p:pic>
        <p:nvPicPr>
          <p:cNvPr id="205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11560" y="3169421"/>
            <a:ext cx="3453877" cy="2880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4852053"/>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32598"/>
            <a:ext cx="6545684" cy="7033543"/>
          </a:xfrm>
          <a:prstGeom prst="rect">
            <a:avLst/>
          </a:prstGeom>
          <a:noFill/>
        </p:spPr>
        <p:txBody>
          <a:bodyPr wrap="square" lIns="540000" tIns="360000" rIns="540000" bIns="540000" rtlCol="0">
            <a:spAutoFit/>
          </a:bodyPr>
          <a:lstStyle/>
          <a:p>
            <a:r>
              <a:rPr lang="en-GB" sz="2200" b="1" dirty="0" smtClean="0"/>
              <a:t>5. Experiencing Modernity: Baudelaire</a:t>
            </a: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000" dirty="0" smtClean="0">
              <a:solidFill>
                <a:srgbClr val="FFFF00"/>
              </a:solidFill>
              <a:effectLst/>
              <a:ea typeface="Calibri"/>
              <a:cs typeface="Times New Roman"/>
            </a:endParaRPr>
          </a:p>
          <a:p>
            <a:pPr marL="342900" lvl="0" indent="-342900">
              <a:buFont typeface="Arial" panose="020B0604020202020204" pitchFamily="34" charset="0"/>
              <a:buChar char="•"/>
            </a:pPr>
            <a:r>
              <a:rPr lang="en-GB" sz="2000" b="1" dirty="0"/>
              <a:t>What criticisms might be directed at the depiction of the city favoured by Guys and, by proxy, Baudelaire? Might different constituencies and social groups offer a different perspective on the city to the one advocated by ‘The Painter of Modern Life’ essay and  Guys’ art?</a:t>
            </a:r>
            <a:endParaRPr lang="en-GB" sz="2000" dirty="0"/>
          </a:p>
          <a:p>
            <a:endParaRPr lang="en-GB" sz="2000" dirty="0" smtClean="0">
              <a:solidFill>
                <a:srgbClr val="FFFF00"/>
              </a:solidFill>
              <a:effectLst/>
              <a:ea typeface="Calibri"/>
              <a:cs typeface="Times New Roman"/>
            </a:endParaRPr>
          </a:p>
          <a:p>
            <a:pPr lvl="0"/>
            <a:endParaRPr lang="en-GB" sz="2000" dirty="0" smtClean="0">
              <a:solidFill>
                <a:srgbClr val="FFFF00"/>
              </a:solidFill>
            </a:endParaRPr>
          </a:p>
        </p:txBody>
      </p:sp>
      <p:pic>
        <p:nvPicPr>
          <p:cNvPr id="5" name="Picture 4" descr="Two Gentlemen and a Lady"/>
          <p:cNvPicPr/>
          <p:nvPr/>
        </p:nvPicPr>
        <p:blipFill>
          <a:blip r:embed="rId3">
            <a:extLst>
              <a:ext uri="{28A0092B-C50C-407E-A947-70E740481C1C}">
                <a14:useLocalDpi xmlns:a14="http://schemas.microsoft.com/office/drawing/2010/main" val="0"/>
              </a:ext>
            </a:extLst>
          </a:blip>
          <a:srcRect/>
          <a:stretch>
            <a:fillRect/>
          </a:stretch>
        </p:blipFill>
        <p:spPr bwMode="auto">
          <a:xfrm>
            <a:off x="6654672" y="3573016"/>
            <a:ext cx="2347816" cy="3131432"/>
          </a:xfrm>
          <a:prstGeom prst="rect">
            <a:avLst/>
          </a:prstGeom>
          <a:noFill/>
          <a:ln>
            <a:noFill/>
          </a:ln>
        </p:spPr>
      </p:pic>
      <p:pic>
        <p:nvPicPr>
          <p:cNvPr id="6" name="Picture 5" descr="http://www.virginia.edu/artmuseum/supplemental-websites/traces/content/2006.11.24.jpg"/>
          <p:cNvPicPr/>
          <p:nvPr/>
        </p:nvPicPr>
        <p:blipFill>
          <a:blip r:embed="rId4">
            <a:extLst>
              <a:ext uri="{28A0092B-C50C-407E-A947-70E740481C1C}">
                <a14:useLocalDpi xmlns:a14="http://schemas.microsoft.com/office/drawing/2010/main" val="0"/>
              </a:ext>
            </a:extLst>
          </a:blip>
          <a:srcRect/>
          <a:stretch>
            <a:fillRect/>
          </a:stretch>
        </p:blipFill>
        <p:spPr bwMode="auto">
          <a:xfrm>
            <a:off x="323527" y="732761"/>
            <a:ext cx="2865755" cy="2517135"/>
          </a:xfrm>
          <a:prstGeom prst="rect">
            <a:avLst/>
          </a:prstGeom>
          <a:noFill/>
          <a:ln>
            <a:noFill/>
          </a:ln>
        </p:spPr>
      </p:pic>
      <p:pic>
        <p:nvPicPr>
          <p:cNvPr id="7" name="Picture 6" descr="Grisettes and Workers - Constantin Guys"/>
          <p:cNvPicPr/>
          <p:nvPr/>
        </p:nvPicPr>
        <p:blipFill rotWithShape="1">
          <a:blip r:embed="rId5">
            <a:extLst>
              <a:ext uri="{28A0092B-C50C-407E-A947-70E740481C1C}">
                <a14:useLocalDpi xmlns:a14="http://schemas.microsoft.com/office/drawing/2010/main" val="0"/>
              </a:ext>
            </a:extLst>
          </a:blip>
          <a:srcRect t="3046"/>
          <a:stretch/>
        </p:blipFill>
        <p:spPr bwMode="auto">
          <a:xfrm>
            <a:off x="6690587" y="260648"/>
            <a:ext cx="2311901" cy="2989248"/>
          </a:xfrm>
          <a:prstGeom prst="rect">
            <a:avLst/>
          </a:prstGeom>
          <a:noFill/>
          <a:ln>
            <a:noFill/>
          </a:ln>
          <a:extLst>
            <a:ext uri="{53640926-AAD7-44D8-BBD7-CCE9431645EC}">
              <a14:shadowObscured xmlns:a14="http://schemas.microsoft.com/office/drawing/2010/main"/>
            </a:ext>
          </a:extLst>
        </p:spPr>
      </p:pic>
      <p:pic>
        <p:nvPicPr>
          <p:cNvPr id="8" name="Picture 7" descr="Walking in the Park"/>
          <p:cNvPicPr/>
          <p:nvPr/>
        </p:nvPicPr>
        <p:blipFill>
          <a:blip r:embed="rId6">
            <a:extLst>
              <a:ext uri="{28A0092B-C50C-407E-A947-70E740481C1C}">
                <a14:useLocalDpi xmlns:a14="http://schemas.microsoft.com/office/drawing/2010/main" val="0"/>
              </a:ext>
            </a:extLst>
          </a:blip>
          <a:srcRect/>
          <a:stretch>
            <a:fillRect/>
          </a:stretch>
        </p:blipFill>
        <p:spPr bwMode="auto">
          <a:xfrm>
            <a:off x="3419872" y="732761"/>
            <a:ext cx="3096344" cy="2517135"/>
          </a:xfrm>
          <a:prstGeom prst="rect">
            <a:avLst/>
          </a:prstGeom>
          <a:noFill/>
          <a:ln>
            <a:noFill/>
          </a:ln>
        </p:spPr>
      </p:pic>
    </p:spTree>
    <p:extLst>
      <p:ext uri="{BB962C8B-B14F-4D97-AF65-F5344CB8AC3E}">
        <p14:creationId xmlns:p14="http://schemas.microsoft.com/office/powerpoint/2010/main" val="170051951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46" y="-27384"/>
            <a:ext cx="9141954" cy="6602655"/>
          </a:xfrm>
          <a:prstGeom prst="rect">
            <a:avLst/>
          </a:prstGeom>
          <a:noFill/>
        </p:spPr>
        <p:txBody>
          <a:bodyPr wrap="square" lIns="540000" tIns="360000" rIns="540000" bIns="540000" rtlCol="0">
            <a:spAutoFit/>
          </a:bodyPr>
          <a:lstStyle/>
          <a:p>
            <a:r>
              <a:rPr lang="en-GB" sz="2200" b="1" dirty="0" smtClean="0">
                <a:effectLst>
                  <a:outerShdw blurRad="38100" dist="38100" dir="2700000" algn="tl">
                    <a:srgbClr val="000000">
                      <a:alpha val="43137"/>
                    </a:srgbClr>
                  </a:outerShdw>
                </a:effectLst>
              </a:rPr>
              <a:t>5. Experiencing Modernity: </a:t>
            </a:r>
          </a:p>
          <a:p>
            <a:r>
              <a:rPr lang="en-GB" sz="2200" b="1" dirty="0" smtClean="0">
                <a:effectLst>
                  <a:outerShdw blurRad="38100" dist="38100" dir="2700000" algn="tl">
                    <a:srgbClr val="000000">
                      <a:alpha val="43137"/>
                    </a:srgbClr>
                  </a:outerShdw>
                </a:effectLst>
              </a:rPr>
              <a:t>Photography</a:t>
            </a:r>
          </a:p>
          <a:p>
            <a:endParaRPr lang="en-GB" sz="2200" b="1" u="sng" dirty="0">
              <a:solidFill>
                <a:schemeClr val="bg1">
                  <a:lumMod val="95000"/>
                  <a:lumOff val="5000"/>
                </a:schemeClr>
              </a:solidFill>
              <a:effectLst>
                <a:outerShdw blurRad="38100" dist="38100" dir="2700000" algn="tl">
                  <a:srgbClr val="000000">
                    <a:alpha val="43137"/>
                  </a:srgbClr>
                </a:outerShdw>
              </a:effectLst>
            </a:endParaRPr>
          </a:p>
          <a:p>
            <a:r>
              <a:rPr lang="en-GB" sz="1600" b="1" dirty="0" smtClean="0"/>
              <a:t>‘</a:t>
            </a:r>
            <a:r>
              <a:rPr lang="en-GB" sz="1600" b="1" dirty="0"/>
              <a:t>B</a:t>
            </a:r>
            <a:r>
              <a:rPr lang="en-GB" sz="1600" b="1" dirty="0" smtClean="0"/>
              <a:t>oulevard </a:t>
            </a:r>
            <a:r>
              <a:rPr lang="en-GB" sz="1600" b="1" dirty="0"/>
              <a:t>du </a:t>
            </a:r>
            <a:r>
              <a:rPr lang="en-GB" sz="1600" b="1" dirty="0" smtClean="0"/>
              <a:t>Temple’ </a:t>
            </a:r>
          </a:p>
          <a:p>
            <a:r>
              <a:rPr lang="en-GB" sz="1600" b="1" dirty="0" smtClean="0"/>
              <a:t>Louis Daguerre, 1838</a:t>
            </a:r>
          </a:p>
          <a:p>
            <a:endParaRPr lang="en-GB" sz="1600" b="1" dirty="0"/>
          </a:p>
          <a:p>
            <a:r>
              <a:rPr lang="en-GB" sz="1600" b="1" dirty="0" smtClean="0"/>
              <a:t> ‘Chimney </a:t>
            </a:r>
            <a:r>
              <a:rPr lang="en-GB" sz="1600" b="1" dirty="0"/>
              <a:t>Sweepers </a:t>
            </a:r>
            <a:endParaRPr lang="en-GB" sz="1600" b="1" dirty="0" smtClean="0"/>
          </a:p>
          <a:p>
            <a:r>
              <a:rPr lang="en-GB" sz="1600" b="1" dirty="0" smtClean="0"/>
              <a:t>Under Way’</a:t>
            </a:r>
          </a:p>
          <a:p>
            <a:r>
              <a:rPr lang="en-GB" sz="1600" b="1" dirty="0"/>
              <a:t> Charles </a:t>
            </a:r>
            <a:r>
              <a:rPr lang="en-GB" sz="1600" b="1" dirty="0" err="1" smtClean="0"/>
              <a:t>Nègre</a:t>
            </a:r>
            <a:r>
              <a:rPr lang="en-GB" sz="1600" b="1" dirty="0" smtClean="0"/>
              <a:t> (1851)</a:t>
            </a:r>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1920" y="116632"/>
            <a:ext cx="5191894" cy="37506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3367261"/>
            <a:ext cx="4513279" cy="34907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6688586"/>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3" y="-3423"/>
            <a:ext cx="4597153" cy="68614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7663" y="0"/>
            <a:ext cx="4597153" cy="6725766"/>
          </a:xfrm>
          <a:prstGeom prst="rect">
            <a:avLst/>
          </a:prstGeom>
          <a:noFill/>
        </p:spPr>
        <p:txBody>
          <a:bodyPr wrap="square" lIns="540000" tIns="360000" rIns="540000" bIns="540000" rtlCol="0">
            <a:spAutoFit/>
          </a:bodyPr>
          <a:lstStyle/>
          <a:p>
            <a:r>
              <a:rPr lang="en-GB" sz="2200" b="1" u="sng" dirty="0" smtClean="0">
                <a:solidFill>
                  <a:schemeClr val="bg1">
                    <a:lumMod val="95000"/>
                    <a:lumOff val="5000"/>
                  </a:schemeClr>
                </a:solidFill>
                <a:effectLst>
                  <a:outerShdw blurRad="38100" dist="38100" dir="2700000" algn="tl">
                    <a:srgbClr val="000000">
                      <a:alpha val="43137"/>
                    </a:srgbClr>
                  </a:outerShdw>
                </a:effectLst>
              </a:rPr>
              <a:t>5. Experiencing Modernity:</a:t>
            </a:r>
            <a:r>
              <a:rPr lang="en-GB" sz="2200" b="1" dirty="0" smtClean="0">
                <a:solidFill>
                  <a:schemeClr val="bg1">
                    <a:lumMod val="95000"/>
                    <a:lumOff val="5000"/>
                  </a:schemeClr>
                </a:solidFill>
                <a:effectLst>
                  <a:outerShdw blurRad="38100" dist="38100" dir="2700000" algn="tl">
                    <a:srgbClr val="000000">
                      <a:alpha val="43137"/>
                    </a:srgbClr>
                  </a:outerShdw>
                </a:effectLst>
              </a:rPr>
              <a:t> </a:t>
            </a:r>
          </a:p>
          <a:p>
            <a:r>
              <a:rPr lang="en-GB" sz="2200" b="1" dirty="0" smtClean="0">
                <a:solidFill>
                  <a:schemeClr val="bg1">
                    <a:lumMod val="95000"/>
                    <a:lumOff val="5000"/>
                  </a:schemeClr>
                </a:solidFill>
                <a:effectLst>
                  <a:outerShdw blurRad="38100" dist="38100" dir="2700000" algn="tl">
                    <a:srgbClr val="000000">
                      <a:alpha val="43137"/>
                    </a:srgbClr>
                  </a:outerShdw>
                </a:effectLst>
              </a:rPr>
              <a:t>Impressionism</a:t>
            </a:r>
          </a:p>
          <a:p>
            <a:r>
              <a:rPr lang="en-GB" sz="2200" b="1" dirty="0" smtClean="0">
                <a:solidFill>
                  <a:schemeClr val="bg1">
                    <a:lumMod val="95000"/>
                    <a:lumOff val="5000"/>
                  </a:schemeClr>
                </a:solidFill>
                <a:effectLst>
                  <a:outerShdw blurRad="38100" dist="38100" dir="2700000" algn="tl">
                    <a:srgbClr val="000000">
                      <a:alpha val="43137"/>
                    </a:srgbClr>
                  </a:outerShdw>
                </a:effectLst>
              </a:rPr>
              <a:t>Claude Monet</a:t>
            </a:r>
            <a:endParaRPr lang="en-GB" sz="2400" b="1" dirty="0">
              <a:solidFill>
                <a:schemeClr val="bg1">
                  <a:lumMod val="95000"/>
                  <a:lumOff val="5000"/>
                </a:schemeClr>
              </a:solidFill>
              <a:effectLst>
                <a:outerShdw blurRad="38100" dist="38100" dir="2700000" algn="tl">
                  <a:srgbClr val="000000">
                    <a:alpha val="43137"/>
                  </a:srgbClr>
                </a:outerShdw>
              </a:effectLst>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pic>
        <p:nvPicPr>
          <p:cNvPr id="25605"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60032" y="3430824"/>
            <a:ext cx="4283968" cy="34238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89489" y="-3424"/>
            <a:ext cx="4604981" cy="34307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9616380"/>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520" y="0"/>
            <a:ext cx="9252520" cy="70884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2046" y="-27384"/>
            <a:ext cx="9141954" cy="7095098"/>
          </a:xfrm>
          <a:prstGeom prst="rect">
            <a:avLst/>
          </a:prstGeom>
          <a:noFill/>
        </p:spPr>
        <p:txBody>
          <a:bodyPr wrap="square" lIns="540000" tIns="360000" rIns="540000" bIns="540000" rtlCol="0">
            <a:spAutoFit/>
          </a:bodyPr>
          <a:lstStyle/>
          <a:p>
            <a:r>
              <a:rPr lang="en-GB" sz="2200" b="1" u="sng" dirty="0" smtClean="0">
                <a:solidFill>
                  <a:srgbClr val="C00000"/>
                </a:solidFill>
                <a:effectLst>
                  <a:outerShdw blurRad="38100" dist="38100" dir="2700000" algn="tl">
                    <a:srgbClr val="000000">
                      <a:alpha val="43137"/>
                    </a:srgbClr>
                  </a:outerShdw>
                </a:effectLst>
              </a:rPr>
              <a:t>5. Experiencing Modernity:</a:t>
            </a:r>
            <a:r>
              <a:rPr lang="en-GB" sz="2200" b="1" dirty="0" smtClean="0">
                <a:solidFill>
                  <a:srgbClr val="C00000"/>
                </a:solidFill>
                <a:effectLst>
                  <a:outerShdw blurRad="38100" dist="38100" dir="2700000" algn="tl">
                    <a:srgbClr val="000000">
                      <a:alpha val="43137"/>
                    </a:srgbClr>
                  </a:outerShdw>
                </a:effectLst>
              </a:rPr>
              <a:t> </a:t>
            </a:r>
          </a:p>
          <a:p>
            <a:r>
              <a:rPr lang="en-GB" sz="2200" b="1" u="sng" dirty="0" smtClean="0">
                <a:solidFill>
                  <a:srgbClr val="C00000"/>
                </a:solidFill>
                <a:effectLst>
                  <a:outerShdw blurRad="38100" dist="38100" dir="2700000" algn="tl">
                    <a:srgbClr val="000000">
                      <a:alpha val="43137"/>
                    </a:srgbClr>
                  </a:outerShdw>
                </a:effectLst>
              </a:rPr>
              <a:t>Impressionism</a:t>
            </a:r>
          </a:p>
          <a:p>
            <a:r>
              <a:rPr lang="en-GB" sz="2400" b="1" dirty="0" smtClean="0">
                <a:solidFill>
                  <a:srgbClr val="C00000"/>
                </a:solidFill>
              </a:rPr>
              <a:t>Paris Street,  </a:t>
            </a:r>
            <a:r>
              <a:rPr lang="en-GB" sz="2400" b="1" dirty="0">
                <a:solidFill>
                  <a:srgbClr val="C00000"/>
                </a:solidFill>
              </a:rPr>
              <a:t>Rainy </a:t>
            </a:r>
            <a:r>
              <a:rPr lang="en-GB" sz="2400" b="1" dirty="0" smtClean="0">
                <a:solidFill>
                  <a:srgbClr val="C00000"/>
                </a:solidFill>
              </a:rPr>
              <a:t>Day</a:t>
            </a:r>
          </a:p>
          <a:p>
            <a:r>
              <a:rPr lang="en-GB" sz="2400" b="1" dirty="0" smtClean="0">
                <a:solidFill>
                  <a:srgbClr val="C00000"/>
                </a:solidFill>
              </a:rPr>
              <a:t>Gustave </a:t>
            </a:r>
            <a:r>
              <a:rPr lang="en-GB" sz="2400" b="1" dirty="0" err="1" smtClean="0">
                <a:solidFill>
                  <a:srgbClr val="C00000"/>
                </a:solidFill>
              </a:rPr>
              <a:t>Caillebott</a:t>
            </a:r>
            <a:r>
              <a:rPr lang="en-GB" sz="2400" b="1" dirty="0" smtClean="0">
                <a:solidFill>
                  <a:srgbClr val="C00000"/>
                </a:solidFill>
              </a:rPr>
              <a:t>, 1877</a:t>
            </a:r>
            <a:endParaRPr lang="en-GB" sz="2400" b="1" i="1" u="sng" dirty="0">
              <a:solidFill>
                <a:srgbClr val="C00000"/>
              </a:solidFill>
              <a:effectLst>
                <a:outerShdw blurRad="38100" dist="38100" dir="2700000" algn="tl">
                  <a:srgbClr val="000000">
                    <a:alpha val="43137"/>
                  </a:srgbClr>
                </a:outerShdw>
              </a:effectLst>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spTree>
    <p:extLst>
      <p:ext uri="{BB962C8B-B14F-4D97-AF65-F5344CB8AC3E}">
        <p14:creationId xmlns:p14="http://schemas.microsoft.com/office/powerpoint/2010/main" val="981526283"/>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46" y="-27383"/>
            <a:ext cx="4353930" cy="2940114"/>
          </a:xfrm>
          <a:prstGeom prst="rect">
            <a:avLst/>
          </a:prstGeom>
          <a:noFill/>
        </p:spPr>
        <p:txBody>
          <a:bodyPr wrap="square" lIns="540000" tIns="360000" rIns="540000" bIns="540000" rtlCol="0">
            <a:spAutoFit/>
          </a:bodyPr>
          <a:lstStyle/>
          <a:p>
            <a:r>
              <a:rPr lang="en-GB" sz="2200" b="1" u="sng" dirty="0" smtClean="0">
                <a:effectLst>
                  <a:outerShdw blurRad="38100" dist="38100" dir="2700000" algn="tl">
                    <a:srgbClr val="000000">
                      <a:alpha val="43137"/>
                    </a:srgbClr>
                  </a:outerShdw>
                </a:effectLst>
              </a:rPr>
              <a:t>5. Experiencing Modernity:</a:t>
            </a:r>
            <a:r>
              <a:rPr lang="en-GB" sz="2200" b="1" dirty="0" smtClean="0">
                <a:effectLst>
                  <a:outerShdw blurRad="38100" dist="38100" dir="2700000" algn="tl">
                    <a:srgbClr val="000000">
                      <a:alpha val="43137"/>
                    </a:srgbClr>
                  </a:outerShdw>
                </a:effectLst>
              </a:rPr>
              <a:t> </a:t>
            </a:r>
          </a:p>
          <a:p>
            <a:r>
              <a:rPr lang="en-GB" sz="2200" b="1" dirty="0" smtClean="0">
                <a:effectLst>
                  <a:outerShdw blurRad="38100" dist="38100" dir="2700000" algn="tl">
                    <a:srgbClr val="000000">
                      <a:alpha val="43137"/>
                    </a:srgbClr>
                  </a:outerShdw>
                </a:effectLst>
              </a:rPr>
              <a:t>Impressionism </a:t>
            </a:r>
          </a:p>
          <a:p>
            <a:r>
              <a:rPr lang="en-GB" sz="2200" b="1" dirty="0" err="1" smtClean="0">
                <a:effectLst>
                  <a:outerShdw blurRad="38100" dist="38100" dir="2700000" algn="tl">
                    <a:srgbClr val="000000">
                      <a:alpha val="43137"/>
                    </a:srgbClr>
                  </a:outerShdw>
                </a:effectLst>
              </a:rPr>
              <a:t>Édouard</a:t>
            </a:r>
            <a:r>
              <a:rPr lang="en-GB" sz="2200" b="1" dirty="0" smtClean="0">
                <a:effectLst>
                  <a:outerShdw blurRad="38100" dist="38100" dir="2700000" algn="tl">
                    <a:srgbClr val="000000">
                      <a:alpha val="43137"/>
                    </a:srgbClr>
                  </a:outerShdw>
                </a:effectLst>
              </a:rPr>
              <a:t> </a:t>
            </a:r>
            <a:r>
              <a:rPr lang="en-GB" sz="2200" b="1" dirty="0" err="1" smtClean="0">
                <a:effectLst>
                  <a:outerShdw blurRad="38100" dist="38100" dir="2700000" algn="tl">
                    <a:srgbClr val="000000">
                      <a:alpha val="43137"/>
                    </a:srgbClr>
                  </a:outerShdw>
                </a:effectLst>
              </a:rPr>
              <a:t>Manet</a:t>
            </a:r>
            <a:endParaRPr lang="en-GB" sz="1600" dirty="0" smtClean="0"/>
          </a:p>
          <a:p>
            <a:endParaRPr lang="en-GB" sz="1600" dirty="0"/>
          </a:p>
          <a:p>
            <a:r>
              <a:rPr lang="en-GB" sz="1600" i="1" dirty="0" smtClean="0"/>
              <a:t>Bar </a:t>
            </a:r>
            <a:r>
              <a:rPr lang="en-GB" sz="1600" i="1" dirty="0"/>
              <a:t>at the </a:t>
            </a:r>
            <a:r>
              <a:rPr lang="en-GB" sz="1600" i="1" dirty="0" err="1"/>
              <a:t>Folies</a:t>
            </a:r>
            <a:r>
              <a:rPr lang="en-GB" sz="1600" i="1" dirty="0"/>
              <a:t> </a:t>
            </a:r>
            <a:r>
              <a:rPr lang="en-GB" sz="1600" i="1" dirty="0" err="1" smtClean="0"/>
              <a:t>Bergere</a:t>
            </a:r>
            <a:r>
              <a:rPr lang="en-GB" sz="1600" dirty="0" smtClean="0"/>
              <a:t>, 1882</a:t>
            </a:r>
          </a:p>
          <a:p>
            <a:r>
              <a:rPr lang="en-GB" sz="1600" i="1" dirty="0"/>
              <a:t>Music in the Tuileries Gardens</a:t>
            </a:r>
            <a:r>
              <a:rPr lang="en-GB" sz="1600" dirty="0"/>
              <a:t>, </a:t>
            </a:r>
            <a:r>
              <a:rPr lang="en-GB" sz="1600" dirty="0" smtClean="0"/>
              <a:t>1862</a:t>
            </a:r>
            <a:endParaRPr lang="en-GB" sz="1600" dirty="0"/>
          </a:p>
          <a:p>
            <a:endParaRPr lang="en-GB" sz="1600" dirty="0" smtClean="0"/>
          </a:p>
        </p:txBody>
      </p:sp>
      <p:pic>
        <p:nvPicPr>
          <p:cNvPr id="21506" name="Picture 2" descr="https://upload.wikimedia.org/wikipedia/commons/9/94/MANET_-_M%C3%BAsica_en_las_Tuller%C3%ADas_(National_Gallery,_Londres,_186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257353"/>
            <a:ext cx="7282830" cy="462849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355976" y="33288"/>
            <a:ext cx="4818608" cy="3530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41911632"/>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46" y="-27383"/>
            <a:ext cx="4353930" cy="2940114"/>
          </a:xfrm>
          <a:prstGeom prst="rect">
            <a:avLst/>
          </a:prstGeom>
          <a:noFill/>
        </p:spPr>
        <p:txBody>
          <a:bodyPr wrap="square" lIns="540000" tIns="360000" rIns="540000" bIns="540000" rtlCol="0">
            <a:spAutoFit/>
          </a:bodyPr>
          <a:lstStyle/>
          <a:p>
            <a:r>
              <a:rPr lang="en-GB" sz="2200" b="1" u="sng" dirty="0" smtClean="0">
                <a:effectLst>
                  <a:outerShdw blurRad="38100" dist="38100" dir="2700000" algn="tl">
                    <a:srgbClr val="000000">
                      <a:alpha val="43137"/>
                    </a:srgbClr>
                  </a:outerShdw>
                </a:effectLst>
              </a:rPr>
              <a:t>5. Experiencing Modernity: </a:t>
            </a:r>
          </a:p>
          <a:p>
            <a:r>
              <a:rPr lang="en-GB" sz="2200" b="1" u="sng" dirty="0" smtClean="0">
                <a:effectLst>
                  <a:outerShdw blurRad="38100" dist="38100" dir="2700000" algn="tl">
                    <a:srgbClr val="000000">
                      <a:alpha val="43137"/>
                    </a:srgbClr>
                  </a:outerShdw>
                </a:effectLst>
              </a:rPr>
              <a:t>Impressionism </a:t>
            </a:r>
          </a:p>
          <a:p>
            <a:r>
              <a:rPr lang="en-GB" sz="2200" b="1" u="sng" dirty="0" err="1" smtClean="0">
                <a:effectLst>
                  <a:outerShdw blurRad="38100" dist="38100" dir="2700000" algn="tl">
                    <a:srgbClr val="000000">
                      <a:alpha val="43137"/>
                    </a:srgbClr>
                  </a:outerShdw>
                </a:effectLst>
              </a:rPr>
              <a:t>Édouard</a:t>
            </a:r>
            <a:r>
              <a:rPr lang="en-GB" sz="2200" b="1" u="sng" dirty="0" smtClean="0">
                <a:effectLst>
                  <a:outerShdw blurRad="38100" dist="38100" dir="2700000" algn="tl">
                    <a:srgbClr val="000000">
                      <a:alpha val="43137"/>
                    </a:srgbClr>
                  </a:outerShdw>
                </a:effectLst>
              </a:rPr>
              <a:t> </a:t>
            </a:r>
            <a:r>
              <a:rPr lang="en-GB" sz="2200" b="1" u="sng" dirty="0" err="1" smtClean="0">
                <a:effectLst>
                  <a:outerShdw blurRad="38100" dist="38100" dir="2700000" algn="tl">
                    <a:srgbClr val="000000">
                      <a:alpha val="43137"/>
                    </a:srgbClr>
                  </a:outerShdw>
                </a:effectLst>
              </a:rPr>
              <a:t>Manet</a:t>
            </a:r>
            <a:endParaRPr lang="en-GB" sz="1600" u="sng" dirty="0" smtClean="0"/>
          </a:p>
          <a:p>
            <a:endParaRPr lang="en-GB" sz="1600" dirty="0"/>
          </a:p>
          <a:p>
            <a:r>
              <a:rPr lang="en-GB" sz="1600" i="1" dirty="0" smtClean="0"/>
              <a:t>Bar </a:t>
            </a:r>
            <a:r>
              <a:rPr lang="en-GB" sz="1600" i="1" dirty="0"/>
              <a:t>at the </a:t>
            </a:r>
            <a:r>
              <a:rPr lang="en-GB" sz="1600" i="1" dirty="0" err="1"/>
              <a:t>Folies</a:t>
            </a:r>
            <a:r>
              <a:rPr lang="en-GB" sz="1600" i="1" dirty="0"/>
              <a:t> </a:t>
            </a:r>
            <a:r>
              <a:rPr lang="en-GB" sz="1600" i="1" dirty="0" err="1" smtClean="0"/>
              <a:t>Bergere</a:t>
            </a:r>
            <a:r>
              <a:rPr lang="en-GB" sz="1600" dirty="0" smtClean="0"/>
              <a:t>, 1882</a:t>
            </a:r>
          </a:p>
          <a:p>
            <a:r>
              <a:rPr lang="en-GB" sz="1600" i="1" dirty="0"/>
              <a:t>Music in the Tuileries Gardens</a:t>
            </a:r>
            <a:r>
              <a:rPr lang="en-GB" sz="1600" dirty="0"/>
              <a:t>, </a:t>
            </a:r>
            <a:r>
              <a:rPr lang="en-GB" sz="1600" dirty="0" smtClean="0"/>
              <a:t>1862</a:t>
            </a:r>
            <a:endParaRPr lang="en-GB" sz="1600" dirty="0"/>
          </a:p>
          <a:p>
            <a:endParaRPr lang="en-GB" sz="1600" dirty="0" smtClean="0"/>
          </a:p>
        </p:txBody>
      </p:sp>
      <p:pic>
        <p:nvPicPr>
          <p:cNvPr id="21506" name="Picture 2" descr="https://upload.wikimedia.org/wikipedia/commons/9/94/MANET_-_M%C3%BAsica_en_las_Tuller%C3%ADas_(National_Gallery,_Londres,_186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461628"/>
            <a:ext cx="6804248" cy="432434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23928" y="0"/>
            <a:ext cx="5159993" cy="2685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6228185" y="2024189"/>
            <a:ext cx="2763832" cy="4739759"/>
          </a:xfrm>
          <a:prstGeom prst="rect">
            <a:avLst/>
          </a:prstGeom>
        </p:spPr>
        <p:txBody>
          <a:bodyPr wrap="square">
            <a:spAutoFit/>
          </a:bodyPr>
          <a:lstStyle/>
          <a:p>
            <a:pPr algn="r"/>
            <a:r>
              <a:rPr lang="en-GB" sz="1400" dirty="0" smtClean="0"/>
              <a:t>1. </a:t>
            </a:r>
            <a:r>
              <a:rPr lang="en-GB" sz="1400" dirty="0" err="1" smtClean="0"/>
              <a:t>Édouard</a:t>
            </a:r>
            <a:r>
              <a:rPr lang="en-GB" sz="1400" dirty="0" smtClean="0"/>
              <a:t> </a:t>
            </a:r>
            <a:r>
              <a:rPr lang="en-GB" sz="1400" dirty="0" err="1" smtClean="0"/>
              <a:t>Manet</a:t>
            </a:r>
            <a:endParaRPr lang="en-GB" sz="1400" dirty="0" smtClean="0"/>
          </a:p>
          <a:p>
            <a:pPr algn="r"/>
            <a:r>
              <a:rPr lang="en-GB" sz="1400" dirty="0" smtClean="0"/>
              <a:t>2. </a:t>
            </a:r>
            <a:r>
              <a:rPr lang="en-GB" sz="1400" dirty="0" err="1" smtClean="0"/>
              <a:t>Champfleury</a:t>
            </a:r>
            <a:endParaRPr lang="en-GB" sz="1400" dirty="0" smtClean="0"/>
          </a:p>
          <a:p>
            <a:pPr algn="r"/>
            <a:r>
              <a:rPr lang="en-GB" sz="1400" dirty="0" smtClean="0"/>
              <a:t>3. Comte Albert de </a:t>
            </a:r>
            <a:r>
              <a:rPr lang="en-GB" sz="1400" dirty="0" err="1" smtClean="0"/>
              <a:t>Balleroy</a:t>
            </a:r>
            <a:endParaRPr lang="en-GB" sz="1400" dirty="0" smtClean="0"/>
          </a:p>
          <a:p>
            <a:pPr algn="r"/>
            <a:r>
              <a:rPr lang="en-GB" sz="1400" dirty="0" smtClean="0"/>
              <a:t>4. </a:t>
            </a:r>
            <a:r>
              <a:rPr lang="en-GB" sz="1400" dirty="0" err="1" smtClean="0"/>
              <a:t>Eugène-Cyrille</a:t>
            </a:r>
            <a:r>
              <a:rPr lang="en-GB" sz="1400" dirty="0" smtClean="0"/>
              <a:t> Brunet</a:t>
            </a:r>
          </a:p>
          <a:p>
            <a:pPr algn="r"/>
            <a:r>
              <a:rPr lang="en-GB" sz="1400" dirty="0" smtClean="0"/>
              <a:t>5. Possibly </a:t>
            </a:r>
            <a:r>
              <a:rPr lang="en-GB" sz="1400" dirty="0" err="1" smtClean="0"/>
              <a:t>Auguste</a:t>
            </a:r>
            <a:r>
              <a:rPr lang="en-GB" sz="1400" dirty="0" smtClean="0"/>
              <a:t> </a:t>
            </a:r>
            <a:r>
              <a:rPr lang="en-GB" sz="1400" dirty="0" err="1" smtClean="0"/>
              <a:t>Manet</a:t>
            </a:r>
            <a:endParaRPr lang="en-GB" sz="1400" dirty="0" smtClean="0"/>
          </a:p>
          <a:p>
            <a:pPr algn="r"/>
            <a:r>
              <a:rPr lang="en-GB" sz="1400" dirty="0" smtClean="0"/>
              <a:t>6. Caroline Brunet</a:t>
            </a:r>
          </a:p>
          <a:p>
            <a:pPr algn="r"/>
            <a:r>
              <a:rPr lang="en-GB" sz="1400" dirty="0" smtClean="0"/>
              <a:t>7. </a:t>
            </a:r>
            <a:r>
              <a:rPr lang="en-GB" sz="1400" dirty="0" err="1" smtClean="0"/>
              <a:t>Zacharie</a:t>
            </a:r>
            <a:r>
              <a:rPr lang="en-GB" sz="1400" dirty="0" smtClean="0"/>
              <a:t> </a:t>
            </a:r>
            <a:r>
              <a:rPr lang="en-GB" sz="1400" dirty="0" err="1" smtClean="0"/>
              <a:t>Astruc</a:t>
            </a:r>
            <a:endParaRPr lang="en-GB" sz="1400" dirty="0" smtClean="0"/>
          </a:p>
          <a:p>
            <a:pPr algn="r"/>
            <a:r>
              <a:rPr lang="en-GB" sz="1400" dirty="0" smtClean="0"/>
              <a:t>8. Henri </a:t>
            </a:r>
            <a:r>
              <a:rPr lang="en-GB" sz="1400" dirty="0" err="1" smtClean="0"/>
              <a:t>Fantin-Latour</a:t>
            </a:r>
            <a:endParaRPr lang="en-GB" sz="1400" dirty="0" smtClean="0"/>
          </a:p>
          <a:p>
            <a:pPr algn="r"/>
            <a:r>
              <a:rPr lang="en-GB" sz="1400" dirty="0" smtClean="0"/>
              <a:t>9. Valentine </a:t>
            </a:r>
            <a:r>
              <a:rPr lang="en-GB" sz="1400" dirty="0" err="1" smtClean="0"/>
              <a:t>Thérèse</a:t>
            </a:r>
            <a:r>
              <a:rPr lang="en-GB" sz="1400" dirty="0" smtClean="0"/>
              <a:t> </a:t>
            </a:r>
            <a:r>
              <a:rPr lang="en-GB" sz="1400" dirty="0" err="1" smtClean="0"/>
              <a:t>Lejosne</a:t>
            </a:r>
            <a:endParaRPr lang="en-GB" sz="1400" dirty="0" smtClean="0"/>
          </a:p>
          <a:p>
            <a:pPr algn="r"/>
            <a:r>
              <a:rPr lang="en-GB" sz="2200" dirty="0" smtClean="0">
                <a:solidFill>
                  <a:srgbClr val="FFFF00"/>
                </a:solidFill>
              </a:rPr>
              <a:t>10. Charles Baudelaire</a:t>
            </a:r>
          </a:p>
          <a:p>
            <a:pPr algn="r"/>
            <a:r>
              <a:rPr lang="en-GB" sz="1400" dirty="0" smtClean="0"/>
              <a:t>11. </a:t>
            </a:r>
            <a:r>
              <a:rPr lang="en-GB" sz="1400" dirty="0" err="1" smtClean="0"/>
              <a:t>Théophile</a:t>
            </a:r>
            <a:r>
              <a:rPr lang="en-GB" sz="1400" dirty="0" smtClean="0"/>
              <a:t> Gautier</a:t>
            </a:r>
          </a:p>
          <a:p>
            <a:pPr algn="r"/>
            <a:r>
              <a:rPr lang="en-GB" sz="1400" dirty="0" smtClean="0"/>
              <a:t>12. Baron </a:t>
            </a:r>
            <a:r>
              <a:rPr lang="en-GB" sz="1400" dirty="0" err="1" smtClean="0"/>
              <a:t>Isidore</a:t>
            </a:r>
            <a:r>
              <a:rPr lang="en-GB" sz="1400" dirty="0" smtClean="0"/>
              <a:t> Justin </a:t>
            </a:r>
            <a:r>
              <a:rPr lang="en-GB" sz="1400" dirty="0" err="1" smtClean="0"/>
              <a:t>Séverin</a:t>
            </a:r>
            <a:r>
              <a:rPr lang="en-GB" sz="1400" dirty="0" smtClean="0"/>
              <a:t> Taylor</a:t>
            </a:r>
          </a:p>
          <a:p>
            <a:pPr algn="r"/>
            <a:r>
              <a:rPr lang="en-GB" sz="1400" dirty="0" smtClean="0"/>
              <a:t>13. Marianne Offenbach</a:t>
            </a:r>
          </a:p>
          <a:p>
            <a:pPr algn="r"/>
            <a:r>
              <a:rPr lang="en-GB" sz="1400" dirty="0" smtClean="0"/>
              <a:t>14. </a:t>
            </a:r>
            <a:r>
              <a:rPr lang="en-GB" sz="1400" dirty="0" err="1" smtClean="0"/>
              <a:t>Frédéric</a:t>
            </a:r>
            <a:r>
              <a:rPr lang="en-GB" sz="1400" dirty="0" smtClean="0"/>
              <a:t> </a:t>
            </a:r>
            <a:r>
              <a:rPr lang="en-GB" sz="1400" dirty="0" err="1" smtClean="0"/>
              <a:t>Bazille</a:t>
            </a:r>
            <a:endParaRPr lang="en-GB" sz="1400" dirty="0" smtClean="0"/>
          </a:p>
          <a:p>
            <a:pPr algn="r"/>
            <a:r>
              <a:rPr lang="en-GB" sz="1400" dirty="0" smtClean="0"/>
              <a:t>15. Possibly Suzanne </a:t>
            </a:r>
            <a:r>
              <a:rPr lang="en-GB" sz="1400" dirty="0" err="1" smtClean="0"/>
              <a:t>Manet</a:t>
            </a:r>
            <a:endParaRPr lang="en-GB" sz="1400" dirty="0" smtClean="0"/>
          </a:p>
          <a:p>
            <a:pPr algn="r"/>
            <a:r>
              <a:rPr lang="en-GB" sz="1400" dirty="0" smtClean="0"/>
              <a:t>16. Léon </a:t>
            </a:r>
            <a:r>
              <a:rPr lang="en-GB" sz="1400" dirty="0" err="1" smtClean="0"/>
              <a:t>Koëlla</a:t>
            </a:r>
            <a:r>
              <a:rPr lang="en-GB" sz="1400" dirty="0" smtClean="0"/>
              <a:t> </a:t>
            </a:r>
            <a:r>
              <a:rPr lang="en-GB" sz="1400" dirty="0" err="1" smtClean="0"/>
              <a:t>leenhoff</a:t>
            </a:r>
            <a:endParaRPr lang="en-GB" sz="1400" dirty="0" smtClean="0"/>
          </a:p>
          <a:p>
            <a:pPr algn="r"/>
            <a:r>
              <a:rPr lang="en-GB" sz="1400" dirty="0" smtClean="0"/>
              <a:t>17. </a:t>
            </a:r>
            <a:r>
              <a:rPr lang="en-GB" sz="1400" dirty="0" err="1" smtClean="0"/>
              <a:t>Eugénie-Désirée</a:t>
            </a:r>
            <a:r>
              <a:rPr lang="en-GB" sz="1400" dirty="0" smtClean="0"/>
              <a:t> </a:t>
            </a:r>
            <a:r>
              <a:rPr lang="en-GB" sz="1400" dirty="0" err="1" smtClean="0"/>
              <a:t>Manet</a:t>
            </a:r>
            <a:endParaRPr lang="en-GB" sz="1400" dirty="0" smtClean="0"/>
          </a:p>
          <a:p>
            <a:pPr algn="r"/>
            <a:r>
              <a:rPr lang="en-GB" sz="1400" dirty="0" smtClean="0"/>
              <a:t>18. </a:t>
            </a:r>
            <a:r>
              <a:rPr lang="en-GB" sz="1400" dirty="0" err="1" smtClean="0"/>
              <a:t>Eugène</a:t>
            </a:r>
            <a:r>
              <a:rPr lang="en-GB" sz="1400" dirty="0" smtClean="0"/>
              <a:t> </a:t>
            </a:r>
            <a:r>
              <a:rPr lang="en-GB" sz="1400" dirty="0" err="1" smtClean="0"/>
              <a:t>Manet</a:t>
            </a:r>
            <a:endParaRPr lang="en-GB" sz="1400" dirty="0" smtClean="0"/>
          </a:p>
          <a:p>
            <a:pPr algn="r"/>
            <a:r>
              <a:rPr lang="en-GB" sz="1400" dirty="0" smtClean="0"/>
              <a:t>19. Jacques Offenbach</a:t>
            </a:r>
          </a:p>
          <a:p>
            <a:pPr algn="r"/>
            <a:r>
              <a:rPr lang="en-GB" sz="1400" dirty="0" smtClean="0"/>
              <a:t>20. Charles </a:t>
            </a:r>
            <a:r>
              <a:rPr lang="en-GB" sz="1400" dirty="0" err="1" smtClean="0"/>
              <a:t>Monginot</a:t>
            </a:r>
            <a:endParaRPr lang="en-GB" sz="1400" dirty="0"/>
          </a:p>
        </p:txBody>
      </p:sp>
    </p:spTree>
    <p:extLst>
      <p:ext uri="{BB962C8B-B14F-4D97-AF65-F5344CB8AC3E}">
        <p14:creationId xmlns:p14="http://schemas.microsoft.com/office/powerpoint/2010/main" val="2268542548"/>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46" y="0"/>
            <a:ext cx="9141954" cy="6725766"/>
          </a:xfrm>
          <a:prstGeom prst="rect">
            <a:avLst/>
          </a:prstGeom>
          <a:noFill/>
        </p:spPr>
        <p:txBody>
          <a:bodyPr wrap="square" lIns="540000" tIns="360000" rIns="540000" bIns="540000" rtlCol="0">
            <a:spAutoFit/>
          </a:bodyPr>
          <a:lstStyle/>
          <a:p>
            <a:r>
              <a:rPr lang="en-GB" sz="2200" b="1" u="sng" dirty="0" smtClean="0"/>
              <a:t>5. Experiencing Modernity: Poster Art</a:t>
            </a:r>
          </a:p>
          <a:p>
            <a:r>
              <a:rPr lang="en-GB" sz="2200" b="1" u="sng" dirty="0" smtClean="0"/>
              <a:t>Toulouse Lautrec</a:t>
            </a:r>
          </a:p>
          <a:p>
            <a:endParaRPr lang="en-GB" sz="2400" b="1" i="1" dirty="0">
              <a:solidFill>
                <a:prstClr val="white"/>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pic>
        <p:nvPicPr>
          <p:cNvPr id="23553"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0567" y="1138197"/>
            <a:ext cx="2683837" cy="38818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55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95" y="1138197"/>
            <a:ext cx="3285852" cy="45934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55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97685" y="1147822"/>
            <a:ext cx="3096344" cy="4642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01552319"/>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46" y="0"/>
            <a:ext cx="9141954" cy="6910432"/>
          </a:xfrm>
          <a:prstGeom prst="rect">
            <a:avLst/>
          </a:prstGeom>
          <a:noFill/>
        </p:spPr>
        <p:txBody>
          <a:bodyPr wrap="square" lIns="540000" tIns="360000" rIns="540000" bIns="540000" rtlCol="0">
            <a:spAutoFit/>
          </a:bodyPr>
          <a:lstStyle/>
          <a:p>
            <a:r>
              <a:rPr lang="en-GB" sz="2200" b="1" u="sng" dirty="0" smtClean="0"/>
              <a:t>6. Alternative perspectives: Belle </a:t>
            </a:r>
            <a:r>
              <a:rPr lang="en-GB" sz="2200" b="1" u="sng" dirty="0" err="1" smtClean="0"/>
              <a:t>Epoque</a:t>
            </a:r>
            <a:r>
              <a:rPr lang="en-GB" sz="2200" b="1" u="sng" dirty="0" smtClean="0"/>
              <a:t> or Fin de Siècle?</a:t>
            </a:r>
          </a:p>
          <a:p>
            <a:endParaRPr lang="en-GB" sz="2200" b="1" i="1" u="sng" dirty="0">
              <a:solidFill>
                <a:schemeClr val="bg1">
                  <a:lumMod val="95000"/>
                  <a:lumOff val="5000"/>
                </a:schemeClr>
              </a:solidFill>
            </a:endParaRPr>
          </a:p>
          <a:p>
            <a:endParaRPr lang="en-GB" sz="2400" b="1" i="1" u="sng" dirty="0">
              <a:solidFill>
                <a:prstClr val="white"/>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pPr lvl="2"/>
            <a:endParaRPr lang="en-GB" sz="1600" dirty="0">
              <a:solidFill>
                <a:srgbClr val="FFFF00"/>
              </a:solidFill>
            </a:endParaRPr>
          </a:p>
          <a:p>
            <a:pPr lvl="2"/>
            <a:endParaRPr lang="en-GB" sz="1600" dirty="0" smtClean="0">
              <a:solidFill>
                <a:srgbClr val="FFFF00"/>
              </a:solidFill>
            </a:endParaRPr>
          </a:p>
          <a:p>
            <a:pPr lvl="2" algn="r"/>
            <a:r>
              <a:rPr lang="en-GB" sz="1600" dirty="0" err="1" smtClean="0">
                <a:solidFill>
                  <a:srgbClr val="FFFF00"/>
                </a:solidFill>
              </a:rPr>
              <a:t>L'Absinthe</a:t>
            </a:r>
            <a:r>
              <a:rPr lang="en-GB" sz="1600" dirty="0" smtClean="0">
                <a:solidFill>
                  <a:srgbClr val="FFFF00"/>
                </a:solidFill>
              </a:rPr>
              <a:t>			</a:t>
            </a:r>
            <a:r>
              <a:rPr lang="en-GB" sz="2000" b="1" dirty="0" smtClean="0">
                <a:solidFill>
                  <a:srgbClr val="FFFF00"/>
                </a:solidFill>
              </a:rPr>
              <a:t>Edgar Degas</a:t>
            </a:r>
            <a:r>
              <a:rPr lang="en-GB" sz="2000" b="1" dirty="0">
                <a:solidFill>
                  <a:srgbClr val="FFFF00"/>
                </a:solidFill>
              </a:rPr>
              <a:t>, </a:t>
            </a:r>
            <a:r>
              <a:rPr lang="en-GB" sz="2000" b="1" i="1" dirty="0" err="1" smtClean="0">
                <a:solidFill>
                  <a:srgbClr val="FFFF00"/>
                </a:solidFill>
              </a:rPr>
              <a:t>L'Absinthe</a:t>
            </a:r>
            <a:r>
              <a:rPr lang="en-GB" sz="2000" b="1" i="1" dirty="0" smtClean="0">
                <a:solidFill>
                  <a:srgbClr val="FFFF00"/>
                </a:solidFill>
              </a:rPr>
              <a:t> </a:t>
            </a:r>
            <a:r>
              <a:rPr lang="en-GB" sz="2000" b="1" dirty="0" smtClean="0">
                <a:solidFill>
                  <a:srgbClr val="FFFF00"/>
                </a:solidFill>
              </a:rPr>
              <a:t>(1875–1876) </a:t>
            </a:r>
            <a:r>
              <a:rPr lang="en-GB" sz="2000" b="1" i="1" dirty="0" smtClean="0">
                <a:solidFill>
                  <a:srgbClr val="FFFF00"/>
                </a:solidFill>
              </a:rPr>
              <a:t>			</a:t>
            </a:r>
          </a:p>
          <a:p>
            <a:pPr lvl="2" algn="r"/>
            <a:r>
              <a:rPr lang="en-GB" sz="2000" b="1" dirty="0" err="1" smtClean="0">
                <a:solidFill>
                  <a:srgbClr val="FFFF00"/>
                </a:solidFill>
              </a:rPr>
              <a:t>Manet</a:t>
            </a:r>
            <a:r>
              <a:rPr lang="en-GB" sz="2000" b="1" dirty="0" smtClean="0">
                <a:solidFill>
                  <a:srgbClr val="FFFF00"/>
                </a:solidFill>
              </a:rPr>
              <a:t>, </a:t>
            </a:r>
            <a:r>
              <a:rPr lang="en-GB" sz="2000" b="1" i="1" dirty="0" smtClean="0">
                <a:solidFill>
                  <a:srgbClr val="FFFF00"/>
                </a:solidFill>
              </a:rPr>
              <a:t>Railway </a:t>
            </a:r>
            <a:r>
              <a:rPr lang="en-GB" sz="2000" b="1" dirty="0" smtClean="0">
                <a:solidFill>
                  <a:srgbClr val="FFFF00"/>
                </a:solidFill>
              </a:rPr>
              <a:t>(1873)</a:t>
            </a:r>
            <a:endParaRPr lang="en-GB" sz="2000" b="1" dirty="0">
              <a:solidFill>
                <a:srgbClr val="FFFF00"/>
              </a:solidFill>
            </a:endParaRPr>
          </a:p>
          <a:p>
            <a:endParaRPr lang="en-GB" sz="1600" dirty="0" smtClean="0"/>
          </a:p>
        </p:txBody>
      </p:sp>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847586"/>
            <a:ext cx="3882335" cy="54120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3"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153241" y="864967"/>
            <a:ext cx="4959301" cy="40400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47106181"/>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791</TotalTime>
  <Words>3362</Words>
  <Application>Microsoft Office PowerPoint</Application>
  <PresentationFormat>On-screen Show (4:3)</PresentationFormat>
  <Paragraphs>1079</Paragraphs>
  <Slides>58</Slides>
  <Notes>51</Notes>
  <HiddenSlides>0</HiddenSlides>
  <MMClips>0</MMClips>
  <ScaleCrop>false</ScaleCrop>
  <HeadingPairs>
    <vt:vector size="4" baseType="variant">
      <vt:variant>
        <vt:lpstr>Theme</vt:lpstr>
      </vt:variant>
      <vt:variant>
        <vt:i4>1</vt:i4>
      </vt:variant>
      <vt:variant>
        <vt:lpstr>Slide Titles</vt:lpstr>
      </vt:variant>
      <vt:variant>
        <vt:i4>58</vt:i4>
      </vt:variant>
    </vt:vector>
  </HeadingPairs>
  <TitlesOfParts>
    <vt:vector size="59" baseType="lpstr">
      <vt:lpstr>1_Office Theme</vt:lpstr>
      <vt:lpstr>PowerPoint Presentation</vt:lpstr>
      <vt:lpstr>PART ONE: Experiencing the Modern City Modern: Meanings and Definitions</vt:lpstr>
      <vt:lpstr>Modern: Meanings and Definitions</vt:lpstr>
      <vt:lpstr>Modern: Meanings and Definitions</vt:lpstr>
      <vt:lpstr>Modern: Meanings and Definitions</vt:lpstr>
      <vt:lpstr>Modern: Meanings and Definitions</vt:lpstr>
      <vt:lpstr>Modern: Meanings and Definitions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UCS</cp:lastModifiedBy>
  <cp:revision>27</cp:revision>
  <cp:lastPrinted>2017-02-07T09:22:06Z</cp:lastPrinted>
  <dcterms:created xsi:type="dcterms:W3CDTF">2016-02-02T10:27:16Z</dcterms:created>
  <dcterms:modified xsi:type="dcterms:W3CDTF">2017-02-07T17:04:34Z</dcterms:modified>
</cp:coreProperties>
</file>