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sldIdLst>
    <p:sldId id="364" r:id="rId5"/>
    <p:sldId id="383" r:id="rId6"/>
    <p:sldId id="365" r:id="rId7"/>
    <p:sldId id="381" r:id="rId8"/>
    <p:sldId id="378" r:id="rId9"/>
    <p:sldId id="384" r:id="rId10"/>
    <p:sldId id="385" r:id="rId11"/>
    <p:sldId id="379" r:id="rId12"/>
    <p:sldId id="382" r:id="rId13"/>
    <p:sldId id="38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1830" autoAdjust="0"/>
  </p:normalViewPr>
  <p:slideViewPr>
    <p:cSldViewPr snapToGrid="0">
      <p:cViewPr varScale="1">
        <p:scale>
          <a:sx n="51" d="100"/>
          <a:sy n="51" d="100"/>
        </p:scale>
        <p:origin x="1877" y="3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83EDD8-A517-47D1-8D21-89D2B6E1343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283DFC7-0B97-4442-8DA4-71CEA09563AF}">
      <dgm:prSet/>
      <dgm:spPr/>
      <dgm:t>
        <a:bodyPr/>
        <a:lstStyle/>
        <a:p>
          <a:r>
            <a:rPr kumimoji="0" lang="en-GB" b="1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Time management:</a:t>
          </a:r>
          <a:r>
            <a:rPr kumimoji="0" lang="en-GB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 Balancing study, childcare, and personal life can be difficult</a:t>
          </a:r>
          <a:endParaRPr lang="en-GB" noProof="0" dirty="0"/>
        </a:p>
      </dgm:t>
    </dgm:pt>
    <dgm:pt modelId="{2964CF15-DEB4-464F-9C34-62F0D4D98FE0}" type="parTrans" cxnId="{FBA309F4-E7B0-46E6-B84B-EEBF58C320BD}">
      <dgm:prSet/>
      <dgm:spPr/>
      <dgm:t>
        <a:bodyPr/>
        <a:lstStyle/>
        <a:p>
          <a:endParaRPr lang="en-GB"/>
        </a:p>
      </dgm:t>
    </dgm:pt>
    <dgm:pt modelId="{3DE685BC-0CEB-4DC8-8064-7486D1CA9F9F}" type="sibTrans" cxnId="{FBA309F4-E7B0-46E6-B84B-EEBF58C320BD}">
      <dgm:prSet/>
      <dgm:spPr/>
      <dgm:t>
        <a:bodyPr/>
        <a:lstStyle/>
        <a:p>
          <a:endParaRPr lang="en-GB"/>
        </a:p>
      </dgm:t>
    </dgm:pt>
    <dgm:pt modelId="{58EC35D0-A6C9-4A9C-B183-2F11A13CECCA}">
      <dgm:prSet/>
      <dgm:spPr/>
      <dgm:t>
        <a:bodyPr/>
        <a:lstStyle/>
        <a:p>
          <a:r>
            <a:rPr kumimoji="0" lang="en-GB" b="1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Digital confidence:</a:t>
          </a:r>
          <a:r>
            <a:rPr kumimoji="0" lang="en-GB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 I’m still learning to use online platforms effectively</a:t>
          </a:r>
          <a:endParaRPr lang="en-GB" noProof="0" dirty="0"/>
        </a:p>
      </dgm:t>
    </dgm:pt>
    <dgm:pt modelId="{0FF14521-98F3-497F-ABB4-9EB3FB651DDB}" type="parTrans" cxnId="{B5EA1931-08CF-4FA4-8D5E-FC0AA570C37F}">
      <dgm:prSet/>
      <dgm:spPr/>
      <dgm:t>
        <a:bodyPr/>
        <a:lstStyle/>
        <a:p>
          <a:endParaRPr lang="en-GB"/>
        </a:p>
      </dgm:t>
    </dgm:pt>
    <dgm:pt modelId="{29A99317-9BB5-4FC6-BB92-351D4B248FD8}" type="sibTrans" cxnId="{B5EA1931-08CF-4FA4-8D5E-FC0AA570C37F}">
      <dgm:prSet/>
      <dgm:spPr/>
      <dgm:t>
        <a:bodyPr/>
        <a:lstStyle/>
        <a:p>
          <a:endParaRPr lang="en-GB"/>
        </a:p>
      </dgm:t>
    </dgm:pt>
    <dgm:pt modelId="{18340E56-329F-41BE-A534-56ECD3BAB298}">
      <dgm:prSet/>
      <dgm:spPr/>
      <dgm:t>
        <a:bodyPr/>
        <a:lstStyle/>
        <a:p>
          <a:r>
            <a:rPr kumimoji="0" lang="en-GB" b="1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Stress management:</a:t>
          </a:r>
          <a:r>
            <a:rPr kumimoji="0" lang="en-GB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 High pressure affects my motivation at times</a:t>
          </a:r>
          <a:endParaRPr lang="en-GB" noProof="0" dirty="0"/>
        </a:p>
      </dgm:t>
    </dgm:pt>
    <dgm:pt modelId="{EDB7E534-B58D-48B1-97F2-8FACD344D83C}" type="parTrans" cxnId="{93CFA8FD-FB52-4C94-B9C3-7DC8531ECA42}">
      <dgm:prSet/>
      <dgm:spPr/>
      <dgm:t>
        <a:bodyPr/>
        <a:lstStyle/>
        <a:p>
          <a:endParaRPr lang="en-GB"/>
        </a:p>
      </dgm:t>
    </dgm:pt>
    <dgm:pt modelId="{D897FC32-53D2-4774-8728-7FD20C1BD4FC}" type="sibTrans" cxnId="{93CFA8FD-FB52-4C94-B9C3-7DC8531ECA42}">
      <dgm:prSet/>
      <dgm:spPr/>
      <dgm:t>
        <a:bodyPr/>
        <a:lstStyle/>
        <a:p>
          <a:endParaRPr lang="en-GB"/>
        </a:p>
      </dgm:t>
    </dgm:pt>
    <dgm:pt modelId="{3D11D3CE-9EF9-48BE-BDDE-C4091D8F901C}">
      <dgm:prSet/>
      <dgm:spPr/>
      <dgm:t>
        <a:bodyPr/>
        <a:lstStyle/>
        <a:p>
          <a:r>
            <a:rPr kumimoji="0" lang="en-GB" b="1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Self-doubt:</a:t>
          </a:r>
          <a:r>
            <a:rPr kumimoji="0" lang="en-GB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 I sometimes question my ability to meet expectations</a:t>
          </a:r>
          <a:endParaRPr lang="en-GB" noProof="0" dirty="0"/>
        </a:p>
      </dgm:t>
    </dgm:pt>
    <dgm:pt modelId="{4BCB2C70-4184-48B6-9A3C-44810A3C3D8F}" type="parTrans" cxnId="{052974FB-8B04-4188-ADCE-F1A081B900EE}">
      <dgm:prSet/>
      <dgm:spPr/>
      <dgm:t>
        <a:bodyPr/>
        <a:lstStyle/>
        <a:p>
          <a:endParaRPr lang="en-GB"/>
        </a:p>
      </dgm:t>
    </dgm:pt>
    <dgm:pt modelId="{6FEA9346-4940-4B0A-86C8-CC99DD69F75B}" type="sibTrans" cxnId="{052974FB-8B04-4188-ADCE-F1A081B900EE}">
      <dgm:prSet/>
      <dgm:spPr/>
      <dgm:t>
        <a:bodyPr/>
        <a:lstStyle/>
        <a:p>
          <a:endParaRPr lang="en-GB"/>
        </a:p>
      </dgm:t>
    </dgm:pt>
    <dgm:pt modelId="{6C428CBB-512A-4D5B-A9B0-76E14BDCFFE3}" type="pres">
      <dgm:prSet presAssocID="{6383EDD8-A517-47D1-8D21-89D2B6E13431}" presName="diagram" presStyleCnt="0">
        <dgm:presLayoutVars>
          <dgm:dir/>
          <dgm:resizeHandles val="exact"/>
        </dgm:presLayoutVars>
      </dgm:prSet>
      <dgm:spPr/>
    </dgm:pt>
    <dgm:pt modelId="{706B5615-128A-426E-87B7-9FE1011670C3}" type="pres">
      <dgm:prSet presAssocID="{58EC35D0-A6C9-4A9C-B183-2F11A13CECCA}" presName="node" presStyleLbl="node1" presStyleIdx="0" presStyleCnt="4" custLinFactNeighborX="1154" custLinFactNeighborY="-5">
        <dgm:presLayoutVars>
          <dgm:bulletEnabled val="1"/>
        </dgm:presLayoutVars>
      </dgm:prSet>
      <dgm:spPr/>
    </dgm:pt>
    <dgm:pt modelId="{0899EBE5-DB02-4BBA-8058-31E405CF3EF8}" type="pres">
      <dgm:prSet presAssocID="{29A99317-9BB5-4FC6-BB92-351D4B248FD8}" presName="sibTrans" presStyleCnt="0"/>
      <dgm:spPr/>
    </dgm:pt>
    <dgm:pt modelId="{F4723CAF-0867-4B39-9930-53AB5A1D7D0B}" type="pres">
      <dgm:prSet presAssocID="{0283DFC7-0B97-4442-8DA4-71CEA09563AF}" presName="node" presStyleLbl="node1" presStyleIdx="1" presStyleCnt="4">
        <dgm:presLayoutVars>
          <dgm:bulletEnabled val="1"/>
        </dgm:presLayoutVars>
      </dgm:prSet>
      <dgm:spPr/>
    </dgm:pt>
    <dgm:pt modelId="{6473B0D5-339D-4289-B058-75C3CA28A1C3}" type="pres">
      <dgm:prSet presAssocID="{3DE685BC-0CEB-4DC8-8064-7486D1CA9F9F}" presName="sibTrans" presStyleCnt="0"/>
      <dgm:spPr/>
    </dgm:pt>
    <dgm:pt modelId="{83F6654A-4202-4FC2-8E87-B17096FCD07D}" type="pres">
      <dgm:prSet presAssocID="{3D11D3CE-9EF9-48BE-BDDE-C4091D8F901C}" presName="node" presStyleLbl="node1" presStyleIdx="2" presStyleCnt="4">
        <dgm:presLayoutVars>
          <dgm:bulletEnabled val="1"/>
        </dgm:presLayoutVars>
      </dgm:prSet>
      <dgm:spPr/>
    </dgm:pt>
    <dgm:pt modelId="{06C649DF-465D-4425-82BA-DBEC482BC8D2}" type="pres">
      <dgm:prSet presAssocID="{6FEA9346-4940-4B0A-86C8-CC99DD69F75B}" presName="sibTrans" presStyleCnt="0"/>
      <dgm:spPr/>
    </dgm:pt>
    <dgm:pt modelId="{B35E1190-F44C-4587-8039-37F3847523E1}" type="pres">
      <dgm:prSet presAssocID="{18340E56-329F-41BE-A534-56ECD3BAB298}" presName="node" presStyleLbl="node1" presStyleIdx="3" presStyleCnt="4">
        <dgm:presLayoutVars>
          <dgm:bulletEnabled val="1"/>
        </dgm:presLayoutVars>
      </dgm:prSet>
      <dgm:spPr/>
    </dgm:pt>
  </dgm:ptLst>
  <dgm:cxnLst>
    <dgm:cxn modelId="{8DBFA70C-8654-4F61-A0A9-06EFE298DF2C}" type="presOf" srcId="{58EC35D0-A6C9-4A9C-B183-2F11A13CECCA}" destId="{706B5615-128A-426E-87B7-9FE1011670C3}" srcOrd="0" destOrd="0" presId="urn:microsoft.com/office/officeart/2005/8/layout/default"/>
    <dgm:cxn modelId="{9C2D102B-12D0-45C5-9F85-45405E289BCE}" type="presOf" srcId="{6383EDD8-A517-47D1-8D21-89D2B6E13431}" destId="{6C428CBB-512A-4D5B-A9B0-76E14BDCFFE3}" srcOrd="0" destOrd="0" presId="urn:microsoft.com/office/officeart/2005/8/layout/default"/>
    <dgm:cxn modelId="{B5EA1931-08CF-4FA4-8D5E-FC0AA570C37F}" srcId="{6383EDD8-A517-47D1-8D21-89D2B6E13431}" destId="{58EC35D0-A6C9-4A9C-B183-2F11A13CECCA}" srcOrd="0" destOrd="0" parTransId="{0FF14521-98F3-497F-ABB4-9EB3FB651DDB}" sibTransId="{29A99317-9BB5-4FC6-BB92-351D4B248FD8}"/>
    <dgm:cxn modelId="{1A7F1F84-A095-4D9F-A0A0-FDA2B691E1A4}" type="presOf" srcId="{0283DFC7-0B97-4442-8DA4-71CEA09563AF}" destId="{F4723CAF-0867-4B39-9930-53AB5A1D7D0B}" srcOrd="0" destOrd="0" presId="urn:microsoft.com/office/officeart/2005/8/layout/default"/>
    <dgm:cxn modelId="{56BC90A4-F5AD-414D-9612-7D767CB9B5A1}" type="presOf" srcId="{18340E56-329F-41BE-A534-56ECD3BAB298}" destId="{B35E1190-F44C-4587-8039-37F3847523E1}" srcOrd="0" destOrd="0" presId="urn:microsoft.com/office/officeart/2005/8/layout/default"/>
    <dgm:cxn modelId="{7327B3AB-132D-439A-85EF-8E9684A56522}" type="presOf" srcId="{3D11D3CE-9EF9-48BE-BDDE-C4091D8F901C}" destId="{83F6654A-4202-4FC2-8E87-B17096FCD07D}" srcOrd="0" destOrd="0" presId="urn:microsoft.com/office/officeart/2005/8/layout/default"/>
    <dgm:cxn modelId="{FBA309F4-E7B0-46E6-B84B-EEBF58C320BD}" srcId="{6383EDD8-A517-47D1-8D21-89D2B6E13431}" destId="{0283DFC7-0B97-4442-8DA4-71CEA09563AF}" srcOrd="1" destOrd="0" parTransId="{2964CF15-DEB4-464F-9C34-62F0D4D98FE0}" sibTransId="{3DE685BC-0CEB-4DC8-8064-7486D1CA9F9F}"/>
    <dgm:cxn modelId="{052974FB-8B04-4188-ADCE-F1A081B900EE}" srcId="{6383EDD8-A517-47D1-8D21-89D2B6E13431}" destId="{3D11D3CE-9EF9-48BE-BDDE-C4091D8F901C}" srcOrd="2" destOrd="0" parTransId="{4BCB2C70-4184-48B6-9A3C-44810A3C3D8F}" sibTransId="{6FEA9346-4940-4B0A-86C8-CC99DD69F75B}"/>
    <dgm:cxn modelId="{93CFA8FD-FB52-4C94-B9C3-7DC8531ECA42}" srcId="{6383EDD8-A517-47D1-8D21-89D2B6E13431}" destId="{18340E56-329F-41BE-A534-56ECD3BAB298}" srcOrd="3" destOrd="0" parTransId="{EDB7E534-B58D-48B1-97F2-8FACD344D83C}" sibTransId="{D897FC32-53D2-4774-8728-7FD20C1BD4FC}"/>
    <dgm:cxn modelId="{0733BA96-9140-465B-B99D-546FDFC49C1D}" type="presParOf" srcId="{6C428CBB-512A-4D5B-A9B0-76E14BDCFFE3}" destId="{706B5615-128A-426E-87B7-9FE1011670C3}" srcOrd="0" destOrd="0" presId="urn:microsoft.com/office/officeart/2005/8/layout/default"/>
    <dgm:cxn modelId="{F46A6B8B-93AD-4966-9549-ECFDECBA4536}" type="presParOf" srcId="{6C428CBB-512A-4D5B-A9B0-76E14BDCFFE3}" destId="{0899EBE5-DB02-4BBA-8058-31E405CF3EF8}" srcOrd="1" destOrd="0" presId="urn:microsoft.com/office/officeart/2005/8/layout/default"/>
    <dgm:cxn modelId="{129D1F0B-6512-4CCC-9D43-7A637C21F51F}" type="presParOf" srcId="{6C428CBB-512A-4D5B-A9B0-76E14BDCFFE3}" destId="{F4723CAF-0867-4B39-9930-53AB5A1D7D0B}" srcOrd="2" destOrd="0" presId="urn:microsoft.com/office/officeart/2005/8/layout/default"/>
    <dgm:cxn modelId="{6E365B42-F12C-4788-904C-EB73BF4E716E}" type="presParOf" srcId="{6C428CBB-512A-4D5B-A9B0-76E14BDCFFE3}" destId="{6473B0D5-339D-4289-B058-75C3CA28A1C3}" srcOrd="3" destOrd="0" presId="urn:microsoft.com/office/officeart/2005/8/layout/default"/>
    <dgm:cxn modelId="{BA7EBC42-7622-4440-973C-00E2365BD675}" type="presParOf" srcId="{6C428CBB-512A-4D5B-A9B0-76E14BDCFFE3}" destId="{83F6654A-4202-4FC2-8E87-B17096FCD07D}" srcOrd="4" destOrd="0" presId="urn:microsoft.com/office/officeart/2005/8/layout/default"/>
    <dgm:cxn modelId="{C2511404-6875-457F-BB5F-4663501291E7}" type="presParOf" srcId="{6C428CBB-512A-4D5B-A9B0-76E14BDCFFE3}" destId="{06C649DF-465D-4425-82BA-DBEC482BC8D2}" srcOrd="5" destOrd="0" presId="urn:microsoft.com/office/officeart/2005/8/layout/default"/>
    <dgm:cxn modelId="{12F26F8C-D272-457A-A6B1-2D0FDCEB9EE3}" type="presParOf" srcId="{6C428CBB-512A-4D5B-A9B0-76E14BDCFFE3}" destId="{B35E1190-F44C-4587-8039-37F3847523E1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6B5615-128A-426E-87B7-9FE1011670C3}">
      <dsp:nvSpPr>
        <dsp:cNvPr id="0" name=""/>
        <dsp:cNvSpPr/>
      </dsp:nvSpPr>
      <dsp:spPr>
        <a:xfrm>
          <a:off x="799860" y="0"/>
          <a:ext cx="3143249" cy="188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GB" sz="2500" b="1" i="0" u="none" strike="noStrike" kern="1200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Digital confidence:</a:t>
          </a:r>
          <a:r>
            <a:rPr kumimoji="0" lang="en-GB" sz="2500" b="0" i="0" u="none" strike="noStrike" kern="1200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 I’m still learning to use online platforms effectively</a:t>
          </a:r>
          <a:endParaRPr lang="en-GB" sz="2500" kern="1200" noProof="0" dirty="0"/>
        </a:p>
      </dsp:txBody>
      <dsp:txXfrm>
        <a:off x="799860" y="0"/>
        <a:ext cx="3143249" cy="1885950"/>
      </dsp:txXfrm>
    </dsp:sp>
    <dsp:sp modelId="{F4723CAF-0867-4B39-9930-53AB5A1D7D0B}">
      <dsp:nvSpPr>
        <dsp:cNvPr id="0" name=""/>
        <dsp:cNvSpPr/>
      </dsp:nvSpPr>
      <dsp:spPr>
        <a:xfrm>
          <a:off x="4221162" y="94"/>
          <a:ext cx="3143249" cy="188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GB" sz="2500" b="1" i="0" u="none" strike="noStrike" kern="1200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Time management:</a:t>
          </a:r>
          <a:r>
            <a:rPr kumimoji="0" lang="en-GB" sz="2500" b="0" i="0" u="none" strike="noStrike" kern="1200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 Balancing study, childcare, and personal life can be difficult</a:t>
          </a:r>
          <a:endParaRPr lang="en-GB" sz="2500" kern="1200" noProof="0" dirty="0"/>
        </a:p>
      </dsp:txBody>
      <dsp:txXfrm>
        <a:off x="4221162" y="94"/>
        <a:ext cx="3143249" cy="1885950"/>
      </dsp:txXfrm>
    </dsp:sp>
    <dsp:sp modelId="{83F6654A-4202-4FC2-8E87-B17096FCD07D}">
      <dsp:nvSpPr>
        <dsp:cNvPr id="0" name=""/>
        <dsp:cNvSpPr/>
      </dsp:nvSpPr>
      <dsp:spPr>
        <a:xfrm>
          <a:off x="763587" y="2200369"/>
          <a:ext cx="3143249" cy="188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GB" sz="2500" b="1" i="0" u="none" strike="noStrike" kern="1200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Self-doubt:</a:t>
          </a:r>
          <a:r>
            <a:rPr kumimoji="0" lang="en-GB" sz="2500" b="0" i="0" u="none" strike="noStrike" kern="1200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 I sometimes question my ability to meet expectations</a:t>
          </a:r>
          <a:endParaRPr lang="en-GB" sz="2500" kern="1200" noProof="0" dirty="0"/>
        </a:p>
      </dsp:txBody>
      <dsp:txXfrm>
        <a:off x="763587" y="2200369"/>
        <a:ext cx="3143249" cy="1885950"/>
      </dsp:txXfrm>
    </dsp:sp>
    <dsp:sp modelId="{B35E1190-F44C-4587-8039-37F3847523E1}">
      <dsp:nvSpPr>
        <dsp:cNvPr id="0" name=""/>
        <dsp:cNvSpPr/>
      </dsp:nvSpPr>
      <dsp:spPr>
        <a:xfrm>
          <a:off x="4221162" y="2200369"/>
          <a:ext cx="3143249" cy="188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GB" sz="2500" b="1" i="0" u="none" strike="noStrike" kern="1200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Stress management:</a:t>
          </a:r>
          <a:r>
            <a:rPr kumimoji="0" lang="en-GB" sz="2500" b="0" i="0" u="none" strike="noStrike" kern="1200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rPr>
            <a:t> High pressure affects my motivation at times</a:t>
          </a:r>
          <a:endParaRPr lang="en-GB" sz="2500" kern="1200" noProof="0" dirty="0"/>
        </a:p>
      </dsp:txBody>
      <dsp:txXfrm>
        <a:off x="4221162" y="2200369"/>
        <a:ext cx="3143249" cy="18859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6ECE2F-7F68-43DD-9928-31B149F4F860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7356E8-7265-4C9A-BCBD-00F4C91E3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936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Hello, my name is Amy O’Sullivan. I’m currently studying Health and Social Care, and my goal is to become a psychiatrist working in the NHS.</a:t>
            </a:r>
            <a:br>
              <a:rPr lang="en-GB" dirty="0"/>
            </a:br>
            <a:r>
              <a:rPr lang="en-GB" dirty="0"/>
              <a:t>Today, I’ll present my personal SWOT analysis, reflecting on my strengths, weaknesses, opportunities, and threats  and how these guide my professional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7356E8-7265-4C9A-BCBD-00F4C91E339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6740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personal SWOT analysis helps me reflect on where I am now and what I want to achieve.</a:t>
            </a:r>
            <a:br>
              <a:rPr lang="en-GB" dirty="0"/>
            </a:br>
            <a:r>
              <a:rPr lang="en-GB" dirty="0"/>
              <a:t>According to the CIPD (2024), self-assessment tools like SWOT are valuable for recognising strengths and planning future goals, which is especially important in the Health and Social Care field.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7356E8-7265-4C9A-BCBD-00F4C91E339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266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Empathy and resilience are key traits in Health and Social Care because they help me build trust and support others effectively.</a:t>
            </a:r>
            <a:br>
              <a:rPr lang="en-GB" dirty="0"/>
            </a:br>
            <a:r>
              <a:rPr lang="en-GB" dirty="0"/>
              <a:t>Being self-aware and reflective also allows me to identify when I need help and maintain a healthy balance between my studies, work, and home life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7356E8-7265-4C9A-BCBD-00F4C91E339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4979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Time management and digital confidence are areas I’m working to improve.</a:t>
            </a:r>
            <a:br>
              <a:rPr lang="en-GB" dirty="0"/>
            </a:br>
            <a:r>
              <a:rPr lang="en-GB" dirty="0"/>
              <a:t>I sometimes feel stressed or unsure of myself, especially during assessments.</a:t>
            </a:r>
            <a:br>
              <a:rPr lang="en-GB" dirty="0"/>
            </a:br>
            <a:r>
              <a:rPr lang="en-GB" dirty="0"/>
              <a:t>However, recognising these weaknesses helps me plan better and use my support network when needed.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7356E8-7265-4C9A-BCBD-00F4C91E339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9461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course provides the foundation for my dream career in psychiatry.</a:t>
            </a:r>
            <a:br>
              <a:rPr lang="en-GB" dirty="0"/>
            </a:br>
            <a:r>
              <a:rPr lang="en-GB" dirty="0"/>
              <a:t>It also allows me to grow personally, become financially stable, and be a positive role model for my daughter.</a:t>
            </a:r>
            <a:br>
              <a:rPr lang="en-GB" dirty="0"/>
            </a:br>
            <a:r>
              <a:rPr lang="en-GB" dirty="0"/>
              <a:t>Networking with tutors and other students gives me new perspectives and learning opportunities.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7356E8-7265-4C9A-BCBD-00F4C91E339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493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Balancing family life and studying is challenging, especially without much support.</a:t>
            </a:r>
            <a:br>
              <a:rPr lang="en-GB" dirty="0"/>
            </a:br>
            <a:r>
              <a:rPr lang="en-GB" dirty="0"/>
              <a:t>Occasional mental health struggles or financial worries can affect my motivation.</a:t>
            </a:r>
            <a:br>
              <a:rPr lang="en-GB" dirty="0"/>
            </a:br>
            <a:r>
              <a:rPr lang="en-GB" dirty="0"/>
              <a:t>However, I stay positive by focusing on my long-term goal.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7356E8-7265-4C9A-BCBD-00F4C91E339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3039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use my empathy to stay calm during stressful times and my problem-solving skills to stay organised.</a:t>
            </a:r>
            <a:br>
              <a:rPr lang="en-GB" dirty="0"/>
            </a:br>
            <a:r>
              <a:rPr lang="en-GB" dirty="0"/>
              <a:t>Self-awareness allows me to identify when I’m overwhelmed and seek help early.</a:t>
            </a:r>
            <a:br>
              <a:rPr lang="en-GB" dirty="0"/>
            </a:br>
            <a:r>
              <a:rPr lang="en-GB" dirty="0"/>
              <a:t>These strategies help me turn challenges into opportunities for </a:t>
            </a:r>
            <a:r>
              <a:rPr lang="en-GB" dirty="0" err="1"/>
              <a:t>growt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7356E8-7265-4C9A-BCBD-00F4C91E339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3791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summarise, this SWOT analysis has helped me understand myself better and plan for my future career.</a:t>
            </a:r>
            <a:br>
              <a:rPr lang="en-GB" dirty="0"/>
            </a:br>
            <a:r>
              <a:rPr lang="en-GB" dirty="0"/>
              <a:t>By using my strengths like empathy, problem-solving, and resilience, I can overcome challenges and build the foundation for a rewarding career as a psychiatrist within the NHS.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7356E8-7265-4C9A-BCBD-00F4C91E339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6057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lthcareers.nhs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noProof="0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06/11/2025</a:t>
            </a:fld>
            <a:endParaRPr lang="en-GB" noProof="0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sz="1200" noProof="0" smtClean="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sz="1200" noProof="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pPr marL="0" indent="0">
              <a:buNone/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Professional Career Development within H&amp;SC</a:t>
            </a:r>
          </a:p>
          <a:p>
            <a:pPr marL="0" indent="0">
              <a:buNone/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Module Number: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LCHS 4009 (LON)</a:t>
            </a:r>
          </a:p>
          <a:p>
            <a:pPr marL="0" indent="0">
              <a:buNone/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Assignment No: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ASSIGNMENT 1</a:t>
            </a:r>
          </a:p>
          <a:p>
            <a:pPr marL="0" indent="0">
              <a:buNone/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Amy O'Sullivan</a:t>
            </a:r>
          </a:p>
          <a:p>
            <a:pPr marL="0" indent="0">
              <a:buNone/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2430590</a:t>
            </a:r>
            <a:endParaRPr lang="en-GB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Amitave Banik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8051" y="849588"/>
            <a:ext cx="10363200" cy="1470025"/>
          </a:xfrm>
        </p:spPr>
        <p:txBody>
          <a:bodyPr wrap="square" anchor="ctr">
            <a:normAutofit/>
          </a:bodyPr>
          <a:lstStyle/>
          <a:p>
            <a:r>
              <a:rPr lang="en-GB" b="1" noProof="0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1" y="2131873"/>
            <a:ext cx="8534400" cy="175260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b="1" noProof="0" dirty="0">
                <a:solidFill>
                  <a:schemeClr val="tx1"/>
                </a:solidFill>
              </a:rPr>
              <a:t> I Amy O’Sullivan can declare AI has been used to proofread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sz="900" noProof="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06/11/2025</a:t>
            </a:fld>
            <a:endParaRPr lang="en-GB" sz="900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noProof="0" smtClean="0"/>
              <a:pPr>
                <a:spcAft>
                  <a:spcPts val="600"/>
                </a:spcAft>
                <a:defRPr/>
              </a:pPr>
              <a:t>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noProof="0" dirty="0"/>
              <a:t>Introduction What Is a Personal SWOT Analysis?</a:t>
            </a:r>
            <a:br>
              <a:rPr lang="en-GB" sz="3700" b="1" noProof="0" dirty="0"/>
            </a:br>
            <a:endParaRPr lang="en-GB" sz="3700" b="1" i="1" noProof="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00201"/>
            <a:ext cx="11382531" cy="3917032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GB" noProof="0" dirty="0"/>
              <a:t>S – Strengths, W – Weaknesses, O – Opportunities, T – Threats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noProof="0" dirty="0"/>
          </a:p>
          <a:p>
            <a:pPr>
              <a:lnSpc>
                <a:spcPct val="90000"/>
              </a:lnSpc>
              <a:defRPr/>
            </a:pPr>
            <a:r>
              <a:rPr lang="en-GB" noProof="0" dirty="0"/>
              <a:t>A reflective tool for self-development and goal setting</a:t>
            </a:r>
          </a:p>
          <a:p>
            <a:pPr>
              <a:lnSpc>
                <a:spcPct val="90000"/>
              </a:lnSpc>
              <a:defRPr/>
            </a:pPr>
            <a:r>
              <a:rPr lang="en-GB" noProof="0" dirty="0"/>
              <a:t>Helps identify areas for growth and improvement</a:t>
            </a:r>
          </a:p>
          <a:p>
            <a:pPr>
              <a:lnSpc>
                <a:spcPct val="90000"/>
              </a:lnSpc>
              <a:defRPr/>
            </a:pPr>
            <a:r>
              <a:rPr lang="en-GB" noProof="0" dirty="0"/>
              <a:t>Encourages self-awareness and career planning (CIPD, 2024)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C9D1F96-3DE6-40B6-9DCF-E50C656CAE8D}" type="datetime1">
              <a:rPr lang="en-GB" sz="900" noProof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06/11/2025</a:t>
            </a:fld>
            <a:endParaRPr lang="en-GB" sz="900" noProof="0" dirty="0"/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0ED4D28C-0A3F-4416-BB82-3A291C9C4B30}" type="slidenum">
              <a:rPr lang="en-GB" sz="1200" noProof="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3</a:t>
            </a:fld>
            <a:endParaRPr lang="en-GB" sz="1200" noProof="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362509"/>
            <a:ext cx="10972800" cy="1159330"/>
          </a:xfrm>
        </p:spPr>
        <p:txBody>
          <a:bodyPr/>
          <a:lstStyle/>
          <a:p>
            <a:r>
              <a:rPr lang="en-GB" sz="3200" b="1" noProof="0" dirty="0"/>
              <a:t>My Strengths</a:t>
            </a:r>
            <a:br>
              <a:rPr lang="en-GB" sz="3200" b="1" noProof="0" dirty="0"/>
            </a:br>
            <a:endParaRPr lang="en-GB" sz="3200" b="1" i="1" noProof="0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b="1" noProof="0" dirty="0">
              <a:solidFill>
                <a:srgbClr val="000000"/>
              </a:solidFill>
            </a:endParaRPr>
          </a:p>
          <a:p>
            <a:pPr>
              <a:defRPr/>
            </a:pPr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noProof="0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06/11/2025</a:t>
            </a:fld>
            <a:endParaRPr lang="en-GB" noProof="0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sz="1200" noProof="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sz="1200" noProof="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609599" y="1412875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noProof="0" dirty="0"/>
              <a:t>Empathy: </a:t>
            </a:r>
            <a:r>
              <a:rPr lang="en-GB" sz="2800" noProof="0" dirty="0"/>
              <a:t>I connect deeply with others and understand their emotions.</a:t>
            </a:r>
          </a:p>
          <a:p>
            <a:r>
              <a:rPr lang="en-GB" sz="2800" b="1" noProof="0" dirty="0"/>
              <a:t>Resilience: </a:t>
            </a:r>
            <a:r>
              <a:rPr lang="en-GB" sz="2800" noProof="0" dirty="0"/>
              <a:t>I handle challenges positively and stay focused on goals.</a:t>
            </a:r>
          </a:p>
          <a:p>
            <a:r>
              <a:rPr lang="en-GB" sz="2800" b="1" noProof="0" dirty="0"/>
              <a:t>Self-awareness: </a:t>
            </a:r>
            <a:r>
              <a:rPr lang="en-GB" sz="2800" noProof="0" dirty="0"/>
              <a:t>I recognise my mental health needs and boundaries.</a:t>
            </a:r>
          </a:p>
          <a:p>
            <a:r>
              <a:rPr lang="en-GB" sz="2800" b="1" noProof="0" dirty="0"/>
              <a:t>Problem-solving: </a:t>
            </a:r>
            <a:r>
              <a:rPr lang="en-GB" sz="2800" noProof="0" dirty="0"/>
              <a:t>I find practical ways to manage daily responsibilities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noProof="0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06/11/2025</a:t>
            </a:fld>
            <a:endParaRPr lang="en-GB" noProof="0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sz="1200" noProof="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sz="1200" noProof="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7445" y="281034"/>
            <a:ext cx="10972800" cy="859535"/>
          </a:xfrm>
        </p:spPr>
        <p:txBody>
          <a:bodyPr/>
          <a:lstStyle/>
          <a:p>
            <a:r>
              <a:rPr lang="en-GB" sz="2800" b="1" noProof="0" dirty="0"/>
              <a:t>My weaknesses 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BBBC3E50-93D8-EE87-879B-6399D90119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1947" y="2055487"/>
            <a:ext cx="415498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0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0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0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..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5FCEB0C3-DAF3-6E09-39C9-71BE4C8041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11015314"/>
              </p:ext>
            </p:extLst>
          </p:nvPr>
        </p:nvGraphicFramePr>
        <p:xfrm>
          <a:off x="2480733" y="1325034"/>
          <a:ext cx="8128000" cy="40864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noProof="0" dirty="0"/>
              <a:t>My Opportunities</a:t>
            </a:r>
            <a:br>
              <a:rPr lang="en-GB" sz="3700" b="1" noProof="0" dirty="0"/>
            </a:br>
            <a:endParaRPr lang="en-GB" sz="3700" b="1" noProof="0" dirty="0"/>
          </a:p>
        </p:txBody>
      </p:sp>
      <p:pic>
        <p:nvPicPr>
          <p:cNvPr id="7" name="Content Placeholder 6" descr="Flower in the breach of the earth">
            <a:extLst>
              <a:ext uri="{FF2B5EF4-FFF2-40B4-BE49-F238E27FC236}">
                <a16:creationId xmlns:a16="http://schemas.microsoft.com/office/drawing/2014/main" id="{6D5C61DB-562A-3329-72D7-B3647C78815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rcRect r="9893" b="-2"/>
          <a:stretch>
            <a:fillRect/>
          </a:stretch>
        </p:blipFill>
        <p:spPr>
          <a:xfrm>
            <a:off x="609600" y="1600201"/>
            <a:ext cx="5384800" cy="3989040"/>
          </a:xfr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 wrap="square" anchor="t">
            <a:normAutofit/>
          </a:bodyPr>
          <a:lstStyle/>
          <a:p>
            <a:r>
              <a:rPr lang="en-GB" sz="2600" noProof="0" dirty="0"/>
              <a:t>Studying Health and Social Care opens doors to NHS careers.</a:t>
            </a:r>
          </a:p>
          <a:p>
            <a:r>
              <a:rPr lang="en-GB" sz="2600" noProof="0" dirty="0"/>
              <a:t>Networking with lecturers and peers supports my development.</a:t>
            </a:r>
          </a:p>
          <a:p>
            <a:r>
              <a:rPr lang="en-GB" sz="2600" noProof="0" dirty="0"/>
              <a:t>Education builds personal confidence and life stability.</a:t>
            </a:r>
          </a:p>
          <a:p>
            <a:r>
              <a:rPr lang="en-GB" sz="2600" noProof="0" dirty="0"/>
              <a:t>Opportunity to inspire my daughter by achieving my goals</a:t>
            </a:r>
          </a:p>
          <a:p>
            <a:pPr marL="0" indent="0">
              <a:buNone/>
            </a:pPr>
            <a:endParaRPr lang="en-GB" sz="2600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sz="900" noProof="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06/11/2025</a:t>
            </a:fld>
            <a:endParaRPr lang="en-GB" sz="900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noProof="0" smtClean="0"/>
              <a:pPr>
                <a:spcAft>
                  <a:spcPts val="600"/>
                </a:spcAft>
                <a:defRPr/>
              </a:pPr>
              <a:t>6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noProof="0" dirty="0"/>
              <a:t>My Threats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10426"/>
            <a:ext cx="10983532" cy="4346327"/>
          </a:xfrm>
        </p:spPr>
        <p:txBody>
          <a:bodyPr/>
          <a:lstStyle/>
          <a:p>
            <a:pPr marL="0" indent="0">
              <a:buNone/>
            </a:pPr>
            <a:r>
              <a:rPr lang="en-GB" sz="1600" noProof="0" dirty="0"/>
              <a:t>.</a:t>
            </a:r>
          </a:p>
          <a:p>
            <a:pPr marL="285750" indent="-285750"/>
            <a:endParaRPr lang="en-GB" sz="1600" noProof="0" dirty="0"/>
          </a:p>
          <a:p>
            <a:pPr marL="0" indent="0">
              <a:buNone/>
            </a:pPr>
            <a:endParaRPr lang="en-GB" sz="1600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noProof="0" smtClean="0"/>
              <a:pPr>
                <a:defRPr/>
              </a:pPr>
              <a:t>06/11/2025</a:t>
            </a:fld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noProof="0" smtClean="0"/>
              <a:pPr>
                <a:defRPr/>
              </a:pPr>
              <a:t>7</a:t>
            </a:fld>
            <a:endParaRPr lang="en-GB" noProof="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6E6C0A-28CC-C16B-39AA-DA1DFBFE713E}"/>
              </a:ext>
            </a:extLst>
          </p:cNvPr>
          <p:cNvSpPr txBox="1"/>
          <p:nvPr/>
        </p:nvSpPr>
        <p:spPr>
          <a:xfrm>
            <a:off x="899411" y="1417638"/>
            <a:ext cx="9518754" cy="3469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noProof="0" dirty="0"/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A75D08AF-D07B-4B7E-8794-402B8C3853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417" y="2072446"/>
            <a:ext cx="11683583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32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family support and childcare responsibilities.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32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Mental health challenges that can affect focus and attendance.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32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Financial pressures while studying.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32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Competitive job market within the NHS (NHS Careers, 2024).</a:t>
            </a:r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noProof="0" dirty="0"/>
              <a:t>Using Strengths to Overcome Weaknesses</a:t>
            </a:r>
            <a:br>
              <a:rPr lang="en-GB" sz="3700" b="1" noProof="0" dirty="0"/>
            </a:br>
            <a:endParaRPr lang="en-GB" sz="3700" b="1" i="1" noProof="0" dirty="0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r>
              <a:rPr lang="en-GB" sz="2600" noProof="0" dirty="0"/>
              <a:t>Use empathy and self-awareness to manage stress positively.</a:t>
            </a:r>
          </a:p>
          <a:p>
            <a:r>
              <a:rPr lang="en-GB" sz="2600" noProof="0" dirty="0"/>
              <a:t>Apply problem-solving skills to organise childcare and study time.</a:t>
            </a:r>
          </a:p>
          <a:p>
            <a:r>
              <a:rPr lang="en-GB" sz="2600" noProof="0" dirty="0"/>
              <a:t>Build digital confidence through online practice and peer help.</a:t>
            </a:r>
          </a:p>
          <a:p>
            <a:r>
              <a:rPr lang="en-GB" sz="2600" noProof="0" dirty="0"/>
              <a:t>Stay resilient by focusing on long-term goals.</a:t>
            </a:r>
          </a:p>
          <a:p>
            <a:pPr marL="0" indent="0">
              <a:buNone/>
            </a:pPr>
            <a:endParaRPr lang="en-GB" sz="2600" b="1" noProof="0" dirty="0"/>
          </a:p>
        </p:txBody>
      </p:sp>
      <p:pic>
        <p:nvPicPr>
          <p:cNvPr id="3" name="Content Placeholder 2" descr="Woman meditating on yoga mat">
            <a:extLst>
              <a:ext uri="{FF2B5EF4-FFF2-40B4-BE49-F238E27FC236}">
                <a16:creationId xmlns:a16="http://schemas.microsoft.com/office/drawing/2014/main" id="{3857CB10-C4DF-29D7-1E8D-0750E11C610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4120" r="5773" b="-2"/>
          <a:stretch>
            <a:fillRect/>
          </a:stretch>
        </p:blipFill>
        <p:spPr>
          <a:xfrm>
            <a:off x="6197600" y="1600201"/>
            <a:ext cx="5384800" cy="3989040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sz="900" noProof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06/11/2025</a:t>
            </a:fld>
            <a:endParaRPr lang="en-GB" sz="900" noProof="0" dirty="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sz="1200" noProof="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8</a:t>
            </a:fld>
            <a:endParaRPr lang="en-GB" sz="1200" noProof="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wrap="square" anchor="t">
            <a:normAutofit/>
          </a:bodyPr>
          <a:lstStyle/>
          <a:p>
            <a:r>
              <a:rPr lang="en-GB" b="1" noProof="0"/>
              <a:t>Conclusion </a:t>
            </a:r>
            <a:endParaRPr lang="en-GB" noProof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89AD7C7-F842-3AB7-9B9F-91CC8D62A8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1424" y="2492897"/>
            <a:ext cx="10363200" cy="1500187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noProof="0">
                <a:ln>
                  <a:noFill/>
                </a:ln>
                <a:effectLst/>
              </a:rPr>
              <a:t>SWOT helps identify personal and professional goals.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noProof="0">
                <a:ln>
                  <a:noFill/>
                </a:ln>
                <a:effectLst/>
              </a:rPr>
              <a:t>My strengths support me in overcoming daily challenges.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noProof="0">
                <a:ln>
                  <a:noFill/>
                </a:ln>
                <a:effectLst/>
              </a:rPr>
              <a:t>Recognising threats allows me to plan ahead.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b="0" i="0" u="none" strike="noStrike" cap="none" normalizeH="0" baseline="0" noProof="0">
                <a:ln>
                  <a:noFill/>
                </a:ln>
                <a:effectLst/>
              </a:rPr>
              <a:t>Reflection builds confidence for a successful career in Health and Social Care.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BF746479-5A54-43D8-9985-034223541E15}" type="datetime1">
              <a:rPr lang="en-GB" sz="900" noProof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06/11/2025</a:t>
            </a:fld>
            <a:endParaRPr lang="en-GB" sz="900" noProof="0"/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A355A216-6885-427F-A634-39F7E4E2D5B0}" type="slidenum">
              <a:rPr lang="en-GB" sz="1200" noProof="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9</a:t>
            </a:fld>
            <a:endParaRPr lang="en-GB" sz="1200" noProof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F540E-2A1E-659D-1544-90EB18E1F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0C6E5-AEB0-1EA8-CD54-740FA44618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br>
              <a:rPr lang="en-GB" dirty="0"/>
            </a:br>
            <a:r>
              <a:rPr lang="en-GB" dirty="0"/>
              <a:t>CIPD (2024) </a:t>
            </a:r>
            <a:r>
              <a:rPr lang="en-GB" i="1" dirty="0"/>
              <a:t>Career Development Planning.</a:t>
            </a:r>
            <a:r>
              <a:rPr lang="en-GB" dirty="0"/>
              <a:t> London: Chartered Institute of Personnel and Development.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NHS Careers (2024) </a:t>
            </a:r>
            <a:r>
              <a:rPr lang="en-GB" i="1" dirty="0"/>
              <a:t>Psychiatry Roles and Pathways.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https://www.healthcareers.nhs.uk/</a:t>
            </a:r>
            <a:r>
              <a:rPr lang="en-GB" dirty="0"/>
              <a:t> (Accessed: 6 November 2025).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475D3B-FA01-A01C-92C0-E9C800606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1BA9F9-E866-0D5F-051A-4645DF84A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625879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4faa09592ff666700c89823a6599aff9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3cf61c1511a1ad40ac8fadd4c845278e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9A6B574-BEFA-4778-BED8-D13E3C5792AA}">
  <ds:schemaRefs>
    <ds:schemaRef ds:uri="http://schemas.microsoft.com/office/2006/metadata/properties"/>
    <ds:schemaRef ds:uri="http://www.w3.org/2000/xmlns/"/>
    <ds:schemaRef ds:uri="37a0acea-1511-41cc-bfdb-5619dd373231"/>
    <ds:schemaRef ds:uri="http://www.w3.org/2001/XMLSchema-instance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ED2985A2-4893-4FE0-A628-7EE651669E2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3B581DA-359D-4C81-BABE-AE0CFFCCDF32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7a0acea-1511-41cc-bfdb-5619dd373231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825</Words>
  <Application>Microsoft Office PowerPoint</Application>
  <PresentationFormat>Widescreen</PresentationFormat>
  <Paragraphs>87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Myriad Pro</vt:lpstr>
      <vt:lpstr>20140311PresentationUWTSDTemplate</vt:lpstr>
      <vt:lpstr>PowerPoint Presentation</vt:lpstr>
      <vt:lpstr>Acknowledge use of AI</vt:lpstr>
      <vt:lpstr>Introduction What Is a Personal SWOT Analysis? </vt:lpstr>
      <vt:lpstr>My Strengths </vt:lpstr>
      <vt:lpstr>My weaknesses </vt:lpstr>
      <vt:lpstr>My Opportunities </vt:lpstr>
      <vt:lpstr>My Threats </vt:lpstr>
      <vt:lpstr>Using Strengths to Overcome Weaknesses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Sabrina Judge</cp:lastModifiedBy>
  <cp:revision>2</cp:revision>
  <dcterms:created xsi:type="dcterms:W3CDTF">2025-02-21T18:28:54Z</dcterms:created>
  <dcterms:modified xsi:type="dcterms:W3CDTF">2025-11-06T07:59:51Z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