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0" r:id="rId1"/>
  </p:sldMasterIdLst>
  <p:notesMasterIdLst>
    <p:notesMasterId r:id="rId38"/>
  </p:notesMasterIdLst>
  <p:handoutMasterIdLst>
    <p:handoutMasterId r:id="rId39"/>
  </p:handoutMasterIdLst>
  <p:sldIdLst>
    <p:sldId id="256" r:id="rId2"/>
    <p:sldId id="282" r:id="rId3"/>
    <p:sldId id="283" r:id="rId4"/>
    <p:sldId id="270" r:id="rId5"/>
    <p:sldId id="267" r:id="rId6"/>
    <p:sldId id="280" r:id="rId7"/>
    <p:sldId id="300" r:id="rId8"/>
    <p:sldId id="301" r:id="rId9"/>
    <p:sldId id="302" r:id="rId10"/>
    <p:sldId id="306" r:id="rId11"/>
    <p:sldId id="297" r:id="rId12"/>
    <p:sldId id="260" r:id="rId13"/>
    <p:sldId id="310" r:id="rId14"/>
    <p:sldId id="311" r:id="rId15"/>
    <p:sldId id="296" r:id="rId16"/>
    <p:sldId id="262" r:id="rId17"/>
    <p:sldId id="287" r:id="rId18"/>
    <p:sldId id="264" r:id="rId19"/>
    <p:sldId id="299" r:id="rId20"/>
    <p:sldId id="286" r:id="rId21"/>
    <p:sldId id="288" r:id="rId22"/>
    <p:sldId id="263" r:id="rId23"/>
    <p:sldId id="273" r:id="rId24"/>
    <p:sldId id="320" r:id="rId25"/>
    <p:sldId id="291" r:id="rId26"/>
    <p:sldId id="317" r:id="rId27"/>
    <p:sldId id="308" r:id="rId28"/>
    <p:sldId id="312" r:id="rId29"/>
    <p:sldId id="321" r:id="rId30"/>
    <p:sldId id="318" r:id="rId31"/>
    <p:sldId id="313" r:id="rId32"/>
    <p:sldId id="319" r:id="rId33"/>
    <p:sldId id="293" r:id="rId34"/>
    <p:sldId id="315" r:id="rId35"/>
    <p:sldId id="316" r:id="rId36"/>
    <p:sldId id="294" r:id="rId37"/>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59" autoAdjust="0"/>
    <p:restoredTop sz="86372" autoAdjust="0"/>
  </p:normalViewPr>
  <p:slideViewPr>
    <p:cSldViewPr>
      <p:cViewPr varScale="1">
        <p:scale>
          <a:sx n="64" d="100"/>
          <a:sy n="64" d="100"/>
        </p:scale>
        <p:origin x="924" y="72"/>
      </p:cViewPr>
      <p:guideLst>
        <p:guide orient="horz" pos="2160"/>
        <p:guide pos="2880"/>
      </p:guideLst>
    </p:cSldViewPr>
  </p:slideViewPr>
  <p:outlineViewPr>
    <p:cViewPr>
      <p:scale>
        <a:sx n="33" d="100"/>
        <a:sy n="33" d="100"/>
      </p:scale>
      <p:origin x="0" y="-6264"/>
    </p:cViewPr>
  </p:outlineViewPr>
  <p:notesTextViewPr>
    <p:cViewPr>
      <p:scale>
        <a:sx n="1" d="1"/>
        <a:sy n="1" d="1"/>
      </p:scale>
      <p:origin x="0" y="0"/>
    </p:cViewPr>
  </p:notesTextViewPr>
  <p:sorterViewPr>
    <p:cViewPr>
      <p:scale>
        <a:sx n="100" d="100"/>
        <a:sy n="100" d="100"/>
      </p:scale>
      <p:origin x="0" y="-385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5A2FE2-0564-419C-B07B-F1FF7C4D5F70}"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US"/>
        </a:p>
      </dgm:t>
    </dgm:pt>
    <dgm:pt modelId="{F488EDBC-563C-4F13-BB63-DE8F6687E19E}">
      <dgm:prSet phldrT="[Text]"/>
      <dgm:spPr>
        <a:solidFill>
          <a:schemeClr val="accent4"/>
        </a:solidFill>
      </dgm:spPr>
      <dgm:t>
        <a:bodyPr/>
        <a:lstStyle/>
        <a:p>
          <a:pPr rtl="0"/>
          <a:r>
            <a:rPr lang="cy-GB"/>
            <a:t>Addysg</a:t>
          </a:r>
        </a:p>
      </dgm:t>
    </dgm:pt>
    <dgm:pt modelId="{D5AAF5DD-A937-4CA3-9FDD-DCC8A30CCC30}" type="parTrans" cxnId="{F95FA865-FA8D-463F-B7B7-8EF918D9D1FC}">
      <dgm:prSet/>
      <dgm:spPr/>
      <dgm:t>
        <a:bodyPr/>
        <a:lstStyle/>
        <a:p>
          <a:endParaRPr lang="en-US"/>
        </a:p>
      </dgm:t>
    </dgm:pt>
    <dgm:pt modelId="{85CE2DBE-086A-4CC7-814B-3A3659FEFF0E}" type="sibTrans" cxnId="{F95FA865-FA8D-463F-B7B7-8EF918D9D1FC}">
      <dgm:prSet/>
      <dgm:spPr/>
      <dgm:t>
        <a:bodyPr/>
        <a:lstStyle/>
        <a:p>
          <a:endParaRPr lang="en-US"/>
        </a:p>
      </dgm:t>
    </dgm:pt>
    <dgm:pt modelId="{AF34AE65-24B3-4DE1-A398-4A4D824EF550}">
      <dgm:prSet phldrT="[Text]"/>
      <dgm:spPr>
        <a:solidFill>
          <a:schemeClr val="accent4"/>
        </a:solidFill>
      </dgm:spPr>
      <dgm:t>
        <a:bodyPr/>
        <a:lstStyle/>
        <a:p>
          <a:pPr rtl="0"/>
          <a:r>
            <a:rPr lang="cy-GB"/>
            <a:t>Ymwybyddiaeth ACE </a:t>
          </a:r>
        </a:p>
      </dgm:t>
    </dgm:pt>
    <dgm:pt modelId="{D808048B-7952-4064-B593-A33F41C2745A}" type="parTrans" cxnId="{7733D048-95B8-489D-8632-468A094B0F2C}">
      <dgm:prSet/>
      <dgm:spPr/>
      <dgm:t>
        <a:bodyPr/>
        <a:lstStyle/>
        <a:p>
          <a:endParaRPr lang="en-US"/>
        </a:p>
      </dgm:t>
    </dgm:pt>
    <dgm:pt modelId="{574267ED-7FC7-4BD5-A3D5-968571C77E47}" type="sibTrans" cxnId="{7733D048-95B8-489D-8632-468A094B0F2C}">
      <dgm:prSet/>
      <dgm:spPr/>
      <dgm:t>
        <a:bodyPr/>
        <a:lstStyle/>
        <a:p>
          <a:endParaRPr lang="en-US"/>
        </a:p>
      </dgm:t>
    </dgm:pt>
    <dgm:pt modelId="{803AB02D-460C-467A-BE52-FBA7ECD6EA9E}">
      <dgm:prSet phldrT="[Text]"/>
      <dgm:spPr>
        <a:solidFill>
          <a:schemeClr val="accent4"/>
        </a:solidFill>
      </dgm:spPr>
      <dgm:t>
        <a:bodyPr/>
        <a:lstStyle/>
        <a:p>
          <a:pPr rtl="0"/>
          <a:r>
            <a:rPr lang="cy-GB"/>
            <a:t>Nodi trawma, ymateb yn briodol, datblygu cydnerthedd</a:t>
          </a:r>
        </a:p>
      </dgm:t>
    </dgm:pt>
    <dgm:pt modelId="{4F44DCBF-7A63-4650-8659-1A08411E9D45}" type="parTrans" cxnId="{9868B4D5-A26E-4CCD-A768-22472CFCCC4B}">
      <dgm:prSet/>
      <dgm:spPr/>
      <dgm:t>
        <a:bodyPr/>
        <a:lstStyle/>
        <a:p>
          <a:endParaRPr lang="en-US"/>
        </a:p>
      </dgm:t>
    </dgm:pt>
    <dgm:pt modelId="{DFE61F75-532D-408D-9776-B52FE8688B05}" type="sibTrans" cxnId="{9868B4D5-A26E-4CCD-A768-22472CFCCC4B}">
      <dgm:prSet/>
      <dgm:spPr/>
      <dgm:t>
        <a:bodyPr/>
        <a:lstStyle/>
        <a:p>
          <a:endParaRPr lang="en-US"/>
        </a:p>
      </dgm:t>
    </dgm:pt>
    <dgm:pt modelId="{40CCFB39-9A76-4FC2-BAA5-7628E73C6C63}">
      <dgm:prSet phldrT="[Text]"/>
      <dgm:spPr/>
      <dgm:t>
        <a:bodyPr/>
        <a:lstStyle/>
        <a:p>
          <a:pPr rtl="0"/>
          <a:r>
            <a:rPr lang="cy-GB"/>
            <a:t>Hyfforddiant PATH Tai</a:t>
          </a:r>
        </a:p>
      </dgm:t>
    </dgm:pt>
    <dgm:pt modelId="{0C9BC21F-8BC2-4994-ADF0-771A695EAAEF}" type="parTrans" cxnId="{C0EB66DC-C799-4E74-A492-1EC732EEE712}">
      <dgm:prSet/>
      <dgm:spPr/>
      <dgm:t>
        <a:bodyPr/>
        <a:lstStyle/>
        <a:p>
          <a:endParaRPr lang="en-US"/>
        </a:p>
      </dgm:t>
    </dgm:pt>
    <dgm:pt modelId="{16CF237D-A0BD-4F03-BAF7-B0939737E43A}" type="sibTrans" cxnId="{C0EB66DC-C799-4E74-A492-1EC732EEE712}">
      <dgm:prSet/>
      <dgm:spPr/>
      <dgm:t>
        <a:bodyPr/>
        <a:lstStyle/>
        <a:p>
          <a:endParaRPr lang="en-US"/>
        </a:p>
      </dgm:t>
    </dgm:pt>
    <dgm:pt modelId="{89D7F3CA-5A61-4DF6-9010-8F6BC544E550}">
      <dgm:prSet phldrT="[Text]"/>
      <dgm:spPr>
        <a:solidFill>
          <a:schemeClr val="accent6"/>
        </a:solidFill>
      </dgm:spPr>
      <dgm:t>
        <a:bodyPr/>
        <a:lstStyle/>
        <a:p>
          <a:pPr rtl="0"/>
          <a:r>
            <a:rPr lang="cy-GB" sz="1600"/>
            <a:t>Cyflwyniad i ACEs (Pecyn e-ddysgu) </a:t>
          </a:r>
        </a:p>
      </dgm:t>
    </dgm:pt>
    <dgm:pt modelId="{A17D26B3-5A27-429F-9597-6FF765E1A95F}" type="parTrans" cxnId="{EFB2097F-C10E-46C0-A143-BAF4628F4E1B}">
      <dgm:prSet/>
      <dgm:spPr/>
      <dgm:t>
        <a:bodyPr/>
        <a:lstStyle/>
        <a:p>
          <a:endParaRPr lang="en-US"/>
        </a:p>
      </dgm:t>
    </dgm:pt>
    <dgm:pt modelId="{ED0F1CC8-2659-4E79-B186-48C45F17EC58}" type="sibTrans" cxnId="{EFB2097F-C10E-46C0-A143-BAF4628F4E1B}">
      <dgm:prSet/>
      <dgm:spPr/>
      <dgm:t>
        <a:bodyPr/>
        <a:lstStyle/>
        <a:p>
          <a:endParaRPr lang="en-US"/>
        </a:p>
      </dgm:t>
    </dgm:pt>
    <dgm:pt modelId="{5022A088-AF4B-4865-B867-BBD8769F06F9}">
      <dgm:prSet phldrT="[Text]"/>
      <dgm:spPr>
        <a:solidFill>
          <a:schemeClr val="accent6"/>
        </a:solidFill>
      </dgm:spPr>
      <dgm:t>
        <a:bodyPr/>
        <a:lstStyle/>
        <a:p>
          <a:pPr rtl="0"/>
          <a:r>
            <a:rPr lang="cy-GB" sz="1600"/>
            <a:t>Ymwybyddiaeth ACE 1-diwrnod (Hyfforddi'r Hyfforddwr)</a:t>
          </a:r>
        </a:p>
      </dgm:t>
    </dgm:pt>
    <dgm:pt modelId="{A1883CA4-71CF-4E17-925A-DD30736A052C}" type="parTrans" cxnId="{B01D2744-F03E-4ABB-A360-A36BAFAB5A6D}">
      <dgm:prSet/>
      <dgm:spPr/>
      <dgm:t>
        <a:bodyPr/>
        <a:lstStyle/>
        <a:p>
          <a:endParaRPr lang="en-US"/>
        </a:p>
      </dgm:t>
    </dgm:pt>
    <dgm:pt modelId="{DBA8593A-5FB8-4405-A700-434221FCA029}" type="sibTrans" cxnId="{B01D2744-F03E-4ABB-A360-A36BAFAB5A6D}">
      <dgm:prSet/>
      <dgm:spPr/>
      <dgm:t>
        <a:bodyPr/>
        <a:lstStyle/>
        <a:p>
          <a:endParaRPr lang="en-US"/>
        </a:p>
      </dgm:t>
    </dgm:pt>
    <dgm:pt modelId="{27763503-08BA-469D-B706-C422A878A266}">
      <dgm:prSet phldrT="[Text]"/>
      <dgm:spPr>
        <a:solidFill>
          <a:srgbClr val="BF4D99"/>
        </a:solidFill>
      </dgm:spPr>
      <dgm:t>
        <a:bodyPr/>
        <a:lstStyle/>
        <a:p>
          <a:pPr rtl="0"/>
          <a:r>
            <a:rPr lang="cy-GB"/>
            <a:t>Arweinwyr</a:t>
          </a:r>
        </a:p>
      </dgm:t>
    </dgm:pt>
    <dgm:pt modelId="{38A70DCE-D541-45FE-8AF1-04F42FF730D5}" type="parTrans" cxnId="{EF60D343-D14C-42E4-B43D-AFC169910BD6}">
      <dgm:prSet/>
      <dgm:spPr/>
      <dgm:t>
        <a:bodyPr/>
        <a:lstStyle/>
        <a:p>
          <a:endParaRPr lang="en-US"/>
        </a:p>
      </dgm:t>
    </dgm:pt>
    <dgm:pt modelId="{13583E9E-6F89-4BA8-B207-0CF63FCD2A61}" type="sibTrans" cxnId="{EF60D343-D14C-42E4-B43D-AFC169910BD6}">
      <dgm:prSet/>
      <dgm:spPr/>
      <dgm:t>
        <a:bodyPr/>
        <a:lstStyle/>
        <a:p>
          <a:endParaRPr lang="en-US"/>
        </a:p>
      </dgm:t>
    </dgm:pt>
    <dgm:pt modelId="{965E7B07-E836-4AAF-A5A4-81FA5E66BE5E}">
      <dgm:prSet phldrT="[Text]"/>
      <dgm:spPr/>
      <dgm:t>
        <a:bodyPr/>
        <a:lstStyle/>
        <a:p>
          <a:pPr rtl="0"/>
          <a:r>
            <a:rPr lang="cy-GB"/>
            <a:t>Ieuenctid</a:t>
          </a:r>
        </a:p>
      </dgm:t>
    </dgm:pt>
    <dgm:pt modelId="{1858F2F0-282C-4C26-9315-58E7E268254D}" type="parTrans" cxnId="{34A3C31A-585E-4243-BEB1-AA631595205A}">
      <dgm:prSet/>
      <dgm:spPr/>
      <dgm:t>
        <a:bodyPr/>
        <a:lstStyle/>
        <a:p>
          <a:endParaRPr lang="en-US"/>
        </a:p>
      </dgm:t>
    </dgm:pt>
    <dgm:pt modelId="{746BA762-D123-4CF8-BCE0-FC869E3A23AC}" type="sibTrans" cxnId="{34A3C31A-585E-4243-BEB1-AA631595205A}">
      <dgm:prSet/>
      <dgm:spPr/>
      <dgm:t>
        <a:bodyPr/>
        <a:lstStyle/>
        <a:p>
          <a:endParaRPr lang="en-US"/>
        </a:p>
      </dgm:t>
    </dgm:pt>
    <dgm:pt modelId="{0978C9D8-40F1-44FA-AA08-3EE98801F0A5}">
      <dgm:prSet phldrT="[Text]"/>
      <dgm:spPr>
        <a:solidFill>
          <a:srgbClr val="BF4D99"/>
        </a:solidFill>
      </dgm:spPr>
      <dgm:t>
        <a:bodyPr/>
        <a:lstStyle/>
        <a:p>
          <a:pPr rtl="0"/>
          <a:r>
            <a:rPr lang="cy-GB"/>
            <a:t>Creu Gweithlu Ieuenctid Ymwybodol ACE - Gweithwyr ieuenctid sy'n gysylltiedig â lleoliadau ysgol</a:t>
          </a:r>
        </a:p>
      </dgm:t>
    </dgm:pt>
    <dgm:pt modelId="{6D8DB4CE-3FA1-47BF-97C9-1BDDA2B134A1}" type="parTrans" cxnId="{419A9FBC-EE64-46D5-9222-5ABFB9B04836}">
      <dgm:prSet/>
      <dgm:spPr/>
      <dgm:t>
        <a:bodyPr/>
        <a:lstStyle/>
        <a:p>
          <a:endParaRPr lang="en-US"/>
        </a:p>
      </dgm:t>
    </dgm:pt>
    <dgm:pt modelId="{D8C45D4B-4018-414D-A8BF-0BC34762350A}" type="sibTrans" cxnId="{419A9FBC-EE64-46D5-9222-5ABFB9B04836}">
      <dgm:prSet/>
      <dgm:spPr/>
      <dgm:t>
        <a:bodyPr/>
        <a:lstStyle/>
        <a:p>
          <a:endParaRPr lang="en-US"/>
        </a:p>
      </dgm:t>
    </dgm:pt>
    <dgm:pt modelId="{77390DE1-6530-40EE-9034-A4E2D8215BF5}">
      <dgm:prSet phldrT="[Text]" custT="1"/>
      <dgm:spPr>
        <a:solidFill>
          <a:schemeClr val="accent6"/>
        </a:solidFill>
      </dgm:spPr>
      <dgm:t>
        <a:bodyPr/>
        <a:lstStyle/>
        <a:p>
          <a:pPr rtl="0"/>
          <a:r>
            <a:rPr lang="cy-GB" sz="2100"/>
            <a:t>Amlasiantaethol</a:t>
          </a:r>
        </a:p>
        <a:p>
          <a:pPr rtl="0"/>
          <a:r>
            <a:rPr lang="cy-GB" sz="1600" b="1">
              <a:solidFill>
                <a:srgbClr val="FF0000"/>
              </a:solidFill>
            </a:rPr>
            <a:t>Dan ddatblygiad</a:t>
          </a:r>
        </a:p>
      </dgm:t>
    </dgm:pt>
    <dgm:pt modelId="{B80EC008-7D9F-4A0A-82C9-EB9299326690}" type="parTrans" cxnId="{CBC11A53-E6E7-48F8-9B53-4A169364A45E}">
      <dgm:prSet/>
      <dgm:spPr/>
      <dgm:t>
        <a:bodyPr/>
        <a:lstStyle/>
        <a:p>
          <a:endParaRPr lang="en-US"/>
        </a:p>
      </dgm:t>
    </dgm:pt>
    <dgm:pt modelId="{6DD5C812-11CB-4B04-8ADA-6C0EBBED3EB9}" type="sibTrans" cxnId="{CBC11A53-E6E7-48F8-9B53-4A169364A45E}">
      <dgm:prSet/>
      <dgm:spPr/>
      <dgm:t>
        <a:bodyPr/>
        <a:lstStyle/>
        <a:p>
          <a:endParaRPr lang="en-US"/>
        </a:p>
      </dgm:t>
    </dgm:pt>
    <dgm:pt modelId="{58CE9706-3162-472F-BDC7-BCF8C3A2D533}">
      <dgm:prSet phldrT="[Text]"/>
      <dgm:spPr>
        <a:solidFill>
          <a:schemeClr val="accent4"/>
        </a:solidFill>
      </dgm:spPr>
      <dgm:t>
        <a:bodyPr/>
        <a:lstStyle/>
        <a:p>
          <a:pPr rtl="0"/>
          <a:r>
            <a:rPr lang="cy-GB"/>
            <a:t>Ymagwedd PATH tuag at ddod yn Ysgol â deallusrwydd o ACE</a:t>
          </a:r>
        </a:p>
      </dgm:t>
    </dgm:pt>
    <dgm:pt modelId="{7B6ABA93-C233-43D1-9ECD-45CFE3586923}" type="parTrans" cxnId="{7E5E8847-7A00-4398-A589-F3DBBA844084}">
      <dgm:prSet/>
      <dgm:spPr/>
      <dgm:t>
        <a:bodyPr/>
        <a:lstStyle/>
        <a:p>
          <a:endParaRPr lang="en-US"/>
        </a:p>
      </dgm:t>
    </dgm:pt>
    <dgm:pt modelId="{336759FF-00DC-426A-9F7D-8C2B7A404979}" type="sibTrans" cxnId="{7E5E8847-7A00-4398-A589-F3DBBA844084}">
      <dgm:prSet/>
      <dgm:spPr/>
      <dgm:t>
        <a:bodyPr/>
        <a:lstStyle/>
        <a:p>
          <a:endParaRPr lang="en-US"/>
        </a:p>
      </dgm:t>
    </dgm:pt>
    <dgm:pt modelId="{E1CAD519-AC28-416C-AB10-BA732352A6E9}">
      <dgm:prSet phldrT="[Text]"/>
      <dgm:spPr/>
      <dgm:t>
        <a:bodyPr/>
        <a:lstStyle/>
        <a:p>
          <a:pPr rtl="0"/>
          <a:r>
            <a:rPr lang="cy-GB"/>
            <a:t>Sylfaen</a:t>
          </a:r>
        </a:p>
      </dgm:t>
    </dgm:pt>
    <dgm:pt modelId="{49A269AC-5362-496E-BEB0-D34869518B46}" type="parTrans" cxnId="{6CA243B9-CD4D-47A9-8A84-21BA9104EFD1}">
      <dgm:prSet/>
      <dgm:spPr/>
      <dgm:t>
        <a:bodyPr/>
        <a:lstStyle/>
        <a:p>
          <a:endParaRPr lang="en-US"/>
        </a:p>
      </dgm:t>
    </dgm:pt>
    <dgm:pt modelId="{9F2D1B9A-B4D8-4DF2-8416-676A45D6291E}" type="sibTrans" cxnId="{6CA243B9-CD4D-47A9-8A84-21BA9104EFD1}">
      <dgm:prSet/>
      <dgm:spPr/>
      <dgm:t>
        <a:bodyPr/>
        <a:lstStyle/>
        <a:p>
          <a:endParaRPr lang="en-US"/>
        </a:p>
      </dgm:t>
    </dgm:pt>
    <dgm:pt modelId="{7FB8544A-CCA8-47D9-94C6-AB9795A7D916}">
      <dgm:prSet phldrT="[Text]"/>
      <dgm:spPr/>
      <dgm:t>
        <a:bodyPr/>
        <a:lstStyle/>
        <a:p>
          <a:pPr rtl="0"/>
          <a:r>
            <a:rPr lang="cy-GB">
              <a:solidFill>
                <a:schemeClr val="bg1"/>
              </a:solidFill>
            </a:rPr>
            <a:t>3-diwrnod</a:t>
          </a:r>
        </a:p>
      </dgm:t>
    </dgm:pt>
    <dgm:pt modelId="{17D6C568-6BF3-46DC-99D7-F27236385285}" type="parTrans" cxnId="{6229AA75-E52E-417A-ACF6-C14516C2A1FC}">
      <dgm:prSet/>
      <dgm:spPr/>
      <dgm:t>
        <a:bodyPr/>
        <a:lstStyle/>
        <a:p>
          <a:endParaRPr lang="en-US"/>
        </a:p>
      </dgm:t>
    </dgm:pt>
    <dgm:pt modelId="{92E3C710-D46B-4B38-8E64-E0C29922F6FB}" type="sibTrans" cxnId="{6229AA75-E52E-417A-ACF6-C14516C2A1FC}">
      <dgm:prSet/>
      <dgm:spPr/>
      <dgm:t>
        <a:bodyPr/>
        <a:lstStyle/>
        <a:p>
          <a:endParaRPr lang="en-US"/>
        </a:p>
      </dgm:t>
    </dgm:pt>
    <dgm:pt modelId="{86E15164-C745-4CAE-9EBF-FB3A48FDDECD}">
      <dgm:prSet phldrT="[Text]"/>
      <dgm:spPr>
        <a:solidFill>
          <a:srgbClr val="BF4D99"/>
        </a:solidFill>
      </dgm:spPr>
      <dgm:t>
        <a:bodyPr/>
        <a:lstStyle/>
        <a:p>
          <a:pPr rtl="0"/>
          <a:r>
            <a:rPr lang="cy-GB"/>
            <a:t>Chwaraeon Cymru - datblygu cydnerthedd fel ffactor diogelu craidd</a:t>
          </a:r>
        </a:p>
      </dgm:t>
    </dgm:pt>
    <dgm:pt modelId="{D1223374-6892-43D6-A6C2-23FB78635B5D}" type="parTrans" cxnId="{A3197D38-DC89-4B7B-BD24-A9F63BAAD8B8}">
      <dgm:prSet/>
      <dgm:spPr/>
    </dgm:pt>
    <dgm:pt modelId="{C0CAE7EA-BDED-433C-B2F8-F7EBA6D5C512}" type="sibTrans" cxnId="{A3197D38-DC89-4B7B-BD24-A9F63BAAD8B8}">
      <dgm:prSet/>
      <dgm:spPr/>
    </dgm:pt>
    <dgm:pt modelId="{776CF18D-74CA-4B93-BDB5-FC7B2114DA80}" type="pres">
      <dgm:prSet presAssocID="{6B5A2FE2-0564-419C-B07B-F1FF7C4D5F70}" presName="Name0" presStyleCnt="0">
        <dgm:presLayoutVars>
          <dgm:dir/>
          <dgm:resizeHandles val="exact"/>
        </dgm:presLayoutVars>
      </dgm:prSet>
      <dgm:spPr/>
      <dgm:t>
        <a:bodyPr/>
        <a:lstStyle/>
        <a:p>
          <a:endParaRPr lang="en-US"/>
        </a:p>
      </dgm:t>
    </dgm:pt>
    <dgm:pt modelId="{5016C5D8-9D21-48D2-8FDD-8C96CB7289CD}" type="pres">
      <dgm:prSet presAssocID="{F488EDBC-563C-4F13-BB63-DE8F6687E19E}" presName="node" presStyleLbl="node1" presStyleIdx="0" presStyleCnt="4">
        <dgm:presLayoutVars>
          <dgm:bulletEnabled val="1"/>
        </dgm:presLayoutVars>
      </dgm:prSet>
      <dgm:spPr/>
      <dgm:t>
        <a:bodyPr/>
        <a:lstStyle/>
        <a:p>
          <a:endParaRPr lang="en-US"/>
        </a:p>
      </dgm:t>
    </dgm:pt>
    <dgm:pt modelId="{7A67B74F-6E43-45BB-A049-A0A1B893815C}" type="pres">
      <dgm:prSet presAssocID="{85CE2DBE-086A-4CC7-814B-3A3659FEFF0E}" presName="sibTrans" presStyleCnt="0"/>
      <dgm:spPr/>
    </dgm:pt>
    <dgm:pt modelId="{0E9B7DAC-0E6A-4FCE-B2A8-38273348A5A2}" type="pres">
      <dgm:prSet presAssocID="{40CCFB39-9A76-4FC2-BAA5-7628E73C6C63}" presName="node" presStyleLbl="node1" presStyleIdx="1" presStyleCnt="4" custScaleX="94988" custLinFactNeighborX="-14002">
        <dgm:presLayoutVars>
          <dgm:bulletEnabled val="1"/>
        </dgm:presLayoutVars>
      </dgm:prSet>
      <dgm:spPr/>
      <dgm:t>
        <a:bodyPr/>
        <a:lstStyle/>
        <a:p>
          <a:endParaRPr lang="en-US"/>
        </a:p>
      </dgm:t>
    </dgm:pt>
    <dgm:pt modelId="{74164995-30FC-4E63-A963-B58D5E662FB4}" type="pres">
      <dgm:prSet presAssocID="{16CF237D-A0BD-4F03-BAF7-B0939737E43A}" presName="sibTrans" presStyleCnt="0"/>
      <dgm:spPr/>
    </dgm:pt>
    <dgm:pt modelId="{A82B1D2B-8FDC-439E-8B06-ED2715302A6D}" type="pres">
      <dgm:prSet presAssocID="{27763503-08BA-469D-B706-C422A878A266}" presName="node" presStyleLbl="node1" presStyleIdx="2" presStyleCnt="4">
        <dgm:presLayoutVars>
          <dgm:bulletEnabled val="1"/>
        </dgm:presLayoutVars>
      </dgm:prSet>
      <dgm:spPr/>
      <dgm:t>
        <a:bodyPr/>
        <a:lstStyle/>
        <a:p>
          <a:endParaRPr lang="en-US"/>
        </a:p>
      </dgm:t>
    </dgm:pt>
    <dgm:pt modelId="{A4FF0F1D-7805-4D1F-BBF7-5C1B47A22FC1}" type="pres">
      <dgm:prSet presAssocID="{13583E9E-6F89-4BA8-B207-0CF63FCD2A61}" presName="sibTrans" presStyleCnt="0"/>
      <dgm:spPr/>
    </dgm:pt>
    <dgm:pt modelId="{2CFA7613-D513-47FA-9AC2-B754B90D6B37}" type="pres">
      <dgm:prSet presAssocID="{77390DE1-6530-40EE-9034-A4E2D8215BF5}" presName="node" presStyleLbl="node1" presStyleIdx="3" presStyleCnt="4">
        <dgm:presLayoutVars>
          <dgm:bulletEnabled val="1"/>
        </dgm:presLayoutVars>
      </dgm:prSet>
      <dgm:spPr/>
      <dgm:t>
        <a:bodyPr/>
        <a:lstStyle/>
        <a:p>
          <a:endParaRPr lang="en-US"/>
        </a:p>
      </dgm:t>
    </dgm:pt>
  </dgm:ptLst>
  <dgm:cxnLst>
    <dgm:cxn modelId="{34A3C31A-585E-4243-BEB1-AA631595205A}" srcId="{40CCFB39-9A76-4FC2-BAA5-7628E73C6C63}" destId="{965E7B07-E836-4AAF-A5A4-81FA5E66BE5E}" srcOrd="2" destOrd="0" parTransId="{1858F2F0-282C-4C26-9315-58E7E268254D}" sibTransId="{746BA762-D123-4CF8-BCE0-FC869E3A23AC}"/>
    <dgm:cxn modelId="{F95FA865-FA8D-463F-B7B7-8EF918D9D1FC}" srcId="{6B5A2FE2-0564-419C-B07B-F1FF7C4D5F70}" destId="{F488EDBC-563C-4F13-BB63-DE8F6687E19E}" srcOrd="0" destOrd="0" parTransId="{D5AAF5DD-A937-4CA3-9FDD-DCC8A30CCC30}" sibTransId="{85CE2DBE-086A-4CC7-814B-3A3659FEFF0E}"/>
    <dgm:cxn modelId="{2E6D7A32-3D63-41CD-8F52-03B066D2EF7D}" type="presOf" srcId="{58CE9706-3162-472F-BDC7-BCF8C3A2D533}" destId="{5016C5D8-9D21-48D2-8FDD-8C96CB7289CD}" srcOrd="0" destOrd="3" presId="urn:microsoft.com/office/officeart/2005/8/layout/hList6"/>
    <dgm:cxn modelId="{66D28041-EB0D-475F-A53B-FF8C7E7863CB}" type="presOf" srcId="{803AB02D-460C-467A-BE52-FBA7ECD6EA9E}" destId="{5016C5D8-9D21-48D2-8FDD-8C96CB7289CD}" srcOrd="0" destOrd="2" presId="urn:microsoft.com/office/officeart/2005/8/layout/hList6"/>
    <dgm:cxn modelId="{6CA243B9-CD4D-47A9-8A84-21BA9104EFD1}" srcId="{40CCFB39-9A76-4FC2-BAA5-7628E73C6C63}" destId="{E1CAD519-AC28-416C-AB10-BA732352A6E9}" srcOrd="0" destOrd="0" parTransId="{49A269AC-5362-496E-BEB0-D34869518B46}" sibTransId="{9F2D1B9A-B4D8-4DF2-8416-676A45D6291E}"/>
    <dgm:cxn modelId="{8C20B74D-3198-4650-AE72-DBCCC3AA79C8}" type="presOf" srcId="{7FB8544A-CCA8-47D9-94C6-AB9795A7D916}" destId="{0E9B7DAC-0E6A-4FCE-B2A8-38273348A5A2}" srcOrd="0" destOrd="2" presId="urn:microsoft.com/office/officeart/2005/8/layout/hList6"/>
    <dgm:cxn modelId="{419A9FBC-EE64-46D5-9222-5ABFB9B04836}" srcId="{27763503-08BA-469D-B706-C422A878A266}" destId="{0978C9D8-40F1-44FA-AA08-3EE98801F0A5}" srcOrd="0" destOrd="0" parTransId="{6D8DB4CE-3FA1-47BF-97C9-1BDDA2B134A1}" sibTransId="{D8C45D4B-4018-414D-A8BF-0BC34762350A}"/>
    <dgm:cxn modelId="{EF60D343-D14C-42E4-B43D-AFC169910BD6}" srcId="{6B5A2FE2-0564-419C-B07B-F1FF7C4D5F70}" destId="{27763503-08BA-469D-B706-C422A878A266}" srcOrd="2" destOrd="0" parTransId="{38A70DCE-D541-45FE-8AF1-04F42FF730D5}" sibTransId="{13583E9E-6F89-4BA8-B207-0CF63FCD2A61}"/>
    <dgm:cxn modelId="{8C0F4F19-8CDD-4A28-BED0-8028D15532E6}" type="presOf" srcId="{89D7F3CA-5A61-4DF6-9010-8F6BC544E550}" destId="{2CFA7613-D513-47FA-9AC2-B754B90D6B37}" srcOrd="0" destOrd="1" presId="urn:microsoft.com/office/officeart/2005/8/layout/hList6"/>
    <dgm:cxn modelId="{A9AEDBA1-9EC4-44DC-A376-4CD68C855E20}" type="presOf" srcId="{6B5A2FE2-0564-419C-B07B-F1FF7C4D5F70}" destId="{776CF18D-74CA-4B93-BDB5-FC7B2114DA80}" srcOrd="0" destOrd="0" presId="urn:microsoft.com/office/officeart/2005/8/layout/hList6"/>
    <dgm:cxn modelId="{6229AA75-E52E-417A-ACF6-C14516C2A1FC}" srcId="{40CCFB39-9A76-4FC2-BAA5-7628E73C6C63}" destId="{7FB8544A-CCA8-47D9-94C6-AB9795A7D916}" srcOrd="1" destOrd="0" parTransId="{17D6C568-6BF3-46DC-99D7-F27236385285}" sibTransId="{92E3C710-D46B-4B38-8E64-E0C29922F6FB}"/>
    <dgm:cxn modelId="{CEB80FB9-9F68-4057-9C94-225D24685E44}" type="presOf" srcId="{27763503-08BA-469D-B706-C422A878A266}" destId="{A82B1D2B-8FDC-439E-8B06-ED2715302A6D}" srcOrd="0" destOrd="0" presId="urn:microsoft.com/office/officeart/2005/8/layout/hList6"/>
    <dgm:cxn modelId="{114B30A6-CBFB-4E2B-90AE-A2CC49D880B0}" type="presOf" srcId="{AF34AE65-24B3-4DE1-A398-4A4D824EF550}" destId="{5016C5D8-9D21-48D2-8FDD-8C96CB7289CD}" srcOrd="0" destOrd="1" presId="urn:microsoft.com/office/officeart/2005/8/layout/hList6"/>
    <dgm:cxn modelId="{A3197D38-DC89-4B7B-BD24-A9F63BAAD8B8}" srcId="{27763503-08BA-469D-B706-C422A878A266}" destId="{86E15164-C745-4CAE-9EBF-FB3A48FDDECD}" srcOrd="1" destOrd="0" parTransId="{D1223374-6892-43D6-A6C2-23FB78635B5D}" sibTransId="{C0CAE7EA-BDED-433C-B2F8-F7EBA6D5C512}"/>
    <dgm:cxn modelId="{C0EB66DC-C799-4E74-A492-1EC732EEE712}" srcId="{6B5A2FE2-0564-419C-B07B-F1FF7C4D5F70}" destId="{40CCFB39-9A76-4FC2-BAA5-7628E73C6C63}" srcOrd="1" destOrd="0" parTransId="{0C9BC21F-8BC2-4994-ADF0-771A695EAAEF}" sibTransId="{16CF237D-A0BD-4F03-BAF7-B0939737E43A}"/>
    <dgm:cxn modelId="{C16027E4-EAC2-46F5-B7C7-ED516D65CBCC}" type="presOf" srcId="{0978C9D8-40F1-44FA-AA08-3EE98801F0A5}" destId="{A82B1D2B-8FDC-439E-8B06-ED2715302A6D}" srcOrd="0" destOrd="1" presId="urn:microsoft.com/office/officeart/2005/8/layout/hList6"/>
    <dgm:cxn modelId="{E9A7DC44-C0F5-4525-872E-295FBE1E96D1}" type="presOf" srcId="{965E7B07-E836-4AAF-A5A4-81FA5E66BE5E}" destId="{0E9B7DAC-0E6A-4FCE-B2A8-38273348A5A2}" srcOrd="0" destOrd="3" presId="urn:microsoft.com/office/officeart/2005/8/layout/hList6"/>
    <dgm:cxn modelId="{0DC7D466-7943-40CC-80B4-B3F960292DAF}" type="presOf" srcId="{86E15164-C745-4CAE-9EBF-FB3A48FDDECD}" destId="{A82B1D2B-8FDC-439E-8B06-ED2715302A6D}" srcOrd="0" destOrd="2" presId="urn:microsoft.com/office/officeart/2005/8/layout/hList6"/>
    <dgm:cxn modelId="{7733D048-95B8-489D-8632-468A094B0F2C}" srcId="{F488EDBC-563C-4F13-BB63-DE8F6687E19E}" destId="{AF34AE65-24B3-4DE1-A398-4A4D824EF550}" srcOrd="0" destOrd="0" parTransId="{D808048B-7952-4064-B593-A33F41C2745A}" sibTransId="{574267ED-7FC7-4BD5-A3D5-968571C77E47}"/>
    <dgm:cxn modelId="{7E5E8847-7A00-4398-A589-F3DBBA844084}" srcId="{F488EDBC-563C-4F13-BB63-DE8F6687E19E}" destId="{58CE9706-3162-472F-BDC7-BCF8C3A2D533}" srcOrd="2" destOrd="0" parTransId="{7B6ABA93-C233-43D1-9ECD-45CFE3586923}" sibTransId="{336759FF-00DC-426A-9F7D-8C2B7A404979}"/>
    <dgm:cxn modelId="{EFB2097F-C10E-46C0-A143-BAF4628F4E1B}" srcId="{77390DE1-6530-40EE-9034-A4E2D8215BF5}" destId="{89D7F3CA-5A61-4DF6-9010-8F6BC544E550}" srcOrd="0" destOrd="0" parTransId="{A17D26B3-5A27-429F-9597-6FF765E1A95F}" sibTransId="{ED0F1CC8-2659-4E79-B186-48C45F17EC58}"/>
    <dgm:cxn modelId="{42C7D05C-B485-452D-833B-70FD40895C55}" type="presOf" srcId="{5022A088-AF4B-4865-B867-BBD8769F06F9}" destId="{2CFA7613-D513-47FA-9AC2-B754B90D6B37}" srcOrd="0" destOrd="2" presId="urn:microsoft.com/office/officeart/2005/8/layout/hList6"/>
    <dgm:cxn modelId="{B01D2744-F03E-4ABB-A360-A36BAFAB5A6D}" srcId="{77390DE1-6530-40EE-9034-A4E2D8215BF5}" destId="{5022A088-AF4B-4865-B867-BBD8769F06F9}" srcOrd="1" destOrd="0" parTransId="{A1883CA4-71CF-4E17-925A-DD30736A052C}" sibTransId="{DBA8593A-5FB8-4405-A700-434221FCA029}"/>
    <dgm:cxn modelId="{FA207FDF-4B90-4708-BB7D-41ECD4097CD3}" type="presOf" srcId="{77390DE1-6530-40EE-9034-A4E2D8215BF5}" destId="{2CFA7613-D513-47FA-9AC2-B754B90D6B37}" srcOrd="0" destOrd="0" presId="urn:microsoft.com/office/officeart/2005/8/layout/hList6"/>
    <dgm:cxn modelId="{906D767D-4708-41BF-90EA-9317DC7E2852}" type="presOf" srcId="{E1CAD519-AC28-416C-AB10-BA732352A6E9}" destId="{0E9B7DAC-0E6A-4FCE-B2A8-38273348A5A2}" srcOrd="0" destOrd="1" presId="urn:microsoft.com/office/officeart/2005/8/layout/hList6"/>
    <dgm:cxn modelId="{BB4440B5-A1F3-442F-826A-C1CF09F5D765}" type="presOf" srcId="{40CCFB39-9A76-4FC2-BAA5-7628E73C6C63}" destId="{0E9B7DAC-0E6A-4FCE-B2A8-38273348A5A2}" srcOrd="0" destOrd="0" presId="urn:microsoft.com/office/officeart/2005/8/layout/hList6"/>
    <dgm:cxn modelId="{CBC11A53-E6E7-48F8-9B53-4A169364A45E}" srcId="{6B5A2FE2-0564-419C-B07B-F1FF7C4D5F70}" destId="{77390DE1-6530-40EE-9034-A4E2D8215BF5}" srcOrd="3" destOrd="0" parTransId="{B80EC008-7D9F-4A0A-82C9-EB9299326690}" sibTransId="{6DD5C812-11CB-4B04-8ADA-6C0EBBED3EB9}"/>
    <dgm:cxn modelId="{EE2BD0FE-161C-4D4D-9126-98F9431ADC57}" type="presOf" srcId="{F488EDBC-563C-4F13-BB63-DE8F6687E19E}" destId="{5016C5D8-9D21-48D2-8FDD-8C96CB7289CD}" srcOrd="0" destOrd="0" presId="urn:microsoft.com/office/officeart/2005/8/layout/hList6"/>
    <dgm:cxn modelId="{9868B4D5-A26E-4CCD-A768-22472CFCCC4B}" srcId="{F488EDBC-563C-4F13-BB63-DE8F6687E19E}" destId="{803AB02D-460C-467A-BE52-FBA7ECD6EA9E}" srcOrd="1" destOrd="0" parTransId="{4F44DCBF-7A63-4650-8659-1A08411E9D45}" sibTransId="{DFE61F75-532D-408D-9776-B52FE8688B05}"/>
    <dgm:cxn modelId="{87F142D3-89D2-4B7F-9644-EF72CABA83AD}" type="presParOf" srcId="{776CF18D-74CA-4B93-BDB5-FC7B2114DA80}" destId="{5016C5D8-9D21-48D2-8FDD-8C96CB7289CD}" srcOrd="0" destOrd="0" presId="urn:microsoft.com/office/officeart/2005/8/layout/hList6"/>
    <dgm:cxn modelId="{5E8DFBDD-A547-4311-B0C3-232710AFF35E}" type="presParOf" srcId="{776CF18D-74CA-4B93-BDB5-FC7B2114DA80}" destId="{7A67B74F-6E43-45BB-A049-A0A1B893815C}" srcOrd="1" destOrd="0" presId="urn:microsoft.com/office/officeart/2005/8/layout/hList6"/>
    <dgm:cxn modelId="{3C623EF1-5AA7-41FE-9848-C5D5B46ACEBF}" type="presParOf" srcId="{776CF18D-74CA-4B93-BDB5-FC7B2114DA80}" destId="{0E9B7DAC-0E6A-4FCE-B2A8-38273348A5A2}" srcOrd="2" destOrd="0" presId="urn:microsoft.com/office/officeart/2005/8/layout/hList6"/>
    <dgm:cxn modelId="{4BF70724-1791-4C0E-8E71-51E415CDF907}" type="presParOf" srcId="{776CF18D-74CA-4B93-BDB5-FC7B2114DA80}" destId="{74164995-30FC-4E63-A963-B58D5E662FB4}" srcOrd="3" destOrd="0" presId="urn:microsoft.com/office/officeart/2005/8/layout/hList6"/>
    <dgm:cxn modelId="{D86B355C-9C01-4AC3-AD0A-05FFA4CA09E0}" type="presParOf" srcId="{776CF18D-74CA-4B93-BDB5-FC7B2114DA80}" destId="{A82B1D2B-8FDC-439E-8B06-ED2715302A6D}" srcOrd="4" destOrd="0" presId="urn:microsoft.com/office/officeart/2005/8/layout/hList6"/>
    <dgm:cxn modelId="{C00BA0B8-59BB-4B1C-8FBE-EBB8D0570449}" type="presParOf" srcId="{776CF18D-74CA-4B93-BDB5-FC7B2114DA80}" destId="{A4FF0F1D-7805-4D1F-BBF7-5C1B47A22FC1}" srcOrd="5" destOrd="0" presId="urn:microsoft.com/office/officeart/2005/8/layout/hList6"/>
    <dgm:cxn modelId="{59816E56-94CB-4764-A791-7B17162C7C89}" type="presParOf" srcId="{776CF18D-74CA-4B93-BDB5-FC7B2114DA80}" destId="{2CFA7613-D513-47FA-9AC2-B754B90D6B37}" srcOrd="6"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16C5D8-9D21-48D2-8FDD-8C96CB7289CD}">
      <dsp:nvSpPr>
        <dsp:cNvPr id="0" name=""/>
        <dsp:cNvSpPr/>
      </dsp:nvSpPr>
      <dsp:spPr>
        <a:xfrm rot="16200000">
          <a:off x="-1277034" y="1277478"/>
          <a:ext cx="4525963" cy="1971005"/>
        </a:xfrm>
        <a:prstGeom prst="flowChartManualOperation">
          <a:avLst/>
        </a:prstGeom>
        <a:solidFill>
          <a:schemeClr val="accent4"/>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0" tIns="0" rIns="107617" bIns="0" numCol="1" spcCol="1270" anchor="t" anchorCtr="0">
          <a:noAutofit/>
        </a:bodyPr>
        <a:lstStyle/>
        <a:p>
          <a:pPr lvl="0" algn="l" defTabSz="755650" rtl="0">
            <a:lnSpc>
              <a:spcPct val="90000"/>
            </a:lnSpc>
            <a:spcBef>
              <a:spcPct val="0"/>
            </a:spcBef>
            <a:spcAft>
              <a:spcPct val="35000"/>
            </a:spcAft>
          </a:pPr>
          <a:r>
            <a:rPr lang="cy-GB" sz="1700" kern="1200"/>
            <a:t>Addysg</a:t>
          </a:r>
        </a:p>
        <a:p>
          <a:pPr marL="114300" lvl="1" indent="-114300" algn="l" defTabSz="577850" rtl="0">
            <a:lnSpc>
              <a:spcPct val="90000"/>
            </a:lnSpc>
            <a:spcBef>
              <a:spcPct val="0"/>
            </a:spcBef>
            <a:spcAft>
              <a:spcPct val="15000"/>
            </a:spcAft>
            <a:buChar char="••"/>
          </a:pPr>
          <a:r>
            <a:rPr lang="cy-GB" sz="1300" kern="1200"/>
            <a:t>Ymwybyddiaeth ACE </a:t>
          </a:r>
        </a:p>
        <a:p>
          <a:pPr marL="114300" lvl="1" indent="-114300" algn="l" defTabSz="577850" rtl="0">
            <a:lnSpc>
              <a:spcPct val="90000"/>
            </a:lnSpc>
            <a:spcBef>
              <a:spcPct val="0"/>
            </a:spcBef>
            <a:spcAft>
              <a:spcPct val="15000"/>
            </a:spcAft>
            <a:buChar char="••"/>
          </a:pPr>
          <a:r>
            <a:rPr lang="cy-GB" sz="1300" kern="1200"/>
            <a:t>Nodi trawma, ymateb yn briodol, datblygu cydnerthedd</a:t>
          </a:r>
        </a:p>
        <a:p>
          <a:pPr marL="114300" lvl="1" indent="-114300" algn="l" defTabSz="577850" rtl="0">
            <a:lnSpc>
              <a:spcPct val="90000"/>
            </a:lnSpc>
            <a:spcBef>
              <a:spcPct val="0"/>
            </a:spcBef>
            <a:spcAft>
              <a:spcPct val="15000"/>
            </a:spcAft>
            <a:buChar char="••"/>
          </a:pPr>
          <a:r>
            <a:rPr lang="cy-GB" sz="1300" kern="1200"/>
            <a:t>Ymagwedd PATH tuag at ddod yn Ysgol â deallusrwydd o ACE</a:t>
          </a:r>
        </a:p>
      </dsp:txBody>
      <dsp:txXfrm rot="5400000">
        <a:off x="445" y="905192"/>
        <a:ext cx="1971005" cy="2715577"/>
      </dsp:txXfrm>
    </dsp:sp>
    <dsp:sp modelId="{0E9B7DAC-0E6A-4FCE-B2A8-38273348A5A2}">
      <dsp:nvSpPr>
        <dsp:cNvPr id="0" name=""/>
        <dsp:cNvSpPr/>
      </dsp:nvSpPr>
      <dsp:spPr>
        <a:xfrm rot="16200000">
          <a:off x="771704" y="1326872"/>
          <a:ext cx="4525963" cy="1872218"/>
        </a:xfrm>
        <a:prstGeom prst="flowChartManualOperati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0" tIns="0" rIns="107617" bIns="0" numCol="1" spcCol="1270" anchor="t" anchorCtr="0">
          <a:noAutofit/>
        </a:bodyPr>
        <a:lstStyle/>
        <a:p>
          <a:pPr lvl="0" algn="l" defTabSz="755650" rtl="0">
            <a:lnSpc>
              <a:spcPct val="90000"/>
            </a:lnSpc>
            <a:spcBef>
              <a:spcPct val="0"/>
            </a:spcBef>
            <a:spcAft>
              <a:spcPct val="35000"/>
            </a:spcAft>
          </a:pPr>
          <a:r>
            <a:rPr lang="cy-GB" sz="1700" kern="1200"/>
            <a:t>Hyfforddiant PATH Tai</a:t>
          </a:r>
        </a:p>
        <a:p>
          <a:pPr marL="114300" lvl="1" indent="-114300" algn="l" defTabSz="577850" rtl="0">
            <a:lnSpc>
              <a:spcPct val="90000"/>
            </a:lnSpc>
            <a:spcBef>
              <a:spcPct val="0"/>
            </a:spcBef>
            <a:spcAft>
              <a:spcPct val="15000"/>
            </a:spcAft>
            <a:buChar char="••"/>
          </a:pPr>
          <a:r>
            <a:rPr lang="cy-GB" sz="1300" kern="1200"/>
            <a:t>Sylfaen</a:t>
          </a:r>
        </a:p>
        <a:p>
          <a:pPr marL="114300" lvl="1" indent="-114300" algn="l" defTabSz="577850" rtl="0">
            <a:lnSpc>
              <a:spcPct val="90000"/>
            </a:lnSpc>
            <a:spcBef>
              <a:spcPct val="0"/>
            </a:spcBef>
            <a:spcAft>
              <a:spcPct val="15000"/>
            </a:spcAft>
            <a:buChar char="••"/>
          </a:pPr>
          <a:r>
            <a:rPr lang="cy-GB" sz="1300" kern="1200">
              <a:solidFill>
                <a:schemeClr val="bg1"/>
              </a:solidFill>
            </a:rPr>
            <a:t>3-diwrnod</a:t>
          </a:r>
        </a:p>
        <a:p>
          <a:pPr marL="114300" lvl="1" indent="-114300" algn="l" defTabSz="577850" rtl="0">
            <a:lnSpc>
              <a:spcPct val="90000"/>
            </a:lnSpc>
            <a:spcBef>
              <a:spcPct val="0"/>
            </a:spcBef>
            <a:spcAft>
              <a:spcPct val="15000"/>
            </a:spcAft>
            <a:buChar char="••"/>
          </a:pPr>
          <a:r>
            <a:rPr lang="cy-GB" sz="1300" kern="1200"/>
            <a:t>Ieuenctid</a:t>
          </a:r>
        </a:p>
      </dsp:txBody>
      <dsp:txXfrm rot="5400000">
        <a:off x="2098576" y="905193"/>
        <a:ext cx="1872218" cy="2715577"/>
      </dsp:txXfrm>
    </dsp:sp>
    <dsp:sp modelId="{A82B1D2B-8FDC-439E-8B06-ED2715302A6D}">
      <dsp:nvSpPr>
        <dsp:cNvPr id="0" name=""/>
        <dsp:cNvSpPr/>
      </dsp:nvSpPr>
      <dsp:spPr>
        <a:xfrm rot="16200000">
          <a:off x="2861840" y="1277478"/>
          <a:ext cx="4525963" cy="1971005"/>
        </a:xfrm>
        <a:prstGeom prst="flowChartManualOperation">
          <a:avLst/>
        </a:prstGeom>
        <a:solidFill>
          <a:srgbClr val="BF4D99"/>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0" tIns="0" rIns="107617" bIns="0" numCol="1" spcCol="1270" anchor="t" anchorCtr="0">
          <a:noAutofit/>
        </a:bodyPr>
        <a:lstStyle/>
        <a:p>
          <a:pPr lvl="0" algn="l" defTabSz="755650" rtl="0">
            <a:lnSpc>
              <a:spcPct val="90000"/>
            </a:lnSpc>
            <a:spcBef>
              <a:spcPct val="0"/>
            </a:spcBef>
            <a:spcAft>
              <a:spcPct val="35000"/>
            </a:spcAft>
          </a:pPr>
          <a:r>
            <a:rPr lang="cy-GB" sz="1700" kern="1200"/>
            <a:t>Arweinwyr</a:t>
          </a:r>
        </a:p>
        <a:p>
          <a:pPr marL="114300" lvl="1" indent="-114300" algn="l" defTabSz="577850" rtl="0">
            <a:lnSpc>
              <a:spcPct val="90000"/>
            </a:lnSpc>
            <a:spcBef>
              <a:spcPct val="0"/>
            </a:spcBef>
            <a:spcAft>
              <a:spcPct val="15000"/>
            </a:spcAft>
            <a:buChar char="••"/>
          </a:pPr>
          <a:r>
            <a:rPr lang="cy-GB" sz="1300" kern="1200"/>
            <a:t>Creu Gweithlu Ieuenctid Ymwybodol ACE - Gweithwyr ieuenctid sy'n gysylltiedig â lleoliadau ysgol</a:t>
          </a:r>
        </a:p>
        <a:p>
          <a:pPr marL="114300" lvl="1" indent="-114300" algn="l" defTabSz="577850" rtl="0">
            <a:lnSpc>
              <a:spcPct val="90000"/>
            </a:lnSpc>
            <a:spcBef>
              <a:spcPct val="0"/>
            </a:spcBef>
            <a:spcAft>
              <a:spcPct val="15000"/>
            </a:spcAft>
            <a:buChar char="••"/>
          </a:pPr>
          <a:r>
            <a:rPr lang="cy-GB" sz="1300" kern="1200"/>
            <a:t>Chwaraeon Cymru - datblygu cydnerthedd fel ffactor diogelu craidd</a:t>
          </a:r>
        </a:p>
      </dsp:txBody>
      <dsp:txXfrm rot="5400000">
        <a:off x="4139319" y="905192"/>
        <a:ext cx="1971005" cy="2715577"/>
      </dsp:txXfrm>
    </dsp:sp>
    <dsp:sp modelId="{2CFA7613-D513-47FA-9AC2-B754B90D6B37}">
      <dsp:nvSpPr>
        <dsp:cNvPr id="0" name=""/>
        <dsp:cNvSpPr/>
      </dsp:nvSpPr>
      <dsp:spPr>
        <a:xfrm rot="16200000">
          <a:off x="4980671" y="1277478"/>
          <a:ext cx="4525963" cy="1971005"/>
        </a:xfrm>
        <a:prstGeom prst="flowChartManualOperation">
          <a:avLst/>
        </a:prstGeom>
        <a:solidFill>
          <a:schemeClr val="accent6"/>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0" rIns="133350" bIns="0" numCol="1" spcCol="1270" anchor="t" anchorCtr="0">
          <a:noAutofit/>
        </a:bodyPr>
        <a:lstStyle/>
        <a:p>
          <a:pPr lvl="0" algn="l" defTabSz="933450" rtl="0">
            <a:lnSpc>
              <a:spcPct val="90000"/>
            </a:lnSpc>
            <a:spcBef>
              <a:spcPct val="0"/>
            </a:spcBef>
            <a:spcAft>
              <a:spcPct val="35000"/>
            </a:spcAft>
          </a:pPr>
          <a:r>
            <a:rPr lang="cy-GB" sz="2100" kern="1200"/>
            <a:t>Amlasiantaethol</a:t>
          </a:r>
        </a:p>
        <a:p>
          <a:pPr lvl="0" algn="l" defTabSz="933450" rtl="0">
            <a:lnSpc>
              <a:spcPct val="90000"/>
            </a:lnSpc>
            <a:spcBef>
              <a:spcPct val="0"/>
            </a:spcBef>
            <a:spcAft>
              <a:spcPct val="35000"/>
            </a:spcAft>
          </a:pPr>
          <a:r>
            <a:rPr lang="cy-GB" sz="1600" b="1" kern="1200">
              <a:solidFill>
                <a:srgbClr val="FF0000"/>
              </a:solidFill>
            </a:rPr>
            <a:t>Dan ddatblygiad</a:t>
          </a:r>
        </a:p>
        <a:p>
          <a:pPr marL="171450" lvl="1" indent="-171450" algn="l" defTabSz="711200" rtl="0">
            <a:lnSpc>
              <a:spcPct val="90000"/>
            </a:lnSpc>
            <a:spcBef>
              <a:spcPct val="0"/>
            </a:spcBef>
            <a:spcAft>
              <a:spcPct val="15000"/>
            </a:spcAft>
            <a:buChar char="••"/>
          </a:pPr>
          <a:r>
            <a:rPr lang="cy-GB" sz="1600" kern="1200"/>
            <a:t>Cyflwyniad i ACEs (Pecyn e-ddysgu) </a:t>
          </a:r>
        </a:p>
        <a:p>
          <a:pPr marL="171450" lvl="1" indent="-171450" algn="l" defTabSz="711200" rtl="0">
            <a:lnSpc>
              <a:spcPct val="90000"/>
            </a:lnSpc>
            <a:spcBef>
              <a:spcPct val="0"/>
            </a:spcBef>
            <a:spcAft>
              <a:spcPct val="15000"/>
            </a:spcAft>
            <a:buChar char="••"/>
          </a:pPr>
          <a:r>
            <a:rPr lang="cy-GB" sz="1600" kern="1200"/>
            <a:t>Ymwybyddiaeth ACE 1-diwrnod (Hyfforddi'r Hyfforddwr)</a:t>
          </a:r>
        </a:p>
      </dsp:txBody>
      <dsp:txXfrm rot="5400000">
        <a:off x="6258150" y="905192"/>
        <a:ext cx="1971005" cy="2715577"/>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EB88E8F0-EFFA-4FBE-A37C-225F71E4FB93}" type="datetimeFigureOut">
              <a:rPr lang="en-GB" smtClean="0"/>
              <a:t>22/02/2019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67812FFA-24E6-4AFF-9F40-09935C73E886}" type="slidenum">
              <a:rPr lang="en-GB" smtClean="0"/>
              <a:t>‹#›</a:t>
            </a:fld>
            <a:endParaRPr lang="en-GB"/>
          </a:p>
        </p:txBody>
      </p:sp>
    </p:spTree>
    <p:extLst>
      <p:ext uri="{BB962C8B-B14F-4D97-AF65-F5344CB8AC3E}">
        <p14:creationId xmlns:p14="http://schemas.microsoft.com/office/powerpoint/2010/main" val="1027855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31AF8D49-4A0A-4C68-89DD-A69915D00E97}" type="datetimeFigureOut">
              <a:rPr lang="en-GB" smtClean="0"/>
              <a:t>22/02/2019</a:t>
            </a:fld>
            <a:endParaRPr lang="en-GB"/>
          </a:p>
        </p:txBody>
      </p:sp>
      <p:sp>
        <p:nvSpPr>
          <p:cNvPr id="4" name="Slide Image Placeholder 3"/>
          <p:cNvSpPr>
            <a:spLocks noGrp="1" noRot="1" noChangeAspect="1"/>
          </p:cNvSpPr>
          <p:nvPr>
            <p:ph type="sldImg" idx="2"/>
          </p:nvPr>
        </p:nvSpPr>
        <p:spPr>
          <a:xfrm>
            <a:off x="895350" y="730250"/>
            <a:ext cx="4878388" cy="36591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70FAA39B-F3AD-4D1E-AEE4-E5EAEBBAFEB5}" type="slidenum">
              <a:rPr lang="en-GB" smtClean="0"/>
              <a:t>‹#›</a:t>
            </a:fld>
            <a:endParaRPr lang="en-GB"/>
          </a:p>
        </p:txBody>
      </p:sp>
    </p:spTree>
    <p:extLst>
      <p:ext uri="{BB962C8B-B14F-4D97-AF65-F5344CB8AC3E}">
        <p14:creationId xmlns:p14="http://schemas.microsoft.com/office/powerpoint/2010/main" val="14204565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cy-GB"/>
              <a:t>Gallai fod ymddygiadau amlwg, pryfoclyd, gallai fod yn dawel, trist, distaw, efallai y bydd yn gwrthod, ceisio sylw-cysylltiad, efallai na fydd ymddygiadau amlwg, yn addasu i'r dorf, dirywiad mewn graddau, newidiadau mewn cyfeillgarwch,</a:t>
            </a:r>
            <a:r>
              <a:rPr lang="cy-GB" baseline="0"/>
              <a:t> newidiadau mewn ymddygiadau, heriau ac ymddygiad gwrthwynebol, dadymgysylltu, gorbryderus, anhawster i feithrin perthnasoedd, pigog, hyper-wyliadwrus, cymhellol.</a:t>
            </a:r>
          </a:p>
        </p:txBody>
      </p:sp>
      <p:sp>
        <p:nvSpPr>
          <p:cNvPr id="4" name="Slide Number Placeholder 3"/>
          <p:cNvSpPr>
            <a:spLocks noGrp="1"/>
          </p:cNvSpPr>
          <p:nvPr>
            <p:ph type="sldNum" sz="quarter" idx="10"/>
          </p:nvPr>
        </p:nvSpPr>
        <p:spPr/>
        <p:txBody>
          <a:bodyPr/>
          <a:lstStyle/>
          <a:p>
            <a:pPr rtl="0"/>
            <a:fld id="{70FAA39B-F3AD-4D1E-AEE4-E5EAEBBAFEB5}" type="slidenum">
              <a:rPr/>
              <a:t>11</a:t>
            </a:fld>
            <a:endParaRPr/>
          </a:p>
        </p:txBody>
      </p:sp>
    </p:spTree>
    <p:extLst>
      <p:ext uri="{BB962C8B-B14F-4D97-AF65-F5344CB8AC3E}">
        <p14:creationId xmlns:p14="http://schemas.microsoft.com/office/powerpoint/2010/main" val="959997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0FAA39B-F3AD-4D1E-AEE4-E5EAEBBAFEB5}" type="slidenum">
              <a:rPr kumimoji="0" sz="1200" b="0" i="0" u="none" strike="noStrike" kern="1200" cap="none" spc="0" normalizeH="0" baseline="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sz="1200" b="0" i="0" u="none" strike="noStrike" kern="1200" cap="none" spc="0" normalizeH="0" baseline="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787943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0FAA39B-F3AD-4D1E-AEE4-E5EAEBBAFEB5}" type="slidenum">
              <a:rPr kumimoji="0" sz="1200" b="0" i="0" u="none" strike="noStrike" kern="1200" cap="none" spc="0" normalizeH="0" baseline="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sz="1200" b="0" i="0" u="none" strike="noStrike" kern="1200" cap="none" spc="0" normalizeH="0" baseline="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48644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0FAA39B-F3AD-4D1E-AEE4-E5EAEBBAFEB5}" type="slidenum">
              <a:rPr/>
              <a:t>15</a:t>
            </a:fld>
            <a:endParaRPr/>
          </a:p>
        </p:txBody>
      </p:sp>
    </p:spTree>
    <p:extLst>
      <p:ext uri="{BB962C8B-B14F-4D97-AF65-F5344CB8AC3E}">
        <p14:creationId xmlns:p14="http://schemas.microsoft.com/office/powerpoint/2010/main" val="18716688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cy-GB"/>
              <a:t>Dywedwch fod cyrchu</a:t>
            </a:r>
            <a:r>
              <a:rPr lang="cy-GB" baseline="0"/>
              <a:t> mwy o'r ffynhonnau'n hyrwyddo ein lles ein hunain a all effeithio ar ein lefelau gwydnwch ein hunain</a:t>
            </a:r>
          </a:p>
        </p:txBody>
      </p:sp>
      <p:sp>
        <p:nvSpPr>
          <p:cNvPr id="4" name="Slide Number Placeholder 3"/>
          <p:cNvSpPr>
            <a:spLocks noGrp="1"/>
          </p:cNvSpPr>
          <p:nvPr>
            <p:ph type="sldNum" sz="quarter" idx="10"/>
          </p:nvPr>
        </p:nvSpPr>
        <p:spPr/>
        <p:txBody>
          <a:bodyPr/>
          <a:lstStyle/>
          <a:p>
            <a:pPr rtl="0"/>
            <a:fld id="{70FAA39B-F3AD-4D1E-AEE4-E5EAEBBAFEB5}" type="slidenum">
              <a:rPr/>
              <a:t>27</a:t>
            </a:fld>
            <a:endParaRPr/>
          </a:p>
        </p:txBody>
      </p:sp>
    </p:spTree>
    <p:extLst>
      <p:ext uri="{BB962C8B-B14F-4D97-AF65-F5344CB8AC3E}">
        <p14:creationId xmlns:p14="http://schemas.microsoft.com/office/powerpoint/2010/main" val="21637328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cy-GB"/>
              <a:t>Gwydnwch </a:t>
            </a:r>
          </a:p>
          <a:p>
            <a:pPr marL="171450" indent="-171450" rtl="0">
              <a:buFont typeface="Arial" panose="020B0604020202020204" pitchFamily="34" charset="0"/>
              <a:buChar char="•"/>
            </a:pPr>
            <a:r>
              <a:rPr lang="cy-GB"/>
              <a:t>Hunan-barch - meithrin</a:t>
            </a:r>
            <a:r>
              <a:rPr lang="cy-GB" baseline="0"/>
              <a:t> golwg bositif arnoch eich hun</a:t>
            </a:r>
          </a:p>
          <a:p>
            <a:pPr marL="171450" indent="-171450" rtl="0">
              <a:buFont typeface="Arial" panose="020B0604020202020204" pitchFamily="34" charset="0"/>
              <a:buChar char="•"/>
            </a:pPr>
            <a:r>
              <a:rPr lang="cy-GB" baseline="0"/>
              <a:t>Gofalwch amdanoch eich hun - chwiliwch am gyfleoedd ar gyfer hunan ddarganfod</a:t>
            </a:r>
          </a:p>
          <a:p>
            <a:pPr marL="171450" indent="-171450" rtl="0">
              <a:buFont typeface="Arial" panose="020B0604020202020204" pitchFamily="34" charset="0"/>
              <a:buChar char="•"/>
            </a:pPr>
            <a:r>
              <a:rPr lang="cy-GB" baseline="0"/>
              <a:t>Gwnewch gysylltiadau - defnyddiwch sgiliau cymdeithasol a datblygu'r gallu i ofyn am gymorth gan eraill</a:t>
            </a:r>
          </a:p>
          <a:p>
            <a:pPr marL="171450" indent="-171450" rtl="0">
              <a:buFont typeface="Arial" panose="020B0604020202020204" pitchFamily="34" charset="0"/>
              <a:buChar char="•"/>
            </a:pPr>
            <a:r>
              <a:rPr lang="cy-GB" baseline="0"/>
              <a:t>Hunan-reolaeth a chymryd camau pendant-dysgu o brofiad</a:t>
            </a:r>
          </a:p>
          <a:p>
            <a:pPr marL="171450" indent="-171450" rtl="0">
              <a:buFont typeface="Arial" panose="020B0604020202020204" pitchFamily="34" charset="0"/>
              <a:buChar char="•"/>
            </a:pPr>
            <a:r>
              <a:rPr lang="cy-GB" baseline="0"/>
              <a:t>Cynnal agwedd obeithiol-patrymau meddwl optimistaidd</a:t>
            </a:r>
          </a:p>
          <a:p>
            <a:pPr marL="171450" indent="-171450" rtl="0">
              <a:buFont typeface="Arial" panose="020B0604020202020204" pitchFamily="34" charset="0"/>
              <a:buChar char="•"/>
            </a:pPr>
            <a:r>
              <a:rPr lang="cy-GB" baseline="0"/>
              <a:t>Y gallu i gydnabod ein hemosiynau ein hunain ac emosiynau pobl eraill - delio â theimladau</a:t>
            </a:r>
          </a:p>
          <a:p>
            <a:pPr marL="171450" indent="-171450" rtl="0">
              <a:buFont typeface="Arial" panose="020B0604020202020204" pitchFamily="34" charset="0"/>
              <a:buChar char="•"/>
            </a:pPr>
            <a:r>
              <a:rPr lang="cy-GB" baseline="0"/>
              <a:t>Parodrwydd i oresgyn anawsterau-sgiliau datrys problemau</a:t>
            </a:r>
          </a:p>
          <a:p>
            <a:pPr marL="171450" indent="-171450" rtl="0">
              <a:buFont typeface="Arial" panose="020B0604020202020204" pitchFamily="34" charset="0"/>
              <a:buChar char="•"/>
            </a:pPr>
            <a:r>
              <a:rPr lang="cy-GB" baseline="0"/>
              <a:t>Cadwch bethau mewn persbectif - derbyn bod newid yn rhan o fywyd</a:t>
            </a:r>
          </a:p>
          <a:p>
            <a:pPr marL="171450" indent="-171450" rtl="0">
              <a:buFont typeface="Arial" panose="020B0604020202020204" pitchFamily="34" charset="0"/>
              <a:buChar char="•"/>
            </a:pPr>
            <a:r>
              <a:rPr lang="cy-GB" baseline="0"/>
              <a:t>Symudwch tuag at eich nodau - disgwyliadau realistig</a:t>
            </a:r>
          </a:p>
        </p:txBody>
      </p:sp>
      <p:sp>
        <p:nvSpPr>
          <p:cNvPr id="4" name="Slide Number Placeholder 3"/>
          <p:cNvSpPr>
            <a:spLocks noGrp="1"/>
          </p:cNvSpPr>
          <p:nvPr>
            <p:ph type="sldNum" sz="quarter" idx="10"/>
          </p:nvPr>
        </p:nvSpPr>
        <p:spPr/>
        <p:txBody>
          <a:bodyPr/>
          <a:lstStyle/>
          <a:p>
            <a:pPr rtl="0"/>
            <a:fld id="{70FAA39B-F3AD-4D1E-AEE4-E5EAEBBAFEB5}" type="slidenum">
              <a:rPr/>
              <a:t>30</a:t>
            </a:fld>
            <a:endParaRPr/>
          </a:p>
        </p:txBody>
      </p:sp>
    </p:spTree>
    <p:extLst>
      <p:ext uri="{BB962C8B-B14F-4D97-AF65-F5344CB8AC3E}">
        <p14:creationId xmlns:p14="http://schemas.microsoft.com/office/powerpoint/2010/main" val="2169478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lvl="0" rtl="0" fontAlgn="base"/>
            <a:r>
              <a:rPr lang="cy-GB" sz="1200" b="0" u="none" strike="noStrike" kern="1200">
                <a:solidFill>
                  <a:schemeClr val="tx1"/>
                </a:solidFill>
                <a:effectLst/>
                <a:latin typeface="+mn-lt"/>
                <a:ea typeface="+mn-ea"/>
                <a:cs typeface="+mn-cs"/>
              </a:rPr>
              <a:t>Fel</a:t>
            </a:r>
            <a:r>
              <a:rPr lang="cy-GB" sz="1200" b="0" u="none" strike="noStrike" kern="1200" baseline="0">
                <a:solidFill>
                  <a:schemeClr val="tx1"/>
                </a:solidFill>
                <a:effectLst/>
                <a:latin typeface="+mn-lt"/>
                <a:ea typeface="+mn-ea"/>
                <a:cs typeface="+mn-cs"/>
              </a:rPr>
              <a:t> rhan o waith ACE, rydym yn datblygu hyfforddiant sy'n benodol i'r sector. Ym maes Addysg, dechreuodd â </a:t>
            </a:r>
            <a:r>
              <a:rPr lang="cy-GB" sz="1200" b="0" u="none" strike="noStrike" kern="1200">
                <a:solidFill>
                  <a:schemeClr val="tx1"/>
                </a:solidFill>
                <a:effectLst/>
                <a:latin typeface="+mn-lt"/>
                <a:ea typeface="+mn-ea"/>
                <a:cs typeface="+mn-cs"/>
              </a:rPr>
              <a:t>3 ysgol gynradd yn cymryd rhan mewn prosiect Peilot o glwstwr Maesteg. Mae hyn yn dechrau</a:t>
            </a:r>
            <a:r>
              <a:rPr lang="cy-GB" sz="1200" b="0" u="none" strike="noStrike" kern="1200" baseline="0">
                <a:solidFill>
                  <a:schemeClr val="tx1"/>
                </a:solidFill>
                <a:effectLst/>
                <a:latin typeface="+mn-lt"/>
                <a:ea typeface="+mn-ea"/>
                <a:cs typeface="+mn-cs"/>
              </a:rPr>
              <a:t> cael ei gyflwyno wythnos nesaf ac mae'n cynnwys </a:t>
            </a:r>
            <a:r>
              <a:rPr lang="cy-GB" sz="1200" b="0" u="none" strike="noStrike" kern="1200">
                <a:solidFill>
                  <a:schemeClr val="tx1"/>
                </a:solidFill>
                <a:effectLst/>
                <a:latin typeface="+mn-lt"/>
                <a:ea typeface="+mn-ea"/>
                <a:cs typeface="+mn-cs"/>
              </a:rPr>
              <a:t>sesiwn hyfforddi 3 awr Ymwybyddiaeth Ace,</a:t>
            </a:r>
            <a:r>
              <a:rPr lang="cy-GB" sz="1200" b="0" u="none" strike="noStrike" kern="1200" baseline="0">
                <a:solidFill>
                  <a:schemeClr val="tx1"/>
                </a:solidFill>
                <a:effectLst/>
                <a:latin typeface="+mn-lt"/>
                <a:ea typeface="+mn-ea"/>
                <a:cs typeface="+mn-cs"/>
              </a:rPr>
              <a:t> ail sesiwn ar</a:t>
            </a:r>
            <a:r>
              <a:rPr lang="cy-GB" sz="1200" b="0" u="none" strike="noStrike" kern="1200">
                <a:solidFill>
                  <a:schemeClr val="tx1"/>
                </a:solidFill>
                <a:effectLst/>
                <a:latin typeface="+mn-lt"/>
                <a:ea typeface="+mn-ea"/>
                <a:cs typeface="+mn-cs"/>
              </a:rPr>
              <a:t>nodi trawma</a:t>
            </a:r>
            <a:r>
              <a:rPr lang="cy-GB" sz="1200" b="0" u="none" strike="noStrike" kern="1200" baseline="0">
                <a:solidFill>
                  <a:schemeClr val="tx1"/>
                </a:solidFill>
                <a:effectLst/>
                <a:latin typeface="+mn-lt"/>
                <a:ea typeface="+mn-ea"/>
                <a:cs typeface="+mn-cs"/>
              </a:rPr>
              <a:t> ac</a:t>
            </a:r>
            <a:r>
              <a:rPr lang="cy-GB" sz="1200" b="0" u="none" strike="noStrike" kern="1200">
                <a:solidFill>
                  <a:schemeClr val="tx1"/>
                </a:solidFill>
                <a:effectLst/>
                <a:latin typeface="+mn-lt"/>
                <a:ea typeface="+mn-ea"/>
                <a:cs typeface="+mn-cs"/>
              </a:rPr>
              <a:t>ymateb yn briodol (hyfforddi emosiwn). Mae'n ymagwedd gyffredinol</a:t>
            </a:r>
            <a:r>
              <a:rPr lang="cy-GB" sz="1200" b="0" u="none" strike="noStrike" kern="1200" baseline="0">
                <a:solidFill>
                  <a:schemeClr val="tx1"/>
                </a:solidFill>
                <a:effectLst/>
                <a:latin typeface="+mn-lt"/>
                <a:ea typeface="+mn-ea"/>
                <a:cs typeface="+mn-cs"/>
              </a:rPr>
              <a:t> ac </a:t>
            </a:r>
            <a:r>
              <a:rPr lang="cy-GB" sz="1200" b="0" u="none" strike="noStrike" kern="1200">
                <a:solidFill>
                  <a:schemeClr val="tx1"/>
                </a:solidFill>
                <a:effectLst/>
                <a:latin typeface="+mn-lt"/>
                <a:ea typeface="+mn-ea"/>
                <a:cs typeface="+mn-cs"/>
              </a:rPr>
              <a:t>ysgol gyfan. Y drydedd sesiwn a'r olaf yw ymagwedd PATH tuag at ddod yn ysgol â deallusrwydd o ACE.  Hefyd mae </a:t>
            </a:r>
            <a:r>
              <a:rPr lang="cy-GB" sz="1200" b="0" u="none" strike="noStrike" kern="1200" baseline="0">
                <a:solidFill>
                  <a:schemeClr val="tx1"/>
                </a:solidFill>
                <a:effectLst/>
                <a:latin typeface="+mn-lt"/>
                <a:ea typeface="+mn-ea"/>
                <a:cs typeface="+mn-cs"/>
              </a:rPr>
              <a:t>cynllun</a:t>
            </a:r>
            <a:r>
              <a:rPr lang="cy-GB" sz="1200" b="0" u="none" strike="noStrike" kern="1200">
                <a:solidFill>
                  <a:schemeClr val="tx1"/>
                </a:solidFill>
                <a:effectLst/>
                <a:latin typeface="+mn-lt"/>
                <a:ea typeface="+mn-ea"/>
                <a:cs typeface="+mn-cs"/>
              </a:rPr>
              <a:t> gweithredu unigol wedi'i ddyfeisio ar gyfer pob ysgol â chymorth a gynigir gan Gydlynydd Ysgolion Iach i weithredu'r cynllun yn ogystal â darparu Cymorth Cynnar. Mae Sian Griffiths (Arweinydd</a:t>
            </a:r>
            <a:r>
              <a:rPr lang="cy-GB" sz="1200" b="0" u="none" strike="noStrike" kern="1200" baseline="0">
                <a:solidFill>
                  <a:schemeClr val="tx1"/>
                </a:solidFill>
                <a:effectLst/>
                <a:latin typeface="+mn-lt"/>
                <a:ea typeface="+mn-ea"/>
                <a:cs typeface="+mn-cs"/>
              </a:rPr>
              <a:t> Ymgysylltu â'r Sector Addysg ar gyfer y Ganolfan) yn arwain hyn ac mae cynllun peilot tebyg a gaiff ei ddechrau cyn bo hir a fydd yn edrych ar becynnau pwrpasola ar gyfer ysgolion uwchradd ledled Cymru.</a:t>
            </a:r>
          </a:p>
          <a:p>
            <a:pPr lvl="0" fontAlgn="base"/>
            <a:endParaRPr lang="en-US" sz="1200" b="0" u="none" strike="noStrike" kern="1200" baseline="0" dirty="0">
              <a:solidFill>
                <a:schemeClr val="tx1"/>
              </a:solidFill>
              <a:effectLst/>
              <a:latin typeface="+mn-lt"/>
              <a:ea typeface="+mn-ea"/>
              <a:cs typeface="+mn-cs"/>
            </a:endParaRPr>
          </a:p>
          <a:p>
            <a:pPr lvl="0" rtl="0" fontAlgn="base"/>
            <a:r>
              <a:rPr lang="cy-GB" sz="1200" b="0" u="none" strike="noStrike" kern="1200" baseline="0">
                <a:solidFill>
                  <a:schemeClr val="tx1"/>
                </a:solidFill>
                <a:effectLst/>
                <a:latin typeface="+mn-lt"/>
                <a:ea typeface="+mn-ea"/>
                <a:cs typeface="+mn-cs"/>
              </a:rPr>
              <a:t>Mae Charlotte Waite (Arweinydd Ymgysylltu â'r Sector Tai ar gyfer y Ganolfan), mewn partneriaeth â Cymorth Cymru, wedi datblygu hyfforddiant ar gyfer y sector tai ynghylch hyfforddiant â deallusrwydd seicolegol. Mae cynigion hyfforddiant PATH (Atal, ACEs, Trawma, Digartrefedd) yn cynnwys sylfaen 1-diwrnod, opsiwn 3 diwrnod ynghylch ymgorffori PIE o fewn sefydliad a hyfforddiant PIE ar gyfer arweinwyr a chomisiynwyr.</a:t>
            </a:r>
          </a:p>
          <a:p>
            <a:pPr lvl="0" fontAlgn="base"/>
            <a:endParaRPr lang="en-GB" sz="1200" b="0" u="none" strike="noStrike" kern="1200" dirty="0">
              <a:solidFill>
                <a:schemeClr val="tx1"/>
              </a:solidFill>
              <a:effectLst/>
              <a:latin typeface="+mn-lt"/>
              <a:ea typeface="+mn-ea"/>
              <a:cs typeface="+mn-cs"/>
            </a:endParaRPr>
          </a:p>
          <a:p>
            <a:pPr lvl="0" rtl="0" fontAlgn="base"/>
            <a:r>
              <a:rPr lang="cy-GB" sz="1200" b="0" u="none" strike="noStrike" kern="1200">
                <a:solidFill>
                  <a:schemeClr val="tx1"/>
                </a:solidFill>
                <a:effectLst/>
                <a:latin typeface="+mn-lt"/>
                <a:ea typeface="+mn-ea"/>
                <a:cs typeface="+mn-cs"/>
              </a:rPr>
              <a:t>Ar hyn o bryd mae Laura Tranter (Arweinydd</a:t>
            </a:r>
            <a:r>
              <a:rPr lang="cy-GB" sz="1200" b="0" u="none" strike="noStrike" kern="1200" baseline="0">
                <a:solidFill>
                  <a:schemeClr val="tx1"/>
                </a:solidFill>
                <a:effectLst/>
                <a:latin typeface="+mn-lt"/>
                <a:ea typeface="+mn-ea"/>
                <a:cs typeface="+mn-cs"/>
              </a:rPr>
              <a:t> Ymgysylltu â'r Sector Cymunedol) yn cyflwyno Hyfforddiant Gweithlu Ieuenctid - Creu Gweithlu Ieuenctid â deallusrwydd o ACE. Rhagflaenydd cyflenwol i hyfforddiant achrededig ynghylch y model adfer ar ôl trawma a'r hyfforddiant rheoli achos gwell ac rydym wedi comisiynu Cyfarwyddwr Theatr i gynorthwyo â'r hyfforddiant hwn, felly mae'r sesiynau'n rhyngweithiol iawn. </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483BC27-09AE-4EC0-BC05-919E78D97FC6}" type="slidenum">
              <a:rPr kumimoji="0" sz="1200" b="0" i="0" u="none" strike="noStrike" kern="1200" cap="none" spc="0" normalizeH="0" baseline="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a:t>
            </a:fld>
            <a:endParaRPr kumimoji="0" sz="1200" b="0" i="0" u="none" strike="noStrike" kern="1200" cap="none" spc="0" normalizeH="0" baseline="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030451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cy-GB"/>
              <a:t>Rydym yn gobeithio eich bod wedi mwynhau'r</a:t>
            </a:r>
            <a:r>
              <a:rPr lang="cy-GB" baseline="0"/>
              <a:t> sesiwn hwn a'i bod wedi peri i chi feddwl am y rôl y gallwch ei chwarae wrth fynd i'r afael ag ac atal ACEs.  Os ydych am wybod rhagor neu ddilyn y gwaith rydym yn ei wneud, ymunwch â ni ar un, unrhyw un, neu bob un, o'n safleoedd cyfryngau cymdeithasol – mae manylion yma i chi.</a:t>
            </a:r>
          </a:p>
          <a:p>
            <a:endParaRPr lang="en-GB" baseline="0" dirty="0"/>
          </a:p>
          <a:p>
            <a:pPr rtl="0"/>
            <a:r>
              <a:rPr lang="cy-GB" baseline="0"/>
              <a:t>Diolch yn fawr iawn!</a:t>
            </a:r>
          </a:p>
        </p:txBody>
      </p:sp>
      <p:sp>
        <p:nvSpPr>
          <p:cNvPr id="4" name="Slide Number Placeholder 3"/>
          <p:cNvSpPr>
            <a:spLocks noGrp="1"/>
          </p:cNvSpPr>
          <p:nvPr>
            <p:ph type="sldNum" sz="quarter" idx="10"/>
          </p:nvPr>
        </p:nvSpPr>
        <p:spPr/>
        <p:txBody>
          <a:bodyPr/>
          <a:lstStyle/>
          <a:p>
            <a:pPr rtl="0"/>
            <a:fld id="{6EAD73DE-ED11-42D0-8370-44AEA20C1918}" type="slidenum">
              <a:rPr/>
              <a:t>35</a:t>
            </a:fld>
            <a:endParaRPr/>
          </a:p>
        </p:txBody>
      </p:sp>
    </p:spTree>
    <p:extLst>
      <p:ext uri="{BB962C8B-B14F-4D97-AF65-F5344CB8AC3E}">
        <p14:creationId xmlns:p14="http://schemas.microsoft.com/office/powerpoint/2010/main" val="12373401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20" y="802300"/>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20" y="3531207"/>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6E754CB-3783-466B-A895-000378DFB074}" type="datetimeFigureOut">
              <a:rPr lang="en-GB" smtClean="0"/>
              <a:t>22/02/2019</a:t>
            </a:fld>
            <a:endParaRPr lang="en-GB"/>
          </a:p>
        </p:txBody>
      </p:sp>
      <p:sp>
        <p:nvSpPr>
          <p:cNvPr id="5" name="Footer Placeholder 4"/>
          <p:cNvSpPr>
            <a:spLocks noGrp="1"/>
          </p:cNvSpPr>
          <p:nvPr>
            <p:ph type="ftr" sz="quarter" idx="11"/>
          </p:nvPr>
        </p:nvSpPr>
        <p:spPr>
          <a:xfrm>
            <a:off x="2396319" y="329310"/>
            <a:ext cx="3086292" cy="309201"/>
          </a:xfrm>
        </p:spPr>
        <p:txBody>
          <a:bodyPr/>
          <a:lstStyle/>
          <a:p>
            <a:endParaRPr lang="en-GB"/>
          </a:p>
        </p:txBody>
      </p:sp>
      <p:sp>
        <p:nvSpPr>
          <p:cNvPr id="6" name="Slide Number Placeholder 5"/>
          <p:cNvSpPr>
            <a:spLocks noGrp="1"/>
          </p:cNvSpPr>
          <p:nvPr>
            <p:ph type="sldNum" sz="quarter" idx="12"/>
          </p:nvPr>
        </p:nvSpPr>
        <p:spPr>
          <a:xfrm>
            <a:off x="1434704" y="798973"/>
            <a:ext cx="802005" cy="503578"/>
          </a:xfrm>
        </p:spPr>
        <p:txBody>
          <a:bodyPr/>
          <a:lstStyle/>
          <a:p>
            <a:fld id="{F883CAAE-B71C-47B9-A9D2-3D34FE1863A9}" type="slidenum">
              <a:rPr lang="en-GB" smtClean="0"/>
              <a:t>‹#›</a:t>
            </a:fld>
            <a:endParaRPr lang="en-GB"/>
          </a:p>
        </p:txBody>
      </p:sp>
      <p:cxnSp>
        <p:nvCxnSpPr>
          <p:cNvPr id="15" name="Straight Connector 14"/>
          <p:cNvCxnSpPr/>
          <p:nvPr/>
        </p:nvCxnSpPr>
        <p:spPr>
          <a:xfrm>
            <a:off x="2396320"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90192371"/>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E754CB-3783-466B-A895-000378DFB074}" type="datetimeFigureOut">
              <a:rPr lang="en-GB" smtClean="0"/>
              <a:t>22/02/2019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83CAAE-B71C-47B9-A9D2-3D34FE1863A9}" type="slidenum">
              <a:rPr lang="en-GB" smtClean="0"/>
              <a:t>‹#›</a:t>
            </a:fld>
            <a:endParaRPr lang="en-GB"/>
          </a:p>
        </p:txBody>
      </p:sp>
      <p:cxnSp>
        <p:nvCxnSpPr>
          <p:cNvPr id="33" name="Straight Connector 32"/>
          <p:cNvCxnSpPr/>
          <p:nvPr/>
        </p:nvCxnSpPr>
        <p:spPr>
          <a:xfrm>
            <a:off x="1443492"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36662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8"/>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6E754CB-3783-466B-A895-000378DFB074}" type="datetimeFigureOut">
              <a:rPr lang="en-GB" smtClean="0"/>
              <a:t>22/02/2019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83CAAE-B71C-47B9-A9D2-3D34FE1863A9}" type="slidenum">
              <a:rPr lang="en-GB" smtClean="0"/>
              <a:t>‹#›</a:t>
            </a:fld>
            <a:endParaRPr lang="en-GB"/>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144681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2" y="804892"/>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7"/>
            <a:ext cx="3125652" cy="34375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6E754CB-3783-466B-A895-000378DFB074}" type="datetimeFigureOut">
              <a:rPr lang="en-GB" smtClean="0"/>
              <a:t>22/02/2019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83CAAE-B71C-47B9-A9D2-3D34FE1863A9}" type="slidenum">
              <a:rPr lang="en-GB" smtClean="0"/>
              <a:t>‹#›</a:t>
            </a:fld>
            <a:endParaRPr lang="en-GB"/>
          </a:p>
        </p:txBody>
      </p:sp>
      <p:cxnSp>
        <p:nvCxnSpPr>
          <p:cNvPr id="33" name="Straight Connector 32"/>
          <p:cNvCxnSpPr/>
          <p:nvPr/>
        </p:nvCxnSpPr>
        <p:spPr>
          <a:xfrm>
            <a:off x="1443492"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879058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2"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6"/>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2"/>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1443491" y="2824272"/>
            <a:ext cx="3125766"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6"/>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6E754CB-3783-466B-A895-000378DFB074}" type="datetimeFigureOut">
              <a:rPr lang="en-GB" smtClean="0"/>
              <a:t>22/02/2019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883CAAE-B71C-47B9-A9D2-3D34FE1863A9}" type="slidenum">
              <a:rPr lang="en-GB" smtClean="0"/>
              <a:t>‹#›</a:t>
            </a:fld>
            <a:endParaRPr lang="en-GB"/>
          </a:p>
        </p:txBody>
      </p:sp>
    </p:spTree>
    <p:extLst>
      <p:ext uri="{BB962C8B-B14F-4D97-AF65-F5344CB8AC3E}">
        <p14:creationId xmlns:p14="http://schemas.microsoft.com/office/powerpoint/2010/main" val="2991835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2"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6E754CB-3783-466B-A895-000378DFB074}" type="datetimeFigureOut">
              <a:rPr lang="en-GB" smtClean="0"/>
              <a:t>22/02/2019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883CAAE-B71C-47B9-A9D2-3D34FE1863A9}" type="slidenum">
              <a:rPr lang="en-GB" smtClean="0"/>
              <a:t>‹#›</a:t>
            </a:fld>
            <a:endParaRPr lang="en-GB"/>
          </a:p>
        </p:txBody>
      </p:sp>
    </p:spTree>
    <p:extLst>
      <p:ext uri="{BB962C8B-B14F-4D97-AF65-F5344CB8AC3E}">
        <p14:creationId xmlns:p14="http://schemas.microsoft.com/office/powerpoint/2010/main" val="1227642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E754CB-3783-466B-A895-000378DFB074}" type="datetimeFigureOut">
              <a:rPr lang="en-GB" smtClean="0"/>
              <a:t>22/02/2019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883CAAE-B71C-47B9-A9D2-3D34FE1863A9}" type="slidenum">
              <a:rPr lang="en-GB" smtClean="0"/>
              <a:t>‹#›</a:t>
            </a:fld>
            <a:endParaRPr lang="en-GB"/>
          </a:p>
        </p:txBody>
      </p:sp>
    </p:spTree>
    <p:extLst>
      <p:ext uri="{BB962C8B-B14F-4D97-AF65-F5344CB8AC3E}">
        <p14:creationId xmlns:p14="http://schemas.microsoft.com/office/powerpoint/2010/main" val="731535364"/>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4"/>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06E754CB-3783-466B-A895-000378DFB074}" type="datetimeFigureOut">
              <a:rPr lang="en-GB" smtClean="0"/>
              <a:t>22/02/2019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83CAAE-B71C-47B9-A9D2-3D34FE1863A9}" type="slidenum">
              <a:rPr lang="en-GB" smtClean="0"/>
              <a:t>‹#›</a:t>
            </a:fld>
            <a:endParaRPr lang="en-GB"/>
          </a:p>
        </p:txBody>
      </p:sp>
      <p:cxnSp>
        <p:nvCxnSpPr>
          <p:cNvPr id="17" name="Straight Connector 16"/>
          <p:cNvCxnSpPr/>
          <p:nvPr/>
        </p:nvCxnSpPr>
        <p:spPr>
          <a:xfrm>
            <a:off x="1441749"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9537261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2" y="482173"/>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9" y="1122545"/>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a:xfrm>
            <a:off x="1436664" y="5469859"/>
            <a:ext cx="3252420" cy="320123"/>
          </a:xfrm>
        </p:spPr>
        <p:txBody>
          <a:bodyPr/>
          <a:lstStyle>
            <a:lvl1pPr algn="l">
              <a:defRPr/>
            </a:lvl1pPr>
          </a:lstStyle>
          <a:p>
            <a:fld id="{06E754CB-3783-466B-A895-000378DFB074}" type="datetimeFigureOut">
              <a:rPr lang="en-GB" smtClean="0"/>
              <a:t>22/02/2019</a:t>
            </a:fld>
            <a:endParaRPr lang="en-GB"/>
          </a:p>
        </p:txBody>
      </p:sp>
      <p:sp>
        <p:nvSpPr>
          <p:cNvPr id="6" name="Footer Placeholder 5"/>
          <p:cNvSpPr>
            <a:spLocks noGrp="1"/>
          </p:cNvSpPr>
          <p:nvPr>
            <p:ph type="ftr" sz="quarter" idx="11"/>
          </p:nvPr>
        </p:nvSpPr>
        <p:spPr>
          <a:xfrm>
            <a:off x="1437530" y="318642"/>
            <a:ext cx="3251553" cy="320931"/>
          </a:xfrm>
        </p:spPr>
        <p:txBody>
          <a:bodyPr/>
          <a:lstStyle/>
          <a:p>
            <a:endParaRPr lang="en-GB"/>
          </a:p>
        </p:txBody>
      </p:sp>
      <p:sp>
        <p:nvSpPr>
          <p:cNvPr id="7" name="Slide Number Placeholder 6"/>
          <p:cNvSpPr>
            <a:spLocks noGrp="1"/>
          </p:cNvSpPr>
          <p:nvPr>
            <p:ph type="sldNum" sz="quarter" idx="12"/>
          </p:nvPr>
        </p:nvSpPr>
        <p:spPr/>
        <p:txBody>
          <a:bodyPr/>
          <a:lstStyle/>
          <a:p>
            <a:fld id="{F883CAAE-B71C-47B9-A9D2-3D34FE1863A9}" type="slidenum">
              <a:rPr lang="en-GB" smtClean="0"/>
              <a:t>‹#›</a:t>
            </a:fld>
            <a:endParaRPr lang="en-GB"/>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284592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2"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E754CB-3783-466B-A895-000378DFB074}" type="datetimeFigureOut">
              <a:rPr lang="en-GB" smtClean="0"/>
              <a:t>22/02/2019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83CAAE-B71C-47B9-A9D2-3D34FE1863A9}" type="slidenum">
              <a:rPr lang="en-GB" smtClean="0"/>
              <a:t>‹#›</a:t>
            </a:fld>
            <a:endParaRPr lang="en-GB"/>
          </a:p>
        </p:txBody>
      </p:sp>
    </p:spTree>
    <p:extLst>
      <p:ext uri="{BB962C8B-B14F-4D97-AF65-F5344CB8AC3E}">
        <p14:creationId xmlns:p14="http://schemas.microsoft.com/office/powerpoint/2010/main" val="24650072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9" y="798976"/>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2" y="798976"/>
            <a:ext cx="5301095"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E754CB-3783-466B-A895-000378DFB074}" type="datetimeFigureOut">
              <a:rPr lang="en-GB" smtClean="0"/>
              <a:t>22/02/2019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83CAAE-B71C-47B9-A9D2-3D34FE1863A9}" type="slidenum">
              <a:rPr lang="en-GB" smtClean="0"/>
              <a:t>‹#›</a:t>
            </a:fld>
            <a:endParaRPr lang="en-GB"/>
          </a:p>
        </p:txBody>
      </p:sp>
      <p:cxnSp>
        <p:nvCxnSpPr>
          <p:cNvPr id="15" name="Straight Connector 14"/>
          <p:cNvCxnSpPr/>
          <p:nvPr/>
        </p:nvCxnSpPr>
        <p:spPr>
          <a:xfrm>
            <a:off x="6918028" y="798976"/>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22715968"/>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5"/>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2" y="804522"/>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2" y="2015734"/>
            <a:ext cx="6571343"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646543"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6E754CB-3783-466B-A895-000378DFB074}" type="datetimeFigureOut">
              <a:rPr lang="en-GB" smtClean="0"/>
              <a:t>22/02/2019</a:t>
            </a:fld>
            <a:endParaRPr lang="en-GB"/>
          </a:p>
        </p:txBody>
      </p:sp>
      <p:sp>
        <p:nvSpPr>
          <p:cNvPr id="5" name="Footer Placeholder 4"/>
          <p:cNvSpPr>
            <a:spLocks noGrp="1"/>
          </p:cNvSpPr>
          <p:nvPr>
            <p:ph type="ftr" sz="quarter" idx="3"/>
          </p:nvPr>
        </p:nvSpPr>
        <p:spPr>
          <a:xfrm>
            <a:off x="1443491" y="329310"/>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7726"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F883CAAE-B71C-47B9-A9D2-3D34FE1863A9}" type="slidenum">
              <a:rPr lang="en-GB" smtClean="0"/>
              <a:t>‹#›</a:t>
            </a:fld>
            <a:endParaRPr lang="en-GB"/>
          </a:p>
        </p:txBody>
      </p:sp>
    </p:spTree>
    <p:extLst>
      <p:ext uri="{BB962C8B-B14F-4D97-AF65-F5344CB8AC3E}">
        <p14:creationId xmlns:p14="http://schemas.microsoft.com/office/powerpoint/2010/main" val="939880125"/>
      </p:ext>
    </p:extLst>
  </p:cSld>
  <p:clrMap bg1="lt1" tx1="dk1" bg2="lt2" tx2="dk2" accent1="accent1" accent2="accent2" accent3="accent3" accent4="accent4" accent5="accent5" accent6="accent6" hlink="hlink" folHlink="folHlink"/>
  <p:sldLayoutIdLst>
    <p:sldLayoutId id="2147483981" r:id="rId1"/>
    <p:sldLayoutId id="2147483982" r:id="rId2"/>
    <p:sldLayoutId id="2147483983" r:id="rId3"/>
    <p:sldLayoutId id="2147483984" r:id="rId4"/>
    <p:sldLayoutId id="2147483985" r:id="rId5"/>
    <p:sldLayoutId id="2147483986" r:id="rId6"/>
    <p:sldLayoutId id="2147483987" r:id="rId7"/>
    <p:sldLayoutId id="2147483988" r:id="rId8"/>
    <p:sldLayoutId id="2147483989" r:id="rId9"/>
    <p:sldLayoutId id="2147483990" r:id="rId10"/>
    <p:sldLayoutId id="2147483991" r:id="rId11"/>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8.jpeg"/><Relationship Id="rId7" Type="http://schemas.openxmlformats.org/officeDocument/2006/relationships/image" Target="../media/image20.jpeg"/><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hyperlink" Target="https://www.google.co.uk/url?sa=i&amp;rct=j&amp;q=&amp;esrc=s&amp;source=images&amp;cd=&amp;cad=rja&amp;uact=8&amp;ved=2ahUKEwi_0Lmj7dfaAhVCU1AKHVz_CFUQjRx6BAgAEAU&amp;url=https://www.mnn.com/health/fitness-well-being/stories/4-things-teens-really-need-their-parents&amp;psig=AOvVaw1vUDKpTMc6u9bz2q1tXoqb&amp;ust=1524826317801549" TargetMode="External"/><Relationship Id="rId5" Type="http://schemas.openxmlformats.org/officeDocument/2006/relationships/image" Target="../media/image13.png"/><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image" Target="../media/image23.jpeg"/><Relationship Id="rId7" Type="http://schemas.openxmlformats.org/officeDocument/2006/relationships/image" Target="../media/image27.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jpeg"/></Relationships>
</file>

<file path=ppt/slides/_rels/slide1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32.jpeg"/><Relationship Id="rId5" Type="http://schemas.openxmlformats.org/officeDocument/2006/relationships/image" Target="../media/image31.png"/><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35.jpeg"/><Relationship Id="rId5" Type="http://schemas.openxmlformats.org/officeDocument/2006/relationships/image" Target="../media/image34.png"/><Relationship Id="rId4" Type="http://schemas.openxmlformats.org/officeDocument/2006/relationships/image" Target="../media/image14.jpeg"/></Relationships>
</file>

<file path=ppt/slides/_rels/slide1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38.jpeg"/><Relationship Id="rId5" Type="http://schemas.openxmlformats.org/officeDocument/2006/relationships/image" Target="../media/image37.png"/><Relationship Id="rId4" Type="http://schemas.openxmlformats.org/officeDocument/2006/relationships/image" Target="../media/image14.jpeg"/></Relationships>
</file>

<file path=ppt/slides/_rels/slide1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png"/><Relationship Id="rId1" Type="http://schemas.openxmlformats.org/officeDocument/2006/relationships/slideLayout" Target="../slideLayouts/slideLayout2.xml"/><Relationship Id="rId5" Type="http://schemas.openxmlformats.org/officeDocument/2006/relationships/image" Target="../media/image45.jpeg"/><Relationship Id="rId4" Type="http://schemas.openxmlformats.org/officeDocument/2006/relationships/image" Target="../media/image44.jpeg"/></Relationships>
</file>

<file path=ppt/slides/_rels/slide2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24.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2.xml"/><Relationship Id="rId5" Type="http://schemas.openxmlformats.org/officeDocument/2006/relationships/image" Target="../media/image52.png"/><Relationship Id="rId4" Type="http://schemas.openxmlformats.org/officeDocument/2006/relationships/image" Target="../media/image51.jpeg"/></Relationships>
</file>

<file path=ppt/slides/_rels/slide26.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9.png"/></Relationships>
</file>

<file path=ppt/slides/_rels/slide31.xml.rels><?xml version="1.0" encoding="UTF-8" standalone="yes"?>
<Relationships xmlns="http://schemas.openxmlformats.org/package/2006/relationships"><Relationship Id="rId2" Type="http://schemas.openxmlformats.org/officeDocument/2006/relationships/hyperlink" Target="https://www.iriss.org.uk/resources/esss-outlines/aces"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5.xml.rels><?xml version="1.0" encoding="UTF-8" standalone="yes"?>
<Relationships xmlns="http://schemas.openxmlformats.org/package/2006/relationships"><Relationship Id="rId8" Type="http://schemas.openxmlformats.org/officeDocument/2006/relationships/image" Target="../media/image63.png"/><Relationship Id="rId3" Type="http://schemas.openxmlformats.org/officeDocument/2006/relationships/image" Target="../media/image60.png"/><Relationship Id="rId7" Type="http://schemas.openxmlformats.org/officeDocument/2006/relationships/image" Target="../media/image62.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61.gif"/><Relationship Id="rId5" Type="http://schemas.openxmlformats.org/officeDocument/2006/relationships/hyperlink" Target="mailto:ACE@wales.nhs.uk" TargetMode="External"/><Relationship Id="rId4" Type="http://schemas.openxmlformats.org/officeDocument/2006/relationships/hyperlink" Target="http://www.facebook.com/acehubwales/" TargetMode="External"/></Relationships>
</file>

<file path=ppt/slides/_rels/slide36.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844824"/>
            <a:ext cx="7772400" cy="1944215"/>
          </a:xfrm>
        </p:spPr>
        <p:txBody>
          <a:bodyPr>
            <a:normAutofit/>
          </a:bodyPr>
          <a:lstStyle/>
          <a:p>
            <a:pPr algn="ctr" rtl="0"/>
            <a:r>
              <a:rPr lang="cy-GB" b="1"/>
              <a:t>codi'ch calon</a:t>
            </a:r>
            <a:r>
              <a:rPr lang="en-GB" b="1" dirty="0"/>
              <a:t/>
            </a:r>
            <a:br>
              <a:rPr lang="en-GB" b="1" dirty="0"/>
            </a:br>
            <a:r>
              <a:rPr lang="cy-GB" sz="1500"/>
              <a:t>uwchradd: sesiwn 2</a:t>
            </a:r>
          </a:p>
        </p:txBody>
      </p:sp>
      <p:sp>
        <p:nvSpPr>
          <p:cNvPr id="3" name="Subtitle 2"/>
          <p:cNvSpPr>
            <a:spLocks noGrp="1"/>
          </p:cNvSpPr>
          <p:nvPr>
            <p:ph type="subTitle" idx="1"/>
          </p:nvPr>
        </p:nvSpPr>
        <p:spPr>
          <a:xfrm rot="21420000">
            <a:off x="308375" y="3973929"/>
            <a:ext cx="8451075" cy="1566957"/>
          </a:xfrm>
        </p:spPr>
        <p:txBody>
          <a:bodyPr>
            <a:normAutofit lnSpcReduction="10000"/>
          </a:bodyPr>
          <a:lstStyle/>
          <a:p>
            <a:pPr rtl="0"/>
            <a:r>
              <a:rPr lang="cy-GB" sz="2400"/>
              <a:t>Wedi'i ddatblygu gan Peter D’Lima A Mel Collins</a:t>
            </a:r>
          </a:p>
          <a:p>
            <a:pPr rtl="0"/>
            <a:r>
              <a:rPr lang="cy-GB" sz="2400"/>
              <a:t>Gwasanaeth Seicoleg Addysgol Pen-y-bont ar Ogwr 2018</a:t>
            </a:r>
          </a:p>
          <a:p>
            <a:endParaRPr lang="en-GB" sz="2400" dirty="0"/>
          </a:p>
        </p:txBody>
      </p:sp>
      <p:pic>
        <p:nvPicPr>
          <p:cNvPr id="4" name="Content Placeholder 3" descr="ACE Generational.JPG">
            <a:extLst>
              <a:ext uri="{FF2B5EF4-FFF2-40B4-BE49-F238E27FC236}">
                <a16:creationId xmlns:a16="http://schemas.microsoft.com/office/drawing/2014/main" id="{736B2BB2-B119-4777-A91A-6077C804B8AF}"/>
              </a:ext>
            </a:extLst>
          </p:cNvPr>
          <p:cNvPicPr>
            <a:picLocks noChangeAspect="1"/>
          </p:cNvPicPr>
          <p:nvPr/>
        </p:nvPicPr>
        <p:blipFill>
          <a:blip r:embed="rId2" cstate="print"/>
          <a:stretch>
            <a:fillRect/>
          </a:stretch>
        </p:blipFill>
        <p:spPr>
          <a:xfrm>
            <a:off x="5436096" y="116632"/>
            <a:ext cx="3403456" cy="2016224"/>
          </a:xfrm>
          <a:prstGeom prst="rect">
            <a:avLst/>
          </a:prstGeom>
        </p:spPr>
      </p:pic>
    </p:spTree>
    <p:extLst>
      <p:ext uri="{BB962C8B-B14F-4D97-AF65-F5344CB8AC3E}">
        <p14:creationId xmlns:p14="http://schemas.microsoft.com/office/powerpoint/2010/main" val="2370671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064" name="Rectangle 82">
            <a:extLst>
              <a:ext uri="{FF2B5EF4-FFF2-40B4-BE49-F238E27FC236}">
                <a16:creationId xmlns:a16="http://schemas.microsoft.com/office/drawing/2014/main" id="{58394E52-1609-430B-A7A5-BFF43EB9C92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84">
            <a:extLst>
              <a:ext uri="{FF2B5EF4-FFF2-40B4-BE49-F238E27FC236}">
                <a16:creationId xmlns:a16="http://schemas.microsoft.com/office/drawing/2014/main" id="{D3697D93-D148-4A98-A3A4-98AA7C2B626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2066" name="Picture 86" descr="A picture containing indoor, furniture&#10;&#10;Description generated with high confidence">
            <a:extLst>
              <a:ext uri="{FF2B5EF4-FFF2-40B4-BE49-F238E27FC236}">
                <a16:creationId xmlns:a16="http://schemas.microsoft.com/office/drawing/2014/main" id="{F190D68A-CD84-4965-890D-4829B6C1EDCC}"/>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2067" name="Straight Connector 88">
            <a:extLst>
              <a:ext uri="{FF2B5EF4-FFF2-40B4-BE49-F238E27FC236}">
                <a16:creationId xmlns:a16="http://schemas.microsoft.com/office/drawing/2014/main" id="{7588CF8F-1D58-4649-9E47-A418EB852DC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068" name="Straight Connector 90">
            <a:extLst>
              <a:ext uri="{FF2B5EF4-FFF2-40B4-BE49-F238E27FC236}">
                <a16:creationId xmlns:a16="http://schemas.microsoft.com/office/drawing/2014/main" id="{8DC4616F-FBF8-4855-A506-67D86C06BBA8}"/>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2648163"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069" name="Group 92">
            <a:extLst>
              <a:ext uri="{FF2B5EF4-FFF2-40B4-BE49-F238E27FC236}">
                <a16:creationId xmlns:a16="http://schemas.microsoft.com/office/drawing/2014/main" id="{3F354BC6-2994-4F4D-AF23-2386109F2027}"/>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5098" y="482171"/>
            <a:ext cx="4568843" cy="5149101"/>
            <a:chOff x="5446003" y="583365"/>
            <a:chExt cx="6091790" cy="5181928"/>
          </a:xfrm>
        </p:grpSpPr>
        <p:sp>
          <p:nvSpPr>
            <p:cNvPr id="94" name="Rectangle 93">
              <a:extLst>
                <a:ext uri="{FF2B5EF4-FFF2-40B4-BE49-F238E27FC236}">
                  <a16:creationId xmlns:a16="http://schemas.microsoft.com/office/drawing/2014/main" id="{948D8A8A-377B-4E5C-BEFB-15AD256EB8A3}"/>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5" name="Rectangle 94">
              <a:extLst>
                <a:ext uri="{FF2B5EF4-FFF2-40B4-BE49-F238E27FC236}">
                  <a16:creationId xmlns:a16="http://schemas.microsoft.com/office/drawing/2014/main" id="{C589EFFC-BCBD-45AD-9D67-24B6C7C56E8E}"/>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2052" name="Picture 4" descr="https://www.gentlegiant.com/wp-content/uploads/2015/06/New-York.jpg">
            <a:extLst>
              <a:ext uri="{FF2B5EF4-FFF2-40B4-BE49-F238E27FC236}">
                <a16:creationId xmlns:a16="http://schemas.microsoft.com/office/drawing/2014/main" id="{52455FA7-9E61-4C53-AD03-270DB90D0CF6}"/>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3699" r="29060" b="4"/>
          <a:stretch/>
        </p:blipFill>
        <p:spPr bwMode="auto">
          <a:xfrm>
            <a:off x="6437380" y="3131196"/>
            <a:ext cx="1749227" cy="185132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Image result for spiders">
            <a:extLst>
              <a:ext uri="{FF2B5EF4-FFF2-40B4-BE49-F238E27FC236}">
                <a16:creationId xmlns:a16="http://schemas.microsoft.com/office/drawing/2014/main" id="{F6EE06AE-0449-43DE-B2F6-017C76BED085}"/>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37909" r="9888"/>
          <a:stretch/>
        </p:blipFill>
        <p:spPr bwMode="auto">
          <a:xfrm>
            <a:off x="4568082" y="3131195"/>
            <a:ext cx="1749228" cy="1851321"/>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http://dirtymartini.uk.com/wp-content/uploads/2015/12/Cocktails-new-2000x769-1.jpg">
            <a:extLst>
              <a:ext uri="{FF2B5EF4-FFF2-40B4-BE49-F238E27FC236}">
                <a16:creationId xmlns:a16="http://schemas.microsoft.com/office/drawing/2014/main" id="{2E54180E-E8D7-4C92-A433-B6E7237D4553}"/>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41672" r="21824" b="-2"/>
          <a:stretch/>
        </p:blipFill>
        <p:spPr bwMode="auto">
          <a:xfrm>
            <a:off x="6440104" y="1124571"/>
            <a:ext cx="1746503" cy="1842033"/>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Image result for dog">
            <a:extLst>
              <a:ext uri="{FF2B5EF4-FFF2-40B4-BE49-F238E27FC236}">
                <a16:creationId xmlns:a16="http://schemas.microsoft.com/office/drawing/2014/main" id="{D0407684-B6F9-4643-91C4-6F18A57577D2}"/>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r="5615" b="8"/>
          <a:stretch/>
        </p:blipFill>
        <p:spPr bwMode="auto">
          <a:xfrm>
            <a:off x="4570808" y="1116346"/>
            <a:ext cx="1746502" cy="1850258"/>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10" descr="Image result for cosmopolitan drink">
            <a:extLst>
              <a:ext uri="{FF2B5EF4-FFF2-40B4-BE49-F238E27FC236}">
                <a16:creationId xmlns:a16="http://schemas.microsoft.com/office/drawing/2014/main" id="{C1D375D5-4D4A-4FF2-9EEB-58B6BFCFFEA5}"/>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12" descr="Image result for cosmopolitan drink">
            <a:extLst>
              <a:ext uri="{FF2B5EF4-FFF2-40B4-BE49-F238E27FC236}">
                <a16:creationId xmlns:a16="http://schemas.microsoft.com/office/drawing/2014/main" id="{5249D4E0-C656-4CFB-8447-3D5CFCF2B18E}"/>
              </a:ext>
            </a:extLst>
          </p:cNvPr>
          <p:cNvSpPr>
            <a:spLocks noChangeAspect="1" noChangeArrowheads="1"/>
          </p:cNvSpPr>
          <p:nvPr/>
        </p:nvSpPr>
        <p:spPr bwMode="auto">
          <a:xfrm>
            <a:off x="4572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a:extLst>
              <a:ext uri="{FF2B5EF4-FFF2-40B4-BE49-F238E27FC236}">
                <a16:creationId xmlns:a16="http://schemas.microsoft.com/office/drawing/2014/main" id="{E36AD7C2-AB74-420C-9C14-F31462F837E5}"/>
              </a:ext>
            </a:extLst>
          </p:cNvPr>
          <p:cNvSpPr>
            <a:spLocks noGrp="1"/>
          </p:cNvSpPr>
          <p:nvPr>
            <p:ph type="title"/>
          </p:nvPr>
        </p:nvSpPr>
        <p:spPr>
          <a:xfrm>
            <a:off x="1085961" y="291197"/>
            <a:ext cx="2647617" cy="1049235"/>
          </a:xfrm>
        </p:spPr>
        <p:txBody>
          <a:bodyPr>
            <a:normAutofit fontScale="90000"/>
          </a:bodyPr>
          <a:lstStyle/>
          <a:p>
            <a:pPr rtl="0"/>
            <a:r>
              <a:rPr lang="cy-GB" sz="2700" b="1"/>
              <a:t>GWEITHGAREDD I YSGAFNU'R AWYRGYLCH </a:t>
            </a:r>
          </a:p>
        </p:txBody>
      </p:sp>
    </p:spTree>
    <p:extLst>
      <p:ext uri="{BB962C8B-B14F-4D97-AF65-F5344CB8AC3E}">
        <p14:creationId xmlns:p14="http://schemas.microsoft.com/office/powerpoint/2010/main" val="12767225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DF84B-786B-4615-95C5-A41823770E0D}"/>
              </a:ext>
            </a:extLst>
          </p:cNvPr>
          <p:cNvSpPr>
            <a:spLocks noGrp="1"/>
          </p:cNvSpPr>
          <p:nvPr>
            <p:ph type="title"/>
          </p:nvPr>
        </p:nvSpPr>
        <p:spPr>
          <a:xfrm>
            <a:off x="1423944" y="1340768"/>
            <a:ext cx="6571343" cy="1049235"/>
          </a:xfrm>
        </p:spPr>
        <p:txBody>
          <a:bodyPr/>
          <a:lstStyle/>
          <a:p>
            <a:pPr rtl="0"/>
            <a:r>
              <a:rPr lang="cy-GB"/>
              <a:t>Amcanion y sesiwn </a:t>
            </a:r>
          </a:p>
        </p:txBody>
      </p:sp>
      <p:sp>
        <p:nvSpPr>
          <p:cNvPr id="3" name="Content Placeholder 2">
            <a:extLst>
              <a:ext uri="{FF2B5EF4-FFF2-40B4-BE49-F238E27FC236}">
                <a16:creationId xmlns:a16="http://schemas.microsoft.com/office/drawing/2014/main" id="{9C3C5DEC-6A36-4E44-B926-C4C714D25A84}"/>
              </a:ext>
            </a:extLst>
          </p:cNvPr>
          <p:cNvSpPr>
            <a:spLocks noGrp="1"/>
          </p:cNvSpPr>
          <p:nvPr>
            <p:ph idx="1"/>
          </p:nvPr>
        </p:nvSpPr>
        <p:spPr>
          <a:xfrm>
            <a:off x="1443492" y="2015734"/>
            <a:ext cx="7160956" cy="4077562"/>
          </a:xfrm>
        </p:spPr>
        <p:txBody>
          <a:bodyPr>
            <a:normAutofit/>
          </a:bodyPr>
          <a:lstStyle/>
          <a:p>
            <a:pPr rtl="0"/>
            <a:r>
              <a:rPr lang="cy-GB" sz="2500"/>
              <a:t>Cynyddu hyder wrth ymateb i anghenion ACE unigolion:</a:t>
            </a:r>
          </a:p>
          <a:p>
            <a:pPr lvl="0" rtl="0">
              <a:buFont typeface="Wingdings" panose="05000000000000000000" pitchFamily="2" charset="2"/>
              <a:buChar char="ü"/>
            </a:pPr>
            <a:r>
              <a:rPr lang="cy-GB" sz="2500"/>
              <a:t>Trwy ddatblygu a gwella sgiliau cyfathrebu'r ysgol o fewn ysgol â dealltwriaeth o ACE </a:t>
            </a:r>
          </a:p>
          <a:p>
            <a:pPr rtl="0">
              <a:buFont typeface="Wingdings" panose="05000000000000000000" pitchFamily="2" charset="2"/>
              <a:buChar char="ü"/>
            </a:pPr>
            <a:r>
              <a:rPr lang="cy-GB" sz="2500"/>
              <a:t>Trwy flaenoriaethu ein lles ein hunain fel staff ysgol</a:t>
            </a:r>
          </a:p>
          <a:p>
            <a:pPr lvl="0" rtl="0">
              <a:buFont typeface="Wingdings" panose="05000000000000000000" pitchFamily="2" charset="2"/>
              <a:buChar char="ü"/>
            </a:pPr>
            <a:r>
              <a:rPr lang="cy-GB" sz="2500"/>
              <a:t>Trwy adeiladu gwydnwch ymhlith plant a phobl ifanc sy'n wynebu adfyd </a:t>
            </a:r>
          </a:p>
          <a:p>
            <a:pPr marL="0" indent="0">
              <a:buNone/>
            </a:pPr>
            <a:endParaRPr lang="en-GB" dirty="0"/>
          </a:p>
        </p:txBody>
      </p:sp>
      <p:pic>
        <p:nvPicPr>
          <p:cNvPr id="10244" name="Picture 4" descr="Image result for communica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31726" y="116632"/>
            <a:ext cx="1584176" cy="16162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3366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83569" y="332657"/>
            <a:ext cx="7704856" cy="56886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81735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5-12-13 at 10.45.05.png"/>
          <p:cNvPicPr>
            <a:picLocks noGrp="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56738" y="672978"/>
            <a:ext cx="6759678" cy="5420318"/>
          </a:xfrm>
          <a:prstGeom prst="rect">
            <a:avLst/>
          </a:prstGeom>
        </p:spPr>
      </p:pic>
    </p:spTree>
    <p:extLst>
      <p:ext uri="{BB962C8B-B14F-4D97-AF65-F5344CB8AC3E}">
        <p14:creationId xmlns:p14="http://schemas.microsoft.com/office/powerpoint/2010/main" val="2742763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rtl="0"/>
            <a:r>
              <a:rPr lang="cy-GB" b="1"/>
              <a:t>Myfyrio</a:t>
            </a:r>
          </a:p>
        </p:txBody>
      </p:sp>
      <p:sp>
        <p:nvSpPr>
          <p:cNvPr id="3" name="Content Placeholder 2"/>
          <p:cNvSpPr>
            <a:spLocks noGrp="1"/>
          </p:cNvSpPr>
          <p:nvPr>
            <p:ph idx="1"/>
          </p:nvPr>
        </p:nvSpPr>
        <p:spPr>
          <a:xfrm>
            <a:off x="145627" y="2180292"/>
            <a:ext cx="6082557" cy="3450613"/>
          </a:xfrm>
        </p:spPr>
        <p:txBody>
          <a:bodyPr>
            <a:normAutofit/>
          </a:bodyPr>
          <a:lstStyle/>
          <a:p>
            <a:pPr rtl="0"/>
            <a:r>
              <a:rPr lang="cy-GB" sz="3000"/>
              <a:t>Beth wnaethoch chi ei ddysgu yn y sesiwn diwethaf nad oeddech yn ei wybod eisoes?</a:t>
            </a:r>
          </a:p>
          <a:p>
            <a:pPr rtl="0"/>
            <a:r>
              <a:rPr lang="cy-GB" sz="3000"/>
              <a:t>Pa effaith a gafodd ar eich ymarfer, os o gwbl?</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44208" y="3099374"/>
            <a:ext cx="2520280" cy="2531531"/>
          </a:xfrm>
          <a:prstGeom prst="rect">
            <a:avLst/>
          </a:prstGeom>
        </p:spPr>
      </p:pic>
      <p:pic>
        <p:nvPicPr>
          <p:cNvPr id="1026" name="Picture 2" descr="https://images-na.ssl-images-amazon.com/images/G/01/aplusautomation/vendorimages/ca4c1224-8096-4843-a67f-327536ec330f.jpg._CB294227358__SR300,300_.jpg">
            <a:extLst>
              <a:ext uri="{FF2B5EF4-FFF2-40B4-BE49-F238E27FC236}">
                <a16:creationId xmlns:a16="http://schemas.microsoft.com/office/drawing/2014/main" id="{AFFA244B-5011-402E-826F-EE43734DE1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25796"/>
            <a:ext cx="1890936" cy="1575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05301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419872" y="476672"/>
            <a:ext cx="6571343" cy="1049235"/>
          </a:xfrm>
        </p:spPr>
        <p:txBody>
          <a:bodyPr/>
          <a:lstStyle/>
          <a:p>
            <a:pPr rtl="0"/>
            <a:r>
              <a:rPr lang="cy-GB"/>
              <a:t>Senario'r llungopïwr</a:t>
            </a:r>
          </a:p>
        </p:txBody>
      </p:sp>
      <p:pic>
        <p:nvPicPr>
          <p:cNvPr id="1026" name="Picture 2" descr="http://photocopy.vn/wp-content/uploads/2017/07/sua-chua-may-photocopy-300x252.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234" y="157809"/>
            <a:ext cx="2865590" cy="2407096"/>
          </a:xfrm>
          <a:prstGeom prst="rect">
            <a:avLst/>
          </a:prstGeom>
          <a:noFill/>
          <a:extLst>
            <a:ext uri="{909E8E84-426E-40DD-AFC4-6F175D3DCCD1}">
              <a14:hiddenFill xmlns:a14="http://schemas.microsoft.com/office/drawing/2010/main">
                <a:solidFill>
                  <a:srgbClr val="FFFFFF"/>
                </a:solidFill>
              </a14:hiddenFill>
            </a:ext>
          </a:extLst>
        </p:spPr>
      </p:pic>
      <p:sp>
        <p:nvSpPr>
          <p:cNvPr id="4" name="Oval Callout 3"/>
          <p:cNvSpPr/>
          <p:nvPr/>
        </p:nvSpPr>
        <p:spPr>
          <a:xfrm>
            <a:off x="2987824" y="1124743"/>
            <a:ext cx="5940152" cy="5182671"/>
          </a:xfrm>
          <a:prstGeom prst="wedgeEllipseCallout">
            <a:avLst>
              <a:gd name="adj1" fmla="val -59841"/>
              <a:gd name="adj2" fmla="val 36302"/>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cy-GB" sz="3500" b="1" i="1">
                <a:solidFill>
                  <a:schemeClr val="tx1"/>
                </a:solidFill>
                <a:latin typeface="Arabic Typesetting" panose="03020402040406030203" pitchFamily="66" charset="-78"/>
                <a:cs typeface="Arabic Typesetting" panose="03020402040406030203" pitchFamily="66" charset="-78"/>
              </a:rPr>
              <a:t>Doedd gen i ddim amser i wneud fy nghinio neithiwr ac nawr does gen i ddim bwyd ar gyfer heddiw.  Ac yn ogystal, nawr, mae'n rhaid i mi wneud dyletswydd ginio. Mae hyn mor anhwylus! Pam mae pethau fel hyn yn digwydd i mi bob amser? </a:t>
            </a:r>
          </a:p>
        </p:txBody>
      </p:sp>
      <p:sp>
        <p:nvSpPr>
          <p:cNvPr id="5" name="TextBox 4"/>
          <p:cNvSpPr txBox="1"/>
          <p:nvPr/>
        </p:nvSpPr>
        <p:spPr>
          <a:xfrm>
            <a:off x="122234" y="2795081"/>
            <a:ext cx="2433542" cy="3816429"/>
          </a:xfrm>
          <a:prstGeom prst="rect">
            <a:avLst/>
          </a:prstGeom>
          <a:noFill/>
        </p:spPr>
        <p:txBody>
          <a:bodyPr wrap="square" rtlCol="0">
            <a:spAutoFit/>
          </a:bodyPr>
          <a:lstStyle/>
          <a:p>
            <a:pPr rtl="0"/>
            <a:r>
              <a:rPr lang="cy-GB" sz="2200"/>
              <a:t>Rydych chi'n cwrdd â'ch cydweithiwr wrth y </a:t>
            </a:r>
          </a:p>
          <a:p>
            <a:pPr rtl="0"/>
            <a:r>
              <a:rPr lang="cy-GB" sz="2200"/>
              <a:t>llungopïwr. </a:t>
            </a:r>
          </a:p>
          <a:p>
            <a:endParaRPr lang="en-GB" sz="2200" dirty="0"/>
          </a:p>
          <a:p>
            <a:pPr rtl="0"/>
            <a:r>
              <a:rPr lang="cy-GB" sz="2200"/>
              <a:t>Sut fyddech chi'n ymateb? </a:t>
            </a:r>
          </a:p>
          <a:p>
            <a:pPr rtl="0"/>
            <a:r>
              <a:rPr lang="cy-GB" sz="2200"/>
              <a:t>Ysgrifennwch beth fyddech chi'n ei ddweud yn eich swigod siarad.</a:t>
            </a:r>
          </a:p>
        </p:txBody>
      </p:sp>
    </p:spTree>
    <p:extLst>
      <p:ext uri="{BB962C8B-B14F-4D97-AF65-F5344CB8AC3E}">
        <p14:creationId xmlns:p14="http://schemas.microsoft.com/office/powerpoint/2010/main" val="18675172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08322" y="71731"/>
            <a:ext cx="8676456" cy="1280890"/>
          </a:xfrm>
        </p:spPr>
        <p:txBody>
          <a:bodyPr>
            <a:normAutofit/>
          </a:bodyPr>
          <a:lstStyle/>
          <a:p>
            <a:pPr rtl="0"/>
            <a:r>
              <a:rPr lang="cy-GB" sz="2500" b="1"/>
              <a:t>Meta-Emotion philosophy </a:t>
            </a:r>
            <a:r>
              <a:rPr lang="cy-GB" sz="1100" b="1"/>
              <a:t>(Gottman a chydweithwyr,1996)</a:t>
            </a:r>
          </a:p>
        </p:txBody>
      </p:sp>
      <p:sp>
        <p:nvSpPr>
          <p:cNvPr id="3" name="Content Placeholder 2"/>
          <p:cNvSpPr>
            <a:spLocks noGrp="1"/>
          </p:cNvSpPr>
          <p:nvPr>
            <p:ph idx="1"/>
          </p:nvPr>
        </p:nvSpPr>
        <p:spPr>
          <a:xfrm>
            <a:off x="227365" y="1440143"/>
            <a:ext cx="7272809" cy="5472608"/>
          </a:xfrm>
        </p:spPr>
        <p:txBody>
          <a:bodyPr>
            <a:normAutofit fontScale="77500" lnSpcReduction="20000"/>
          </a:bodyPr>
          <a:lstStyle/>
          <a:p>
            <a:pPr marL="0" indent="0" rtl="0">
              <a:buNone/>
            </a:pPr>
            <a:r>
              <a:rPr lang="cy-GB" sz="2800" b="1"/>
              <a:t>Hyfforddiant emosiynau:</a:t>
            </a:r>
          </a:p>
          <a:p>
            <a:pPr marL="0" indent="0" rtl="0">
              <a:buNone/>
            </a:pPr>
            <a:r>
              <a:rPr lang="cy-GB" sz="2800" i="1"/>
              <a:t>Wow, rydych chi'n swnio'n ofidus!  Mae'n annifyr pan fydd un peth yn troi eich amserlen oddi ar y trywydd iawn. Dywedwch wrthyf beth ddigwyddodd neithiwr.</a:t>
            </a:r>
          </a:p>
          <a:p>
            <a:pPr marL="0" indent="0" rtl="0">
              <a:buNone/>
            </a:pPr>
            <a:r>
              <a:rPr lang="cy-GB" sz="2800" b="1"/>
              <a:t>Gwrthod emosiwn:</a:t>
            </a:r>
          </a:p>
          <a:p>
            <a:pPr marL="0" indent="0" rtl="0">
              <a:buNone/>
            </a:pPr>
            <a:r>
              <a:rPr lang="cy-GB" sz="2800" i="1"/>
              <a:t>Peidiwch â phoeni!  Byddwch yn iawn.  Yn yr ychydig ddyddiau diwethaf dw i wedi bod mor brysur, dw i ddim hyd yn oed wedi cael cyfle i gael cinio! </a:t>
            </a:r>
          </a:p>
          <a:p>
            <a:pPr marL="0" indent="0" rtl="0">
              <a:buNone/>
            </a:pPr>
            <a:r>
              <a:rPr lang="cy-GB" sz="2800" b="1"/>
              <a:t> Atal emosiwn:</a:t>
            </a:r>
          </a:p>
          <a:p>
            <a:pPr marL="0" indent="0" rtl="0">
              <a:buNone/>
            </a:pPr>
            <a:r>
              <a:rPr lang="cy-GB" sz="2800" i="1"/>
              <a:t>Allwch chi ddim bod yn or-ymateb fel hyn drwy'r amser, ymlaciwch!</a:t>
            </a:r>
          </a:p>
          <a:p>
            <a:pPr marL="0" indent="0" rtl="0">
              <a:buNone/>
            </a:pPr>
            <a:r>
              <a:rPr lang="cy-GB" sz="2800" b="1"/>
              <a:t>Laissez-faire:</a:t>
            </a:r>
          </a:p>
          <a:p>
            <a:pPr marL="0" indent="0" rtl="0">
              <a:buNone/>
            </a:pPr>
            <a:r>
              <a:rPr lang="cy-GB" sz="2800" i="1"/>
              <a:t>Dyna ddramatig! Ydych chi wedi gorffen â'r llungopïwr eto?</a:t>
            </a:r>
          </a:p>
        </p:txBody>
      </p:sp>
      <p:sp>
        <p:nvSpPr>
          <p:cNvPr id="4" name="TextBox 3">
            <a:extLst>
              <a:ext uri="{FF2B5EF4-FFF2-40B4-BE49-F238E27FC236}">
                <a16:creationId xmlns:a16="http://schemas.microsoft.com/office/drawing/2014/main" id="{41757F52-A21D-4C20-B7A3-F5342E678B31}"/>
              </a:ext>
            </a:extLst>
          </p:cNvPr>
          <p:cNvSpPr txBox="1"/>
          <p:nvPr/>
        </p:nvSpPr>
        <p:spPr>
          <a:xfrm>
            <a:off x="251518" y="429291"/>
            <a:ext cx="7776866" cy="646331"/>
          </a:xfrm>
          <a:prstGeom prst="rect">
            <a:avLst/>
          </a:prstGeom>
          <a:noFill/>
        </p:spPr>
        <p:txBody>
          <a:bodyPr wrap="square" rtlCol="0">
            <a:spAutoFit/>
          </a:bodyPr>
          <a:lstStyle/>
          <a:p>
            <a:pPr rtl="0"/>
            <a:r>
              <a:rPr lang="cy-GB" b="1"/>
              <a:t>Diffiniad: </a:t>
            </a:r>
            <a:r>
              <a:rPr lang="cy-GB" b="1">
                <a:solidFill>
                  <a:srgbClr val="FF0000"/>
                </a:solidFill>
              </a:rPr>
              <a:t>Athroniaeth meta-emosiwn yw'r ffordd rydym yn meddwl ac yn teimlo am sut rydym yn mynegi ein hemosiynau EIN HUNAIN ac emosiynau POBL ERAILL. </a:t>
            </a:r>
          </a:p>
        </p:txBody>
      </p:sp>
      <p:pic>
        <p:nvPicPr>
          <p:cNvPr id="5" name="Picture 2">
            <a:extLst>
              <a:ext uri="{FF2B5EF4-FFF2-40B4-BE49-F238E27FC236}">
                <a16:creationId xmlns:a16="http://schemas.microsoft.com/office/drawing/2014/main" id="{5C714A3A-DB1A-405B-8E54-38BC79FDD5F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59586" y="915345"/>
            <a:ext cx="1648870" cy="133792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0">
            <a:extLst>
              <a:ext uri="{FF2B5EF4-FFF2-40B4-BE49-F238E27FC236}">
                <a16:creationId xmlns:a16="http://schemas.microsoft.com/office/drawing/2014/main" id="{83711C4E-58E2-421F-A560-44400A679D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4957" y="2495569"/>
            <a:ext cx="1683907" cy="130540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http://ethosmagazine.org/wp-content/uploads/2013/10/whatever02.jpg">
            <a:extLst>
              <a:ext uri="{FF2B5EF4-FFF2-40B4-BE49-F238E27FC236}">
                <a16:creationId xmlns:a16="http://schemas.microsoft.com/office/drawing/2014/main" id="{79C0D0D6-FB74-4AE0-A499-C8B5186F8464}"/>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99994" y="5597365"/>
            <a:ext cx="1648870" cy="1071995"/>
          </a:xfrm>
          <a:prstGeom prst="rect">
            <a:avLst/>
          </a:prstGeom>
          <a:noFill/>
          <a:extLst>
            <a:ext uri="{909E8E84-426E-40DD-AFC4-6F175D3DCCD1}">
              <a14:hiddenFill xmlns:a14="http://schemas.microsoft.com/office/drawing/2010/main">
                <a:solidFill>
                  <a:srgbClr val="FFFFFF"/>
                </a:solidFill>
              </a14:hiddenFill>
            </a:ext>
          </a:extLst>
        </p:spPr>
      </p:pic>
      <p:sp>
        <p:nvSpPr>
          <p:cNvPr id="6" name="AutoShape 2" descr="Image result for stop angry face">
            <a:extLst>
              <a:ext uri="{FF2B5EF4-FFF2-40B4-BE49-F238E27FC236}">
                <a16:creationId xmlns:a16="http://schemas.microsoft.com/office/drawing/2014/main" id="{C8AD81D3-E02E-4354-8876-C19BBAB09CBE}"/>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0" name="Picture 6" descr="Image result for stop angry face">
            <a:extLst>
              <a:ext uri="{FF2B5EF4-FFF2-40B4-BE49-F238E27FC236}">
                <a16:creationId xmlns:a16="http://schemas.microsoft.com/office/drawing/2014/main" id="{6D864BAB-A1F7-4F79-B824-0EE86A578CAA}"/>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449374" y="3842230"/>
            <a:ext cx="1592602" cy="1592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62258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5597" y="804522"/>
            <a:ext cx="5587996" cy="1049235"/>
          </a:xfrm>
        </p:spPr>
        <p:txBody>
          <a:bodyPr>
            <a:normAutofit fontScale="90000"/>
          </a:bodyPr>
          <a:lstStyle/>
          <a:p>
            <a:pPr algn="ctr" rtl="0"/>
            <a:r>
              <a:rPr lang="cy-GB"/>
              <a:t>Sut beth mae hyfforddiant Emosiynau?</a:t>
            </a:r>
          </a:p>
        </p:txBody>
      </p:sp>
      <p:sp>
        <p:nvSpPr>
          <p:cNvPr id="3" name="Content Placeholder 2"/>
          <p:cNvSpPr>
            <a:spLocks noGrp="1"/>
          </p:cNvSpPr>
          <p:nvPr>
            <p:ph idx="1"/>
          </p:nvPr>
        </p:nvSpPr>
        <p:spPr>
          <a:xfrm rot="10800000" flipV="1">
            <a:off x="6634355" y="2099242"/>
            <a:ext cx="2603291" cy="1936766"/>
          </a:xfrm>
        </p:spPr>
        <p:txBody>
          <a:bodyPr>
            <a:noAutofit/>
          </a:bodyPr>
          <a:lstStyle/>
          <a:p>
            <a:pPr marL="0" indent="0" rtl="0">
              <a:buNone/>
            </a:pPr>
            <a:r>
              <a:rPr lang="cy-GB" sz="2100"/>
              <a:t>Derbyn emosiwn negyddol a'i weld fel cyfle i dyfu a dysgu.</a:t>
            </a:r>
          </a:p>
        </p:txBody>
      </p:sp>
      <p:pic>
        <p:nvPicPr>
          <p:cNvPr id="11271" name="Picture 7" descr="C:\Users\collimj\AppData\Local\Microsoft\Windows\Temporary Internet Files\Content.IE5\BHMAQ1QY\Fotolia_31923644_S-240x30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3593" y="88587"/>
            <a:ext cx="1242821" cy="155352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http://www.nelive.in/sites/default/files/Awareness-Road-Sign.jpg">
            <a:extLst>
              <a:ext uri="{FF2B5EF4-FFF2-40B4-BE49-F238E27FC236}">
                <a16:creationId xmlns:a16="http://schemas.microsoft.com/office/drawing/2014/main" id="{BF432CC7-D43F-4CCE-B844-EAAA553B5FE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104" t="8408" r="36994"/>
          <a:stretch/>
        </p:blipFill>
        <p:spPr bwMode="auto">
          <a:xfrm>
            <a:off x="304382" y="1998524"/>
            <a:ext cx="1596469" cy="170762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6F794B25-D103-4268-A4B9-0481439F5E40}"/>
              </a:ext>
            </a:extLst>
          </p:cNvPr>
          <p:cNvSpPr/>
          <p:nvPr/>
        </p:nvSpPr>
        <p:spPr>
          <a:xfrm>
            <a:off x="1965597" y="2105679"/>
            <a:ext cx="2515980" cy="1323439"/>
          </a:xfrm>
          <a:prstGeom prst="rect">
            <a:avLst/>
          </a:prstGeom>
        </p:spPr>
        <p:txBody>
          <a:bodyPr wrap="square">
            <a:spAutoFit/>
          </a:bodyPr>
          <a:lstStyle/>
          <a:p>
            <a:pPr rtl="0"/>
            <a:r>
              <a:rPr lang="cy-GB" sz="2000"/>
              <a:t>Ymwybyddiaeth o emosiynau dwysedd isel a dwysedd uchel ynoch eich hun ac yn y plentyn</a:t>
            </a:r>
          </a:p>
        </p:txBody>
      </p:sp>
      <p:sp>
        <p:nvSpPr>
          <p:cNvPr id="5" name="Rectangle 4">
            <a:extLst>
              <a:ext uri="{FF2B5EF4-FFF2-40B4-BE49-F238E27FC236}">
                <a16:creationId xmlns:a16="http://schemas.microsoft.com/office/drawing/2014/main" id="{CBAF6DC2-F60B-46FC-B1C0-AF5F5C700A17}"/>
              </a:ext>
            </a:extLst>
          </p:cNvPr>
          <p:cNvSpPr/>
          <p:nvPr/>
        </p:nvSpPr>
        <p:spPr>
          <a:xfrm>
            <a:off x="2625899" y="4092202"/>
            <a:ext cx="2286000" cy="1107996"/>
          </a:xfrm>
          <a:prstGeom prst="rect">
            <a:avLst/>
          </a:prstGeom>
        </p:spPr>
        <p:txBody>
          <a:bodyPr wrap="square">
            <a:spAutoFit/>
          </a:bodyPr>
          <a:lstStyle/>
          <a:p>
            <a:pPr rtl="0"/>
            <a:r>
              <a:rPr lang="cy-GB" sz="2200"/>
              <a:t>Helpu'r plentyn i labelu eu teimladau</a:t>
            </a:r>
          </a:p>
        </p:txBody>
      </p:sp>
      <p:sp>
        <p:nvSpPr>
          <p:cNvPr id="6" name="Rectangle 5">
            <a:extLst>
              <a:ext uri="{FF2B5EF4-FFF2-40B4-BE49-F238E27FC236}">
                <a16:creationId xmlns:a16="http://schemas.microsoft.com/office/drawing/2014/main" id="{546072CC-750C-4227-89F1-8FE1309223B6}"/>
              </a:ext>
            </a:extLst>
          </p:cNvPr>
          <p:cNvSpPr/>
          <p:nvPr/>
        </p:nvSpPr>
        <p:spPr>
          <a:xfrm>
            <a:off x="6639664" y="4215313"/>
            <a:ext cx="2677732" cy="861774"/>
          </a:xfrm>
          <a:prstGeom prst="rect">
            <a:avLst/>
          </a:prstGeom>
        </p:spPr>
        <p:txBody>
          <a:bodyPr wrap="square">
            <a:spAutoFit/>
          </a:bodyPr>
          <a:lstStyle/>
          <a:p>
            <a:pPr rtl="0"/>
            <a:r>
              <a:rPr lang="cy-GB" sz="2500"/>
              <a:t>Dilysu emosiynau plentyn</a:t>
            </a:r>
          </a:p>
        </p:txBody>
      </p:sp>
      <p:pic>
        <p:nvPicPr>
          <p:cNvPr id="4100" name="Picture 4" descr="https://sunflowerstorytime.files.wordpress.com/2011/03/emotion-faces-picture-e1429925480789.png">
            <a:extLst>
              <a:ext uri="{FF2B5EF4-FFF2-40B4-BE49-F238E27FC236}">
                <a16:creationId xmlns:a16="http://schemas.microsoft.com/office/drawing/2014/main" id="{4FCD6356-50E1-49E8-AD0D-7A8BE44262B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098" y="3928686"/>
            <a:ext cx="2468546" cy="1838124"/>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a:extLst>
              <a:ext uri="{FF2B5EF4-FFF2-40B4-BE49-F238E27FC236}">
                <a16:creationId xmlns:a16="http://schemas.microsoft.com/office/drawing/2014/main" id="{5C714A3A-DB1A-405B-8E54-38BC79FDD5FC}"/>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51981" y="219618"/>
            <a:ext cx="1648870" cy="1337926"/>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Image result for listening to  sad teenager">
            <a:hlinkClick r:id="rId6"/>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517136" y="2184570"/>
            <a:ext cx="2001395" cy="133552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See the source image"/>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788971" y="4084220"/>
            <a:ext cx="1703873" cy="1527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54247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Emotion Coaching Process (1)"/>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27584" y="260648"/>
            <a:ext cx="7632848" cy="5616624"/>
          </a:xfrm>
          <a:prstGeom prst="rect">
            <a:avLst/>
          </a:prstGeom>
          <a:noFill/>
          <a:ln>
            <a:noFill/>
          </a:ln>
        </p:spPr>
      </p:pic>
    </p:spTree>
    <p:extLst>
      <p:ext uri="{BB962C8B-B14F-4D97-AF65-F5344CB8AC3E}">
        <p14:creationId xmlns:p14="http://schemas.microsoft.com/office/powerpoint/2010/main" val="15595569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rtl="0"/>
            <a:r>
              <a:rPr lang="cy-GB"/>
              <a:t>Sut mae Effaith 'aces' yn ymddangos mewn Plant yn eu Harddegau</a:t>
            </a:r>
          </a:p>
        </p:txBody>
      </p:sp>
      <p:sp>
        <p:nvSpPr>
          <p:cNvPr id="3" name="Content Placeholder 2"/>
          <p:cNvSpPr>
            <a:spLocks noGrp="1"/>
          </p:cNvSpPr>
          <p:nvPr>
            <p:ph idx="1"/>
          </p:nvPr>
        </p:nvSpPr>
        <p:spPr/>
        <p:txBody>
          <a:bodyPr/>
          <a:lstStyle/>
          <a:p>
            <a:endParaRPr lang="en-GB" dirty="0"/>
          </a:p>
        </p:txBody>
      </p:sp>
      <p:pic>
        <p:nvPicPr>
          <p:cNvPr id="1033"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2132856"/>
            <a:ext cx="4038600" cy="246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4" name="Picture 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20072" y="1916832"/>
            <a:ext cx="3240484" cy="16202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5" name="Picture 1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43549" y="3648514"/>
            <a:ext cx="3024460" cy="15122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6" name="Picture 1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57104" y="5349028"/>
            <a:ext cx="2727425" cy="14258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7" name="Picture 1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837577" y="4912425"/>
            <a:ext cx="2614171" cy="1772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8" name="Picture 1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67544" y="4912425"/>
            <a:ext cx="2121981" cy="1862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790736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61358"/>
            <a:ext cx="6571343" cy="1049235"/>
          </a:xfrm>
        </p:spPr>
        <p:txBody>
          <a:bodyPr/>
          <a:lstStyle/>
          <a:p>
            <a:pPr rtl="0"/>
            <a:r>
              <a:rPr lang="cy-GB"/>
              <a:t>eLLIOT</a:t>
            </a:r>
          </a:p>
        </p:txBody>
      </p:sp>
      <p:sp>
        <p:nvSpPr>
          <p:cNvPr id="3" name="Content Placeholder 2"/>
          <p:cNvSpPr>
            <a:spLocks noGrp="1"/>
          </p:cNvSpPr>
          <p:nvPr>
            <p:ph idx="1"/>
          </p:nvPr>
        </p:nvSpPr>
        <p:spPr>
          <a:xfrm>
            <a:off x="761045" y="941207"/>
            <a:ext cx="8150543" cy="2631809"/>
          </a:xfrm>
        </p:spPr>
        <p:txBody>
          <a:bodyPr>
            <a:normAutofit fontScale="77500" lnSpcReduction="20000"/>
          </a:bodyPr>
          <a:lstStyle/>
          <a:p>
            <a:pPr marL="0" indent="0" rtl="0">
              <a:buNone/>
            </a:pPr>
            <a:r>
              <a:rPr lang="cy-GB" sz="3000"/>
              <a:t>Rydych chi'n aelod o staff yn cerdded i'ch gwers nesaf. Mae mwyafrif y myfyrwyr wedi cyrraedd eu dosbarthiadau, ond rydych chi'n gweld Elliot yn pwyso yn erbyn wal y coridor. Rydych chi'n cerdded heibio gan eich bod ar frys, ond pan edrychwch yn ôl i'w gyfeiriad mae'n edrych fel mae wedi bod yn crio. Pan ydych chi'n dal ei lygad, mae'n troi i ffwrdd yn gyflym, gan fwmian: 'Rwy'n casáu pawb yn yr ysgol hon ac mae pawb yn @% #! # fy nghasáu i!'</a:t>
            </a:r>
          </a:p>
          <a:p>
            <a:pPr marL="0" indent="0">
              <a:buNone/>
            </a:pPr>
            <a:endParaRPr lang="en-GB" dirty="0"/>
          </a:p>
          <a:p>
            <a:endParaRPr lang="en-GB" dirty="0"/>
          </a:p>
          <a:p>
            <a:endParaRPr lang="en-GB" dirty="0"/>
          </a:p>
          <a:p>
            <a:endParaRPr lang="en-GB" dirty="0"/>
          </a:p>
          <a:p>
            <a:pPr marL="0" indent="0">
              <a:buNone/>
            </a:pPr>
            <a:endParaRPr lang="en-GB" dirty="0"/>
          </a:p>
        </p:txBody>
      </p:sp>
      <p:sp>
        <p:nvSpPr>
          <p:cNvPr id="5" name="TextBox 4">
            <a:extLst>
              <a:ext uri="{FF2B5EF4-FFF2-40B4-BE49-F238E27FC236}">
                <a16:creationId xmlns:a16="http://schemas.microsoft.com/office/drawing/2014/main" id="{8F598F67-E2A2-4DD7-A789-15EFB5C3DC7F}"/>
              </a:ext>
            </a:extLst>
          </p:cNvPr>
          <p:cNvSpPr txBox="1"/>
          <p:nvPr/>
        </p:nvSpPr>
        <p:spPr>
          <a:xfrm>
            <a:off x="283355" y="4104091"/>
            <a:ext cx="4680520" cy="1569660"/>
          </a:xfrm>
          <a:prstGeom prst="rect">
            <a:avLst/>
          </a:prstGeom>
          <a:noFill/>
        </p:spPr>
        <p:txBody>
          <a:bodyPr wrap="square" rtlCol="0">
            <a:spAutoFit/>
          </a:bodyPr>
          <a:lstStyle/>
          <a:p>
            <a:pPr rtl="0"/>
            <a:r>
              <a:rPr lang="cy-GB" sz="2400" i="1">
                <a:solidFill>
                  <a:srgbClr val="FF0000"/>
                </a:solidFill>
              </a:rPr>
              <a:t>Gweithgaredd: Cydweddwch yr ymatebion i sut mae'r aelod o staff yn gweld emosiwn. Pa effaith y gallai'r gwahanol ymatebion hyn ei chael ar Elliot?</a:t>
            </a:r>
          </a:p>
        </p:txBody>
      </p:sp>
      <p:pic>
        <p:nvPicPr>
          <p:cNvPr id="1028" name="Picture 4" descr="Image result for sullen teenager male school corridor">
            <a:extLst>
              <a:ext uri="{FF2B5EF4-FFF2-40B4-BE49-F238E27FC236}">
                <a16:creationId xmlns:a16="http://schemas.microsoft.com/office/drawing/2014/main" id="{D4CB486F-E7CC-4CFF-9DA3-EBC5CC53C8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12931" y="3573016"/>
            <a:ext cx="3947714" cy="26318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6340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8784976" cy="504056"/>
          </a:xfrm>
        </p:spPr>
        <p:txBody>
          <a:bodyPr>
            <a:noAutofit/>
          </a:bodyPr>
          <a:lstStyle/>
          <a:p>
            <a:pPr algn="ctr" rtl="0"/>
            <a:r>
              <a:rPr lang="cy-GB" sz="2000">
                <a:solidFill>
                  <a:srgbClr val="FF0000"/>
                </a:solidFill>
              </a:rPr>
              <a:t>Cydweddwch yr ymateb i sut mae'r unigolyn yn gweld mynegiant emosiynol</a:t>
            </a:r>
          </a:p>
        </p:txBody>
      </p:sp>
      <p:sp>
        <p:nvSpPr>
          <p:cNvPr id="3" name="Content Placeholder 2"/>
          <p:cNvSpPr>
            <a:spLocks noGrp="1"/>
          </p:cNvSpPr>
          <p:nvPr>
            <p:ph idx="1"/>
          </p:nvPr>
        </p:nvSpPr>
        <p:spPr>
          <a:xfrm>
            <a:off x="295422" y="2276872"/>
            <a:ext cx="8784976" cy="4896544"/>
          </a:xfrm>
        </p:spPr>
        <p:txBody>
          <a:bodyPr>
            <a:normAutofit fontScale="92500"/>
          </a:bodyPr>
          <a:lstStyle/>
          <a:p>
            <a:pPr marL="0" indent="0" rtl="0">
              <a:buNone/>
            </a:pPr>
            <a:r>
              <a:rPr lang="cy-GB" sz="2200" b="1">
                <a:solidFill>
                  <a:srgbClr val="FF0000"/>
                </a:solidFill>
              </a:rPr>
              <a:t>1. </a:t>
            </a:r>
            <a:r>
              <a:rPr lang="cy-GB" sz="2200"/>
              <a:t>“Ewch i mewn i'r dosbarth, ddyn ifanc! Allwch chi ddim fod yn gas i'r plant ym Mlwyddyn 7 ac yna dechrau chwilio am gydymdeimlad pan na fydd pethau'n mynd o'ch plaid!! "</a:t>
            </a:r>
          </a:p>
          <a:p>
            <a:pPr marL="0" lvl="0" indent="0" rtl="0">
              <a:buNone/>
            </a:pPr>
            <a:r>
              <a:rPr lang="cy-GB" sz="2200" b="1">
                <a:solidFill>
                  <a:srgbClr val="FF0000"/>
                </a:solidFill>
              </a:rPr>
              <a:t>2. </a:t>
            </a:r>
            <a:r>
              <a:rPr lang="cy-GB" sz="2200"/>
              <a:t>"Dydych chi ddim yn ymddangos fel y bachgen haerllug rydych chi'n arfer bod! Mewn gwirionedd rydych chi'n ymddangos yn drist. Rydw i ar y ffordd i fathemateg, galwch heibio i 3A ar ôl eich gwers cyn yr egwyl a gallwn ni gael sgwrs! "</a:t>
            </a:r>
          </a:p>
          <a:p>
            <a:pPr marL="0" lvl="0" indent="0" rtl="0">
              <a:buNone/>
            </a:pPr>
            <a:r>
              <a:rPr lang="cy-GB" sz="2200" b="1">
                <a:solidFill>
                  <a:srgbClr val="FF0000"/>
                </a:solidFill>
              </a:rPr>
              <a:t>3. </a:t>
            </a:r>
            <a:r>
              <a:rPr lang="cy-GB" sz="2200"/>
              <a:t>“Sut y beiddiwch chi ddweud hynny? Rydym yn gwneud cymaint drosoch chi yma, Elliot!” </a:t>
            </a:r>
          </a:p>
          <a:p>
            <a:pPr marL="0" lvl="0" indent="0" rtl="0">
              <a:buNone/>
            </a:pPr>
            <a:r>
              <a:rPr lang="cy-GB" sz="2200" b="1">
                <a:solidFill>
                  <a:srgbClr val="FF0000"/>
                </a:solidFill>
              </a:rPr>
              <a:t>4. </a:t>
            </a:r>
            <a:r>
              <a:rPr lang="cy-GB" sz="2200"/>
              <a:t>“Elliot, rydych chi'n ymddangos yn ofidus. Rydw i eisiau siarad â chi amdano, ond allwn ni ddim siarad am hyn ar hyn o bryd, ffrind, dylech chi fod yn y dosbarth.  A fyddwch chi yn Nhŷ Seren amser cinio? Gallen ni siarad pryd hynny.” </a:t>
            </a:r>
          </a:p>
          <a:p>
            <a:pPr marL="0" indent="0">
              <a:buNone/>
            </a:pPr>
            <a:endParaRPr lang="en-US" dirty="0"/>
          </a:p>
          <a:p>
            <a:endParaRPr lang="en-GB" dirty="0">
              <a:highlight>
                <a:srgbClr val="FF0000"/>
              </a:highlight>
            </a:endParaRPr>
          </a:p>
        </p:txBody>
      </p:sp>
      <p:pic>
        <p:nvPicPr>
          <p:cNvPr id="7172" name="Picture 4" descr="http://ethosmagazine.org/wp-content/uploads/2013/10/whatever02.jpg">
            <a:extLst>
              <a:ext uri="{FF2B5EF4-FFF2-40B4-BE49-F238E27FC236}">
                <a16:creationId xmlns:a16="http://schemas.microsoft.com/office/drawing/2014/main" id="{DC731F6F-21A0-416D-885F-25B8421DCD2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4387" y="815489"/>
            <a:ext cx="1954186" cy="1509132"/>
          </a:xfrm>
          <a:prstGeom prst="rect">
            <a:avLst/>
          </a:prstGeom>
          <a:noFill/>
          <a:extLst>
            <a:ext uri="{909E8E84-426E-40DD-AFC4-6F175D3DCCD1}">
              <a14:hiddenFill xmlns:a14="http://schemas.microsoft.com/office/drawing/2010/main">
                <a:solidFill>
                  <a:srgbClr val="FFFFFF"/>
                </a:solidFill>
              </a14:hiddenFill>
            </a:ext>
          </a:extLst>
        </p:spPr>
      </p:pic>
      <p:pic>
        <p:nvPicPr>
          <p:cNvPr id="7178" name="Picture 10" descr="https://t3.ftcdn.net/jpg/00/50/39/12/240_F_50391224_l2KVN0JWE88Kua43yCZBFDko1pU7QkC2.jpg">
            <a:extLst>
              <a:ext uri="{FF2B5EF4-FFF2-40B4-BE49-F238E27FC236}">
                <a16:creationId xmlns:a16="http://schemas.microsoft.com/office/drawing/2014/main" id="{6309DE01-BD4B-473F-9695-08BFDCD8B5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66855" y="854832"/>
            <a:ext cx="1755960" cy="136125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https://media-exp1.licdn.com/mpr/mpr/p/6/005/0ae/2b5/064793a.png">
            <a:extLst>
              <a:ext uri="{FF2B5EF4-FFF2-40B4-BE49-F238E27FC236}">
                <a16:creationId xmlns:a16="http://schemas.microsoft.com/office/drawing/2014/main" id="{2CC8F00D-58C1-41FE-A787-E0968972542A}"/>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74957" y="854832"/>
            <a:ext cx="1641458" cy="133191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stop angry face">
            <a:extLst>
              <a:ext uri="{FF2B5EF4-FFF2-40B4-BE49-F238E27FC236}">
                <a16:creationId xmlns:a16="http://schemas.microsoft.com/office/drawing/2014/main" id="{35C591EE-1FA7-404D-831D-B47BA709A9D0}"/>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908537" y="815489"/>
            <a:ext cx="1468464" cy="1468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5571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91348" y="260648"/>
            <a:ext cx="8852652" cy="798402"/>
          </a:xfrm>
        </p:spPr>
        <p:txBody>
          <a:bodyPr>
            <a:normAutofit/>
          </a:bodyPr>
          <a:lstStyle/>
          <a:p>
            <a:pPr algn="ctr" rtl="0"/>
            <a:r>
              <a:rPr lang="cy-GB" sz="2000">
                <a:solidFill>
                  <a:srgbClr val="FF0000"/>
                </a:solidFill>
              </a:rPr>
              <a:t>Gweithgaredd: Cydweddwch yr ymateb i sut mae'r unigolyn yn gweld mynegiant emosiynol</a:t>
            </a:r>
          </a:p>
        </p:txBody>
      </p:sp>
      <p:sp>
        <p:nvSpPr>
          <p:cNvPr id="3" name="Content Placeholder 2"/>
          <p:cNvSpPr>
            <a:spLocks noGrp="1"/>
          </p:cNvSpPr>
          <p:nvPr>
            <p:ph idx="1"/>
          </p:nvPr>
        </p:nvSpPr>
        <p:spPr>
          <a:xfrm>
            <a:off x="291348" y="2158018"/>
            <a:ext cx="8852652" cy="4699983"/>
          </a:xfrm>
        </p:spPr>
        <p:txBody>
          <a:bodyPr>
            <a:normAutofit lnSpcReduction="10000"/>
          </a:bodyPr>
          <a:lstStyle/>
          <a:p>
            <a:pPr marL="0" indent="0" rtl="0">
              <a:buNone/>
            </a:pPr>
            <a:r>
              <a:rPr lang="cy-GB" sz="2600" b="1">
                <a:solidFill>
                  <a:srgbClr val="FF0000"/>
                </a:solidFill>
              </a:rPr>
              <a:t>5</a:t>
            </a:r>
            <a:r>
              <a:rPr lang="cy-GB" sz="2600">
                <a:solidFill>
                  <a:srgbClr val="FF0000"/>
                </a:solidFill>
              </a:rPr>
              <a:t>. </a:t>
            </a:r>
            <a:r>
              <a:rPr lang="cy-GB" sz="2600"/>
              <a:t>“Peidiwch â phoeni, Elliot. Rwy'n gwybod bod pethau wedi bod yn anodd i chi, ffrind, ond mae'r haul yn disgleirio, a bydd pethau'n gwella! Maen nhw bob amser yn gwneud hynny!” </a:t>
            </a:r>
          </a:p>
          <a:p>
            <a:pPr marL="0" indent="0" rtl="0">
              <a:buNone/>
            </a:pPr>
            <a:r>
              <a:rPr lang="cy-GB" sz="2600" b="1">
                <a:solidFill>
                  <a:srgbClr val="FF0000"/>
                </a:solidFill>
              </a:rPr>
              <a:t>6. </a:t>
            </a:r>
            <a:r>
              <a:rPr lang="cy-GB" sz="2600"/>
              <a:t>“Eh, na, ddyn ifanc. Gwyliwch eich iaith!! Dydyn ni ddim yn dweud pethau fel hynny! </a:t>
            </a:r>
          </a:p>
          <a:p>
            <a:pPr marL="0" indent="0" rtl="0">
              <a:buNone/>
            </a:pPr>
            <a:r>
              <a:rPr lang="cy-GB" sz="2600" b="1">
                <a:solidFill>
                  <a:srgbClr val="FF0000"/>
                </a:solidFill>
              </a:rPr>
              <a:t>7. </a:t>
            </a:r>
            <a:r>
              <a:rPr lang="cy-GB" sz="2600"/>
              <a:t>“Elliot, rydych chi'n edrych braidd yn rhwystredig yno. Rwy'n tybio a ydych chi'n poeni am yr hyn a ddigwyddodd gyda'r bechgyn yn 8c yn gynharach heddiw ... "</a:t>
            </a:r>
          </a:p>
          <a:p>
            <a:pPr marL="0" indent="0" rtl="0">
              <a:buNone/>
            </a:pPr>
            <a:r>
              <a:rPr lang="cy-GB" sz="2600" b="1">
                <a:solidFill>
                  <a:srgbClr val="FF0000"/>
                </a:solidFill>
              </a:rPr>
              <a:t>8.</a:t>
            </a:r>
            <a:r>
              <a:rPr lang="cy-GB" sz="2600" b="1"/>
              <a:t> </a:t>
            </a:r>
            <a:r>
              <a:rPr lang="cy-GB" sz="2600"/>
              <a:t>“Ewch i siarad â Mrs. Robbins, Elliot!”</a:t>
            </a:r>
          </a:p>
          <a:p>
            <a:pPr marL="0" lvl="0" indent="0">
              <a:buNone/>
            </a:pPr>
            <a:endParaRPr lang="en-GB" dirty="0">
              <a:highlight>
                <a:srgbClr val="FF0000"/>
              </a:highlight>
            </a:endParaRPr>
          </a:p>
        </p:txBody>
      </p:sp>
      <p:pic>
        <p:nvPicPr>
          <p:cNvPr id="7172" name="Picture 4" descr="http://ethosmagazine.org/wp-content/uploads/2013/10/whatever02.jpg">
            <a:extLst>
              <a:ext uri="{FF2B5EF4-FFF2-40B4-BE49-F238E27FC236}">
                <a16:creationId xmlns:a16="http://schemas.microsoft.com/office/drawing/2014/main" id="{DC731F6F-21A0-416D-885F-25B8421DCD2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25747" y="924424"/>
            <a:ext cx="1666605" cy="1207934"/>
          </a:xfrm>
          <a:prstGeom prst="rect">
            <a:avLst/>
          </a:prstGeom>
          <a:noFill/>
          <a:extLst>
            <a:ext uri="{909E8E84-426E-40DD-AFC4-6F175D3DCCD1}">
              <a14:hiddenFill xmlns:a14="http://schemas.microsoft.com/office/drawing/2010/main">
                <a:solidFill>
                  <a:srgbClr val="FFFFFF"/>
                </a:solidFill>
              </a14:hiddenFill>
            </a:ext>
          </a:extLst>
        </p:spPr>
      </p:pic>
      <p:pic>
        <p:nvPicPr>
          <p:cNvPr id="7178" name="Picture 10" descr="https://t3.ftcdn.net/jpg/00/50/39/12/240_F_50391224_l2KVN0JWE88Kua43yCZBFDko1pU7QkC2.jpg">
            <a:extLst>
              <a:ext uri="{FF2B5EF4-FFF2-40B4-BE49-F238E27FC236}">
                <a16:creationId xmlns:a16="http://schemas.microsoft.com/office/drawing/2014/main" id="{6309DE01-BD4B-473F-9695-08BFDCD8B5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75128" y="872729"/>
            <a:ext cx="1624864" cy="125962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https://media-exp1.licdn.com/mpr/mpr/p/6/005/0ae/2b5/064793a.png">
            <a:extLst>
              <a:ext uri="{FF2B5EF4-FFF2-40B4-BE49-F238E27FC236}">
                <a16:creationId xmlns:a16="http://schemas.microsoft.com/office/drawing/2014/main" id="{832B5127-4377-4218-8EB0-101CFFA22CD2}"/>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27125" y="885881"/>
            <a:ext cx="1596192" cy="129518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Image result for stop angry face">
            <a:extLst>
              <a:ext uri="{FF2B5EF4-FFF2-40B4-BE49-F238E27FC236}">
                <a16:creationId xmlns:a16="http://schemas.microsoft.com/office/drawing/2014/main" id="{6473431C-17A4-4C87-8AA0-373CDDFB2ED6}"/>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807938" y="924424"/>
            <a:ext cx="1676210" cy="12335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01848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260648"/>
            <a:ext cx="7668344" cy="798402"/>
          </a:xfrm>
        </p:spPr>
        <p:txBody>
          <a:bodyPr>
            <a:normAutofit/>
          </a:bodyPr>
          <a:lstStyle/>
          <a:p>
            <a:pPr algn="ctr" rtl="0"/>
            <a:r>
              <a:rPr lang="cy-GB" sz="2000">
                <a:solidFill>
                  <a:srgbClr val="FF0000"/>
                </a:solidFill>
              </a:rPr>
              <a:t>Beth allai ddigwydd nesaf gan ddefnyddio pob ymagwedd?  Sut y gallai Elliot deimlo/ymateb?</a:t>
            </a:r>
          </a:p>
        </p:txBody>
      </p:sp>
      <p:pic>
        <p:nvPicPr>
          <p:cNvPr id="7172" name="Picture 4" descr="http://ethosmagazine.org/wp-content/uploads/2013/10/whatever02.jpg">
            <a:extLst>
              <a:ext uri="{FF2B5EF4-FFF2-40B4-BE49-F238E27FC236}">
                <a16:creationId xmlns:a16="http://schemas.microsoft.com/office/drawing/2014/main" id="{DC731F6F-21A0-416D-885F-25B8421DCD2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39856" y="863584"/>
            <a:ext cx="1948436" cy="1504691"/>
          </a:xfrm>
          <a:prstGeom prst="rect">
            <a:avLst/>
          </a:prstGeom>
          <a:noFill/>
          <a:extLst>
            <a:ext uri="{909E8E84-426E-40DD-AFC4-6F175D3DCCD1}">
              <a14:hiddenFill xmlns:a14="http://schemas.microsoft.com/office/drawing/2010/main">
                <a:solidFill>
                  <a:srgbClr val="FFFFFF"/>
                </a:solidFill>
              </a14:hiddenFill>
            </a:ext>
          </a:extLst>
        </p:spPr>
      </p:pic>
      <p:pic>
        <p:nvPicPr>
          <p:cNvPr id="7178" name="Picture 10" descr="https://t3.ftcdn.net/jpg/00/50/39/12/240_F_50391224_l2KVN0JWE88Kua43yCZBFDko1pU7QkC2.jpg">
            <a:extLst>
              <a:ext uri="{FF2B5EF4-FFF2-40B4-BE49-F238E27FC236}">
                <a16:creationId xmlns:a16="http://schemas.microsoft.com/office/drawing/2014/main" id="{6309DE01-BD4B-473F-9695-08BFDCD8B5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56756" y="892642"/>
            <a:ext cx="1905000" cy="147679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https://media-exp1.licdn.com/mpr/mpr/p/6/005/0ae/2b5/064793a.png">
            <a:extLst>
              <a:ext uri="{FF2B5EF4-FFF2-40B4-BE49-F238E27FC236}">
                <a16:creationId xmlns:a16="http://schemas.microsoft.com/office/drawing/2014/main" id="{832B5127-4377-4218-8EB0-101CFFA22CD2}"/>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39552" y="908720"/>
            <a:ext cx="1800200" cy="1460718"/>
          </a:xfrm>
          <a:prstGeom prst="rect">
            <a:avLst/>
          </a:prstGeom>
          <a:noFill/>
          <a:extLst>
            <a:ext uri="{909E8E84-426E-40DD-AFC4-6F175D3DCCD1}">
              <a14:hiddenFill xmlns:a14="http://schemas.microsoft.com/office/drawing/2010/main">
                <a:solidFill>
                  <a:srgbClr val="FFFFFF"/>
                </a:solidFill>
              </a14:hiddenFill>
            </a:ext>
          </a:extLst>
        </p:spPr>
      </p:pic>
      <p:sp>
        <p:nvSpPr>
          <p:cNvPr id="4" name="Cloud 3"/>
          <p:cNvSpPr/>
          <p:nvPr/>
        </p:nvSpPr>
        <p:spPr>
          <a:xfrm>
            <a:off x="4897169" y="2507865"/>
            <a:ext cx="3891123" cy="2087384"/>
          </a:xfrm>
          <a:prstGeom prst="cloud">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cy-GB">
                <a:solidFill>
                  <a:schemeClr val="tx1"/>
                </a:solidFill>
              </a:rPr>
              <a:t>“Eh, na, ddyn ifanc. Gwyliwch eich iaith. Dydyn ni ddim yn dweud pethau fel hynny! </a:t>
            </a:r>
          </a:p>
        </p:txBody>
      </p:sp>
      <p:sp>
        <p:nvSpPr>
          <p:cNvPr id="5" name="Cloud 4"/>
          <p:cNvSpPr/>
          <p:nvPr/>
        </p:nvSpPr>
        <p:spPr>
          <a:xfrm>
            <a:off x="4897169" y="4595249"/>
            <a:ext cx="4223914" cy="2002104"/>
          </a:xfrm>
          <a:prstGeom prst="cloud">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cy-GB" sz="1600">
                <a:solidFill>
                  <a:schemeClr val="tx1"/>
                </a:solidFill>
              </a:rPr>
              <a:t>"Ewch i mewn i'r dosbarth, ddyn ifanc! Allwch chi ddim fod yn gas i'r plant ym Mlwyddyn 7 ac yna dechrau chwilio am gydymdeimlad pan na fydd pethau'n mynd o'ch plaid!!"</a:t>
            </a:r>
          </a:p>
        </p:txBody>
      </p:sp>
      <p:sp>
        <p:nvSpPr>
          <p:cNvPr id="6" name="Cloud 5"/>
          <p:cNvSpPr/>
          <p:nvPr/>
        </p:nvSpPr>
        <p:spPr>
          <a:xfrm>
            <a:off x="747211" y="5086883"/>
            <a:ext cx="3635896" cy="1724794"/>
          </a:xfrm>
          <a:prstGeom prst="cloud">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rtl="0"/>
            <a:r>
              <a:rPr lang="cy-GB">
                <a:solidFill>
                  <a:schemeClr val="tx1"/>
                </a:solidFill>
              </a:rPr>
              <a:t>“Dere ymlaen, Elliot. Dydy pethau ddim mor ddrwg â hynny. Beth alla i ei wneud i helpu?</a:t>
            </a:r>
          </a:p>
        </p:txBody>
      </p:sp>
      <p:sp>
        <p:nvSpPr>
          <p:cNvPr id="8" name="Cloud 7"/>
          <p:cNvSpPr/>
          <p:nvPr/>
        </p:nvSpPr>
        <p:spPr>
          <a:xfrm>
            <a:off x="22917" y="2359387"/>
            <a:ext cx="4360190" cy="2653789"/>
          </a:xfrm>
          <a:prstGeom prst="cloud">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cy-GB" sz="1600" dirty="0">
              <a:solidFill>
                <a:schemeClr val="tx1"/>
              </a:solidFill>
            </a:endParaRPr>
          </a:p>
          <a:p>
            <a:pPr lvl="0" algn="ctr" rtl="0"/>
            <a:r>
              <a:rPr lang="cy-GB" sz="1600">
                <a:solidFill>
                  <a:schemeClr val="tx1"/>
                </a:solidFill>
              </a:rPr>
              <a:t>"Dydych chi ddim yn ymddangos fel y bachgen haerllug rydych chi'n arfer bod! Mewn gwirionedd rydych chi'n ymddangos yn drist. Rydw i ar y ffordd i fathemateg, galwch heibio i 3A ar ôl eich gwers cyn yr egwyl a gallwn ni gael sgwrs!</a:t>
            </a:r>
            <a:r>
              <a:rPr lang="cy-GB">
                <a:solidFill>
                  <a:schemeClr val="tx1"/>
                </a:solidFill>
              </a:rPr>
              <a:t>"</a:t>
            </a:r>
          </a:p>
        </p:txBody>
      </p:sp>
      <p:pic>
        <p:nvPicPr>
          <p:cNvPr id="12" name="Picture 2" descr="Image result for stop angry face">
            <a:extLst>
              <a:ext uri="{FF2B5EF4-FFF2-40B4-BE49-F238E27FC236}">
                <a16:creationId xmlns:a16="http://schemas.microsoft.com/office/drawing/2014/main" id="{F8932A4E-AEBC-40EF-9AED-5B0DA84C00AC}"/>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807938" y="908720"/>
            <a:ext cx="1839861" cy="1354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01140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1325953"/>
            <a:ext cx="8604448" cy="1049235"/>
          </a:xfrm>
        </p:spPr>
        <p:txBody>
          <a:bodyPr>
            <a:normAutofit/>
          </a:bodyPr>
          <a:lstStyle/>
          <a:p>
            <a:pPr algn="ctr" rtl="0"/>
            <a:r>
              <a:rPr lang="cy-GB" sz="3500">
                <a:solidFill>
                  <a:srgbClr val="002060"/>
                </a:solidFill>
              </a:rPr>
              <a:t>Rhowch 'aces' yn eu lle! </a:t>
            </a:r>
          </a:p>
        </p:txBody>
      </p:sp>
      <p:sp>
        <p:nvSpPr>
          <p:cNvPr id="3" name="Content Placeholder 2"/>
          <p:cNvSpPr>
            <a:spLocks noGrp="1"/>
          </p:cNvSpPr>
          <p:nvPr>
            <p:ph idx="1"/>
          </p:nvPr>
        </p:nvSpPr>
        <p:spPr>
          <a:xfrm>
            <a:off x="539552" y="2015734"/>
            <a:ext cx="7475283" cy="4077562"/>
          </a:xfrm>
        </p:spPr>
        <p:txBody>
          <a:bodyPr>
            <a:normAutofit/>
          </a:bodyPr>
          <a:lstStyle/>
          <a:p>
            <a:pPr rtl="0"/>
            <a:r>
              <a:rPr lang="cy-GB" sz="3000" b="1">
                <a:solidFill>
                  <a:srgbClr val="002060"/>
                </a:solidFill>
              </a:rPr>
              <a:t>C</a:t>
            </a:r>
            <a:r>
              <a:rPr lang="cy-GB" sz="3000"/>
              <a:t>hwaraegarwch- amgylchedd ac ymagwedd</a:t>
            </a:r>
          </a:p>
          <a:p>
            <a:pPr rtl="0"/>
            <a:r>
              <a:rPr lang="cy-GB" sz="3000" b="1">
                <a:solidFill>
                  <a:srgbClr val="002060"/>
                </a:solidFill>
              </a:rPr>
              <a:t>H</a:t>
            </a:r>
            <a:r>
              <a:rPr lang="cy-GB" sz="3000"/>
              <a:t>offi </a:t>
            </a:r>
          </a:p>
          <a:p>
            <a:pPr rtl="0"/>
            <a:r>
              <a:rPr lang="cy-GB" sz="3000" b="1">
                <a:solidFill>
                  <a:srgbClr val="002060"/>
                </a:solidFill>
              </a:rPr>
              <a:t>D</a:t>
            </a:r>
            <a:r>
              <a:rPr lang="cy-GB" sz="3000"/>
              <a:t>erbyniad</a:t>
            </a:r>
          </a:p>
          <a:p>
            <a:pPr rtl="0"/>
            <a:r>
              <a:rPr lang="cy-GB" sz="3000" b="1">
                <a:solidFill>
                  <a:srgbClr val="002060"/>
                </a:solidFill>
              </a:rPr>
              <a:t>C</a:t>
            </a:r>
            <a:r>
              <a:rPr lang="cy-GB" sz="3000"/>
              <a:t>hwilfrydedd</a:t>
            </a:r>
          </a:p>
          <a:p>
            <a:pPr rtl="0"/>
            <a:r>
              <a:rPr lang="cy-GB" sz="3000" b="1">
                <a:solidFill>
                  <a:srgbClr val="002060"/>
                </a:solidFill>
              </a:rPr>
              <a:t>E</a:t>
            </a:r>
            <a:r>
              <a:rPr lang="cy-GB" sz="3000"/>
              <a:t>mpathiy</a:t>
            </a:r>
          </a:p>
          <a:p>
            <a:pPr marL="0" indent="0" rtl="0">
              <a:buNone/>
            </a:pPr>
            <a:r>
              <a:rPr lang="cy-GB" sz="3000">
                <a:solidFill>
                  <a:schemeClr val="accent1">
                    <a:lumMod val="75000"/>
                  </a:schemeClr>
                </a:solidFill>
              </a:rPr>
              <a:t>(Dan Hughes, 2006)</a:t>
            </a:r>
          </a:p>
          <a:p>
            <a:endParaRPr lang="en-GB" dirty="0"/>
          </a:p>
          <a:p>
            <a:pPr marL="0" indent="0">
              <a:buNone/>
            </a:pPr>
            <a:endParaRPr lang="en-GB" dirty="0"/>
          </a:p>
          <a:p>
            <a:pPr marL="0" indent="0">
              <a:buNone/>
            </a:pPr>
            <a:endParaRPr lang="en-GB" dirty="0"/>
          </a:p>
        </p:txBody>
      </p:sp>
      <p:sp>
        <p:nvSpPr>
          <p:cNvPr id="7" name="Double Wave 6">
            <a:extLst>
              <a:ext uri="{FF2B5EF4-FFF2-40B4-BE49-F238E27FC236}">
                <a16:creationId xmlns:a16="http://schemas.microsoft.com/office/drawing/2014/main" id="{240913AE-D742-4702-8578-B1C6BB1C3835}"/>
              </a:ext>
            </a:extLst>
          </p:cNvPr>
          <p:cNvSpPr/>
          <p:nvPr/>
        </p:nvSpPr>
        <p:spPr>
          <a:xfrm>
            <a:off x="5580112" y="2987842"/>
            <a:ext cx="3181692" cy="2133346"/>
          </a:xfrm>
          <a:prstGeom prst="doubleWav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cy-GB" b="1">
                <a:solidFill>
                  <a:schemeClr val="tx1"/>
                </a:solidFill>
              </a:rPr>
              <a:t>Dull defnyddiol i sicrhau ymagwedd hyfforddi emosiynau yn yr ysgol neu'r cartref</a:t>
            </a:r>
          </a:p>
        </p:txBody>
      </p:sp>
      <p:pic>
        <p:nvPicPr>
          <p:cNvPr id="8" name="Picture 2" descr="https://media-exp1.licdn.com/mpr/mpr/p/6/005/0ae/2b5/064793a.png">
            <a:extLst>
              <a:ext uri="{FF2B5EF4-FFF2-40B4-BE49-F238E27FC236}">
                <a16:creationId xmlns:a16="http://schemas.microsoft.com/office/drawing/2014/main" id="{38376328-7D8E-4DF5-A325-4CABA8836DE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5514"/>
            <a:ext cx="2154313" cy="17480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53983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78800" y="230895"/>
            <a:ext cx="4754620" cy="1550775"/>
          </a:xfrm>
        </p:spPr>
        <p:txBody>
          <a:bodyPr>
            <a:noAutofit/>
          </a:bodyPr>
          <a:lstStyle/>
          <a:p>
            <a:pPr algn="ctr" rtl="0"/>
            <a:r>
              <a:rPr lang="cy-GB" sz="4500">
                <a:solidFill>
                  <a:srgbClr val="002060"/>
                </a:solidFill>
              </a:rPr>
              <a:t>Rhowch 'aces' yn </a:t>
            </a:r>
            <a:r>
              <a:rPr lang="en-GB" sz="4500" dirty="0">
                <a:solidFill>
                  <a:srgbClr val="002060"/>
                </a:solidFill>
              </a:rPr>
              <a:t/>
            </a:r>
            <a:br>
              <a:rPr lang="en-GB" sz="4500" dirty="0">
                <a:solidFill>
                  <a:srgbClr val="002060"/>
                </a:solidFill>
              </a:rPr>
            </a:br>
            <a:r>
              <a:rPr lang="cy-GB" sz="4500">
                <a:solidFill>
                  <a:srgbClr val="002060"/>
                </a:solidFill>
              </a:rPr>
              <a:t>eu lle! </a:t>
            </a:r>
          </a:p>
        </p:txBody>
      </p:sp>
      <p:sp>
        <p:nvSpPr>
          <p:cNvPr id="3" name="Content Placeholder 2"/>
          <p:cNvSpPr>
            <a:spLocks noGrp="1"/>
          </p:cNvSpPr>
          <p:nvPr>
            <p:ph idx="1"/>
          </p:nvPr>
        </p:nvSpPr>
        <p:spPr>
          <a:xfrm>
            <a:off x="539552" y="2015734"/>
            <a:ext cx="8604448" cy="4842266"/>
          </a:xfrm>
        </p:spPr>
        <p:txBody>
          <a:bodyPr>
            <a:normAutofit fontScale="32500" lnSpcReduction="20000"/>
          </a:bodyPr>
          <a:lstStyle/>
          <a:p>
            <a:pPr rtl="0"/>
            <a:r>
              <a:rPr lang="cy-GB" sz="6000" b="1">
                <a:solidFill>
                  <a:srgbClr val="002060"/>
                </a:solidFill>
              </a:rPr>
              <a:t>C</a:t>
            </a:r>
            <a:r>
              <a:rPr lang="cy-GB" sz="6000"/>
              <a:t>hwaraegarwch: </a:t>
            </a:r>
          </a:p>
          <a:p>
            <a:pPr marL="0" indent="0" rtl="0">
              <a:buNone/>
            </a:pPr>
            <a:r>
              <a:rPr lang="cy-GB" sz="6000"/>
              <a:t>Yn dangos cynhesrwydd, cyswllt llygaid meddal, osgo corff croesawgar</a:t>
            </a:r>
          </a:p>
          <a:p>
            <a:pPr rtl="0"/>
            <a:r>
              <a:rPr lang="cy-GB" sz="6000" b="1">
                <a:solidFill>
                  <a:srgbClr val="002060"/>
                </a:solidFill>
              </a:rPr>
              <a:t>H</a:t>
            </a:r>
            <a:r>
              <a:rPr lang="cy-GB" sz="6000"/>
              <a:t>offi:</a:t>
            </a:r>
          </a:p>
          <a:p>
            <a:pPr marL="0" indent="0" rtl="0">
              <a:buNone/>
            </a:pPr>
            <a:r>
              <a:rPr lang="cy-GB" sz="6000"/>
              <a:t>Yn dangos sylw cadarnhaol diamod am y plentyn</a:t>
            </a:r>
          </a:p>
          <a:p>
            <a:pPr rtl="0"/>
            <a:r>
              <a:rPr lang="cy-GB" sz="6000" b="1">
                <a:solidFill>
                  <a:srgbClr val="002060"/>
                </a:solidFill>
              </a:rPr>
              <a:t>D</a:t>
            </a:r>
            <a:r>
              <a:rPr lang="cy-GB" sz="6000"/>
              <a:t>erbyniad:</a:t>
            </a:r>
          </a:p>
          <a:p>
            <a:pPr marL="0" indent="0" rtl="0">
              <a:buNone/>
            </a:pPr>
            <a:r>
              <a:rPr lang="cy-GB" sz="6000"/>
              <a:t>"Rydych chi'n ymddangos yn ofidus iawn ar hyn o bryd. Beth sydd wedi digwydd?"</a:t>
            </a:r>
          </a:p>
          <a:p>
            <a:pPr rtl="0"/>
            <a:r>
              <a:rPr lang="cy-GB" sz="6000" b="1">
                <a:solidFill>
                  <a:srgbClr val="002060"/>
                </a:solidFill>
              </a:rPr>
              <a:t>C</a:t>
            </a:r>
            <a:r>
              <a:rPr lang="cy-GB" sz="6000"/>
              <a:t>hwilfrydedd:</a:t>
            </a:r>
          </a:p>
          <a:p>
            <a:pPr marL="0" indent="0" rtl="0">
              <a:buNone/>
            </a:pPr>
            <a:r>
              <a:rPr lang="cy-GB" sz="6000"/>
              <a:t>“Dw i'n </a:t>
            </a:r>
            <a:r>
              <a:rPr lang="cy-GB" sz="6000">
                <a:solidFill>
                  <a:srgbClr val="FF0000"/>
                </a:solidFill>
              </a:rPr>
              <a:t>tybio</a:t>
            </a:r>
            <a:r>
              <a:rPr lang="cy-GB" sz="6000"/>
              <a:t> a ydych chi'n ofidus am yr hyn a ddywedodd Gethin ... "</a:t>
            </a:r>
          </a:p>
          <a:p>
            <a:pPr rtl="0"/>
            <a:r>
              <a:rPr lang="cy-GB" sz="6000" b="1">
                <a:solidFill>
                  <a:srgbClr val="002060"/>
                </a:solidFill>
              </a:rPr>
              <a:t>E</a:t>
            </a:r>
            <a:r>
              <a:rPr lang="cy-GB" sz="6000"/>
              <a:t>mpathi:</a:t>
            </a:r>
          </a:p>
          <a:p>
            <a:pPr marL="0" indent="0" rtl="0">
              <a:buNone/>
            </a:pPr>
            <a:r>
              <a:rPr lang="cy-GB" sz="6000"/>
              <a:t>"Rwy'n gwybod eich bod chi'n ei gael yn anodd ar hyn o bryd bod eich mam i ffwrdd ac mae hynny'n iawn."</a:t>
            </a:r>
          </a:p>
          <a:p>
            <a:endParaRPr lang="en-GB" sz="6000" dirty="0"/>
          </a:p>
          <a:p>
            <a:pPr marL="0" indent="0">
              <a:buNone/>
            </a:pPr>
            <a:endParaRPr lang="en-GB" dirty="0"/>
          </a:p>
          <a:p>
            <a:pPr marL="0" indent="0">
              <a:buNone/>
            </a:pPr>
            <a:endParaRPr lang="en-GB" dirty="0"/>
          </a:p>
        </p:txBody>
      </p:sp>
      <p:pic>
        <p:nvPicPr>
          <p:cNvPr id="8" name="Picture 2" descr="https://media-exp1.licdn.com/mpr/mpr/p/6/005/0ae/2b5/064793a.png">
            <a:extLst>
              <a:ext uri="{FF2B5EF4-FFF2-40B4-BE49-F238E27FC236}">
                <a16:creationId xmlns:a16="http://schemas.microsoft.com/office/drawing/2014/main" id="{38376328-7D8E-4DF5-A325-4CABA8836DE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33420" y="230895"/>
            <a:ext cx="1619672" cy="131423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Image result for sullen teenager male school corridor">
            <a:extLst>
              <a:ext uri="{FF2B5EF4-FFF2-40B4-BE49-F238E27FC236}">
                <a16:creationId xmlns:a16="http://schemas.microsoft.com/office/drawing/2014/main" id="{512F4E33-0A16-469B-9397-1A153CF2165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6268" y="239982"/>
            <a:ext cx="2312532" cy="15416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02925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0658" y="867037"/>
            <a:ext cx="4162766" cy="1049235"/>
          </a:xfrm>
        </p:spPr>
        <p:txBody>
          <a:bodyPr>
            <a:normAutofit/>
          </a:bodyPr>
          <a:lstStyle/>
          <a:p>
            <a:pPr rtl="0"/>
            <a:r>
              <a:rPr lang="cy-GB"/>
              <a:t>Elliot- Sgwrs wedi'r wers </a:t>
            </a:r>
          </a:p>
        </p:txBody>
      </p:sp>
      <p:sp>
        <p:nvSpPr>
          <p:cNvPr id="3" name="Content Placeholder 2"/>
          <p:cNvSpPr>
            <a:spLocks noGrp="1"/>
          </p:cNvSpPr>
          <p:nvPr>
            <p:ph idx="1"/>
          </p:nvPr>
        </p:nvSpPr>
        <p:spPr>
          <a:xfrm>
            <a:off x="373251" y="2015732"/>
            <a:ext cx="4878200" cy="3450613"/>
          </a:xfrm>
        </p:spPr>
        <p:txBody>
          <a:bodyPr>
            <a:normAutofit/>
          </a:bodyPr>
          <a:lstStyle/>
          <a:p>
            <a:pPr rtl="0"/>
            <a:r>
              <a:rPr lang="cy-GB" sz="1800"/>
              <a:t>Aelod o Staff: Hei, Elliot. Dywedais y byddwn i'n sgwrsio â chi ar ôl eich gwers.  Gadewch i ni eistedd yma. Roeddech chi'n ymddangos yn ofidus iawn o'r blaen, beth sy'n digwydd?</a:t>
            </a:r>
          </a:p>
          <a:p>
            <a:pPr rtl="0"/>
            <a:r>
              <a:rPr lang="cy-GB" sz="1800"/>
              <a:t>Ruby: Dw i'n CASÁU bod yma. A dw i'n CASÁU pawb sy'n mynd i'r ysgol hon.</a:t>
            </a:r>
          </a:p>
          <a:p>
            <a:endParaRPr lang="en-GB" dirty="0"/>
          </a:p>
        </p:txBody>
      </p:sp>
      <p:sp>
        <p:nvSpPr>
          <p:cNvPr id="5" name="TextBox 4">
            <a:extLst>
              <a:ext uri="{FF2B5EF4-FFF2-40B4-BE49-F238E27FC236}">
                <a16:creationId xmlns:a16="http://schemas.microsoft.com/office/drawing/2014/main" id="{6D94A84F-24E0-4483-968D-8309148076A7}"/>
              </a:ext>
            </a:extLst>
          </p:cNvPr>
          <p:cNvSpPr txBox="1"/>
          <p:nvPr/>
        </p:nvSpPr>
        <p:spPr>
          <a:xfrm>
            <a:off x="0" y="4217130"/>
            <a:ext cx="5940152" cy="1938992"/>
          </a:xfrm>
          <a:prstGeom prst="rect">
            <a:avLst/>
          </a:prstGeom>
          <a:noFill/>
        </p:spPr>
        <p:txBody>
          <a:bodyPr wrap="square" rtlCol="0">
            <a:spAutoFit/>
          </a:bodyPr>
          <a:lstStyle/>
          <a:p>
            <a:pPr rtl="0"/>
            <a:r>
              <a:rPr lang="cy-GB" sz="2000" i="1">
                <a:solidFill>
                  <a:srgbClr val="FF0000"/>
                </a:solidFill>
              </a:rPr>
              <a:t>Mewn 3oedd, trefnwch ymarfer sy'n defnyddio ymagwedd hyfforddi emosiwn trwy PLACE. </a:t>
            </a:r>
          </a:p>
          <a:p>
            <a:pPr marL="342900" indent="-342900" rtl="0">
              <a:buFont typeface="Arial" panose="020B0604020202020204" pitchFamily="34" charset="0"/>
              <a:buChar char="•"/>
            </a:pPr>
            <a:r>
              <a:rPr lang="cy-GB" sz="2000" i="1">
                <a:solidFill>
                  <a:srgbClr val="FF0000"/>
                </a:solidFill>
              </a:rPr>
              <a:t>Tair rôl: Elliot; Aelod o staff; Arsyllydd</a:t>
            </a:r>
          </a:p>
          <a:p>
            <a:pPr marL="342900" indent="-342900" rtl="0">
              <a:buFont typeface="Arial" panose="020B0604020202020204" pitchFamily="34" charset="0"/>
              <a:buChar char="•"/>
            </a:pPr>
            <a:r>
              <a:rPr lang="cy-GB" sz="2000" i="1">
                <a:solidFill>
                  <a:srgbClr val="FF0000"/>
                </a:solidFill>
              </a:rPr>
              <a:t>Defnyddiwch ddiagram Hyfforddiant Emosiynau a'r rhestr wirio PLACE fel proc</a:t>
            </a:r>
          </a:p>
          <a:p>
            <a:pPr marL="342900" indent="-342900" rtl="0">
              <a:buFont typeface="Arial" panose="020B0604020202020204" pitchFamily="34" charset="0"/>
              <a:buChar char="•"/>
            </a:pPr>
            <a:r>
              <a:rPr lang="cy-GB" sz="2000" i="1">
                <a:solidFill>
                  <a:srgbClr val="FF0000"/>
                </a:solidFill>
              </a:rPr>
              <a:t>Bydd yr arsyllydd yn cwblhau'r rhestr wirio yn y daflen</a:t>
            </a:r>
          </a:p>
        </p:txBody>
      </p:sp>
      <p:pic>
        <p:nvPicPr>
          <p:cNvPr id="6" name="Picture 4" descr="Image result for sullen teenager male school corridor">
            <a:extLst>
              <a:ext uri="{FF2B5EF4-FFF2-40B4-BE49-F238E27FC236}">
                <a16:creationId xmlns:a16="http://schemas.microsoft.com/office/drawing/2014/main" id="{97B5218D-04E8-4744-82A4-8E8E2D0853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53424" y="2046072"/>
            <a:ext cx="3337005" cy="22246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18107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764704"/>
            <a:ext cx="6607901" cy="1049235"/>
          </a:xfrm>
        </p:spPr>
        <p:txBody>
          <a:bodyPr>
            <a:normAutofit/>
          </a:bodyPr>
          <a:lstStyle/>
          <a:p>
            <a:pPr algn="ctr" rtl="0"/>
            <a:r>
              <a:rPr lang="cy-GB"/>
              <a:t>Amser i roi adborth mewn grwpiau</a:t>
            </a:r>
          </a:p>
        </p:txBody>
      </p:sp>
      <p:sp>
        <p:nvSpPr>
          <p:cNvPr id="3" name="Content Placeholder 2"/>
          <p:cNvSpPr>
            <a:spLocks noGrp="1"/>
          </p:cNvSpPr>
          <p:nvPr>
            <p:ph idx="1"/>
          </p:nvPr>
        </p:nvSpPr>
        <p:spPr>
          <a:xfrm>
            <a:off x="0" y="1988840"/>
            <a:ext cx="5566699" cy="4581123"/>
          </a:xfrm>
        </p:spPr>
        <p:txBody>
          <a:bodyPr>
            <a:noAutofit/>
          </a:bodyPr>
          <a:lstStyle/>
          <a:p>
            <a:pPr marL="457200" indent="-457200" rtl="0">
              <a:buFont typeface="+mj-lt"/>
              <a:buAutoNum type="arabicPeriod"/>
            </a:pPr>
            <a:r>
              <a:rPr lang="cy-GB" sz="2500" i="1"/>
              <a:t>Bydd yr arsyllydd yn rhannu nodiadau a wneir ar restr wirio tra'n chwarae rôl.</a:t>
            </a:r>
          </a:p>
          <a:p>
            <a:pPr marL="457200" indent="-457200" rtl="0">
              <a:buFont typeface="+mj-lt"/>
              <a:buAutoNum type="arabicPeriod"/>
            </a:pPr>
            <a:r>
              <a:rPr lang="cy-GB" sz="2500" i="1"/>
              <a:t>Bydd yr aelod o staff ac Elliot yn rhannu teimladau a meddyliau a brofir tra'n chwarae rôl.</a:t>
            </a:r>
          </a:p>
          <a:p>
            <a:pPr marL="457200" indent="-457200" rtl="0">
              <a:buFont typeface="+mj-lt"/>
              <a:buAutoNum type="arabicPeriod"/>
            </a:pPr>
            <a:r>
              <a:rPr lang="cy-GB" sz="2500" i="1"/>
              <a:t>Beth fyddech chi'n ei ddweud/ei wneud i helpu ymhellach os oeddech chi'n aelod o'r staff? </a:t>
            </a:r>
          </a:p>
        </p:txBody>
      </p:sp>
      <p:pic>
        <p:nvPicPr>
          <p:cNvPr id="5" name="Picture 4" descr="Image result for sullen teenager male school corridor">
            <a:extLst>
              <a:ext uri="{FF2B5EF4-FFF2-40B4-BE49-F238E27FC236}">
                <a16:creationId xmlns:a16="http://schemas.microsoft.com/office/drawing/2014/main" id="{1A20C5DF-BA4D-48F3-A3D0-F25A90CA53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99411" y="2636912"/>
            <a:ext cx="3337005" cy="22246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27056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3" name="Picture 2" descr="http://images.clipartpanda.com/break-clipart-break-time-free-clipart-1.jpg">
            <a:extLst>
              <a:ext uri="{FF2B5EF4-FFF2-40B4-BE49-F238E27FC236}">
                <a16:creationId xmlns:a16="http://schemas.microsoft.com/office/drawing/2014/main" id="{0F7381D9-B4BC-4CB3-9709-EFAA45A6BCC3}"/>
              </a:ext>
            </a:extLst>
          </p:cNvPr>
          <p:cNvPicPr>
            <a:picLocks noGrp="1" noChangeAspect="1" noChangeArrowheads="1"/>
          </p:cNvPicPr>
          <p:nvPr>
            <p:ph idx="1"/>
          </p:nvPr>
        </p:nvPicPr>
        <p:blipFill rotWithShape="1">
          <a:blip r:embed="rId2" cstate="print">
            <a:extLst>
              <a:ext uri="{28A0092B-C50C-407E-A947-70E740481C1C}">
                <a14:useLocalDpi xmlns:a14="http://schemas.microsoft.com/office/drawing/2010/main" val="0"/>
              </a:ext>
            </a:extLst>
          </a:blip>
          <a:srcRect/>
          <a:stretch/>
        </p:blipFill>
        <p:spPr bwMode="auto">
          <a:xfrm>
            <a:off x="921637" y="643467"/>
            <a:ext cx="7300725" cy="4873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40950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270" name="Rectangle 76">
            <a:extLst>
              <a:ext uri="{FF2B5EF4-FFF2-40B4-BE49-F238E27FC236}">
                <a16:creationId xmlns:a16="http://schemas.microsoft.com/office/drawing/2014/main" id="{021A4066-B261-49FE-952E-A0FE3EE75CD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2" name="Rectangle 78">
            <a:extLst>
              <a:ext uri="{FF2B5EF4-FFF2-40B4-BE49-F238E27FC236}">
                <a16:creationId xmlns:a16="http://schemas.microsoft.com/office/drawing/2014/main" id="{81958111-BC13-4D45-AB27-0C2C83F9BA6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11274" name="Picture 80" descr="A picture containing indoor, furniture&#10;&#10;Description generated with high confidence">
            <a:extLst>
              <a:ext uri="{FF2B5EF4-FFF2-40B4-BE49-F238E27FC236}">
                <a16:creationId xmlns:a16="http://schemas.microsoft.com/office/drawing/2014/main" id="{D42F4933-2ECF-4EE5-BCE4-F19E3CA609FE}"/>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1275" name="Straight Connector 82">
            <a:extLst>
              <a:ext uri="{FF2B5EF4-FFF2-40B4-BE49-F238E27FC236}">
                <a16:creationId xmlns:a16="http://schemas.microsoft.com/office/drawing/2014/main" id="{C6FAC23C-014D-4AC5-AD1B-36F7D0E7EF32}"/>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381B4579-E2EA-4BD7-94FF-0A0BEE135C6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2648163"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87" name="Group 86">
            <a:extLst>
              <a:ext uri="{FF2B5EF4-FFF2-40B4-BE49-F238E27FC236}">
                <a16:creationId xmlns:a16="http://schemas.microsoft.com/office/drawing/2014/main" id="{82188758-E18A-4CE5-9D03-F4BF5D887C3F}"/>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5098" y="482171"/>
            <a:ext cx="4568843" cy="5149101"/>
            <a:chOff x="5446003" y="583365"/>
            <a:chExt cx="6091790" cy="5181928"/>
          </a:xfrm>
        </p:grpSpPr>
        <p:sp>
          <p:nvSpPr>
            <p:cNvPr id="88" name="Rectangle 87">
              <a:extLst>
                <a:ext uri="{FF2B5EF4-FFF2-40B4-BE49-F238E27FC236}">
                  <a16:creationId xmlns:a16="http://schemas.microsoft.com/office/drawing/2014/main" id="{821513DD-C15F-4381-AEA6-ED9E5E218CA6}"/>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CED2DE01-7F43-4858-85FC-27022DA78120}"/>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BECD21C-29A5-4952-B722-327A46EDD81A}"/>
              </a:ext>
            </a:extLst>
          </p:cNvPr>
          <p:cNvSpPr>
            <a:spLocks noGrp="1"/>
          </p:cNvSpPr>
          <p:nvPr>
            <p:ph type="title"/>
          </p:nvPr>
        </p:nvSpPr>
        <p:spPr>
          <a:xfrm>
            <a:off x="1088685" y="804520"/>
            <a:ext cx="2647617" cy="1049235"/>
          </a:xfrm>
        </p:spPr>
        <p:txBody>
          <a:bodyPr>
            <a:normAutofit fontScale="90000"/>
          </a:bodyPr>
          <a:lstStyle/>
          <a:p>
            <a:pPr rtl="0"/>
            <a:r>
              <a:rPr lang="cy-GB" sz="2000"/>
              <a:t>PRYD ALLAI SIARAD TRWY 'PLACE' FOD YN LLAI DEFNYDDIOL</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78106" y="824727"/>
            <a:ext cx="4208556" cy="46078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047692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84417"/>
            <a:ext cx="8229600" cy="1143000"/>
          </a:xfrm>
        </p:spPr>
        <p:txBody>
          <a:bodyPr>
            <a:normAutofit/>
          </a:bodyPr>
          <a:lstStyle/>
          <a:p>
            <a:pPr algn="ctr" rtl="0"/>
            <a:r>
              <a:rPr lang="cy-GB"/>
              <a:t>‘</a:t>
            </a:r>
            <a:r>
              <a:rPr lang="cy-GB">
                <a:solidFill>
                  <a:srgbClr val="FF0000"/>
                </a:solidFill>
              </a:rPr>
              <a:t>Y ffenestr goddefgarwch</a:t>
            </a:r>
            <a:r>
              <a:rPr lang="cy-GB"/>
              <a:t>’</a:t>
            </a: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924882" y="855917"/>
            <a:ext cx="7325028" cy="58897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38" name="Picture 2" descr="Image result for sad child">
            <a:extLst>
              <a:ext uri="{FF2B5EF4-FFF2-40B4-BE49-F238E27FC236}">
                <a16:creationId xmlns:a16="http://schemas.microsoft.com/office/drawing/2014/main" id="{6E537AA4-A914-4ED2-A849-FDE4E9A69CF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47965" y="5229200"/>
            <a:ext cx="1595669" cy="1196752"/>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See the source imag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82480" y="1113254"/>
            <a:ext cx="1963320" cy="1476783"/>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6216" y="2863057"/>
            <a:ext cx="1600200" cy="1630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323922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80608" y="0"/>
            <a:ext cx="8229600" cy="924712"/>
          </a:xfrm>
        </p:spPr>
        <p:txBody>
          <a:bodyPr>
            <a:normAutofit/>
          </a:bodyPr>
          <a:lstStyle/>
          <a:p>
            <a:pPr rtl="0"/>
            <a:r>
              <a:rPr lang="cy-GB"/>
              <a:t>Ffenestr goddefgarwch -Dan Siegel</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704512328"/>
              </p:ext>
            </p:extLst>
          </p:nvPr>
        </p:nvGraphicFramePr>
        <p:xfrm>
          <a:off x="0" y="478412"/>
          <a:ext cx="9144000" cy="6431280"/>
        </p:xfrm>
        <a:graphic>
          <a:graphicData uri="http://schemas.openxmlformats.org/drawingml/2006/table">
            <a:tbl>
              <a:tblPr firstRow="1" bandRow="1">
                <a:tableStyleId>{5C22544A-7EE6-4342-B048-85BDC9FD1C3A}</a:tableStyleId>
              </a:tblPr>
              <a:tblGrid>
                <a:gridCol w="9144000">
                  <a:extLst>
                    <a:ext uri="{9D8B030D-6E8A-4147-A177-3AD203B41FA5}">
                      <a16:colId xmlns:a16="http://schemas.microsoft.com/office/drawing/2014/main" val="20000"/>
                    </a:ext>
                  </a:extLst>
                </a:gridCol>
              </a:tblGrid>
              <a:tr h="1579201">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cy-GB" sz="2500">
                          <a:solidFill>
                            <a:schemeClr val="tx1"/>
                          </a:solidFill>
                        </a:rPr>
                        <a:t>'Ymateb ymladd neu ffoi’-</a:t>
                      </a:r>
                      <a:r>
                        <a:rPr lang="cy-GB" sz="2500" b="1">
                          <a:solidFill>
                            <a:schemeClr val="tx1"/>
                          </a:solidFill>
                        </a:rPr>
                        <a:t>Hyper-gynnwrf</a:t>
                      </a:r>
                      <a:r>
                        <a:rPr lang="cy-GB" sz="2500" b="1" baseline="0">
                          <a:solidFill>
                            <a:schemeClr val="tx1"/>
                          </a:solidFill>
                        </a:rPr>
                        <a:t> zone</a:t>
                      </a:r>
                    </a:p>
                    <a:p>
                      <a:pPr rtl="0"/>
                      <a:r>
                        <a:rPr lang="cy-GB" sz="2500">
                          <a:solidFill>
                            <a:schemeClr val="tx1"/>
                          </a:solidFill>
                        </a:rPr>
                        <a:t> </a:t>
                      </a:r>
                    </a:p>
                    <a:p>
                      <a:pPr rtl="0"/>
                      <a:r>
                        <a:rPr lang="cy-GB" sz="2500" b="0" i="1">
                          <a:solidFill>
                            <a:schemeClr val="tx1"/>
                          </a:solidFill>
                        </a:rPr>
                        <a:t>tensiwn, ysgwyd, meddyliau'n rasio, hyper-wyliadwriaeth, teimlo'n anniogel, cael eich llethu'n emosiynol, dicter/ffyrnigrwydd, byrbwyll, amddiffynnol</a:t>
                      </a:r>
                    </a:p>
                  </a:txBody>
                  <a:tcPr>
                    <a:solidFill>
                      <a:schemeClr val="accent5">
                        <a:lumMod val="40000"/>
                        <a:lumOff val="60000"/>
                      </a:schemeClr>
                    </a:solidFill>
                  </a:tcPr>
                </a:tc>
                <a:extLst>
                  <a:ext uri="{0D108BD9-81ED-4DB2-BD59-A6C34878D82A}">
                    <a16:rowId xmlns:a16="http://schemas.microsoft.com/office/drawing/2014/main" val="10000"/>
                  </a:ext>
                </a:extLst>
              </a:tr>
              <a:tr h="2357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2000" b="1"/>
                        <a:t> </a:t>
                      </a:r>
                      <a:r>
                        <a:rPr lang="cy-GB" sz="2500" b="1"/>
                        <a:t>‘Ffenestr goddefgarwch’</a:t>
                      </a:r>
                      <a:r>
                        <a:rPr lang="cy-GB" sz="2500" b="1">
                          <a:solidFill>
                            <a:schemeClr val="tx1"/>
                          </a:solidFill>
                        </a:rPr>
                        <a:t> </a:t>
                      </a:r>
                      <a:r>
                        <a:rPr lang="cy-GB" sz="2500" b="1" baseline="0">
                          <a:solidFill>
                            <a:schemeClr val="tx1"/>
                          </a:solidFill>
                        </a:rPr>
                        <a:t>P</a:t>
                      </a:r>
                      <a:r>
                        <a:rPr lang="cy-GB" sz="2500" b="1">
                          <a:solidFill>
                            <a:schemeClr val="tx1"/>
                          </a:solidFill>
                        </a:rPr>
                        <a:t>arth cynnwrf gorau oll</a:t>
                      </a:r>
                    </a:p>
                    <a:p>
                      <a:endParaRPr lang="en-GB" dirty="0"/>
                    </a:p>
                    <a:p>
                      <a:endParaRPr lang="en-GB" dirty="0"/>
                    </a:p>
                    <a:p>
                      <a:pPr rtl="0"/>
                      <a:r>
                        <a:rPr lang="cy-GB" sz="2500" i="1">
                          <a:solidFill>
                            <a:schemeClr val="tx1"/>
                          </a:solidFill>
                        </a:rPr>
                        <a:t>Gallu teimlo</a:t>
                      </a:r>
                      <a:r>
                        <a:rPr lang="cy-GB" sz="2500" i="1" baseline="0">
                          <a:solidFill>
                            <a:schemeClr val="tx1"/>
                          </a:solidFill>
                        </a:rPr>
                        <a:t> a meddwl ar yr un pryd, p</a:t>
                      </a:r>
                      <a:r>
                        <a:rPr lang="cy-GB" sz="2500" i="1">
                          <a:solidFill>
                            <a:schemeClr val="tx1"/>
                          </a:solidFill>
                        </a:rPr>
                        <a:t>rofi empathi, teimlo'n ddiogel, yn yr eiliad-y presennol, teimlo'n agored ac yn chwilfrydig, ymatebion</a:t>
                      </a:r>
                      <a:r>
                        <a:rPr lang="cy-GB" sz="2500" i="1" baseline="0">
                          <a:solidFill>
                            <a:schemeClr val="tx1"/>
                          </a:solidFill>
                        </a:rPr>
                        <a:t> yn addasu i gyd-fynd â'r sefyllfa, mae teimladau'n oddefgar, yn agored i berthynas/ymgysylltu</a:t>
                      </a:r>
                    </a:p>
                    <a:p>
                      <a:endParaRPr lang="en-GB" dirty="0">
                        <a:solidFill>
                          <a:schemeClr val="tx1"/>
                        </a:solidFill>
                      </a:endParaRPr>
                    </a:p>
                  </a:txBody>
                  <a:tcPr/>
                </a:tc>
                <a:extLst>
                  <a:ext uri="{0D108BD9-81ED-4DB2-BD59-A6C34878D82A}">
                    <a16:rowId xmlns:a16="http://schemas.microsoft.com/office/drawing/2014/main" val="10001"/>
                  </a:ext>
                </a:extLst>
              </a:tr>
              <a:tr h="215277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2500" b="1"/>
                        <a:t>‘Ymateb</a:t>
                      </a:r>
                      <a:r>
                        <a:rPr lang="cy-GB" sz="2500" b="1" baseline="0"/>
                        <a:t> llonyddu’- </a:t>
                      </a:r>
                      <a:r>
                        <a:rPr lang="cy-GB" sz="2500" b="1">
                          <a:solidFill>
                            <a:schemeClr val="tx1"/>
                          </a:solidFill>
                        </a:rPr>
                        <a:t>Parth hyper-gynnwrf</a:t>
                      </a:r>
                    </a:p>
                    <a:p>
                      <a:endParaRPr lang="en-GB" sz="2500" baseline="0" dirty="0"/>
                    </a:p>
                    <a:p>
                      <a:pPr rtl="0"/>
                      <a:r>
                        <a:rPr lang="cy-GB" sz="2500" i="1" baseline="0">
                          <a:solidFill>
                            <a:schemeClr val="tx1"/>
                          </a:solidFill>
                        </a:rPr>
                        <a:t>dim egni, nid oes egni, emosiynau'n fferri, cau i lawr, effaith fflat, 'ddim yno', goddefol, symudedd corfforol llai, â chywilydd, datgysylltedig, 'methu â meddwl', 'methu â dweud na,' methu ag amddiffyn eich hun</a:t>
                      </a:r>
                    </a:p>
                    <a:p>
                      <a:endParaRPr lang="en-GB" dirty="0">
                        <a:solidFill>
                          <a:schemeClr val="tx1"/>
                        </a:solidFill>
                      </a:endParaRPr>
                    </a:p>
                  </a:txBody>
                  <a:tcPr/>
                </a:tc>
                <a:extLst>
                  <a:ext uri="{0D108BD9-81ED-4DB2-BD59-A6C34878D82A}">
                    <a16:rowId xmlns:a16="http://schemas.microsoft.com/office/drawing/2014/main" val="10002"/>
                  </a:ext>
                </a:extLst>
              </a:tr>
            </a:tbl>
          </a:graphicData>
        </a:graphic>
      </p:graphicFrame>
      <p:sp>
        <p:nvSpPr>
          <p:cNvPr id="6" name="5-Point Star 5"/>
          <p:cNvSpPr/>
          <p:nvPr/>
        </p:nvSpPr>
        <p:spPr>
          <a:xfrm>
            <a:off x="8048257" y="3517016"/>
            <a:ext cx="988239" cy="678722"/>
          </a:xfrm>
          <a:prstGeom prst="star5">
            <a:avLst>
              <a:gd name="adj" fmla="val 14530"/>
              <a:gd name="hf" fmla="val 105146"/>
              <a:gd name="vf" fmla="val 110557"/>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5">
                  <a:lumMod val="75000"/>
                </a:schemeClr>
              </a:solidFill>
            </a:endParaRPr>
          </a:p>
        </p:txBody>
      </p:sp>
      <p:pic>
        <p:nvPicPr>
          <p:cNvPr id="8" name="Picture 2" descr="Image result for sad child">
            <a:extLst>
              <a:ext uri="{FF2B5EF4-FFF2-40B4-BE49-F238E27FC236}">
                <a16:creationId xmlns:a16="http://schemas.microsoft.com/office/drawing/2014/main" id="{5A7AFCEB-9396-4571-9F73-C4814B189C5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072204" y="4730427"/>
            <a:ext cx="991411" cy="743558"/>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See the source imag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49479" y="376375"/>
            <a:ext cx="1287017" cy="96807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54753" y="2015274"/>
            <a:ext cx="925218" cy="9426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725208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1371654"/>
            <a:ext cx="6571343" cy="1049235"/>
          </a:xfrm>
        </p:spPr>
        <p:txBody>
          <a:bodyPr>
            <a:normAutofit/>
          </a:bodyPr>
          <a:lstStyle/>
          <a:p>
            <a:pPr rtl="0"/>
            <a:r>
              <a:rPr lang="cy-GB"/>
              <a:t>Beth allwn ni ei wneud?</a:t>
            </a:r>
          </a:p>
        </p:txBody>
      </p:sp>
      <p:sp>
        <p:nvSpPr>
          <p:cNvPr id="3" name="Content Placeholder 2"/>
          <p:cNvSpPr>
            <a:spLocks noGrp="1"/>
          </p:cNvSpPr>
          <p:nvPr>
            <p:ph idx="1"/>
          </p:nvPr>
        </p:nvSpPr>
        <p:spPr>
          <a:xfrm>
            <a:off x="611560" y="1896271"/>
            <a:ext cx="6912768" cy="1296143"/>
          </a:xfrm>
        </p:spPr>
        <p:txBody>
          <a:bodyPr>
            <a:normAutofit fontScale="92500" lnSpcReduction="20000"/>
          </a:bodyPr>
          <a:lstStyle/>
          <a:p>
            <a:pPr lvl="1" rtl="0"/>
            <a:r>
              <a:rPr lang="cy-GB" sz="2100"/>
              <a:t>Dychmygwch fod person ifanc yn eich dosbarth yn dangos yr ymateb ffoi neu ymladd. Maent ar fin taflu cadair tuag at disgybl arall? Sut allwn ni ddod â'r plentyn hwnnw yn ôl i'w ffenestr goddefgarwch?</a:t>
            </a:r>
          </a:p>
          <a:p>
            <a:endParaRPr lang="en-GB" dirty="0"/>
          </a:p>
          <a:p>
            <a:endParaRPr lang="en-GB" dirty="0"/>
          </a:p>
          <a:p>
            <a:endParaRPr lang="en-GB" dirty="0"/>
          </a:p>
          <a:p>
            <a:endParaRPr lang="en-GB" dirty="0"/>
          </a:p>
          <a:p>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4663" y="3274522"/>
            <a:ext cx="3959745" cy="26516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072728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260648"/>
            <a:ext cx="6571343" cy="1049235"/>
          </a:xfrm>
        </p:spPr>
        <p:txBody>
          <a:bodyPr/>
          <a:lstStyle/>
          <a:p>
            <a:pPr algn="ctr" rtl="0"/>
            <a:r>
              <a:rPr lang="cy-GB" u="sng"/>
              <a:t>LLWYBRAU YN ÔL I'R 'FFENESTR GODDEFGARWCH'  </a:t>
            </a:r>
          </a:p>
        </p:txBody>
      </p:sp>
      <p:sp>
        <p:nvSpPr>
          <p:cNvPr id="3" name="Content Placeholder 2"/>
          <p:cNvSpPr>
            <a:spLocks noGrp="1"/>
          </p:cNvSpPr>
          <p:nvPr>
            <p:ph idx="1"/>
          </p:nvPr>
        </p:nvSpPr>
        <p:spPr>
          <a:xfrm>
            <a:off x="6660232" y="1484784"/>
            <a:ext cx="2483768" cy="1728192"/>
          </a:xfrm>
        </p:spPr>
        <p:txBody>
          <a:bodyPr>
            <a:noAutofit/>
          </a:bodyPr>
          <a:lstStyle/>
          <a:p>
            <a:pPr marL="0" indent="0" rtl="0">
              <a:buNone/>
            </a:pPr>
            <a:r>
              <a:rPr lang="cy-GB" sz="2500" i="1">
                <a:solidFill>
                  <a:srgbClr val="002060"/>
                </a:solidFill>
              </a:rPr>
              <a:t>Prosesau a gytunwyd ymlaen llaw â staff a phlant</a:t>
            </a:r>
          </a:p>
        </p:txBody>
      </p:sp>
      <p:pic>
        <p:nvPicPr>
          <p:cNvPr id="14338" name="Picture 2" descr="Image result for safet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6286" y="1343409"/>
            <a:ext cx="2499529" cy="2392965"/>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http://www.armproduct.am/wp-content/uploads/2013/09/AGREEMENT.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79912" y="1343408"/>
            <a:ext cx="2633365" cy="2296679"/>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2"/>
          <p:cNvSpPr txBox="1">
            <a:spLocks/>
          </p:cNvSpPr>
          <p:nvPr/>
        </p:nvSpPr>
        <p:spPr>
          <a:xfrm>
            <a:off x="3131841" y="4098656"/>
            <a:ext cx="2232248" cy="2037196"/>
          </a:xfrm>
          <a:prstGeom prst="rect">
            <a:avLst/>
          </a:prstGeom>
        </p:spPr>
        <p:txBody>
          <a:bodyPr vert="horz" lIns="91440" tIns="45720" rIns="91440" bIns="45720" rtlCol="0" anchor="t">
            <a:normAutofit fontScale="25000" lnSpcReduction="20000"/>
          </a:bodyPr>
          <a:lst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rtl="0">
              <a:buFont typeface="Arial" panose="020B0604020202020204" pitchFamily="34" charset="0"/>
              <a:buNone/>
            </a:pPr>
            <a:r>
              <a:rPr lang="cy-GB" sz="10000" i="1">
                <a:solidFill>
                  <a:srgbClr val="002060"/>
                </a:solidFill>
              </a:rPr>
              <a:t>Tasgau dad-ddwysáu - darparu cyfleoedd i ymgysylltu'n gadarnhaol</a:t>
            </a:r>
          </a:p>
          <a:p>
            <a:endParaRPr lang="en-GB" dirty="0"/>
          </a:p>
        </p:txBody>
      </p:sp>
      <p:pic>
        <p:nvPicPr>
          <p:cNvPr id="14344" name="Picture 8" descr="Image result for connecti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12160" y="3825475"/>
            <a:ext cx="3067050" cy="1838325"/>
          </a:xfrm>
          <a:prstGeom prst="rect">
            <a:avLst/>
          </a:prstGeom>
          <a:noFill/>
          <a:extLst>
            <a:ext uri="{909E8E84-426E-40DD-AFC4-6F175D3DCCD1}">
              <a14:hiddenFill xmlns:a14="http://schemas.microsoft.com/office/drawing/2010/main">
                <a:solidFill>
                  <a:srgbClr val="FFFFFF"/>
                </a:solidFill>
              </a14:hiddenFill>
            </a:ext>
          </a:extLst>
        </p:spPr>
      </p:pic>
      <p:sp>
        <p:nvSpPr>
          <p:cNvPr id="11" name="Content Placeholder 2"/>
          <p:cNvSpPr txBox="1">
            <a:spLocks/>
          </p:cNvSpPr>
          <p:nvPr/>
        </p:nvSpPr>
        <p:spPr>
          <a:xfrm>
            <a:off x="4932040" y="5849188"/>
            <a:ext cx="4608512" cy="1728192"/>
          </a:xfrm>
          <a:prstGeom prst="rect">
            <a:avLst/>
          </a:prstGeom>
        </p:spPr>
        <p:txBody>
          <a:bodyPr vert="horz" lIns="91440" tIns="45720" rIns="91440" bIns="45720" rtlCol="0" anchor="t">
            <a:noAutofit/>
          </a:bodyPr>
          <a:lst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rtl="0">
              <a:buFont typeface="Arial" panose="020B0604020202020204" pitchFamily="34" charset="0"/>
              <a:buNone/>
            </a:pPr>
            <a:r>
              <a:rPr lang="cy-GB" sz="2500" i="1">
                <a:solidFill>
                  <a:srgbClr val="002060"/>
                </a:solidFill>
              </a:rPr>
              <a:t>"Cysylltu cyn cywiro"</a:t>
            </a:r>
          </a:p>
        </p:txBody>
      </p:sp>
      <p:pic>
        <p:nvPicPr>
          <p:cNvPr id="2050" name="Picture 2" descr="Image result for could you">
            <a:extLst>
              <a:ext uri="{FF2B5EF4-FFF2-40B4-BE49-F238E27FC236}">
                <a16:creationId xmlns:a16="http://schemas.microsoft.com/office/drawing/2014/main" id="{B86F089D-49B1-471F-819A-1D4A6531161A}"/>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89233" y="4719917"/>
            <a:ext cx="2900561" cy="7946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0368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wipe(down)">
                                      <p:cBhvr>
                                        <p:cTn id="7" dur="580">
                                          <p:stCondLst>
                                            <p:cond delay="0"/>
                                          </p:stCondLst>
                                        </p:cTn>
                                        <p:tgtEl>
                                          <p:spTgt spid="14338"/>
                                        </p:tgtEl>
                                      </p:cBhvr>
                                    </p:animEffect>
                                    <p:anim calcmode="lin" valueType="num">
                                      <p:cBhvr>
                                        <p:cTn id="8" dur="1822" tmFilter="0,0; 0.14,0.36; 0.43,0.73; 0.71,0.91; 1.0,1.0">
                                          <p:stCondLst>
                                            <p:cond delay="0"/>
                                          </p:stCondLst>
                                        </p:cTn>
                                        <p:tgtEl>
                                          <p:spTgt spid="1433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433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433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433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4338"/>
                                        </p:tgtEl>
                                        <p:attrNameLst>
                                          <p:attrName>ppt_y</p:attrName>
                                        </p:attrNameLst>
                                      </p:cBhvr>
                                      <p:tavLst>
                                        <p:tav tm="0" fmla="#ppt_y-sin(pi*$)/81">
                                          <p:val>
                                            <p:fltVal val="0"/>
                                          </p:val>
                                        </p:tav>
                                        <p:tav tm="100000">
                                          <p:val>
                                            <p:fltVal val="1"/>
                                          </p:val>
                                        </p:tav>
                                      </p:tavLst>
                                    </p:anim>
                                    <p:animScale>
                                      <p:cBhvr>
                                        <p:cTn id="13" dur="26">
                                          <p:stCondLst>
                                            <p:cond delay="650"/>
                                          </p:stCondLst>
                                        </p:cTn>
                                        <p:tgtEl>
                                          <p:spTgt spid="14338"/>
                                        </p:tgtEl>
                                      </p:cBhvr>
                                      <p:to x="100000" y="60000"/>
                                    </p:animScale>
                                    <p:animScale>
                                      <p:cBhvr>
                                        <p:cTn id="14" dur="166" decel="50000">
                                          <p:stCondLst>
                                            <p:cond delay="676"/>
                                          </p:stCondLst>
                                        </p:cTn>
                                        <p:tgtEl>
                                          <p:spTgt spid="14338"/>
                                        </p:tgtEl>
                                      </p:cBhvr>
                                      <p:to x="100000" y="100000"/>
                                    </p:animScale>
                                    <p:animScale>
                                      <p:cBhvr>
                                        <p:cTn id="15" dur="26">
                                          <p:stCondLst>
                                            <p:cond delay="1312"/>
                                          </p:stCondLst>
                                        </p:cTn>
                                        <p:tgtEl>
                                          <p:spTgt spid="14338"/>
                                        </p:tgtEl>
                                      </p:cBhvr>
                                      <p:to x="100000" y="80000"/>
                                    </p:animScale>
                                    <p:animScale>
                                      <p:cBhvr>
                                        <p:cTn id="16" dur="166" decel="50000">
                                          <p:stCondLst>
                                            <p:cond delay="1338"/>
                                          </p:stCondLst>
                                        </p:cTn>
                                        <p:tgtEl>
                                          <p:spTgt spid="14338"/>
                                        </p:tgtEl>
                                      </p:cBhvr>
                                      <p:to x="100000" y="100000"/>
                                    </p:animScale>
                                    <p:animScale>
                                      <p:cBhvr>
                                        <p:cTn id="17" dur="26">
                                          <p:stCondLst>
                                            <p:cond delay="1642"/>
                                          </p:stCondLst>
                                        </p:cTn>
                                        <p:tgtEl>
                                          <p:spTgt spid="14338"/>
                                        </p:tgtEl>
                                      </p:cBhvr>
                                      <p:to x="100000" y="90000"/>
                                    </p:animScale>
                                    <p:animScale>
                                      <p:cBhvr>
                                        <p:cTn id="18" dur="166" decel="50000">
                                          <p:stCondLst>
                                            <p:cond delay="1668"/>
                                          </p:stCondLst>
                                        </p:cTn>
                                        <p:tgtEl>
                                          <p:spTgt spid="14338"/>
                                        </p:tgtEl>
                                      </p:cBhvr>
                                      <p:to x="100000" y="100000"/>
                                    </p:animScale>
                                    <p:animScale>
                                      <p:cBhvr>
                                        <p:cTn id="19" dur="26">
                                          <p:stCondLst>
                                            <p:cond delay="1808"/>
                                          </p:stCondLst>
                                        </p:cTn>
                                        <p:tgtEl>
                                          <p:spTgt spid="14338"/>
                                        </p:tgtEl>
                                      </p:cBhvr>
                                      <p:to x="100000" y="95000"/>
                                    </p:animScale>
                                    <p:animScale>
                                      <p:cBhvr>
                                        <p:cTn id="20" dur="166" decel="50000">
                                          <p:stCondLst>
                                            <p:cond delay="1834"/>
                                          </p:stCondLst>
                                        </p:cTn>
                                        <p:tgtEl>
                                          <p:spTgt spid="14338"/>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nodeType="clickEffect">
                                  <p:stCondLst>
                                    <p:cond delay="0"/>
                                  </p:stCondLst>
                                  <p:childTnLst>
                                    <p:set>
                                      <p:cBhvr>
                                        <p:cTn id="24" dur="1" fill="hold">
                                          <p:stCondLst>
                                            <p:cond delay="0"/>
                                          </p:stCondLst>
                                        </p:cTn>
                                        <p:tgtEl>
                                          <p:spTgt spid="14342"/>
                                        </p:tgtEl>
                                        <p:attrNameLst>
                                          <p:attrName>style.visibility</p:attrName>
                                        </p:attrNameLst>
                                      </p:cBhvr>
                                      <p:to>
                                        <p:strVal val="visible"/>
                                      </p:to>
                                    </p:set>
                                    <p:animEffect transition="in" filter="wheel(1)">
                                      <p:cBhvr>
                                        <p:cTn id="25" dur="2000"/>
                                        <p:tgtEl>
                                          <p:spTgt spid="14342"/>
                                        </p:tgtEl>
                                      </p:cBhvr>
                                    </p:animEffect>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grpId="0" nodeType="clickEffect">
                                  <p:stCondLst>
                                    <p:cond delay="0"/>
                                  </p:stCondLst>
                                  <p:childTnLst>
                                    <p:set>
                                      <p:cBhvr>
                                        <p:cTn id="29" dur="1" fill="hold">
                                          <p:stCondLst>
                                            <p:cond delay="0"/>
                                          </p:stCondLst>
                                        </p:cTn>
                                        <p:tgtEl>
                                          <p:spTgt spid="3">
                                            <p:txEl>
                                              <p:pRg st="0" end="0"/>
                                            </p:txEl>
                                          </p:spTgt>
                                        </p:tgtEl>
                                        <p:attrNameLst>
                                          <p:attrName>style.visibility</p:attrName>
                                        </p:attrNameLst>
                                      </p:cBhvr>
                                      <p:to>
                                        <p:strVal val="visible"/>
                                      </p:to>
                                    </p:set>
                                    <p:animEffect transition="in" filter="fade">
                                      <p:cBhvr>
                                        <p:cTn id="30" dur="1000"/>
                                        <p:tgtEl>
                                          <p:spTgt spid="3">
                                            <p:txEl>
                                              <p:pRg st="0" end="0"/>
                                            </p:txEl>
                                          </p:spTgt>
                                        </p:tgtEl>
                                      </p:cBhvr>
                                    </p:animEffect>
                                    <p:anim calcmode="lin" valueType="num">
                                      <p:cBhvr>
                                        <p:cTn id="31"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31" presetClass="entr" presetSubtype="0" fill="hold" nodeType="clickEffect">
                                  <p:stCondLst>
                                    <p:cond delay="0"/>
                                  </p:stCondLst>
                                  <p:childTnLst>
                                    <p:set>
                                      <p:cBhvr>
                                        <p:cTn id="36" dur="1" fill="hold">
                                          <p:stCondLst>
                                            <p:cond delay="0"/>
                                          </p:stCondLst>
                                        </p:cTn>
                                        <p:tgtEl>
                                          <p:spTgt spid="14344"/>
                                        </p:tgtEl>
                                        <p:attrNameLst>
                                          <p:attrName>style.visibility</p:attrName>
                                        </p:attrNameLst>
                                      </p:cBhvr>
                                      <p:to>
                                        <p:strVal val="visible"/>
                                      </p:to>
                                    </p:set>
                                    <p:anim calcmode="lin" valueType="num">
                                      <p:cBhvr>
                                        <p:cTn id="37" dur="1000" fill="hold"/>
                                        <p:tgtEl>
                                          <p:spTgt spid="14344"/>
                                        </p:tgtEl>
                                        <p:attrNameLst>
                                          <p:attrName>ppt_w</p:attrName>
                                        </p:attrNameLst>
                                      </p:cBhvr>
                                      <p:tavLst>
                                        <p:tav tm="0">
                                          <p:val>
                                            <p:fltVal val="0"/>
                                          </p:val>
                                        </p:tav>
                                        <p:tav tm="100000">
                                          <p:val>
                                            <p:strVal val="#ppt_w"/>
                                          </p:val>
                                        </p:tav>
                                      </p:tavLst>
                                    </p:anim>
                                    <p:anim calcmode="lin" valueType="num">
                                      <p:cBhvr>
                                        <p:cTn id="38" dur="1000" fill="hold"/>
                                        <p:tgtEl>
                                          <p:spTgt spid="14344"/>
                                        </p:tgtEl>
                                        <p:attrNameLst>
                                          <p:attrName>ppt_h</p:attrName>
                                        </p:attrNameLst>
                                      </p:cBhvr>
                                      <p:tavLst>
                                        <p:tav tm="0">
                                          <p:val>
                                            <p:fltVal val="0"/>
                                          </p:val>
                                        </p:tav>
                                        <p:tav tm="100000">
                                          <p:val>
                                            <p:strVal val="#ppt_h"/>
                                          </p:val>
                                        </p:tav>
                                      </p:tavLst>
                                    </p:anim>
                                    <p:anim calcmode="lin" valueType="num">
                                      <p:cBhvr>
                                        <p:cTn id="39" dur="1000" fill="hold"/>
                                        <p:tgtEl>
                                          <p:spTgt spid="14344"/>
                                        </p:tgtEl>
                                        <p:attrNameLst>
                                          <p:attrName>style.rotation</p:attrName>
                                        </p:attrNameLst>
                                      </p:cBhvr>
                                      <p:tavLst>
                                        <p:tav tm="0">
                                          <p:val>
                                            <p:fltVal val="90"/>
                                          </p:val>
                                        </p:tav>
                                        <p:tav tm="100000">
                                          <p:val>
                                            <p:fltVal val="0"/>
                                          </p:val>
                                        </p:tav>
                                      </p:tavLst>
                                    </p:anim>
                                    <p:animEffect transition="in" filter="fade">
                                      <p:cBhvr>
                                        <p:cTn id="40" dur="1000"/>
                                        <p:tgtEl>
                                          <p:spTgt spid="14344"/>
                                        </p:tgtEl>
                                      </p:cBhvr>
                                    </p:animEffect>
                                  </p:childTnLst>
                                </p:cTn>
                              </p:par>
                            </p:childTnLst>
                          </p:cTn>
                        </p:par>
                      </p:childTnLst>
                    </p:cTn>
                  </p:par>
                  <p:par>
                    <p:cTn id="41" fill="hold">
                      <p:stCondLst>
                        <p:cond delay="indefinite"/>
                      </p:stCondLst>
                      <p:childTnLst>
                        <p:par>
                          <p:cTn id="42" fill="hold">
                            <p:stCondLst>
                              <p:cond delay="0"/>
                            </p:stCondLst>
                            <p:childTnLst>
                              <p:par>
                                <p:cTn id="43" presetID="31" presetClass="entr" presetSubtype="0" fill="hold" grpId="0" nodeType="clickEffect">
                                  <p:stCondLst>
                                    <p:cond delay="0"/>
                                  </p:stCondLst>
                                  <p:childTnLst>
                                    <p:set>
                                      <p:cBhvr>
                                        <p:cTn id="44" dur="1" fill="hold">
                                          <p:stCondLst>
                                            <p:cond delay="0"/>
                                          </p:stCondLst>
                                        </p:cTn>
                                        <p:tgtEl>
                                          <p:spTgt spid="11"/>
                                        </p:tgtEl>
                                        <p:attrNameLst>
                                          <p:attrName>style.visibility</p:attrName>
                                        </p:attrNameLst>
                                      </p:cBhvr>
                                      <p:to>
                                        <p:strVal val="visible"/>
                                      </p:to>
                                    </p:set>
                                    <p:anim calcmode="lin" valueType="num">
                                      <p:cBhvr>
                                        <p:cTn id="45" dur="2000" fill="hold"/>
                                        <p:tgtEl>
                                          <p:spTgt spid="11"/>
                                        </p:tgtEl>
                                        <p:attrNameLst>
                                          <p:attrName>ppt_w</p:attrName>
                                        </p:attrNameLst>
                                      </p:cBhvr>
                                      <p:tavLst>
                                        <p:tav tm="0">
                                          <p:val>
                                            <p:fltVal val="0"/>
                                          </p:val>
                                        </p:tav>
                                        <p:tav tm="100000">
                                          <p:val>
                                            <p:strVal val="#ppt_w"/>
                                          </p:val>
                                        </p:tav>
                                      </p:tavLst>
                                    </p:anim>
                                    <p:anim calcmode="lin" valueType="num">
                                      <p:cBhvr>
                                        <p:cTn id="46" dur="2000" fill="hold"/>
                                        <p:tgtEl>
                                          <p:spTgt spid="11"/>
                                        </p:tgtEl>
                                        <p:attrNameLst>
                                          <p:attrName>ppt_h</p:attrName>
                                        </p:attrNameLst>
                                      </p:cBhvr>
                                      <p:tavLst>
                                        <p:tav tm="0">
                                          <p:val>
                                            <p:fltVal val="0"/>
                                          </p:val>
                                        </p:tav>
                                        <p:tav tm="100000">
                                          <p:val>
                                            <p:strVal val="#ppt_h"/>
                                          </p:val>
                                        </p:tav>
                                      </p:tavLst>
                                    </p:anim>
                                    <p:anim calcmode="lin" valueType="num">
                                      <p:cBhvr>
                                        <p:cTn id="47" dur="2000" fill="hold"/>
                                        <p:tgtEl>
                                          <p:spTgt spid="11"/>
                                        </p:tgtEl>
                                        <p:attrNameLst>
                                          <p:attrName>style.rotation</p:attrName>
                                        </p:attrNameLst>
                                      </p:cBhvr>
                                      <p:tavLst>
                                        <p:tav tm="0">
                                          <p:val>
                                            <p:fltVal val="90"/>
                                          </p:val>
                                        </p:tav>
                                        <p:tav tm="100000">
                                          <p:val>
                                            <p:fltVal val="0"/>
                                          </p:val>
                                        </p:tav>
                                      </p:tavLst>
                                    </p:anim>
                                    <p:animEffect transition="in" filter="fade">
                                      <p:cBhvr>
                                        <p:cTn id="48" dur="2000"/>
                                        <p:tgtEl>
                                          <p:spTgt spid="11"/>
                                        </p:tgtEl>
                                      </p:cBhvr>
                                    </p:animEffect>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9"/>
                                        </p:tgtEl>
                                        <p:attrNameLst>
                                          <p:attrName>style.visibility</p:attrName>
                                        </p:attrNameLst>
                                      </p:cBhvr>
                                      <p:to>
                                        <p:strVal val="visible"/>
                                      </p:to>
                                    </p:set>
                                    <p:animEffect transition="in" filter="fade">
                                      <p:cBhvr>
                                        <p:cTn id="53" dur="1000"/>
                                        <p:tgtEl>
                                          <p:spTgt spid="9"/>
                                        </p:tgtEl>
                                      </p:cBhvr>
                                    </p:animEffect>
                                    <p:anim calcmode="lin" valueType="num">
                                      <p:cBhvr>
                                        <p:cTn id="54" dur="1000" fill="hold"/>
                                        <p:tgtEl>
                                          <p:spTgt spid="9"/>
                                        </p:tgtEl>
                                        <p:attrNameLst>
                                          <p:attrName>ppt_x</p:attrName>
                                        </p:attrNameLst>
                                      </p:cBhvr>
                                      <p:tavLst>
                                        <p:tav tm="0">
                                          <p:val>
                                            <p:strVal val="#ppt_x"/>
                                          </p:val>
                                        </p:tav>
                                        <p:tav tm="100000">
                                          <p:val>
                                            <p:strVal val="#ppt_x"/>
                                          </p:val>
                                        </p:tav>
                                      </p:tavLst>
                                    </p:anim>
                                    <p:anim calcmode="lin" valueType="num">
                                      <p:cBhvr>
                                        <p:cTn id="5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nodeType="clickEffect">
                                  <p:stCondLst>
                                    <p:cond delay="0"/>
                                  </p:stCondLst>
                                  <p:childTnLst>
                                    <p:set>
                                      <p:cBhvr>
                                        <p:cTn id="59" dur="1" fill="hold">
                                          <p:stCondLst>
                                            <p:cond delay="0"/>
                                          </p:stCondLst>
                                        </p:cTn>
                                        <p:tgtEl>
                                          <p:spTgt spid="2050"/>
                                        </p:tgtEl>
                                        <p:attrNameLst>
                                          <p:attrName>style.visibility</p:attrName>
                                        </p:attrNameLst>
                                      </p:cBhvr>
                                      <p:to>
                                        <p:strVal val="visible"/>
                                      </p:to>
                                    </p:set>
                                    <p:animEffect transition="in" filter="fade">
                                      <p:cBhvr>
                                        <p:cTn id="60" dur="1000"/>
                                        <p:tgtEl>
                                          <p:spTgt spid="2050"/>
                                        </p:tgtEl>
                                      </p:cBhvr>
                                    </p:animEffect>
                                    <p:anim calcmode="lin" valueType="num">
                                      <p:cBhvr>
                                        <p:cTn id="61" dur="1000" fill="hold"/>
                                        <p:tgtEl>
                                          <p:spTgt spid="2050"/>
                                        </p:tgtEl>
                                        <p:attrNameLst>
                                          <p:attrName>ppt_x</p:attrName>
                                        </p:attrNameLst>
                                      </p:cBhvr>
                                      <p:tavLst>
                                        <p:tav tm="0">
                                          <p:val>
                                            <p:strVal val="#ppt_x"/>
                                          </p:val>
                                        </p:tav>
                                        <p:tav tm="100000">
                                          <p:val>
                                            <p:strVal val="#ppt_x"/>
                                          </p:val>
                                        </p:tav>
                                      </p:tavLst>
                                    </p:anim>
                                    <p:anim calcmode="lin" valueType="num">
                                      <p:cBhvr>
                                        <p:cTn id="62" dur="1000" fill="hold"/>
                                        <p:tgtEl>
                                          <p:spTgt spid="205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p:bldP spid="11"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3492" y="1340768"/>
            <a:ext cx="6571343" cy="1049235"/>
          </a:xfrm>
        </p:spPr>
        <p:txBody>
          <a:bodyPr/>
          <a:lstStyle/>
          <a:p>
            <a:pPr rtl="0"/>
            <a:r>
              <a:rPr lang="cy-GB"/>
              <a:t>Beth amdanoch chi?</a:t>
            </a:r>
          </a:p>
        </p:txBody>
      </p:sp>
      <p:sp>
        <p:nvSpPr>
          <p:cNvPr id="3" name="Content Placeholder 2"/>
          <p:cNvSpPr>
            <a:spLocks noGrp="1"/>
          </p:cNvSpPr>
          <p:nvPr>
            <p:ph idx="1"/>
          </p:nvPr>
        </p:nvSpPr>
        <p:spPr/>
        <p:txBody>
          <a:bodyPr/>
          <a:lstStyle/>
          <a:p>
            <a:pPr rtl="0"/>
            <a:r>
              <a:rPr lang="cy-GB"/>
              <a:t>Dychmygwch eich diwrnod gwaethaf/mwyaf ingol ... sut allwch chi ddod â'ch hun yn ôl i'ch ffenestr goddefgarwch?</a:t>
            </a:r>
          </a:p>
          <a:p>
            <a:endParaRPr lang="en-GB" dirty="0"/>
          </a:p>
          <a:p>
            <a:pPr marL="0" indent="0">
              <a:buNone/>
            </a:pPr>
            <a:endParaRPr lang="en-GB" dirty="0"/>
          </a:p>
        </p:txBody>
      </p:sp>
      <p:pic>
        <p:nvPicPr>
          <p:cNvPr id="9221" name="Picture 5" descr="C:\Users\collimj\AppData\Local\Microsoft\Windows\Temporary Internet Files\Content.IE5\JQPOOIQK\Calm_-_(Explored_2011-11-17)_(6352101333)[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51720" y="2996952"/>
            <a:ext cx="4386299" cy="2924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16970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175706" y="505048"/>
            <a:ext cx="7160956" cy="1049235"/>
          </a:xfrm>
        </p:spPr>
        <p:txBody>
          <a:bodyPr>
            <a:normAutofit fontScale="90000"/>
          </a:bodyPr>
          <a:lstStyle/>
          <a:p>
            <a:pPr rtl="0"/>
            <a:r>
              <a:rPr lang="cy-GB" sz="2800" b="1"/>
              <a:t>          </a:t>
            </a:r>
            <a:r>
              <a:rPr lang="cy-GB" sz="2800" b="1" u="sng"/>
              <a:t>Visiting the Wells [Ymweld â'r Ffynhonnau] (Mosely)</a:t>
            </a:r>
            <a:r>
              <a:rPr lang="en-GB" dirty="0"/>
              <a:t/>
            </a:r>
            <a:br>
              <a:rPr lang="en-GB" dirty="0"/>
            </a:br>
            <a:endParaRPr lang="en-GB" dirty="0"/>
          </a:p>
        </p:txBody>
      </p:sp>
      <p:sp>
        <p:nvSpPr>
          <p:cNvPr id="3" name="Content Placeholder 2"/>
          <p:cNvSpPr>
            <a:spLocks noGrp="1"/>
          </p:cNvSpPr>
          <p:nvPr>
            <p:ph idx="1"/>
          </p:nvPr>
        </p:nvSpPr>
        <p:spPr>
          <a:xfrm>
            <a:off x="179513" y="1412776"/>
            <a:ext cx="8964487" cy="5256584"/>
          </a:xfrm>
        </p:spPr>
        <p:txBody>
          <a:bodyPr>
            <a:noAutofit/>
          </a:bodyPr>
          <a:lstStyle/>
          <a:p>
            <a:pPr rtl="0"/>
            <a:r>
              <a:rPr lang="cy-GB" sz="2400">
                <a:solidFill>
                  <a:schemeClr val="accent5">
                    <a:lumMod val="75000"/>
                  </a:schemeClr>
                </a:solidFill>
                <a:effectLst>
                  <a:outerShdw blurRad="38100" dist="38100" dir="2700000" algn="tl">
                    <a:srgbClr val="000000">
                      <a:alpha val="43137"/>
                    </a:srgbClr>
                  </a:outerShdw>
                </a:effectLst>
              </a:rPr>
              <a:t>F</a:t>
            </a:r>
            <a:r>
              <a:rPr lang="cy-GB" sz="2400"/>
              <a:t>fynnon ysbrydol-</a:t>
            </a:r>
            <a:r>
              <a:rPr lang="cy-GB" sz="2400">
                <a:solidFill>
                  <a:schemeClr val="accent5">
                    <a:lumMod val="50000"/>
                  </a:schemeClr>
                </a:solidFill>
                <a:effectLst>
                  <a:outerShdw blurRad="38100" dist="38100" dir="2700000" algn="tl">
                    <a:srgbClr val="000000">
                      <a:alpha val="43137"/>
                    </a:srgbClr>
                  </a:outerShdw>
                </a:effectLst>
              </a:rPr>
              <a:t>adnewyddu eich synnwyr o rhyfeddod a syfrdan</a:t>
            </a:r>
          </a:p>
          <a:p>
            <a:pPr rtl="0"/>
            <a:r>
              <a:rPr lang="cy-GB" sz="2400">
                <a:solidFill>
                  <a:srgbClr val="FF0000"/>
                </a:solidFill>
                <a:effectLst>
                  <a:outerShdw blurRad="38100" dist="38100" dir="2700000" algn="tl">
                    <a:srgbClr val="000000">
                      <a:alpha val="43137"/>
                    </a:srgbClr>
                  </a:outerShdw>
                </a:effectLst>
              </a:rPr>
              <a:t>F</a:t>
            </a:r>
            <a:r>
              <a:rPr lang="cy-GB" sz="2400"/>
              <a:t>fynnon gorfforol-</a:t>
            </a:r>
            <a:r>
              <a:rPr lang="cy-GB" sz="2400">
                <a:solidFill>
                  <a:srgbClr val="FF0000"/>
                </a:solidFill>
                <a:effectLst>
                  <a:outerShdw blurRad="38100" dist="38100" dir="2700000" algn="tl">
                    <a:srgbClr val="000000">
                      <a:alpha val="43137"/>
                    </a:srgbClr>
                  </a:outerShdw>
                </a:effectLst>
              </a:rPr>
              <a:t>ymarfer, ymlacio, cysgu</a:t>
            </a:r>
          </a:p>
          <a:p>
            <a:pPr rtl="0"/>
            <a:r>
              <a:rPr lang="cy-GB" sz="2400">
                <a:solidFill>
                  <a:srgbClr val="00B0F0"/>
                </a:solidFill>
                <a:effectLst>
                  <a:outerShdw blurRad="38100" dist="38100" dir="2700000" algn="tl">
                    <a:srgbClr val="000000">
                      <a:alpha val="43137"/>
                    </a:srgbClr>
                  </a:outerShdw>
                </a:effectLst>
              </a:rPr>
              <a:t>F</a:t>
            </a:r>
            <a:r>
              <a:rPr lang="cy-GB" sz="2400"/>
              <a:t>fynnon ddeallusol-</a:t>
            </a:r>
            <a:r>
              <a:rPr lang="cy-GB" sz="2400">
                <a:solidFill>
                  <a:srgbClr val="0070C0"/>
                </a:solidFill>
                <a:effectLst>
                  <a:outerShdw blurRad="38100" dist="38100" dir="2700000" algn="tl">
                    <a:srgbClr val="000000">
                      <a:alpha val="43137"/>
                    </a:srgbClr>
                  </a:outerShdw>
                </a:effectLst>
              </a:rPr>
              <a:t>darllen, dadlau, cynllunio, meddwl</a:t>
            </a:r>
          </a:p>
          <a:p>
            <a:pPr rtl="0"/>
            <a:r>
              <a:rPr lang="cy-GB" sz="2400">
                <a:solidFill>
                  <a:srgbClr val="00B050"/>
                </a:solidFill>
                <a:effectLst>
                  <a:outerShdw blurRad="38100" dist="38100" dir="2700000" algn="tl">
                    <a:srgbClr val="000000">
                      <a:alpha val="43137"/>
                    </a:srgbClr>
                  </a:outerShdw>
                </a:effectLst>
              </a:rPr>
              <a:t>F</a:t>
            </a:r>
            <a:r>
              <a:rPr lang="cy-GB" sz="2400"/>
              <a:t>fynnon greadigol- </a:t>
            </a:r>
            <a:r>
              <a:rPr lang="cy-GB" sz="2400">
                <a:solidFill>
                  <a:srgbClr val="00B050"/>
                </a:solidFill>
                <a:effectLst>
                  <a:outerShdw blurRad="38100" dist="38100" dir="2700000" algn="tl">
                    <a:srgbClr val="000000">
                      <a:alpha val="43137"/>
                    </a:srgbClr>
                  </a:outerShdw>
                </a:effectLst>
              </a:rPr>
              <a:t>celfyddydau, mwynhau eich synhwyrau, dychymyg</a:t>
            </a:r>
          </a:p>
          <a:p>
            <a:pPr rtl="0"/>
            <a:r>
              <a:rPr lang="cy-GB" sz="2400">
                <a:solidFill>
                  <a:srgbClr val="7030A0"/>
                </a:solidFill>
                <a:effectLst>
                  <a:outerShdw blurRad="38100" dist="38100" dir="2700000" algn="tl">
                    <a:srgbClr val="000000">
                      <a:alpha val="43137"/>
                    </a:srgbClr>
                  </a:outerShdw>
                </a:effectLst>
              </a:rPr>
              <a:t>F</a:t>
            </a:r>
            <a:r>
              <a:rPr lang="cy-GB" sz="2400"/>
              <a:t>fynnon emosiynol-</a:t>
            </a:r>
            <a:r>
              <a:rPr lang="cy-GB" sz="2400">
                <a:solidFill>
                  <a:srgbClr val="7030A0"/>
                </a:solidFill>
                <a:effectLst>
                  <a:outerShdw blurRad="38100" dist="38100" dir="2700000" algn="tl">
                    <a:srgbClr val="000000">
                      <a:alpha val="43137"/>
                    </a:srgbClr>
                  </a:outerShdw>
                </a:effectLst>
              </a:rPr>
              <a:t>amser diamod gyda rhai sy'n agos, perthnasoedd, mynegi teimladau ... a HWYL!</a:t>
            </a:r>
          </a:p>
          <a:p>
            <a:pPr rtl="0"/>
            <a:r>
              <a:rPr lang="cy-GB" sz="2400"/>
              <a:t>Amrywiaeth yw HANFOD bywyd ar gyfer egni, persbectif, cydbwysedd.</a:t>
            </a:r>
          </a:p>
          <a:p>
            <a:pPr marL="0" indent="0" rtl="0">
              <a:buNone/>
            </a:pPr>
            <a:r>
              <a:rPr lang="cy-GB" sz="2400" b="1">
                <a:solidFill>
                  <a:srgbClr val="002060"/>
                </a:solidFill>
              </a:rPr>
              <a:t>Faint o'r ffynhonnau rydych chi'n eu cyrchu?</a:t>
            </a:r>
          </a:p>
          <a:p>
            <a:pPr marL="0" indent="0" rtl="0">
              <a:buNone/>
            </a:pPr>
            <a:r>
              <a:rPr lang="cy-GB" sz="1500"/>
              <a:t>(Jenny Mosely Consultancies)</a:t>
            </a:r>
          </a:p>
        </p:txBody>
      </p:sp>
      <p:pic>
        <p:nvPicPr>
          <p:cNvPr id="15366" name="Picture 6" descr="Related image">
            <a:extLst>
              <a:ext uri="{FF2B5EF4-FFF2-40B4-BE49-F238E27FC236}">
                <a16:creationId xmlns:a16="http://schemas.microsoft.com/office/drawing/2014/main" id="{8F0DCA37-BF87-4E68-A84D-DA2427F808A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3" y="143130"/>
            <a:ext cx="1800200" cy="14111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35402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92696"/>
            <a:ext cx="7643192" cy="360040"/>
          </a:xfrm>
        </p:spPr>
        <p:txBody>
          <a:bodyPr>
            <a:normAutofit fontScale="90000"/>
          </a:bodyPr>
          <a:lstStyle/>
          <a:p>
            <a:pPr rtl="0"/>
            <a:r>
              <a:rPr lang="cy-GB"/>
              <a:t>Dim Hud Cyffredin!</a:t>
            </a:r>
          </a:p>
        </p:txBody>
      </p:sp>
      <p:pic>
        <p:nvPicPr>
          <p:cNvPr id="819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a:xfrm>
            <a:off x="1581150" y="2204864"/>
            <a:ext cx="5981700" cy="4248472"/>
          </a:xfrm>
        </p:spPr>
      </p:pic>
    </p:spTree>
    <p:extLst>
      <p:ext uri="{BB962C8B-B14F-4D97-AF65-F5344CB8AC3E}">
        <p14:creationId xmlns:p14="http://schemas.microsoft.com/office/powerpoint/2010/main" val="2937851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90" name="Picture 6" descr="Image result for lotus flowe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24128" y="116633"/>
            <a:ext cx="3204864" cy="200304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323528" y="593535"/>
            <a:ext cx="6571343" cy="1049235"/>
          </a:xfrm>
        </p:spPr>
        <p:txBody>
          <a:bodyPr/>
          <a:lstStyle/>
          <a:p>
            <a:pPr rtl="0"/>
            <a:r>
              <a:rPr lang="cy-GB" u="sng"/>
              <a:t>Meithrin gwydnwch</a:t>
            </a:r>
          </a:p>
        </p:txBody>
      </p:sp>
      <p:sp>
        <p:nvSpPr>
          <p:cNvPr id="3" name="Content Placeholder 2"/>
          <p:cNvSpPr>
            <a:spLocks noGrp="1"/>
          </p:cNvSpPr>
          <p:nvPr>
            <p:ph idx="1"/>
          </p:nvPr>
        </p:nvSpPr>
        <p:spPr>
          <a:xfrm>
            <a:off x="251520" y="1268760"/>
            <a:ext cx="5616624" cy="5256584"/>
          </a:xfrm>
        </p:spPr>
        <p:txBody>
          <a:bodyPr>
            <a:normAutofit/>
          </a:bodyPr>
          <a:lstStyle/>
          <a:p>
            <a:pPr rtl="0"/>
            <a:r>
              <a:rPr lang="cy-GB" sz="2500"/>
              <a:t>Dewiswch un maes o'r fframwaith gwydnwch (Hanfodion/Perthyn/Dysgu/Ymdopi/Hunan Craidd) </a:t>
            </a:r>
          </a:p>
          <a:p>
            <a:pPr rtl="0"/>
            <a:r>
              <a:rPr lang="cy-GB" sz="2500"/>
              <a:t>Sut mae eich ysgol eisoes yn helpu i ddatblygu gwydnwch yn y maes hwn? </a:t>
            </a:r>
          </a:p>
          <a:p>
            <a:pPr rtl="0"/>
            <a:r>
              <a:rPr lang="cy-GB" sz="2500"/>
              <a:t>Beth arall y gellid ei wneud ar y lefel gyffredinol/ysgol gyfan?</a:t>
            </a:r>
          </a:p>
        </p:txBody>
      </p:sp>
      <p:pic>
        <p:nvPicPr>
          <p:cNvPr id="16386" name="Picture 2" descr="Image result for resilience lotus flow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9005" y="2900536"/>
            <a:ext cx="3178634" cy="3168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09983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175" y="260648"/>
            <a:ext cx="8727592" cy="1049235"/>
          </a:xfrm>
        </p:spPr>
        <p:txBody>
          <a:bodyPr>
            <a:normAutofit/>
          </a:bodyPr>
          <a:lstStyle/>
          <a:p>
            <a:pPr algn="ctr" rtl="0"/>
            <a:r>
              <a:rPr lang="cy-GB" sz="2500"/>
              <a:t>SUT ALLWN NI ADDYSGU SGILIAU GWYDNWCH I BLANT?</a:t>
            </a:r>
          </a:p>
        </p:txBody>
      </p:sp>
      <p:sp>
        <p:nvSpPr>
          <p:cNvPr id="5" name="Content Placeholder 4"/>
          <p:cNvSpPr>
            <a:spLocks noGrp="1"/>
          </p:cNvSpPr>
          <p:nvPr>
            <p:ph idx="1"/>
          </p:nvPr>
        </p:nvSpPr>
        <p:spPr>
          <a:xfrm>
            <a:off x="5580112" y="3068960"/>
            <a:ext cx="3024336" cy="3528392"/>
          </a:xfrm>
        </p:spPr>
        <p:txBody>
          <a:bodyPr>
            <a:normAutofit/>
          </a:bodyPr>
          <a:lstStyle/>
          <a:p>
            <a:pPr rtl="0"/>
            <a:r>
              <a:rPr lang="cy-GB"/>
              <a:t>Dewiswch dri cherdyn sgil rydych chi'n teimlo'n </a:t>
            </a:r>
            <a:r>
              <a:rPr lang="cy-GB" b="1" u="sng"/>
              <a:t>fwyaf </a:t>
            </a:r>
            <a:r>
              <a:rPr lang="cy-GB"/>
              <a:t>hyderus gyda nhw wrth helpu plant.</a:t>
            </a:r>
          </a:p>
          <a:p>
            <a:pPr rtl="0"/>
            <a:r>
              <a:rPr lang="cy-GB"/>
              <a:t>Rhannwch rai o'r gweithgareddau a ddefnyddiwch i hyrwyddo'r sgil gyda'ch grŵp.</a:t>
            </a:r>
          </a:p>
          <a:p>
            <a:pPr marL="0" indent="0">
              <a:buNone/>
            </a:pPr>
            <a:endParaRPr lang="en-GB" dirty="0"/>
          </a:p>
        </p:txBody>
      </p:sp>
      <p:pic>
        <p:nvPicPr>
          <p:cNvPr id="7" name="Picture 6"/>
          <p:cNvPicPr/>
          <p:nvPr/>
        </p:nvPicPr>
        <p:blipFill rotWithShape="1">
          <a:blip r:embed="rId3">
            <a:extLst>
              <a:ext uri="{28A0092B-C50C-407E-A947-70E740481C1C}">
                <a14:useLocalDpi xmlns:a14="http://schemas.microsoft.com/office/drawing/2010/main" val="0"/>
              </a:ext>
            </a:extLst>
          </a:blip>
          <a:srcRect l="22949" t="23538" r="23873" b="2156"/>
          <a:stretch/>
        </p:blipFill>
        <p:spPr bwMode="auto">
          <a:xfrm>
            <a:off x="179512" y="839110"/>
            <a:ext cx="5004048" cy="5256584"/>
          </a:xfrm>
          <a:prstGeom prst="rect">
            <a:avLst/>
          </a:prstGeom>
          <a:noFill/>
          <a:ln>
            <a:noFill/>
          </a:ln>
          <a:extLst>
            <a:ext uri="{53640926-AAD7-44D8-BBD7-CCE9431645EC}">
              <a14:shadowObscured xmlns:a14="http://schemas.microsoft.com/office/drawing/2010/main"/>
            </a:ext>
          </a:extLst>
        </p:spPr>
      </p:pic>
      <p:pic>
        <p:nvPicPr>
          <p:cNvPr id="8" name="Picture 7"/>
          <p:cNvPicPr/>
          <p:nvPr/>
        </p:nvPicPr>
        <p:blipFill rotWithShape="1">
          <a:blip r:embed="rId4"/>
          <a:srcRect l="23527" t="52320" r="23558" b="19356"/>
          <a:stretch/>
        </p:blipFill>
        <p:spPr bwMode="auto">
          <a:xfrm>
            <a:off x="5364088" y="827090"/>
            <a:ext cx="3672408" cy="208823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5576642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rtl="0"/>
            <a:r>
              <a:rPr lang="cy-GB"/>
              <a:t>Beth sy'n digwydd ledled Cymru ac mewn mannau eraill? </a:t>
            </a:r>
          </a:p>
        </p:txBody>
      </p:sp>
      <p:sp>
        <p:nvSpPr>
          <p:cNvPr id="3" name="Content Placeholder 2"/>
          <p:cNvSpPr>
            <a:spLocks noGrp="1"/>
          </p:cNvSpPr>
          <p:nvPr>
            <p:ph idx="1"/>
          </p:nvPr>
        </p:nvSpPr>
        <p:spPr/>
        <p:txBody>
          <a:bodyPr>
            <a:normAutofit fontScale="92500" lnSpcReduction="10000"/>
          </a:bodyPr>
          <a:lstStyle/>
          <a:p>
            <a:pPr rtl="0"/>
            <a:r>
              <a:rPr lang="cy-GB"/>
              <a:t>Ysgol Gyfun Pencoed Pen-y-bont ar Ogwr - Ysgol uwchradd beilot ar gyfer y Ganolfan ACE. Canolfan Les wedi'i sefydlu i gefnogi myfyrwyr. Cyfradd wahardd wedi'i gostwng.</a:t>
            </a:r>
          </a:p>
          <a:p>
            <a:pPr rtl="0"/>
            <a:r>
              <a:rPr lang="cy-GB"/>
              <a:t>Canolfan Ddysgu Ebwy Fawr - Peilot ar gyfer EATP a Chanolfan ACE. Amser allweddol gyda myfyrwyr wedi'i ddyrannu i oedolion dibynadwy.</a:t>
            </a:r>
          </a:p>
          <a:p>
            <a:pPr rtl="0"/>
            <a:r>
              <a:rPr lang="cy-GB"/>
              <a:t>Ysgol Gynradd Millbrook - Cyflwyniadau i Rieni wedi'u treialu.</a:t>
            </a:r>
          </a:p>
          <a:p>
            <a:pPr rtl="0"/>
            <a:r>
              <a:rPr lang="cy-GB"/>
              <a:t>Ymgyrch Encompass- Cynigiwyd cymorth i fyfyrwyr.</a:t>
            </a:r>
          </a:p>
          <a:p>
            <a:pPr rtl="0"/>
            <a:r>
              <a:rPr lang="cy-GB" u="sng">
                <a:hlinkClick r:id="rId2"/>
              </a:rPr>
              <a:t>https://www.iriss.org.uk/resources/esss-outlines/aces</a:t>
            </a:r>
          </a:p>
        </p:txBody>
      </p:sp>
    </p:spTree>
    <p:extLst>
      <p:ext uri="{BB962C8B-B14F-4D97-AF65-F5344CB8AC3E}">
        <p14:creationId xmlns:p14="http://schemas.microsoft.com/office/powerpoint/2010/main" val="5614591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rtl="0"/>
            <a:r>
              <a:rPr lang="cy-GB"/>
              <a:t>Polisi LLYWODRAETH Cymru ynghylch 'aces' [Gwerthusiadau Cyflawniad a Chymhwysedd]</a:t>
            </a:r>
          </a:p>
        </p:txBody>
      </p:sp>
      <p:sp>
        <p:nvSpPr>
          <p:cNvPr id="3" name="Content Placeholder 2"/>
          <p:cNvSpPr>
            <a:spLocks noGrp="1"/>
          </p:cNvSpPr>
          <p:nvPr>
            <p:ph idx="1"/>
          </p:nvPr>
        </p:nvSpPr>
        <p:spPr>
          <a:xfrm>
            <a:off x="1443492" y="2015734"/>
            <a:ext cx="6571343" cy="4005554"/>
          </a:xfrm>
        </p:spPr>
        <p:txBody>
          <a:bodyPr>
            <a:normAutofit fontScale="70000" lnSpcReduction="20000"/>
          </a:bodyPr>
          <a:lstStyle/>
          <a:p>
            <a:pPr rtl="0"/>
            <a:r>
              <a:rPr lang="cy-GB"/>
              <a:t>Grant Atal Digartrefedd a ariennir gan Lywodraeth Cymru i bob aelod o staff Tai y Trydydd Sector i ymgorffori Arferion â Dealltwriaeth o Drawma a PIE</a:t>
            </a:r>
          </a:p>
          <a:p>
            <a:pPr rtl="0"/>
            <a:r>
              <a:rPr lang="cy-GB"/>
              <a:t>Mae Llywodraeth Cymru wrthi ar hyn o bryd yn ariannu cynlluniau peilot ymholiadau rheolaidd mewn Sectorau Iechyd</a:t>
            </a:r>
          </a:p>
          <a:p>
            <a:pPr rtl="0"/>
            <a:r>
              <a:rPr lang="cy-GB"/>
              <a:t> Deddf Llesiant Cenedlaethau'r Dyfodol Byrddau gwasanaethau cyhoeddus - cynlluniau Llesiant Statudol: mae gan 16 o 19 ostyngiad mewn ACES fel un o'u nodau i fodloni'r Ddeddf</a:t>
            </a:r>
          </a:p>
          <a:p>
            <a:pPr rtl="0"/>
            <a:r>
              <a:rPr lang="cy-GB"/>
              <a:t>ESTYN - Cynhaliwyd adolygiad thematig eleni i edrych ar sut mae ysgolion yn ymgorffori Arferion â Dealltwriaeth o Drawma ar draws ysgolion yng Nghymru. Cyhoeddir adroddiadau arferion da ar ddiwedd 2019</a:t>
            </a:r>
          </a:p>
          <a:p>
            <a:pPr rtl="0"/>
            <a:r>
              <a:rPr lang="cy-GB"/>
              <a:t>Adroddiad Mind over Matters - ymagwedd ysgol gyfan sy'n cynnwys codi ymwybyddiaeth ymhlith staff o ACE ac Arferion â Dealltwriaeth o Drawma a argymhellir i gefnogi anghenion disgyblion o ran lles emosiynol </a:t>
            </a:r>
          </a:p>
          <a:p>
            <a:endParaRPr lang="en-GB" dirty="0"/>
          </a:p>
          <a:p>
            <a:endParaRPr lang="en-GB" dirty="0"/>
          </a:p>
        </p:txBody>
      </p:sp>
    </p:spTree>
    <p:extLst>
      <p:ext uri="{BB962C8B-B14F-4D97-AF65-F5344CB8AC3E}">
        <p14:creationId xmlns:p14="http://schemas.microsoft.com/office/powerpoint/2010/main" val="10637292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804522"/>
            <a:ext cx="7187251" cy="1049235"/>
          </a:xfrm>
        </p:spPr>
        <p:txBody>
          <a:bodyPr>
            <a:normAutofit/>
          </a:bodyPr>
          <a:lstStyle/>
          <a:p>
            <a:pPr rtl="0"/>
            <a:r>
              <a:rPr lang="cy-GB" sz="3000"/>
              <a:t>Sut olwg sydd ar ysgol sydd â deallusrwydd o ACE?</a:t>
            </a:r>
          </a:p>
        </p:txBody>
      </p:sp>
      <p:sp>
        <p:nvSpPr>
          <p:cNvPr id="3" name="Content Placeholder 2"/>
          <p:cNvSpPr>
            <a:spLocks noGrp="1"/>
          </p:cNvSpPr>
          <p:nvPr>
            <p:ph idx="1"/>
          </p:nvPr>
        </p:nvSpPr>
        <p:spPr>
          <a:xfrm>
            <a:off x="827584" y="2015734"/>
            <a:ext cx="7187251" cy="3450613"/>
          </a:xfrm>
        </p:spPr>
        <p:txBody>
          <a:bodyPr/>
          <a:lstStyle/>
          <a:p>
            <a:pPr rtl="0"/>
            <a:r>
              <a:rPr lang="cy-GB" sz="2800"/>
              <a:t>Ysgrifennwch ar nodyn postio sut olwg sydd ar ysgol sydd â deallusrwydd o ACE.</a:t>
            </a:r>
          </a:p>
          <a:p>
            <a:pPr rtl="0"/>
            <a:r>
              <a:rPr lang="cy-GB" sz="2800"/>
              <a:t>Byddwn ni'n defnyddio hyn i ddatblygu ffyrdd tuag at y weledigaeth honno yn y sesiwn nesaf! </a:t>
            </a:r>
          </a:p>
          <a:p>
            <a:pPr marL="0" indent="0">
              <a:buNone/>
            </a:pPr>
            <a:endParaRPr lang="en-GB" dirty="0"/>
          </a:p>
        </p:txBody>
      </p:sp>
      <p:pic>
        <p:nvPicPr>
          <p:cNvPr id="4" name="Picture 2" descr="https://images-na.ssl-images-amazon.com/images/G/01/aplusautomation/vendorimages/ca4c1224-8096-4843-a67f-327536ec330f.jpg._CB294227358__SR300,300_.jpg">
            <a:extLst>
              <a:ext uri="{FF2B5EF4-FFF2-40B4-BE49-F238E27FC236}">
                <a16:creationId xmlns:a16="http://schemas.microsoft.com/office/drawing/2014/main" id="{AFFA244B-5011-402E-826F-EE43734DE1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53064" y="18047"/>
            <a:ext cx="1890936" cy="1575012"/>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3" descr="ACE Generational.JPG">
            <a:extLst>
              <a:ext uri="{FF2B5EF4-FFF2-40B4-BE49-F238E27FC236}">
                <a16:creationId xmlns:a16="http://schemas.microsoft.com/office/drawing/2014/main" id="{736B2BB2-B119-4777-A91A-6077C804B8AF}"/>
              </a:ext>
            </a:extLst>
          </p:cNvPr>
          <p:cNvPicPr>
            <a:picLocks noChangeAspect="1"/>
          </p:cNvPicPr>
          <p:nvPr/>
        </p:nvPicPr>
        <p:blipFill>
          <a:blip r:embed="rId3" cstate="print"/>
          <a:stretch>
            <a:fillRect/>
          </a:stretch>
        </p:blipFill>
        <p:spPr>
          <a:xfrm>
            <a:off x="2555776" y="4221088"/>
            <a:ext cx="3960440" cy="1800200"/>
          </a:xfrm>
          <a:prstGeom prst="rect">
            <a:avLst/>
          </a:prstGeom>
        </p:spPr>
      </p:pic>
    </p:spTree>
    <p:extLst>
      <p:ext uri="{BB962C8B-B14F-4D97-AF65-F5344CB8AC3E}">
        <p14:creationId xmlns:p14="http://schemas.microsoft.com/office/powerpoint/2010/main" val="2870518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1124744"/>
          </a:xfrm>
          <a:prstGeom prst="rect">
            <a:avLst/>
          </a:prstGeom>
          <a:solidFill>
            <a:srgbClr val="6464B3"/>
          </a:solidFill>
          <a:ln>
            <a:solidFill>
              <a:srgbClr val="6464B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6" name="Title 1"/>
          <p:cNvSpPr>
            <a:spLocks noGrp="1"/>
          </p:cNvSpPr>
          <p:nvPr>
            <p:ph type="title"/>
          </p:nvPr>
        </p:nvSpPr>
        <p:spPr/>
        <p:txBody>
          <a:bodyPr/>
          <a:lstStyle>
            <a:lvl1pPr algn="l">
              <a:defRPr lang="en-GB" sz="3200" b="1" kern="1200" baseline="0" dirty="0" smtClean="0">
                <a:solidFill>
                  <a:schemeClr val="bg1"/>
                </a:solidFill>
                <a:latin typeface="Verdana" pitchFamily="34" charset="0"/>
                <a:ea typeface="Verdana" pitchFamily="34" charset="0"/>
                <a:cs typeface="Verdana" pitchFamily="34" charset="0"/>
              </a:defRPr>
            </a:lvl1pPr>
          </a:lstStyle>
          <a:p>
            <a:pPr rtl="0"/>
            <a:r>
              <a:rPr lang="cy-GB"/>
              <a:t>Hyfforddiant</a:t>
            </a:r>
          </a:p>
        </p:txBody>
      </p:sp>
      <p:graphicFrame>
        <p:nvGraphicFramePr>
          <p:cNvPr id="3" name="Content Placeholder 2"/>
          <p:cNvGraphicFramePr>
            <a:graphicFrameLocks noGrp="1"/>
          </p:cNvGraphicFramePr>
          <p:nvPr>
            <p:ph idx="1"/>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descr="CWW_Daff.PNG"/>
          <p:cNvPicPr>
            <a:picLocks noChangeAspect="1"/>
          </p:cNvPicPr>
          <p:nvPr/>
        </p:nvPicPr>
        <p:blipFill>
          <a:blip r:embed="rId8" cstate="print"/>
          <a:stretch>
            <a:fillRect/>
          </a:stretch>
        </p:blipFill>
        <p:spPr>
          <a:xfrm>
            <a:off x="49635" y="6237312"/>
            <a:ext cx="561925" cy="620688"/>
          </a:xfrm>
          <a:prstGeom prst="rect">
            <a:avLst/>
          </a:prstGeom>
        </p:spPr>
      </p:pic>
      <p:sp>
        <p:nvSpPr>
          <p:cNvPr id="11" name="Rectangle 10"/>
          <p:cNvSpPr/>
          <p:nvPr/>
        </p:nvSpPr>
        <p:spPr>
          <a:xfrm>
            <a:off x="7308304" y="6309320"/>
            <a:ext cx="3150096" cy="462242"/>
          </a:xfrm>
          <a:prstGeom prst="rect">
            <a:avLst/>
          </a:prstGeom>
        </p:spPr>
        <p:txBody>
          <a:bodyPr wrap="square">
            <a:spAutoFit/>
          </a:bodyPr>
          <a:lstStyle/>
          <a:p>
            <a:pPr marL="0" marR="0" lvl="0" indent="0" algn="l" defTabSz="457200" rtl="0" eaLnBrk="1" fontAlgn="auto" latinLnBrk="0" hangingPunct="1">
              <a:lnSpc>
                <a:spcPct val="115000"/>
              </a:lnSpc>
              <a:spcBef>
                <a:spcPts val="0"/>
              </a:spcBef>
              <a:spcAft>
                <a:spcPts val="0"/>
              </a:spcAft>
              <a:buClrTx/>
              <a:buSzTx/>
              <a:buFontTx/>
              <a:buNone/>
              <a:tabLst/>
              <a:defRPr/>
            </a:pPr>
            <a:r>
              <a:rPr kumimoji="0" lang="cy-GB" sz="1050" b="1" i="0" u="none" strike="noStrike" kern="1200" cap="none" spc="0" normalizeH="0" baseline="0">
                <a:ln>
                  <a:noFill/>
                </a:ln>
                <a:solidFill>
                  <a:srgbClr val="6464B3"/>
                </a:solidFill>
                <a:effectLst/>
                <a:uLnTx/>
                <a:uFillTx/>
                <a:latin typeface="Verdana"/>
                <a:ea typeface="Calibri"/>
                <a:cs typeface="Times New Roman"/>
              </a:rPr>
              <a:t>Hyrwyddo a Herio </a:t>
            </a: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cy-GB" sz="1050" b="1" i="0" u="none" strike="noStrike" kern="1200" cap="none" spc="0" normalizeH="0" baseline="0">
                <a:ln>
                  <a:noFill/>
                </a:ln>
                <a:solidFill>
                  <a:srgbClr val="6464B3"/>
                </a:solidFill>
                <a:effectLst/>
                <a:uLnTx/>
                <a:uFillTx/>
                <a:latin typeface="Verdana"/>
                <a:ea typeface="Calibri"/>
                <a:cs typeface="Times New Roman"/>
              </a:rPr>
              <a:t>dros Newid</a:t>
            </a:r>
          </a:p>
        </p:txBody>
      </p:sp>
      <p:pic>
        <p:nvPicPr>
          <p:cNvPr id="12" name="Picture 11" descr="CWW_Daff.PNG"/>
          <p:cNvPicPr>
            <a:picLocks noChangeAspect="1"/>
          </p:cNvPicPr>
          <p:nvPr/>
        </p:nvPicPr>
        <p:blipFill>
          <a:blip r:embed="rId8" cstate="print"/>
          <a:stretch>
            <a:fillRect/>
          </a:stretch>
        </p:blipFill>
        <p:spPr>
          <a:xfrm>
            <a:off x="6732240" y="6237312"/>
            <a:ext cx="561925" cy="620688"/>
          </a:xfrm>
          <a:prstGeom prst="rect">
            <a:avLst/>
          </a:prstGeom>
        </p:spPr>
      </p:pic>
      <p:sp>
        <p:nvSpPr>
          <p:cNvPr id="13" name="Rectangle 12"/>
          <p:cNvSpPr/>
          <p:nvPr/>
        </p:nvSpPr>
        <p:spPr>
          <a:xfrm>
            <a:off x="611560" y="6309320"/>
            <a:ext cx="3150096" cy="463973"/>
          </a:xfrm>
          <a:prstGeom prst="rect">
            <a:avLst/>
          </a:prstGeom>
        </p:spPr>
        <p:txBody>
          <a:bodyPr wrap="square">
            <a:spAutoFit/>
          </a:bodyPr>
          <a:lstStyle/>
          <a:p>
            <a:pPr marL="0" marR="0" lvl="0" indent="0" algn="l" defTabSz="457200" rtl="0" eaLnBrk="1" fontAlgn="auto" latinLnBrk="0" hangingPunct="1">
              <a:lnSpc>
                <a:spcPct val="115000"/>
              </a:lnSpc>
              <a:spcBef>
                <a:spcPts val="0"/>
              </a:spcBef>
              <a:spcAft>
                <a:spcPts val="0"/>
              </a:spcAft>
              <a:buClrTx/>
              <a:buSzTx/>
              <a:buFontTx/>
              <a:buNone/>
              <a:tabLst/>
              <a:defRPr/>
            </a:pPr>
            <a:r>
              <a:rPr kumimoji="0" lang="cy-GB" sz="1050" b="1" i="0" u="none" strike="noStrike" kern="1200" cap="none" spc="0" normalizeH="0" baseline="0">
                <a:ln>
                  <a:noFill/>
                </a:ln>
                <a:solidFill>
                  <a:srgbClr val="6464B3"/>
                </a:solidFill>
                <a:effectLst/>
                <a:uLnTx/>
                <a:uFillTx/>
                <a:latin typeface="Verdana"/>
                <a:ea typeface="Calibri"/>
                <a:cs typeface="Times New Roman"/>
              </a:rPr>
              <a:t>Hyrwyddo a</a:t>
            </a: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cy-GB" sz="1050" b="1" i="0" u="none" strike="noStrike" kern="1200" cap="none" spc="0" normalizeH="0" baseline="0">
                <a:ln>
                  <a:noFill/>
                </a:ln>
                <a:solidFill>
                  <a:srgbClr val="6464B3"/>
                </a:solidFill>
                <a:effectLst/>
                <a:uLnTx/>
                <a:uFillTx/>
                <a:latin typeface="Verdana"/>
                <a:ea typeface="Calibri"/>
                <a:cs typeface="Times New Roman"/>
              </a:rPr>
              <a:t>Herio dros Newid</a:t>
            </a:r>
          </a:p>
        </p:txBody>
      </p:sp>
    </p:spTree>
    <p:extLst>
      <p:ext uri="{BB962C8B-B14F-4D97-AF65-F5344CB8AC3E}">
        <p14:creationId xmlns:p14="http://schemas.microsoft.com/office/powerpoint/2010/main" val="31394583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1124744"/>
          </a:xfrm>
          <a:prstGeom prst="rect">
            <a:avLst/>
          </a:prstGeom>
          <a:solidFill>
            <a:srgbClr val="6464B3"/>
          </a:solidFill>
          <a:ln>
            <a:solidFill>
              <a:srgbClr val="6464B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itle 1"/>
          <p:cNvSpPr>
            <a:spLocks noGrp="1"/>
          </p:cNvSpPr>
          <p:nvPr>
            <p:ph type="title"/>
          </p:nvPr>
        </p:nvSpPr>
        <p:spPr>
          <a:xfrm>
            <a:off x="1602431" y="134850"/>
            <a:ext cx="6571343" cy="1049235"/>
          </a:xfrm>
        </p:spPr>
        <p:txBody>
          <a:bodyPr/>
          <a:lstStyle>
            <a:lvl1pPr algn="l">
              <a:defRPr lang="en-GB" sz="3200" b="1" kern="1200" baseline="0" dirty="0" smtClean="0">
                <a:solidFill>
                  <a:schemeClr val="bg1"/>
                </a:solidFill>
                <a:latin typeface="Verdana" pitchFamily="34" charset="0"/>
                <a:ea typeface="Verdana" pitchFamily="34" charset="0"/>
                <a:cs typeface="Verdana" pitchFamily="34" charset="0"/>
              </a:defRPr>
            </a:lvl1pPr>
          </a:lstStyle>
          <a:p>
            <a:pPr rtl="0"/>
            <a:r>
              <a:rPr lang="cy-GB"/>
              <a:t>Canolfan Cymorth ACE: Cysylltwch â ni</a:t>
            </a:r>
          </a:p>
        </p:txBody>
      </p:sp>
      <p:pic>
        <p:nvPicPr>
          <p:cNvPr id="10" name="Content Placeholder 9" descr="CWW_Daff.PNG"/>
          <p:cNvPicPr>
            <a:picLocks noGrp="1" noChangeAspect="1"/>
          </p:cNvPicPr>
          <p:nvPr>
            <p:ph idx="1"/>
          </p:nvPr>
        </p:nvPicPr>
        <p:blipFill>
          <a:blip r:embed="rId3" cstate="print"/>
          <a:stretch>
            <a:fillRect/>
          </a:stretch>
        </p:blipFill>
        <p:spPr>
          <a:xfrm>
            <a:off x="3843236" y="3058206"/>
            <a:ext cx="1457528" cy="1609950"/>
          </a:xfrm>
        </p:spPr>
      </p:pic>
      <p:sp>
        <p:nvSpPr>
          <p:cNvPr id="2" name="Rectangle 1"/>
          <p:cNvSpPr/>
          <p:nvPr/>
        </p:nvSpPr>
        <p:spPr>
          <a:xfrm>
            <a:off x="-108520" y="3284984"/>
            <a:ext cx="2088232" cy="2215991"/>
          </a:xfrm>
          <a:prstGeom prst="rect">
            <a:avLst/>
          </a:prstGeom>
        </p:spPr>
        <p:txBody>
          <a:bodyPr wrap="square">
            <a:spAutoFit/>
          </a:bodyPr>
          <a:lstStyle/>
          <a:p>
            <a:pPr algn="ctr" rtl="0">
              <a:lnSpc>
                <a:spcPct val="115000"/>
              </a:lnSpc>
            </a:pPr>
            <a:r>
              <a:rPr lang="cy-GB" b="1">
                <a:solidFill>
                  <a:srgbClr val="6464B3"/>
                </a:solidFill>
                <a:latin typeface="Verdana"/>
                <a:ea typeface="Calibri"/>
                <a:cs typeface="Times New Roman"/>
              </a:rPr>
              <a:t>Hyrwyddo a Herio dros Newid</a:t>
            </a:r>
          </a:p>
          <a:p>
            <a:pPr algn="ctr">
              <a:lnSpc>
                <a:spcPct val="115000"/>
              </a:lnSpc>
              <a:spcAft>
                <a:spcPts val="0"/>
              </a:spcAft>
            </a:pPr>
            <a:endParaRPr lang="en-GB" sz="1200" b="1" dirty="0">
              <a:solidFill>
                <a:srgbClr val="6464B3"/>
              </a:solidFill>
              <a:latin typeface="Verdana"/>
              <a:ea typeface="Calibri"/>
              <a:cs typeface="Times New Roman"/>
            </a:endParaRPr>
          </a:p>
          <a:p>
            <a:pPr algn="ctr" rtl="0">
              <a:lnSpc>
                <a:spcPct val="115000"/>
              </a:lnSpc>
              <a:spcAft>
                <a:spcPts val="0"/>
              </a:spcAft>
            </a:pPr>
            <a:r>
              <a:rPr lang="cy-GB" b="1">
                <a:solidFill>
                  <a:srgbClr val="6464B3"/>
                </a:solidFill>
                <a:latin typeface="Verdana"/>
                <a:ea typeface="Calibri"/>
                <a:cs typeface="Times New Roman"/>
              </a:rPr>
              <a:t>Champion &amp;</a:t>
            </a:r>
          </a:p>
          <a:p>
            <a:pPr algn="ctr" rtl="0">
              <a:lnSpc>
                <a:spcPct val="115000"/>
              </a:lnSpc>
              <a:spcAft>
                <a:spcPts val="0"/>
              </a:spcAft>
            </a:pPr>
            <a:r>
              <a:rPr lang="cy-GB" b="1">
                <a:solidFill>
                  <a:srgbClr val="6464B3"/>
                </a:solidFill>
                <a:latin typeface="Verdana"/>
                <a:ea typeface="Calibri"/>
                <a:cs typeface="Times New Roman"/>
              </a:rPr>
              <a:t>Challenge</a:t>
            </a:r>
          </a:p>
          <a:p>
            <a:pPr algn="ctr" rtl="0">
              <a:lnSpc>
                <a:spcPct val="115000"/>
              </a:lnSpc>
              <a:spcAft>
                <a:spcPts val="0"/>
              </a:spcAft>
            </a:pPr>
            <a:r>
              <a:rPr lang="cy-GB" b="1">
                <a:solidFill>
                  <a:srgbClr val="6464B3"/>
                </a:solidFill>
                <a:latin typeface="Verdana"/>
                <a:ea typeface="Calibri"/>
                <a:cs typeface="Times New Roman"/>
              </a:rPr>
              <a:t>for Change</a:t>
            </a:r>
          </a:p>
        </p:txBody>
      </p:sp>
      <p:sp>
        <p:nvSpPr>
          <p:cNvPr id="11" name="Rectangle 10"/>
          <p:cNvSpPr/>
          <p:nvPr/>
        </p:nvSpPr>
        <p:spPr>
          <a:xfrm>
            <a:off x="3563888" y="2490569"/>
            <a:ext cx="5256584" cy="2954655"/>
          </a:xfrm>
          <a:prstGeom prst="rect">
            <a:avLst/>
          </a:prstGeom>
        </p:spPr>
        <p:txBody>
          <a:bodyPr wrap="square">
            <a:spAutoFit/>
          </a:bodyPr>
          <a:lstStyle/>
          <a:p>
            <a:pPr lvl="0" rtl="0"/>
            <a:r>
              <a:rPr lang="cy-GB" sz="2400"/>
              <a:t>@acehubwales</a:t>
            </a:r>
          </a:p>
          <a:p>
            <a:pPr lvl="0"/>
            <a:endParaRPr lang="en-GB" sz="1600" dirty="0"/>
          </a:p>
          <a:p>
            <a:pPr lvl="0"/>
            <a:endParaRPr lang="en-GB" sz="1400" dirty="0"/>
          </a:p>
          <a:p>
            <a:pPr lvl="0" rtl="0"/>
            <a:r>
              <a:rPr lang="cy-GB" sz="2400">
                <a:hlinkClick r:id="rId4"/>
              </a:rPr>
              <a:t>www.facebook.com/acehubwales/</a:t>
            </a:r>
          </a:p>
          <a:p>
            <a:pPr lvl="0"/>
            <a:endParaRPr lang="en-GB" sz="2400" dirty="0"/>
          </a:p>
          <a:p>
            <a:pPr lvl="0"/>
            <a:endParaRPr lang="en-GB" sz="1600" dirty="0"/>
          </a:p>
          <a:p>
            <a:pPr lvl="0" rtl="0"/>
            <a:r>
              <a:rPr lang="cy-GB" sz="2400">
                <a:hlinkClick r:id="rId5"/>
              </a:rPr>
              <a:t>ACE@wales.nhs.uk</a:t>
            </a:r>
            <a:r>
              <a:rPr lang="cy-GB" sz="2400"/>
              <a:t> </a:t>
            </a:r>
          </a:p>
          <a:p>
            <a:pPr lvl="0"/>
            <a:endParaRPr lang="en-GB" sz="2400" dirty="0"/>
          </a:p>
          <a:p>
            <a:pPr lvl="0"/>
            <a:endParaRPr lang="en-GB" sz="2000" dirty="0"/>
          </a:p>
        </p:txBody>
      </p:sp>
      <p:pic>
        <p:nvPicPr>
          <p:cNvPr id="1026" name="Picture 2" descr="https://static.dezeen.com/uploads/2012/06/dezeen_twitter-bird.gif"/>
          <p:cNvPicPr>
            <a:picLocks noChangeAspect="1" noChangeArrowheads="1"/>
          </p:cNvPicPr>
          <p:nvPr/>
        </p:nvPicPr>
        <p:blipFill>
          <a:blip r:embed="rId6" cstate="print"/>
          <a:srcRect l="16154" t="21000" r="12770" b="20847"/>
          <a:stretch>
            <a:fillRect/>
          </a:stretch>
        </p:blipFill>
        <p:spPr bwMode="auto">
          <a:xfrm>
            <a:off x="2627784" y="2484023"/>
            <a:ext cx="624068" cy="510602"/>
          </a:xfrm>
          <a:prstGeom prst="rect">
            <a:avLst/>
          </a:prstGeom>
          <a:noFill/>
        </p:spPr>
      </p:pic>
      <p:pic>
        <p:nvPicPr>
          <p:cNvPr id="1027" name="Picture 3"/>
          <p:cNvPicPr>
            <a:picLocks noChangeAspect="1" noChangeArrowheads="1"/>
          </p:cNvPicPr>
          <p:nvPr/>
        </p:nvPicPr>
        <p:blipFill>
          <a:blip r:embed="rId7" cstate="print"/>
          <a:srcRect/>
          <a:stretch>
            <a:fillRect/>
          </a:stretch>
        </p:blipFill>
        <p:spPr bwMode="auto">
          <a:xfrm>
            <a:off x="2619256" y="3354665"/>
            <a:ext cx="656600" cy="648072"/>
          </a:xfrm>
          <a:prstGeom prst="rect">
            <a:avLst/>
          </a:prstGeom>
          <a:noFill/>
          <a:ln w="9525">
            <a:noFill/>
            <a:miter lim="800000"/>
            <a:headEnd/>
            <a:tailEnd/>
          </a:ln>
        </p:spPr>
      </p:pic>
      <p:pic>
        <p:nvPicPr>
          <p:cNvPr id="1028" name="Picture 4"/>
          <p:cNvPicPr>
            <a:picLocks noChangeAspect="1" noChangeArrowheads="1"/>
          </p:cNvPicPr>
          <p:nvPr/>
        </p:nvPicPr>
        <p:blipFill>
          <a:blip r:embed="rId8" cstate="print"/>
          <a:srcRect/>
          <a:stretch>
            <a:fillRect/>
          </a:stretch>
        </p:blipFill>
        <p:spPr bwMode="auto">
          <a:xfrm>
            <a:off x="2648029" y="4336443"/>
            <a:ext cx="570938" cy="458382"/>
          </a:xfrm>
          <a:prstGeom prst="rect">
            <a:avLst/>
          </a:prstGeom>
          <a:noFill/>
          <a:ln w="9525">
            <a:noFill/>
            <a:miter lim="800000"/>
            <a:headEnd/>
            <a:tailEnd/>
          </a:ln>
        </p:spPr>
      </p:pic>
      <p:pic>
        <p:nvPicPr>
          <p:cNvPr id="15" name="Picture 14" descr="CWW_Daff.PNG"/>
          <p:cNvPicPr>
            <a:picLocks noChangeAspect="1"/>
          </p:cNvPicPr>
          <p:nvPr/>
        </p:nvPicPr>
        <p:blipFill>
          <a:blip r:embed="rId3" cstate="print"/>
          <a:stretch>
            <a:fillRect/>
          </a:stretch>
        </p:blipFill>
        <p:spPr>
          <a:xfrm>
            <a:off x="49635" y="6237312"/>
            <a:ext cx="561925" cy="620688"/>
          </a:xfrm>
          <a:prstGeom prst="rect">
            <a:avLst/>
          </a:prstGeom>
        </p:spPr>
      </p:pic>
      <p:sp>
        <p:nvSpPr>
          <p:cNvPr id="16" name="Rectangle 15"/>
          <p:cNvSpPr/>
          <p:nvPr/>
        </p:nvSpPr>
        <p:spPr>
          <a:xfrm>
            <a:off x="7308304" y="6309320"/>
            <a:ext cx="3150096" cy="462242"/>
          </a:xfrm>
          <a:prstGeom prst="rect">
            <a:avLst/>
          </a:prstGeom>
        </p:spPr>
        <p:txBody>
          <a:bodyPr wrap="square">
            <a:spAutoFit/>
          </a:bodyPr>
          <a:lstStyle/>
          <a:p>
            <a:pPr rtl="0">
              <a:lnSpc>
                <a:spcPct val="115000"/>
              </a:lnSpc>
              <a:spcAft>
                <a:spcPts val="0"/>
              </a:spcAft>
            </a:pPr>
            <a:r>
              <a:rPr lang="cy-GB" sz="1050" b="1">
                <a:solidFill>
                  <a:srgbClr val="6464B3"/>
                </a:solidFill>
                <a:latin typeface="Verdana"/>
                <a:ea typeface="Calibri"/>
                <a:cs typeface="Times New Roman"/>
              </a:rPr>
              <a:t>Champion &amp; Challenge </a:t>
            </a:r>
          </a:p>
          <a:p>
            <a:pPr rtl="0">
              <a:lnSpc>
                <a:spcPct val="115000"/>
              </a:lnSpc>
              <a:spcAft>
                <a:spcPts val="0"/>
              </a:spcAft>
            </a:pPr>
            <a:r>
              <a:rPr lang="cy-GB" sz="1050" b="1">
                <a:solidFill>
                  <a:srgbClr val="6464B3"/>
                </a:solidFill>
                <a:latin typeface="Verdana"/>
                <a:ea typeface="Calibri"/>
                <a:cs typeface="Times New Roman"/>
              </a:rPr>
              <a:t>for Change</a:t>
            </a:r>
          </a:p>
        </p:txBody>
      </p:sp>
      <p:pic>
        <p:nvPicPr>
          <p:cNvPr id="17" name="Picture 16" descr="CWW_Daff.PNG"/>
          <p:cNvPicPr>
            <a:picLocks noChangeAspect="1"/>
          </p:cNvPicPr>
          <p:nvPr/>
        </p:nvPicPr>
        <p:blipFill>
          <a:blip r:embed="rId3" cstate="print"/>
          <a:stretch>
            <a:fillRect/>
          </a:stretch>
        </p:blipFill>
        <p:spPr>
          <a:xfrm>
            <a:off x="6732240" y="6237312"/>
            <a:ext cx="561925" cy="620688"/>
          </a:xfrm>
          <a:prstGeom prst="rect">
            <a:avLst/>
          </a:prstGeom>
        </p:spPr>
      </p:pic>
      <p:sp>
        <p:nvSpPr>
          <p:cNvPr id="18" name="Rectangle 17"/>
          <p:cNvSpPr/>
          <p:nvPr/>
        </p:nvSpPr>
        <p:spPr>
          <a:xfrm>
            <a:off x="611560" y="6309320"/>
            <a:ext cx="3150096" cy="463973"/>
          </a:xfrm>
          <a:prstGeom prst="rect">
            <a:avLst/>
          </a:prstGeom>
        </p:spPr>
        <p:txBody>
          <a:bodyPr wrap="square">
            <a:spAutoFit/>
          </a:bodyPr>
          <a:lstStyle/>
          <a:p>
            <a:pPr rtl="0">
              <a:lnSpc>
                <a:spcPct val="115000"/>
              </a:lnSpc>
              <a:spcAft>
                <a:spcPts val="0"/>
              </a:spcAft>
            </a:pPr>
            <a:r>
              <a:rPr lang="cy-GB" sz="1050" b="1">
                <a:solidFill>
                  <a:srgbClr val="6464B3"/>
                </a:solidFill>
                <a:latin typeface="Verdana"/>
                <a:ea typeface="Calibri"/>
                <a:cs typeface="Times New Roman"/>
              </a:rPr>
              <a:t>Hyrwyddo a</a:t>
            </a:r>
          </a:p>
          <a:p>
            <a:pPr rtl="0">
              <a:lnSpc>
                <a:spcPct val="115000"/>
              </a:lnSpc>
              <a:spcAft>
                <a:spcPts val="0"/>
              </a:spcAft>
            </a:pPr>
            <a:r>
              <a:rPr lang="cy-GB" sz="1050" b="1">
                <a:solidFill>
                  <a:srgbClr val="6464B3"/>
                </a:solidFill>
                <a:latin typeface="Verdana"/>
                <a:ea typeface="Calibri"/>
                <a:cs typeface="Times New Roman"/>
              </a:rPr>
              <a:t>Herio dros Newid</a:t>
            </a:r>
          </a:p>
        </p:txBody>
      </p:sp>
      <p:cxnSp>
        <p:nvCxnSpPr>
          <p:cNvPr id="20" name="Straight Connector 19"/>
          <p:cNvCxnSpPr/>
          <p:nvPr/>
        </p:nvCxnSpPr>
        <p:spPr>
          <a:xfrm>
            <a:off x="251520" y="4365104"/>
            <a:ext cx="1368152" cy="0"/>
          </a:xfrm>
          <a:prstGeom prst="line">
            <a:avLst/>
          </a:prstGeom>
          <a:ln w="25400">
            <a:solidFill>
              <a:srgbClr val="6464B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40154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17412" name="Picture 4" descr="http://www.memeologist.com/wp-content/uploads/2017/04/34645db6aab643b4c9e9cbd0341e9a6d.png?67ef12"/>
          <p:cNvPicPr>
            <a:picLocks noChangeAspect="1" noChangeArrowheads="1"/>
          </p:cNvPicPr>
          <p:nvPr/>
        </p:nvPicPr>
        <p:blipFill rotWithShape="1">
          <a:blip r:embed="rId2">
            <a:extLst>
              <a:ext uri="{28A0092B-C50C-407E-A947-70E740481C1C}">
                <a14:useLocalDpi xmlns:a14="http://schemas.microsoft.com/office/drawing/2010/main" val="0"/>
              </a:ext>
            </a:extLst>
          </a:blip>
          <a:srcRect b="5792"/>
          <a:stretch/>
        </p:blipFill>
        <p:spPr bwMode="auto">
          <a:xfrm>
            <a:off x="1835696" y="692696"/>
            <a:ext cx="5579761" cy="5256583"/>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a:extLst/>
        </p:spPr>
      </p:pic>
    </p:spTree>
    <p:extLst>
      <p:ext uri="{BB962C8B-B14F-4D97-AF65-F5344CB8AC3E}">
        <p14:creationId xmlns:p14="http://schemas.microsoft.com/office/powerpoint/2010/main" val="299816566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5467</TotalTime>
  <Words>2553</Words>
  <Application>Microsoft Office PowerPoint</Application>
  <PresentationFormat>On-screen Show (4:3)</PresentationFormat>
  <Paragraphs>210</Paragraphs>
  <Slides>36</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Arabic Typesetting</vt:lpstr>
      <vt:lpstr>Arial</vt:lpstr>
      <vt:lpstr>Calibri</vt:lpstr>
      <vt:lpstr>Gill Sans MT</vt:lpstr>
      <vt:lpstr>Times New Roman</vt:lpstr>
      <vt:lpstr>Verdana</vt:lpstr>
      <vt:lpstr>Wingdings</vt:lpstr>
      <vt:lpstr>Gallery</vt:lpstr>
      <vt:lpstr>codi'ch calon uwchradd: sesiwn 2</vt:lpstr>
      <vt:lpstr>GWEITHGAREDD I YSGAFNU'R AWYRGYLCH </vt:lpstr>
      <vt:lpstr>Amcanion y sesiwn </vt:lpstr>
      <vt:lpstr>PowerPoint Presentation</vt:lpstr>
      <vt:lpstr>PowerPoint Presentation</vt:lpstr>
      <vt:lpstr>Myfyrio</vt:lpstr>
      <vt:lpstr>Senario'r llungopïwr</vt:lpstr>
      <vt:lpstr>Meta-Emotion philosophy (Gottman a chydweithwyr,1996)</vt:lpstr>
      <vt:lpstr>Sut beth mae hyfforddiant Emosiynau?</vt:lpstr>
      <vt:lpstr>PowerPoint Presentation</vt:lpstr>
      <vt:lpstr>Sut mae Effaith 'aces' yn ymddangos mewn Plant yn eu Harddegau</vt:lpstr>
      <vt:lpstr>eLLIOT</vt:lpstr>
      <vt:lpstr>Cydweddwch yr ymateb i sut mae'r unigolyn yn gweld mynegiant emosiynol</vt:lpstr>
      <vt:lpstr>Gweithgaredd: Cydweddwch yr ymateb i sut mae'r unigolyn yn gweld mynegiant emosiynol</vt:lpstr>
      <vt:lpstr>Beth allai ddigwydd nesaf gan ddefnyddio pob ymagwedd?  Sut y gallai Elliot deimlo/ymateb?</vt:lpstr>
      <vt:lpstr>Rhowch 'aces' yn eu lle! </vt:lpstr>
      <vt:lpstr>Rhowch 'aces' yn  eu lle! </vt:lpstr>
      <vt:lpstr>Elliot- Sgwrs wedi'r wers </vt:lpstr>
      <vt:lpstr>Amser i roi adborth mewn grwpiau</vt:lpstr>
      <vt:lpstr>PowerPoint Presentation</vt:lpstr>
      <vt:lpstr>PRYD ALLAI SIARAD TRWY 'PLACE' FOD YN LLAI DEFNYDDIOL</vt:lpstr>
      <vt:lpstr>‘Y ffenestr goddefgarwch’</vt:lpstr>
      <vt:lpstr>Ffenestr goddefgarwch -Dan Siegel</vt:lpstr>
      <vt:lpstr>Beth allwn ni ei wneud?</vt:lpstr>
      <vt:lpstr>LLWYBRAU YN ÔL I'R 'FFENESTR GODDEFGARWCH'  </vt:lpstr>
      <vt:lpstr>Beth amdanoch chi?</vt:lpstr>
      <vt:lpstr>          Visiting the Wells [Ymweld â'r Ffynhonnau] (Mosely) </vt:lpstr>
      <vt:lpstr>Dim Hud Cyffredin!</vt:lpstr>
      <vt:lpstr>Meithrin gwydnwch</vt:lpstr>
      <vt:lpstr>SUT ALLWN NI ADDYSGU SGILIAU GWYDNWCH I BLANT?</vt:lpstr>
      <vt:lpstr>Beth sy'n digwydd ledled Cymru ac mewn mannau eraill? </vt:lpstr>
      <vt:lpstr>Polisi LLYWODRAETH Cymru ynghylch 'aces' [Gwerthusiadau Cyflawniad a Chymhwysedd]</vt:lpstr>
      <vt:lpstr>Sut olwg sydd ar ysgol sydd â deallusrwydd o ACE?</vt:lpstr>
      <vt:lpstr>Hyfforddiant</vt:lpstr>
      <vt:lpstr>Canolfan Cymorth ACE: Cysylltwch â ni</vt:lpstr>
      <vt:lpstr>PowerPoint Presentation</vt:lpstr>
    </vt:vector>
  </TitlesOfParts>
  <Company>Bridgend C.B.C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Adverse Childhood Experiences</dc:title>
  <dc:creator>Melanie Collins</dc:creator>
  <cp:lastModifiedBy>Ellie Toll (Public Health Wales - No. 2 Capital Quarter)</cp:lastModifiedBy>
  <cp:revision>248</cp:revision>
  <cp:lastPrinted>2018-04-30T15:26:29Z</cp:lastPrinted>
  <dcterms:created xsi:type="dcterms:W3CDTF">2017-09-27T10:31:18Z</dcterms:created>
  <dcterms:modified xsi:type="dcterms:W3CDTF">2019-02-22T10:10:52Z</dcterms:modified>
</cp:coreProperties>
</file>