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8" r:id="rId4"/>
    <p:sldId id="260" r:id="rId5"/>
    <p:sldId id="261" r:id="rId6"/>
    <p:sldId id="262"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6326" autoAdjust="0"/>
    <p:restoredTop sz="94660"/>
  </p:normalViewPr>
  <p:slideViewPr>
    <p:cSldViewPr snapToGrid="0">
      <p:cViewPr varScale="1">
        <p:scale>
          <a:sx n="56" d="100"/>
          <a:sy n="56" d="100"/>
        </p:scale>
        <p:origin x="78" y="4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ADB29-14F1-4F8C-9407-48BB96C851B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2764000-8F8E-49D0-95D2-E2E2CEE1650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E402603-D3EB-45F1-9B67-6630E5E10665}"/>
              </a:ext>
            </a:extLst>
          </p:cNvPr>
          <p:cNvSpPr>
            <a:spLocks noGrp="1"/>
          </p:cNvSpPr>
          <p:nvPr>
            <p:ph type="dt" sz="half" idx="10"/>
          </p:nvPr>
        </p:nvSpPr>
        <p:spPr/>
        <p:txBody>
          <a:bodyPr/>
          <a:lstStyle/>
          <a:p>
            <a:fld id="{02644335-B422-446E-8F89-304AC7E05850}" type="datetimeFigureOut">
              <a:rPr lang="en-GB" smtClean="0"/>
              <a:t>09/03/2022</a:t>
            </a:fld>
            <a:endParaRPr lang="en-GB"/>
          </a:p>
        </p:txBody>
      </p:sp>
      <p:sp>
        <p:nvSpPr>
          <p:cNvPr id="5" name="Footer Placeholder 4">
            <a:extLst>
              <a:ext uri="{FF2B5EF4-FFF2-40B4-BE49-F238E27FC236}">
                <a16:creationId xmlns:a16="http://schemas.microsoft.com/office/drawing/2014/main" id="{9ECB60CB-C857-4679-982F-8C3A79291A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A36C75-52F2-4DF1-B5C1-5A613FE523A2}"/>
              </a:ext>
            </a:extLst>
          </p:cNvPr>
          <p:cNvSpPr>
            <a:spLocks noGrp="1"/>
          </p:cNvSpPr>
          <p:nvPr>
            <p:ph type="sldNum" sz="quarter" idx="12"/>
          </p:nvPr>
        </p:nvSpPr>
        <p:spPr/>
        <p:txBody>
          <a:bodyPr/>
          <a:lstStyle/>
          <a:p>
            <a:fld id="{CFA31D36-001D-499E-9FC9-E964F224586E}" type="slidenum">
              <a:rPr lang="en-GB" smtClean="0"/>
              <a:t>‹#›</a:t>
            </a:fld>
            <a:endParaRPr lang="en-GB"/>
          </a:p>
        </p:txBody>
      </p:sp>
    </p:spTree>
    <p:extLst>
      <p:ext uri="{BB962C8B-B14F-4D97-AF65-F5344CB8AC3E}">
        <p14:creationId xmlns:p14="http://schemas.microsoft.com/office/powerpoint/2010/main" val="210580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C2C7C-D1B6-4AC9-A584-0DB08E3765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0BDEF0-A53F-406C-9BB7-F260AA81006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EEACD3-D06C-4E6C-A732-953C28773465}"/>
              </a:ext>
            </a:extLst>
          </p:cNvPr>
          <p:cNvSpPr>
            <a:spLocks noGrp="1"/>
          </p:cNvSpPr>
          <p:nvPr>
            <p:ph type="dt" sz="half" idx="10"/>
          </p:nvPr>
        </p:nvSpPr>
        <p:spPr/>
        <p:txBody>
          <a:bodyPr/>
          <a:lstStyle/>
          <a:p>
            <a:fld id="{02644335-B422-446E-8F89-304AC7E05850}" type="datetimeFigureOut">
              <a:rPr lang="en-GB" smtClean="0"/>
              <a:t>09/03/2022</a:t>
            </a:fld>
            <a:endParaRPr lang="en-GB"/>
          </a:p>
        </p:txBody>
      </p:sp>
      <p:sp>
        <p:nvSpPr>
          <p:cNvPr id="5" name="Footer Placeholder 4">
            <a:extLst>
              <a:ext uri="{FF2B5EF4-FFF2-40B4-BE49-F238E27FC236}">
                <a16:creationId xmlns:a16="http://schemas.microsoft.com/office/drawing/2014/main" id="{17465FB3-A9F9-499E-BDE8-FFE9D5DE4B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DDC9AC-18FF-4F33-B8D3-3C8F9E515D2E}"/>
              </a:ext>
            </a:extLst>
          </p:cNvPr>
          <p:cNvSpPr>
            <a:spLocks noGrp="1"/>
          </p:cNvSpPr>
          <p:nvPr>
            <p:ph type="sldNum" sz="quarter" idx="12"/>
          </p:nvPr>
        </p:nvSpPr>
        <p:spPr/>
        <p:txBody>
          <a:bodyPr/>
          <a:lstStyle/>
          <a:p>
            <a:fld id="{CFA31D36-001D-499E-9FC9-E964F224586E}" type="slidenum">
              <a:rPr lang="en-GB" smtClean="0"/>
              <a:t>‹#›</a:t>
            </a:fld>
            <a:endParaRPr lang="en-GB"/>
          </a:p>
        </p:txBody>
      </p:sp>
    </p:spTree>
    <p:extLst>
      <p:ext uri="{BB962C8B-B14F-4D97-AF65-F5344CB8AC3E}">
        <p14:creationId xmlns:p14="http://schemas.microsoft.com/office/powerpoint/2010/main" val="17088208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F9E8D-D79F-4155-B86F-75E4D7CFC0E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985A5D4-9CAD-442F-9B53-09D3307BBD9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B21AA96-7506-41AB-9AB1-9334B2987100}"/>
              </a:ext>
            </a:extLst>
          </p:cNvPr>
          <p:cNvSpPr>
            <a:spLocks noGrp="1"/>
          </p:cNvSpPr>
          <p:nvPr>
            <p:ph type="dt" sz="half" idx="10"/>
          </p:nvPr>
        </p:nvSpPr>
        <p:spPr/>
        <p:txBody>
          <a:bodyPr/>
          <a:lstStyle/>
          <a:p>
            <a:fld id="{02644335-B422-446E-8F89-304AC7E05850}" type="datetimeFigureOut">
              <a:rPr lang="en-GB" smtClean="0"/>
              <a:t>09/03/2022</a:t>
            </a:fld>
            <a:endParaRPr lang="en-GB"/>
          </a:p>
        </p:txBody>
      </p:sp>
      <p:sp>
        <p:nvSpPr>
          <p:cNvPr id="5" name="Footer Placeholder 4">
            <a:extLst>
              <a:ext uri="{FF2B5EF4-FFF2-40B4-BE49-F238E27FC236}">
                <a16:creationId xmlns:a16="http://schemas.microsoft.com/office/drawing/2014/main" id="{A01A1334-53EA-40AE-9BF3-0DD77A2F62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F9F53E-CE38-4C8A-8B4B-43F626483E86}"/>
              </a:ext>
            </a:extLst>
          </p:cNvPr>
          <p:cNvSpPr>
            <a:spLocks noGrp="1"/>
          </p:cNvSpPr>
          <p:nvPr>
            <p:ph type="sldNum" sz="quarter" idx="12"/>
          </p:nvPr>
        </p:nvSpPr>
        <p:spPr/>
        <p:txBody>
          <a:bodyPr/>
          <a:lstStyle/>
          <a:p>
            <a:fld id="{CFA31D36-001D-499E-9FC9-E964F224586E}" type="slidenum">
              <a:rPr lang="en-GB" smtClean="0"/>
              <a:t>‹#›</a:t>
            </a:fld>
            <a:endParaRPr lang="en-GB"/>
          </a:p>
        </p:txBody>
      </p:sp>
    </p:spTree>
    <p:extLst>
      <p:ext uri="{BB962C8B-B14F-4D97-AF65-F5344CB8AC3E}">
        <p14:creationId xmlns:p14="http://schemas.microsoft.com/office/powerpoint/2010/main" val="896374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8E7FE-48DB-4E94-BDB8-B5F5ED05AB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11DE188-8BFD-49D4-9FE1-C85BEFD9922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21DD5B7-6830-49DD-B618-2EB72A16836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9BCBF9A-6C47-4702-8F49-487A9A159DC5}"/>
              </a:ext>
            </a:extLst>
          </p:cNvPr>
          <p:cNvSpPr>
            <a:spLocks noGrp="1"/>
          </p:cNvSpPr>
          <p:nvPr>
            <p:ph type="dt" sz="half" idx="10"/>
          </p:nvPr>
        </p:nvSpPr>
        <p:spPr/>
        <p:txBody>
          <a:bodyPr/>
          <a:lstStyle/>
          <a:p>
            <a:fld id="{02644335-B422-446E-8F89-304AC7E05850}" type="datetimeFigureOut">
              <a:rPr lang="en-GB" smtClean="0"/>
              <a:t>09/03/2022</a:t>
            </a:fld>
            <a:endParaRPr lang="en-GB"/>
          </a:p>
        </p:txBody>
      </p:sp>
      <p:sp>
        <p:nvSpPr>
          <p:cNvPr id="6" name="Footer Placeholder 5">
            <a:extLst>
              <a:ext uri="{FF2B5EF4-FFF2-40B4-BE49-F238E27FC236}">
                <a16:creationId xmlns:a16="http://schemas.microsoft.com/office/drawing/2014/main" id="{13D391A0-A2CE-469E-81B0-1B2F8F24D4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92B3A0-6713-43C3-BF54-C74C7201392D}"/>
              </a:ext>
            </a:extLst>
          </p:cNvPr>
          <p:cNvSpPr>
            <a:spLocks noGrp="1"/>
          </p:cNvSpPr>
          <p:nvPr>
            <p:ph type="sldNum" sz="quarter" idx="12"/>
          </p:nvPr>
        </p:nvSpPr>
        <p:spPr/>
        <p:txBody>
          <a:bodyPr/>
          <a:lstStyle/>
          <a:p>
            <a:fld id="{CFA31D36-001D-499E-9FC9-E964F224586E}" type="slidenum">
              <a:rPr lang="en-GB" smtClean="0"/>
              <a:t>‹#›</a:t>
            </a:fld>
            <a:endParaRPr lang="en-GB"/>
          </a:p>
        </p:txBody>
      </p:sp>
    </p:spTree>
    <p:extLst>
      <p:ext uri="{BB962C8B-B14F-4D97-AF65-F5344CB8AC3E}">
        <p14:creationId xmlns:p14="http://schemas.microsoft.com/office/powerpoint/2010/main" val="17514014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6D556-3D50-41A2-BDD7-1931444A6CD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C4DB6B-4819-4F1C-95E4-F25BE3241A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4573A56-810E-4870-B031-6B24AF31BB7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3CF914B-ED6C-4088-B44C-0E2556EA7B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300509E-FE25-42A5-8F92-2AD786ED383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8A8A9C6-9298-4EA5-B7A4-FB61D3FB285A}"/>
              </a:ext>
            </a:extLst>
          </p:cNvPr>
          <p:cNvSpPr>
            <a:spLocks noGrp="1"/>
          </p:cNvSpPr>
          <p:nvPr>
            <p:ph type="dt" sz="half" idx="10"/>
          </p:nvPr>
        </p:nvSpPr>
        <p:spPr/>
        <p:txBody>
          <a:bodyPr/>
          <a:lstStyle/>
          <a:p>
            <a:fld id="{02644335-B422-446E-8F89-304AC7E05850}" type="datetimeFigureOut">
              <a:rPr lang="en-GB" smtClean="0"/>
              <a:t>09/03/2022</a:t>
            </a:fld>
            <a:endParaRPr lang="en-GB"/>
          </a:p>
        </p:txBody>
      </p:sp>
      <p:sp>
        <p:nvSpPr>
          <p:cNvPr id="8" name="Footer Placeholder 7">
            <a:extLst>
              <a:ext uri="{FF2B5EF4-FFF2-40B4-BE49-F238E27FC236}">
                <a16:creationId xmlns:a16="http://schemas.microsoft.com/office/drawing/2014/main" id="{A098F289-91AB-4A25-B4DB-DB829663424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AD0B020-5AD5-41FD-8780-8A11628C2C2B}"/>
              </a:ext>
            </a:extLst>
          </p:cNvPr>
          <p:cNvSpPr>
            <a:spLocks noGrp="1"/>
          </p:cNvSpPr>
          <p:nvPr>
            <p:ph type="sldNum" sz="quarter" idx="12"/>
          </p:nvPr>
        </p:nvSpPr>
        <p:spPr/>
        <p:txBody>
          <a:bodyPr/>
          <a:lstStyle/>
          <a:p>
            <a:fld id="{CFA31D36-001D-499E-9FC9-E964F224586E}" type="slidenum">
              <a:rPr lang="en-GB" smtClean="0"/>
              <a:t>‹#›</a:t>
            </a:fld>
            <a:endParaRPr lang="en-GB"/>
          </a:p>
        </p:txBody>
      </p:sp>
    </p:spTree>
    <p:extLst>
      <p:ext uri="{BB962C8B-B14F-4D97-AF65-F5344CB8AC3E}">
        <p14:creationId xmlns:p14="http://schemas.microsoft.com/office/powerpoint/2010/main" val="14849114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A06A1-E75A-470A-9D3E-C8D621E87ED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2F30994-A075-4871-9323-F26ACF8E8FC0}"/>
              </a:ext>
            </a:extLst>
          </p:cNvPr>
          <p:cNvSpPr>
            <a:spLocks noGrp="1"/>
          </p:cNvSpPr>
          <p:nvPr>
            <p:ph type="dt" sz="half" idx="10"/>
          </p:nvPr>
        </p:nvSpPr>
        <p:spPr/>
        <p:txBody>
          <a:bodyPr/>
          <a:lstStyle/>
          <a:p>
            <a:fld id="{02644335-B422-446E-8F89-304AC7E05850}" type="datetimeFigureOut">
              <a:rPr lang="en-GB" smtClean="0"/>
              <a:t>09/03/2022</a:t>
            </a:fld>
            <a:endParaRPr lang="en-GB"/>
          </a:p>
        </p:txBody>
      </p:sp>
      <p:sp>
        <p:nvSpPr>
          <p:cNvPr id="4" name="Footer Placeholder 3">
            <a:extLst>
              <a:ext uri="{FF2B5EF4-FFF2-40B4-BE49-F238E27FC236}">
                <a16:creationId xmlns:a16="http://schemas.microsoft.com/office/drawing/2014/main" id="{0091F159-CE00-4CC3-8761-E4D05A8FB90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0B0A835-250F-4DD0-A1FB-5A57DE31A6DA}"/>
              </a:ext>
            </a:extLst>
          </p:cNvPr>
          <p:cNvSpPr>
            <a:spLocks noGrp="1"/>
          </p:cNvSpPr>
          <p:nvPr>
            <p:ph type="sldNum" sz="quarter" idx="12"/>
          </p:nvPr>
        </p:nvSpPr>
        <p:spPr/>
        <p:txBody>
          <a:bodyPr/>
          <a:lstStyle/>
          <a:p>
            <a:fld id="{CFA31D36-001D-499E-9FC9-E964F224586E}" type="slidenum">
              <a:rPr lang="en-GB" smtClean="0"/>
              <a:t>‹#›</a:t>
            </a:fld>
            <a:endParaRPr lang="en-GB"/>
          </a:p>
        </p:txBody>
      </p:sp>
    </p:spTree>
    <p:extLst>
      <p:ext uri="{BB962C8B-B14F-4D97-AF65-F5344CB8AC3E}">
        <p14:creationId xmlns:p14="http://schemas.microsoft.com/office/powerpoint/2010/main" val="41328897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2B6436-F970-4885-93FE-C4987BF632AC}"/>
              </a:ext>
            </a:extLst>
          </p:cNvPr>
          <p:cNvSpPr>
            <a:spLocks noGrp="1"/>
          </p:cNvSpPr>
          <p:nvPr>
            <p:ph type="dt" sz="half" idx="10"/>
          </p:nvPr>
        </p:nvSpPr>
        <p:spPr/>
        <p:txBody>
          <a:bodyPr/>
          <a:lstStyle/>
          <a:p>
            <a:fld id="{02644335-B422-446E-8F89-304AC7E05850}" type="datetimeFigureOut">
              <a:rPr lang="en-GB" smtClean="0"/>
              <a:t>09/03/2022</a:t>
            </a:fld>
            <a:endParaRPr lang="en-GB"/>
          </a:p>
        </p:txBody>
      </p:sp>
      <p:sp>
        <p:nvSpPr>
          <p:cNvPr id="3" name="Footer Placeholder 2">
            <a:extLst>
              <a:ext uri="{FF2B5EF4-FFF2-40B4-BE49-F238E27FC236}">
                <a16:creationId xmlns:a16="http://schemas.microsoft.com/office/drawing/2014/main" id="{47EEC8EA-7469-43DA-BD00-3778950EC1E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5BCF25C-B7B8-4FF3-B9AA-9913CE55EDE8}"/>
              </a:ext>
            </a:extLst>
          </p:cNvPr>
          <p:cNvSpPr>
            <a:spLocks noGrp="1"/>
          </p:cNvSpPr>
          <p:nvPr>
            <p:ph type="sldNum" sz="quarter" idx="12"/>
          </p:nvPr>
        </p:nvSpPr>
        <p:spPr/>
        <p:txBody>
          <a:bodyPr/>
          <a:lstStyle/>
          <a:p>
            <a:fld id="{CFA31D36-001D-499E-9FC9-E964F224586E}" type="slidenum">
              <a:rPr lang="en-GB" smtClean="0"/>
              <a:t>‹#›</a:t>
            </a:fld>
            <a:endParaRPr lang="en-GB"/>
          </a:p>
        </p:txBody>
      </p:sp>
    </p:spTree>
    <p:extLst>
      <p:ext uri="{BB962C8B-B14F-4D97-AF65-F5344CB8AC3E}">
        <p14:creationId xmlns:p14="http://schemas.microsoft.com/office/powerpoint/2010/main" val="2398475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6AB69-CDCA-4356-B217-CF74574F97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DB1102E-11CE-45D5-8125-0FAED2B19C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6388FAB-F3F1-4A83-B931-BD1D3790D7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BBC3E4-819E-423E-B2B9-BDD6D0661CC3}"/>
              </a:ext>
            </a:extLst>
          </p:cNvPr>
          <p:cNvSpPr>
            <a:spLocks noGrp="1"/>
          </p:cNvSpPr>
          <p:nvPr>
            <p:ph type="dt" sz="half" idx="10"/>
          </p:nvPr>
        </p:nvSpPr>
        <p:spPr/>
        <p:txBody>
          <a:bodyPr/>
          <a:lstStyle/>
          <a:p>
            <a:fld id="{02644335-B422-446E-8F89-304AC7E05850}" type="datetimeFigureOut">
              <a:rPr lang="en-GB" smtClean="0"/>
              <a:t>09/03/2022</a:t>
            </a:fld>
            <a:endParaRPr lang="en-GB"/>
          </a:p>
        </p:txBody>
      </p:sp>
      <p:sp>
        <p:nvSpPr>
          <p:cNvPr id="6" name="Footer Placeholder 5">
            <a:extLst>
              <a:ext uri="{FF2B5EF4-FFF2-40B4-BE49-F238E27FC236}">
                <a16:creationId xmlns:a16="http://schemas.microsoft.com/office/drawing/2014/main" id="{2BEA8AFF-CCCF-429B-8C89-94CD2E22BE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7A24BA-4597-45E2-B301-84148CC15586}"/>
              </a:ext>
            </a:extLst>
          </p:cNvPr>
          <p:cNvSpPr>
            <a:spLocks noGrp="1"/>
          </p:cNvSpPr>
          <p:nvPr>
            <p:ph type="sldNum" sz="quarter" idx="12"/>
          </p:nvPr>
        </p:nvSpPr>
        <p:spPr/>
        <p:txBody>
          <a:bodyPr/>
          <a:lstStyle/>
          <a:p>
            <a:fld id="{CFA31D36-001D-499E-9FC9-E964F224586E}" type="slidenum">
              <a:rPr lang="en-GB" smtClean="0"/>
              <a:t>‹#›</a:t>
            </a:fld>
            <a:endParaRPr lang="en-GB"/>
          </a:p>
        </p:txBody>
      </p:sp>
    </p:spTree>
    <p:extLst>
      <p:ext uri="{BB962C8B-B14F-4D97-AF65-F5344CB8AC3E}">
        <p14:creationId xmlns:p14="http://schemas.microsoft.com/office/powerpoint/2010/main" val="2806617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A9276-5A1E-4700-ACE9-9EB9BE4E04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18D8BA-1D19-434F-9FAB-0BBEADA69B8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1D4C71E-EAE3-4B7D-AA0D-864D80ACA5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9FD616-5424-4D70-A731-28061799B62A}"/>
              </a:ext>
            </a:extLst>
          </p:cNvPr>
          <p:cNvSpPr>
            <a:spLocks noGrp="1"/>
          </p:cNvSpPr>
          <p:nvPr>
            <p:ph type="dt" sz="half" idx="10"/>
          </p:nvPr>
        </p:nvSpPr>
        <p:spPr/>
        <p:txBody>
          <a:bodyPr/>
          <a:lstStyle/>
          <a:p>
            <a:fld id="{02644335-B422-446E-8F89-304AC7E05850}" type="datetimeFigureOut">
              <a:rPr lang="en-GB" smtClean="0"/>
              <a:t>09/03/2022</a:t>
            </a:fld>
            <a:endParaRPr lang="en-GB"/>
          </a:p>
        </p:txBody>
      </p:sp>
      <p:sp>
        <p:nvSpPr>
          <p:cNvPr id="6" name="Footer Placeholder 5">
            <a:extLst>
              <a:ext uri="{FF2B5EF4-FFF2-40B4-BE49-F238E27FC236}">
                <a16:creationId xmlns:a16="http://schemas.microsoft.com/office/drawing/2014/main" id="{D1F6A8D7-0E07-4233-B9BB-FB27FDC2CD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AE14E2-8C92-4BBF-9A36-EE28F77BDA9E}"/>
              </a:ext>
            </a:extLst>
          </p:cNvPr>
          <p:cNvSpPr>
            <a:spLocks noGrp="1"/>
          </p:cNvSpPr>
          <p:nvPr>
            <p:ph type="sldNum" sz="quarter" idx="12"/>
          </p:nvPr>
        </p:nvSpPr>
        <p:spPr/>
        <p:txBody>
          <a:bodyPr/>
          <a:lstStyle/>
          <a:p>
            <a:fld id="{CFA31D36-001D-499E-9FC9-E964F224586E}" type="slidenum">
              <a:rPr lang="en-GB" smtClean="0"/>
              <a:t>‹#›</a:t>
            </a:fld>
            <a:endParaRPr lang="en-GB"/>
          </a:p>
        </p:txBody>
      </p:sp>
    </p:spTree>
    <p:extLst>
      <p:ext uri="{BB962C8B-B14F-4D97-AF65-F5344CB8AC3E}">
        <p14:creationId xmlns:p14="http://schemas.microsoft.com/office/powerpoint/2010/main" val="22407926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956EF-64EA-41C3-AFA5-F72D74AABA7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032CF69-3A1A-4626-9A06-2CFD137DF8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A4E63B-56F9-4E9E-B8CC-0950FC5CCCA4}"/>
              </a:ext>
            </a:extLst>
          </p:cNvPr>
          <p:cNvSpPr>
            <a:spLocks noGrp="1"/>
          </p:cNvSpPr>
          <p:nvPr>
            <p:ph type="dt" sz="half" idx="10"/>
          </p:nvPr>
        </p:nvSpPr>
        <p:spPr/>
        <p:txBody>
          <a:bodyPr/>
          <a:lstStyle/>
          <a:p>
            <a:fld id="{02644335-B422-446E-8F89-304AC7E05850}" type="datetimeFigureOut">
              <a:rPr lang="en-GB" smtClean="0"/>
              <a:t>09/03/2022</a:t>
            </a:fld>
            <a:endParaRPr lang="en-GB"/>
          </a:p>
        </p:txBody>
      </p:sp>
      <p:sp>
        <p:nvSpPr>
          <p:cNvPr id="5" name="Footer Placeholder 4">
            <a:extLst>
              <a:ext uri="{FF2B5EF4-FFF2-40B4-BE49-F238E27FC236}">
                <a16:creationId xmlns:a16="http://schemas.microsoft.com/office/drawing/2014/main" id="{BB7E829E-4010-4F61-8B1B-C0D0905968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050A5D-4E0A-4A83-943A-223190E04FAD}"/>
              </a:ext>
            </a:extLst>
          </p:cNvPr>
          <p:cNvSpPr>
            <a:spLocks noGrp="1"/>
          </p:cNvSpPr>
          <p:nvPr>
            <p:ph type="sldNum" sz="quarter" idx="12"/>
          </p:nvPr>
        </p:nvSpPr>
        <p:spPr/>
        <p:txBody>
          <a:bodyPr/>
          <a:lstStyle/>
          <a:p>
            <a:fld id="{CFA31D36-001D-499E-9FC9-E964F224586E}" type="slidenum">
              <a:rPr lang="en-GB" smtClean="0"/>
              <a:t>‹#›</a:t>
            </a:fld>
            <a:endParaRPr lang="en-GB"/>
          </a:p>
        </p:txBody>
      </p:sp>
    </p:spTree>
    <p:extLst>
      <p:ext uri="{BB962C8B-B14F-4D97-AF65-F5344CB8AC3E}">
        <p14:creationId xmlns:p14="http://schemas.microsoft.com/office/powerpoint/2010/main" val="992250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8F0C8C-DF23-4B16-B97D-9A5B15D13F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B30A48-2C0D-405F-B450-EA3AFAEEC62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1C529C-D358-49A7-BE14-CAB9F1760A76}"/>
              </a:ext>
            </a:extLst>
          </p:cNvPr>
          <p:cNvSpPr>
            <a:spLocks noGrp="1"/>
          </p:cNvSpPr>
          <p:nvPr>
            <p:ph type="dt" sz="half" idx="10"/>
          </p:nvPr>
        </p:nvSpPr>
        <p:spPr/>
        <p:txBody>
          <a:bodyPr/>
          <a:lstStyle/>
          <a:p>
            <a:fld id="{02644335-B422-446E-8F89-304AC7E05850}" type="datetimeFigureOut">
              <a:rPr lang="en-GB" smtClean="0"/>
              <a:t>09/03/2022</a:t>
            </a:fld>
            <a:endParaRPr lang="en-GB"/>
          </a:p>
        </p:txBody>
      </p:sp>
      <p:sp>
        <p:nvSpPr>
          <p:cNvPr id="5" name="Footer Placeholder 4">
            <a:extLst>
              <a:ext uri="{FF2B5EF4-FFF2-40B4-BE49-F238E27FC236}">
                <a16:creationId xmlns:a16="http://schemas.microsoft.com/office/drawing/2014/main" id="{59EC2D6F-FD2C-4674-9F23-2243680487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D50069-8609-42F0-8CD6-DE73A99E2D66}"/>
              </a:ext>
            </a:extLst>
          </p:cNvPr>
          <p:cNvSpPr>
            <a:spLocks noGrp="1"/>
          </p:cNvSpPr>
          <p:nvPr>
            <p:ph type="sldNum" sz="quarter" idx="12"/>
          </p:nvPr>
        </p:nvSpPr>
        <p:spPr/>
        <p:txBody>
          <a:bodyPr/>
          <a:lstStyle/>
          <a:p>
            <a:fld id="{CFA31D36-001D-499E-9FC9-E964F224586E}" type="slidenum">
              <a:rPr lang="en-GB" smtClean="0"/>
              <a:t>‹#›</a:t>
            </a:fld>
            <a:endParaRPr lang="en-GB"/>
          </a:p>
        </p:txBody>
      </p:sp>
    </p:spTree>
    <p:extLst>
      <p:ext uri="{BB962C8B-B14F-4D97-AF65-F5344CB8AC3E}">
        <p14:creationId xmlns:p14="http://schemas.microsoft.com/office/powerpoint/2010/main" val="42908903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C1A68C0-F9D7-4D68-A9F7-92A257C715C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E1AFCC0-B8AA-490E-B4F0-FCBD6DC64D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C42265-002B-4414-A9E8-9D79F48AF1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644335-B422-446E-8F89-304AC7E05850}" type="datetimeFigureOut">
              <a:rPr lang="en-GB" smtClean="0"/>
              <a:t>09/03/2022</a:t>
            </a:fld>
            <a:endParaRPr lang="en-GB"/>
          </a:p>
        </p:txBody>
      </p:sp>
      <p:sp>
        <p:nvSpPr>
          <p:cNvPr id="5" name="Footer Placeholder 4">
            <a:extLst>
              <a:ext uri="{FF2B5EF4-FFF2-40B4-BE49-F238E27FC236}">
                <a16:creationId xmlns:a16="http://schemas.microsoft.com/office/drawing/2014/main" id="{7823E4F3-156A-4118-AABA-4E35CF6016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E1BE191-545C-4F70-81B5-9406402D799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A31D36-001D-499E-9FC9-E964F224586E}" type="slidenum">
              <a:rPr lang="en-GB" smtClean="0"/>
              <a:t>‹#›</a:t>
            </a:fld>
            <a:endParaRPr lang="en-GB"/>
          </a:p>
        </p:txBody>
      </p:sp>
    </p:spTree>
    <p:extLst>
      <p:ext uri="{BB962C8B-B14F-4D97-AF65-F5344CB8AC3E}">
        <p14:creationId xmlns:p14="http://schemas.microsoft.com/office/powerpoint/2010/main" val="21188239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DB501-03F4-47B0-A956-6757B04270CF}"/>
              </a:ext>
            </a:extLst>
          </p:cNvPr>
          <p:cNvSpPr>
            <a:spLocks noGrp="1"/>
          </p:cNvSpPr>
          <p:nvPr>
            <p:ph type="ctrTitle"/>
          </p:nvPr>
        </p:nvSpPr>
        <p:spPr/>
        <p:txBody>
          <a:bodyPr/>
          <a:lstStyle/>
          <a:p>
            <a:r>
              <a:rPr lang="en-GB" dirty="0">
                <a:solidFill>
                  <a:schemeClr val="accent6">
                    <a:lumMod val="50000"/>
                  </a:schemeClr>
                </a:solidFill>
              </a:rPr>
              <a:t>How do we use technology to collaborate at UWTSD?</a:t>
            </a:r>
          </a:p>
        </p:txBody>
      </p:sp>
      <p:sp>
        <p:nvSpPr>
          <p:cNvPr id="3" name="Subtitle 2">
            <a:extLst>
              <a:ext uri="{FF2B5EF4-FFF2-40B4-BE49-F238E27FC236}">
                <a16:creationId xmlns:a16="http://schemas.microsoft.com/office/drawing/2014/main" id="{0DA1AB22-6D1E-40DB-9DB4-8421B09DC1D5}"/>
              </a:ext>
            </a:extLst>
          </p:cNvPr>
          <p:cNvSpPr>
            <a:spLocks noGrp="1"/>
          </p:cNvSpPr>
          <p:nvPr>
            <p:ph type="subTitle" idx="1"/>
          </p:nvPr>
        </p:nvSpPr>
        <p:spPr/>
        <p:txBody>
          <a:bodyPr/>
          <a:lstStyle/>
          <a:p>
            <a:r>
              <a:rPr lang="en-GB" dirty="0"/>
              <a:t>By Raya Salah, Roxana Nicoleta </a:t>
            </a:r>
            <a:r>
              <a:rPr lang="en-GB" dirty="0" err="1"/>
              <a:t>Moraru</a:t>
            </a:r>
            <a:r>
              <a:rPr lang="en-GB" dirty="0"/>
              <a:t> &amp; </a:t>
            </a:r>
            <a:r>
              <a:rPr lang="en-GB" dirty="0" err="1"/>
              <a:t>Rahinul</a:t>
            </a:r>
            <a:r>
              <a:rPr lang="en-GB" dirty="0"/>
              <a:t> Islam </a:t>
            </a:r>
          </a:p>
        </p:txBody>
      </p:sp>
    </p:spTree>
    <p:extLst>
      <p:ext uri="{BB962C8B-B14F-4D97-AF65-F5344CB8AC3E}">
        <p14:creationId xmlns:p14="http://schemas.microsoft.com/office/powerpoint/2010/main" val="18724943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95A24-93F5-4673-BE0A-931117AD8777}"/>
              </a:ext>
            </a:extLst>
          </p:cNvPr>
          <p:cNvSpPr>
            <a:spLocks noGrp="1"/>
          </p:cNvSpPr>
          <p:nvPr>
            <p:ph type="title"/>
          </p:nvPr>
        </p:nvSpPr>
        <p:spPr/>
        <p:txBody>
          <a:bodyPr/>
          <a:lstStyle/>
          <a:p>
            <a:pPr algn="ctr"/>
            <a:r>
              <a:rPr lang="en-GB" b="1" dirty="0"/>
              <a:t>What is technology? &amp; how do people at work use it?</a:t>
            </a:r>
          </a:p>
        </p:txBody>
      </p:sp>
      <p:sp>
        <p:nvSpPr>
          <p:cNvPr id="3" name="Content Placeholder 2">
            <a:extLst>
              <a:ext uri="{FF2B5EF4-FFF2-40B4-BE49-F238E27FC236}">
                <a16:creationId xmlns:a16="http://schemas.microsoft.com/office/drawing/2014/main" id="{67E6E4A7-4528-44EF-A176-F57FCCDC558A}"/>
              </a:ext>
            </a:extLst>
          </p:cNvPr>
          <p:cNvSpPr>
            <a:spLocks noGrp="1"/>
          </p:cNvSpPr>
          <p:nvPr>
            <p:ph idx="1"/>
          </p:nvPr>
        </p:nvSpPr>
        <p:spPr/>
        <p:txBody>
          <a:bodyPr>
            <a:normAutofit lnSpcReduction="10000"/>
          </a:bodyPr>
          <a:lstStyle/>
          <a:p>
            <a:pPr marL="0" indent="0">
              <a:buNone/>
            </a:pPr>
            <a:r>
              <a:rPr lang="en-GB" dirty="0">
                <a:solidFill>
                  <a:schemeClr val="accent6">
                    <a:lumMod val="50000"/>
                  </a:schemeClr>
                </a:solidFill>
              </a:rPr>
              <a:t>With technology being around everywhere and is included in everything, employers use it for engagement, making it a possibility for workers to outperform themselves by using technology. Companies make their staff feel more valued and with technology people can get real quick  feedback on their different types of work. </a:t>
            </a:r>
          </a:p>
          <a:p>
            <a:pPr marL="0" indent="0">
              <a:buNone/>
            </a:pPr>
            <a:r>
              <a:rPr lang="en-GB" dirty="0">
                <a:solidFill>
                  <a:schemeClr val="accent6">
                    <a:lumMod val="50000"/>
                  </a:schemeClr>
                </a:solidFill>
              </a:rPr>
              <a:t>Like anything that’s been around to the point where its become something everyone has access too, ethical issues or social issues. Some ethical problems that have arose with technology would be an example like; consumer privacy which is quickly dealt with because when you first download an app you see an option of terms and conditions where you can decide whether you want other companies to have access to you as a person and your  personal information.  </a:t>
            </a:r>
          </a:p>
        </p:txBody>
      </p:sp>
    </p:spTree>
    <p:extLst>
      <p:ext uri="{BB962C8B-B14F-4D97-AF65-F5344CB8AC3E}">
        <p14:creationId xmlns:p14="http://schemas.microsoft.com/office/powerpoint/2010/main" val="38655467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D1A92-D20E-40B7-BCD0-2DE0C71E9906}"/>
              </a:ext>
            </a:extLst>
          </p:cNvPr>
          <p:cNvSpPr>
            <a:spLocks noGrp="1"/>
          </p:cNvSpPr>
          <p:nvPr>
            <p:ph type="title"/>
          </p:nvPr>
        </p:nvSpPr>
        <p:spPr/>
        <p:txBody>
          <a:bodyPr/>
          <a:lstStyle/>
          <a:p>
            <a:r>
              <a:rPr lang="en-GB" b="1" dirty="0"/>
              <a:t>Primary research. &amp; why we decided to use it</a:t>
            </a:r>
          </a:p>
        </p:txBody>
      </p:sp>
      <p:sp>
        <p:nvSpPr>
          <p:cNvPr id="3" name="Content Placeholder 2">
            <a:extLst>
              <a:ext uri="{FF2B5EF4-FFF2-40B4-BE49-F238E27FC236}">
                <a16:creationId xmlns:a16="http://schemas.microsoft.com/office/drawing/2014/main" id="{F8928DEB-B0C4-4DCC-AC0A-6DB371FAAAF4}"/>
              </a:ext>
            </a:extLst>
          </p:cNvPr>
          <p:cNvSpPr>
            <a:spLocks noGrp="1"/>
          </p:cNvSpPr>
          <p:nvPr>
            <p:ph idx="1"/>
          </p:nvPr>
        </p:nvSpPr>
        <p:spPr/>
        <p:txBody>
          <a:bodyPr>
            <a:normAutofit fontScale="92500"/>
          </a:bodyPr>
          <a:lstStyle/>
          <a:p>
            <a:pPr marL="0" indent="0">
              <a:buNone/>
            </a:pPr>
            <a:r>
              <a:rPr lang="en-GB" dirty="0"/>
              <a:t>Primary research is defined as a methodology used by researchers to collect data directly, rather than depending on data collected from previously done research. </a:t>
            </a:r>
            <a:r>
              <a:rPr lang="en-GB" dirty="0">
                <a:solidFill>
                  <a:schemeClr val="accent6">
                    <a:lumMod val="50000"/>
                  </a:schemeClr>
                </a:solidFill>
              </a:rPr>
              <a:t>Technically, they “own” the data. Primary research is solely carried out to address a certain problem, which requires in-depth analysis. </a:t>
            </a:r>
            <a:r>
              <a:rPr lang="en-GB" dirty="0"/>
              <a:t>(Primary Research: Definition, Examples, Methods and Purpose | QuestionPro, 2022)</a:t>
            </a:r>
          </a:p>
          <a:p>
            <a:pPr marL="0" indent="0">
              <a:buNone/>
            </a:pPr>
            <a:endParaRPr lang="en-GB" dirty="0"/>
          </a:p>
          <a:p>
            <a:pPr marL="0" indent="0">
              <a:buNone/>
            </a:pPr>
            <a:r>
              <a:rPr lang="en-GB" dirty="0">
                <a:solidFill>
                  <a:schemeClr val="accent6">
                    <a:lumMod val="50000"/>
                  </a:schemeClr>
                </a:solidFill>
              </a:rPr>
              <a:t>The primary research methos, that we decided on would be primary and not secondary because we feel like it wouldn’t be as reliable, we will be conducting it as a closed questionnaire “which are more time yes and no questions) and that would be sent as an email to our target audience.</a:t>
            </a:r>
          </a:p>
        </p:txBody>
      </p:sp>
    </p:spTree>
    <p:extLst>
      <p:ext uri="{BB962C8B-B14F-4D97-AF65-F5344CB8AC3E}">
        <p14:creationId xmlns:p14="http://schemas.microsoft.com/office/powerpoint/2010/main" val="4022596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C85BF-A696-4F3A-B1DE-6141A831D426}"/>
              </a:ext>
            </a:extLst>
          </p:cNvPr>
          <p:cNvSpPr>
            <a:spLocks noGrp="1"/>
          </p:cNvSpPr>
          <p:nvPr>
            <p:ph type="title"/>
          </p:nvPr>
        </p:nvSpPr>
        <p:spPr/>
        <p:txBody>
          <a:bodyPr/>
          <a:lstStyle/>
          <a:p>
            <a:pPr algn="ctr"/>
            <a:r>
              <a:rPr lang="en-GB" b="1" dirty="0"/>
              <a:t>Types of primary research and why we decided to do questionnaires,</a:t>
            </a:r>
          </a:p>
        </p:txBody>
      </p:sp>
      <p:sp>
        <p:nvSpPr>
          <p:cNvPr id="4" name="Content Placeholder 3">
            <a:extLst>
              <a:ext uri="{FF2B5EF4-FFF2-40B4-BE49-F238E27FC236}">
                <a16:creationId xmlns:a16="http://schemas.microsoft.com/office/drawing/2014/main" id="{90924EF0-38F7-4ED5-9CF0-637DD69D290C}"/>
              </a:ext>
            </a:extLst>
          </p:cNvPr>
          <p:cNvSpPr>
            <a:spLocks noGrp="1"/>
          </p:cNvSpPr>
          <p:nvPr>
            <p:ph sz="half" idx="1"/>
          </p:nvPr>
        </p:nvSpPr>
        <p:spPr>
          <a:xfrm>
            <a:off x="838200" y="1825625"/>
            <a:ext cx="5181600" cy="3574511"/>
          </a:xfrm>
        </p:spPr>
        <p:txBody>
          <a:bodyPr>
            <a:normAutofit/>
          </a:bodyPr>
          <a:lstStyle/>
          <a:p>
            <a:pPr marL="0" indent="0" algn="ctr">
              <a:buNone/>
            </a:pPr>
            <a:r>
              <a:rPr lang="en-GB" sz="2200" dirty="0">
                <a:solidFill>
                  <a:schemeClr val="accent6">
                    <a:lumMod val="50000"/>
                  </a:schemeClr>
                </a:solidFill>
              </a:rPr>
              <a:t>Types of primary Research</a:t>
            </a:r>
          </a:p>
          <a:p>
            <a:pPr marL="0" indent="0">
              <a:buNone/>
            </a:pPr>
            <a:r>
              <a:rPr lang="en-GB" sz="2200" dirty="0">
                <a:solidFill>
                  <a:schemeClr val="accent6">
                    <a:lumMod val="50000"/>
                  </a:schemeClr>
                </a:solidFill>
              </a:rPr>
              <a:t>Questionnaires</a:t>
            </a:r>
          </a:p>
          <a:p>
            <a:pPr marL="0" indent="0">
              <a:buNone/>
            </a:pPr>
            <a:r>
              <a:rPr lang="en-GB" sz="2200" dirty="0">
                <a:solidFill>
                  <a:schemeClr val="accent6">
                    <a:lumMod val="50000"/>
                  </a:schemeClr>
                </a:solidFill>
              </a:rPr>
              <a:t>Interviews </a:t>
            </a:r>
          </a:p>
          <a:p>
            <a:pPr marL="0" indent="0">
              <a:buNone/>
            </a:pPr>
            <a:r>
              <a:rPr lang="en-GB" sz="2200" dirty="0">
                <a:solidFill>
                  <a:schemeClr val="accent6">
                    <a:lumMod val="50000"/>
                  </a:schemeClr>
                </a:solidFill>
              </a:rPr>
              <a:t>Surveys</a:t>
            </a:r>
          </a:p>
          <a:p>
            <a:pPr marL="0" indent="0">
              <a:buNone/>
            </a:pPr>
            <a:r>
              <a:rPr lang="en-GB" sz="2200" dirty="0">
                <a:solidFill>
                  <a:schemeClr val="accent6">
                    <a:lumMod val="50000"/>
                  </a:schemeClr>
                </a:solidFill>
              </a:rPr>
              <a:t>Observations</a:t>
            </a:r>
          </a:p>
          <a:p>
            <a:pPr marL="0" indent="0">
              <a:buNone/>
            </a:pPr>
            <a:r>
              <a:rPr lang="en-GB" sz="2200" dirty="0">
                <a:solidFill>
                  <a:schemeClr val="accent6">
                    <a:lumMod val="50000"/>
                  </a:schemeClr>
                </a:solidFill>
              </a:rPr>
              <a:t>Focus groups </a:t>
            </a:r>
          </a:p>
          <a:p>
            <a:pPr marL="0" indent="0">
              <a:buNone/>
            </a:pPr>
            <a:r>
              <a:rPr lang="en-GB" sz="2200" dirty="0">
                <a:solidFill>
                  <a:schemeClr val="accent6">
                    <a:lumMod val="50000"/>
                  </a:schemeClr>
                </a:solidFill>
              </a:rPr>
              <a:t>They are all effective in a way where they answer your questions and get you their opinions on the subject. </a:t>
            </a:r>
          </a:p>
        </p:txBody>
      </p:sp>
      <p:sp>
        <p:nvSpPr>
          <p:cNvPr id="5" name="Content Placeholder 4">
            <a:extLst>
              <a:ext uri="{FF2B5EF4-FFF2-40B4-BE49-F238E27FC236}">
                <a16:creationId xmlns:a16="http://schemas.microsoft.com/office/drawing/2014/main" id="{50D1C5E5-4365-4F4B-AB1B-CA69539806D1}"/>
              </a:ext>
            </a:extLst>
          </p:cNvPr>
          <p:cNvSpPr>
            <a:spLocks noGrp="1"/>
          </p:cNvSpPr>
          <p:nvPr>
            <p:ph sz="half" idx="2"/>
          </p:nvPr>
        </p:nvSpPr>
        <p:spPr>
          <a:xfrm>
            <a:off x="6172200" y="1825625"/>
            <a:ext cx="5749506" cy="3574511"/>
          </a:xfrm>
        </p:spPr>
        <p:txBody>
          <a:bodyPr>
            <a:noAutofit/>
          </a:bodyPr>
          <a:lstStyle/>
          <a:p>
            <a:pPr marL="0" indent="0">
              <a:buNone/>
            </a:pPr>
            <a:r>
              <a:rPr lang="en-GB" sz="2200" dirty="0">
                <a:solidFill>
                  <a:schemeClr val="accent6">
                    <a:lumMod val="50000"/>
                  </a:schemeClr>
                </a:solidFill>
              </a:rPr>
              <a:t>We chose to do our primary research using questionnaires, making sure they were closed questions, we feel like it’s the perfect way to go because people don’t like standing and writing long answers, just ticking is quick enough and get us answers that we need. </a:t>
            </a:r>
          </a:p>
          <a:p>
            <a:pPr marL="0" indent="0">
              <a:buNone/>
            </a:pPr>
            <a:r>
              <a:rPr lang="en-GB" sz="2200" dirty="0">
                <a:solidFill>
                  <a:schemeClr val="accent6">
                    <a:lumMod val="50000"/>
                  </a:schemeClr>
                </a:solidFill>
              </a:rPr>
              <a:t>We asked students &amp; teachers to do the questionnaires in their free time and we sent it as a link, we gave each other two weeks to ask as many people as we can so we can have time to analyse what we got individually, come together and see what we got. </a:t>
            </a:r>
          </a:p>
        </p:txBody>
      </p:sp>
      <p:sp>
        <p:nvSpPr>
          <p:cNvPr id="7" name="TextBox 6">
            <a:extLst>
              <a:ext uri="{FF2B5EF4-FFF2-40B4-BE49-F238E27FC236}">
                <a16:creationId xmlns:a16="http://schemas.microsoft.com/office/drawing/2014/main" id="{7B6FCD52-90F6-49D5-B8CF-BA056BE12DC8}"/>
              </a:ext>
            </a:extLst>
          </p:cNvPr>
          <p:cNvSpPr txBox="1"/>
          <p:nvPr/>
        </p:nvSpPr>
        <p:spPr>
          <a:xfrm>
            <a:off x="838200" y="5865962"/>
            <a:ext cx="11083506" cy="646331"/>
          </a:xfrm>
          <a:prstGeom prst="rect">
            <a:avLst/>
          </a:prstGeom>
          <a:noFill/>
        </p:spPr>
        <p:txBody>
          <a:bodyPr wrap="square" rtlCol="0">
            <a:spAutoFit/>
          </a:bodyPr>
          <a:lstStyle/>
          <a:p>
            <a:r>
              <a:rPr lang="en-GB" dirty="0">
                <a:solidFill>
                  <a:schemeClr val="accent6">
                    <a:lumMod val="50000"/>
                  </a:schemeClr>
                </a:solidFill>
              </a:rPr>
              <a:t>Our hypothesis is that because technology is widely accepted, adapted too &amp; used often, the answer is yes because of how much we live around and the fact that everyone has a phone.</a:t>
            </a:r>
          </a:p>
        </p:txBody>
      </p:sp>
    </p:spTree>
    <p:extLst>
      <p:ext uri="{BB962C8B-B14F-4D97-AF65-F5344CB8AC3E}">
        <p14:creationId xmlns:p14="http://schemas.microsoft.com/office/powerpoint/2010/main" val="35257006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07D2A55-3C99-48CC-AB5C-890A32B20007}"/>
              </a:ext>
            </a:extLst>
          </p:cNvPr>
          <p:cNvSpPr>
            <a:spLocks noGrp="1"/>
          </p:cNvSpPr>
          <p:nvPr>
            <p:ph type="title"/>
          </p:nvPr>
        </p:nvSpPr>
        <p:spPr>
          <a:xfrm>
            <a:off x="6262776" y="0"/>
            <a:ext cx="5929223" cy="966159"/>
          </a:xfrm>
        </p:spPr>
        <p:txBody>
          <a:bodyPr/>
          <a:lstStyle/>
          <a:p>
            <a:pPr algn="ctr"/>
            <a:r>
              <a:rPr lang="en-GB" b="1" dirty="0"/>
              <a:t>Primary research results</a:t>
            </a:r>
          </a:p>
        </p:txBody>
      </p:sp>
      <p:pic>
        <p:nvPicPr>
          <p:cNvPr id="13" name="Picture 12">
            <a:extLst>
              <a:ext uri="{FF2B5EF4-FFF2-40B4-BE49-F238E27FC236}">
                <a16:creationId xmlns:a16="http://schemas.microsoft.com/office/drawing/2014/main" id="{A5BB9C1F-25FD-4165-B1FE-82A0D38578CF}"/>
              </a:ext>
            </a:extLst>
          </p:cNvPr>
          <p:cNvPicPr>
            <a:picLocks noChangeAspect="1"/>
          </p:cNvPicPr>
          <p:nvPr/>
        </p:nvPicPr>
        <p:blipFill>
          <a:blip r:embed="rId2"/>
          <a:stretch>
            <a:fillRect/>
          </a:stretch>
        </p:blipFill>
        <p:spPr>
          <a:xfrm>
            <a:off x="0" y="1"/>
            <a:ext cx="5929223" cy="6858000"/>
          </a:xfrm>
          <a:prstGeom prst="rect">
            <a:avLst/>
          </a:prstGeom>
        </p:spPr>
      </p:pic>
      <p:sp>
        <p:nvSpPr>
          <p:cNvPr id="14" name="TextBox 13">
            <a:extLst>
              <a:ext uri="{FF2B5EF4-FFF2-40B4-BE49-F238E27FC236}">
                <a16:creationId xmlns:a16="http://schemas.microsoft.com/office/drawing/2014/main" id="{036027B3-1DB5-4886-9186-E218101F1921}"/>
              </a:ext>
            </a:extLst>
          </p:cNvPr>
          <p:cNvSpPr txBox="1"/>
          <p:nvPr/>
        </p:nvSpPr>
        <p:spPr>
          <a:xfrm>
            <a:off x="6096000" y="1207698"/>
            <a:ext cx="5929223" cy="2862322"/>
          </a:xfrm>
          <a:prstGeom prst="rect">
            <a:avLst/>
          </a:prstGeom>
          <a:noFill/>
        </p:spPr>
        <p:txBody>
          <a:bodyPr wrap="square" rtlCol="0">
            <a:spAutoFit/>
          </a:bodyPr>
          <a:lstStyle/>
          <a:p>
            <a:r>
              <a:rPr lang="en-GB" dirty="0">
                <a:solidFill>
                  <a:schemeClr val="accent6">
                    <a:lumMod val="50000"/>
                  </a:schemeClr>
                </a:solidFill>
              </a:rPr>
              <a:t>With 45 people participating in this, the results were that as this was a short questionnaire, it showed that 98% of the people that took part had phones and can’t live without technology, &amp; they feel as though teachers do incorporate technology in the classroom however a challenge they think teachers face would be that students cannot get off their phones.</a:t>
            </a:r>
          </a:p>
          <a:p>
            <a:endParaRPr lang="en-GB" dirty="0">
              <a:solidFill>
                <a:schemeClr val="accent6">
                  <a:lumMod val="50000"/>
                </a:schemeClr>
              </a:solidFill>
            </a:endParaRPr>
          </a:p>
          <a:p>
            <a:r>
              <a:rPr lang="en-GB" dirty="0">
                <a:solidFill>
                  <a:schemeClr val="accent6">
                    <a:lumMod val="50000"/>
                  </a:schemeClr>
                </a:solidFill>
              </a:rPr>
              <a:t>With doing this questionnaire, we found that both students &amp; staff  feel some what the same.</a:t>
            </a:r>
          </a:p>
        </p:txBody>
      </p:sp>
    </p:spTree>
    <p:extLst>
      <p:ext uri="{BB962C8B-B14F-4D97-AF65-F5344CB8AC3E}">
        <p14:creationId xmlns:p14="http://schemas.microsoft.com/office/powerpoint/2010/main" val="19166241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FFA3E-DCDD-44C5-914D-F54198536967}"/>
              </a:ext>
            </a:extLst>
          </p:cNvPr>
          <p:cNvSpPr>
            <a:spLocks noGrp="1"/>
          </p:cNvSpPr>
          <p:nvPr>
            <p:ph type="title"/>
          </p:nvPr>
        </p:nvSpPr>
        <p:spPr/>
        <p:txBody>
          <a:bodyPr/>
          <a:lstStyle/>
          <a:p>
            <a:pPr algn="ctr"/>
            <a:r>
              <a:rPr lang="en-GB" dirty="0"/>
              <a:t>Are staff and students confident in using technology to collaborate? </a:t>
            </a:r>
          </a:p>
        </p:txBody>
      </p:sp>
      <p:sp>
        <p:nvSpPr>
          <p:cNvPr id="3" name="Content Placeholder 2">
            <a:extLst>
              <a:ext uri="{FF2B5EF4-FFF2-40B4-BE49-F238E27FC236}">
                <a16:creationId xmlns:a16="http://schemas.microsoft.com/office/drawing/2014/main" id="{4F42A11B-2CD8-46D7-88B9-F7A9E8B78C03}"/>
              </a:ext>
            </a:extLst>
          </p:cNvPr>
          <p:cNvSpPr>
            <a:spLocks noGrp="1"/>
          </p:cNvSpPr>
          <p:nvPr>
            <p:ph idx="1"/>
          </p:nvPr>
        </p:nvSpPr>
        <p:spPr/>
        <p:txBody>
          <a:bodyPr>
            <a:normAutofit fontScale="92500" lnSpcReduction="10000"/>
          </a:bodyPr>
          <a:lstStyle/>
          <a:p>
            <a:pPr marL="0" indent="0">
              <a:buNone/>
            </a:pPr>
            <a:r>
              <a:rPr lang="en-GB" dirty="0">
                <a:solidFill>
                  <a:schemeClr val="accent6">
                    <a:lumMod val="50000"/>
                  </a:schemeClr>
                </a:solidFill>
              </a:rPr>
              <a:t>The answer to this question is yes, because:</a:t>
            </a:r>
          </a:p>
          <a:p>
            <a:pPr marL="0" indent="0">
              <a:buNone/>
            </a:pPr>
            <a:r>
              <a:rPr lang="en-GB" dirty="0">
                <a:solidFill>
                  <a:schemeClr val="accent6">
                    <a:lumMod val="50000"/>
                  </a:schemeClr>
                </a:solidFill>
              </a:rPr>
              <a:t>Of the reason that technology was made to communicate to allow relationships to perish &amp; flourish. Everyone became confident in using it and it didn’t matter whether it was used to good or bad, confidence using technology was a guarantee and it was a given.</a:t>
            </a:r>
          </a:p>
          <a:p>
            <a:pPr marL="0" indent="0">
              <a:buNone/>
            </a:pPr>
            <a:r>
              <a:rPr lang="en-GB" dirty="0">
                <a:solidFill>
                  <a:schemeClr val="accent6">
                    <a:lumMod val="50000"/>
                  </a:schemeClr>
                </a:solidFill>
              </a:rPr>
              <a:t>Teachers, as educators they provide support, criticism, thoughtful and they give a chance. They use technology to support their learners with assignments or genuine support outside college, university or school hours and confidence as a I said is a given and is needed. </a:t>
            </a:r>
          </a:p>
          <a:p>
            <a:pPr marL="0" indent="0">
              <a:buNone/>
            </a:pPr>
            <a:r>
              <a:rPr lang="en-GB" dirty="0">
                <a:solidFill>
                  <a:schemeClr val="accent6">
                    <a:lumMod val="50000"/>
                  </a:schemeClr>
                </a:solidFill>
              </a:rPr>
              <a:t>Technology, is now so open and given to anyone and everyone, people have adapted to having it that it’s very easy to use. </a:t>
            </a:r>
          </a:p>
          <a:p>
            <a:endParaRPr lang="en-GB" dirty="0"/>
          </a:p>
        </p:txBody>
      </p:sp>
    </p:spTree>
    <p:extLst>
      <p:ext uri="{BB962C8B-B14F-4D97-AF65-F5344CB8AC3E}">
        <p14:creationId xmlns:p14="http://schemas.microsoft.com/office/powerpoint/2010/main" val="37633647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D86F5-C85C-47DB-8862-D16BDE2399C2}"/>
              </a:ext>
            </a:extLst>
          </p:cNvPr>
          <p:cNvSpPr>
            <a:spLocks noGrp="1"/>
          </p:cNvSpPr>
          <p:nvPr>
            <p:ph type="title"/>
          </p:nvPr>
        </p:nvSpPr>
        <p:spPr>
          <a:xfrm>
            <a:off x="838200" y="2766218"/>
            <a:ext cx="10515600" cy="1325563"/>
          </a:xfrm>
        </p:spPr>
        <p:txBody>
          <a:bodyPr>
            <a:normAutofit fontScale="90000"/>
          </a:bodyPr>
          <a:lstStyle/>
          <a:p>
            <a:pPr algn="ctr"/>
            <a:r>
              <a:rPr lang="en-GB" sz="8800" u="sng" dirty="0">
                <a:solidFill>
                  <a:schemeClr val="accent6">
                    <a:lumMod val="50000"/>
                  </a:schemeClr>
                </a:solidFill>
                <a:latin typeface="Blackadder ITC" panose="04020505051007020D02" pitchFamily="82" charset="0"/>
              </a:rPr>
              <a:t>The end</a:t>
            </a:r>
          </a:p>
        </p:txBody>
      </p:sp>
    </p:spTree>
    <p:extLst>
      <p:ext uri="{BB962C8B-B14F-4D97-AF65-F5344CB8AC3E}">
        <p14:creationId xmlns:p14="http://schemas.microsoft.com/office/powerpoint/2010/main" val="36894907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TotalTime>
  <Words>718</Words>
  <Application>Microsoft Office PowerPoint</Application>
  <PresentationFormat>Widescreen</PresentationFormat>
  <Paragraphs>30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How do we use technology to collaborate at UWTSD?</vt:lpstr>
      <vt:lpstr>What is technology? &amp; how do people at work use it?</vt:lpstr>
      <vt:lpstr>Primary research. &amp; why we decided to use it</vt:lpstr>
      <vt:lpstr>Types of primary research and why we decided to do questionnaires,</vt:lpstr>
      <vt:lpstr>Primary research results</vt:lpstr>
      <vt:lpstr>Are staff and students confident in using technology to collaborate? </vt:lpstr>
      <vt:lpstr>The end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use technology to collaborate at UWTSD?</dc:title>
  <dc:creator>Aya Yousif</dc:creator>
  <cp:lastModifiedBy>Aya Yousif</cp:lastModifiedBy>
  <cp:revision>2</cp:revision>
  <dcterms:created xsi:type="dcterms:W3CDTF">2022-03-06T10:43:17Z</dcterms:created>
  <dcterms:modified xsi:type="dcterms:W3CDTF">2022-03-09T16:40:00Z</dcterms:modified>
</cp:coreProperties>
</file>