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10/30/2018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10/30/2018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10/30/2018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319527" y="356615"/>
            <a:ext cx="2246376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4032503" y="356615"/>
            <a:ext cx="2839211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6338315" y="356615"/>
            <a:ext cx="624839" cy="89916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10/30/2018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10/30/2018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50570" y="319862"/>
            <a:ext cx="8042859" cy="10020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1095" y="1630807"/>
            <a:ext cx="7861808" cy="1397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10/30/2018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468876" y="6465214"/>
            <a:ext cx="206375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eyeurope.com/college/manga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hyperlink" Target="http://www.wileyeurope.com/college/mangan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ileyeurope.com/college/mangan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eyeurope.com/college/mangan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eyeurope.com/college/mang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062728" y="624840"/>
            <a:ext cx="473963" cy="6797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319015" y="3276600"/>
            <a:ext cx="624839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685544" y="3041904"/>
            <a:ext cx="5843015" cy="10088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931152" y="3041904"/>
            <a:ext cx="701040" cy="100888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956561" y="2155351"/>
            <a:ext cx="5269865" cy="1565275"/>
          </a:xfrm>
          <a:prstGeom prst="rect">
            <a:avLst/>
          </a:prstGeom>
        </p:spPr>
        <p:txBody>
          <a:bodyPr vert="horz" wrap="square" lIns="0" tIns="249554" rIns="0" bIns="0" rtlCol="0">
            <a:spAutoFit/>
          </a:bodyPr>
          <a:lstStyle/>
          <a:p>
            <a:pPr marR="33020" algn="ctr">
              <a:lnSpc>
                <a:spcPct val="100000"/>
              </a:lnSpc>
              <a:spcBef>
                <a:spcPts val="1964"/>
              </a:spcBef>
            </a:pPr>
            <a:r>
              <a:rPr sz="3200" b="1" spc="-365" dirty="0">
                <a:solidFill>
                  <a:srgbClr val="0F243E"/>
                </a:solidFill>
                <a:latin typeface="Arial"/>
                <a:cs typeface="Arial"/>
              </a:rPr>
              <a:t>TUTORIAL</a:t>
            </a:r>
            <a:endParaRPr sz="3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2100"/>
              </a:spcBef>
            </a:pPr>
            <a:r>
              <a:rPr sz="3600" b="1" spc="-390" dirty="0">
                <a:solidFill>
                  <a:srgbClr val="30859C"/>
                </a:solidFill>
                <a:latin typeface="Arial"/>
                <a:cs typeface="Arial"/>
              </a:rPr>
              <a:t>INVENTORY</a:t>
            </a:r>
            <a:r>
              <a:rPr sz="3600" b="1" spc="-200" dirty="0">
                <a:solidFill>
                  <a:srgbClr val="30859C"/>
                </a:solidFill>
                <a:latin typeface="Arial"/>
                <a:cs typeface="Arial"/>
              </a:rPr>
              <a:t> </a:t>
            </a:r>
            <a:r>
              <a:rPr sz="3600" b="1" spc="-335" dirty="0">
                <a:solidFill>
                  <a:srgbClr val="30859C"/>
                </a:solidFill>
                <a:latin typeface="Arial"/>
                <a:cs typeface="Arial"/>
              </a:rPr>
              <a:t>MANAGEMENT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032255" y="6328664"/>
            <a:ext cx="147320" cy="1955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4450">
              <a:lnSpc>
                <a:spcPts val="1380"/>
              </a:lnSpc>
            </a:pPr>
            <a:fld id="{81D60167-4931-47E6-BA6A-407CBD079E47}" type="slidenum"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2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814" y="564007"/>
            <a:ext cx="794829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54" dirty="0"/>
              <a:t>Explain </a:t>
            </a:r>
            <a:r>
              <a:rPr sz="3200" spc="-120" dirty="0"/>
              <a:t>the </a:t>
            </a:r>
            <a:r>
              <a:rPr sz="3200" spc="-260" dirty="0"/>
              <a:t>significance </a:t>
            </a:r>
            <a:r>
              <a:rPr sz="3200" spc="-145" dirty="0"/>
              <a:t>of </a:t>
            </a:r>
            <a:r>
              <a:rPr sz="3200" spc="-190" dirty="0"/>
              <a:t>inventory </a:t>
            </a:r>
            <a:r>
              <a:rPr sz="3200" spc="-170" dirty="0"/>
              <a:t>in</a:t>
            </a:r>
            <a:r>
              <a:rPr sz="3200" spc="-70" dirty="0"/>
              <a:t> </a:t>
            </a:r>
            <a:r>
              <a:rPr sz="3200" spc="-270" dirty="0"/>
              <a:t>logistics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47217" y="1390015"/>
            <a:ext cx="8034020" cy="4050029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>
              <a:lnSpc>
                <a:spcPts val="2590"/>
              </a:lnSpc>
              <a:spcBef>
                <a:spcPts val="42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Inventory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refers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15" dirty="0">
                <a:latin typeface="Arial"/>
                <a:cs typeface="Arial"/>
              </a:rPr>
              <a:t>to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stock</a:t>
            </a:r>
            <a:r>
              <a:rPr sz="2400" spc="-15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of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145" dirty="0">
                <a:latin typeface="Arial"/>
                <a:cs typeface="Arial"/>
              </a:rPr>
              <a:t>goods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or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80" dirty="0">
                <a:latin typeface="Arial"/>
                <a:cs typeface="Arial"/>
              </a:rPr>
              <a:t>materials</a:t>
            </a:r>
            <a:r>
              <a:rPr sz="2400" spc="-15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that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spc="-190" dirty="0">
                <a:latin typeface="Arial"/>
                <a:cs typeface="Arial"/>
              </a:rPr>
              <a:t>a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company  </a:t>
            </a:r>
            <a:r>
              <a:rPr sz="2400" spc="-100" dirty="0">
                <a:latin typeface="Arial"/>
                <a:cs typeface="Arial"/>
              </a:rPr>
              <a:t>holds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15" dirty="0">
                <a:latin typeface="Arial"/>
                <a:cs typeface="Arial"/>
              </a:rPr>
              <a:t>to</a:t>
            </a:r>
            <a:r>
              <a:rPr sz="2400" spc="-43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satisfy </a:t>
            </a:r>
            <a:r>
              <a:rPr sz="2400" spc="-90" dirty="0">
                <a:latin typeface="Arial"/>
                <a:cs typeface="Arial"/>
              </a:rPr>
              <a:t>customer </a:t>
            </a:r>
            <a:r>
              <a:rPr sz="2400" spc="-110" dirty="0">
                <a:latin typeface="Arial"/>
                <a:cs typeface="Arial"/>
              </a:rPr>
              <a:t>demand</a:t>
            </a:r>
            <a:endParaRPr sz="2400">
              <a:latin typeface="Arial"/>
              <a:cs typeface="Arial"/>
            </a:endParaRPr>
          </a:p>
          <a:p>
            <a:pPr marL="355600" marR="798830" indent="-342900">
              <a:lnSpc>
                <a:spcPts val="259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85" dirty="0">
                <a:latin typeface="Arial"/>
                <a:cs typeface="Arial"/>
              </a:rPr>
              <a:t>main aim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10" dirty="0">
                <a:latin typeface="Arial"/>
                <a:cs typeface="Arial"/>
              </a:rPr>
              <a:t>management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15" dirty="0">
                <a:latin typeface="Arial"/>
                <a:cs typeface="Arial"/>
              </a:rPr>
              <a:t>to </a:t>
            </a:r>
            <a:r>
              <a:rPr sz="2400" spc="-75" dirty="0">
                <a:latin typeface="Arial"/>
                <a:cs typeface="Arial"/>
              </a:rPr>
              <a:t>minimise 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70" dirty="0">
                <a:latin typeface="Arial"/>
                <a:cs typeface="Arial"/>
              </a:rPr>
              <a:t>holding </a:t>
            </a:r>
            <a:r>
              <a:rPr sz="2400" spc="-40" dirty="0">
                <a:latin typeface="Arial"/>
                <a:cs typeface="Arial"/>
              </a:rPr>
              <a:t>while </a:t>
            </a:r>
            <a:r>
              <a:rPr sz="2400" spc="-70" dirty="0">
                <a:latin typeface="Arial"/>
                <a:cs typeface="Arial"/>
              </a:rPr>
              <a:t>maintaining </a:t>
            </a:r>
            <a:r>
              <a:rPr sz="2400" spc="-185" dirty="0">
                <a:latin typeface="Arial"/>
                <a:cs typeface="Arial"/>
              </a:rPr>
              <a:t>a </a:t>
            </a:r>
            <a:r>
              <a:rPr sz="2400" spc="-100" dirty="0">
                <a:latin typeface="Arial"/>
                <a:cs typeface="Arial"/>
              </a:rPr>
              <a:t>desired</a:t>
            </a:r>
            <a:r>
              <a:rPr sz="2400" spc="-360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customer  </a:t>
            </a:r>
            <a:r>
              <a:rPr sz="2400" spc="-114" dirty="0">
                <a:latin typeface="Arial"/>
                <a:cs typeface="Arial"/>
              </a:rPr>
              <a:t>service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-80" dirty="0">
                <a:latin typeface="Arial"/>
                <a:cs typeface="Arial"/>
              </a:rPr>
              <a:t>level</a:t>
            </a:r>
            <a:endParaRPr sz="2400">
              <a:latin typeface="Arial"/>
              <a:cs typeface="Arial"/>
            </a:endParaRPr>
          </a:p>
          <a:p>
            <a:pPr marL="355600" marR="328295" indent="-342900">
              <a:lnSpc>
                <a:spcPts val="2590"/>
              </a:lnSpc>
              <a:spcBef>
                <a:spcPts val="58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Inventory </a:t>
            </a:r>
            <a:r>
              <a:rPr sz="2400" spc="-80" dirty="0">
                <a:latin typeface="Arial"/>
                <a:cs typeface="Arial"/>
              </a:rPr>
              <a:t>cannot </a:t>
            </a:r>
            <a:r>
              <a:rPr sz="2400" spc="-110" dirty="0">
                <a:latin typeface="Arial"/>
                <a:cs typeface="Arial"/>
              </a:rPr>
              <a:t>be </a:t>
            </a:r>
            <a:r>
              <a:rPr sz="2400" spc="-105" dirty="0">
                <a:latin typeface="Arial"/>
                <a:cs typeface="Arial"/>
              </a:rPr>
              <a:t>reduce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130" dirty="0">
                <a:latin typeface="Arial"/>
                <a:cs typeface="Arial"/>
              </a:rPr>
              <a:t>zero </a:t>
            </a:r>
            <a:r>
              <a:rPr sz="2400" spc="-160" dirty="0">
                <a:latin typeface="Arial"/>
                <a:cs typeface="Arial"/>
              </a:rPr>
              <a:t>because </a:t>
            </a:r>
            <a:r>
              <a:rPr sz="2400" spc="-50" dirty="0">
                <a:latin typeface="Arial"/>
                <a:cs typeface="Arial"/>
              </a:rPr>
              <a:t>firms </a:t>
            </a:r>
            <a:r>
              <a:rPr sz="2400" spc="-110" dirty="0">
                <a:latin typeface="Arial"/>
                <a:cs typeface="Arial"/>
              </a:rPr>
              <a:t>need</a:t>
            </a:r>
            <a:r>
              <a:rPr sz="2400" spc="-465" dirty="0">
                <a:latin typeface="Arial"/>
                <a:cs typeface="Arial"/>
              </a:rPr>
              <a:t> </a:t>
            </a:r>
            <a:r>
              <a:rPr sz="2400" spc="-80" dirty="0">
                <a:latin typeface="Arial"/>
                <a:cs typeface="Arial"/>
              </a:rPr>
              <a:t>raw  materials, </a:t>
            </a:r>
            <a:r>
              <a:rPr sz="2400" spc="-110" dirty="0">
                <a:latin typeface="Arial"/>
                <a:cs typeface="Arial"/>
              </a:rPr>
              <a:t>and </a:t>
            </a:r>
            <a:r>
              <a:rPr sz="2400" spc="-50" dirty="0">
                <a:latin typeface="Arial"/>
                <a:cs typeface="Arial"/>
              </a:rPr>
              <a:t>work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125" dirty="0">
                <a:latin typeface="Arial"/>
                <a:cs typeface="Arial"/>
              </a:rPr>
              <a:t>progress, </a:t>
            </a:r>
            <a:r>
              <a:rPr sz="2400" spc="-225" dirty="0">
                <a:latin typeface="Arial"/>
                <a:cs typeface="Arial"/>
              </a:rPr>
              <a:t>as </a:t>
            </a:r>
            <a:r>
              <a:rPr sz="2400" spc="-40" dirty="0">
                <a:latin typeface="Arial"/>
                <a:cs typeface="Arial"/>
              </a:rPr>
              <a:t>well </a:t>
            </a:r>
            <a:r>
              <a:rPr sz="2400" spc="-225" dirty="0">
                <a:latin typeface="Arial"/>
                <a:cs typeface="Arial"/>
              </a:rPr>
              <a:t>as </a:t>
            </a:r>
            <a:r>
              <a:rPr sz="2400" spc="-70" dirty="0">
                <a:latin typeface="Arial"/>
                <a:cs typeface="Arial"/>
              </a:rPr>
              <a:t>finished</a:t>
            </a:r>
            <a:r>
              <a:rPr sz="2400" spc="-285" dirty="0">
                <a:latin typeface="Arial"/>
                <a:cs typeface="Arial"/>
              </a:rPr>
              <a:t> </a:t>
            </a:r>
            <a:r>
              <a:rPr sz="2400" spc="-130" dirty="0">
                <a:latin typeface="Arial"/>
                <a:cs typeface="Arial"/>
              </a:rPr>
              <a:t>goods.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54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Inventory </a:t>
            </a:r>
            <a:r>
              <a:rPr sz="2400" spc="-140" dirty="0">
                <a:latin typeface="Arial"/>
                <a:cs typeface="Arial"/>
              </a:rPr>
              <a:t>needs </a:t>
            </a:r>
            <a:r>
              <a:rPr sz="2400" spc="-120" dirty="0">
                <a:latin typeface="Arial"/>
                <a:cs typeface="Arial"/>
              </a:rPr>
              <a:t>storage </a:t>
            </a:r>
            <a:r>
              <a:rPr sz="2400" spc="-175" dirty="0">
                <a:latin typeface="Arial"/>
                <a:cs typeface="Arial"/>
              </a:rPr>
              <a:t>space </a:t>
            </a:r>
            <a:r>
              <a:rPr sz="2400" spc="-105" dirty="0">
                <a:latin typeface="Arial"/>
                <a:cs typeface="Arial"/>
              </a:rPr>
              <a:t>usually </a:t>
            </a:r>
            <a:r>
              <a:rPr sz="2400" spc="-55" dirty="0">
                <a:latin typeface="Arial"/>
                <a:cs typeface="Arial"/>
              </a:rPr>
              <a:t>through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warehousing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155" dirty="0">
                <a:latin typeface="Arial"/>
                <a:cs typeface="Arial"/>
              </a:rPr>
              <a:t>Companies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need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15" dirty="0">
                <a:latin typeface="Arial"/>
                <a:cs typeface="Arial"/>
              </a:rPr>
              <a:t>to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85" dirty="0">
                <a:latin typeface="Arial"/>
                <a:cs typeface="Arial"/>
              </a:rPr>
              <a:t>employ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spc="-85" dirty="0">
                <a:latin typeface="Arial"/>
                <a:cs typeface="Arial"/>
              </a:rPr>
              <a:t>people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20" dirty="0">
                <a:latin typeface="Arial"/>
                <a:cs typeface="Arial"/>
              </a:rPr>
              <a:t>to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100" dirty="0">
                <a:latin typeface="Arial"/>
                <a:cs typeface="Arial"/>
              </a:rPr>
              <a:t>deal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15" dirty="0">
                <a:latin typeface="Arial"/>
                <a:cs typeface="Arial"/>
              </a:rPr>
              <a:t>with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inventory</a:t>
            </a:r>
            <a:endParaRPr sz="2400">
              <a:latin typeface="Arial"/>
              <a:cs typeface="Arial"/>
            </a:endParaRPr>
          </a:p>
          <a:p>
            <a:pPr marL="355600" marR="497205" indent="-342900">
              <a:lnSpc>
                <a:spcPts val="2590"/>
              </a:lnSpc>
              <a:spcBef>
                <a:spcPts val="61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Inventory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75" dirty="0">
                <a:latin typeface="Arial"/>
                <a:cs typeface="Arial"/>
              </a:rPr>
              <a:t>linked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70" dirty="0">
                <a:latin typeface="Arial"/>
                <a:cs typeface="Arial"/>
              </a:rPr>
              <a:t>working </a:t>
            </a:r>
            <a:r>
              <a:rPr sz="2400" spc="-75" dirty="0">
                <a:latin typeface="Arial"/>
                <a:cs typeface="Arial"/>
              </a:rPr>
              <a:t>capital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90" dirty="0">
                <a:latin typeface="Arial"/>
                <a:cs typeface="Arial"/>
              </a:rPr>
              <a:t>affects</a:t>
            </a:r>
            <a:r>
              <a:rPr sz="2400" spc="-459" dirty="0">
                <a:latin typeface="Arial"/>
                <a:cs typeface="Arial"/>
              </a:rPr>
              <a:t> </a:t>
            </a:r>
            <a:r>
              <a:rPr sz="2400" spc="-185" dirty="0">
                <a:latin typeface="Arial"/>
                <a:cs typeface="Arial"/>
              </a:rPr>
              <a:t>cash </a:t>
            </a:r>
            <a:r>
              <a:rPr sz="2400" spc="-10" dirty="0">
                <a:latin typeface="Arial"/>
                <a:cs typeface="Arial"/>
              </a:rPr>
              <a:t>flow  </a:t>
            </a:r>
            <a:r>
              <a:rPr sz="2400" spc="-100" dirty="0">
                <a:latin typeface="Arial"/>
                <a:cs typeface="Arial"/>
              </a:rPr>
              <a:t>being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150" dirty="0">
                <a:latin typeface="Arial"/>
                <a:cs typeface="Arial"/>
              </a:rPr>
              <a:t>key </a:t>
            </a:r>
            <a:r>
              <a:rPr sz="2400" spc="-120" dirty="0">
                <a:latin typeface="Arial"/>
                <a:cs typeface="Arial"/>
              </a:rPr>
              <a:t>aspect </a:t>
            </a:r>
            <a:r>
              <a:rPr sz="2400" spc="-10" dirty="0">
                <a:latin typeface="Arial"/>
                <a:cs typeface="Arial"/>
              </a:rPr>
              <a:t>for </a:t>
            </a:r>
            <a:r>
              <a:rPr sz="2400" spc="-90" dirty="0">
                <a:latin typeface="Arial"/>
                <a:cs typeface="Arial"/>
              </a:rPr>
              <a:t>survival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30" dirty="0">
                <a:latin typeface="Arial"/>
                <a:cs typeface="Arial"/>
              </a:rPr>
              <a:t>the</a:t>
            </a:r>
            <a:r>
              <a:rPr sz="2400" spc="-395" dirty="0">
                <a:latin typeface="Arial"/>
                <a:cs typeface="Arial"/>
              </a:rPr>
              <a:t> </a:t>
            </a:r>
            <a:r>
              <a:rPr sz="2400" spc="-130" dirty="0">
                <a:latin typeface="Arial"/>
                <a:cs typeface="Arial"/>
              </a:rPr>
              <a:t>company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1185" y="838581"/>
            <a:ext cx="863346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9" dirty="0"/>
              <a:t>Why </a:t>
            </a:r>
            <a:r>
              <a:rPr sz="3200" spc="-190" dirty="0"/>
              <a:t>inventory </a:t>
            </a:r>
            <a:r>
              <a:rPr sz="3200" spc="-305" dirty="0"/>
              <a:t>is </a:t>
            </a:r>
            <a:r>
              <a:rPr sz="3200" spc="-215" dirty="0"/>
              <a:t>ubiquitous </a:t>
            </a:r>
            <a:r>
              <a:rPr sz="3200" spc="-225" dirty="0"/>
              <a:t>and </a:t>
            </a:r>
            <a:r>
              <a:rPr sz="3200" spc="-135" dirty="0"/>
              <a:t>what </a:t>
            </a:r>
            <a:r>
              <a:rPr sz="3200" spc="-305" dirty="0"/>
              <a:t>is </a:t>
            </a:r>
            <a:r>
              <a:rPr sz="3200" spc="-185" dirty="0"/>
              <a:t>its </a:t>
            </a:r>
            <a:r>
              <a:rPr sz="3200" spc="-240" dirty="0"/>
              <a:t>forms</a:t>
            </a:r>
            <a:r>
              <a:rPr sz="3200" spc="175" dirty="0"/>
              <a:t> </a:t>
            </a:r>
            <a:r>
              <a:rPr sz="3200" spc="-470" dirty="0"/>
              <a:t>?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617289" y="2183422"/>
            <a:ext cx="3323125" cy="30858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219702" y="1534413"/>
            <a:ext cx="4670425" cy="4552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50000"/>
              </a:lnSpc>
              <a:spcBef>
                <a:spcPts val="100"/>
              </a:spcBef>
            </a:pPr>
            <a:r>
              <a:rPr sz="1800" spc="-5" dirty="0">
                <a:latin typeface="Arial"/>
                <a:cs typeface="Arial"/>
              </a:rPr>
              <a:t>This figure </a:t>
            </a:r>
            <a:r>
              <a:rPr sz="1800" spc="-15" dirty="0">
                <a:latin typeface="Arial"/>
                <a:cs typeface="Arial"/>
              </a:rPr>
              <a:t>shows </a:t>
            </a:r>
            <a:r>
              <a:rPr sz="1800" spc="-5" dirty="0">
                <a:latin typeface="Arial"/>
                <a:cs typeface="Arial"/>
              </a:rPr>
              <a:t>inventory locations  throughout a supply</a:t>
            </a:r>
            <a:r>
              <a:rPr sz="1800" spc="20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chain.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800">
              <a:latin typeface="Times New Roman"/>
              <a:cs typeface="Times New Roman"/>
            </a:endParaRPr>
          </a:p>
          <a:p>
            <a:pPr marL="12700" marR="218440">
              <a:lnSpc>
                <a:spcPct val="150000"/>
              </a:lnSpc>
            </a:pPr>
            <a:r>
              <a:rPr sz="1800" spc="-5" dirty="0">
                <a:latin typeface="Arial"/>
                <a:cs typeface="Arial"/>
              </a:rPr>
              <a:t>Supply chains hold raw materials in order </a:t>
            </a:r>
            <a:r>
              <a:rPr sz="1800" dirty="0">
                <a:latin typeface="Arial"/>
                <a:cs typeface="Arial"/>
              </a:rPr>
              <a:t>to  </a:t>
            </a:r>
            <a:r>
              <a:rPr sz="1800" spc="-5" dirty="0">
                <a:latin typeface="Arial"/>
                <a:cs typeface="Arial"/>
              </a:rPr>
              <a:t>convert into finished goods. When raw  materials are processed, but are not </a:t>
            </a:r>
            <a:r>
              <a:rPr sz="1800" spc="-10" dirty="0">
                <a:latin typeface="Arial"/>
                <a:cs typeface="Arial"/>
              </a:rPr>
              <a:t>yet  </a:t>
            </a:r>
            <a:r>
              <a:rPr sz="1800" spc="-5" dirty="0">
                <a:latin typeface="Arial"/>
                <a:cs typeface="Arial"/>
              </a:rPr>
              <a:t>completely finished </a:t>
            </a:r>
            <a:r>
              <a:rPr sz="1800" dirty="0">
                <a:latin typeface="Arial"/>
                <a:cs typeface="Arial"/>
              </a:rPr>
              <a:t>this </a:t>
            </a:r>
            <a:r>
              <a:rPr sz="1800" spc="-5" dirty="0">
                <a:latin typeface="Arial"/>
                <a:cs typeface="Arial"/>
              </a:rPr>
              <a:t>is called </a:t>
            </a:r>
            <a:r>
              <a:rPr sz="1800" i="1" dirty="0">
                <a:latin typeface="Arial"/>
                <a:cs typeface="Arial"/>
              </a:rPr>
              <a:t>work </a:t>
            </a:r>
            <a:r>
              <a:rPr sz="1800" i="1" spc="-5" dirty="0">
                <a:latin typeface="Arial"/>
                <a:cs typeface="Arial"/>
              </a:rPr>
              <a:t>in  progress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  <a:p>
            <a:pPr marL="12700" marR="179705">
              <a:lnSpc>
                <a:spcPct val="150000"/>
              </a:lnSpc>
              <a:spcBef>
                <a:spcPts val="5"/>
              </a:spcBef>
            </a:pPr>
            <a:r>
              <a:rPr sz="1800" dirty="0">
                <a:latin typeface="Arial"/>
                <a:cs typeface="Arial"/>
              </a:rPr>
              <a:t>The </a:t>
            </a:r>
            <a:r>
              <a:rPr sz="1800" i="1" spc="-5" dirty="0">
                <a:latin typeface="Arial"/>
                <a:cs typeface="Arial"/>
              </a:rPr>
              <a:t>manufacturing finished goods </a:t>
            </a:r>
            <a:r>
              <a:rPr sz="1800" spc="-5" dirty="0">
                <a:latin typeface="Arial"/>
                <a:cs typeface="Arial"/>
              </a:rPr>
              <a:t>are ready 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5" dirty="0">
                <a:latin typeface="Arial"/>
                <a:cs typeface="Arial"/>
              </a:rPr>
              <a:t> shipment.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dirty="0">
                <a:latin typeface="Arial"/>
                <a:cs typeface="Arial"/>
              </a:rPr>
              <a:t>It </a:t>
            </a:r>
            <a:r>
              <a:rPr sz="1800" spc="-5" dirty="0">
                <a:latin typeface="Arial"/>
                <a:cs typeface="Arial"/>
              </a:rPr>
              <a:t>could also appear in transit</a:t>
            </a:r>
            <a:r>
              <a:rPr sz="1800" spc="15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inventory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32255" y="6328664"/>
            <a:ext cx="147320" cy="1955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4450">
              <a:lnSpc>
                <a:spcPts val="1380"/>
              </a:lnSpc>
            </a:pPr>
            <a:fld id="{81D60167-4931-47E6-BA6A-407CBD079E47}" type="slidenum"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3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509" y="909904"/>
            <a:ext cx="7960359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5" dirty="0"/>
              <a:t>Provide </a:t>
            </a:r>
            <a:r>
              <a:rPr sz="3200" spc="-200" dirty="0"/>
              <a:t>a </a:t>
            </a:r>
            <a:r>
              <a:rPr sz="3200" spc="-150" dirty="0"/>
              <a:t>definition for </a:t>
            </a:r>
            <a:r>
              <a:rPr sz="3200" spc="-190" dirty="0"/>
              <a:t>inventory</a:t>
            </a:r>
            <a:r>
              <a:rPr sz="3200" spc="-145" dirty="0"/>
              <a:t> </a:t>
            </a:r>
            <a:r>
              <a:rPr sz="3200" spc="-220" dirty="0"/>
              <a:t>management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474065" y="1926717"/>
            <a:ext cx="8004175" cy="3349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“Inventory </a:t>
            </a:r>
            <a:r>
              <a:rPr sz="2800" spc="-130" dirty="0">
                <a:latin typeface="Arial"/>
                <a:cs typeface="Arial"/>
              </a:rPr>
              <a:t>management </a:t>
            </a:r>
            <a:r>
              <a:rPr sz="2800" spc="-145" dirty="0">
                <a:latin typeface="Arial"/>
                <a:cs typeface="Arial"/>
              </a:rPr>
              <a:t>is </a:t>
            </a:r>
            <a:r>
              <a:rPr sz="2800" spc="-220" dirty="0">
                <a:latin typeface="Arial"/>
                <a:cs typeface="Arial"/>
              </a:rPr>
              <a:t>a </a:t>
            </a:r>
            <a:r>
              <a:rPr sz="2800" spc="-175" dirty="0">
                <a:latin typeface="Arial"/>
                <a:cs typeface="Arial"/>
              </a:rPr>
              <a:t>key </a:t>
            </a:r>
            <a:r>
              <a:rPr sz="2800" spc="-95" dirty="0">
                <a:latin typeface="Arial"/>
                <a:cs typeface="Arial"/>
              </a:rPr>
              <a:t>component </a:t>
            </a:r>
            <a:r>
              <a:rPr sz="2800" spc="-10" dirty="0">
                <a:latin typeface="Arial"/>
                <a:cs typeface="Arial"/>
              </a:rPr>
              <a:t>of</a:t>
            </a:r>
            <a:r>
              <a:rPr sz="2800" spc="-180" dirty="0">
                <a:latin typeface="Arial"/>
                <a:cs typeface="Arial"/>
              </a:rPr>
              <a:t> </a:t>
            </a:r>
            <a:r>
              <a:rPr sz="2800" spc="-110" dirty="0">
                <a:latin typeface="Arial"/>
                <a:cs typeface="Arial"/>
              </a:rPr>
              <a:t>logistics  </a:t>
            </a:r>
            <a:r>
              <a:rPr sz="2800" spc="-135" dirty="0">
                <a:latin typeface="Arial"/>
                <a:cs typeface="Arial"/>
              </a:rPr>
              <a:t>and </a:t>
            </a:r>
            <a:r>
              <a:rPr sz="2800" spc="-125" dirty="0">
                <a:latin typeface="Arial"/>
                <a:cs typeface="Arial"/>
              </a:rPr>
              <a:t>supply </a:t>
            </a:r>
            <a:r>
              <a:rPr sz="2800" spc="-120" dirty="0">
                <a:latin typeface="Arial"/>
                <a:cs typeface="Arial"/>
              </a:rPr>
              <a:t>chain </a:t>
            </a:r>
            <a:r>
              <a:rPr sz="2800" spc="-130" dirty="0">
                <a:latin typeface="Arial"/>
                <a:cs typeface="Arial"/>
              </a:rPr>
              <a:t>management </a:t>
            </a:r>
            <a:r>
              <a:rPr sz="2800" spc="-120" dirty="0">
                <a:latin typeface="Arial"/>
                <a:cs typeface="Arial"/>
              </a:rPr>
              <a:t>due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70" dirty="0">
                <a:latin typeface="Arial"/>
                <a:cs typeface="Arial"/>
              </a:rPr>
              <a:t>fact </a:t>
            </a:r>
            <a:r>
              <a:rPr sz="2800" spc="-5" dirty="0">
                <a:latin typeface="Arial"/>
                <a:cs typeface="Arial"/>
              </a:rPr>
              <a:t>that  </a:t>
            </a:r>
            <a:r>
              <a:rPr sz="2800" spc="-70" dirty="0">
                <a:latin typeface="Arial"/>
                <a:cs typeface="Arial"/>
              </a:rPr>
              <a:t>inventory </a:t>
            </a:r>
            <a:r>
              <a:rPr sz="2800" spc="-145" dirty="0">
                <a:latin typeface="Arial"/>
                <a:cs typeface="Arial"/>
              </a:rPr>
              <a:t>decisions </a:t>
            </a:r>
            <a:r>
              <a:rPr sz="2800" spc="-130" dirty="0">
                <a:latin typeface="Arial"/>
                <a:cs typeface="Arial"/>
              </a:rPr>
              <a:t>are </a:t>
            </a:r>
            <a:r>
              <a:rPr sz="2800" spc="-220" dirty="0">
                <a:latin typeface="Arial"/>
                <a:cs typeface="Arial"/>
              </a:rPr>
              <a:t>a </a:t>
            </a:r>
            <a:r>
              <a:rPr sz="2800" spc="-60" dirty="0">
                <a:latin typeface="Arial"/>
                <a:cs typeface="Arial"/>
              </a:rPr>
              <a:t>driver </a:t>
            </a:r>
            <a:r>
              <a:rPr sz="2800" spc="-15" dirty="0">
                <a:latin typeface="Arial"/>
                <a:cs typeface="Arial"/>
              </a:rPr>
              <a:t>for </a:t>
            </a:r>
            <a:r>
              <a:rPr sz="2800" spc="-35" dirty="0">
                <a:latin typeface="Arial"/>
                <a:cs typeface="Arial"/>
              </a:rPr>
              <a:t>other </a:t>
            </a:r>
            <a:r>
              <a:rPr sz="2800" spc="-175" dirty="0">
                <a:latin typeface="Arial"/>
                <a:cs typeface="Arial"/>
              </a:rPr>
              <a:t>business  </a:t>
            </a:r>
            <a:r>
              <a:rPr sz="2800" spc="-70" dirty="0">
                <a:latin typeface="Arial"/>
                <a:cs typeface="Arial"/>
              </a:rPr>
              <a:t>activities </a:t>
            </a:r>
            <a:r>
              <a:rPr sz="2800" spc="-180" dirty="0">
                <a:latin typeface="Arial"/>
                <a:cs typeface="Arial"/>
              </a:rPr>
              <a:t>such </a:t>
            </a:r>
            <a:r>
              <a:rPr sz="2800" spc="-265" dirty="0">
                <a:latin typeface="Arial"/>
                <a:cs typeface="Arial"/>
              </a:rPr>
              <a:t>as </a:t>
            </a:r>
            <a:r>
              <a:rPr sz="2800" spc="-120" dirty="0">
                <a:latin typeface="Arial"/>
                <a:cs typeface="Arial"/>
              </a:rPr>
              <a:t>warehousing, </a:t>
            </a:r>
            <a:r>
              <a:rPr sz="2800" spc="-55" dirty="0">
                <a:latin typeface="Arial"/>
                <a:cs typeface="Arial"/>
              </a:rPr>
              <a:t>transportation</a:t>
            </a:r>
            <a:r>
              <a:rPr sz="2800" spc="5" dirty="0">
                <a:latin typeface="Arial"/>
                <a:cs typeface="Arial"/>
              </a:rPr>
              <a:t> </a:t>
            </a:r>
            <a:r>
              <a:rPr sz="2800" spc="-135" dirty="0">
                <a:latin typeface="Arial"/>
                <a:cs typeface="Arial"/>
              </a:rPr>
              <a:t>and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spc="-70" dirty="0">
                <a:latin typeface="Arial"/>
                <a:cs typeface="Arial"/>
              </a:rPr>
              <a:t>material</a:t>
            </a:r>
            <a:r>
              <a:rPr sz="2800" spc="-165" dirty="0">
                <a:latin typeface="Arial"/>
                <a:cs typeface="Arial"/>
              </a:rPr>
              <a:t> </a:t>
            </a:r>
            <a:r>
              <a:rPr sz="2800" spc="-55" dirty="0">
                <a:latin typeface="Arial"/>
                <a:cs typeface="Arial"/>
              </a:rPr>
              <a:t>handling”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950">
              <a:latin typeface="Times New Roman"/>
              <a:cs typeface="Times New Roman"/>
            </a:endParaRPr>
          </a:p>
          <a:p>
            <a:pPr marL="1841500">
              <a:lnSpc>
                <a:spcPct val="100000"/>
              </a:lnSpc>
            </a:pPr>
            <a:r>
              <a:rPr sz="2000" spc="-65" dirty="0">
                <a:latin typeface="Arial"/>
                <a:cs typeface="Arial"/>
              </a:rPr>
              <a:t>Murphy, </a:t>
            </a:r>
            <a:r>
              <a:rPr sz="2000" spc="-254" dirty="0">
                <a:latin typeface="Arial"/>
                <a:cs typeface="Arial"/>
              </a:rPr>
              <a:t>P.R. </a:t>
            </a:r>
            <a:r>
              <a:rPr sz="2000" spc="-95" dirty="0">
                <a:latin typeface="Arial"/>
                <a:cs typeface="Arial"/>
              </a:rPr>
              <a:t>and </a:t>
            </a:r>
            <a:r>
              <a:rPr sz="2000" spc="-130" dirty="0">
                <a:latin typeface="Arial"/>
                <a:cs typeface="Arial"/>
              </a:rPr>
              <a:t>Knemeyer, </a:t>
            </a:r>
            <a:r>
              <a:rPr sz="2000" spc="-60" dirty="0">
                <a:latin typeface="Arial"/>
                <a:cs typeface="Arial"/>
              </a:rPr>
              <a:t>A.M. </a:t>
            </a:r>
            <a:r>
              <a:rPr sz="2000" spc="-85" dirty="0">
                <a:latin typeface="Arial"/>
                <a:cs typeface="Arial"/>
              </a:rPr>
              <a:t>(2015)</a:t>
            </a:r>
            <a:r>
              <a:rPr sz="2000" spc="-405" dirty="0">
                <a:latin typeface="Arial"/>
                <a:cs typeface="Arial"/>
              </a:rPr>
              <a:t> </a:t>
            </a:r>
            <a:r>
              <a:rPr sz="2000" spc="-85" dirty="0">
                <a:latin typeface="Arial"/>
                <a:cs typeface="Arial"/>
              </a:rPr>
              <a:t>Contemporary</a:t>
            </a:r>
            <a:endParaRPr sz="2000">
              <a:latin typeface="Arial"/>
              <a:cs typeface="Arial"/>
            </a:endParaRPr>
          </a:p>
          <a:p>
            <a:pPr marL="1841500">
              <a:lnSpc>
                <a:spcPct val="100000"/>
              </a:lnSpc>
            </a:pPr>
            <a:r>
              <a:rPr sz="2000" spc="-75" dirty="0">
                <a:latin typeface="Arial"/>
                <a:cs typeface="Arial"/>
              </a:rPr>
              <a:t>logistics, </a:t>
            </a:r>
            <a:r>
              <a:rPr sz="2000" spc="-140" dirty="0">
                <a:latin typeface="Arial"/>
                <a:cs typeface="Arial"/>
              </a:rPr>
              <a:t>Pearson</a:t>
            </a:r>
            <a:r>
              <a:rPr sz="2000" spc="-125" dirty="0">
                <a:latin typeface="Arial"/>
                <a:cs typeface="Arial"/>
              </a:rPr>
              <a:t> </a:t>
            </a:r>
            <a:r>
              <a:rPr sz="2000" spc="-95" dirty="0">
                <a:latin typeface="Arial"/>
                <a:cs typeface="Arial"/>
              </a:rPr>
              <a:t>Education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87908" y="635508"/>
            <a:ext cx="7597140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787640" y="635508"/>
            <a:ext cx="701040" cy="10088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58672" y="739266"/>
            <a:ext cx="70294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90" dirty="0"/>
              <a:t>Describe </a:t>
            </a:r>
            <a:r>
              <a:rPr sz="3600" spc="-140" dirty="0"/>
              <a:t>the </a:t>
            </a:r>
            <a:r>
              <a:rPr sz="3600" spc="-220" dirty="0"/>
              <a:t>main </a:t>
            </a:r>
            <a:r>
              <a:rPr sz="3600" spc="-254" dirty="0"/>
              <a:t>types </a:t>
            </a:r>
            <a:r>
              <a:rPr sz="3600" spc="-165" dirty="0"/>
              <a:t>of</a:t>
            </a:r>
            <a:r>
              <a:rPr sz="3600" spc="-20" dirty="0"/>
              <a:t> </a:t>
            </a:r>
            <a:r>
              <a:rPr sz="3600" spc="-210" dirty="0"/>
              <a:t>Inventory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3240" y="6465214"/>
            <a:ext cx="1282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z="1200" spc="-60" dirty="0">
                <a:latin typeface="Arial"/>
                <a:cs typeface="Arial"/>
              </a:rPr>
              <a:t>5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0104" y="1536979"/>
            <a:ext cx="6805295" cy="4112895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"/>
                <a:cs typeface="Arial"/>
              </a:rPr>
              <a:t>Raw</a:t>
            </a:r>
            <a:r>
              <a:rPr sz="2800" spc="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materials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"/>
                <a:cs typeface="Arial"/>
              </a:rPr>
              <a:t>Purchased </a:t>
            </a:r>
            <a:r>
              <a:rPr sz="2800" dirty="0">
                <a:latin typeface="Arial"/>
                <a:cs typeface="Arial"/>
              </a:rPr>
              <a:t>parts and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supplies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Arial"/>
                <a:cs typeface="Arial"/>
              </a:rPr>
              <a:t>Labour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"/>
                <a:cs typeface="Arial"/>
              </a:rPr>
              <a:t>In-process (partially completed)</a:t>
            </a:r>
            <a:r>
              <a:rPr sz="2800" spc="5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products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"/>
                <a:cs typeface="Arial"/>
              </a:rPr>
              <a:t>Component</a:t>
            </a:r>
            <a:r>
              <a:rPr sz="2800" spc="2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parts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10" dirty="0">
                <a:latin typeface="Arial"/>
                <a:cs typeface="Arial"/>
              </a:rPr>
              <a:t>Working</a:t>
            </a:r>
            <a:r>
              <a:rPr sz="2800" dirty="0">
                <a:latin typeface="Arial"/>
                <a:cs typeface="Arial"/>
              </a:rPr>
              <a:t> capital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55" dirty="0">
                <a:latin typeface="Arial"/>
                <a:cs typeface="Arial"/>
              </a:rPr>
              <a:t>Tools, </a:t>
            </a:r>
            <a:r>
              <a:rPr sz="2800" spc="-25" dirty="0">
                <a:latin typeface="Arial"/>
                <a:cs typeface="Arial"/>
              </a:rPr>
              <a:t>machinery, </a:t>
            </a:r>
            <a:r>
              <a:rPr sz="2800" spc="-5" dirty="0">
                <a:latin typeface="Arial"/>
                <a:cs typeface="Arial"/>
              </a:rPr>
              <a:t>and</a:t>
            </a:r>
            <a:r>
              <a:rPr sz="2800" spc="7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equipment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9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"/>
                <a:cs typeface="Arial"/>
              </a:rPr>
              <a:t>Finished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goods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0248" y="426719"/>
            <a:ext cx="5271516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134355" y="426719"/>
            <a:ext cx="842772" cy="10088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379720" y="426719"/>
            <a:ext cx="3332987" cy="10088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115300" y="426719"/>
            <a:ext cx="701040" cy="100888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30707" y="530478"/>
            <a:ext cx="76822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60" dirty="0"/>
              <a:t>What </a:t>
            </a:r>
            <a:r>
              <a:rPr sz="3600" spc="-195" dirty="0"/>
              <a:t>are </a:t>
            </a:r>
            <a:r>
              <a:rPr sz="3600" spc="-140" dirty="0"/>
              <a:t>the </a:t>
            </a:r>
            <a:r>
              <a:rPr sz="3600" spc="-325" dirty="0"/>
              <a:t>reasons </a:t>
            </a:r>
            <a:r>
              <a:rPr sz="3600" spc="-135" dirty="0"/>
              <a:t>to </a:t>
            </a:r>
            <a:r>
              <a:rPr sz="3600" spc="-229" dirty="0"/>
              <a:t>hold</a:t>
            </a:r>
            <a:r>
              <a:rPr sz="3600" spc="-135" dirty="0"/>
              <a:t> </a:t>
            </a:r>
            <a:r>
              <a:rPr sz="3600" spc="-250" dirty="0"/>
              <a:t>inventory?</a:t>
            </a:r>
            <a:endParaRPr sz="3600"/>
          </a:p>
        </p:txBody>
      </p:sp>
      <p:sp>
        <p:nvSpPr>
          <p:cNvPr id="8" name="object 8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3240" y="6465214"/>
            <a:ext cx="1282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z="1200" spc="-60" dirty="0">
                <a:latin typeface="Arial"/>
                <a:cs typeface="Arial"/>
              </a:rPr>
              <a:t>6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20851" y="1781645"/>
            <a:ext cx="6162675" cy="3088640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5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"/>
                <a:cs typeface="Arial"/>
              </a:rPr>
              <a:t>Meet </a:t>
            </a:r>
            <a:r>
              <a:rPr sz="2800" dirty="0">
                <a:latin typeface="Arial"/>
                <a:cs typeface="Arial"/>
              </a:rPr>
              <a:t>unexpected</a:t>
            </a:r>
            <a:r>
              <a:rPr sz="2800" spc="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demand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"/>
                <a:cs typeface="Arial"/>
              </a:rPr>
              <a:t>Smooth seasonal or </a:t>
            </a:r>
            <a:r>
              <a:rPr sz="2800" dirty="0">
                <a:latin typeface="Arial"/>
                <a:cs typeface="Arial"/>
              </a:rPr>
              <a:t>cyclical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demand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"/>
                <a:cs typeface="Arial"/>
              </a:rPr>
              <a:t>Meet </a:t>
            </a:r>
            <a:r>
              <a:rPr sz="2800" dirty="0">
                <a:latin typeface="Arial"/>
                <a:cs typeface="Arial"/>
              </a:rPr>
              <a:t>variations </a:t>
            </a:r>
            <a:r>
              <a:rPr sz="2800" spc="-5" dirty="0">
                <a:latin typeface="Arial"/>
                <a:cs typeface="Arial"/>
              </a:rPr>
              <a:t>in customer</a:t>
            </a:r>
            <a:r>
              <a:rPr sz="2800" spc="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demand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85" dirty="0">
                <a:latin typeface="Arial"/>
                <a:cs typeface="Arial"/>
              </a:rPr>
              <a:t>Take </a:t>
            </a:r>
            <a:r>
              <a:rPr sz="2800" dirty="0">
                <a:latin typeface="Arial"/>
                <a:cs typeface="Arial"/>
              </a:rPr>
              <a:t>advantage </a:t>
            </a:r>
            <a:r>
              <a:rPr sz="2800" spc="-5" dirty="0">
                <a:latin typeface="Arial"/>
                <a:cs typeface="Arial"/>
              </a:rPr>
              <a:t>of </a:t>
            </a:r>
            <a:r>
              <a:rPr sz="2800" dirty="0">
                <a:latin typeface="Arial"/>
                <a:cs typeface="Arial"/>
              </a:rPr>
              <a:t>price</a:t>
            </a:r>
            <a:r>
              <a:rPr sz="2800" spc="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discounts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"/>
                <a:cs typeface="Arial"/>
              </a:rPr>
              <a:t>Hedge </a:t>
            </a:r>
            <a:r>
              <a:rPr sz="2800" dirty="0">
                <a:latin typeface="Arial"/>
                <a:cs typeface="Arial"/>
              </a:rPr>
              <a:t>against price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increases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90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"/>
                <a:cs typeface="Arial"/>
              </a:rPr>
              <a:t>Quantity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discounts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4687" y="663016"/>
            <a:ext cx="845058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spc="-160" dirty="0"/>
              <a:t>What </a:t>
            </a:r>
            <a:r>
              <a:rPr sz="3600" spc="-195" dirty="0"/>
              <a:t>are </a:t>
            </a:r>
            <a:r>
              <a:rPr sz="3600" spc="-140" dirty="0"/>
              <a:t>the </a:t>
            </a:r>
            <a:r>
              <a:rPr sz="3600" spc="-325" dirty="0"/>
              <a:t>reasons </a:t>
            </a:r>
            <a:r>
              <a:rPr sz="3600" spc="-175" dirty="0"/>
              <a:t>for </a:t>
            </a:r>
            <a:r>
              <a:rPr sz="3600" spc="-260" dirty="0"/>
              <a:t>holding</a:t>
            </a:r>
            <a:r>
              <a:rPr sz="3600" spc="-85" dirty="0"/>
              <a:t> </a:t>
            </a:r>
            <a:r>
              <a:rPr sz="3600" spc="-260" dirty="0"/>
              <a:t>inventory</a:t>
            </a:r>
            <a:r>
              <a:rPr sz="4400" spc="-260" dirty="0"/>
              <a:t>?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971078" y="1969705"/>
            <a:ext cx="6460072" cy="32448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52120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7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91155" y="473963"/>
            <a:ext cx="4387596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245352" y="473963"/>
            <a:ext cx="624840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31439" y="564007"/>
            <a:ext cx="387985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80" dirty="0"/>
              <a:t>Two </a:t>
            </a:r>
            <a:r>
              <a:rPr sz="3200" spc="-320" dirty="0"/>
              <a:t>Forms </a:t>
            </a:r>
            <a:r>
              <a:rPr sz="3200" spc="-190" dirty="0"/>
              <a:t>Of</a:t>
            </a:r>
            <a:r>
              <a:rPr sz="3200" spc="15" dirty="0"/>
              <a:t> </a:t>
            </a:r>
            <a:r>
              <a:rPr sz="3200" spc="-235" dirty="0"/>
              <a:t>Demand</a:t>
            </a:r>
            <a:endParaRPr sz="3200"/>
          </a:p>
        </p:txBody>
      </p:sp>
      <p:sp>
        <p:nvSpPr>
          <p:cNvPr id="5" name="object 5"/>
          <p:cNvSpPr/>
          <p:nvPr/>
        </p:nvSpPr>
        <p:spPr>
          <a:xfrm>
            <a:off x="310895" y="3157727"/>
            <a:ext cx="647700" cy="84429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37031" y="3122676"/>
            <a:ext cx="2950464" cy="90220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51048" y="3122676"/>
            <a:ext cx="649224" cy="902207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35025" y="1519490"/>
            <a:ext cx="6981825" cy="272796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94"/>
              </a:spcBef>
              <a:buClr>
                <a:srgbClr val="C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b="1" spc="-5" dirty="0">
                <a:latin typeface="Arial"/>
                <a:cs typeface="Arial"/>
              </a:rPr>
              <a:t>Dependent</a:t>
            </a:r>
            <a:endParaRPr sz="32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690"/>
              </a:spcBef>
              <a:buClr>
                <a:srgbClr val="C00000"/>
              </a:buClr>
              <a:buChar char="–"/>
              <a:tabLst>
                <a:tab pos="756920" algn="l"/>
              </a:tabLst>
            </a:pPr>
            <a:r>
              <a:rPr sz="2800" spc="-5" dirty="0">
                <a:latin typeface="Arial"/>
                <a:cs typeface="Arial"/>
              </a:rPr>
              <a:t>items </a:t>
            </a:r>
            <a:r>
              <a:rPr sz="2800" dirty="0">
                <a:latin typeface="Arial"/>
                <a:cs typeface="Arial"/>
              </a:rPr>
              <a:t>used to </a:t>
            </a:r>
            <a:r>
              <a:rPr sz="2800" spc="-5" dirty="0">
                <a:latin typeface="Arial"/>
                <a:cs typeface="Arial"/>
              </a:rPr>
              <a:t>produce final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products</a:t>
            </a:r>
            <a:endParaRPr sz="28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15"/>
              </a:spcBef>
              <a:buClr>
                <a:srgbClr val="C00000"/>
              </a:buClr>
              <a:buFont typeface="Arial"/>
              <a:buChar char="–"/>
            </a:pPr>
            <a:endParaRPr sz="41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lr>
                <a:srgbClr val="C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b="1" spc="-5" dirty="0">
                <a:latin typeface="Arial"/>
                <a:cs typeface="Arial"/>
              </a:rPr>
              <a:t>Independent</a:t>
            </a:r>
            <a:endParaRPr sz="32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605"/>
              </a:spcBef>
              <a:buClr>
                <a:srgbClr val="C00000"/>
              </a:buClr>
              <a:buChar char="–"/>
              <a:tabLst>
                <a:tab pos="756920" algn="l"/>
              </a:tabLst>
            </a:pPr>
            <a:r>
              <a:rPr sz="2800" spc="-5" dirty="0">
                <a:latin typeface="Arial"/>
                <a:cs typeface="Arial"/>
              </a:rPr>
              <a:t>items demanded by </a:t>
            </a:r>
            <a:r>
              <a:rPr sz="2800" dirty="0">
                <a:latin typeface="Arial"/>
                <a:cs typeface="Arial"/>
              </a:rPr>
              <a:t>external</a:t>
            </a:r>
            <a:r>
              <a:rPr sz="2800" spc="3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customers</a:t>
            </a:r>
            <a:endParaRPr sz="2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594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73807" y="399288"/>
            <a:ext cx="4623816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364223" y="399288"/>
            <a:ext cx="624840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13457" y="489331"/>
            <a:ext cx="411480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85" dirty="0"/>
              <a:t>Inventory</a:t>
            </a:r>
            <a:r>
              <a:rPr sz="3200" spc="-190" dirty="0"/>
              <a:t> </a:t>
            </a:r>
            <a:r>
              <a:rPr sz="3200" spc="-265" dirty="0"/>
              <a:t>Classifications</a:t>
            </a:r>
            <a:endParaRPr sz="3200"/>
          </a:p>
        </p:txBody>
      </p:sp>
      <p:sp>
        <p:nvSpPr>
          <p:cNvPr id="5" name="object 5"/>
          <p:cNvSpPr txBox="1"/>
          <p:nvPr/>
        </p:nvSpPr>
        <p:spPr>
          <a:xfrm>
            <a:off x="535940" y="1607642"/>
            <a:ext cx="7870825" cy="36360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77470" indent="-342900" algn="just">
              <a:lnSpc>
                <a:spcPct val="100000"/>
              </a:lnSpc>
              <a:spcBef>
                <a:spcPts val="105"/>
              </a:spcBef>
              <a:buClr>
                <a:srgbClr val="C00000"/>
              </a:buClr>
              <a:buFont typeface="Arial"/>
              <a:buChar char="•"/>
              <a:tabLst>
                <a:tab pos="356235" algn="l"/>
              </a:tabLst>
            </a:pPr>
            <a:r>
              <a:rPr sz="3200" b="1" spc="-330" dirty="0">
                <a:latin typeface="Arial"/>
                <a:cs typeface="Arial"/>
              </a:rPr>
              <a:t>Cycle </a:t>
            </a:r>
            <a:r>
              <a:rPr sz="3200" b="1" spc="-170" dirty="0">
                <a:latin typeface="Arial"/>
                <a:cs typeface="Arial"/>
              </a:rPr>
              <a:t>or </a:t>
            </a:r>
            <a:r>
              <a:rPr sz="3200" b="1" spc="-275" dirty="0">
                <a:latin typeface="Arial"/>
                <a:cs typeface="Arial"/>
              </a:rPr>
              <a:t>base </a:t>
            </a:r>
            <a:r>
              <a:rPr sz="3200" b="1" spc="-290" dirty="0">
                <a:latin typeface="Arial"/>
                <a:cs typeface="Arial"/>
              </a:rPr>
              <a:t>stock </a:t>
            </a:r>
            <a:r>
              <a:rPr sz="3200" spc="-125" dirty="0">
                <a:latin typeface="Arial"/>
                <a:cs typeface="Arial"/>
              </a:rPr>
              <a:t>refers </a:t>
            </a:r>
            <a:r>
              <a:rPr sz="3200" spc="25" dirty="0">
                <a:latin typeface="Arial"/>
                <a:cs typeface="Arial"/>
              </a:rPr>
              <a:t>to </a:t>
            </a:r>
            <a:r>
              <a:rPr sz="3200" spc="-75" dirty="0">
                <a:latin typeface="Arial"/>
                <a:cs typeface="Arial"/>
              </a:rPr>
              <a:t>inventory </a:t>
            </a:r>
            <a:r>
              <a:rPr sz="3200" dirty="0">
                <a:latin typeface="Arial"/>
                <a:cs typeface="Arial"/>
              </a:rPr>
              <a:t>that</a:t>
            </a:r>
            <a:r>
              <a:rPr sz="3200" spc="-195" dirty="0">
                <a:latin typeface="Arial"/>
                <a:cs typeface="Arial"/>
              </a:rPr>
              <a:t> </a:t>
            </a:r>
            <a:r>
              <a:rPr sz="3200" spc="-165" dirty="0">
                <a:latin typeface="Arial"/>
                <a:cs typeface="Arial"/>
              </a:rPr>
              <a:t>is  </a:t>
            </a:r>
            <a:r>
              <a:rPr sz="3200" spc="-150" dirty="0">
                <a:latin typeface="Arial"/>
                <a:cs typeface="Arial"/>
              </a:rPr>
              <a:t>needed </a:t>
            </a:r>
            <a:r>
              <a:rPr sz="3200" spc="15" dirty="0">
                <a:latin typeface="Arial"/>
                <a:cs typeface="Arial"/>
              </a:rPr>
              <a:t>to </a:t>
            </a:r>
            <a:r>
              <a:rPr sz="3200" spc="-125" dirty="0">
                <a:latin typeface="Arial"/>
                <a:cs typeface="Arial"/>
              </a:rPr>
              <a:t>satisfy </a:t>
            </a:r>
            <a:r>
              <a:rPr sz="3200" spc="-85" dirty="0">
                <a:latin typeface="Arial"/>
                <a:cs typeface="Arial"/>
              </a:rPr>
              <a:t>normal </a:t>
            </a:r>
            <a:r>
              <a:rPr sz="3200" spc="-145" dirty="0">
                <a:latin typeface="Arial"/>
                <a:cs typeface="Arial"/>
              </a:rPr>
              <a:t>demand </a:t>
            </a:r>
            <a:r>
              <a:rPr sz="3200" spc="-90" dirty="0">
                <a:latin typeface="Arial"/>
                <a:cs typeface="Arial"/>
              </a:rPr>
              <a:t>during </a:t>
            </a:r>
            <a:r>
              <a:rPr sz="3200" spc="-35" dirty="0">
                <a:latin typeface="Arial"/>
                <a:cs typeface="Arial"/>
              </a:rPr>
              <a:t>the  </a:t>
            </a:r>
            <a:r>
              <a:rPr sz="3200" spc="-170" dirty="0">
                <a:latin typeface="Arial"/>
                <a:cs typeface="Arial"/>
              </a:rPr>
              <a:t>course </a:t>
            </a:r>
            <a:r>
              <a:rPr sz="3200" spc="-5" dirty="0">
                <a:latin typeface="Arial"/>
                <a:cs typeface="Arial"/>
              </a:rPr>
              <a:t>of </a:t>
            </a:r>
            <a:r>
              <a:rPr sz="3200" spc="-175" dirty="0">
                <a:latin typeface="Arial"/>
                <a:cs typeface="Arial"/>
              </a:rPr>
              <a:t>an </a:t>
            </a:r>
            <a:r>
              <a:rPr sz="3200" spc="-70" dirty="0">
                <a:latin typeface="Arial"/>
                <a:cs typeface="Arial"/>
              </a:rPr>
              <a:t>order</a:t>
            </a:r>
            <a:r>
              <a:rPr sz="3200" spc="-345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cycle.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C00000"/>
              </a:buClr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200" b="1" spc="-229" dirty="0">
                <a:latin typeface="Arial"/>
                <a:cs typeface="Arial"/>
              </a:rPr>
              <a:t>Safety </a:t>
            </a:r>
            <a:r>
              <a:rPr sz="3200" b="1" spc="-170" dirty="0">
                <a:latin typeface="Arial"/>
                <a:cs typeface="Arial"/>
              </a:rPr>
              <a:t>or </a:t>
            </a:r>
            <a:r>
              <a:rPr sz="3200" b="1" spc="-160" dirty="0">
                <a:latin typeface="Arial"/>
                <a:cs typeface="Arial"/>
              </a:rPr>
              <a:t>buffer </a:t>
            </a:r>
            <a:r>
              <a:rPr sz="3200" b="1" spc="-290" dirty="0">
                <a:latin typeface="Arial"/>
                <a:cs typeface="Arial"/>
              </a:rPr>
              <a:t>stock </a:t>
            </a:r>
            <a:r>
              <a:rPr sz="3200" spc="-125" dirty="0">
                <a:latin typeface="Arial"/>
                <a:cs typeface="Arial"/>
              </a:rPr>
              <a:t>refers </a:t>
            </a:r>
            <a:r>
              <a:rPr sz="3200" spc="20" dirty="0">
                <a:latin typeface="Arial"/>
                <a:cs typeface="Arial"/>
              </a:rPr>
              <a:t>to </a:t>
            </a:r>
            <a:r>
              <a:rPr sz="3200" spc="-75" dirty="0">
                <a:latin typeface="Arial"/>
                <a:cs typeface="Arial"/>
              </a:rPr>
              <a:t>inventory</a:t>
            </a:r>
            <a:r>
              <a:rPr sz="3200" spc="-28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that  </a:t>
            </a:r>
            <a:r>
              <a:rPr sz="3200" spc="-165" dirty="0">
                <a:latin typeface="Arial"/>
                <a:cs typeface="Arial"/>
              </a:rPr>
              <a:t>is </a:t>
            </a:r>
            <a:r>
              <a:rPr sz="3200" spc="-95" dirty="0">
                <a:latin typeface="Arial"/>
                <a:cs typeface="Arial"/>
              </a:rPr>
              <a:t>held </a:t>
            </a:r>
            <a:r>
              <a:rPr sz="3200" spc="-40" dirty="0">
                <a:latin typeface="Arial"/>
                <a:cs typeface="Arial"/>
              </a:rPr>
              <a:t>in </a:t>
            </a:r>
            <a:r>
              <a:rPr sz="3200" spc="-55" dirty="0">
                <a:latin typeface="Arial"/>
                <a:cs typeface="Arial"/>
              </a:rPr>
              <a:t>addition </a:t>
            </a:r>
            <a:r>
              <a:rPr sz="3200" spc="25" dirty="0">
                <a:latin typeface="Arial"/>
                <a:cs typeface="Arial"/>
              </a:rPr>
              <a:t>to </a:t>
            </a:r>
            <a:r>
              <a:rPr sz="3200" spc="-170" dirty="0">
                <a:latin typeface="Arial"/>
                <a:cs typeface="Arial"/>
              </a:rPr>
              <a:t>cycle </a:t>
            </a:r>
            <a:r>
              <a:rPr sz="3200" spc="-150" dirty="0">
                <a:latin typeface="Arial"/>
                <a:cs typeface="Arial"/>
              </a:rPr>
              <a:t>stock </a:t>
            </a:r>
            <a:r>
              <a:rPr sz="3200" spc="25" dirty="0">
                <a:latin typeface="Arial"/>
                <a:cs typeface="Arial"/>
              </a:rPr>
              <a:t>to </a:t>
            </a:r>
            <a:r>
              <a:rPr sz="3200" spc="-145" dirty="0">
                <a:latin typeface="Arial"/>
                <a:cs typeface="Arial"/>
              </a:rPr>
              <a:t>guard  </a:t>
            </a:r>
            <a:r>
              <a:rPr sz="3200" spc="-160" dirty="0">
                <a:latin typeface="Arial"/>
                <a:cs typeface="Arial"/>
              </a:rPr>
              <a:t>against </a:t>
            </a:r>
            <a:r>
              <a:rPr sz="3200" spc="-75" dirty="0">
                <a:latin typeface="Arial"/>
                <a:cs typeface="Arial"/>
              </a:rPr>
              <a:t>uncertainty </a:t>
            </a:r>
            <a:r>
              <a:rPr sz="3200" spc="-40" dirty="0">
                <a:latin typeface="Arial"/>
                <a:cs typeface="Arial"/>
              </a:rPr>
              <a:t>in </a:t>
            </a:r>
            <a:r>
              <a:rPr sz="3200" spc="-145" dirty="0">
                <a:latin typeface="Arial"/>
                <a:cs typeface="Arial"/>
              </a:rPr>
              <a:t>demand </a:t>
            </a:r>
            <a:r>
              <a:rPr sz="3200" spc="-25" dirty="0">
                <a:latin typeface="Arial"/>
                <a:cs typeface="Arial"/>
              </a:rPr>
              <a:t>or </a:t>
            </a:r>
            <a:r>
              <a:rPr sz="3200" spc="-130" dirty="0">
                <a:latin typeface="Arial"/>
                <a:cs typeface="Arial"/>
              </a:rPr>
              <a:t>lead</a:t>
            </a:r>
            <a:r>
              <a:rPr sz="3200" spc="-500" dirty="0">
                <a:latin typeface="Arial"/>
                <a:cs typeface="Arial"/>
              </a:rPr>
              <a:t> </a:t>
            </a:r>
            <a:r>
              <a:rPr sz="3200" spc="-35" dirty="0">
                <a:latin typeface="Arial"/>
                <a:cs typeface="Arial"/>
              </a:rPr>
              <a:t>time.</a:t>
            </a:r>
            <a:endParaRPr sz="3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5940" y="6340246"/>
            <a:ext cx="16605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10" dirty="0">
                <a:latin typeface="Times New Roman"/>
                <a:cs typeface="Times New Roman"/>
              </a:rPr>
              <a:t>Copyright </a:t>
            </a:r>
            <a:r>
              <a:rPr sz="1200" dirty="0">
                <a:latin typeface="Times New Roman"/>
                <a:cs typeface="Times New Roman"/>
              </a:rPr>
              <a:t>© 2015 </a:t>
            </a:r>
            <a:r>
              <a:rPr sz="1200" spc="-5" dirty="0">
                <a:latin typeface="Times New Roman"/>
                <a:cs typeface="Times New Roman"/>
              </a:rPr>
              <a:t>Pearson  Education,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58715" y="6431686"/>
            <a:ext cx="22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Times New Roman"/>
                <a:cs typeface="Times New Roman"/>
              </a:rPr>
              <a:t>8</a:t>
            </a:r>
            <a:r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-</a:t>
            </a:r>
            <a:r>
              <a:rPr sz="1200" dirty="0">
                <a:solidFill>
                  <a:srgbClr val="888888"/>
                </a:solidFill>
                <a:latin typeface="Times New Roman"/>
                <a:cs typeface="Times New Roman"/>
              </a:rPr>
              <a:t>9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88820" y="426719"/>
            <a:ext cx="5198363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589776" y="426719"/>
            <a:ext cx="701040" cy="10088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258948" y="530478"/>
            <a:ext cx="46253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10" dirty="0"/>
              <a:t>Inventory</a:t>
            </a:r>
            <a:r>
              <a:rPr sz="3600" spc="-220" dirty="0"/>
              <a:t> </a:t>
            </a:r>
            <a:r>
              <a:rPr sz="3600" spc="-295" dirty="0"/>
              <a:t>Classifications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535940" y="6448280"/>
            <a:ext cx="2624455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10" dirty="0">
                <a:latin typeface="Times New Roman"/>
                <a:cs typeface="Times New Roman"/>
              </a:rPr>
              <a:t>Copyright </a:t>
            </a:r>
            <a:r>
              <a:rPr sz="1200" dirty="0">
                <a:latin typeface="Times New Roman"/>
                <a:cs typeface="Times New Roman"/>
              </a:rPr>
              <a:t>© 2015 </a:t>
            </a:r>
            <a:r>
              <a:rPr sz="1200" spc="-5" dirty="0">
                <a:latin typeface="Times New Roman"/>
                <a:cs typeface="Times New Roman"/>
              </a:rPr>
              <a:t>Pearson Education,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20615" y="6448280"/>
            <a:ext cx="31750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8-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10</a:t>
            </a:fld>
            <a:endParaRPr sz="1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5940" y="1526870"/>
            <a:ext cx="8058784" cy="450723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66040" indent="-342900" algn="just">
              <a:lnSpc>
                <a:spcPts val="2880"/>
              </a:lnSpc>
              <a:spcBef>
                <a:spcPts val="795"/>
              </a:spcBef>
              <a:buClr>
                <a:srgbClr val="C00000"/>
              </a:buClr>
              <a:buFont typeface="Arial"/>
              <a:buChar char="•"/>
              <a:tabLst>
                <a:tab pos="356235" algn="l"/>
              </a:tabLst>
            </a:pPr>
            <a:r>
              <a:rPr sz="3000" b="1" spc="-190" dirty="0">
                <a:latin typeface="Arial"/>
                <a:cs typeface="Arial"/>
              </a:rPr>
              <a:t>Pipeline </a:t>
            </a:r>
            <a:r>
              <a:rPr sz="3000" b="1" spc="-160" dirty="0">
                <a:latin typeface="Arial"/>
                <a:cs typeface="Arial"/>
              </a:rPr>
              <a:t>or </a:t>
            </a:r>
            <a:r>
              <a:rPr sz="3000" b="1" spc="-150" dirty="0">
                <a:latin typeface="Arial"/>
                <a:cs typeface="Arial"/>
              </a:rPr>
              <a:t>in-transit </a:t>
            </a:r>
            <a:r>
              <a:rPr sz="3000" b="1" spc="-270" dirty="0">
                <a:latin typeface="Arial"/>
                <a:cs typeface="Arial"/>
              </a:rPr>
              <a:t>stock </a:t>
            </a:r>
            <a:r>
              <a:rPr sz="3000" spc="-155" dirty="0">
                <a:latin typeface="Arial"/>
                <a:cs typeface="Arial"/>
              </a:rPr>
              <a:t>is </a:t>
            </a:r>
            <a:r>
              <a:rPr sz="3000" spc="-70" dirty="0">
                <a:latin typeface="Arial"/>
                <a:cs typeface="Arial"/>
              </a:rPr>
              <a:t>inventory </a:t>
            </a:r>
            <a:r>
              <a:rPr sz="3000" spc="-5" dirty="0">
                <a:latin typeface="Arial"/>
                <a:cs typeface="Arial"/>
              </a:rPr>
              <a:t>that </a:t>
            </a:r>
            <a:r>
              <a:rPr sz="3000" spc="-155" dirty="0">
                <a:latin typeface="Arial"/>
                <a:cs typeface="Arial"/>
              </a:rPr>
              <a:t>is </a:t>
            </a:r>
            <a:r>
              <a:rPr sz="3000" spc="-135" dirty="0">
                <a:latin typeface="Arial"/>
                <a:cs typeface="Arial"/>
              </a:rPr>
              <a:t>en  </a:t>
            </a:r>
            <a:r>
              <a:rPr sz="3000" spc="-50" dirty="0">
                <a:latin typeface="Arial"/>
                <a:cs typeface="Arial"/>
              </a:rPr>
              <a:t>route </a:t>
            </a:r>
            <a:r>
              <a:rPr sz="3000" spc="-90" dirty="0">
                <a:latin typeface="Arial"/>
                <a:cs typeface="Arial"/>
              </a:rPr>
              <a:t>between </a:t>
            </a:r>
            <a:r>
              <a:rPr sz="3000" spc="-125" dirty="0">
                <a:latin typeface="Arial"/>
                <a:cs typeface="Arial"/>
              </a:rPr>
              <a:t>various </a:t>
            </a:r>
            <a:r>
              <a:rPr sz="3000" spc="-95" dirty="0">
                <a:latin typeface="Arial"/>
                <a:cs typeface="Arial"/>
              </a:rPr>
              <a:t>fixed </a:t>
            </a:r>
            <a:r>
              <a:rPr sz="3000" spc="-70" dirty="0">
                <a:latin typeface="Arial"/>
                <a:cs typeface="Arial"/>
              </a:rPr>
              <a:t>facilities </a:t>
            </a:r>
            <a:r>
              <a:rPr sz="3000" spc="-40" dirty="0">
                <a:latin typeface="Arial"/>
                <a:cs typeface="Arial"/>
              </a:rPr>
              <a:t>in</a:t>
            </a:r>
            <a:r>
              <a:rPr sz="3000" spc="-490" dirty="0">
                <a:latin typeface="Arial"/>
                <a:cs typeface="Arial"/>
              </a:rPr>
              <a:t> </a:t>
            </a:r>
            <a:r>
              <a:rPr sz="3000" spc="-235" dirty="0">
                <a:latin typeface="Arial"/>
                <a:cs typeface="Arial"/>
              </a:rPr>
              <a:t>a </a:t>
            </a:r>
            <a:r>
              <a:rPr sz="3000" spc="-120" dirty="0">
                <a:latin typeface="Arial"/>
                <a:cs typeface="Arial"/>
              </a:rPr>
              <a:t>logistics  </a:t>
            </a:r>
            <a:r>
              <a:rPr sz="3000" spc="-180" dirty="0">
                <a:latin typeface="Arial"/>
                <a:cs typeface="Arial"/>
              </a:rPr>
              <a:t>system </a:t>
            </a:r>
            <a:r>
              <a:rPr sz="3000" spc="-190" dirty="0">
                <a:latin typeface="Arial"/>
                <a:cs typeface="Arial"/>
              </a:rPr>
              <a:t>such </a:t>
            </a:r>
            <a:r>
              <a:rPr sz="3000" spc="-280" dirty="0">
                <a:latin typeface="Arial"/>
                <a:cs typeface="Arial"/>
              </a:rPr>
              <a:t>as </a:t>
            </a:r>
            <a:r>
              <a:rPr sz="3000" spc="-235" dirty="0">
                <a:latin typeface="Arial"/>
                <a:cs typeface="Arial"/>
              </a:rPr>
              <a:t>a </a:t>
            </a:r>
            <a:r>
              <a:rPr sz="3000" spc="-60" dirty="0">
                <a:latin typeface="Arial"/>
                <a:cs typeface="Arial"/>
              </a:rPr>
              <a:t>plant, </a:t>
            </a:r>
            <a:r>
              <a:rPr sz="3000" spc="-135" dirty="0">
                <a:latin typeface="Arial"/>
                <a:cs typeface="Arial"/>
              </a:rPr>
              <a:t>warehouse, </a:t>
            </a:r>
            <a:r>
              <a:rPr sz="3000" spc="-25" dirty="0">
                <a:latin typeface="Arial"/>
                <a:cs typeface="Arial"/>
              </a:rPr>
              <a:t>or</a:t>
            </a:r>
            <a:r>
              <a:rPr sz="3000" spc="-65" dirty="0">
                <a:latin typeface="Arial"/>
                <a:cs typeface="Arial"/>
              </a:rPr>
              <a:t> </a:t>
            </a:r>
            <a:r>
              <a:rPr sz="3000" spc="-95" dirty="0">
                <a:latin typeface="Arial"/>
                <a:cs typeface="Arial"/>
              </a:rPr>
              <a:t>store.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C00000"/>
              </a:buClr>
              <a:buFont typeface="Arial"/>
              <a:buChar char="•"/>
            </a:pPr>
            <a:endParaRPr sz="37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b="1" spc="-220" dirty="0">
                <a:latin typeface="Arial"/>
                <a:cs typeface="Arial"/>
              </a:rPr>
              <a:t>Speculative </a:t>
            </a:r>
            <a:r>
              <a:rPr sz="3000" b="1" spc="-275" dirty="0">
                <a:latin typeface="Arial"/>
                <a:cs typeface="Arial"/>
              </a:rPr>
              <a:t>stock </a:t>
            </a:r>
            <a:r>
              <a:rPr sz="3000" spc="-120" dirty="0">
                <a:latin typeface="Arial"/>
                <a:cs typeface="Arial"/>
              </a:rPr>
              <a:t>refers </a:t>
            </a:r>
            <a:r>
              <a:rPr sz="3000" spc="30" dirty="0">
                <a:latin typeface="Arial"/>
                <a:cs typeface="Arial"/>
              </a:rPr>
              <a:t>to </a:t>
            </a:r>
            <a:r>
              <a:rPr sz="3000" spc="-75" dirty="0">
                <a:latin typeface="Arial"/>
                <a:cs typeface="Arial"/>
              </a:rPr>
              <a:t>inventory </a:t>
            </a:r>
            <a:r>
              <a:rPr sz="3000" spc="-5" dirty="0">
                <a:latin typeface="Arial"/>
                <a:cs typeface="Arial"/>
              </a:rPr>
              <a:t>that </a:t>
            </a:r>
            <a:r>
              <a:rPr sz="3000" spc="-155" dirty="0">
                <a:latin typeface="Arial"/>
                <a:cs typeface="Arial"/>
              </a:rPr>
              <a:t>is </a:t>
            </a:r>
            <a:r>
              <a:rPr sz="3000" spc="-95" dirty="0">
                <a:latin typeface="Arial"/>
                <a:cs typeface="Arial"/>
              </a:rPr>
              <a:t>held  </a:t>
            </a:r>
            <a:r>
              <a:rPr sz="3000" spc="-10" dirty="0">
                <a:latin typeface="Arial"/>
                <a:cs typeface="Arial"/>
              </a:rPr>
              <a:t>for </a:t>
            </a:r>
            <a:r>
              <a:rPr sz="3000" spc="-160" dirty="0">
                <a:latin typeface="Arial"/>
                <a:cs typeface="Arial"/>
              </a:rPr>
              <a:t>several </a:t>
            </a:r>
            <a:r>
              <a:rPr sz="3000" spc="-165" dirty="0">
                <a:latin typeface="Arial"/>
                <a:cs typeface="Arial"/>
              </a:rPr>
              <a:t>reasons, </a:t>
            </a:r>
            <a:r>
              <a:rPr sz="3000" spc="-95" dirty="0">
                <a:latin typeface="Arial"/>
                <a:cs typeface="Arial"/>
              </a:rPr>
              <a:t>including </a:t>
            </a:r>
            <a:r>
              <a:rPr sz="3000" spc="-185" dirty="0">
                <a:latin typeface="Arial"/>
                <a:cs typeface="Arial"/>
              </a:rPr>
              <a:t>seasonal </a:t>
            </a:r>
            <a:r>
              <a:rPr sz="3000" spc="-130" dirty="0">
                <a:latin typeface="Arial"/>
                <a:cs typeface="Arial"/>
              </a:rPr>
              <a:t>demand,  </a:t>
            </a:r>
            <a:r>
              <a:rPr sz="3000" spc="-80" dirty="0">
                <a:latin typeface="Arial"/>
                <a:cs typeface="Arial"/>
              </a:rPr>
              <a:t>projected </a:t>
            </a:r>
            <a:r>
              <a:rPr sz="3000" spc="-95" dirty="0">
                <a:latin typeface="Arial"/>
                <a:cs typeface="Arial"/>
              </a:rPr>
              <a:t>price </a:t>
            </a:r>
            <a:r>
              <a:rPr sz="3000" spc="-165" dirty="0">
                <a:latin typeface="Arial"/>
                <a:cs typeface="Arial"/>
              </a:rPr>
              <a:t>increases, </a:t>
            </a:r>
            <a:r>
              <a:rPr sz="3000" spc="-140" dirty="0">
                <a:latin typeface="Arial"/>
                <a:cs typeface="Arial"/>
              </a:rPr>
              <a:t>and </a:t>
            </a:r>
            <a:r>
              <a:rPr sz="3000" spc="-45" dirty="0">
                <a:latin typeface="Arial"/>
                <a:cs typeface="Arial"/>
              </a:rPr>
              <a:t>potential</a:t>
            </a:r>
            <a:r>
              <a:rPr sz="3000" spc="-320" dirty="0">
                <a:latin typeface="Arial"/>
                <a:cs typeface="Arial"/>
              </a:rPr>
              <a:t> </a:t>
            </a:r>
            <a:r>
              <a:rPr sz="3000" spc="-155" dirty="0">
                <a:latin typeface="Arial"/>
                <a:cs typeface="Arial"/>
              </a:rPr>
              <a:t>shortages  </a:t>
            </a:r>
            <a:r>
              <a:rPr sz="3000" spc="-5" dirty="0">
                <a:latin typeface="Arial"/>
                <a:cs typeface="Arial"/>
              </a:rPr>
              <a:t>of </a:t>
            </a:r>
            <a:r>
              <a:rPr sz="3000" spc="-235" dirty="0">
                <a:latin typeface="Arial"/>
                <a:cs typeface="Arial"/>
              </a:rPr>
              <a:t>a</a:t>
            </a:r>
            <a:r>
              <a:rPr sz="3000" spc="-310" dirty="0">
                <a:latin typeface="Arial"/>
                <a:cs typeface="Arial"/>
              </a:rPr>
              <a:t> </a:t>
            </a:r>
            <a:r>
              <a:rPr sz="3000" spc="-70" dirty="0">
                <a:latin typeface="Arial"/>
                <a:cs typeface="Arial"/>
              </a:rPr>
              <a:t>product.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C00000"/>
              </a:buClr>
              <a:buFont typeface="Arial"/>
              <a:buChar char="•"/>
            </a:pPr>
            <a:endParaRPr sz="3700">
              <a:latin typeface="Times New Roman"/>
              <a:cs typeface="Times New Roman"/>
            </a:endParaRPr>
          </a:p>
          <a:p>
            <a:pPr marL="355600" marR="664845" indent="-342900">
              <a:lnSpc>
                <a:spcPts val="2880"/>
              </a:lnSpc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b="1" spc="-345" dirty="0">
                <a:latin typeface="Arial"/>
                <a:cs typeface="Arial"/>
              </a:rPr>
              <a:t>Psychic </a:t>
            </a:r>
            <a:r>
              <a:rPr sz="3000" b="1" spc="-270" dirty="0">
                <a:latin typeface="Arial"/>
                <a:cs typeface="Arial"/>
              </a:rPr>
              <a:t>stock </a:t>
            </a:r>
            <a:r>
              <a:rPr sz="3000" spc="-155" dirty="0">
                <a:latin typeface="Arial"/>
                <a:cs typeface="Arial"/>
              </a:rPr>
              <a:t>is </a:t>
            </a:r>
            <a:r>
              <a:rPr sz="3000" spc="-75" dirty="0">
                <a:latin typeface="Arial"/>
                <a:cs typeface="Arial"/>
              </a:rPr>
              <a:t>inventory </a:t>
            </a:r>
            <a:r>
              <a:rPr sz="3000" spc="-95" dirty="0">
                <a:latin typeface="Arial"/>
                <a:cs typeface="Arial"/>
              </a:rPr>
              <a:t>carried </a:t>
            </a:r>
            <a:r>
              <a:rPr sz="3000" spc="35" dirty="0">
                <a:latin typeface="Arial"/>
                <a:cs typeface="Arial"/>
              </a:rPr>
              <a:t>to</a:t>
            </a:r>
            <a:r>
              <a:rPr sz="3000" spc="-550" dirty="0">
                <a:latin typeface="Arial"/>
                <a:cs typeface="Arial"/>
              </a:rPr>
              <a:t> </a:t>
            </a:r>
            <a:r>
              <a:rPr sz="3000" spc="-75" dirty="0">
                <a:latin typeface="Arial"/>
                <a:cs typeface="Arial"/>
              </a:rPr>
              <a:t>stimulate  </a:t>
            </a:r>
            <a:r>
              <a:rPr sz="3000" spc="-135" dirty="0">
                <a:latin typeface="Arial"/>
                <a:cs typeface="Arial"/>
              </a:rPr>
              <a:t>demand</a:t>
            </a:r>
            <a:r>
              <a:rPr sz="3000" spc="-160" dirty="0">
                <a:latin typeface="Arial"/>
                <a:cs typeface="Arial"/>
              </a:rPr>
              <a:t> </a:t>
            </a:r>
            <a:r>
              <a:rPr sz="3000" spc="-60" dirty="0">
                <a:latin typeface="Arial"/>
                <a:cs typeface="Arial"/>
              </a:rPr>
              <a:t>(retail).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20923" y="426719"/>
            <a:ext cx="3534155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57671" y="426719"/>
            <a:ext cx="701039" cy="10088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091433" y="530478"/>
            <a:ext cx="29629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10" dirty="0"/>
              <a:t>Inventory</a:t>
            </a:r>
            <a:r>
              <a:rPr sz="3600" spc="-220" dirty="0"/>
              <a:t> </a:t>
            </a:r>
            <a:r>
              <a:rPr sz="3600" spc="-420" dirty="0"/>
              <a:t>Costs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535940" y="6448280"/>
            <a:ext cx="2624455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10" dirty="0">
                <a:latin typeface="Times New Roman"/>
                <a:cs typeface="Times New Roman"/>
              </a:rPr>
              <a:t>Copyright </a:t>
            </a:r>
            <a:r>
              <a:rPr sz="1200" dirty="0">
                <a:latin typeface="Times New Roman"/>
                <a:cs typeface="Times New Roman"/>
              </a:rPr>
              <a:t>© 2015 </a:t>
            </a:r>
            <a:r>
              <a:rPr sz="1200" spc="-5" dirty="0">
                <a:latin typeface="Times New Roman"/>
                <a:cs typeface="Times New Roman"/>
              </a:rPr>
              <a:t>Pearson Education,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20615" y="6448280"/>
            <a:ext cx="31750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8-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11</a:t>
            </a:fld>
            <a:endParaRPr sz="1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5967" y="1432305"/>
            <a:ext cx="7241540" cy="353822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5600" marR="433070" indent="-342900">
              <a:lnSpc>
                <a:spcPts val="2300"/>
              </a:lnSpc>
              <a:spcBef>
                <a:spcPts val="66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Inventory </a:t>
            </a:r>
            <a:r>
              <a:rPr sz="2400" spc="-140" dirty="0">
                <a:latin typeface="Arial"/>
                <a:cs typeface="Arial"/>
              </a:rPr>
              <a:t>costs </a:t>
            </a:r>
            <a:r>
              <a:rPr sz="2400" spc="-30" dirty="0">
                <a:latin typeface="Arial"/>
                <a:cs typeface="Arial"/>
              </a:rPr>
              <a:t>in the </a:t>
            </a:r>
            <a:r>
              <a:rPr sz="2400" spc="-25" dirty="0">
                <a:latin typeface="Arial"/>
                <a:cs typeface="Arial"/>
              </a:rPr>
              <a:t>twenty-first </a:t>
            </a:r>
            <a:r>
              <a:rPr sz="2400" spc="-65" dirty="0">
                <a:latin typeface="Arial"/>
                <a:cs typeface="Arial"/>
              </a:rPr>
              <a:t>century</a:t>
            </a:r>
            <a:r>
              <a:rPr sz="2400" spc="-475" dirty="0">
                <a:latin typeface="Arial"/>
                <a:cs typeface="Arial"/>
              </a:rPr>
              <a:t> </a:t>
            </a:r>
            <a:r>
              <a:rPr sz="2400" spc="-80" dirty="0">
                <a:latin typeface="Arial"/>
                <a:cs typeface="Arial"/>
              </a:rPr>
              <a:t>represent  approximately </a:t>
            </a:r>
            <a:r>
              <a:rPr sz="2400" spc="-40" dirty="0">
                <a:latin typeface="Arial"/>
                <a:cs typeface="Arial"/>
              </a:rPr>
              <a:t>one-third </a:t>
            </a:r>
            <a:r>
              <a:rPr sz="2400" spc="-5" dirty="0">
                <a:latin typeface="Arial"/>
                <a:cs typeface="Arial"/>
              </a:rPr>
              <a:t>of total</a:t>
            </a:r>
            <a:r>
              <a:rPr sz="2400" spc="-495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logistics </a:t>
            </a:r>
            <a:r>
              <a:rPr sz="2400" spc="-130" dirty="0">
                <a:latin typeface="Arial"/>
                <a:cs typeface="Arial"/>
              </a:rPr>
              <a:t>costs.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C00000"/>
              </a:buClr>
              <a:buFont typeface="Arial"/>
              <a:buChar char="•"/>
            </a:pP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Inventory </a:t>
            </a:r>
            <a:r>
              <a:rPr sz="2400" spc="-110" dirty="0">
                <a:latin typeface="Arial"/>
                <a:cs typeface="Arial"/>
              </a:rPr>
              <a:t>cost </a:t>
            </a:r>
            <a:r>
              <a:rPr sz="2400" spc="-95" dirty="0">
                <a:latin typeface="Arial"/>
                <a:cs typeface="Arial"/>
              </a:rPr>
              <a:t>should </a:t>
            </a:r>
            <a:r>
              <a:rPr sz="2400" spc="-110" dirty="0">
                <a:latin typeface="Arial"/>
                <a:cs typeface="Arial"/>
              </a:rPr>
              <a:t>be </a:t>
            </a:r>
            <a:r>
              <a:rPr sz="2400" spc="-95" dirty="0">
                <a:latin typeface="Arial"/>
                <a:cs typeface="Arial"/>
              </a:rPr>
              <a:t>aligned </a:t>
            </a:r>
            <a:r>
              <a:rPr sz="2400" spc="15" dirty="0">
                <a:latin typeface="Arial"/>
                <a:cs typeface="Arial"/>
              </a:rPr>
              <a:t>with </a:t>
            </a:r>
            <a:r>
              <a:rPr sz="2400" spc="-30" dirty="0">
                <a:latin typeface="Arial"/>
                <a:cs typeface="Arial"/>
              </a:rPr>
              <a:t>the</a:t>
            </a:r>
            <a:r>
              <a:rPr sz="2400" spc="-415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organization’s 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10" dirty="0">
                <a:latin typeface="Arial"/>
                <a:cs typeface="Arial"/>
              </a:rPr>
              <a:t>management</a:t>
            </a:r>
            <a:r>
              <a:rPr sz="2400" spc="-225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policy.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C00000"/>
              </a:buClr>
              <a:buFont typeface="Arial"/>
              <a:buChar char="•"/>
            </a:pPr>
            <a:endParaRPr sz="25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Inventory </a:t>
            </a:r>
            <a:r>
              <a:rPr sz="2400" spc="-140" dirty="0">
                <a:latin typeface="Arial"/>
                <a:cs typeface="Arial"/>
              </a:rPr>
              <a:t>costs</a:t>
            </a:r>
            <a:r>
              <a:rPr sz="2400" spc="-204" dirty="0">
                <a:latin typeface="Arial"/>
                <a:cs typeface="Arial"/>
              </a:rPr>
              <a:t> </a:t>
            </a:r>
            <a:r>
              <a:rPr sz="2400" spc="-70" dirty="0">
                <a:latin typeface="Arial"/>
                <a:cs typeface="Arial"/>
              </a:rPr>
              <a:t>include:</a:t>
            </a:r>
            <a:endParaRPr sz="24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lr>
                <a:srgbClr val="C00000"/>
              </a:buClr>
              <a:buChar char="–"/>
              <a:tabLst>
                <a:tab pos="756920" algn="l"/>
              </a:tabLst>
            </a:pPr>
            <a:r>
              <a:rPr sz="2400" spc="-120" dirty="0">
                <a:latin typeface="Arial"/>
                <a:cs typeface="Arial"/>
              </a:rPr>
              <a:t>Carrying </a:t>
            </a:r>
            <a:r>
              <a:rPr sz="2400" spc="260" dirty="0">
                <a:latin typeface="Arial"/>
                <a:cs typeface="Arial"/>
              </a:rPr>
              <a:t>/</a:t>
            </a:r>
            <a:r>
              <a:rPr sz="2400" spc="-204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Holding </a:t>
            </a:r>
            <a:r>
              <a:rPr sz="2400" spc="-114" dirty="0">
                <a:latin typeface="Arial"/>
                <a:cs typeface="Arial"/>
              </a:rPr>
              <a:t>cost</a:t>
            </a:r>
            <a:endParaRPr sz="24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lr>
                <a:srgbClr val="C00000"/>
              </a:buClr>
              <a:buChar char="–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Ordering </a:t>
            </a:r>
            <a:r>
              <a:rPr sz="2400" spc="260" dirty="0">
                <a:latin typeface="Arial"/>
                <a:cs typeface="Arial"/>
              </a:rPr>
              <a:t>/</a:t>
            </a:r>
            <a:r>
              <a:rPr sz="2400" spc="-200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Replenishing </a:t>
            </a:r>
            <a:r>
              <a:rPr sz="2400" spc="-110" dirty="0">
                <a:latin typeface="Arial"/>
                <a:cs typeface="Arial"/>
              </a:rPr>
              <a:t>cost</a:t>
            </a:r>
            <a:endParaRPr sz="24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lr>
                <a:srgbClr val="C00000"/>
              </a:buClr>
              <a:buChar char="–"/>
              <a:tabLst>
                <a:tab pos="756920" algn="l"/>
              </a:tabLst>
            </a:pPr>
            <a:r>
              <a:rPr sz="2400" spc="-110" dirty="0">
                <a:latin typeface="Arial"/>
                <a:cs typeface="Arial"/>
              </a:rPr>
              <a:t>Stockout</a:t>
            </a:r>
            <a:r>
              <a:rPr sz="2400" spc="-155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cost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19400" y="426719"/>
            <a:ext cx="3534155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56147" y="426719"/>
            <a:ext cx="701039" cy="10088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090417" y="530478"/>
            <a:ext cx="29610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10" dirty="0"/>
              <a:t>Inventory</a:t>
            </a:r>
            <a:r>
              <a:rPr sz="3600" spc="-225" dirty="0"/>
              <a:t> </a:t>
            </a:r>
            <a:r>
              <a:rPr sz="3600" spc="-420" dirty="0"/>
              <a:t>Costs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341375" y="2586227"/>
            <a:ext cx="562356" cy="73609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69036" y="2554223"/>
            <a:ext cx="2859024" cy="78943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58667" y="2554223"/>
            <a:ext cx="568452" cy="789431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41375" y="3610355"/>
            <a:ext cx="562356" cy="73609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69036" y="3578352"/>
            <a:ext cx="2900172" cy="78943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099816" y="3578352"/>
            <a:ext cx="568452" cy="78943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535025" y="1536979"/>
            <a:ext cx="7593965" cy="3515360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5"/>
              </a:spcBef>
              <a:buClr>
                <a:srgbClr val="C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b="1" spc="-10" dirty="0">
                <a:latin typeface="Arial"/>
                <a:cs typeface="Arial"/>
              </a:rPr>
              <a:t>Carrying</a:t>
            </a:r>
            <a:r>
              <a:rPr sz="2800" b="1" spc="3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Cost</a:t>
            </a:r>
            <a:endParaRPr sz="2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Char char="–"/>
              <a:tabLst>
                <a:tab pos="756920" algn="l"/>
                <a:tab pos="2000250" algn="l"/>
              </a:tabLst>
            </a:pPr>
            <a:r>
              <a:rPr sz="2800" spc="-5" dirty="0">
                <a:latin typeface="Arial"/>
                <a:cs typeface="Arial"/>
              </a:rPr>
              <a:t>cost</a:t>
            </a:r>
            <a:r>
              <a:rPr sz="2800" spc="1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of	holding </a:t>
            </a:r>
            <a:r>
              <a:rPr sz="2800" dirty="0">
                <a:latin typeface="Arial"/>
                <a:cs typeface="Arial"/>
              </a:rPr>
              <a:t>an </a:t>
            </a:r>
            <a:r>
              <a:rPr sz="2800" spc="-5" dirty="0">
                <a:latin typeface="Arial"/>
                <a:cs typeface="Arial"/>
              </a:rPr>
              <a:t>item in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inventory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b="1" spc="-5" dirty="0">
                <a:latin typeface="Arial"/>
                <a:cs typeface="Arial"/>
              </a:rPr>
              <a:t>Ordering Cost</a:t>
            </a:r>
            <a:endParaRPr sz="2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Char char="–"/>
              <a:tabLst>
                <a:tab pos="756920" algn="l"/>
                <a:tab pos="2001520" algn="l"/>
              </a:tabLst>
            </a:pPr>
            <a:r>
              <a:rPr sz="2800" dirty="0">
                <a:latin typeface="Arial"/>
                <a:cs typeface="Arial"/>
              </a:rPr>
              <a:t>cost</a:t>
            </a:r>
            <a:r>
              <a:rPr sz="2800" spc="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of	</a:t>
            </a:r>
            <a:r>
              <a:rPr sz="2800" dirty="0">
                <a:latin typeface="Arial"/>
                <a:cs typeface="Arial"/>
              </a:rPr>
              <a:t>replenishing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inventory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b="1" spc="-5" dirty="0">
                <a:latin typeface="Arial"/>
                <a:cs typeface="Arial"/>
              </a:rPr>
              <a:t>Shortage</a:t>
            </a:r>
            <a:r>
              <a:rPr sz="2800" b="1" spc="2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Cost</a:t>
            </a:r>
            <a:endParaRPr sz="2800">
              <a:latin typeface="Arial"/>
              <a:cs typeface="Arial"/>
            </a:endParaRPr>
          </a:p>
          <a:p>
            <a:pPr marL="756285" marR="5080" lvl="1" indent="-286385">
              <a:lnSpc>
                <a:spcPts val="3279"/>
              </a:lnSpc>
              <a:spcBef>
                <a:spcPts val="850"/>
              </a:spcBef>
              <a:buClr>
                <a:srgbClr val="C00000"/>
              </a:buClr>
              <a:buChar char="–"/>
              <a:tabLst>
                <a:tab pos="756920" algn="l"/>
              </a:tabLst>
            </a:pPr>
            <a:r>
              <a:rPr sz="2800" spc="-5" dirty="0">
                <a:latin typeface="Arial"/>
                <a:cs typeface="Arial"/>
              </a:rPr>
              <a:t>temporary or permanent loss of sales when  demand cannot be</a:t>
            </a:r>
            <a:r>
              <a:rPr sz="2800" spc="3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met</a:t>
            </a:r>
            <a:endParaRPr sz="2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35940" y="6465214"/>
            <a:ext cx="180975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12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0" marR="5080" indent="-2394585">
              <a:lnSpc>
                <a:spcPct val="100000"/>
              </a:lnSpc>
              <a:spcBef>
                <a:spcPts val="105"/>
              </a:spcBef>
            </a:pPr>
            <a:r>
              <a:rPr sz="3200" spc="-215" dirty="0"/>
              <a:t>How </a:t>
            </a:r>
            <a:r>
              <a:rPr sz="3200" spc="-235" dirty="0"/>
              <a:t>do </a:t>
            </a:r>
            <a:r>
              <a:rPr sz="3200" spc="-260" dirty="0"/>
              <a:t>you </a:t>
            </a:r>
            <a:r>
              <a:rPr sz="3200" spc="-170" dirty="0"/>
              <a:t>define </a:t>
            </a:r>
            <a:r>
              <a:rPr sz="3200" spc="-190" dirty="0"/>
              <a:t>inventory </a:t>
            </a:r>
            <a:r>
              <a:rPr sz="3200" spc="-170" dirty="0"/>
              <a:t>turnover </a:t>
            </a:r>
            <a:r>
              <a:rPr sz="3200" spc="-225" dirty="0"/>
              <a:t>and </a:t>
            </a:r>
            <a:r>
              <a:rPr sz="3200" spc="-195" dirty="0"/>
              <a:t>how  </a:t>
            </a:r>
            <a:r>
              <a:rPr sz="3200" spc="-235" dirty="0"/>
              <a:t>do </a:t>
            </a:r>
            <a:r>
              <a:rPr sz="3200" spc="-260" dirty="0"/>
              <a:t>you </a:t>
            </a:r>
            <a:r>
              <a:rPr sz="3200" spc="-240" dirty="0"/>
              <a:t>measure</a:t>
            </a:r>
            <a:r>
              <a:rPr sz="3200" spc="-35" dirty="0"/>
              <a:t> </a:t>
            </a:r>
            <a:r>
              <a:rPr sz="3200" spc="-180" dirty="0"/>
              <a:t>it?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329590" y="1707895"/>
            <a:ext cx="8230234" cy="30156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253365" indent="-342900">
              <a:lnSpc>
                <a:spcPct val="100000"/>
              </a:lnSpc>
              <a:spcBef>
                <a:spcPts val="10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3200" spc="-285" dirty="0">
                <a:latin typeface="Arial"/>
                <a:cs typeface="Arial"/>
              </a:rPr>
              <a:t>A </a:t>
            </a:r>
            <a:r>
              <a:rPr sz="3200" spc="-120" dirty="0">
                <a:latin typeface="Arial"/>
                <a:cs typeface="Arial"/>
              </a:rPr>
              <a:t>concept </a:t>
            </a:r>
            <a:r>
              <a:rPr sz="3200" spc="-185" dirty="0">
                <a:latin typeface="Arial"/>
                <a:cs typeface="Arial"/>
              </a:rPr>
              <a:t>used </a:t>
            </a:r>
            <a:r>
              <a:rPr sz="3200" spc="20" dirty="0">
                <a:latin typeface="Arial"/>
                <a:cs typeface="Arial"/>
              </a:rPr>
              <a:t>to </a:t>
            </a:r>
            <a:r>
              <a:rPr sz="3200" spc="-310" dirty="0">
                <a:latin typeface="Arial"/>
                <a:cs typeface="Arial"/>
              </a:rPr>
              <a:t>assess </a:t>
            </a:r>
            <a:r>
              <a:rPr sz="3200" spc="-245" dirty="0">
                <a:latin typeface="Arial"/>
                <a:cs typeface="Arial"/>
              </a:rPr>
              <a:t>a </a:t>
            </a:r>
            <a:r>
              <a:rPr sz="3200" spc="-70" dirty="0">
                <a:latin typeface="Arial"/>
                <a:cs typeface="Arial"/>
              </a:rPr>
              <a:t>firm’s </a:t>
            </a:r>
            <a:r>
              <a:rPr sz="3200" spc="-110" dirty="0">
                <a:latin typeface="Arial"/>
                <a:cs typeface="Arial"/>
              </a:rPr>
              <a:t>performance  </a:t>
            </a:r>
            <a:r>
              <a:rPr sz="3200" spc="-85" dirty="0">
                <a:latin typeface="Arial"/>
                <a:cs typeface="Arial"/>
              </a:rPr>
              <a:t>related </a:t>
            </a:r>
            <a:r>
              <a:rPr sz="3200" spc="-40" dirty="0">
                <a:latin typeface="Arial"/>
                <a:cs typeface="Arial"/>
              </a:rPr>
              <a:t>the </a:t>
            </a:r>
            <a:r>
              <a:rPr sz="3200" spc="-75" dirty="0">
                <a:latin typeface="Arial"/>
                <a:cs typeface="Arial"/>
              </a:rPr>
              <a:t>inventory</a:t>
            </a:r>
            <a:r>
              <a:rPr sz="3200" spc="-380" dirty="0">
                <a:latin typeface="Arial"/>
                <a:cs typeface="Arial"/>
              </a:rPr>
              <a:t> </a:t>
            </a:r>
            <a:r>
              <a:rPr sz="3200" spc="-145" dirty="0">
                <a:latin typeface="Arial"/>
                <a:cs typeface="Arial"/>
              </a:rPr>
              <a:t>management</a:t>
            </a:r>
            <a:endParaRPr sz="32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7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3200" spc="-165" dirty="0">
                <a:latin typeface="Arial"/>
                <a:cs typeface="Arial"/>
              </a:rPr>
              <a:t>Comparing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125" dirty="0">
                <a:latin typeface="Arial"/>
                <a:cs typeface="Arial"/>
              </a:rPr>
              <a:t>annual </a:t>
            </a:r>
            <a:r>
              <a:rPr sz="3200" spc="-225" dirty="0">
                <a:latin typeface="Arial"/>
                <a:cs typeface="Arial"/>
              </a:rPr>
              <a:t>sales </a:t>
            </a:r>
            <a:r>
              <a:rPr sz="3200" spc="20" dirty="0">
                <a:latin typeface="Arial"/>
                <a:cs typeface="Arial"/>
              </a:rPr>
              <a:t>with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80" dirty="0">
                <a:latin typeface="Arial"/>
                <a:cs typeface="Arial"/>
              </a:rPr>
              <a:t>amount</a:t>
            </a:r>
            <a:r>
              <a:rPr sz="3200" spc="-59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of  </a:t>
            </a:r>
            <a:r>
              <a:rPr sz="3200" spc="-200" dirty="0">
                <a:latin typeface="Arial"/>
                <a:cs typeface="Arial"/>
              </a:rPr>
              <a:t>average </a:t>
            </a:r>
            <a:r>
              <a:rPr sz="3200" spc="-75" dirty="0">
                <a:latin typeface="Arial"/>
                <a:cs typeface="Arial"/>
              </a:rPr>
              <a:t>inventory </a:t>
            </a:r>
            <a:r>
              <a:rPr sz="3200" spc="-95" dirty="0">
                <a:latin typeface="Arial"/>
                <a:cs typeface="Arial"/>
              </a:rPr>
              <a:t>held </a:t>
            </a:r>
            <a:r>
              <a:rPr sz="3200" spc="-55" dirty="0">
                <a:latin typeface="Arial"/>
                <a:cs typeface="Arial"/>
              </a:rPr>
              <a:t>throughout </a:t>
            </a:r>
            <a:r>
              <a:rPr sz="3200" spc="-35" dirty="0">
                <a:latin typeface="Arial"/>
                <a:cs typeface="Arial"/>
              </a:rPr>
              <a:t>the</a:t>
            </a:r>
            <a:r>
              <a:rPr sz="3200" spc="-420" dirty="0">
                <a:latin typeface="Arial"/>
                <a:cs typeface="Arial"/>
              </a:rPr>
              <a:t> </a:t>
            </a:r>
            <a:r>
              <a:rPr sz="3200" spc="-145" dirty="0">
                <a:latin typeface="Arial"/>
                <a:cs typeface="Arial"/>
              </a:rPr>
              <a:t>year</a:t>
            </a:r>
            <a:endParaRPr sz="3200">
              <a:latin typeface="Arial"/>
              <a:cs typeface="Arial"/>
            </a:endParaRPr>
          </a:p>
          <a:p>
            <a:pPr marL="756285" marR="1056005" indent="-287020">
              <a:lnSpc>
                <a:spcPct val="100000"/>
              </a:lnSpc>
              <a:spcBef>
                <a:spcPts val="690"/>
              </a:spcBef>
            </a:pPr>
            <a:r>
              <a:rPr sz="2800" spc="-5" dirty="0">
                <a:solidFill>
                  <a:srgbClr val="C00000"/>
                </a:solidFill>
                <a:latin typeface="Arial"/>
                <a:cs typeface="Arial"/>
              </a:rPr>
              <a:t>– </a:t>
            </a:r>
            <a:r>
              <a:rPr sz="2800" spc="-204" dirty="0">
                <a:latin typeface="Arial"/>
                <a:cs typeface="Arial"/>
              </a:rPr>
              <a:t>The </a:t>
            </a:r>
            <a:r>
              <a:rPr sz="2800" spc="-95" dirty="0">
                <a:latin typeface="Arial"/>
                <a:cs typeface="Arial"/>
              </a:rPr>
              <a:t>higher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80" dirty="0">
                <a:latin typeface="Arial"/>
                <a:cs typeface="Arial"/>
              </a:rPr>
              <a:t>turnover,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50" dirty="0">
                <a:latin typeface="Arial"/>
                <a:cs typeface="Arial"/>
              </a:rPr>
              <a:t>lower </a:t>
            </a:r>
            <a:r>
              <a:rPr sz="2800" spc="-35" dirty="0">
                <a:latin typeface="Arial"/>
                <a:cs typeface="Arial"/>
              </a:rPr>
              <a:t>the</a:t>
            </a:r>
            <a:r>
              <a:rPr sz="2800" spc="-560" dirty="0">
                <a:latin typeface="Arial"/>
                <a:cs typeface="Arial"/>
              </a:rPr>
              <a:t> </a:t>
            </a:r>
            <a:r>
              <a:rPr sz="2800" spc="-70" dirty="0">
                <a:latin typeface="Arial"/>
                <a:cs typeface="Arial"/>
              </a:rPr>
              <a:t>firm’s  inventory</a:t>
            </a:r>
            <a:r>
              <a:rPr sz="2800" spc="-130" dirty="0">
                <a:latin typeface="Arial"/>
                <a:cs typeface="Arial"/>
              </a:rPr>
              <a:t> </a:t>
            </a:r>
            <a:r>
              <a:rPr sz="2800" spc="-165" dirty="0">
                <a:latin typeface="Arial"/>
                <a:cs typeface="Arial"/>
              </a:rPr>
              <a:t>costs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6790" y="4783963"/>
            <a:ext cx="344868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79730" algn="l"/>
                <a:tab pos="3258185" algn="l"/>
              </a:tabLst>
            </a:pPr>
            <a:r>
              <a:rPr sz="2800" spc="-5" dirty="0">
                <a:solidFill>
                  <a:srgbClr val="C00000"/>
                </a:solidFill>
                <a:latin typeface="Arial"/>
                <a:cs typeface="Arial"/>
              </a:rPr>
              <a:t>–	</a:t>
            </a:r>
            <a:r>
              <a:rPr sz="2800" spc="-55" dirty="0">
                <a:latin typeface="Arial"/>
                <a:cs typeface="Arial"/>
              </a:rPr>
              <a:t>I</a:t>
            </a:r>
            <a:r>
              <a:rPr sz="2800" spc="-160" dirty="0">
                <a:latin typeface="Arial"/>
                <a:cs typeface="Arial"/>
              </a:rPr>
              <a:t>n</a:t>
            </a:r>
            <a:r>
              <a:rPr sz="2800" spc="-170" dirty="0">
                <a:latin typeface="Arial"/>
                <a:cs typeface="Arial"/>
              </a:rPr>
              <a:t>v</a:t>
            </a:r>
            <a:r>
              <a:rPr sz="2800" spc="-130" dirty="0">
                <a:latin typeface="Arial"/>
                <a:cs typeface="Arial"/>
              </a:rPr>
              <a:t>e</a:t>
            </a:r>
            <a:r>
              <a:rPr sz="2800" spc="-160" dirty="0">
                <a:latin typeface="Arial"/>
                <a:cs typeface="Arial"/>
              </a:rPr>
              <a:t>n</a:t>
            </a:r>
            <a:r>
              <a:rPr sz="2800" spc="125" dirty="0">
                <a:latin typeface="Arial"/>
                <a:cs typeface="Arial"/>
              </a:rPr>
              <a:t>t</a:t>
            </a:r>
            <a:r>
              <a:rPr sz="2800" spc="-35" dirty="0">
                <a:latin typeface="Arial"/>
                <a:cs typeface="Arial"/>
              </a:rPr>
              <a:t>o</a:t>
            </a:r>
            <a:r>
              <a:rPr sz="2800" spc="-15" dirty="0">
                <a:latin typeface="Arial"/>
                <a:cs typeface="Arial"/>
              </a:rPr>
              <a:t>r</a:t>
            </a:r>
            <a:r>
              <a:rPr sz="2800" spc="-135" dirty="0">
                <a:latin typeface="Arial"/>
                <a:cs typeface="Arial"/>
              </a:rPr>
              <a:t>y</a:t>
            </a:r>
            <a:r>
              <a:rPr sz="2800" spc="-140" dirty="0">
                <a:latin typeface="Arial"/>
                <a:cs typeface="Arial"/>
              </a:rPr>
              <a:t> </a:t>
            </a:r>
            <a:r>
              <a:rPr sz="2800" spc="5" dirty="0">
                <a:latin typeface="Arial"/>
                <a:cs typeface="Arial"/>
              </a:rPr>
              <a:t>tur</a:t>
            </a:r>
            <a:r>
              <a:rPr sz="2800" spc="-10" dirty="0">
                <a:latin typeface="Arial"/>
                <a:cs typeface="Arial"/>
              </a:rPr>
              <a:t>n</a:t>
            </a:r>
            <a:r>
              <a:rPr sz="2800" spc="-95" dirty="0">
                <a:latin typeface="Arial"/>
                <a:cs typeface="Arial"/>
              </a:rPr>
              <a:t>o</a:t>
            </a:r>
            <a:r>
              <a:rPr sz="2800" spc="-170" dirty="0">
                <a:latin typeface="Arial"/>
                <a:cs typeface="Arial"/>
              </a:rPr>
              <a:t>v</a:t>
            </a:r>
            <a:r>
              <a:rPr sz="2800" spc="-65" dirty="0">
                <a:latin typeface="Arial"/>
                <a:cs typeface="Arial"/>
              </a:rPr>
              <a:t>er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spc="-245" dirty="0">
                <a:latin typeface="Arial"/>
                <a:cs typeface="Arial"/>
              </a:rPr>
              <a:t>=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02453" y="4834254"/>
            <a:ext cx="38360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254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Cost </a:t>
            </a:r>
            <a:r>
              <a:rPr sz="2400" b="1" u="heavy" spc="-1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of </a:t>
            </a:r>
            <a:r>
              <a:rPr sz="2400" b="1" u="heavy" spc="-10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all </a:t>
            </a:r>
            <a:r>
              <a:rPr sz="2400" b="1" u="heavy" spc="-254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goods </a:t>
            </a:r>
            <a:r>
              <a:rPr sz="2400" b="1" u="heavy" spc="-204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sold </a:t>
            </a:r>
            <a:r>
              <a:rPr sz="2400" b="1" u="heavy" spc="-1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 </a:t>
            </a:r>
            <a:r>
              <a:rPr sz="2400" b="1" u="heavy" spc="-15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</a:t>
            </a:r>
            <a:r>
              <a:rPr sz="2400" b="1" u="heavy" spc="9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400" b="1" u="heavy" spc="-15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year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60367" y="5363057"/>
            <a:ext cx="477774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25" dirty="0">
                <a:latin typeface="Arial"/>
                <a:cs typeface="Arial"/>
              </a:rPr>
              <a:t>Value </a:t>
            </a:r>
            <a:r>
              <a:rPr sz="1800" b="1" spc="-80" dirty="0">
                <a:latin typeface="Arial"/>
                <a:cs typeface="Arial"/>
              </a:rPr>
              <a:t>of </a:t>
            </a:r>
            <a:r>
              <a:rPr sz="1800" b="1" spc="-140" dirty="0">
                <a:latin typeface="Arial"/>
                <a:cs typeface="Arial"/>
              </a:rPr>
              <a:t>average </a:t>
            </a:r>
            <a:r>
              <a:rPr sz="1800" b="1" spc="-110" dirty="0">
                <a:latin typeface="Arial"/>
                <a:cs typeface="Arial"/>
              </a:rPr>
              <a:t>inventory </a:t>
            </a:r>
            <a:r>
              <a:rPr sz="1800" b="1" spc="-105" dirty="0">
                <a:latin typeface="Arial"/>
                <a:cs typeface="Arial"/>
              </a:rPr>
              <a:t>held </a:t>
            </a:r>
            <a:r>
              <a:rPr sz="1800" b="1" spc="-110" dirty="0">
                <a:latin typeface="Arial"/>
                <a:cs typeface="Arial"/>
              </a:rPr>
              <a:t>throughout </a:t>
            </a:r>
            <a:r>
              <a:rPr sz="1800" b="1" spc="-114" dirty="0">
                <a:latin typeface="Arial"/>
                <a:cs typeface="Arial"/>
              </a:rPr>
              <a:t>a</a:t>
            </a:r>
            <a:r>
              <a:rPr sz="1800" b="1" spc="-160" dirty="0">
                <a:latin typeface="Arial"/>
                <a:cs typeface="Arial"/>
              </a:rPr>
              <a:t> </a:t>
            </a:r>
            <a:r>
              <a:rPr sz="1800" b="1" spc="-114" dirty="0">
                <a:latin typeface="Arial"/>
                <a:cs typeface="Arial"/>
              </a:rPr>
              <a:t>year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26129" y="6427114"/>
            <a:ext cx="2491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2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4381" y="2143755"/>
            <a:ext cx="3474698" cy="26746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71244" y="490727"/>
            <a:ext cx="6196583" cy="9022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231380" y="490727"/>
            <a:ext cx="649224" cy="90220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811273" y="596645"/>
            <a:ext cx="568515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EOQ </a:t>
            </a:r>
            <a:r>
              <a:rPr sz="3200" spc="-5" dirty="0"/>
              <a:t>versus </a:t>
            </a:r>
            <a:r>
              <a:rPr sz="3200" dirty="0"/>
              <a:t>total annual</a:t>
            </a:r>
            <a:r>
              <a:rPr sz="3200" spc="-135" dirty="0"/>
              <a:t> </a:t>
            </a:r>
            <a:r>
              <a:rPr sz="3200" spc="-5" dirty="0"/>
              <a:t>cost</a:t>
            </a:r>
            <a:endParaRPr sz="3200"/>
          </a:p>
        </p:txBody>
      </p:sp>
      <p:sp>
        <p:nvSpPr>
          <p:cNvPr id="6" name="object 6"/>
          <p:cNvSpPr txBox="1"/>
          <p:nvPr/>
        </p:nvSpPr>
        <p:spPr>
          <a:xfrm>
            <a:off x="3787902" y="2056891"/>
            <a:ext cx="4878070" cy="235521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55600" marR="5080" indent="-342900">
              <a:lnSpc>
                <a:spcPct val="99600"/>
              </a:lnSpc>
              <a:spcBef>
                <a:spcPts val="11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5" dirty="0">
                <a:latin typeface="Arial"/>
                <a:cs typeface="Arial"/>
              </a:rPr>
              <a:t>that </a:t>
            </a:r>
            <a:r>
              <a:rPr sz="2400" spc="-95" dirty="0">
                <a:latin typeface="Arial"/>
                <a:cs typeface="Arial"/>
              </a:rPr>
              <a:t>minimises 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5" dirty="0">
                <a:latin typeface="Arial"/>
                <a:cs typeface="Arial"/>
              </a:rPr>
              <a:t>total </a:t>
            </a:r>
            <a:r>
              <a:rPr sz="2400" spc="-100" dirty="0">
                <a:latin typeface="Arial"/>
                <a:cs typeface="Arial"/>
              </a:rPr>
              <a:t>annual </a:t>
            </a:r>
            <a:r>
              <a:rPr sz="2400" spc="-110" dirty="0">
                <a:latin typeface="Arial"/>
                <a:cs typeface="Arial"/>
              </a:rPr>
              <a:t>cost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114" dirty="0">
                <a:latin typeface="Arial"/>
                <a:cs typeface="Arial"/>
              </a:rPr>
              <a:t>given</a:t>
            </a:r>
            <a:r>
              <a:rPr sz="2400" spc="-235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by  </a:t>
            </a:r>
            <a:r>
              <a:rPr sz="2400" spc="-50" dirty="0">
                <a:latin typeface="Arial"/>
                <a:cs typeface="Arial"/>
              </a:rPr>
              <a:t>formula</a:t>
            </a:r>
            <a:r>
              <a:rPr sz="2800" spc="-50" dirty="0">
                <a:latin typeface="Arial"/>
                <a:cs typeface="Arial"/>
              </a:rPr>
              <a:t>:</a:t>
            </a:r>
            <a:endParaRPr sz="2800">
              <a:latin typeface="Arial"/>
              <a:cs typeface="Arial"/>
            </a:endParaRPr>
          </a:p>
          <a:p>
            <a:pPr marL="355600" marR="63500" indent="-342900">
              <a:lnSpc>
                <a:spcPct val="100000"/>
              </a:lnSpc>
              <a:spcBef>
                <a:spcPts val="60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  <a:tab pos="3529329" algn="l"/>
              </a:tabLst>
            </a:pP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210" dirty="0">
                <a:latin typeface="Arial"/>
                <a:cs typeface="Arial"/>
              </a:rPr>
              <a:t>= </a:t>
            </a:r>
            <a:r>
              <a:rPr sz="2400" spc="-125" dirty="0">
                <a:latin typeface="Arial"/>
                <a:cs typeface="Arial"/>
              </a:rPr>
              <a:t>√ </a:t>
            </a:r>
            <a:r>
              <a:rPr sz="2400" spc="-120" dirty="0">
                <a:latin typeface="Arial"/>
                <a:cs typeface="Arial"/>
              </a:rPr>
              <a:t>2 </a:t>
            </a:r>
            <a:r>
              <a:rPr sz="2400" spc="-100" dirty="0">
                <a:latin typeface="Arial"/>
                <a:cs typeface="Arial"/>
              </a:rPr>
              <a:t>(annual </a:t>
            </a:r>
            <a:r>
              <a:rPr sz="2400" spc="-165" dirty="0">
                <a:latin typeface="Arial"/>
                <a:cs typeface="Arial"/>
              </a:rPr>
              <a:t>use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60" dirty="0">
                <a:latin typeface="Arial"/>
                <a:cs typeface="Arial"/>
              </a:rPr>
              <a:t>units) </a:t>
            </a:r>
            <a:r>
              <a:rPr sz="2400" spc="-105" dirty="0">
                <a:latin typeface="Arial"/>
                <a:cs typeface="Arial"/>
              </a:rPr>
              <a:t>(cost 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130" dirty="0">
                <a:latin typeface="Arial"/>
                <a:cs typeface="Arial"/>
              </a:rPr>
              <a:t>processing an</a:t>
            </a:r>
            <a:r>
              <a:rPr sz="2400" spc="-240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order)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260" dirty="0">
                <a:latin typeface="Arial"/>
                <a:cs typeface="Arial"/>
              </a:rPr>
              <a:t>/	</a:t>
            </a:r>
            <a:r>
              <a:rPr sz="2400" spc="-100" dirty="0">
                <a:latin typeface="Arial"/>
                <a:cs typeface="Arial"/>
              </a:rPr>
              <a:t>annual  </a:t>
            </a:r>
            <a:r>
              <a:rPr sz="2400" spc="-70" dirty="0">
                <a:latin typeface="Arial"/>
                <a:cs typeface="Arial"/>
              </a:rPr>
              <a:t>holding </a:t>
            </a:r>
            <a:r>
              <a:rPr sz="2400" spc="-110" dirty="0">
                <a:latin typeface="Arial"/>
                <a:cs typeface="Arial"/>
              </a:rPr>
              <a:t>cost </a:t>
            </a:r>
            <a:r>
              <a:rPr sz="2400" spc="-65" dirty="0">
                <a:latin typeface="Arial"/>
                <a:cs typeface="Arial"/>
              </a:rPr>
              <a:t>per </a:t>
            </a:r>
            <a:r>
              <a:rPr sz="2400" spc="-25" dirty="0">
                <a:latin typeface="Arial"/>
                <a:cs typeface="Arial"/>
              </a:rPr>
              <a:t>item </a:t>
            </a:r>
            <a:r>
              <a:rPr sz="2400" spc="-65" dirty="0">
                <a:latin typeface="Arial"/>
                <a:cs typeface="Arial"/>
              </a:rPr>
              <a:t>per</a:t>
            </a:r>
            <a:r>
              <a:rPr sz="2400" spc="-430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year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25144" y="6308242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14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30651" y="219456"/>
            <a:ext cx="2351531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48784" y="219456"/>
            <a:ext cx="658367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873752" y="219456"/>
            <a:ext cx="623315" cy="89916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963667" y="219456"/>
            <a:ext cx="1371600" cy="89916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801867" y="219456"/>
            <a:ext cx="624839" cy="89916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170682" y="308813"/>
            <a:ext cx="280416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5" dirty="0"/>
              <a:t>Problem </a:t>
            </a:r>
            <a:r>
              <a:rPr sz="3200" spc="-155" dirty="0"/>
              <a:t>1 </a:t>
            </a:r>
            <a:r>
              <a:rPr sz="3200" spc="-85" dirty="0"/>
              <a:t>-</a:t>
            </a:r>
            <a:r>
              <a:rPr sz="3200" spc="-229" dirty="0"/>
              <a:t> </a:t>
            </a:r>
            <a:r>
              <a:rPr sz="3200" spc="-420" dirty="0"/>
              <a:t>EOQ</a:t>
            </a:r>
            <a:endParaRPr sz="3200"/>
          </a:p>
        </p:txBody>
      </p:sp>
      <p:sp>
        <p:nvSpPr>
          <p:cNvPr id="8" name="object 8"/>
          <p:cNvSpPr txBox="1"/>
          <p:nvPr/>
        </p:nvSpPr>
        <p:spPr>
          <a:xfrm>
            <a:off x="402742" y="997711"/>
            <a:ext cx="8267700" cy="1701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95"/>
              </a:spcBef>
              <a:buClr>
                <a:srgbClr val="C00000"/>
              </a:buClr>
              <a:buChar char="•"/>
              <a:tabLst>
                <a:tab pos="355600" algn="l"/>
              </a:tabLst>
            </a:pPr>
            <a:r>
              <a:rPr sz="2200" spc="-165" dirty="0">
                <a:latin typeface="Arial"/>
                <a:cs typeface="Arial"/>
              </a:rPr>
              <a:t>The </a:t>
            </a:r>
            <a:r>
              <a:rPr sz="2200" spc="-135" dirty="0">
                <a:latin typeface="Arial"/>
                <a:cs typeface="Arial"/>
              </a:rPr>
              <a:t>Fine </a:t>
            </a:r>
            <a:r>
              <a:rPr sz="2200" spc="-114" dirty="0">
                <a:latin typeface="Arial"/>
                <a:cs typeface="Arial"/>
              </a:rPr>
              <a:t>Garments </a:t>
            </a:r>
            <a:r>
              <a:rPr sz="2200" spc="-145" dirty="0">
                <a:latin typeface="Arial"/>
                <a:cs typeface="Arial"/>
              </a:rPr>
              <a:t>Company </a:t>
            </a:r>
            <a:r>
              <a:rPr sz="2200" spc="-125" dirty="0">
                <a:latin typeface="Arial"/>
                <a:cs typeface="Arial"/>
              </a:rPr>
              <a:t>sells </a:t>
            </a:r>
            <a:r>
              <a:rPr sz="2200" spc="-90" dirty="0">
                <a:latin typeface="Arial"/>
                <a:cs typeface="Arial"/>
              </a:rPr>
              <a:t>fashion </a:t>
            </a:r>
            <a:r>
              <a:rPr sz="2200" spc="-55" dirty="0">
                <a:latin typeface="Arial"/>
                <a:cs typeface="Arial"/>
              </a:rPr>
              <a:t>clothing. </a:t>
            </a:r>
            <a:r>
              <a:rPr sz="2200" spc="-165" dirty="0">
                <a:latin typeface="Arial"/>
                <a:cs typeface="Arial"/>
              </a:rPr>
              <a:t>The </a:t>
            </a:r>
            <a:r>
              <a:rPr sz="2200" spc="-95" dirty="0">
                <a:latin typeface="Arial"/>
                <a:cs typeface="Arial"/>
              </a:rPr>
              <a:t>forecasted  annual </a:t>
            </a:r>
            <a:r>
              <a:rPr sz="2200" b="1" spc="-155" dirty="0">
                <a:latin typeface="Arial"/>
                <a:cs typeface="Arial"/>
              </a:rPr>
              <a:t>demand </a:t>
            </a:r>
            <a:r>
              <a:rPr sz="2200" spc="-10" dirty="0">
                <a:latin typeface="Arial"/>
                <a:cs typeface="Arial"/>
              </a:rPr>
              <a:t>for </a:t>
            </a:r>
            <a:r>
              <a:rPr sz="2200" spc="-35" dirty="0">
                <a:latin typeface="Arial"/>
                <a:cs typeface="Arial"/>
              </a:rPr>
              <a:t>its </a:t>
            </a:r>
            <a:r>
              <a:rPr sz="2200" spc="-60" dirty="0">
                <a:latin typeface="Arial"/>
                <a:cs typeface="Arial"/>
              </a:rPr>
              <a:t>premium </a:t>
            </a:r>
            <a:r>
              <a:rPr sz="2200" spc="-55" dirty="0">
                <a:latin typeface="Arial"/>
                <a:cs typeface="Arial"/>
              </a:rPr>
              <a:t>leather </a:t>
            </a:r>
            <a:r>
              <a:rPr sz="2200" spc="-85" dirty="0">
                <a:latin typeface="Arial"/>
                <a:cs typeface="Arial"/>
              </a:rPr>
              <a:t>jacket </a:t>
            </a:r>
            <a:r>
              <a:rPr sz="2200" spc="-114" dirty="0">
                <a:latin typeface="Arial"/>
                <a:cs typeface="Arial"/>
              </a:rPr>
              <a:t>is </a:t>
            </a:r>
            <a:r>
              <a:rPr sz="2200" spc="-100" dirty="0">
                <a:latin typeface="Arial"/>
                <a:cs typeface="Arial"/>
              </a:rPr>
              <a:t>1200. </a:t>
            </a:r>
            <a:r>
              <a:rPr sz="2200" spc="-165" dirty="0">
                <a:latin typeface="Arial"/>
                <a:cs typeface="Arial"/>
              </a:rPr>
              <a:t>The </a:t>
            </a:r>
            <a:r>
              <a:rPr sz="2200" spc="-50" dirty="0">
                <a:latin typeface="Arial"/>
                <a:cs typeface="Arial"/>
              </a:rPr>
              <a:t>order  </a:t>
            </a:r>
            <a:r>
              <a:rPr sz="2200" spc="-120" dirty="0">
                <a:latin typeface="Arial"/>
                <a:cs typeface="Arial"/>
              </a:rPr>
              <a:t>processing </a:t>
            </a:r>
            <a:r>
              <a:rPr sz="2200" spc="-100" dirty="0">
                <a:latin typeface="Arial"/>
                <a:cs typeface="Arial"/>
              </a:rPr>
              <a:t>cost </a:t>
            </a:r>
            <a:r>
              <a:rPr sz="2200" spc="-60" dirty="0">
                <a:latin typeface="Arial"/>
                <a:cs typeface="Arial"/>
              </a:rPr>
              <a:t>per </a:t>
            </a:r>
            <a:r>
              <a:rPr sz="2200" spc="-50" dirty="0">
                <a:latin typeface="Arial"/>
                <a:cs typeface="Arial"/>
              </a:rPr>
              <a:t>order </a:t>
            </a:r>
            <a:r>
              <a:rPr sz="2200" spc="-114" dirty="0">
                <a:latin typeface="Arial"/>
                <a:cs typeface="Arial"/>
              </a:rPr>
              <a:t>is </a:t>
            </a:r>
            <a:r>
              <a:rPr sz="2200" spc="-100" dirty="0">
                <a:latin typeface="Arial"/>
                <a:cs typeface="Arial"/>
              </a:rPr>
              <a:t>$25, </a:t>
            </a:r>
            <a:r>
              <a:rPr sz="2200" spc="-105" dirty="0">
                <a:latin typeface="Arial"/>
                <a:cs typeface="Arial"/>
              </a:rPr>
              <a:t>and </a:t>
            </a:r>
            <a:r>
              <a:rPr sz="2200" spc="-55" dirty="0">
                <a:latin typeface="Arial"/>
                <a:cs typeface="Arial"/>
              </a:rPr>
              <a:t>inventory </a:t>
            </a:r>
            <a:r>
              <a:rPr sz="2200" spc="-70" dirty="0">
                <a:latin typeface="Arial"/>
                <a:cs typeface="Arial"/>
              </a:rPr>
              <a:t>holding </a:t>
            </a:r>
            <a:r>
              <a:rPr sz="2200" spc="-100" dirty="0">
                <a:latin typeface="Arial"/>
                <a:cs typeface="Arial"/>
              </a:rPr>
              <a:t>cost</a:t>
            </a:r>
            <a:r>
              <a:rPr sz="2200" spc="-210" dirty="0">
                <a:latin typeface="Arial"/>
                <a:cs typeface="Arial"/>
              </a:rPr>
              <a:t> </a:t>
            </a:r>
            <a:r>
              <a:rPr sz="2200" spc="-114" dirty="0">
                <a:latin typeface="Arial"/>
                <a:cs typeface="Arial"/>
              </a:rPr>
              <a:t>is</a:t>
            </a:r>
            <a:endParaRPr sz="22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tabLst>
                <a:tab pos="2192020" algn="l"/>
                <a:tab pos="2856230" algn="l"/>
                <a:tab pos="3623310" algn="l"/>
                <a:tab pos="4577080" algn="l"/>
                <a:tab pos="5496560" algn="l"/>
                <a:tab pos="6400165" algn="l"/>
                <a:tab pos="6699250" algn="l"/>
                <a:tab pos="7465695" algn="l"/>
                <a:tab pos="7821295" algn="l"/>
              </a:tabLst>
            </a:pPr>
            <a:r>
              <a:rPr sz="2200" spc="-110" dirty="0">
                <a:latin typeface="Arial"/>
                <a:cs typeface="Arial"/>
              </a:rPr>
              <a:t>$50</a:t>
            </a:r>
            <a:r>
              <a:rPr sz="2200" spc="114" dirty="0">
                <a:latin typeface="Arial"/>
                <a:cs typeface="Arial"/>
              </a:rPr>
              <a:t>/i</a:t>
            </a:r>
            <a:r>
              <a:rPr sz="2200" spc="105" dirty="0">
                <a:latin typeface="Arial"/>
                <a:cs typeface="Arial"/>
              </a:rPr>
              <a:t>t</a:t>
            </a:r>
            <a:r>
              <a:rPr sz="2200" spc="-85" dirty="0">
                <a:latin typeface="Arial"/>
                <a:cs typeface="Arial"/>
              </a:rPr>
              <a:t>e</a:t>
            </a:r>
            <a:r>
              <a:rPr sz="2200" spc="-135" dirty="0">
                <a:latin typeface="Arial"/>
                <a:cs typeface="Arial"/>
              </a:rPr>
              <a:t>m</a:t>
            </a:r>
            <a:r>
              <a:rPr sz="2200" spc="40" dirty="0">
                <a:latin typeface="Arial"/>
                <a:cs typeface="Arial"/>
              </a:rPr>
              <a:t>/</a:t>
            </a:r>
            <a:r>
              <a:rPr sz="2200" spc="60" dirty="0">
                <a:latin typeface="Arial"/>
                <a:cs typeface="Arial"/>
              </a:rPr>
              <a:t>y</a:t>
            </a:r>
            <a:r>
              <a:rPr sz="2200" spc="-155" dirty="0">
                <a:latin typeface="Arial"/>
                <a:cs typeface="Arial"/>
              </a:rPr>
              <a:t>e</a:t>
            </a:r>
            <a:r>
              <a:rPr sz="2200" spc="-145" dirty="0">
                <a:latin typeface="Arial"/>
                <a:cs typeface="Arial"/>
              </a:rPr>
              <a:t>a</a:t>
            </a:r>
            <a:r>
              <a:rPr sz="2200" spc="-185" dirty="0">
                <a:latin typeface="Arial"/>
                <a:cs typeface="Arial"/>
              </a:rPr>
              <a:t>r</a:t>
            </a:r>
            <a:r>
              <a:rPr sz="2200" spc="-60" dirty="0">
                <a:latin typeface="Arial"/>
                <a:cs typeface="Arial"/>
              </a:rPr>
              <a:t>.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65" dirty="0">
                <a:latin typeface="Arial"/>
                <a:cs typeface="Arial"/>
              </a:rPr>
              <a:t>H</a:t>
            </a:r>
            <a:r>
              <a:rPr sz="2200" spc="-135" dirty="0">
                <a:latin typeface="Arial"/>
                <a:cs typeface="Arial"/>
              </a:rPr>
              <a:t>o</a:t>
            </a:r>
            <a:r>
              <a:rPr sz="2200" spc="-20" dirty="0">
                <a:latin typeface="Arial"/>
                <a:cs typeface="Arial"/>
              </a:rPr>
              <a:t>w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14" dirty="0">
                <a:latin typeface="Arial"/>
                <a:cs typeface="Arial"/>
              </a:rPr>
              <a:t>ma</a:t>
            </a:r>
            <a:r>
              <a:rPr sz="2200" spc="-135" dirty="0">
                <a:latin typeface="Arial"/>
                <a:cs typeface="Arial"/>
              </a:rPr>
              <a:t>n</a:t>
            </a:r>
            <a:r>
              <a:rPr sz="2200" spc="-105" dirty="0">
                <a:latin typeface="Arial"/>
                <a:cs typeface="Arial"/>
              </a:rPr>
              <a:t>y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20" dirty="0">
                <a:latin typeface="Arial"/>
                <a:cs typeface="Arial"/>
              </a:rPr>
              <a:t>l</a:t>
            </a:r>
            <a:r>
              <a:rPr sz="2200" spc="-155" dirty="0">
                <a:latin typeface="Arial"/>
                <a:cs typeface="Arial"/>
              </a:rPr>
              <a:t>e</a:t>
            </a:r>
            <a:r>
              <a:rPr sz="2200" spc="-180" dirty="0">
                <a:latin typeface="Arial"/>
                <a:cs typeface="Arial"/>
              </a:rPr>
              <a:t>a</a:t>
            </a:r>
            <a:r>
              <a:rPr sz="2200" spc="15" dirty="0">
                <a:latin typeface="Arial"/>
                <a:cs typeface="Arial"/>
              </a:rPr>
              <a:t>t</a:t>
            </a:r>
            <a:r>
              <a:rPr sz="2200" spc="25" dirty="0">
                <a:latin typeface="Arial"/>
                <a:cs typeface="Arial"/>
              </a:rPr>
              <a:t>h</a:t>
            </a:r>
            <a:r>
              <a:rPr sz="2200" spc="-50" dirty="0">
                <a:latin typeface="Arial"/>
                <a:cs typeface="Arial"/>
              </a:rPr>
              <a:t>er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5" dirty="0">
                <a:latin typeface="Arial"/>
                <a:cs typeface="Arial"/>
              </a:rPr>
              <a:t>jac</a:t>
            </a:r>
            <a:r>
              <a:rPr sz="2200" spc="-195" dirty="0">
                <a:latin typeface="Arial"/>
                <a:cs typeface="Arial"/>
              </a:rPr>
              <a:t>k</a:t>
            </a:r>
            <a:r>
              <a:rPr sz="2200" spc="-5" dirty="0">
                <a:latin typeface="Arial"/>
                <a:cs typeface="Arial"/>
              </a:rPr>
              <a:t>e</a:t>
            </a:r>
            <a:r>
              <a:rPr sz="2200" spc="-15" dirty="0">
                <a:latin typeface="Arial"/>
                <a:cs typeface="Arial"/>
              </a:rPr>
              <a:t>t</a:t>
            </a:r>
            <a:r>
              <a:rPr sz="2200" spc="-245" dirty="0">
                <a:latin typeface="Arial"/>
                <a:cs typeface="Arial"/>
              </a:rPr>
              <a:t>s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30" dirty="0">
                <a:latin typeface="Arial"/>
                <a:cs typeface="Arial"/>
              </a:rPr>
              <a:t>sh</a:t>
            </a:r>
            <a:r>
              <a:rPr sz="2200" spc="-125" dirty="0">
                <a:latin typeface="Arial"/>
                <a:cs typeface="Arial"/>
              </a:rPr>
              <a:t>o</a:t>
            </a:r>
            <a:r>
              <a:rPr sz="2200" spc="-45" dirty="0">
                <a:latin typeface="Arial"/>
                <a:cs typeface="Arial"/>
              </a:rPr>
              <a:t>ul</a:t>
            </a:r>
            <a:r>
              <a:rPr sz="2200" spc="-55" dirty="0">
                <a:latin typeface="Arial"/>
                <a:cs typeface="Arial"/>
              </a:rPr>
              <a:t>d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55" dirty="0">
                <a:latin typeface="Arial"/>
                <a:cs typeface="Arial"/>
              </a:rPr>
              <a:t>i</a:t>
            </a:r>
            <a:r>
              <a:rPr sz="2200" spc="75" dirty="0">
                <a:latin typeface="Arial"/>
                <a:cs typeface="Arial"/>
              </a:rPr>
              <a:t>t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25" dirty="0">
                <a:latin typeface="Arial"/>
                <a:cs typeface="Arial"/>
              </a:rPr>
              <a:t>o</a:t>
            </a:r>
            <a:r>
              <a:rPr sz="2200" spc="-35" dirty="0">
                <a:latin typeface="Arial"/>
                <a:cs typeface="Arial"/>
              </a:rPr>
              <a:t>r</a:t>
            </a:r>
            <a:r>
              <a:rPr sz="2200" spc="-70" dirty="0">
                <a:latin typeface="Arial"/>
                <a:cs typeface="Arial"/>
              </a:rPr>
              <a:t>de</a:t>
            </a:r>
            <a:r>
              <a:rPr sz="2200" spc="-40" dirty="0">
                <a:latin typeface="Arial"/>
                <a:cs typeface="Arial"/>
              </a:rPr>
              <a:t>r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25" dirty="0">
                <a:latin typeface="Arial"/>
                <a:cs typeface="Arial"/>
              </a:rPr>
              <a:t>i</a:t>
            </a:r>
            <a:r>
              <a:rPr sz="2200" spc="-40" dirty="0">
                <a:latin typeface="Arial"/>
                <a:cs typeface="Arial"/>
              </a:rPr>
              <a:t>n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95" dirty="0">
                <a:latin typeface="Arial"/>
                <a:cs typeface="Arial"/>
              </a:rPr>
              <a:t>one</a:t>
            </a:r>
            <a:endParaRPr sz="22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2200" spc="-90" dirty="0">
                <a:latin typeface="Arial"/>
                <a:cs typeface="Arial"/>
              </a:rPr>
              <a:t>shipment?</a:t>
            </a:r>
            <a:endParaRPr sz="2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02742" y="4171061"/>
            <a:ext cx="8035925" cy="16357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755900">
              <a:lnSpc>
                <a:spcPct val="100000"/>
              </a:lnSpc>
              <a:spcBef>
                <a:spcPts val="675"/>
              </a:spcBef>
            </a:pPr>
            <a:r>
              <a:rPr sz="2400" b="1" spc="-105" dirty="0">
                <a:latin typeface="Arial"/>
                <a:cs typeface="Arial"/>
              </a:rPr>
              <a:t>34.64 </a:t>
            </a:r>
            <a:r>
              <a:rPr sz="2400" spc="-210" dirty="0">
                <a:latin typeface="Arial"/>
                <a:cs typeface="Arial"/>
              </a:rPr>
              <a:t>= </a:t>
            </a:r>
            <a:r>
              <a:rPr sz="2400" spc="-105" dirty="0">
                <a:latin typeface="Arial"/>
                <a:cs typeface="Arial"/>
              </a:rPr>
              <a:t>aprox.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b="1" spc="-125" dirty="0">
                <a:latin typeface="Arial"/>
                <a:cs typeface="Arial"/>
              </a:rPr>
              <a:t>35</a:t>
            </a:r>
            <a:endParaRPr sz="24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300" dirty="0">
                <a:latin typeface="Arial"/>
                <a:cs typeface="Arial"/>
              </a:rPr>
              <a:t>To </a:t>
            </a:r>
            <a:r>
              <a:rPr sz="2400" spc="-75" dirty="0">
                <a:latin typeface="Arial"/>
                <a:cs typeface="Arial"/>
              </a:rPr>
              <a:t>minimise </a:t>
            </a:r>
            <a:r>
              <a:rPr sz="2400" spc="-40" dirty="0">
                <a:latin typeface="Arial"/>
                <a:cs typeface="Arial"/>
              </a:rPr>
              <a:t>its </a:t>
            </a:r>
            <a:r>
              <a:rPr sz="2400" spc="-100" dirty="0">
                <a:latin typeface="Arial"/>
                <a:cs typeface="Arial"/>
              </a:rPr>
              <a:t>annual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30" dirty="0">
                <a:latin typeface="Arial"/>
                <a:cs typeface="Arial"/>
              </a:rPr>
              <a:t>costs, </a:t>
            </a:r>
            <a:r>
              <a:rPr sz="2400" spc="-145" dirty="0">
                <a:latin typeface="Arial"/>
                <a:cs typeface="Arial"/>
              </a:rPr>
              <a:t>Fine </a:t>
            </a:r>
            <a:r>
              <a:rPr sz="2400" spc="-120" dirty="0">
                <a:latin typeface="Arial"/>
                <a:cs typeface="Arial"/>
              </a:rPr>
              <a:t>Garments </a:t>
            </a:r>
            <a:r>
              <a:rPr sz="2400" spc="-95" dirty="0">
                <a:latin typeface="Arial"/>
                <a:cs typeface="Arial"/>
              </a:rPr>
              <a:t>should  </a:t>
            </a:r>
            <a:r>
              <a:rPr sz="2400" spc="-85" dirty="0">
                <a:latin typeface="Arial"/>
                <a:cs typeface="Arial"/>
              </a:rPr>
              <a:t>request</a:t>
            </a:r>
            <a:r>
              <a:rPr sz="2400" spc="-125" dirty="0">
                <a:latin typeface="Arial"/>
                <a:cs typeface="Arial"/>
              </a:rPr>
              <a:t> 35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spc="-55" dirty="0">
                <a:latin typeface="Arial"/>
                <a:cs typeface="Arial"/>
              </a:rPr>
              <a:t>leather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jackets</a:t>
            </a:r>
            <a:r>
              <a:rPr sz="2400" spc="-155" dirty="0">
                <a:latin typeface="Arial"/>
                <a:cs typeface="Arial"/>
              </a:rPr>
              <a:t> </a:t>
            </a:r>
            <a:r>
              <a:rPr sz="2400" spc="-145" dirty="0">
                <a:latin typeface="Arial"/>
                <a:cs typeface="Arial"/>
              </a:rPr>
              <a:t>each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time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spc="75" dirty="0">
                <a:latin typeface="Arial"/>
                <a:cs typeface="Arial"/>
              </a:rPr>
              <a:t>it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-145" dirty="0">
                <a:latin typeface="Arial"/>
                <a:cs typeface="Arial"/>
              </a:rPr>
              <a:t>places</a:t>
            </a:r>
            <a:r>
              <a:rPr sz="2400" spc="-130" dirty="0">
                <a:latin typeface="Arial"/>
                <a:cs typeface="Arial"/>
              </a:rPr>
              <a:t> an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spc="-55" dirty="0">
                <a:latin typeface="Arial"/>
                <a:cs typeface="Arial"/>
              </a:rPr>
              <a:t>order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15" dirty="0">
                <a:latin typeface="Arial"/>
                <a:cs typeface="Arial"/>
              </a:rPr>
              <a:t>with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40" dirty="0">
                <a:latin typeface="Arial"/>
                <a:cs typeface="Arial"/>
              </a:rPr>
              <a:t>its  </a:t>
            </a:r>
            <a:r>
              <a:rPr sz="2400" spc="-70" dirty="0">
                <a:latin typeface="Arial"/>
                <a:cs typeface="Arial"/>
              </a:rPr>
              <a:t>supplier:</a:t>
            </a:r>
            <a:endParaRPr sz="2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326129" y="6427114"/>
            <a:ext cx="2491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7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948647" y="3528550"/>
            <a:ext cx="43180" cy="25400"/>
          </a:xfrm>
          <a:custGeom>
            <a:avLst/>
            <a:gdLst/>
            <a:ahLst/>
            <a:cxnLst/>
            <a:rect l="l" t="t" r="r" b="b"/>
            <a:pathLst>
              <a:path w="43180" h="25400">
                <a:moveTo>
                  <a:pt x="0" y="25242"/>
                </a:moveTo>
                <a:lnTo>
                  <a:pt x="42807" y="0"/>
                </a:lnTo>
              </a:path>
            </a:pathLst>
          </a:custGeom>
          <a:ln w="140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991454" y="3535562"/>
            <a:ext cx="63500" cy="308610"/>
          </a:xfrm>
          <a:custGeom>
            <a:avLst/>
            <a:gdLst/>
            <a:ahLst/>
            <a:cxnLst/>
            <a:rect l="l" t="t" r="r" b="b"/>
            <a:pathLst>
              <a:path w="63500" h="308610">
                <a:moveTo>
                  <a:pt x="0" y="0"/>
                </a:moveTo>
                <a:lnTo>
                  <a:pt x="63102" y="308513"/>
                </a:lnTo>
              </a:path>
            </a:pathLst>
          </a:custGeom>
          <a:ln w="2805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61575" y="3011089"/>
            <a:ext cx="83820" cy="833119"/>
          </a:xfrm>
          <a:custGeom>
            <a:avLst/>
            <a:gdLst/>
            <a:ahLst/>
            <a:cxnLst/>
            <a:rect l="l" t="t" r="r" b="b"/>
            <a:pathLst>
              <a:path w="83819" h="833120">
                <a:moveTo>
                  <a:pt x="0" y="832986"/>
                </a:moveTo>
                <a:lnTo>
                  <a:pt x="83481" y="0"/>
                </a:lnTo>
              </a:path>
            </a:pathLst>
          </a:custGeom>
          <a:ln w="1402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145057" y="3011089"/>
            <a:ext cx="1264920" cy="0"/>
          </a:xfrm>
          <a:custGeom>
            <a:avLst/>
            <a:gdLst/>
            <a:ahLst/>
            <a:cxnLst/>
            <a:rect l="l" t="t" r="r" b="b"/>
            <a:pathLst>
              <a:path w="1264920">
                <a:moveTo>
                  <a:pt x="0" y="0"/>
                </a:moveTo>
                <a:lnTo>
                  <a:pt x="1264663" y="0"/>
                </a:lnTo>
              </a:path>
            </a:pathLst>
          </a:custGeom>
          <a:ln w="1401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876111" y="3200493"/>
            <a:ext cx="996950" cy="4413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i="1" spc="-5" dirty="0">
                <a:latin typeface="Times New Roman"/>
                <a:cs typeface="Times New Roman"/>
              </a:rPr>
              <a:t>EOQ</a:t>
            </a:r>
            <a:r>
              <a:rPr sz="2700" i="1" spc="-150" dirty="0">
                <a:latin typeface="Times New Roman"/>
                <a:cs typeface="Times New Roman"/>
              </a:rPr>
              <a:t> </a:t>
            </a:r>
            <a:r>
              <a:rPr sz="2700" spc="15" dirty="0">
                <a:latin typeface="Symbol"/>
                <a:cs typeface="Symbol"/>
              </a:rPr>
              <a:t></a:t>
            </a:r>
            <a:endParaRPr sz="2700">
              <a:latin typeface="Symbol"/>
              <a:cs typeface="Symbo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182154" y="2907764"/>
            <a:ext cx="1170940" cy="100456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8470" marR="5080" indent="-446405">
              <a:lnSpc>
                <a:spcPct val="118900"/>
              </a:lnSpc>
              <a:spcBef>
                <a:spcPts val="95"/>
              </a:spcBef>
            </a:pPr>
            <a:r>
              <a:rPr sz="2700" u="heavy" spc="12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2</a:t>
            </a:r>
            <a:r>
              <a:rPr sz="2700" u="heavy" spc="12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</a:t>
            </a:r>
            <a:r>
              <a:rPr sz="2700" u="heavy" spc="-29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00" i="1" u="heavy" spc="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</a:t>
            </a:r>
            <a:r>
              <a:rPr sz="2700" i="1" u="heavy" spc="-41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00" u="heavy" spc="1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</a:t>
            </a:r>
            <a:r>
              <a:rPr sz="2700" u="heavy" spc="-3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00" i="1" u="heavy" spc="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 </a:t>
            </a:r>
            <a:r>
              <a:rPr sz="2700" i="1" spc="10" dirty="0">
                <a:latin typeface="Times New Roman"/>
                <a:cs typeface="Times New Roman"/>
              </a:rPr>
              <a:t> </a:t>
            </a:r>
            <a:r>
              <a:rPr sz="2700" i="1" spc="20" dirty="0">
                <a:latin typeface="Times New Roman"/>
                <a:cs typeface="Times New Roman"/>
              </a:rPr>
              <a:t>H</a:t>
            </a:r>
            <a:endParaRPr sz="27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764396" y="3459686"/>
            <a:ext cx="43815" cy="25400"/>
          </a:xfrm>
          <a:custGeom>
            <a:avLst/>
            <a:gdLst/>
            <a:ahLst/>
            <a:cxnLst/>
            <a:rect l="l" t="t" r="r" b="b"/>
            <a:pathLst>
              <a:path w="43814" h="25400">
                <a:moveTo>
                  <a:pt x="0" y="25200"/>
                </a:moveTo>
                <a:lnTo>
                  <a:pt x="43543" y="0"/>
                </a:lnTo>
              </a:path>
            </a:pathLst>
          </a:custGeom>
          <a:ln w="1400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807939" y="3466686"/>
            <a:ext cx="62865" cy="310515"/>
          </a:xfrm>
          <a:custGeom>
            <a:avLst/>
            <a:gdLst/>
            <a:ahLst/>
            <a:cxnLst/>
            <a:rect l="l" t="t" r="r" b="b"/>
            <a:pathLst>
              <a:path w="62864" h="310514">
                <a:moveTo>
                  <a:pt x="0" y="0"/>
                </a:moveTo>
                <a:lnTo>
                  <a:pt x="62477" y="310110"/>
                </a:lnTo>
              </a:path>
            </a:pathLst>
          </a:custGeom>
          <a:ln w="2807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877411" y="2939568"/>
            <a:ext cx="83820" cy="837565"/>
          </a:xfrm>
          <a:custGeom>
            <a:avLst/>
            <a:gdLst/>
            <a:ahLst/>
            <a:cxnLst/>
            <a:rect l="l" t="t" r="r" b="b"/>
            <a:pathLst>
              <a:path w="83820" h="837564">
                <a:moveTo>
                  <a:pt x="0" y="837228"/>
                </a:moveTo>
                <a:lnTo>
                  <a:pt x="83546" y="0"/>
                </a:lnTo>
              </a:path>
            </a:pathLst>
          </a:custGeom>
          <a:ln w="1403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960957" y="2939568"/>
            <a:ext cx="1769110" cy="0"/>
          </a:xfrm>
          <a:custGeom>
            <a:avLst/>
            <a:gdLst/>
            <a:ahLst/>
            <a:cxnLst/>
            <a:rect l="l" t="t" r="r" b="b"/>
            <a:pathLst>
              <a:path w="1769109">
                <a:moveTo>
                  <a:pt x="0" y="0"/>
                </a:moveTo>
                <a:lnTo>
                  <a:pt x="1768914" y="0"/>
                </a:lnTo>
              </a:path>
            </a:pathLst>
          </a:custGeom>
          <a:ln w="139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5997391" y="2836391"/>
            <a:ext cx="1709420" cy="100266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00"/>
              </a:spcBef>
            </a:pPr>
            <a:r>
              <a:rPr sz="2700" u="heavy" spc="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2</a:t>
            </a:r>
            <a:r>
              <a:rPr sz="2700" u="heavy" spc="70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</a:t>
            </a:r>
            <a:r>
              <a:rPr sz="2700" u="heavy" spc="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1200</a:t>
            </a:r>
            <a:r>
              <a:rPr sz="2700" u="heavy" spc="70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</a:t>
            </a:r>
            <a:r>
              <a:rPr sz="2700" u="heavy" spc="-39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00" u="heavy" spc="-1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25</a:t>
            </a:r>
            <a:endParaRPr sz="2700">
              <a:latin typeface="Times New Roman"/>
              <a:cs typeface="Times New Roman"/>
            </a:endParaRPr>
          </a:p>
          <a:p>
            <a:pPr marR="8255" algn="ctr">
              <a:lnSpc>
                <a:spcPct val="100000"/>
              </a:lnSpc>
              <a:spcBef>
                <a:spcPts val="610"/>
              </a:spcBef>
            </a:pPr>
            <a:r>
              <a:rPr sz="2700" spc="-15" dirty="0">
                <a:latin typeface="Times New Roman"/>
                <a:cs typeface="Times New Roman"/>
              </a:rPr>
              <a:t>50</a:t>
            </a:r>
            <a:endParaRPr sz="27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692446" y="3128643"/>
            <a:ext cx="997585" cy="4406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700" i="1" spc="-5" dirty="0">
                <a:latin typeface="Times New Roman"/>
                <a:cs typeface="Times New Roman"/>
              </a:rPr>
              <a:t>EOQ</a:t>
            </a:r>
            <a:r>
              <a:rPr sz="2700" i="1" spc="-150" dirty="0">
                <a:latin typeface="Times New Roman"/>
                <a:cs typeface="Times New Roman"/>
              </a:rPr>
              <a:t> </a:t>
            </a:r>
            <a:r>
              <a:rPr sz="2700" spc="15" dirty="0">
                <a:latin typeface="Symbol"/>
                <a:cs typeface="Symbol"/>
              </a:rPr>
              <a:t></a:t>
            </a:r>
            <a:endParaRPr sz="2700">
              <a:latin typeface="Symbol"/>
              <a:cs typeface="Symbo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81576" y="6427114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16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19555" y="304800"/>
            <a:ext cx="7232904" cy="789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523744" y="731519"/>
            <a:ext cx="4125467" cy="78943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79820" y="731519"/>
            <a:ext cx="568451" cy="78943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9789" rIns="0" bIns="0" rtlCol="0">
            <a:spAutoFit/>
          </a:bodyPr>
          <a:lstStyle/>
          <a:p>
            <a:pPr marL="2193290" marR="5080" indent="-150495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Explain the logic of the economic order  quantity (EOQ)</a:t>
            </a:r>
            <a:r>
              <a:rPr spc="40" dirty="0"/>
              <a:t> </a:t>
            </a:r>
            <a:r>
              <a:rPr spc="-5" dirty="0"/>
              <a:t>model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6639" y="1853109"/>
            <a:ext cx="8434070" cy="354139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140" dirty="0">
                <a:latin typeface="Arial"/>
                <a:cs typeface="Arial"/>
              </a:rPr>
              <a:t>costs </a:t>
            </a:r>
            <a:r>
              <a:rPr sz="2400" spc="-130" dirty="0">
                <a:latin typeface="Arial"/>
                <a:cs typeface="Arial"/>
              </a:rPr>
              <a:t>associated </a:t>
            </a:r>
            <a:r>
              <a:rPr sz="2400" spc="15" dirty="0">
                <a:latin typeface="Arial"/>
                <a:cs typeface="Arial"/>
              </a:rPr>
              <a:t>with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85" dirty="0">
                <a:latin typeface="Arial"/>
                <a:cs typeface="Arial"/>
              </a:rPr>
              <a:t>could </a:t>
            </a:r>
            <a:r>
              <a:rPr sz="2400" spc="-110" dirty="0">
                <a:latin typeface="Arial"/>
                <a:cs typeface="Arial"/>
              </a:rPr>
              <a:t>be </a:t>
            </a:r>
            <a:r>
              <a:rPr sz="2400" spc="-100" dirty="0">
                <a:latin typeface="Arial"/>
                <a:cs typeface="Arial"/>
              </a:rPr>
              <a:t>classified </a:t>
            </a:r>
            <a:r>
              <a:rPr sz="2400" spc="-225" dirty="0">
                <a:latin typeface="Arial"/>
                <a:cs typeface="Arial"/>
              </a:rPr>
              <a:t>as</a:t>
            </a:r>
            <a:r>
              <a:rPr sz="2400" spc="-395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follows:</a:t>
            </a:r>
            <a:endParaRPr sz="24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515"/>
              </a:spcBef>
              <a:buClr>
                <a:srgbClr val="C00000"/>
              </a:buClr>
              <a:buChar char="–"/>
              <a:tabLst>
                <a:tab pos="756285" algn="l"/>
                <a:tab pos="756920" algn="l"/>
              </a:tabLst>
            </a:pPr>
            <a:r>
              <a:rPr sz="2000" spc="-160" dirty="0">
                <a:latin typeface="Arial"/>
                <a:cs typeface="Arial"/>
              </a:rPr>
              <a:t>Costs </a:t>
            </a:r>
            <a:r>
              <a:rPr sz="2000" spc="-110" dirty="0">
                <a:latin typeface="Arial"/>
                <a:cs typeface="Arial"/>
              </a:rPr>
              <a:t>associated </a:t>
            </a:r>
            <a:r>
              <a:rPr sz="2000" spc="10" dirty="0">
                <a:latin typeface="Arial"/>
                <a:cs typeface="Arial"/>
              </a:rPr>
              <a:t>with </a:t>
            </a:r>
            <a:r>
              <a:rPr sz="2000" spc="-60" dirty="0">
                <a:latin typeface="Arial"/>
                <a:cs typeface="Arial"/>
              </a:rPr>
              <a:t>procuring </a:t>
            </a:r>
            <a:r>
              <a:rPr sz="2000" spc="-20" dirty="0">
                <a:latin typeface="Arial"/>
                <a:cs typeface="Arial"/>
              </a:rPr>
              <a:t>the</a:t>
            </a:r>
            <a:r>
              <a:rPr sz="2000" spc="-215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inventory</a:t>
            </a:r>
            <a:endParaRPr sz="2000">
              <a:latin typeface="Arial"/>
              <a:cs typeface="Arial"/>
            </a:endParaRPr>
          </a:p>
          <a:p>
            <a:pPr marL="1155700" lvl="2" indent="-228600">
              <a:lnSpc>
                <a:spcPct val="100000"/>
              </a:lnSpc>
              <a:spcBef>
                <a:spcPts val="480"/>
              </a:spcBef>
              <a:buClr>
                <a:srgbClr val="C00000"/>
              </a:buClr>
              <a:buChar char="•"/>
              <a:tabLst>
                <a:tab pos="1155700" algn="l"/>
                <a:tab pos="1156335" algn="l"/>
              </a:tabLst>
            </a:pPr>
            <a:r>
              <a:rPr sz="2000" spc="-135" dirty="0">
                <a:latin typeface="Arial"/>
                <a:cs typeface="Arial"/>
              </a:rPr>
              <a:t>Processing </a:t>
            </a:r>
            <a:r>
              <a:rPr sz="2000" spc="-20" dirty="0">
                <a:latin typeface="Arial"/>
                <a:cs typeface="Arial"/>
              </a:rPr>
              <a:t>the </a:t>
            </a:r>
            <a:r>
              <a:rPr sz="2000" spc="-60" dirty="0">
                <a:latin typeface="Arial"/>
                <a:cs typeface="Arial"/>
              </a:rPr>
              <a:t>procurement</a:t>
            </a:r>
            <a:r>
              <a:rPr sz="2000" spc="-150" dirty="0">
                <a:latin typeface="Arial"/>
                <a:cs typeface="Arial"/>
              </a:rPr>
              <a:t> </a:t>
            </a:r>
            <a:r>
              <a:rPr sz="2000" spc="-45" dirty="0">
                <a:latin typeface="Arial"/>
                <a:cs typeface="Arial"/>
              </a:rPr>
              <a:t>order</a:t>
            </a:r>
            <a:endParaRPr sz="2000">
              <a:latin typeface="Arial"/>
              <a:cs typeface="Arial"/>
            </a:endParaRPr>
          </a:p>
          <a:p>
            <a:pPr marL="1155700" lvl="2" indent="-228600">
              <a:lnSpc>
                <a:spcPct val="100000"/>
              </a:lnSpc>
              <a:spcBef>
                <a:spcPts val="480"/>
              </a:spcBef>
              <a:buClr>
                <a:srgbClr val="C00000"/>
              </a:buClr>
              <a:buChar char="•"/>
              <a:tabLst>
                <a:tab pos="1155700" algn="l"/>
                <a:tab pos="1156335" algn="l"/>
              </a:tabLst>
            </a:pPr>
            <a:r>
              <a:rPr sz="2000" spc="-105" dirty="0">
                <a:latin typeface="Arial"/>
                <a:cs typeface="Arial"/>
              </a:rPr>
              <a:t>Buying </a:t>
            </a:r>
            <a:r>
              <a:rPr sz="2000" spc="-20" dirty="0">
                <a:latin typeface="Arial"/>
                <a:cs typeface="Arial"/>
              </a:rPr>
              <a:t>the</a:t>
            </a:r>
            <a:r>
              <a:rPr sz="2000" spc="-145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inventory</a:t>
            </a:r>
            <a:endParaRPr sz="20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Clr>
                <a:srgbClr val="C00000"/>
              </a:buClr>
              <a:buChar char="–"/>
              <a:tabLst>
                <a:tab pos="756285" algn="l"/>
                <a:tab pos="756920" algn="l"/>
              </a:tabLst>
            </a:pPr>
            <a:r>
              <a:rPr sz="2000" spc="-160" dirty="0">
                <a:latin typeface="Arial"/>
                <a:cs typeface="Arial"/>
              </a:rPr>
              <a:t>Costs </a:t>
            </a:r>
            <a:r>
              <a:rPr sz="2000" spc="-110" dirty="0">
                <a:latin typeface="Arial"/>
                <a:cs typeface="Arial"/>
              </a:rPr>
              <a:t>associated </a:t>
            </a:r>
            <a:r>
              <a:rPr sz="2000" spc="10" dirty="0">
                <a:latin typeface="Arial"/>
                <a:cs typeface="Arial"/>
              </a:rPr>
              <a:t>with </a:t>
            </a:r>
            <a:r>
              <a:rPr sz="2000" spc="-60" dirty="0">
                <a:latin typeface="Arial"/>
                <a:cs typeface="Arial"/>
              </a:rPr>
              <a:t>holding </a:t>
            </a:r>
            <a:r>
              <a:rPr sz="2000" spc="215" dirty="0">
                <a:latin typeface="Arial"/>
                <a:cs typeface="Arial"/>
              </a:rPr>
              <a:t>/ </a:t>
            </a:r>
            <a:r>
              <a:rPr sz="2000" spc="-70" dirty="0">
                <a:latin typeface="Arial"/>
                <a:cs typeface="Arial"/>
              </a:rPr>
              <a:t>carrying </a:t>
            </a:r>
            <a:r>
              <a:rPr sz="2000" spc="-20" dirty="0">
                <a:latin typeface="Arial"/>
                <a:cs typeface="Arial"/>
              </a:rPr>
              <a:t>the</a:t>
            </a:r>
            <a:r>
              <a:rPr sz="2000" spc="-120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inventory</a:t>
            </a:r>
            <a:endParaRPr sz="2000">
              <a:latin typeface="Arial"/>
              <a:cs typeface="Arial"/>
            </a:endParaRPr>
          </a:p>
          <a:p>
            <a:pPr marL="355600" marR="363855" indent="-342900">
              <a:lnSpc>
                <a:spcPct val="100000"/>
              </a:lnSpc>
              <a:spcBef>
                <a:spcPts val="55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90" dirty="0">
                <a:latin typeface="Arial"/>
                <a:cs typeface="Arial"/>
              </a:rPr>
              <a:t>logic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70" dirty="0">
                <a:latin typeface="Arial"/>
                <a:cs typeface="Arial"/>
              </a:rPr>
              <a:t>model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225" dirty="0">
                <a:latin typeface="Arial"/>
                <a:cs typeface="Arial"/>
              </a:rPr>
              <a:t>as </a:t>
            </a:r>
            <a:r>
              <a:rPr sz="2400" spc="-60" dirty="0">
                <a:latin typeface="Arial"/>
                <a:cs typeface="Arial"/>
              </a:rPr>
              <a:t>follows: determining </a:t>
            </a:r>
            <a:r>
              <a:rPr sz="2400" spc="-130" dirty="0">
                <a:latin typeface="Arial"/>
                <a:cs typeface="Arial"/>
              </a:rPr>
              <a:t>an</a:t>
            </a:r>
            <a:r>
              <a:rPr sz="2400" spc="-260" dirty="0">
                <a:latin typeface="Arial"/>
                <a:cs typeface="Arial"/>
              </a:rPr>
              <a:t> </a:t>
            </a:r>
            <a:r>
              <a:rPr sz="2400" spc="-55" dirty="0">
                <a:latin typeface="Arial"/>
                <a:cs typeface="Arial"/>
              </a:rPr>
              <a:t>order 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55" dirty="0">
                <a:latin typeface="Arial"/>
                <a:cs typeface="Arial"/>
              </a:rPr>
              <a:t>requiring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130" dirty="0">
                <a:latin typeface="Arial"/>
                <a:cs typeface="Arial"/>
              </a:rPr>
              <a:t>company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125" dirty="0">
                <a:latin typeface="Arial"/>
                <a:cs typeface="Arial"/>
              </a:rPr>
              <a:t>balance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130" dirty="0">
                <a:latin typeface="Arial"/>
                <a:cs typeface="Arial"/>
              </a:rPr>
              <a:t>above</a:t>
            </a:r>
            <a:r>
              <a:rPr sz="2400" spc="-490" dirty="0">
                <a:latin typeface="Arial"/>
                <a:cs typeface="Arial"/>
              </a:rPr>
              <a:t> </a:t>
            </a:r>
            <a:r>
              <a:rPr sz="2400" spc="-140" dirty="0">
                <a:latin typeface="Arial"/>
                <a:cs typeface="Arial"/>
              </a:rPr>
              <a:t>costs</a:t>
            </a:r>
            <a:endParaRPr sz="2400">
              <a:latin typeface="Arial"/>
              <a:cs typeface="Arial"/>
            </a:endParaRPr>
          </a:p>
          <a:p>
            <a:pPr marL="355600" marR="410209" indent="-342900">
              <a:lnSpc>
                <a:spcPct val="100000"/>
              </a:lnSpc>
              <a:spcBef>
                <a:spcPts val="57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55" dirty="0">
                <a:latin typeface="Arial"/>
                <a:cs typeface="Arial"/>
              </a:rPr>
              <a:t>attempts </a:t>
            </a:r>
            <a:r>
              <a:rPr sz="2400" spc="20" dirty="0">
                <a:latin typeface="Arial"/>
                <a:cs typeface="Arial"/>
              </a:rPr>
              <a:t>to</a:t>
            </a:r>
            <a:r>
              <a:rPr sz="2400" spc="-48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find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40" dirty="0">
                <a:latin typeface="Arial"/>
                <a:cs typeface="Arial"/>
              </a:rPr>
              <a:t>at </a:t>
            </a:r>
            <a:r>
              <a:rPr sz="2400" spc="-70" dirty="0">
                <a:latin typeface="Arial"/>
                <a:cs typeface="Arial"/>
              </a:rPr>
              <a:t>which ordering </a:t>
            </a:r>
            <a:r>
              <a:rPr sz="2400" spc="-145" dirty="0">
                <a:latin typeface="Arial"/>
                <a:cs typeface="Arial"/>
              </a:rPr>
              <a:t>costs  </a:t>
            </a:r>
            <a:r>
              <a:rPr sz="2400" spc="-120" dirty="0">
                <a:latin typeface="Arial"/>
                <a:cs typeface="Arial"/>
              </a:rPr>
              <a:t>equals </a:t>
            </a:r>
            <a:r>
              <a:rPr sz="2400" spc="-85" dirty="0">
                <a:latin typeface="Arial"/>
                <a:cs typeface="Arial"/>
              </a:rPr>
              <a:t>carrying </a:t>
            </a:r>
            <a:r>
              <a:rPr sz="2400" spc="-60" dirty="0">
                <a:latin typeface="Arial"/>
                <a:cs typeface="Arial"/>
              </a:rPr>
              <a:t>inventory</a:t>
            </a:r>
            <a:r>
              <a:rPr sz="2400" spc="-200" dirty="0">
                <a:latin typeface="Arial"/>
                <a:cs typeface="Arial"/>
              </a:rPr>
              <a:t> </a:t>
            </a:r>
            <a:r>
              <a:rPr sz="2400" spc="-130" dirty="0">
                <a:latin typeface="Arial"/>
                <a:cs typeface="Arial"/>
              </a:rPr>
              <a:t>costs.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8267" y="273507"/>
            <a:ext cx="8485505" cy="63620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715" indent="-342900" algn="just">
              <a:lnSpc>
                <a:spcPct val="1000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355600" algn="l"/>
              </a:tabLst>
            </a:pPr>
            <a:r>
              <a:rPr sz="2400" spc="-95" dirty="0">
                <a:latin typeface="Arial"/>
                <a:cs typeface="Arial"/>
              </a:rPr>
              <a:t>Ordering </a:t>
            </a:r>
            <a:r>
              <a:rPr sz="2400" spc="-185" dirty="0">
                <a:latin typeface="Arial"/>
                <a:cs typeface="Arial"/>
              </a:rPr>
              <a:t>a </a:t>
            </a:r>
            <a:r>
              <a:rPr sz="2400" spc="-110" dirty="0">
                <a:latin typeface="Arial"/>
                <a:cs typeface="Arial"/>
              </a:rPr>
              <a:t>large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10" dirty="0">
                <a:latin typeface="Arial"/>
                <a:cs typeface="Arial"/>
              </a:rPr>
              <a:t>of </a:t>
            </a:r>
            <a:r>
              <a:rPr sz="2400" spc="-80" dirty="0">
                <a:latin typeface="Arial"/>
                <a:cs typeface="Arial"/>
              </a:rPr>
              <a:t>materials </a:t>
            </a:r>
            <a:r>
              <a:rPr sz="2400" spc="-110" dirty="0">
                <a:latin typeface="Arial"/>
                <a:cs typeface="Arial"/>
              </a:rPr>
              <a:t>and </a:t>
            </a:r>
            <a:r>
              <a:rPr sz="2400" spc="-145" dirty="0">
                <a:latin typeface="Arial"/>
                <a:cs typeface="Arial"/>
              </a:rPr>
              <a:t>goods </a:t>
            </a:r>
            <a:r>
              <a:rPr sz="2400" spc="-20" dirty="0">
                <a:latin typeface="Arial"/>
                <a:cs typeface="Arial"/>
              </a:rPr>
              <a:t>or </a:t>
            </a:r>
            <a:r>
              <a:rPr sz="2400" spc="-110" dirty="0">
                <a:latin typeface="Arial"/>
                <a:cs typeface="Arial"/>
              </a:rPr>
              <a:t>supplies </a:t>
            </a:r>
            <a:r>
              <a:rPr sz="2400" spc="-145" dirty="0">
                <a:latin typeface="Arial"/>
                <a:cs typeface="Arial"/>
              </a:rPr>
              <a:t>each  </a:t>
            </a:r>
            <a:r>
              <a:rPr sz="2400" spc="-40" dirty="0">
                <a:latin typeface="Arial"/>
                <a:cs typeface="Arial"/>
              </a:rPr>
              <a:t>month </a:t>
            </a:r>
            <a:r>
              <a:rPr sz="2400" spc="5" dirty="0">
                <a:latin typeface="Arial"/>
                <a:cs typeface="Arial"/>
              </a:rPr>
              <a:t>will </a:t>
            </a:r>
            <a:r>
              <a:rPr sz="2400" spc="-145" dirty="0">
                <a:latin typeface="Arial"/>
                <a:cs typeface="Arial"/>
              </a:rPr>
              <a:t>decrease </a:t>
            </a:r>
            <a:r>
              <a:rPr sz="2400" spc="-70" dirty="0">
                <a:latin typeface="Arial"/>
                <a:cs typeface="Arial"/>
              </a:rPr>
              <a:t>your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85" dirty="0">
                <a:latin typeface="Arial"/>
                <a:cs typeface="Arial"/>
              </a:rPr>
              <a:t>frequency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70" dirty="0">
                <a:latin typeface="Arial"/>
                <a:cs typeface="Arial"/>
              </a:rPr>
              <a:t>ordering </a:t>
            </a:r>
            <a:r>
              <a:rPr sz="2400" spc="-105" dirty="0">
                <a:latin typeface="Arial"/>
                <a:cs typeface="Arial"/>
              </a:rPr>
              <a:t>cost, </a:t>
            </a:r>
            <a:r>
              <a:rPr sz="2400" spc="-10" dirty="0">
                <a:latin typeface="Arial"/>
                <a:cs typeface="Arial"/>
              </a:rPr>
              <a:t>but 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65" dirty="0">
                <a:latin typeface="Arial"/>
                <a:cs typeface="Arial"/>
              </a:rPr>
              <a:t>amount </a:t>
            </a:r>
            <a:r>
              <a:rPr sz="2400" spc="-10" dirty="0">
                <a:latin typeface="Arial"/>
                <a:cs typeface="Arial"/>
              </a:rPr>
              <a:t>of </a:t>
            </a:r>
            <a:r>
              <a:rPr sz="2400" spc="-80" dirty="0">
                <a:latin typeface="Arial"/>
                <a:cs typeface="Arial"/>
              </a:rPr>
              <a:t>stored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14" dirty="0">
                <a:latin typeface="Arial"/>
                <a:cs typeface="Arial"/>
              </a:rPr>
              <a:t>and</a:t>
            </a:r>
            <a:r>
              <a:rPr sz="2400" spc="434" dirty="0">
                <a:latin typeface="Arial"/>
                <a:cs typeface="Arial"/>
              </a:rPr>
              <a:t> </a:t>
            </a:r>
            <a:r>
              <a:rPr sz="2400" spc="-65" dirty="0">
                <a:latin typeface="Arial"/>
                <a:cs typeface="Arial"/>
              </a:rPr>
              <a:t>your </a:t>
            </a:r>
            <a:r>
              <a:rPr sz="2400" spc="-70" dirty="0">
                <a:latin typeface="Arial"/>
                <a:cs typeface="Arial"/>
              </a:rPr>
              <a:t>holding </a:t>
            </a:r>
            <a:r>
              <a:rPr sz="2400" spc="-140" dirty="0">
                <a:latin typeface="Arial"/>
                <a:cs typeface="Arial"/>
              </a:rPr>
              <a:t>costs </a:t>
            </a:r>
            <a:r>
              <a:rPr sz="2400" spc="5" dirty="0">
                <a:latin typeface="Arial"/>
                <a:cs typeface="Arial"/>
              </a:rPr>
              <a:t>will  </a:t>
            </a:r>
            <a:r>
              <a:rPr sz="2400" spc="-114" dirty="0">
                <a:latin typeface="Arial"/>
                <a:cs typeface="Arial"/>
              </a:rPr>
              <a:t>increase.</a:t>
            </a:r>
            <a:endParaRPr sz="2400">
              <a:latin typeface="Arial"/>
              <a:cs typeface="Arial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5600" algn="l"/>
              </a:tabLst>
            </a:pPr>
            <a:r>
              <a:rPr sz="2400" spc="-75" dirty="0">
                <a:latin typeface="Arial"/>
                <a:cs typeface="Arial"/>
              </a:rPr>
              <a:t>In contrast, </a:t>
            </a:r>
            <a:r>
              <a:rPr sz="2400" spc="-70" dirty="0">
                <a:latin typeface="Arial"/>
                <a:cs typeface="Arial"/>
              </a:rPr>
              <a:t>ordering </a:t>
            </a:r>
            <a:r>
              <a:rPr sz="2400" spc="-105" dirty="0">
                <a:latin typeface="Arial"/>
                <a:cs typeface="Arial"/>
              </a:rPr>
              <a:t>small </a:t>
            </a:r>
            <a:r>
              <a:rPr sz="2400" spc="-55" dirty="0">
                <a:latin typeface="Arial"/>
                <a:cs typeface="Arial"/>
              </a:rPr>
              <a:t>quantities </a:t>
            </a:r>
            <a:r>
              <a:rPr sz="2400" spc="-45" dirty="0">
                <a:latin typeface="Arial"/>
                <a:cs typeface="Arial"/>
              </a:rPr>
              <a:t>throughout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40" dirty="0">
                <a:latin typeface="Arial"/>
                <a:cs typeface="Arial"/>
              </a:rPr>
              <a:t>month </a:t>
            </a:r>
            <a:r>
              <a:rPr sz="2400" spc="5" dirty="0">
                <a:latin typeface="Arial"/>
                <a:cs typeface="Arial"/>
              </a:rPr>
              <a:t>will  </a:t>
            </a:r>
            <a:r>
              <a:rPr sz="2400" spc="-145" dirty="0">
                <a:latin typeface="Arial"/>
                <a:cs typeface="Arial"/>
              </a:rPr>
              <a:t>decrease </a:t>
            </a:r>
            <a:r>
              <a:rPr sz="2400" spc="-85" dirty="0">
                <a:latin typeface="Arial"/>
                <a:cs typeface="Arial"/>
              </a:rPr>
              <a:t>stored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70" dirty="0">
                <a:latin typeface="Arial"/>
                <a:cs typeface="Arial"/>
              </a:rPr>
              <a:t>your </a:t>
            </a:r>
            <a:r>
              <a:rPr sz="2400" spc="-75" dirty="0">
                <a:latin typeface="Arial"/>
                <a:cs typeface="Arial"/>
              </a:rPr>
              <a:t>holding </a:t>
            </a:r>
            <a:r>
              <a:rPr sz="2400" spc="-135" dirty="0">
                <a:latin typeface="Arial"/>
                <a:cs typeface="Arial"/>
              </a:rPr>
              <a:t>costs, </a:t>
            </a:r>
            <a:r>
              <a:rPr sz="2400" spc="-10" dirty="0">
                <a:latin typeface="Arial"/>
                <a:cs typeface="Arial"/>
              </a:rPr>
              <a:t>but </a:t>
            </a:r>
            <a:r>
              <a:rPr sz="2400" spc="-125" dirty="0">
                <a:latin typeface="Arial"/>
                <a:cs typeface="Arial"/>
              </a:rPr>
              <a:t>increase  </a:t>
            </a:r>
            <a:r>
              <a:rPr sz="2400" spc="-65" dirty="0">
                <a:latin typeface="Arial"/>
                <a:cs typeface="Arial"/>
              </a:rPr>
              <a:t>your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85" dirty="0">
                <a:latin typeface="Arial"/>
                <a:cs typeface="Arial"/>
              </a:rPr>
              <a:t>frequency </a:t>
            </a:r>
            <a:r>
              <a:rPr sz="2400" spc="-120" dirty="0">
                <a:latin typeface="Arial"/>
                <a:cs typeface="Arial"/>
              </a:rPr>
              <a:t>and </a:t>
            </a:r>
            <a:r>
              <a:rPr sz="2400" spc="-70" dirty="0">
                <a:latin typeface="Arial"/>
                <a:cs typeface="Arial"/>
              </a:rPr>
              <a:t>ordering </a:t>
            </a:r>
            <a:r>
              <a:rPr sz="2400" spc="-130" dirty="0">
                <a:latin typeface="Arial"/>
                <a:cs typeface="Arial"/>
              </a:rPr>
              <a:t>costs. </a:t>
            </a:r>
            <a:r>
              <a:rPr sz="2400" spc="-300" dirty="0">
                <a:latin typeface="Arial"/>
                <a:cs typeface="Arial"/>
              </a:rPr>
              <a:t>To </a:t>
            </a:r>
            <a:r>
              <a:rPr sz="2400" spc="-125" dirty="0">
                <a:latin typeface="Arial"/>
                <a:cs typeface="Arial"/>
              </a:rPr>
              <a:t>balance </a:t>
            </a:r>
            <a:r>
              <a:rPr sz="2400" spc="-100" dirty="0">
                <a:latin typeface="Arial"/>
                <a:cs typeface="Arial"/>
              </a:rPr>
              <a:t>these </a:t>
            </a:r>
            <a:r>
              <a:rPr sz="2400" spc="5" dirty="0">
                <a:latin typeface="Arial"/>
                <a:cs typeface="Arial"/>
              </a:rPr>
              <a:t>two  </a:t>
            </a:r>
            <a:r>
              <a:rPr sz="2400" spc="-85" dirty="0">
                <a:latin typeface="Arial"/>
                <a:cs typeface="Arial"/>
              </a:rPr>
              <a:t>results, </a:t>
            </a:r>
            <a:r>
              <a:rPr sz="2400" spc="-95" dirty="0">
                <a:latin typeface="Arial"/>
                <a:cs typeface="Arial"/>
              </a:rPr>
              <a:t>you </a:t>
            </a:r>
            <a:r>
              <a:rPr sz="2400" spc="-155" dirty="0">
                <a:latin typeface="Arial"/>
                <a:cs typeface="Arial"/>
              </a:rPr>
              <a:t>can </a:t>
            </a:r>
            <a:r>
              <a:rPr sz="2400" spc="-165" dirty="0">
                <a:latin typeface="Arial"/>
                <a:cs typeface="Arial"/>
              </a:rPr>
              <a:t>use </a:t>
            </a:r>
            <a:r>
              <a:rPr sz="2400" spc="-35" dirty="0">
                <a:latin typeface="Arial"/>
                <a:cs typeface="Arial"/>
              </a:rPr>
              <a:t>the </a:t>
            </a:r>
            <a:r>
              <a:rPr sz="2400" spc="-105" dirty="0">
                <a:latin typeface="Arial"/>
                <a:cs typeface="Arial"/>
              </a:rPr>
              <a:t>economic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60" dirty="0">
                <a:latin typeface="Arial"/>
                <a:cs typeface="Arial"/>
              </a:rPr>
              <a:t>inventory  </a:t>
            </a:r>
            <a:r>
              <a:rPr sz="2400" spc="-130" dirty="0">
                <a:latin typeface="Arial"/>
                <a:cs typeface="Arial"/>
              </a:rPr>
              <a:t>system.</a:t>
            </a:r>
            <a:endParaRPr sz="2400">
              <a:latin typeface="Arial"/>
              <a:cs typeface="Arial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5600" algn="l"/>
              </a:tabLst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145" dirty="0">
                <a:latin typeface="Arial"/>
                <a:cs typeface="Arial"/>
              </a:rPr>
              <a:t>system </a:t>
            </a:r>
            <a:r>
              <a:rPr sz="2400" spc="-50" dirty="0">
                <a:latin typeface="Arial"/>
                <a:cs typeface="Arial"/>
              </a:rPr>
              <a:t>identifies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60" dirty="0">
                <a:latin typeface="Arial"/>
                <a:cs typeface="Arial"/>
              </a:rPr>
              <a:t>order quantities </a:t>
            </a:r>
            <a:r>
              <a:rPr sz="2400" spc="-5" dirty="0">
                <a:latin typeface="Arial"/>
                <a:cs typeface="Arial"/>
              </a:rPr>
              <a:t>that </a:t>
            </a:r>
            <a:r>
              <a:rPr sz="2400" spc="-70" dirty="0">
                <a:latin typeface="Arial"/>
                <a:cs typeface="Arial"/>
              </a:rPr>
              <a:t>-- </a:t>
            </a:r>
            <a:r>
              <a:rPr sz="2400" spc="-80" dirty="0">
                <a:latin typeface="Arial"/>
                <a:cs typeface="Arial"/>
              </a:rPr>
              <a:t>when  </a:t>
            </a:r>
            <a:r>
              <a:rPr sz="2400" spc="-110" dirty="0">
                <a:latin typeface="Arial"/>
                <a:cs typeface="Arial"/>
              </a:rPr>
              <a:t>added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95" dirty="0">
                <a:latin typeface="Arial"/>
                <a:cs typeface="Arial"/>
              </a:rPr>
              <a:t>existing </a:t>
            </a:r>
            <a:r>
              <a:rPr sz="2400" spc="-75" dirty="0">
                <a:latin typeface="Arial"/>
                <a:cs typeface="Arial"/>
              </a:rPr>
              <a:t>inventories </a:t>
            </a:r>
            <a:r>
              <a:rPr sz="2400" spc="-70" dirty="0">
                <a:latin typeface="Arial"/>
                <a:cs typeface="Arial"/>
              </a:rPr>
              <a:t>-- </a:t>
            </a:r>
            <a:r>
              <a:rPr sz="2400" spc="5" dirty="0">
                <a:latin typeface="Arial"/>
                <a:cs typeface="Arial"/>
              </a:rPr>
              <a:t>will </a:t>
            </a:r>
            <a:r>
              <a:rPr sz="2400" spc="-65" dirty="0">
                <a:latin typeface="Arial"/>
                <a:cs typeface="Arial"/>
              </a:rPr>
              <a:t>bring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10" dirty="0">
                <a:latin typeface="Arial"/>
                <a:cs typeface="Arial"/>
              </a:rPr>
              <a:t>levels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5" dirty="0">
                <a:latin typeface="Arial"/>
                <a:cs typeface="Arial"/>
              </a:rPr>
              <a:t>that  </a:t>
            </a:r>
            <a:r>
              <a:rPr sz="2400" spc="-70" dirty="0">
                <a:latin typeface="Arial"/>
                <a:cs typeface="Arial"/>
              </a:rPr>
              <a:t>which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150" dirty="0">
                <a:latin typeface="Arial"/>
                <a:cs typeface="Arial"/>
              </a:rPr>
              <a:t>necessary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125" dirty="0">
                <a:latin typeface="Arial"/>
                <a:cs typeface="Arial"/>
              </a:rPr>
              <a:t>balance </a:t>
            </a:r>
            <a:r>
              <a:rPr sz="2400" spc="-65" dirty="0">
                <a:latin typeface="Arial"/>
                <a:cs typeface="Arial"/>
              </a:rPr>
              <a:t>your </a:t>
            </a:r>
            <a:r>
              <a:rPr sz="2400" spc="-130" dirty="0">
                <a:latin typeface="Arial"/>
                <a:cs typeface="Arial"/>
              </a:rPr>
              <a:t>company’s </a:t>
            </a:r>
            <a:r>
              <a:rPr sz="2400" spc="-100" dirty="0">
                <a:latin typeface="Arial"/>
                <a:cs typeface="Arial"/>
              </a:rPr>
              <a:t>annual </a:t>
            </a:r>
            <a:r>
              <a:rPr sz="2400" spc="-70" dirty="0">
                <a:latin typeface="Arial"/>
                <a:cs typeface="Arial"/>
              </a:rPr>
              <a:t>holding</a:t>
            </a:r>
            <a:r>
              <a:rPr sz="2400" spc="-254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and  </a:t>
            </a:r>
            <a:r>
              <a:rPr sz="2400" spc="-70" dirty="0">
                <a:latin typeface="Arial"/>
                <a:cs typeface="Arial"/>
              </a:rPr>
              <a:t>ordering</a:t>
            </a:r>
            <a:r>
              <a:rPr sz="2400" spc="-130" dirty="0">
                <a:latin typeface="Arial"/>
                <a:cs typeface="Arial"/>
              </a:rPr>
              <a:t> costs.</a:t>
            </a:r>
            <a:endParaRPr sz="2400">
              <a:latin typeface="Arial"/>
              <a:cs typeface="Arial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5600" algn="l"/>
              </a:tabLst>
            </a:pPr>
            <a:r>
              <a:rPr sz="2400" spc="-75" dirty="0">
                <a:latin typeface="Arial"/>
                <a:cs typeface="Arial"/>
              </a:rPr>
              <a:t>In </a:t>
            </a:r>
            <a:r>
              <a:rPr sz="2400" spc="-50" dirty="0">
                <a:latin typeface="Arial"/>
                <a:cs typeface="Arial"/>
              </a:rPr>
              <a:t>this </a:t>
            </a:r>
            <a:r>
              <a:rPr sz="2400" spc="-160" dirty="0">
                <a:latin typeface="Arial"/>
                <a:cs typeface="Arial"/>
              </a:rPr>
              <a:t>way, </a:t>
            </a: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105" dirty="0">
                <a:latin typeface="Arial"/>
                <a:cs typeface="Arial"/>
              </a:rPr>
              <a:t>minimizes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30" dirty="0">
                <a:latin typeface="Arial"/>
                <a:cs typeface="Arial"/>
              </a:rPr>
              <a:t>costs, </a:t>
            </a:r>
            <a:r>
              <a:rPr sz="2400" spc="-155" dirty="0">
                <a:latin typeface="Arial"/>
                <a:cs typeface="Arial"/>
              </a:rPr>
              <a:t>such </a:t>
            </a:r>
            <a:r>
              <a:rPr sz="2400" spc="-225" dirty="0">
                <a:latin typeface="Arial"/>
                <a:cs typeface="Arial"/>
              </a:rPr>
              <a:t>as </a:t>
            </a:r>
            <a:r>
              <a:rPr sz="2400" spc="-70" dirty="0">
                <a:latin typeface="Arial"/>
                <a:cs typeface="Arial"/>
              </a:rPr>
              <a:t>holding </a:t>
            </a:r>
            <a:r>
              <a:rPr sz="2400" spc="-130" dirty="0">
                <a:latin typeface="Arial"/>
                <a:cs typeface="Arial"/>
              </a:rPr>
              <a:t>costs,  </a:t>
            </a:r>
            <a:r>
              <a:rPr sz="2400" spc="-90" dirty="0">
                <a:latin typeface="Arial"/>
                <a:cs typeface="Arial"/>
              </a:rPr>
              <a:t>tax </a:t>
            </a:r>
            <a:r>
              <a:rPr sz="2400" spc="-165" dirty="0">
                <a:latin typeface="Arial"/>
                <a:cs typeface="Arial"/>
              </a:rPr>
              <a:t>expenses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110" dirty="0">
                <a:latin typeface="Arial"/>
                <a:cs typeface="Arial"/>
              </a:rPr>
              <a:t>warehouse </a:t>
            </a:r>
            <a:r>
              <a:rPr sz="2400" spc="-70" dirty="0">
                <a:latin typeface="Arial"/>
                <a:cs typeface="Arial"/>
              </a:rPr>
              <a:t>investment, </a:t>
            </a:r>
            <a:r>
              <a:rPr sz="2400" spc="-10" dirty="0">
                <a:latin typeface="Arial"/>
                <a:cs typeface="Arial"/>
              </a:rPr>
              <a:t>but </a:t>
            </a:r>
            <a:r>
              <a:rPr sz="2400" spc="-140" dirty="0">
                <a:latin typeface="Arial"/>
                <a:cs typeface="Arial"/>
              </a:rPr>
              <a:t>ensures </a:t>
            </a:r>
            <a:r>
              <a:rPr sz="2400" spc="-55" dirty="0">
                <a:latin typeface="Arial"/>
                <a:cs typeface="Arial"/>
              </a:rPr>
              <a:t>inventory</a:t>
            </a:r>
            <a:r>
              <a:rPr sz="2400" spc="-325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is  </a:t>
            </a:r>
            <a:r>
              <a:rPr sz="2400" spc="-105" dirty="0">
                <a:latin typeface="Arial"/>
                <a:cs typeface="Arial"/>
              </a:rPr>
              <a:t>available </a:t>
            </a:r>
            <a:r>
              <a:rPr sz="2400" spc="20" dirty="0">
                <a:latin typeface="Arial"/>
                <a:cs typeface="Arial"/>
              </a:rPr>
              <a:t>to</a:t>
            </a:r>
            <a:r>
              <a:rPr sz="2400" spc="-509" dirty="0">
                <a:latin typeface="Arial"/>
                <a:cs typeface="Arial"/>
              </a:rPr>
              <a:t> </a:t>
            </a:r>
            <a:r>
              <a:rPr sz="2400" spc="10" dirty="0">
                <a:latin typeface="Arial"/>
                <a:cs typeface="Arial"/>
              </a:rPr>
              <a:t>fulfill </a:t>
            </a:r>
            <a:r>
              <a:rPr sz="2400" spc="-90" dirty="0">
                <a:latin typeface="Arial"/>
                <a:cs typeface="Arial"/>
              </a:rPr>
              <a:t>customer </a:t>
            </a:r>
            <a:r>
              <a:rPr sz="2400" spc="-110" dirty="0">
                <a:latin typeface="Arial"/>
                <a:cs typeface="Arial"/>
              </a:rPr>
              <a:t>demand </a:t>
            </a:r>
            <a:r>
              <a:rPr sz="2400" spc="-25" dirty="0">
                <a:latin typeface="Arial"/>
                <a:cs typeface="Arial"/>
              </a:rPr>
              <a:t>or </a:t>
            </a:r>
            <a:r>
              <a:rPr sz="2400" spc="-55" dirty="0">
                <a:latin typeface="Arial"/>
                <a:cs typeface="Arial"/>
              </a:rPr>
              <a:t>production </a:t>
            </a:r>
            <a:r>
              <a:rPr sz="2400" spc="-95" dirty="0">
                <a:latin typeface="Arial"/>
                <a:cs typeface="Arial"/>
              </a:rPr>
              <a:t>orders</a:t>
            </a:r>
            <a:endParaRPr sz="2400">
              <a:latin typeface="Arial"/>
              <a:cs typeface="Arial"/>
            </a:endParaRPr>
          </a:p>
          <a:p>
            <a:pPr marL="290195">
              <a:lnSpc>
                <a:spcPct val="100000"/>
              </a:lnSpc>
              <a:spcBef>
                <a:spcPts val="63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323844" y="240791"/>
            <a:ext cx="2258568" cy="8991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049011" y="240791"/>
            <a:ext cx="624839" cy="89915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563239" y="331165"/>
            <a:ext cx="175323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5" dirty="0"/>
              <a:t>Problem</a:t>
            </a:r>
            <a:r>
              <a:rPr sz="3200" spc="-250" dirty="0"/>
              <a:t> </a:t>
            </a:r>
            <a:r>
              <a:rPr sz="3200" spc="-155" dirty="0"/>
              <a:t>2</a:t>
            </a:r>
            <a:endParaRPr sz="3200"/>
          </a:p>
        </p:txBody>
      </p:sp>
      <p:sp>
        <p:nvSpPr>
          <p:cNvPr id="5" name="object 5"/>
          <p:cNvSpPr txBox="1"/>
          <p:nvPr/>
        </p:nvSpPr>
        <p:spPr>
          <a:xfrm>
            <a:off x="618540" y="1139190"/>
            <a:ext cx="7875270" cy="4893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145" dirty="0">
                <a:latin typeface="Arial"/>
                <a:cs typeface="Arial"/>
              </a:rPr>
              <a:t>Fine </a:t>
            </a:r>
            <a:r>
              <a:rPr sz="2400" spc="-120" dirty="0">
                <a:latin typeface="Arial"/>
                <a:cs typeface="Arial"/>
              </a:rPr>
              <a:t>Garments </a:t>
            </a:r>
            <a:r>
              <a:rPr sz="2400" spc="-165" dirty="0">
                <a:latin typeface="Arial"/>
                <a:cs typeface="Arial"/>
              </a:rPr>
              <a:t>Company </a:t>
            </a:r>
            <a:r>
              <a:rPr sz="2400" spc="-105" dirty="0">
                <a:latin typeface="Arial"/>
                <a:cs typeface="Arial"/>
              </a:rPr>
              <a:t>(Problem </a:t>
            </a:r>
            <a:r>
              <a:rPr sz="2400" spc="-95" dirty="0">
                <a:latin typeface="Arial"/>
                <a:cs typeface="Arial"/>
              </a:rPr>
              <a:t>1) wants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170" dirty="0">
                <a:latin typeface="Arial"/>
                <a:cs typeface="Arial"/>
              </a:rPr>
              <a:t>use</a:t>
            </a:r>
            <a:r>
              <a:rPr sz="2400" spc="-305" dirty="0">
                <a:latin typeface="Arial"/>
                <a:cs typeface="Arial"/>
              </a:rPr>
              <a:t> </a:t>
            </a:r>
            <a:r>
              <a:rPr sz="2400" spc="-190" dirty="0">
                <a:latin typeface="Arial"/>
                <a:cs typeface="Arial"/>
              </a:rPr>
              <a:t>a  </a:t>
            </a:r>
            <a:r>
              <a:rPr sz="2400" spc="-60" dirty="0">
                <a:latin typeface="Arial"/>
                <a:cs typeface="Arial"/>
              </a:rPr>
              <a:t>reorder </a:t>
            </a:r>
            <a:r>
              <a:rPr sz="2400" spc="-25" dirty="0">
                <a:latin typeface="Arial"/>
                <a:cs typeface="Arial"/>
              </a:rPr>
              <a:t>point </a:t>
            </a:r>
            <a:r>
              <a:rPr sz="2400" spc="-130" dirty="0">
                <a:latin typeface="Arial"/>
                <a:cs typeface="Arial"/>
              </a:rPr>
              <a:t>system. </a:t>
            </a:r>
            <a:r>
              <a:rPr sz="2400" spc="35" dirty="0">
                <a:latin typeface="Arial"/>
                <a:cs typeface="Arial"/>
              </a:rPr>
              <a:t>It </a:t>
            </a:r>
            <a:r>
              <a:rPr sz="2400" spc="-180" dirty="0">
                <a:latin typeface="Arial"/>
                <a:cs typeface="Arial"/>
              </a:rPr>
              <a:t>has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95" dirty="0">
                <a:latin typeface="Arial"/>
                <a:cs typeface="Arial"/>
              </a:rPr>
              <a:t>set </a:t>
            </a:r>
            <a:r>
              <a:rPr sz="2400" spc="-40" dirty="0">
                <a:latin typeface="Arial"/>
                <a:cs typeface="Arial"/>
              </a:rPr>
              <a:t>at </a:t>
            </a:r>
            <a:r>
              <a:rPr sz="2400" spc="-105" dirty="0">
                <a:latin typeface="Arial"/>
                <a:cs typeface="Arial"/>
              </a:rPr>
              <a:t>35,  </a:t>
            </a:r>
            <a:r>
              <a:rPr sz="2400" spc="-95" dirty="0">
                <a:latin typeface="Arial"/>
                <a:cs typeface="Arial"/>
              </a:rPr>
              <a:t>calculated </a:t>
            </a:r>
            <a:r>
              <a:rPr sz="2400" spc="-30" dirty="0">
                <a:latin typeface="Arial"/>
                <a:cs typeface="Arial"/>
              </a:rPr>
              <a:t>in the </a:t>
            </a:r>
            <a:r>
              <a:rPr sz="2400" spc="-95" dirty="0">
                <a:latin typeface="Arial"/>
                <a:cs typeface="Arial"/>
              </a:rPr>
              <a:t>previous </a:t>
            </a:r>
            <a:r>
              <a:rPr sz="2400" spc="-65" dirty="0">
                <a:latin typeface="Arial"/>
                <a:cs typeface="Arial"/>
              </a:rPr>
              <a:t>problem. </a:t>
            </a:r>
            <a:r>
              <a:rPr sz="2400" spc="-300" dirty="0">
                <a:latin typeface="Arial"/>
                <a:cs typeface="Arial"/>
              </a:rPr>
              <a:t>To </a:t>
            </a:r>
            <a:r>
              <a:rPr sz="2400" spc="-55" dirty="0">
                <a:latin typeface="Arial"/>
                <a:cs typeface="Arial"/>
              </a:rPr>
              <a:t>allow </a:t>
            </a:r>
            <a:r>
              <a:rPr sz="2400" spc="-10" dirty="0">
                <a:latin typeface="Arial"/>
                <a:cs typeface="Arial"/>
              </a:rPr>
              <a:t>for </a:t>
            </a:r>
            <a:r>
              <a:rPr sz="2400" spc="-70" dirty="0">
                <a:latin typeface="Arial"/>
                <a:cs typeface="Arial"/>
              </a:rPr>
              <a:t>uncertainties</a:t>
            </a:r>
            <a:r>
              <a:rPr sz="2400" spc="-470" dirty="0">
                <a:latin typeface="Arial"/>
                <a:cs typeface="Arial"/>
              </a:rPr>
              <a:t> </a:t>
            </a:r>
            <a:r>
              <a:rPr sz="2400" spc="-30" dirty="0">
                <a:latin typeface="Arial"/>
                <a:cs typeface="Arial"/>
              </a:rPr>
              <a:t>in  </a:t>
            </a:r>
            <a:r>
              <a:rPr sz="2400" spc="-70" dirty="0">
                <a:latin typeface="Arial"/>
                <a:cs typeface="Arial"/>
              </a:rPr>
              <a:t>delivery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b="1" spc="-190" dirty="0">
                <a:latin typeface="Arial"/>
                <a:cs typeface="Arial"/>
              </a:rPr>
              <a:t>customer </a:t>
            </a:r>
            <a:r>
              <a:rPr sz="2400" b="1" spc="-155" dirty="0">
                <a:latin typeface="Arial"/>
                <a:cs typeface="Arial"/>
              </a:rPr>
              <a:t>demand</a:t>
            </a:r>
            <a:r>
              <a:rPr sz="2400" spc="-155" dirty="0">
                <a:latin typeface="Arial"/>
                <a:cs typeface="Arial"/>
              </a:rPr>
              <a:t>, </a:t>
            </a:r>
            <a:r>
              <a:rPr sz="2400" spc="75" dirty="0">
                <a:latin typeface="Arial"/>
                <a:cs typeface="Arial"/>
              </a:rPr>
              <a:t>it </a:t>
            </a:r>
            <a:r>
              <a:rPr sz="2400" spc="-125" dirty="0">
                <a:latin typeface="Arial"/>
                <a:cs typeface="Arial"/>
              </a:rPr>
              <a:t>wishes </a:t>
            </a:r>
            <a:r>
              <a:rPr sz="2400" spc="15" dirty="0">
                <a:latin typeface="Arial"/>
                <a:cs typeface="Arial"/>
              </a:rPr>
              <a:t>to </a:t>
            </a:r>
            <a:r>
              <a:rPr sz="2400" spc="-55" dirty="0">
                <a:latin typeface="Arial"/>
                <a:cs typeface="Arial"/>
              </a:rPr>
              <a:t>hold </a:t>
            </a:r>
            <a:r>
              <a:rPr sz="2400" spc="-120" dirty="0">
                <a:latin typeface="Arial"/>
                <a:cs typeface="Arial"/>
              </a:rPr>
              <a:t>4 </a:t>
            </a:r>
            <a:r>
              <a:rPr sz="2400" spc="-145" dirty="0">
                <a:latin typeface="Arial"/>
                <a:cs typeface="Arial"/>
              </a:rPr>
              <a:t>weeks </a:t>
            </a:r>
            <a:r>
              <a:rPr sz="2400" spc="-10" dirty="0">
                <a:latin typeface="Arial"/>
                <a:cs typeface="Arial"/>
              </a:rPr>
              <a:t>of  </a:t>
            </a:r>
            <a:r>
              <a:rPr sz="2400" spc="-110" dirty="0">
                <a:latin typeface="Arial"/>
                <a:cs typeface="Arial"/>
              </a:rPr>
              <a:t>demand </a:t>
            </a:r>
            <a:r>
              <a:rPr sz="2400" spc="-225" dirty="0">
                <a:latin typeface="Arial"/>
                <a:cs typeface="Arial"/>
              </a:rPr>
              <a:t>as </a:t>
            </a:r>
            <a:r>
              <a:rPr sz="2400" spc="-100" dirty="0">
                <a:latin typeface="Arial"/>
                <a:cs typeface="Arial"/>
              </a:rPr>
              <a:t>safety </a:t>
            </a:r>
            <a:r>
              <a:rPr sz="2400" spc="-105" dirty="0">
                <a:latin typeface="Arial"/>
                <a:cs typeface="Arial"/>
              </a:rPr>
              <a:t>stock. </a:t>
            </a:r>
            <a:r>
              <a:rPr sz="2400" spc="-70" dirty="0">
                <a:latin typeface="Arial"/>
                <a:cs typeface="Arial"/>
              </a:rPr>
              <a:t>What </a:t>
            </a:r>
            <a:r>
              <a:rPr sz="2400" spc="-95" dirty="0">
                <a:latin typeface="Arial"/>
                <a:cs typeface="Arial"/>
              </a:rPr>
              <a:t>should </a:t>
            </a:r>
            <a:r>
              <a:rPr sz="2400" spc="-40" dirty="0">
                <a:latin typeface="Arial"/>
                <a:cs typeface="Arial"/>
              </a:rPr>
              <a:t>its </a:t>
            </a:r>
            <a:r>
              <a:rPr sz="2400" spc="-60" dirty="0">
                <a:latin typeface="Arial"/>
                <a:cs typeface="Arial"/>
              </a:rPr>
              <a:t>reorder </a:t>
            </a:r>
            <a:r>
              <a:rPr sz="2400" spc="-135" dirty="0">
                <a:latin typeface="Arial"/>
                <a:cs typeface="Arial"/>
              </a:rPr>
              <a:t>point(ROP) </a:t>
            </a:r>
            <a:r>
              <a:rPr sz="2400" spc="-114" dirty="0">
                <a:latin typeface="Arial"/>
                <a:cs typeface="Arial"/>
              </a:rPr>
              <a:t>be  </a:t>
            </a:r>
            <a:r>
              <a:rPr sz="2400" spc="40" dirty="0">
                <a:latin typeface="Arial"/>
                <a:cs typeface="Arial"/>
              </a:rPr>
              <a:t>if</a:t>
            </a:r>
            <a:r>
              <a:rPr sz="2400" spc="-470" dirty="0">
                <a:latin typeface="Arial"/>
                <a:cs typeface="Arial"/>
              </a:rPr>
              <a:t>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70" dirty="0">
                <a:latin typeface="Arial"/>
                <a:cs typeface="Arial"/>
              </a:rPr>
              <a:t>delivery </a:t>
            </a:r>
            <a:r>
              <a:rPr sz="2400" spc="-95" dirty="0">
                <a:latin typeface="Arial"/>
                <a:cs typeface="Arial"/>
              </a:rPr>
              <a:t>lead </a:t>
            </a:r>
            <a:r>
              <a:rPr sz="2400" spc="-20" dirty="0">
                <a:latin typeface="Arial"/>
                <a:cs typeface="Arial"/>
              </a:rPr>
              <a:t>time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120" dirty="0">
                <a:latin typeface="Arial"/>
                <a:cs typeface="Arial"/>
              </a:rPr>
              <a:t>2 </a:t>
            </a:r>
            <a:r>
              <a:rPr sz="2400" spc="-160" dirty="0">
                <a:latin typeface="Arial"/>
                <a:cs typeface="Arial"/>
              </a:rPr>
              <a:t>weeks?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spc="-165" dirty="0">
                <a:latin typeface="Arial"/>
                <a:cs typeface="Arial"/>
              </a:rPr>
              <a:t>Safety </a:t>
            </a:r>
            <a:r>
              <a:rPr sz="2800" spc="-135" dirty="0">
                <a:latin typeface="Arial"/>
                <a:cs typeface="Arial"/>
              </a:rPr>
              <a:t>stock </a:t>
            </a:r>
            <a:r>
              <a:rPr sz="2800" spc="-340" dirty="0">
                <a:latin typeface="Arial"/>
                <a:cs typeface="Arial"/>
              </a:rPr>
              <a:t>(SS)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125" dirty="0">
                <a:latin typeface="Arial"/>
                <a:cs typeface="Arial"/>
              </a:rPr>
              <a:t>cover </a:t>
            </a:r>
            <a:r>
              <a:rPr sz="2800" spc="-145" dirty="0">
                <a:latin typeface="Arial"/>
                <a:cs typeface="Arial"/>
              </a:rPr>
              <a:t>4 </a:t>
            </a:r>
            <a:r>
              <a:rPr sz="2800" spc="-170" dirty="0">
                <a:latin typeface="Arial"/>
                <a:cs typeface="Arial"/>
              </a:rPr>
              <a:t>weeks </a:t>
            </a:r>
            <a:r>
              <a:rPr sz="2800" spc="-10" dirty="0">
                <a:latin typeface="Arial"/>
                <a:cs typeface="Arial"/>
              </a:rPr>
              <a:t>of </a:t>
            </a:r>
            <a:r>
              <a:rPr sz="2800" spc="-130" dirty="0">
                <a:latin typeface="Arial"/>
                <a:cs typeface="Arial"/>
              </a:rPr>
              <a:t>demand</a:t>
            </a:r>
            <a:r>
              <a:rPr sz="2800" spc="-215" dirty="0">
                <a:latin typeface="Arial"/>
                <a:cs typeface="Arial"/>
              </a:rPr>
              <a:t> </a:t>
            </a:r>
            <a:r>
              <a:rPr sz="2800" spc="-245" dirty="0">
                <a:latin typeface="Arial"/>
                <a:cs typeface="Arial"/>
              </a:rPr>
              <a:t>=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2800" spc="-145" dirty="0">
                <a:latin typeface="Arial"/>
                <a:cs typeface="Arial"/>
              </a:rPr>
              <a:t>1200 </a:t>
            </a:r>
            <a:r>
              <a:rPr sz="2800" spc="-5" dirty="0">
                <a:latin typeface="Noto Sans CJK JP Regular"/>
                <a:cs typeface="Noto Sans CJK JP Regular"/>
              </a:rPr>
              <a:t>× </a:t>
            </a:r>
            <a:r>
              <a:rPr sz="2800" spc="-55" dirty="0">
                <a:latin typeface="Arial"/>
                <a:cs typeface="Arial"/>
              </a:rPr>
              <a:t>(4/52) </a:t>
            </a:r>
            <a:r>
              <a:rPr sz="2800" spc="-245" dirty="0">
                <a:latin typeface="Arial"/>
                <a:cs typeface="Arial"/>
              </a:rPr>
              <a:t>= </a:t>
            </a:r>
            <a:r>
              <a:rPr sz="2800" spc="-125" dirty="0">
                <a:latin typeface="Arial"/>
                <a:cs typeface="Arial"/>
              </a:rPr>
              <a:t>92, </a:t>
            </a:r>
            <a:r>
              <a:rPr sz="2800" spc="-160" dirty="0">
                <a:latin typeface="Arial"/>
                <a:cs typeface="Arial"/>
              </a:rPr>
              <a:t>since </a:t>
            </a:r>
            <a:r>
              <a:rPr sz="2800" spc="-145" dirty="0">
                <a:latin typeface="Arial"/>
                <a:cs typeface="Arial"/>
              </a:rPr>
              <a:t>1200 is </a:t>
            </a:r>
            <a:r>
              <a:rPr sz="2800" spc="-40" dirty="0">
                <a:latin typeface="Arial"/>
                <a:cs typeface="Arial"/>
              </a:rPr>
              <a:t>the </a:t>
            </a:r>
            <a:r>
              <a:rPr sz="2800" spc="-114" dirty="0">
                <a:latin typeface="Arial"/>
                <a:cs typeface="Arial"/>
              </a:rPr>
              <a:t>annual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spc="-125" dirty="0">
                <a:latin typeface="Arial"/>
                <a:cs typeface="Arial"/>
              </a:rPr>
              <a:t>demand.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i="1" spc="-90" dirty="0">
                <a:latin typeface="Trebuchet MS"/>
                <a:cs typeface="Trebuchet MS"/>
              </a:rPr>
              <a:t>ROP </a:t>
            </a:r>
            <a:r>
              <a:rPr sz="2800" spc="-245" dirty="0">
                <a:latin typeface="Arial"/>
                <a:cs typeface="Arial"/>
              </a:rPr>
              <a:t>= </a:t>
            </a:r>
            <a:r>
              <a:rPr sz="2800" i="1" dirty="0">
                <a:latin typeface="Trebuchet MS"/>
                <a:cs typeface="Trebuchet MS"/>
              </a:rPr>
              <a:t>D </a:t>
            </a:r>
            <a:r>
              <a:rPr sz="2800" spc="-5" dirty="0">
                <a:latin typeface="Noto Sans CJK JP Regular"/>
                <a:cs typeface="Noto Sans CJK JP Regular"/>
              </a:rPr>
              <a:t>× </a:t>
            </a:r>
            <a:r>
              <a:rPr sz="2800" i="1" spc="-245" dirty="0">
                <a:latin typeface="Trebuchet MS"/>
                <a:cs typeface="Trebuchet MS"/>
              </a:rPr>
              <a:t>L </a:t>
            </a:r>
            <a:r>
              <a:rPr sz="2800" spc="-245" dirty="0">
                <a:latin typeface="Arial"/>
                <a:cs typeface="Arial"/>
              </a:rPr>
              <a:t>+ </a:t>
            </a:r>
            <a:r>
              <a:rPr sz="2800" i="1" spc="-90" dirty="0">
                <a:latin typeface="Trebuchet MS"/>
                <a:cs typeface="Trebuchet MS"/>
              </a:rPr>
              <a:t>SS </a:t>
            </a:r>
            <a:r>
              <a:rPr sz="2800" spc="-245" dirty="0">
                <a:latin typeface="Arial"/>
                <a:cs typeface="Arial"/>
              </a:rPr>
              <a:t>= </a:t>
            </a:r>
            <a:r>
              <a:rPr sz="2800" spc="-140" dirty="0">
                <a:latin typeface="Arial"/>
                <a:cs typeface="Arial"/>
              </a:rPr>
              <a:t>1200 </a:t>
            </a:r>
            <a:r>
              <a:rPr sz="2800" spc="-5" dirty="0">
                <a:latin typeface="Noto Sans CJK JP Regular"/>
                <a:cs typeface="Noto Sans CJK JP Regular"/>
              </a:rPr>
              <a:t>× </a:t>
            </a:r>
            <a:r>
              <a:rPr sz="2800" spc="-55" dirty="0">
                <a:latin typeface="Arial"/>
                <a:cs typeface="Arial"/>
              </a:rPr>
              <a:t>(2/52) </a:t>
            </a:r>
            <a:r>
              <a:rPr sz="2800" spc="-245" dirty="0">
                <a:latin typeface="Arial"/>
                <a:cs typeface="Arial"/>
              </a:rPr>
              <a:t>+ </a:t>
            </a:r>
            <a:r>
              <a:rPr sz="2800" spc="-140" dirty="0">
                <a:latin typeface="Arial"/>
                <a:cs typeface="Arial"/>
              </a:rPr>
              <a:t>92 </a:t>
            </a:r>
            <a:r>
              <a:rPr sz="2800" spc="-245" dirty="0">
                <a:latin typeface="Arial"/>
                <a:cs typeface="Arial"/>
              </a:rPr>
              <a:t>=</a:t>
            </a:r>
            <a:r>
              <a:rPr sz="2800" spc="-110" dirty="0">
                <a:latin typeface="Arial"/>
                <a:cs typeface="Arial"/>
              </a:rPr>
              <a:t> </a:t>
            </a:r>
            <a:r>
              <a:rPr sz="2800" spc="-125" dirty="0">
                <a:latin typeface="Arial"/>
                <a:cs typeface="Arial"/>
              </a:rPr>
              <a:t>138.</a:t>
            </a:r>
            <a:endParaRPr sz="2800">
              <a:latin typeface="Arial"/>
              <a:cs typeface="Arial"/>
            </a:endParaRPr>
          </a:p>
          <a:p>
            <a:pPr marL="12700" marR="141605">
              <a:lnSpc>
                <a:spcPct val="100000"/>
              </a:lnSpc>
              <a:spcBef>
                <a:spcPts val="610"/>
              </a:spcBef>
            </a:pPr>
            <a:r>
              <a:rPr sz="2800" spc="-175" dirty="0">
                <a:latin typeface="Arial"/>
                <a:cs typeface="Arial"/>
              </a:rPr>
              <a:t>Fine </a:t>
            </a:r>
            <a:r>
              <a:rPr sz="2800" spc="-145" dirty="0">
                <a:latin typeface="Arial"/>
                <a:cs typeface="Arial"/>
              </a:rPr>
              <a:t>Garments </a:t>
            </a:r>
            <a:r>
              <a:rPr sz="2800" spc="-114" dirty="0">
                <a:latin typeface="Arial"/>
                <a:cs typeface="Arial"/>
              </a:rPr>
              <a:t>should </a:t>
            </a:r>
            <a:r>
              <a:rPr sz="2800" spc="-70" dirty="0">
                <a:latin typeface="Arial"/>
                <a:cs typeface="Arial"/>
              </a:rPr>
              <a:t>reorder </a:t>
            </a:r>
            <a:r>
              <a:rPr sz="2800" spc="-110" dirty="0">
                <a:latin typeface="Arial"/>
                <a:cs typeface="Arial"/>
              </a:rPr>
              <a:t>whenever </a:t>
            </a:r>
            <a:r>
              <a:rPr sz="2800" spc="-45" dirty="0">
                <a:latin typeface="Arial"/>
                <a:cs typeface="Arial"/>
              </a:rPr>
              <a:t>its</a:t>
            </a:r>
            <a:r>
              <a:rPr sz="2800" spc="-160" dirty="0">
                <a:latin typeface="Arial"/>
                <a:cs typeface="Arial"/>
              </a:rPr>
              <a:t> </a:t>
            </a:r>
            <a:r>
              <a:rPr sz="2800" spc="-70" dirty="0">
                <a:latin typeface="Arial"/>
                <a:cs typeface="Arial"/>
              </a:rPr>
              <a:t>inventory  </a:t>
            </a:r>
            <a:r>
              <a:rPr sz="2800" spc="-125" dirty="0">
                <a:latin typeface="Arial"/>
                <a:cs typeface="Arial"/>
              </a:rPr>
              <a:t>drops </a:t>
            </a:r>
            <a:r>
              <a:rPr sz="2800" spc="-80" dirty="0">
                <a:latin typeface="Arial"/>
                <a:cs typeface="Arial"/>
              </a:rPr>
              <a:t>below</a:t>
            </a:r>
            <a:r>
              <a:rPr sz="2800" spc="-140" dirty="0">
                <a:latin typeface="Arial"/>
                <a:cs typeface="Arial"/>
              </a:rPr>
              <a:t> </a:t>
            </a:r>
            <a:r>
              <a:rPr sz="2800" spc="-125" dirty="0">
                <a:latin typeface="Arial"/>
                <a:cs typeface="Arial"/>
              </a:rPr>
              <a:t>138.</a:t>
            </a:r>
            <a:endParaRPr sz="2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26129" y="6427114"/>
            <a:ext cx="2491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4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19</a:t>
            </a:fld>
            <a:endParaRPr spc="-60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814" y="530478"/>
            <a:ext cx="79419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20" dirty="0"/>
              <a:t>Discuss </a:t>
            </a:r>
            <a:r>
              <a:rPr sz="3600" spc="-140" dirty="0"/>
              <a:t>the </a:t>
            </a:r>
            <a:r>
              <a:rPr sz="3600" spc="-215" dirty="0"/>
              <a:t>inventory </a:t>
            </a:r>
            <a:r>
              <a:rPr sz="3600" spc="-225" dirty="0"/>
              <a:t>reduction</a:t>
            </a:r>
            <a:r>
              <a:rPr sz="3600" spc="-570" dirty="0"/>
              <a:t> </a:t>
            </a:r>
            <a:r>
              <a:rPr sz="3600" spc="-260" dirty="0"/>
              <a:t>strategies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5940" y="1540574"/>
            <a:ext cx="8017509" cy="324929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b="1" spc="-140" dirty="0">
                <a:latin typeface="Arial"/>
                <a:cs typeface="Arial"/>
              </a:rPr>
              <a:t>Inventory centralisation</a:t>
            </a:r>
            <a:r>
              <a:rPr sz="2400" spc="-140" dirty="0">
                <a:latin typeface="Arial"/>
                <a:cs typeface="Arial"/>
              </a:rPr>
              <a:t>: </a:t>
            </a:r>
            <a:r>
              <a:rPr sz="2400" spc="-55" dirty="0">
                <a:latin typeface="Arial"/>
                <a:cs typeface="Arial"/>
              </a:rPr>
              <a:t>variation </a:t>
            </a:r>
            <a:r>
              <a:rPr sz="2400" spc="-10" dirty="0">
                <a:latin typeface="Arial"/>
                <a:cs typeface="Arial"/>
              </a:rPr>
              <a:t>of total </a:t>
            </a:r>
            <a:r>
              <a:rPr sz="2400" spc="-110" dirty="0">
                <a:latin typeface="Arial"/>
                <a:cs typeface="Arial"/>
              </a:rPr>
              <a:t>demand </a:t>
            </a:r>
            <a:r>
              <a:rPr sz="2400" spc="-125" dirty="0">
                <a:latin typeface="Arial"/>
                <a:cs typeface="Arial"/>
              </a:rPr>
              <a:t>is</a:t>
            </a:r>
            <a:r>
              <a:rPr sz="2400" spc="-420" dirty="0">
                <a:latin typeface="Arial"/>
                <a:cs typeface="Arial"/>
              </a:rPr>
              <a:t> </a:t>
            </a:r>
            <a:r>
              <a:rPr sz="2400" spc="-100" dirty="0">
                <a:latin typeface="Arial"/>
                <a:cs typeface="Arial"/>
              </a:rPr>
              <a:t>reduced</a:t>
            </a:r>
            <a:endParaRPr sz="2400">
              <a:latin typeface="Arial"/>
              <a:cs typeface="Arial"/>
            </a:endParaRPr>
          </a:p>
          <a:p>
            <a:pPr marL="355600" marR="911860" indent="-342900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b="1" spc="-170" dirty="0">
                <a:latin typeface="Arial"/>
                <a:cs typeface="Arial"/>
              </a:rPr>
              <a:t>Delayed </a:t>
            </a:r>
            <a:r>
              <a:rPr sz="2400" b="1" spc="-165" dirty="0">
                <a:latin typeface="Arial"/>
                <a:cs typeface="Arial"/>
              </a:rPr>
              <a:t>product </a:t>
            </a:r>
            <a:r>
              <a:rPr sz="2400" b="1" spc="-105" dirty="0">
                <a:latin typeface="Arial"/>
                <a:cs typeface="Arial"/>
              </a:rPr>
              <a:t>differentiation</a:t>
            </a:r>
            <a:r>
              <a:rPr sz="2400" spc="-105" dirty="0">
                <a:latin typeface="Arial"/>
                <a:cs typeface="Arial"/>
              </a:rPr>
              <a:t>: </a:t>
            </a:r>
            <a:r>
              <a:rPr sz="2400" spc="-95" dirty="0">
                <a:latin typeface="Arial"/>
                <a:cs typeface="Arial"/>
              </a:rPr>
              <a:t>reducing </a:t>
            </a:r>
            <a:r>
              <a:rPr sz="2400" spc="-55" dirty="0">
                <a:latin typeface="Arial"/>
                <a:cs typeface="Arial"/>
              </a:rPr>
              <a:t>variation </a:t>
            </a:r>
            <a:r>
              <a:rPr sz="2400" spc="-110" dirty="0">
                <a:latin typeface="Arial"/>
                <a:cs typeface="Arial"/>
              </a:rPr>
              <a:t>by  </a:t>
            </a:r>
            <a:r>
              <a:rPr sz="2400" spc="-90" dirty="0">
                <a:latin typeface="Arial"/>
                <a:cs typeface="Arial"/>
              </a:rPr>
              <a:t>combining </a:t>
            </a:r>
            <a:r>
              <a:rPr sz="2400" spc="-110" dirty="0">
                <a:latin typeface="Arial"/>
                <a:cs typeface="Arial"/>
              </a:rPr>
              <a:t>demand </a:t>
            </a:r>
            <a:r>
              <a:rPr sz="2400" spc="-40" dirty="0">
                <a:latin typeface="Arial"/>
                <a:cs typeface="Arial"/>
              </a:rPr>
              <a:t>at </a:t>
            </a:r>
            <a:r>
              <a:rPr sz="2400" spc="-30" dirty="0">
                <a:latin typeface="Arial"/>
                <a:cs typeface="Arial"/>
              </a:rPr>
              <a:t>different </a:t>
            </a:r>
            <a:r>
              <a:rPr sz="2400" spc="-65" dirty="0">
                <a:latin typeface="Arial"/>
                <a:cs typeface="Arial"/>
              </a:rPr>
              <a:t>points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200" dirty="0">
                <a:latin typeface="Arial"/>
                <a:cs typeface="Arial"/>
              </a:rPr>
              <a:t>case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190" dirty="0">
                <a:latin typeface="Arial"/>
                <a:cs typeface="Arial"/>
              </a:rPr>
              <a:t>a  </a:t>
            </a:r>
            <a:r>
              <a:rPr sz="2400" spc="-70" dirty="0">
                <a:latin typeface="Arial"/>
                <a:cs typeface="Arial"/>
              </a:rPr>
              <a:t>manufacturer </a:t>
            </a:r>
            <a:r>
              <a:rPr sz="2400" spc="-110" dirty="0">
                <a:latin typeface="Arial"/>
                <a:cs typeface="Arial"/>
              </a:rPr>
              <a:t>making </a:t>
            </a:r>
            <a:r>
              <a:rPr sz="2400" spc="-25" dirty="0">
                <a:latin typeface="Arial"/>
                <a:cs typeface="Arial"/>
              </a:rPr>
              <a:t>multiple</a:t>
            </a:r>
            <a:r>
              <a:rPr sz="2400" spc="-240" dirty="0">
                <a:latin typeface="Arial"/>
                <a:cs typeface="Arial"/>
              </a:rPr>
              <a:t> </a:t>
            </a:r>
            <a:r>
              <a:rPr sz="2400" spc="-80" dirty="0">
                <a:latin typeface="Arial"/>
                <a:cs typeface="Arial"/>
              </a:rPr>
              <a:t>products</a:t>
            </a:r>
            <a:endParaRPr sz="2400">
              <a:latin typeface="Arial"/>
              <a:cs typeface="Arial"/>
            </a:endParaRPr>
          </a:p>
          <a:p>
            <a:pPr marL="355600" marR="165100" indent="-342900">
              <a:lnSpc>
                <a:spcPct val="100000"/>
              </a:lnSpc>
              <a:spcBef>
                <a:spcPts val="575"/>
              </a:spcBef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b="1" spc="-145" dirty="0">
                <a:latin typeface="Arial"/>
                <a:cs typeface="Arial"/>
              </a:rPr>
              <a:t>Part commonality</a:t>
            </a:r>
            <a:r>
              <a:rPr sz="2400" spc="-145" dirty="0">
                <a:latin typeface="Arial"/>
                <a:cs typeface="Arial"/>
              </a:rPr>
              <a:t>: </a:t>
            </a:r>
            <a:r>
              <a:rPr sz="2400" spc="-55" dirty="0">
                <a:latin typeface="Arial"/>
                <a:cs typeface="Arial"/>
              </a:rPr>
              <a:t>attempts </a:t>
            </a:r>
            <a:r>
              <a:rPr sz="2400" spc="-90" dirty="0">
                <a:latin typeface="Arial"/>
                <a:cs typeface="Arial"/>
              </a:rPr>
              <a:t>simply </a:t>
            </a:r>
            <a:r>
              <a:rPr sz="2400" spc="20" dirty="0">
                <a:latin typeface="Arial"/>
                <a:cs typeface="Arial"/>
              </a:rPr>
              <a:t>to</a:t>
            </a:r>
            <a:r>
              <a:rPr sz="2400" spc="-455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reduce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75" dirty="0">
                <a:latin typeface="Arial"/>
                <a:cs typeface="Arial"/>
              </a:rPr>
              <a:t>number </a:t>
            </a:r>
            <a:r>
              <a:rPr sz="2400" spc="-10" dirty="0">
                <a:latin typeface="Arial"/>
                <a:cs typeface="Arial"/>
              </a:rPr>
              <a:t>of  </a:t>
            </a:r>
            <a:r>
              <a:rPr sz="2400" spc="-30" dirty="0">
                <a:latin typeface="Arial"/>
                <a:cs typeface="Arial"/>
              </a:rPr>
              <a:t>different </a:t>
            </a:r>
            <a:r>
              <a:rPr sz="2400" spc="-75" dirty="0">
                <a:latin typeface="Arial"/>
                <a:cs typeface="Arial"/>
              </a:rPr>
              <a:t>parts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55" dirty="0">
                <a:latin typeface="Arial"/>
                <a:cs typeface="Arial"/>
              </a:rPr>
              <a:t>product </a:t>
            </a:r>
            <a:r>
              <a:rPr sz="2400" spc="-130" dirty="0">
                <a:latin typeface="Arial"/>
                <a:cs typeface="Arial"/>
              </a:rPr>
              <a:t>range </a:t>
            </a:r>
            <a:r>
              <a:rPr sz="2400" spc="-80" dirty="0">
                <a:latin typeface="Arial"/>
                <a:cs typeface="Arial"/>
              </a:rPr>
              <a:t>wherever</a:t>
            </a:r>
            <a:r>
              <a:rPr sz="2400" spc="-390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possible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b="1" spc="-185" dirty="0">
                <a:latin typeface="Arial"/>
                <a:cs typeface="Arial"/>
              </a:rPr>
              <a:t>Transit </a:t>
            </a:r>
            <a:r>
              <a:rPr sz="2400" b="1" spc="-145" dirty="0">
                <a:latin typeface="Arial"/>
                <a:cs typeface="Arial"/>
              </a:rPr>
              <a:t>inventory</a:t>
            </a:r>
            <a:r>
              <a:rPr sz="2400" b="1" spc="-80" dirty="0">
                <a:latin typeface="Arial"/>
                <a:cs typeface="Arial"/>
              </a:rPr>
              <a:t> </a:t>
            </a:r>
            <a:r>
              <a:rPr sz="2400" b="1" spc="-155" dirty="0">
                <a:latin typeface="Arial"/>
                <a:cs typeface="Arial"/>
              </a:rPr>
              <a:t>reduction</a:t>
            </a:r>
            <a:endParaRPr sz="24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515"/>
              </a:spcBef>
              <a:tabLst>
                <a:tab pos="756285" algn="l"/>
              </a:tabLst>
            </a:pPr>
            <a:r>
              <a:rPr sz="2000" dirty="0">
                <a:solidFill>
                  <a:srgbClr val="C00000"/>
                </a:solidFill>
                <a:latin typeface="Arial"/>
                <a:cs typeface="Arial"/>
              </a:rPr>
              <a:t>–	</a:t>
            </a:r>
            <a:r>
              <a:rPr sz="2000" spc="-150" dirty="0">
                <a:latin typeface="Arial"/>
                <a:cs typeface="Arial"/>
              </a:rPr>
              <a:t>Reduce </a:t>
            </a:r>
            <a:r>
              <a:rPr sz="2000" spc="-65" dirty="0">
                <a:latin typeface="Arial"/>
                <a:cs typeface="Arial"/>
              </a:rPr>
              <a:t>leadtimes: </a:t>
            </a:r>
            <a:r>
              <a:rPr sz="2000" spc="-90" dirty="0">
                <a:latin typeface="Arial"/>
                <a:cs typeface="Arial"/>
              </a:rPr>
              <a:t>cheaper </a:t>
            </a:r>
            <a:r>
              <a:rPr sz="2000" spc="-35" dirty="0">
                <a:latin typeface="Arial"/>
                <a:cs typeface="Arial"/>
              </a:rPr>
              <a:t>transport </a:t>
            </a:r>
            <a:r>
              <a:rPr sz="2000" spc="-105" dirty="0">
                <a:latin typeface="Arial"/>
                <a:cs typeface="Arial"/>
              </a:rPr>
              <a:t>modes </a:t>
            </a:r>
            <a:r>
              <a:rPr sz="2000" spc="-120" dirty="0">
                <a:latin typeface="Arial"/>
                <a:cs typeface="Arial"/>
              </a:rPr>
              <a:t>may </a:t>
            </a:r>
            <a:r>
              <a:rPr sz="2000" spc="-90" dirty="0">
                <a:latin typeface="Arial"/>
                <a:cs typeface="Arial"/>
              </a:rPr>
              <a:t>be</a:t>
            </a:r>
            <a:r>
              <a:rPr sz="2000" spc="-175" dirty="0">
                <a:latin typeface="Arial"/>
                <a:cs typeface="Arial"/>
              </a:rPr>
              <a:t> </a:t>
            </a:r>
            <a:r>
              <a:rPr sz="2000" spc="-70" dirty="0">
                <a:latin typeface="Arial"/>
                <a:cs typeface="Arial"/>
              </a:rPr>
              <a:t>slower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58923" y="446277"/>
            <a:ext cx="404622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85" dirty="0"/>
              <a:t>Inventory</a:t>
            </a:r>
            <a:r>
              <a:rPr sz="3200" spc="-190" dirty="0"/>
              <a:t> </a:t>
            </a:r>
            <a:r>
              <a:rPr sz="3200" spc="-195" dirty="0"/>
              <a:t>centralisation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2405126" y="1352137"/>
            <a:ext cx="4314825" cy="43817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20</a:t>
            </a:fld>
            <a:endParaRPr spc="-6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5191" y="429768"/>
            <a:ext cx="6865620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25321" y="533527"/>
            <a:ext cx="6299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85" dirty="0"/>
              <a:t>Explain </a:t>
            </a:r>
            <a:r>
              <a:rPr sz="3600" spc="-565" dirty="0"/>
              <a:t>ABC </a:t>
            </a:r>
            <a:r>
              <a:rPr sz="3600" spc="-305" dirty="0"/>
              <a:t>analysis </a:t>
            </a:r>
            <a:r>
              <a:rPr sz="3600" spc="-165" dirty="0"/>
              <a:t>of</a:t>
            </a:r>
            <a:r>
              <a:rPr sz="3600" spc="-60" dirty="0"/>
              <a:t> </a:t>
            </a:r>
            <a:r>
              <a:rPr sz="3600" spc="-215" dirty="0"/>
              <a:t>inventory</a:t>
            </a:r>
            <a:endParaRPr sz="360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21</a:t>
            </a:fld>
            <a:endParaRPr spc="-60" dirty="0"/>
          </a:p>
        </p:txBody>
      </p:sp>
      <p:sp>
        <p:nvSpPr>
          <p:cNvPr id="4" name="object 4"/>
          <p:cNvSpPr txBox="1"/>
          <p:nvPr/>
        </p:nvSpPr>
        <p:spPr>
          <a:xfrm>
            <a:off x="329590" y="1567942"/>
            <a:ext cx="8394700" cy="36099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290830" indent="-342900">
              <a:lnSpc>
                <a:spcPct val="100000"/>
              </a:lnSpc>
              <a:spcBef>
                <a:spcPts val="9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140" dirty="0">
                <a:latin typeface="Arial"/>
                <a:cs typeface="Arial"/>
              </a:rPr>
              <a:t>Pareto </a:t>
            </a:r>
            <a:r>
              <a:rPr sz="2800" spc="-150" dirty="0">
                <a:latin typeface="Arial"/>
                <a:cs typeface="Arial"/>
              </a:rPr>
              <a:t>Economist </a:t>
            </a:r>
            <a:r>
              <a:rPr sz="2800" spc="-25" dirty="0">
                <a:latin typeface="Arial"/>
                <a:cs typeface="Arial"/>
              </a:rPr>
              <a:t>or </a:t>
            </a:r>
            <a:r>
              <a:rPr sz="2800" spc="30" dirty="0">
                <a:latin typeface="Arial"/>
                <a:cs typeface="Arial"/>
              </a:rPr>
              <a:t>“80/20” </a:t>
            </a:r>
            <a:r>
              <a:rPr sz="2800" spc="-120" dirty="0">
                <a:latin typeface="Arial"/>
                <a:cs typeface="Arial"/>
              </a:rPr>
              <a:t>strategies due </a:t>
            </a:r>
            <a:r>
              <a:rPr sz="2800" spc="20" dirty="0">
                <a:latin typeface="Arial"/>
                <a:cs typeface="Arial"/>
              </a:rPr>
              <a:t>to</a:t>
            </a:r>
            <a:r>
              <a:rPr sz="2800" spc="-440" dirty="0">
                <a:latin typeface="Arial"/>
                <a:cs typeface="Arial"/>
              </a:rPr>
              <a:t> </a:t>
            </a:r>
            <a:r>
              <a:rPr sz="2800" spc="-150" dirty="0">
                <a:latin typeface="Arial"/>
                <a:cs typeface="Arial"/>
              </a:rPr>
              <a:t>several  </a:t>
            </a:r>
            <a:r>
              <a:rPr sz="2800" spc="-425" dirty="0">
                <a:latin typeface="Arial"/>
                <a:cs typeface="Arial"/>
              </a:rPr>
              <a:t>SKU </a:t>
            </a:r>
            <a:r>
              <a:rPr sz="2800" spc="-125" dirty="0">
                <a:latin typeface="Arial"/>
                <a:cs typeface="Arial"/>
              </a:rPr>
              <a:t>(stock </a:t>
            </a:r>
            <a:r>
              <a:rPr sz="2800" spc="-140" dirty="0">
                <a:latin typeface="Arial"/>
                <a:cs typeface="Arial"/>
              </a:rPr>
              <a:t>keeping</a:t>
            </a:r>
            <a:r>
              <a:rPr sz="2800" spc="-229" dirty="0">
                <a:latin typeface="Arial"/>
                <a:cs typeface="Arial"/>
              </a:rPr>
              <a:t> </a:t>
            </a:r>
            <a:r>
              <a:rPr sz="2800" spc="-70" dirty="0">
                <a:latin typeface="Arial"/>
                <a:cs typeface="Arial"/>
              </a:rPr>
              <a:t>units)</a:t>
            </a:r>
            <a:endParaRPr sz="28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67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-375" dirty="0">
                <a:latin typeface="Arial"/>
                <a:cs typeface="Arial"/>
              </a:rPr>
              <a:t>ABC </a:t>
            </a:r>
            <a:r>
              <a:rPr sz="2800" spc="-165" dirty="0">
                <a:latin typeface="Arial"/>
                <a:cs typeface="Arial"/>
              </a:rPr>
              <a:t>analysis </a:t>
            </a:r>
            <a:r>
              <a:rPr sz="2800" spc="-155" dirty="0">
                <a:latin typeface="Arial"/>
                <a:cs typeface="Arial"/>
              </a:rPr>
              <a:t>separates </a:t>
            </a:r>
            <a:r>
              <a:rPr sz="2800" spc="-10" dirty="0">
                <a:latin typeface="Arial"/>
                <a:cs typeface="Arial"/>
              </a:rPr>
              <a:t>out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90" dirty="0">
                <a:latin typeface="Arial"/>
                <a:cs typeface="Arial"/>
              </a:rPr>
              <a:t>most </a:t>
            </a:r>
            <a:r>
              <a:rPr sz="2800" spc="-35" dirty="0">
                <a:latin typeface="Arial"/>
                <a:cs typeface="Arial"/>
              </a:rPr>
              <a:t>important </a:t>
            </a:r>
            <a:r>
              <a:rPr sz="2800" spc="-85" dirty="0">
                <a:latin typeface="Arial"/>
                <a:cs typeface="Arial"/>
              </a:rPr>
              <a:t>items</a:t>
            </a:r>
            <a:r>
              <a:rPr sz="2800" spc="-225" dirty="0">
                <a:latin typeface="Arial"/>
                <a:cs typeface="Arial"/>
              </a:rPr>
              <a:t> </a:t>
            </a:r>
            <a:r>
              <a:rPr sz="2800" spc="-200" dirty="0">
                <a:latin typeface="Arial"/>
                <a:cs typeface="Arial"/>
              </a:rPr>
              <a:t>so  </a:t>
            </a:r>
            <a:r>
              <a:rPr sz="2800" spc="-5" dirty="0">
                <a:latin typeface="Arial"/>
                <a:cs typeface="Arial"/>
              </a:rPr>
              <a:t>that </a:t>
            </a:r>
            <a:r>
              <a:rPr sz="2800" spc="-90" dirty="0">
                <a:latin typeface="Arial"/>
                <a:cs typeface="Arial"/>
              </a:rPr>
              <a:t>more </a:t>
            </a:r>
            <a:r>
              <a:rPr sz="2800" spc="-30" dirty="0">
                <a:latin typeface="Arial"/>
                <a:cs typeface="Arial"/>
              </a:rPr>
              <a:t>attention </a:t>
            </a:r>
            <a:r>
              <a:rPr sz="2800" spc="-180" dirty="0">
                <a:latin typeface="Arial"/>
                <a:cs typeface="Arial"/>
              </a:rPr>
              <a:t>can </a:t>
            </a:r>
            <a:r>
              <a:rPr sz="2800" spc="-130" dirty="0">
                <a:latin typeface="Arial"/>
                <a:cs typeface="Arial"/>
              </a:rPr>
              <a:t>be </a:t>
            </a:r>
            <a:r>
              <a:rPr sz="2800" spc="-140" dirty="0">
                <a:latin typeface="Arial"/>
                <a:cs typeface="Arial"/>
              </a:rPr>
              <a:t>focused </a:t>
            </a:r>
            <a:r>
              <a:rPr sz="2800" spc="-90" dirty="0">
                <a:latin typeface="Arial"/>
                <a:cs typeface="Arial"/>
              </a:rPr>
              <a:t>on </a:t>
            </a:r>
            <a:r>
              <a:rPr sz="2800" spc="-100" dirty="0">
                <a:latin typeface="Arial"/>
                <a:cs typeface="Arial"/>
              </a:rPr>
              <a:t>those</a:t>
            </a:r>
            <a:r>
              <a:rPr sz="2800" spc="-475" dirty="0">
                <a:latin typeface="Arial"/>
                <a:cs typeface="Arial"/>
              </a:rPr>
              <a:t> </a:t>
            </a:r>
            <a:r>
              <a:rPr sz="2800" spc="-85" dirty="0">
                <a:latin typeface="Arial"/>
                <a:cs typeface="Arial"/>
              </a:rPr>
              <a:t>items</a:t>
            </a:r>
            <a:endParaRPr sz="2800">
              <a:latin typeface="Arial"/>
              <a:cs typeface="Arial"/>
            </a:endParaRPr>
          </a:p>
          <a:p>
            <a:pPr marL="355600" marR="95250" indent="-342900">
              <a:lnSpc>
                <a:spcPct val="100000"/>
              </a:lnSpc>
              <a:spcBef>
                <a:spcPts val="67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800" spc="40" dirty="0">
                <a:latin typeface="Arial"/>
                <a:cs typeface="Arial"/>
              </a:rPr>
              <a:t>It </a:t>
            </a:r>
            <a:r>
              <a:rPr sz="2800" spc="-145" dirty="0">
                <a:latin typeface="Arial"/>
                <a:cs typeface="Arial"/>
              </a:rPr>
              <a:t>is </a:t>
            </a:r>
            <a:r>
              <a:rPr sz="2800" spc="-180" dirty="0">
                <a:latin typeface="Arial"/>
                <a:cs typeface="Arial"/>
              </a:rPr>
              <a:t>based </a:t>
            </a:r>
            <a:r>
              <a:rPr sz="2800" spc="-90" dirty="0">
                <a:latin typeface="Arial"/>
                <a:cs typeface="Arial"/>
              </a:rPr>
              <a:t>on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70" dirty="0">
                <a:latin typeface="Arial"/>
                <a:cs typeface="Arial"/>
              </a:rPr>
              <a:t>principle </a:t>
            </a:r>
            <a:r>
              <a:rPr sz="2800" spc="-5" dirty="0">
                <a:latin typeface="Arial"/>
                <a:cs typeface="Arial"/>
              </a:rPr>
              <a:t>that </a:t>
            </a:r>
            <a:r>
              <a:rPr sz="2800" spc="-10" dirty="0">
                <a:latin typeface="Arial"/>
                <a:cs typeface="Arial"/>
              </a:rPr>
              <a:t>out of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90" dirty="0">
                <a:latin typeface="Arial"/>
                <a:cs typeface="Arial"/>
              </a:rPr>
              <a:t>myriad </a:t>
            </a:r>
            <a:r>
              <a:rPr sz="2800" spc="-10" dirty="0">
                <a:latin typeface="Arial"/>
                <a:cs typeface="Arial"/>
              </a:rPr>
              <a:t>of  </a:t>
            </a:r>
            <a:r>
              <a:rPr sz="2800" spc="-85" dirty="0">
                <a:latin typeface="Arial"/>
                <a:cs typeface="Arial"/>
              </a:rPr>
              <a:t>items </a:t>
            </a:r>
            <a:r>
              <a:rPr sz="2800" spc="-155" dirty="0">
                <a:latin typeface="Arial"/>
                <a:cs typeface="Arial"/>
              </a:rPr>
              <a:t>an </a:t>
            </a:r>
            <a:r>
              <a:rPr sz="2800" spc="-70" dirty="0">
                <a:latin typeface="Arial"/>
                <a:cs typeface="Arial"/>
              </a:rPr>
              <a:t>inventory </a:t>
            </a:r>
            <a:r>
              <a:rPr sz="2800" spc="-145" dirty="0">
                <a:latin typeface="Arial"/>
                <a:cs typeface="Arial"/>
              </a:rPr>
              <a:t>manager </a:t>
            </a:r>
            <a:r>
              <a:rPr sz="2800" spc="-170" dirty="0">
                <a:latin typeface="Arial"/>
                <a:cs typeface="Arial"/>
              </a:rPr>
              <a:t>needs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110" dirty="0">
                <a:latin typeface="Arial"/>
                <a:cs typeface="Arial"/>
              </a:rPr>
              <a:t>handle, </a:t>
            </a:r>
            <a:r>
              <a:rPr sz="2800" spc="-55" dirty="0">
                <a:latin typeface="Arial"/>
                <a:cs typeface="Arial"/>
              </a:rPr>
              <a:t>there</a:t>
            </a:r>
            <a:r>
              <a:rPr sz="2800" spc="-400" dirty="0">
                <a:latin typeface="Arial"/>
                <a:cs typeface="Arial"/>
              </a:rPr>
              <a:t> </a:t>
            </a:r>
            <a:r>
              <a:rPr sz="2800" spc="-130" dirty="0">
                <a:latin typeface="Arial"/>
                <a:cs typeface="Arial"/>
              </a:rPr>
              <a:t>are  </a:t>
            </a:r>
            <a:r>
              <a:rPr sz="2800" spc="-80" dirty="0">
                <a:latin typeface="Arial"/>
                <a:cs typeface="Arial"/>
              </a:rPr>
              <a:t>only </a:t>
            </a:r>
            <a:r>
              <a:rPr sz="2800" spc="-220" dirty="0">
                <a:latin typeface="Arial"/>
                <a:cs typeface="Arial"/>
              </a:rPr>
              <a:t>a </a:t>
            </a:r>
            <a:r>
              <a:rPr sz="2800" spc="-70" dirty="0">
                <a:latin typeface="Arial"/>
                <a:cs typeface="Arial"/>
              </a:rPr>
              <a:t>few </a:t>
            </a:r>
            <a:r>
              <a:rPr sz="2800" spc="-5" dirty="0">
                <a:latin typeface="Arial"/>
                <a:cs typeface="Arial"/>
              </a:rPr>
              <a:t>that </a:t>
            </a:r>
            <a:r>
              <a:rPr sz="2800" spc="-120" dirty="0">
                <a:latin typeface="Arial"/>
                <a:cs typeface="Arial"/>
              </a:rPr>
              <a:t>account </a:t>
            </a:r>
            <a:r>
              <a:rPr sz="2800" spc="-15" dirty="0">
                <a:latin typeface="Arial"/>
                <a:cs typeface="Arial"/>
              </a:rPr>
              <a:t>for </a:t>
            </a:r>
            <a:r>
              <a:rPr sz="2800" spc="-95" dirty="0">
                <a:latin typeface="Arial"/>
                <a:cs typeface="Arial"/>
              </a:rPr>
              <a:t>most </a:t>
            </a:r>
            <a:r>
              <a:rPr sz="2800" spc="-10" dirty="0">
                <a:latin typeface="Arial"/>
                <a:cs typeface="Arial"/>
              </a:rPr>
              <a:t>of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70" dirty="0">
                <a:latin typeface="Arial"/>
                <a:cs typeface="Arial"/>
              </a:rPr>
              <a:t>inventory  </a:t>
            </a:r>
            <a:r>
              <a:rPr sz="2800" spc="-200" dirty="0">
                <a:latin typeface="Arial"/>
                <a:cs typeface="Arial"/>
              </a:rPr>
              <a:t>expenses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09955" y="518159"/>
            <a:ext cx="2843784" cy="789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784348" y="518159"/>
            <a:ext cx="667512" cy="7894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982467" y="518159"/>
            <a:ext cx="568452" cy="78943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081527" y="518159"/>
            <a:ext cx="5751576" cy="78943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363711" y="518159"/>
            <a:ext cx="568451" cy="78943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18540" y="611250"/>
            <a:ext cx="797750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ABC </a:t>
            </a:r>
            <a:r>
              <a:rPr spc="-10" dirty="0"/>
              <a:t>analysis </a:t>
            </a:r>
            <a:r>
              <a:rPr spc="-5" dirty="0"/>
              <a:t>– expenditure on inventory</a:t>
            </a:r>
            <a:r>
              <a:rPr spc="195" dirty="0"/>
              <a:t> </a:t>
            </a:r>
            <a:r>
              <a:rPr spc="-5" dirty="0"/>
              <a:t>items</a:t>
            </a:r>
          </a:p>
        </p:txBody>
      </p:sp>
      <p:sp>
        <p:nvSpPr>
          <p:cNvPr id="8" name="object 8"/>
          <p:cNvSpPr/>
          <p:nvPr/>
        </p:nvSpPr>
        <p:spPr>
          <a:xfrm>
            <a:off x="1333373" y="3179882"/>
            <a:ext cx="6983475" cy="297621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5740" marR="508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ABC </a:t>
            </a:r>
            <a:r>
              <a:rPr spc="-10" dirty="0"/>
              <a:t>analysis </a:t>
            </a:r>
            <a:r>
              <a:rPr spc="-5" dirty="0"/>
              <a:t>is an approach that recognizes all inventories are not </a:t>
            </a:r>
            <a:r>
              <a:rPr dirty="0"/>
              <a:t>of </a:t>
            </a:r>
            <a:r>
              <a:rPr spc="-5" dirty="0"/>
              <a:t>equal  value </a:t>
            </a:r>
            <a:r>
              <a:rPr dirty="0"/>
              <a:t>to </a:t>
            </a:r>
            <a:r>
              <a:rPr spc="-5" dirty="0"/>
              <a:t>a </a:t>
            </a:r>
            <a:r>
              <a:rPr dirty="0"/>
              <a:t>firm </a:t>
            </a:r>
            <a:r>
              <a:rPr spc="-5" dirty="0"/>
              <a:t>and, as a result, all inventory should not be managed in </a:t>
            </a:r>
            <a:r>
              <a:rPr dirty="0"/>
              <a:t>the  </a:t>
            </a:r>
            <a:r>
              <a:rPr spc="-5" dirty="0"/>
              <a:t>same </a:t>
            </a:r>
            <a:r>
              <a:rPr spc="-50" dirty="0"/>
              <a:t>way. </a:t>
            </a:r>
            <a:r>
              <a:rPr spc="-5" dirty="0"/>
              <a:t>Measures that can be used </a:t>
            </a:r>
            <a:r>
              <a:rPr dirty="0"/>
              <a:t>to </a:t>
            </a:r>
            <a:r>
              <a:rPr spc="-5" dirty="0"/>
              <a:t>determine </a:t>
            </a:r>
            <a:r>
              <a:rPr dirty="0"/>
              <a:t>ABC status </a:t>
            </a:r>
            <a:r>
              <a:rPr spc="-5" dirty="0"/>
              <a:t>include  sales volume </a:t>
            </a:r>
            <a:r>
              <a:rPr dirty="0"/>
              <a:t>[in </a:t>
            </a:r>
            <a:r>
              <a:rPr spc="-5" dirty="0"/>
              <a:t>£/$], sales volume </a:t>
            </a:r>
            <a:r>
              <a:rPr dirty="0"/>
              <a:t>in </a:t>
            </a:r>
            <a:r>
              <a:rPr spc="-5" dirty="0"/>
              <a:t>units, the fastest selling items, </a:t>
            </a:r>
            <a:r>
              <a:rPr dirty="0"/>
              <a:t>item  </a:t>
            </a:r>
            <a:r>
              <a:rPr spc="-15" dirty="0"/>
              <a:t>profitability, </a:t>
            </a:r>
            <a:r>
              <a:rPr spc="-5" dirty="0"/>
              <a:t>or item</a:t>
            </a:r>
            <a:r>
              <a:rPr spc="55" dirty="0"/>
              <a:t> </a:t>
            </a:r>
            <a:r>
              <a:rPr spc="-5" dirty="0"/>
              <a:t>importance.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61719" y="6417665"/>
            <a:ext cx="180975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22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23</a:t>
            </a:fld>
            <a:endParaRPr spc="-60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2749" y="577722"/>
            <a:ext cx="792607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What are inventory reduction</a:t>
            </a:r>
            <a:r>
              <a:rPr sz="3200" spc="-140" dirty="0"/>
              <a:t> </a:t>
            </a:r>
            <a:r>
              <a:rPr sz="3200" dirty="0"/>
              <a:t>principles?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35940" y="1563446"/>
            <a:ext cx="7835900" cy="437007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5600" marR="5080" indent="-342900">
              <a:lnSpc>
                <a:spcPts val="3240"/>
              </a:lnSpc>
              <a:spcBef>
                <a:spcPts val="509"/>
              </a:spcBef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b="1" spc="-254" dirty="0">
                <a:latin typeface="Arial"/>
                <a:cs typeface="Arial"/>
              </a:rPr>
              <a:t>Pool </a:t>
            </a:r>
            <a:r>
              <a:rPr sz="3000" b="1" spc="-165" dirty="0">
                <a:latin typeface="Arial"/>
                <a:cs typeface="Arial"/>
              </a:rPr>
              <a:t>inventory</a:t>
            </a:r>
            <a:r>
              <a:rPr sz="3000" spc="-165" dirty="0">
                <a:latin typeface="Arial"/>
                <a:cs typeface="Arial"/>
              </a:rPr>
              <a:t>: </a:t>
            </a:r>
            <a:r>
              <a:rPr sz="3000" spc="-120" dirty="0">
                <a:latin typeface="Arial"/>
                <a:cs typeface="Arial"/>
              </a:rPr>
              <a:t>Wherever </a:t>
            </a:r>
            <a:r>
              <a:rPr sz="3000" spc="-135" dirty="0">
                <a:latin typeface="Arial"/>
                <a:cs typeface="Arial"/>
              </a:rPr>
              <a:t>demand </a:t>
            </a:r>
            <a:r>
              <a:rPr sz="3000" spc="-10" dirty="0">
                <a:latin typeface="Arial"/>
                <a:cs typeface="Arial"/>
              </a:rPr>
              <a:t>for</a:t>
            </a:r>
            <a:r>
              <a:rPr sz="3000" spc="-145" dirty="0">
                <a:latin typeface="Arial"/>
                <a:cs typeface="Arial"/>
              </a:rPr>
              <a:t> </a:t>
            </a:r>
            <a:r>
              <a:rPr sz="3000" spc="-70" dirty="0">
                <a:latin typeface="Arial"/>
                <a:cs typeface="Arial"/>
              </a:rPr>
              <a:t>inventory  </a:t>
            </a:r>
            <a:r>
              <a:rPr sz="3000" spc="-195" dirty="0">
                <a:latin typeface="Arial"/>
                <a:cs typeface="Arial"/>
              </a:rPr>
              <a:t>can </a:t>
            </a:r>
            <a:r>
              <a:rPr sz="3000" spc="-140" dirty="0">
                <a:latin typeface="Arial"/>
                <a:cs typeface="Arial"/>
              </a:rPr>
              <a:t>be </a:t>
            </a:r>
            <a:r>
              <a:rPr sz="3000" spc="-114" dirty="0">
                <a:latin typeface="Arial"/>
                <a:cs typeface="Arial"/>
              </a:rPr>
              <a:t>combined,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125" dirty="0">
                <a:latin typeface="Arial"/>
                <a:cs typeface="Arial"/>
              </a:rPr>
              <a:t>safety </a:t>
            </a:r>
            <a:r>
              <a:rPr sz="3000" spc="-140" dirty="0">
                <a:latin typeface="Arial"/>
                <a:cs typeface="Arial"/>
              </a:rPr>
              <a:t>stock </a:t>
            </a:r>
            <a:r>
              <a:rPr sz="3000" spc="-195" dirty="0">
                <a:latin typeface="Arial"/>
                <a:cs typeface="Arial"/>
              </a:rPr>
              <a:t>can </a:t>
            </a:r>
            <a:r>
              <a:rPr sz="3000" spc="-140" dirty="0">
                <a:latin typeface="Arial"/>
                <a:cs typeface="Arial"/>
              </a:rPr>
              <a:t>be  </a:t>
            </a:r>
            <a:r>
              <a:rPr sz="3000" spc="-85" dirty="0">
                <a:latin typeface="Arial"/>
                <a:cs typeface="Arial"/>
              </a:rPr>
              <a:t>lowered, </a:t>
            </a:r>
            <a:r>
              <a:rPr sz="3000" spc="-30" dirty="0">
                <a:latin typeface="Arial"/>
                <a:cs typeface="Arial"/>
              </a:rPr>
              <a:t>still </a:t>
            </a:r>
            <a:r>
              <a:rPr sz="3000" spc="-85" dirty="0">
                <a:latin typeface="Arial"/>
                <a:cs typeface="Arial"/>
              </a:rPr>
              <a:t>providing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215" dirty="0">
                <a:latin typeface="Arial"/>
                <a:cs typeface="Arial"/>
              </a:rPr>
              <a:t>same </a:t>
            </a:r>
            <a:r>
              <a:rPr sz="3000" spc="-145" dirty="0">
                <a:latin typeface="Arial"/>
                <a:cs typeface="Arial"/>
              </a:rPr>
              <a:t>service</a:t>
            </a:r>
            <a:r>
              <a:rPr sz="3000" spc="-520" dirty="0">
                <a:latin typeface="Arial"/>
                <a:cs typeface="Arial"/>
              </a:rPr>
              <a:t> </a:t>
            </a:r>
            <a:r>
              <a:rPr sz="3000" spc="-105" dirty="0">
                <a:latin typeface="Arial"/>
                <a:cs typeface="Arial"/>
              </a:rPr>
              <a:t>level</a:t>
            </a:r>
            <a:endParaRPr sz="3000">
              <a:latin typeface="Arial"/>
              <a:cs typeface="Arial"/>
            </a:endParaRPr>
          </a:p>
          <a:p>
            <a:pPr marL="355600" marR="541020" indent="-342900">
              <a:lnSpc>
                <a:spcPts val="3240"/>
              </a:lnSpc>
              <a:spcBef>
                <a:spcPts val="720"/>
              </a:spcBef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b="1" spc="-285" dirty="0">
                <a:latin typeface="Arial"/>
                <a:cs typeface="Arial"/>
              </a:rPr>
              <a:t>Reduce </a:t>
            </a:r>
            <a:r>
              <a:rPr sz="3000" b="1" spc="-150" dirty="0">
                <a:latin typeface="Arial"/>
                <a:cs typeface="Arial"/>
              </a:rPr>
              <a:t>variation</a:t>
            </a:r>
            <a:r>
              <a:rPr sz="3000" spc="-150" dirty="0">
                <a:latin typeface="Arial"/>
                <a:cs typeface="Arial"/>
              </a:rPr>
              <a:t>: </a:t>
            </a:r>
            <a:r>
              <a:rPr sz="3000" spc="-120" dirty="0">
                <a:latin typeface="Arial"/>
                <a:cs typeface="Arial"/>
              </a:rPr>
              <a:t>Wherever </a:t>
            </a:r>
            <a:r>
              <a:rPr sz="3000" spc="-70" dirty="0">
                <a:latin typeface="Arial"/>
                <a:cs typeface="Arial"/>
              </a:rPr>
              <a:t>variation </a:t>
            </a:r>
            <a:r>
              <a:rPr sz="3000" spc="-195" dirty="0">
                <a:latin typeface="Arial"/>
                <a:cs typeface="Arial"/>
              </a:rPr>
              <a:t>can </a:t>
            </a:r>
            <a:r>
              <a:rPr sz="3000" spc="-140" dirty="0">
                <a:latin typeface="Arial"/>
                <a:cs typeface="Arial"/>
              </a:rPr>
              <a:t>be  </a:t>
            </a:r>
            <a:r>
              <a:rPr sz="3000" spc="-125" dirty="0">
                <a:latin typeface="Arial"/>
                <a:cs typeface="Arial"/>
              </a:rPr>
              <a:t>reduced, safety </a:t>
            </a:r>
            <a:r>
              <a:rPr sz="3000" spc="-140" dirty="0">
                <a:latin typeface="Arial"/>
                <a:cs typeface="Arial"/>
              </a:rPr>
              <a:t>stock </a:t>
            </a:r>
            <a:r>
              <a:rPr sz="3000" spc="-195" dirty="0">
                <a:latin typeface="Arial"/>
                <a:cs typeface="Arial"/>
              </a:rPr>
              <a:t>can </a:t>
            </a:r>
            <a:r>
              <a:rPr sz="3000" spc="-140" dirty="0">
                <a:latin typeface="Arial"/>
                <a:cs typeface="Arial"/>
              </a:rPr>
              <a:t>be </a:t>
            </a:r>
            <a:r>
              <a:rPr sz="3000" spc="-160" dirty="0">
                <a:latin typeface="Arial"/>
                <a:cs typeface="Arial"/>
              </a:rPr>
              <a:t>also</a:t>
            </a:r>
            <a:r>
              <a:rPr sz="3000" spc="-270" dirty="0">
                <a:latin typeface="Arial"/>
                <a:cs typeface="Arial"/>
              </a:rPr>
              <a:t> </a:t>
            </a:r>
            <a:r>
              <a:rPr sz="3000" spc="-130" dirty="0">
                <a:latin typeface="Arial"/>
                <a:cs typeface="Arial"/>
              </a:rPr>
              <a:t>reduced</a:t>
            </a:r>
            <a:endParaRPr sz="3000">
              <a:latin typeface="Arial"/>
              <a:cs typeface="Arial"/>
            </a:endParaRPr>
          </a:p>
          <a:p>
            <a:pPr marL="355600" marR="300990" indent="-342900">
              <a:lnSpc>
                <a:spcPct val="90000"/>
              </a:lnSpc>
              <a:spcBef>
                <a:spcPts val="675"/>
              </a:spcBef>
              <a:buClr>
                <a:srgbClr val="C00000"/>
              </a:buClr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b="1" spc="-290" dirty="0">
                <a:latin typeface="Arial"/>
                <a:cs typeface="Arial"/>
              </a:rPr>
              <a:t>Reduce </a:t>
            </a:r>
            <a:r>
              <a:rPr sz="3000" b="1" spc="-170" dirty="0">
                <a:latin typeface="Arial"/>
                <a:cs typeface="Arial"/>
              </a:rPr>
              <a:t>lead </a:t>
            </a:r>
            <a:r>
              <a:rPr sz="3000" b="1" spc="-100" dirty="0">
                <a:latin typeface="Arial"/>
                <a:cs typeface="Arial"/>
              </a:rPr>
              <a:t>time</a:t>
            </a:r>
            <a:r>
              <a:rPr sz="3000" spc="-100" dirty="0">
                <a:latin typeface="Arial"/>
                <a:cs typeface="Arial"/>
              </a:rPr>
              <a:t>: </a:t>
            </a:r>
            <a:r>
              <a:rPr sz="3000" spc="-140" dirty="0">
                <a:latin typeface="Arial"/>
                <a:cs typeface="Arial"/>
              </a:rPr>
              <a:t>When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125" dirty="0">
                <a:latin typeface="Arial"/>
                <a:cs typeface="Arial"/>
              </a:rPr>
              <a:t>lead </a:t>
            </a:r>
            <a:r>
              <a:rPr sz="3000" spc="-25" dirty="0">
                <a:latin typeface="Arial"/>
                <a:cs typeface="Arial"/>
              </a:rPr>
              <a:t>time </a:t>
            </a:r>
            <a:r>
              <a:rPr sz="3000" spc="-155" dirty="0">
                <a:latin typeface="Arial"/>
                <a:cs typeface="Arial"/>
              </a:rPr>
              <a:t>is</a:t>
            </a:r>
            <a:r>
              <a:rPr sz="3000" spc="-385" dirty="0">
                <a:latin typeface="Arial"/>
                <a:cs typeface="Arial"/>
              </a:rPr>
              <a:t> </a:t>
            </a:r>
            <a:r>
              <a:rPr sz="3000" spc="-95" dirty="0">
                <a:latin typeface="Arial"/>
                <a:cs typeface="Arial"/>
              </a:rPr>
              <a:t>long,  </a:t>
            </a:r>
            <a:r>
              <a:rPr sz="3000" spc="-110" dirty="0">
                <a:latin typeface="Arial"/>
                <a:cs typeface="Arial"/>
              </a:rPr>
              <a:t>we</a:t>
            </a:r>
            <a:r>
              <a:rPr sz="3000" spc="-170" dirty="0">
                <a:latin typeface="Arial"/>
                <a:cs typeface="Arial"/>
              </a:rPr>
              <a:t> </a:t>
            </a:r>
            <a:r>
              <a:rPr sz="3000" spc="-140" dirty="0">
                <a:latin typeface="Arial"/>
                <a:cs typeface="Arial"/>
              </a:rPr>
              <a:t>need</a:t>
            </a:r>
            <a:r>
              <a:rPr sz="3000" spc="-165" dirty="0">
                <a:latin typeface="Arial"/>
                <a:cs typeface="Arial"/>
              </a:rPr>
              <a:t> </a:t>
            </a:r>
            <a:r>
              <a:rPr sz="3000" spc="35" dirty="0">
                <a:latin typeface="Arial"/>
                <a:cs typeface="Arial"/>
              </a:rPr>
              <a:t>to</a:t>
            </a:r>
            <a:r>
              <a:rPr sz="3000" spc="-175" dirty="0">
                <a:latin typeface="Arial"/>
                <a:cs typeface="Arial"/>
              </a:rPr>
              <a:t> </a:t>
            </a:r>
            <a:r>
              <a:rPr sz="3000" spc="-120" dirty="0">
                <a:latin typeface="Arial"/>
                <a:cs typeface="Arial"/>
              </a:rPr>
              <a:t>forecast</a:t>
            </a:r>
            <a:r>
              <a:rPr sz="3000" spc="-165" dirty="0">
                <a:latin typeface="Arial"/>
                <a:cs typeface="Arial"/>
              </a:rPr>
              <a:t> </a:t>
            </a:r>
            <a:r>
              <a:rPr sz="3000" spc="-90" dirty="0">
                <a:latin typeface="Arial"/>
                <a:cs typeface="Arial"/>
              </a:rPr>
              <a:t>more</a:t>
            </a:r>
            <a:r>
              <a:rPr sz="3000" spc="-155" dirty="0">
                <a:latin typeface="Arial"/>
                <a:cs typeface="Arial"/>
              </a:rPr>
              <a:t> </a:t>
            </a:r>
            <a:r>
              <a:rPr sz="3000" spc="-15" dirty="0">
                <a:latin typeface="Arial"/>
                <a:cs typeface="Arial"/>
              </a:rPr>
              <a:t>into</a:t>
            </a:r>
            <a:r>
              <a:rPr sz="3000" spc="-170" dirty="0">
                <a:latin typeface="Arial"/>
                <a:cs typeface="Arial"/>
              </a:rPr>
              <a:t> </a:t>
            </a:r>
            <a:r>
              <a:rPr sz="3000" spc="-35" dirty="0">
                <a:latin typeface="Arial"/>
                <a:cs typeface="Arial"/>
              </a:rPr>
              <a:t>the</a:t>
            </a:r>
            <a:r>
              <a:rPr sz="3000" spc="-165" dirty="0">
                <a:latin typeface="Arial"/>
                <a:cs typeface="Arial"/>
              </a:rPr>
              <a:t> </a:t>
            </a:r>
            <a:r>
              <a:rPr sz="3000" spc="-35" dirty="0">
                <a:latin typeface="Arial"/>
                <a:cs typeface="Arial"/>
              </a:rPr>
              <a:t>future,</a:t>
            </a:r>
            <a:r>
              <a:rPr sz="3000" spc="-165" dirty="0">
                <a:latin typeface="Arial"/>
                <a:cs typeface="Arial"/>
              </a:rPr>
              <a:t> </a:t>
            </a:r>
            <a:r>
              <a:rPr sz="3000" spc="-85" dirty="0">
                <a:latin typeface="Arial"/>
                <a:cs typeface="Arial"/>
              </a:rPr>
              <a:t>thus 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180" dirty="0">
                <a:latin typeface="Arial"/>
                <a:cs typeface="Arial"/>
              </a:rPr>
              <a:t>accuracy </a:t>
            </a:r>
            <a:r>
              <a:rPr sz="3000" spc="-5" dirty="0">
                <a:latin typeface="Arial"/>
                <a:cs typeface="Arial"/>
              </a:rPr>
              <a:t>of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120" dirty="0">
                <a:latin typeface="Arial"/>
                <a:cs typeface="Arial"/>
              </a:rPr>
              <a:t>forecast </a:t>
            </a:r>
            <a:r>
              <a:rPr sz="3000" spc="-125" dirty="0">
                <a:latin typeface="Arial"/>
                <a:cs typeface="Arial"/>
              </a:rPr>
              <a:t>suffers,</a:t>
            </a:r>
            <a:r>
              <a:rPr sz="3000" spc="-625" dirty="0">
                <a:latin typeface="Arial"/>
                <a:cs typeface="Arial"/>
              </a:rPr>
              <a:t> </a:t>
            </a:r>
            <a:r>
              <a:rPr sz="3000" spc="-140" dirty="0">
                <a:latin typeface="Arial"/>
                <a:cs typeface="Arial"/>
              </a:rPr>
              <a:t>increasing 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60" dirty="0">
                <a:latin typeface="Arial"/>
                <a:cs typeface="Arial"/>
              </a:rPr>
              <a:t>variability </a:t>
            </a:r>
            <a:r>
              <a:rPr sz="3000" dirty="0">
                <a:latin typeface="Arial"/>
                <a:cs typeface="Arial"/>
              </a:rPr>
              <a:t>of </a:t>
            </a:r>
            <a:r>
              <a:rPr sz="3000" spc="-140" dirty="0">
                <a:latin typeface="Arial"/>
                <a:cs typeface="Arial"/>
              </a:rPr>
              <a:t>demand and </a:t>
            </a:r>
            <a:r>
              <a:rPr sz="3000" spc="-135" dirty="0">
                <a:latin typeface="Arial"/>
                <a:cs typeface="Arial"/>
              </a:rPr>
              <a:t>consequently,  </a:t>
            </a:r>
            <a:r>
              <a:rPr sz="3000" spc="-75" dirty="0">
                <a:latin typeface="Arial"/>
                <a:cs typeface="Arial"/>
              </a:rPr>
              <a:t>requiring </a:t>
            </a:r>
            <a:r>
              <a:rPr sz="3000" spc="-100" dirty="0">
                <a:latin typeface="Arial"/>
                <a:cs typeface="Arial"/>
              </a:rPr>
              <a:t>higher </a:t>
            </a:r>
            <a:r>
              <a:rPr sz="3000" spc="-125" dirty="0">
                <a:latin typeface="Arial"/>
                <a:cs typeface="Arial"/>
              </a:rPr>
              <a:t>safety</a:t>
            </a:r>
            <a:r>
              <a:rPr sz="3000" spc="-315" dirty="0">
                <a:latin typeface="Arial"/>
                <a:cs typeface="Arial"/>
              </a:rPr>
              <a:t> </a:t>
            </a:r>
            <a:r>
              <a:rPr sz="3000" spc="-140" dirty="0">
                <a:latin typeface="Arial"/>
                <a:cs typeface="Arial"/>
              </a:rPr>
              <a:t>stock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1104" y="303275"/>
            <a:ext cx="8676132" cy="10119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526780" y="303275"/>
            <a:ext cx="617220" cy="10119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22477" y="423164"/>
            <a:ext cx="81006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Inventory reduction principles</a:t>
            </a:r>
            <a:r>
              <a:rPr sz="3600" spc="35" dirty="0"/>
              <a:t> </a:t>
            </a:r>
            <a:r>
              <a:rPr sz="3600" spc="-5" dirty="0"/>
              <a:t>(cont.)</a:t>
            </a:r>
            <a:endParaRPr sz="360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24</a:t>
            </a:fld>
            <a:endParaRPr spc="-60" dirty="0"/>
          </a:p>
        </p:txBody>
      </p:sp>
      <p:sp>
        <p:nvSpPr>
          <p:cNvPr id="5" name="object 5"/>
          <p:cNvSpPr txBox="1"/>
          <p:nvPr/>
        </p:nvSpPr>
        <p:spPr>
          <a:xfrm>
            <a:off x="474065" y="1534414"/>
            <a:ext cx="8007350" cy="441007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842644" indent="-342900">
              <a:lnSpc>
                <a:spcPts val="2590"/>
              </a:lnSpc>
              <a:spcBef>
                <a:spcPts val="425"/>
              </a:spcBef>
              <a:buClr>
                <a:srgbClr val="C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i="1" spc="-165" dirty="0">
                <a:latin typeface="Arial"/>
                <a:cs typeface="Arial"/>
              </a:rPr>
              <a:t>Just-in-time </a:t>
            </a:r>
            <a:r>
              <a:rPr sz="2400" b="1" i="1" spc="-160" dirty="0">
                <a:latin typeface="Arial"/>
                <a:cs typeface="Arial"/>
              </a:rPr>
              <a:t>inventory </a:t>
            </a:r>
            <a:r>
              <a:rPr sz="2400" b="1" i="1" spc="-240" dirty="0">
                <a:latin typeface="Arial"/>
                <a:cs typeface="Arial"/>
              </a:rPr>
              <a:t>system </a:t>
            </a:r>
            <a:r>
              <a:rPr sz="2400" spc="-165" dirty="0">
                <a:latin typeface="Arial"/>
                <a:cs typeface="Arial"/>
              </a:rPr>
              <a:t>(JIT): </a:t>
            </a:r>
            <a:r>
              <a:rPr sz="2400" spc="-110" dirty="0">
                <a:latin typeface="Arial"/>
                <a:cs typeface="Arial"/>
              </a:rPr>
              <a:t>making </a:t>
            </a:r>
            <a:r>
              <a:rPr sz="2400" spc="-75" dirty="0">
                <a:latin typeface="Arial"/>
                <a:cs typeface="Arial"/>
              </a:rPr>
              <a:t>do </a:t>
            </a:r>
            <a:r>
              <a:rPr sz="2400" spc="10" dirty="0">
                <a:latin typeface="Arial"/>
                <a:cs typeface="Arial"/>
              </a:rPr>
              <a:t>with </a:t>
            </a:r>
            <a:r>
              <a:rPr sz="2400" spc="-30" dirty="0">
                <a:latin typeface="Arial"/>
                <a:cs typeface="Arial"/>
              </a:rPr>
              <a:t>the  </a:t>
            </a:r>
            <a:r>
              <a:rPr sz="2400" spc="-55" dirty="0">
                <a:latin typeface="Arial"/>
                <a:cs typeface="Arial"/>
              </a:rPr>
              <a:t>minimum </a:t>
            </a:r>
            <a:r>
              <a:rPr sz="2400" spc="-114" dirty="0">
                <a:latin typeface="Arial"/>
                <a:cs typeface="Arial"/>
              </a:rPr>
              <a:t>possible </a:t>
            </a:r>
            <a:r>
              <a:rPr sz="2400" spc="-85" dirty="0">
                <a:latin typeface="Arial"/>
                <a:cs typeface="Arial"/>
              </a:rPr>
              <a:t>level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60" dirty="0">
                <a:latin typeface="Arial"/>
                <a:cs typeface="Arial"/>
              </a:rPr>
              <a:t>inventory</a:t>
            </a:r>
            <a:r>
              <a:rPr sz="2400" spc="-375" dirty="0">
                <a:latin typeface="Arial"/>
                <a:cs typeface="Arial"/>
              </a:rPr>
              <a:t> </a:t>
            </a:r>
            <a:r>
              <a:rPr sz="2400" spc="-75" dirty="0">
                <a:latin typeface="Arial"/>
                <a:cs typeface="Arial"/>
              </a:rPr>
              <a:t>holding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C00000"/>
              </a:buClr>
              <a:buFont typeface="Arial"/>
              <a:buChar char="•"/>
            </a:pPr>
            <a:endParaRPr sz="25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lr>
                <a:srgbClr val="C00000"/>
              </a:buClr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i="1" u="sng" spc="-10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Inventory</a:t>
            </a:r>
            <a:r>
              <a:rPr sz="2000" i="1" u="sng" spc="-19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1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hides</a:t>
            </a:r>
            <a:r>
              <a:rPr sz="2000" i="1" u="sng" spc="-17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1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or</a:t>
            </a:r>
            <a:r>
              <a:rPr sz="2000" i="1" u="sng" spc="-16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10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cover</a:t>
            </a:r>
            <a:r>
              <a:rPr sz="2000" i="1" u="sng" spc="-16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1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problems</a:t>
            </a:r>
            <a:r>
              <a:rPr sz="2000" i="1" u="sng" spc="-17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1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due</a:t>
            </a:r>
            <a:r>
              <a:rPr sz="2000" i="1" u="sng" spc="-18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12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to</a:t>
            </a:r>
            <a:r>
              <a:rPr sz="2000" i="1" u="sng" spc="-16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9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variations</a:t>
            </a:r>
            <a:endParaRPr sz="2000">
              <a:latin typeface="Trebuchet MS"/>
              <a:cs typeface="Trebuchet MS"/>
            </a:endParaRPr>
          </a:p>
          <a:p>
            <a:pPr marL="1155700" marR="22225" lvl="2" indent="-228600">
              <a:lnSpc>
                <a:spcPts val="1939"/>
              </a:lnSpc>
              <a:spcBef>
                <a:spcPts val="475"/>
              </a:spcBef>
              <a:buClr>
                <a:srgbClr val="C00000"/>
              </a:buClr>
              <a:buChar char="•"/>
              <a:tabLst>
                <a:tab pos="1155700" algn="l"/>
                <a:tab pos="1156335" algn="l"/>
              </a:tabLst>
            </a:pPr>
            <a:r>
              <a:rPr sz="1800" spc="-50" dirty="0">
                <a:latin typeface="Arial"/>
                <a:cs typeface="Arial"/>
              </a:rPr>
              <a:t>Inventory </a:t>
            </a:r>
            <a:r>
              <a:rPr sz="1800" spc="-55" dirty="0">
                <a:latin typeface="Arial"/>
                <a:cs typeface="Arial"/>
              </a:rPr>
              <a:t>holding </a:t>
            </a:r>
            <a:r>
              <a:rPr sz="1800" spc="-95" dirty="0">
                <a:latin typeface="Arial"/>
                <a:cs typeface="Arial"/>
              </a:rPr>
              <a:t>is </a:t>
            </a:r>
            <a:r>
              <a:rPr sz="1800" spc="-85" dirty="0">
                <a:latin typeface="Arial"/>
                <a:cs typeface="Arial"/>
              </a:rPr>
              <a:t>needed </a:t>
            </a:r>
            <a:r>
              <a:rPr sz="1800" spc="-120" dirty="0">
                <a:latin typeface="Arial"/>
                <a:cs typeface="Arial"/>
              </a:rPr>
              <a:t>because </a:t>
            </a:r>
            <a:r>
              <a:rPr sz="1800" spc="-5" dirty="0">
                <a:latin typeface="Arial"/>
                <a:cs typeface="Arial"/>
              </a:rPr>
              <a:t>of </a:t>
            </a:r>
            <a:r>
              <a:rPr sz="1800" spc="-20" dirty="0">
                <a:latin typeface="Arial"/>
                <a:cs typeface="Arial"/>
              </a:rPr>
              <a:t>different </a:t>
            </a:r>
            <a:r>
              <a:rPr sz="1800" spc="-70" dirty="0">
                <a:latin typeface="Arial"/>
                <a:cs typeface="Arial"/>
              </a:rPr>
              <a:t>types </a:t>
            </a:r>
            <a:r>
              <a:rPr sz="1800" spc="-5" dirty="0">
                <a:latin typeface="Arial"/>
                <a:cs typeface="Arial"/>
              </a:rPr>
              <a:t>of </a:t>
            </a:r>
            <a:r>
              <a:rPr sz="1800" spc="-45" dirty="0">
                <a:latin typeface="Arial"/>
                <a:cs typeface="Arial"/>
              </a:rPr>
              <a:t>variation</a:t>
            </a:r>
            <a:r>
              <a:rPr sz="1800" spc="-365" dirty="0">
                <a:latin typeface="Arial"/>
                <a:cs typeface="Arial"/>
              </a:rPr>
              <a:t> </a:t>
            </a:r>
            <a:r>
              <a:rPr sz="1800" spc="-75" dirty="0">
                <a:latin typeface="Arial"/>
                <a:cs typeface="Arial"/>
              </a:rPr>
              <a:t>due </a:t>
            </a:r>
            <a:r>
              <a:rPr sz="1800" spc="15" dirty="0">
                <a:latin typeface="Arial"/>
                <a:cs typeface="Arial"/>
              </a:rPr>
              <a:t>to  </a:t>
            </a:r>
            <a:r>
              <a:rPr sz="1800" spc="-45" dirty="0">
                <a:latin typeface="Arial"/>
                <a:cs typeface="Arial"/>
              </a:rPr>
              <a:t>equipment </a:t>
            </a:r>
            <a:r>
              <a:rPr sz="1800" spc="-60" dirty="0">
                <a:latin typeface="Arial"/>
                <a:cs typeface="Arial"/>
              </a:rPr>
              <a:t>failures, </a:t>
            </a:r>
            <a:r>
              <a:rPr sz="1800" spc="-40" dirty="0">
                <a:latin typeface="Arial"/>
                <a:cs typeface="Arial"/>
              </a:rPr>
              <a:t>production </a:t>
            </a:r>
            <a:r>
              <a:rPr sz="1800" spc="-5" dirty="0">
                <a:latin typeface="Arial"/>
                <a:cs typeface="Arial"/>
              </a:rPr>
              <a:t>of </a:t>
            </a:r>
            <a:r>
              <a:rPr sz="1800" spc="-85" dirty="0">
                <a:latin typeface="Arial"/>
                <a:cs typeface="Arial"/>
              </a:rPr>
              <a:t>bad</a:t>
            </a:r>
            <a:r>
              <a:rPr sz="1800" spc="-275" dirty="0">
                <a:latin typeface="Arial"/>
                <a:cs typeface="Arial"/>
              </a:rPr>
              <a:t> </a:t>
            </a:r>
            <a:r>
              <a:rPr sz="1800" spc="-35" dirty="0">
                <a:latin typeface="Arial"/>
                <a:cs typeface="Arial"/>
              </a:rPr>
              <a:t>quality</a:t>
            </a:r>
            <a:endParaRPr sz="1800">
              <a:latin typeface="Arial"/>
              <a:cs typeface="Arial"/>
            </a:endParaRPr>
          </a:p>
          <a:p>
            <a:pPr lvl="2">
              <a:lnSpc>
                <a:spcPct val="100000"/>
              </a:lnSpc>
              <a:spcBef>
                <a:spcPts val="30"/>
              </a:spcBef>
              <a:buClr>
                <a:srgbClr val="C00000"/>
              </a:buClr>
              <a:buFont typeface="Arial"/>
              <a:buChar char="•"/>
            </a:pPr>
            <a:endParaRPr sz="24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lr>
                <a:srgbClr val="C00000"/>
              </a:buClr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i="1" u="sng" spc="-11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Small </a:t>
            </a:r>
            <a:r>
              <a:rPr sz="2000" i="1" u="sng" spc="-13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lot</a:t>
            </a:r>
            <a:r>
              <a:rPr sz="2000" i="1" u="sng" spc="-21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2000" i="1" u="sng" spc="-1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production</a:t>
            </a:r>
            <a:endParaRPr sz="2000">
              <a:latin typeface="Trebuchet MS"/>
              <a:cs typeface="Trebuchet MS"/>
            </a:endParaRPr>
          </a:p>
          <a:p>
            <a:pPr marL="1155700" lvl="2" indent="-228600">
              <a:lnSpc>
                <a:spcPct val="100000"/>
              </a:lnSpc>
              <a:spcBef>
                <a:spcPts val="225"/>
              </a:spcBef>
              <a:buClr>
                <a:srgbClr val="C00000"/>
              </a:buClr>
              <a:buChar char="•"/>
              <a:tabLst>
                <a:tab pos="1155700" algn="l"/>
                <a:tab pos="1156335" algn="l"/>
              </a:tabLst>
            </a:pPr>
            <a:r>
              <a:rPr sz="1800" spc="-75" dirty="0">
                <a:latin typeface="Arial"/>
                <a:cs typeface="Arial"/>
              </a:rPr>
              <a:t>Ordering </a:t>
            </a:r>
            <a:r>
              <a:rPr sz="1800" spc="-25" dirty="0">
                <a:latin typeface="Arial"/>
                <a:cs typeface="Arial"/>
              </a:rPr>
              <a:t>in </a:t>
            </a:r>
            <a:r>
              <a:rPr sz="1800" spc="-75" dirty="0">
                <a:latin typeface="Arial"/>
                <a:cs typeface="Arial"/>
              </a:rPr>
              <a:t>small </a:t>
            </a:r>
            <a:r>
              <a:rPr sz="1800" spc="-45" dirty="0">
                <a:latin typeface="Arial"/>
                <a:cs typeface="Arial"/>
              </a:rPr>
              <a:t>quantities </a:t>
            </a:r>
            <a:r>
              <a:rPr sz="1800" spc="-125" dirty="0">
                <a:latin typeface="Arial"/>
                <a:cs typeface="Arial"/>
              </a:rPr>
              <a:t>keeps </a:t>
            </a:r>
            <a:r>
              <a:rPr sz="1800" spc="-20" dirty="0">
                <a:latin typeface="Arial"/>
                <a:cs typeface="Arial"/>
              </a:rPr>
              <a:t>the </a:t>
            </a:r>
            <a:r>
              <a:rPr sz="1800" spc="-114" dirty="0">
                <a:latin typeface="Arial"/>
                <a:cs typeface="Arial"/>
              </a:rPr>
              <a:t>average </a:t>
            </a:r>
            <a:r>
              <a:rPr sz="1800" spc="-45" dirty="0">
                <a:latin typeface="Arial"/>
                <a:cs typeface="Arial"/>
              </a:rPr>
              <a:t>inventory </a:t>
            </a:r>
            <a:r>
              <a:rPr sz="1800" spc="-60" dirty="0">
                <a:latin typeface="Arial"/>
                <a:cs typeface="Arial"/>
              </a:rPr>
              <a:t>level</a:t>
            </a:r>
            <a:r>
              <a:rPr sz="1800" spc="-295" dirty="0">
                <a:latin typeface="Arial"/>
                <a:cs typeface="Arial"/>
              </a:rPr>
              <a:t> </a:t>
            </a:r>
            <a:r>
              <a:rPr sz="1800" spc="-75" dirty="0">
                <a:latin typeface="Arial"/>
                <a:cs typeface="Arial"/>
              </a:rPr>
              <a:t>small</a:t>
            </a:r>
            <a:endParaRPr sz="1800">
              <a:latin typeface="Arial"/>
              <a:cs typeface="Arial"/>
            </a:endParaRPr>
          </a:p>
          <a:p>
            <a:pPr marL="1612900" marR="5080" lvl="3" indent="-228600">
              <a:lnSpc>
                <a:spcPts val="2160"/>
              </a:lnSpc>
              <a:spcBef>
                <a:spcPts val="505"/>
              </a:spcBef>
              <a:buClr>
                <a:srgbClr val="C00000"/>
              </a:buClr>
              <a:buChar char="–"/>
              <a:tabLst>
                <a:tab pos="1613535" algn="l"/>
              </a:tabLst>
            </a:pPr>
            <a:r>
              <a:rPr sz="2000" spc="-135" dirty="0">
                <a:latin typeface="Arial"/>
                <a:cs typeface="Arial"/>
              </a:rPr>
              <a:t>Hence </a:t>
            </a:r>
            <a:r>
              <a:rPr sz="2000" spc="-85" dirty="0">
                <a:latin typeface="Arial"/>
                <a:cs typeface="Arial"/>
              </a:rPr>
              <a:t>reduce </a:t>
            </a:r>
            <a:r>
              <a:rPr sz="2000" spc="-45" dirty="0">
                <a:latin typeface="Arial"/>
                <a:cs typeface="Arial"/>
              </a:rPr>
              <a:t>order </a:t>
            </a:r>
            <a:r>
              <a:rPr sz="2000" spc="-110" dirty="0">
                <a:latin typeface="Arial"/>
                <a:cs typeface="Arial"/>
              </a:rPr>
              <a:t>processing </a:t>
            </a:r>
            <a:r>
              <a:rPr sz="2000" spc="-114" dirty="0">
                <a:latin typeface="Arial"/>
                <a:cs typeface="Arial"/>
              </a:rPr>
              <a:t>costs </a:t>
            </a:r>
            <a:r>
              <a:rPr sz="2000" spc="-140" dirty="0">
                <a:latin typeface="Arial"/>
                <a:cs typeface="Arial"/>
              </a:rPr>
              <a:t>so </a:t>
            </a:r>
            <a:r>
              <a:rPr sz="2000" spc="-5" dirty="0">
                <a:latin typeface="Arial"/>
                <a:cs typeface="Arial"/>
              </a:rPr>
              <a:t>that </a:t>
            </a:r>
            <a:r>
              <a:rPr sz="2000" spc="-20" dirty="0">
                <a:latin typeface="Arial"/>
                <a:cs typeface="Arial"/>
              </a:rPr>
              <a:t>the </a:t>
            </a:r>
            <a:r>
              <a:rPr sz="2000" spc="-60" dirty="0">
                <a:latin typeface="Arial"/>
                <a:cs typeface="Arial"/>
              </a:rPr>
              <a:t>ideal </a:t>
            </a:r>
            <a:r>
              <a:rPr sz="2000" spc="-5" dirty="0">
                <a:latin typeface="Arial"/>
                <a:cs typeface="Arial"/>
              </a:rPr>
              <a:t>of</a:t>
            </a:r>
            <a:r>
              <a:rPr sz="2000" spc="-340" dirty="0">
                <a:latin typeface="Arial"/>
                <a:cs typeface="Arial"/>
              </a:rPr>
              <a:t> </a:t>
            </a:r>
            <a:r>
              <a:rPr sz="2000" spc="-85" dirty="0">
                <a:latin typeface="Arial"/>
                <a:cs typeface="Arial"/>
              </a:rPr>
              <a:t>small  </a:t>
            </a:r>
            <a:r>
              <a:rPr sz="2000" spc="-25" dirty="0">
                <a:latin typeface="Arial"/>
                <a:cs typeface="Arial"/>
              </a:rPr>
              <a:t>quantity </a:t>
            </a:r>
            <a:r>
              <a:rPr sz="2000" spc="-60" dirty="0">
                <a:latin typeface="Arial"/>
                <a:cs typeface="Arial"/>
              </a:rPr>
              <a:t>ordering </a:t>
            </a:r>
            <a:r>
              <a:rPr sz="2000" spc="-125" dirty="0">
                <a:latin typeface="Arial"/>
                <a:cs typeface="Arial"/>
              </a:rPr>
              <a:t>can </a:t>
            </a:r>
            <a:r>
              <a:rPr sz="2000" spc="-90" dirty="0">
                <a:latin typeface="Arial"/>
                <a:cs typeface="Arial"/>
              </a:rPr>
              <a:t>be</a:t>
            </a:r>
            <a:r>
              <a:rPr sz="2000" spc="-254" dirty="0">
                <a:latin typeface="Arial"/>
                <a:cs typeface="Arial"/>
              </a:rPr>
              <a:t> </a:t>
            </a:r>
            <a:r>
              <a:rPr sz="2000" spc="-95" dirty="0">
                <a:latin typeface="Arial"/>
                <a:cs typeface="Arial"/>
              </a:rPr>
              <a:t>accomplished</a:t>
            </a:r>
            <a:endParaRPr sz="2000">
              <a:latin typeface="Arial"/>
              <a:cs typeface="Arial"/>
            </a:endParaRPr>
          </a:p>
          <a:p>
            <a:pPr marL="1155700" lvl="2" indent="-228600">
              <a:lnSpc>
                <a:spcPts val="2050"/>
              </a:lnSpc>
              <a:spcBef>
                <a:spcPts val="195"/>
              </a:spcBef>
              <a:buClr>
                <a:srgbClr val="C00000"/>
              </a:buClr>
              <a:buChar char="•"/>
              <a:tabLst>
                <a:tab pos="1155700" algn="l"/>
                <a:tab pos="1156335" algn="l"/>
              </a:tabLst>
            </a:pPr>
            <a:r>
              <a:rPr sz="1800" spc="-130" dirty="0">
                <a:latin typeface="Arial"/>
                <a:cs typeface="Arial"/>
              </a:rPr>
              <a:t>The </a:t>
            </a:r>
            <a:r>
              <a:rPr sz="1800" spc="-15" dirty="0">
                <a:latin typeface="Arial"/>
                <a:cs typeface="Arial"/>
              </a:rPr>
              <a:t>time </a:t>
            </a:r>
            <a:r>
              <a:rPr sz="1800" spc="-85" dirty="0">
                <a:latin typeface="Arial"/>
                <a:cs typeface="Arial"/>
              </a:rPr>
              <a:t>and </a:t>
            </a:r>
            <a:r>
              <a:rPr sz="1800" dirty="0">
                <a:latin typeface="Arial"/>
                <a:cs typeface="Arial"/>
              </a:rPr>
              <a:t>effort </a:t>
            </a:r>
            <a:r>
              <a:rPr sz="1800" spc="-65" dirty="0">
                <a:latin typeface="Arial"/>
                <a:cs typeface="Arial"/>
              </a:rPr>
              <a:t>spent </a:t>
            </a:r>
            <a:r>
              <a:rPr sz="1800" spc="-30" dirty="0">
                <a:latin typeface="Arial"/>
                <a:cs typeface="Arial"/>
              </a:rPr>
              <a:t>in </a:t>
            </a:r>
            <a:r>
              <a:rPr sz="1800" spc="-110" dirty="0">
                <a:latin typeface="Arial"/>
                <a:cs typeface="Arial"/>
              </a:rPr>
              <a:t>process </a:t>
            </a:r>
            <a:r>
              <a:rPr sz="1800" spc="-90" dirty="0">
                <a:latin typeface="Arial"/>
                <a:cs typeface="Arial"/>
              </a:rPr>
              <a:t>setups </a:t>
            </a:r>
            <a:r>
              <a:rPr sz="1800" spc="-65" dirty="0">
                <a:latin typeface="Arial"/>
                <a:cs typeface="Arial"/>
              </a:rPr>
              <a:t>could </a:t>
            </a:r>
            <a:r>
              <a:rPr sz="1800" spc="-85" dirty="0">
                <a:latin typeface="Arial"/>
                <a:cs typeface="Arial"/>
              </a:rPr>
              <a:t>be </a:t>
            </a:r>
            <a:r>
              <a:rPr sz="1800" spc="-20" dirty="0">
                <a:latin typeface="Arial"/>
                <a:cs typeface="Arial"/>
              </a:rPr>
              <a:t>the</a:t>
            </a:r>
            <a:r>
              <a:rPr sz="1800" spc="-295" dirty="0">
                <a:latin typeface="Arial"/>
                <a:cs typeface="Arial"/>
              </a:rPr>
              <a:t> </a:t>
            </a:r>
            <a:r>
              <a:rPr sz="1800" spc="-60" dirty="0">
                <a:latin typeface="Arial"/>
                <a:cs typeface="Arial"/>
              </a:rPr>
              <a:t>manufacturing</a:t>
            </a:r>
            <a:endParaRPr sz="1800">
              <a:latin typeface="Arial"/>
              <a:cs typeface="Arial"/>
            </a:endParaRPr>
          </a:p>
          <a:p>
            <a:pPr marL="1155700">
              <a:lnSpc>
                <a:spcPts val="2050"/>
              </a:lnSpc>
            </a:pPr>
            <a:r>
              <a:rPr sz="1800" spc="-55" dirty="0">
                <a:latin typeface="Arial"/>
                <a:cs typeface="Arial"/>
              </a:rPr>
              <a:t>equivalent </a:t>
            </a:r>
            <a:r>
              <a:rPr sz="1800" spc="-5" dirty="0">
                <a:latin typeface="Arial"/>
                <a:cs typeface="Arial"/>
              </a:rPr>
              <a:t>of </a:t>
            </a:r>
            <a:r>
              <a:rPr sz="1800" spc="-40" dirty="0">
                <a:latin typeface="Arial"/>
                <a:cs typeface="Arial"/>
              </a:rPr>
              <a:t>order </a:t>
            </a:r>
            <a:r>
              <a:rPr sz="1800" spc="-100" dirty="0">
                <a:latin typeface="Arial"/>
                <a:cs typeface="Arial"/>
              </a:rPr>
              <a:t>processing</a:t>
            </a:r>
            <a:r>
              <a:rPr sz="1800" spc="-260" dirty="0">
                <a:latin typeface="Arial"/>
                <a:cs typeface="Arial"/>
              </a:rPr>
              <a:t> </a:t>
            </a:r>
            <a:r>
              <a:rPr sz="1800" spc="-110" dirty="0">
                <a:latin typeface="Arial"/>
                <a:cs typeface="Arial"/>
              </a:rPr>
              <a:t>costs</a:t>
            </a:r>
            <a:endParaRPr sz="1800">
              <a:latin typeface="Arial"/>
              <a:cs typeface="Arial"/>
            </a:endParaRPr>
          </a:p>
          <a:p>
            <a:pPr marL="1612900" lvl="3" indent="-228600">
              <a:lnSpc>
                <a:spcPct val="100000"/>
              </a:lnSpc>
              <a:spcBef>
                <a:spcPts val="229"/>
              </a:spcBef>
              <a:buClr>
                <a:srgbClr val="C00000"/>
              </a:buClr>
              <a:buChar char="–"/>
              <a:tabLst>
                <a:tab pos="1613535" algn="l"/>
              </a:tabLst>
            </a:pPr>
            <a:r>
              <a:rPr sz="2000" spc="-120" dirty="0">
                <a:latin typeface="Arial"/>
                <a:cs typeface="Arial"/>
              </a:rPr>
              <a:t>Hence, </a:t>
            </a:r>
            <a:r>
              <a:rPr sz="2000" spc="-85" dirty="0">
                <a:latin typeface="Arial"/>
                <a:cs typeface="Arial"/>
              </a:rPr>
              <a:t>reduce </a:t>
            </a:r>
            <a:r>
              <a:rPr sz="2000" spc="-20" dirty="0">
                <a:latin typeface="Arial"/>
                <a:cs typeface="Arial"/>
              </a:rPr>
              <a:t>the </a:t>
            </a:r>
            <a:r>
              <a:rPr sz="2000" spc="-15" dirty="0">
                <a:latin typeface="Arial"/>
                <a:cs typeface="Arial"/>
              </a:rPr>
              <a:t>time </a:t>
            </a:r>
            <a:r>
              <a:rPr sz="2000" spc="-95" dirty="0">
                <a:latin typeface="Arial"/>
                <a:cs typeface="Arial"/>
              </a:rPr>
              <a:t>and </a:t>
            </a:r>
            <a:r>
              <a:rPr sz="2000" spc="-5" dirty="0">
                <a:latin typeface="Arial"/>
                <a:cs typeface="Arial"/>
              </a:rPr>
              <a:t>effort </a:t>
            </a:r>
            <a:r>
              <a:rPr sz="2000" spc="-25" dirty="0">
                <a:latin typeface="Arial"/>
                <a:cs typeface="Arial"/>
              </a:rPr>
              <a:t>in</a:t>
            </a:r>
            <a:r>
              <a:rPr sz="2000" spc="-415" dirty="0">
                <a:latin typeface="Arial"/>
                <a:cs typeface="Arial"/>
              </a:rPr>
              <a:t> </a:t>
            </a:r>
            <a:r>
              <a:rPr sz="2000" spc="-100" dirty="0">
                <a:latin typeface="Arial"/>
                <a:cs typeface="Arial"/>
              </a:rPr>
              <a:t>setups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3594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26129" y="6465214"/>
            <a:ext cx="249174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2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535940" y="1613738"/>
            <a:ext cx="8041005" cy="4562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78105" indent="-342900">
              <a:lnSpc>
                <a:spcPct val="1000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400" spc="-170" dirty="0">
                <a:latin typeface="Arial"/>
                <a:cs typeface="Arial"/>
              </a:rPr>
              <a:t>One </a:t>
            </a:r>
            <a:r>
              <a:rPr sz="2400" spc="-135" dirty="0">
                <a:latin typeface="Arial"/>
                <a:cs typeface="Arial"/>
              </a:rPr>
              <a:t>consequence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5" dirty="0">
                <a:latin typeface="Arial"/>
                <a:cs typeface="Arial"/>
              </a:rPr>
              <a:t>that </a:t>
            </a:r>
            <a:r>
              <a:rPr sz="2400" spc="-100" dirty="0">
                <a:latin typeface="Arial"/>
                <a:cs typeface="Arial"/>
              </a:rPr>
              <a:t>suppliers </a:t>
            </a:r>
            <a:r>
              <a:rPr sz="2400" spc="-80" dirty="0">
                <a:latin typeface="Arial"/>
                <a:cs typeface="Arial"/>
              </a:rPr>
              <a:t>must </a:t>
            </a:r>
            <a:r>
              <a:rPr sz="2400" spc="-65" dirty="0">
                <a:latin typeface="Arial"/>
                <a:cs typeface="Arial"/>
              </a:rPr>
              <a:t>deliver </a:t>
            </a:r>
            <a:r>
              <a:rPr sz="2400" spc="-60" dirty="0">
                <a:latin typeface="Arial"/>
                <a:cs typeface="Arial"/>
              </a:rPr>
              <a:t>high-quality  </a:t>
            </a:r>
            <a:r>
              <a:rPr sz="2400" spc="-80" dirty="0">
                <a:latin typeface="Arial"/>
                <a:cs typeface="Arial"/>
              </a:rPr>
              <a:t>materials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35" dirty="0">
                <a:latin typeface="Arial"/>
                <a:cs typeface="Arial"/>
              </a:rPr>
              <a:t>the </a:t>
            </a:r>
            <a:r>
              <a:rPr sz="2400" spc="-55" dirty="0">
                <a:latin typeface="Arial"/>
                <a:cs typeface="Arial"/>
              </a:rPr>
              <a:t>production </a:t>
            </a:r>
            <a:r>
              <a:rPr sz="2400" spc="-45" dirty="0">
                <a:latin typeface="Arial"/>
                <a:cs typeface="Arial"/>
              </a:rPr>
              <a:t>line; </a:t>
            </a:r>
            <a:r>
              <a:rPr sz="2400" spc="-160" dirty="0">
                <a:latin typeface="Arial"/>
                <a:cs typeface="Arial"/>
              </a:rPr>
              <a:t>because </a:t>
            </a:r>
            <a:r>
              <a:rPr sz="2400" spc="-5" dirty="0">
                <a:latin typeface="Arial"/>
                <a:cs typeface="Arial"/>
              </a:rPr>
              <a:t>of</a:t>
            </a:r>
            <a:r>
              <a:rPr sz="2400" spc="-425" dirty="0">
                <a:latin typeface="Arial"/>
                <a:cs typeface="Arial"/>
              </a:rPr>
              <a:t> </a:t>
            </a:r>
            <a:r>
              <a:rPr sz="2400" spc="-220" dirty="0">
                <a:latin typeface="Arial"/>
                <a:cs typeface="Arial"/>
              </a:rPr>
              <a:t>JIT’s </a:t>
            </a:r>
            <a:r>
              <a:rPr sz="2400" spc="-135" dirty="0">
                <a:latin typeface="Arial"/>
                <a:cs typeface="Arial"/>
              </a:rPr>
              <a:t>emphasis </a:t>
            </a:r>
            <a:r>
              <a:rPr sz="2400" spc="-80" dirty="0">
                <a:latin typeface="Arial"/>
                <a:cs typeface="Arial"/>
              </a:rPr>
              <a:t>on  </a:t>
            </a:r>
            <a:r>
              <a:rPr sz="2400" spc="-30" dirty="0">
                <a:latin typeface="Arial"/>
                <a:cs typeface="Arial"/>
              </a:rPr>
              <a:t>low </a:t>
            </a:r>
            <a:r>
              <a:rPr sz="2400" spc="-20" dirty="0">
                <a:latin typeface="Arial"/>
                <a:cs typeface="Arial"/>
              </a:rPr>
              <a:t>or </a:t>
            </a:r>
            <a:r>
              <a:rPr sz="2400" spc="-75" dirty="0">
                <a:latin typeface="Arial"/>
                <a:cs typeface="Arial"/>
              </a:rPr>
              <a:t>no </a:t>
            </a:r>
            <a:r>
              <a:rPr sz="2400" spc="-100" dirty="0">
                <a:latin typeface="Arial"/>
                <a:cs typeface="Arial"/>
              </a:rPr>
              <a:t>safety </a:t>
            </a:r>
            <a:r>
              <a:rPr sz="2400" spc="-105" dirty="0">
                <a:latin typeface="Arial"/>
                <a:cs typeface="Arial"/>
              </a:rPr>
              <a:t>stock, </a:t>
            </a:r>
            <a:r>
              <a:rPr sz="2400" spc="-80" dirty="0">
                <a:latin typeface="Arial"/>
                <a:cs typeface="Arial"/>
              </a:rPr>
              <a:t>defective materials </a:t>
            </a:r>
            <a:r>
              <a:rPr sz="2400" spc="-55" dirty="0">
                <a:latin typeface="Arial"/>
                <a:cs typeface="Arial"/>
              </a:rPr>
              <a:t>result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55" dirty="0">
                <a:latin typeface="Arial"/>
                <a:cs typeface="Arial"/>
              </a:rPr>
              <a:t>product  </a:t>
            </a:r>
            <a:r>
              <a:rPr sz="2400" spc="-45" dirty="0">
                <a:latin typeface="Arial"/>
                <a:cs typeface="Arial"/>
              </a:rPr>
              <a:t>line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75" dirty="0">
                <a:latin typeface="Arial"/>
                <a:cs typeface="Arial"/>
              </a:rPr>
              <a:t>shutdown.</a:t>
            </a:r>
            <a:endParaRPr sz="2400">
              <a:latin typeface="Arial"/>
              <a:cs typeface="Arial"/>
            </a:endParaRPr>
          </a:p>
          <a:p>
            <a:pPr marL="355600" marR="103505" indent="-342900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  <a:tab pos="7302500" algn="l"/>
              </a:tabLst>
            </a:pPr>
            <a:r>
              <a:rPr sz="2400" spc="-265" dirty="0">
                <a:latin typeface="Arial"/>
                <a:cs typeface="Arial"/>
              </a:rPr>
              <a:t>JIT </a:t>
            </a:r>
            <a:r>
              <a:rPr sz="2400" spc="-155" dirty="0">
                <a:latin typeface="Arial"/>
                <a:cs typeface="Arial"/>
              </a:rPr>
              <a:t>emphasizes </a:t>
            </a:r>
            <a:r>
              <a:rPr sz="2400" spc="-55" dirty="0">
                <a:latin typeface="Arial"/>
                <a:cs typeface="Arial"/>
              </a:rPr>
              <a:t>minimal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05" dirty="0">
                <a:latin typeface="Arial"/>
                <a:cs typeface="Arial"/>
              </a:rPr>
              <a:t>levels,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225" dirty="0">
                <a:latin typeface="Arial"/>
                <a:cs typeface="Arial"/>
              </a:rPr>
              <a:t>as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55" dirty="0">
                <a:latin typeface="Arial"/>
                <a:cs typeface="Arial"/>
              </a:rPr>
              <a:t>result  </a:t>
            </a:r>
            <a:r>
              <a:rPr sz="2400" spc="-114" dirty="0">
                <a:latin typeface="Arial"/>
                <a:cs typeface="Arial"/>
              </a:rPr>
              <a:t>customers </a:t>
            </a:r>
            <a:r>
              <a:rPr sz="2400" spc="-45" dirty="0">
                <a:latin typeface="Arial"/>
                <a:cs typeface="Arial"/>
              </a:rPr>
              <a:t>tend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120" dirty="0">
                <a:latin typeface="Arial"/>
                <a:cs typeface="Arial"/>
              </a:rPr>
              <a:t>place </a:t>
            </a:r>
            <a:r>
              <a:rPr sz="2400" spc="-114" dirty="0">
                <a:latin typeface="Arial"/>
                <a:cs typeface="Arial"/>
              </a:rPr>
              <a:t>smaller, </a:t>
            </a:r>
            <a:r>
              <a:rPr sz="2400" spc="-75" dirty="0">
                <a:latin typeface="Arial"/>
                <a:cs typeface="Arial"/>
              </a:rPr>
              <a:t>more</a:t>
            </a:r>
            <a:r>
              <a:rPr sz="2400" spc="-245" dirty="0">
                <a:latin typeface="Arial"/>
                <a:cs typeface="Arial"/>
              </a:rPr>
              <a:t> </a:t>
            </a:r>
            <a:r>
              <a:rPr sz="2400" spc="-45" dirty="0">
                <a:latin typeface="Arial"/>
                <a:cs typeface="Arial"/>
              </a:rPr>
              <a:t>frequent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orders.	</a:t>
            </a:r>
            <a:r>
              <a:rPr sz="2400" spc="-240" dirty="0">
                <a:latin typeface="Arial"/>
                <a:cs typeface="Arial"/>
              </a:rPr>
              <a:t>As  </a:t>
            </a:r>
            <a:r>
              <a:rPr sz="2400" spc="-140" dirty="0">
                <a:latin typeface="Arial"/>
                <a:cs typeface="Arial"/>
              </a:rPr>
              <a:t>such, </a:t>
            </a:r>
            <a:r>
              <a:rPr sz="2400" spc="75" dirty="0">
                <a:latin typeface="Arial"/>
                <a:cs typeface="Arial"/>
              </a:rPr>
              <a:t>it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65" dirty="0">
                <a:latin typeface="Arial"/>
                <a:cs typeface="Arial"/>
              </a:rPr>
              <a:t>imperative </a:t>
            </a:r>
            <a:r>
              <a:rPr sz="2400" spc="-5" dirty="0">
                <a:latin typeface="Arial"/>
                <a:cs typeface="Arial"/>
              </a:rPr>
              <a:t>that</a:t>
            </a:r>
            <a:r>
              <a:rPr sz="2400" spc="-490" dirty="0">
                <a:latin typeface="Arial"/>
                <a:cs typeface="Arial"/>
              </a:rPr>
              <a:t> </a:t>
            </a:r>
            <a:r>
              <a:rPr sz="2400" spc="-85" dirty="0">
                <a:latin typeface="Arial"/>
                <a:cs typeface="Arial"/>
              </a:rPr>
              <a:t>suppliers’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160" dirty="0">
                <a:latin typeface="Arial"/>
                <a:cs typeface="Arial"/>
              </a:rPr>
              <a:t>systems </a:t>
            </a:r>
            <a:r>
              <a:rPr sz="2400" spc="-110" dirty="0">
                <a:latin typeface="Arial"/>
                <a:cs typeface="Arial"/>
              </a:rPr>
              <a:t>be </a:t>
            </a:r>
            <a:r>
              <a:rPr sz="2400" spc="-125" dirty="0">
                <a:latin typeface="Arial"/>
                <a:cs typeface="Arial"/>
              </a:rPr>
              <a:t>capable 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85" dirty="0">
                <a:latin typeface="Arial"/>
                <a:cs typeface="Arial"/>
              </a:rPr>
              <a:t>handling </a:t>
            </a:r>
            <a:r>
              <a:rPr sz="2400" spc="-130" dirty="0">
                <a:latin typeface="Arial"/>
                <a:cs typeface="Arial"/>
              </a:rPr>
              <a:t>an </a:t>
            </a:r>
            <a:r>
              <a:rPr sz="2400" spc="-120" dirty="0">
                <a:latin typeface="Arial"/>
                <a:cs typeface="Arial"/>
              </a:rPr>
              <a:t>increased </a:t>
            </a:r>
            <a:r>
              <a:rPr sz="2400" spc="-75" dirty="0">
                <a:latin typeface="Arial"/>
                <a:cs typeface="Arial"/>
              </a:rPr>
              <a:t>number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95" dirty="0">
                <a:latin typeface="Arial"/>
                <a:cs typeface="Arial"/>
              </a:rPr>
              <a:t>orders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130" dirty="0">
                <a:latin typeface="Arial"/>
                <a:cs typeface="Arial"/>
              </a:rPr>
              <a:t>an </a:t>
            </a:r>
            <a:r>
              <a:rPr sz="2400" spc="-45" dirty="0">
                <a:latin typeface="Arial"/>
                <a:cs typeface="Arial"/>
              </a:rPr>
              <a:t>error-free  </a:t>
            </a:r>
            <a:r>
              <a:rPr sz="2400" spc="-90" dirty="0">
                <a:latin typeface="Arial"/>
                <a:cs typeface="Arial"/>
              </a:rPr>
              <a:t>fashion.</a:t>
            </a:r>
            <a:endParaRPr sz="24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5600" algn="l"/>
                <a:tab pos="356235" algn="l"/>
              </a:tabLst>
            </a:pPr>
            <a:r>
              <a:rPr sz="2400" spc="-70" dirty="0">
                <a:latin typeface="Arial"/>
                <a:cs typeface="Arial"/>
              </a:rPr>
              <a:t>In </a:t>
            </a:r>
            <a:r>
              <a:rPr sz="2400" spc="-45" dirty="0">
                <a:latin typeface="Arial"/>
                <a:cs typeface="Arial"/>
              </a:rPr>
              <a:t>addition, </a:t>
            </a:r>
            <a:r>
              <a:rPr sz="2400" spc="-160" dirty="0">
                <a:latin typeface="Arial"/>
                <a:cs typeface="Arial"/>
              </a:rPr>
              <a:t>because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35" dirty="0">
                <a:latin typeface="Arial"/>
                <a:cs typeface="Arial"/>
              </a:rPr>
              <a:t>transit-time </a:t>
            </a:r>
            <a:r>
              <a:rPr sz="2400" spc="-30" dirty="0">
                <a:latin typeface="Arial"/>
                <a:cs typeface="Arial"/>
              </a:rPr>
              <a:t>reliability </a:t>
            </a:r>
            <a:r>
              <a:rPr sz="2400" spc="-90" dirty="0">
                <a:latin typeface="Arial"/>
                <a:cs typeface="Arial"/>
              </a:rPr>
              <a:t>tends </a:t>
            </a:r>
            <a:r>
              <a:rPr sz="2400" spc="20" dirty="0">
                <a:latin typeface="Arial"/>
                <a:cs typeface="Arial"/>
              </a:rPr>
              <a:t>to  </a:t>
            </a:r>
            <a:r>
              <a:rPr sz="2400" spc="-145" dirty="0">
                <a:latin typeface="Arial"/>
                <a:cs typeface="Arial"/>
              </a:rPr>
              <a:t>decrease </a:t>
            </a:r>
            <a:r>
              <a:rPr sz="2400" spc="15" dirty="0">
                <a:latin typeface="Arial"/>
                <a:cs typeface="Arial"/>
              </a:rPr>
              <a:t>with </a:t>
            </a:r>
            <a:r>
              <a:rPr sz="2400" spc="-100" dirty="0">
                <a:latin typeface="Arial"/>
                <a:cs typeface="Arial"/>
              </a:rPr>
              <a:t>distance, suppliers </a:t>
            </a:r>
            <a:r>
              <a:rPr sz="2400" spc="-110" dirty="0">
                <a:latin typeface="Arial"/>
                <a:cs typeface="Arial"/>
              </a:rPr>
              <a:t>need </a:t>
            </a:r>
            <a:r>
              <a:rPr sz="2400" spc="20" dirty="0">
                <a:latin typeface="Arial"/>
                <a:cs typeface="Arial"/>
              </a:rPr>
              <a:t>to</a:t>
            </a:r>
            <a:r>
              <a:rPr sz="2400" spc="-420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be </a:t>
            </a:r>
            <a:r>
              <a:rPr sz="2400" spc="-85" dirty="0">
                <a:latin typeface="Arial"/>
                <a:cs typeface="Arial"/>
              </a:rPr>
              <a:t>located </a:t>
            </a:r>
            <a:r>
              <a:rPr sz="2400" spc="-55" dirty="0">
                <a:latin typeface="Arial"/>
                <a:cs typeface="Arial"/>
              </a:rPr>
              <a:t>relatively  </a:t>
            </a:r>
            <a:r>
              <a:rPr sz="2400" spc="-130" dirty="0">
                <a:latin typeface="Arial"/>
                <a:cs typeface="Arial"/>
              </a:rPr>
              <a:t>close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10" dirty="0">
                <a:latin typeface="Arial"/>
                <a:cs typeface="Arial"/>
              </a:rPr>
              <a:t>their</a:t>
            </a:r>
            <a:r>
              <a:rPr sz="2400" spc="-300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customers.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08073" y="564007"/>
            <a:ext cx="492823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370" dirty="0"/>
              <a:t>Discuss </a:t>
            </a:r>
            <a:r>
              <a:rPr sz="3200" spc="-380" dirty="0"/>
              <a:t>JIT </a:t>
            </a:r>
            <a:r>
              <a:rPr sz="3200" spc="-190" dirty="0"/>
              <a:t>inventory</a:t>
            </a:r>
            <a:r>
              <a:rPr sz="3200" spc="160" dirty="0"/>
              <a:t> </a:t>
            </a:r>
            <a:r>
              <a:rPr sz="3200" spc="-330" dirty="0"/>
              <a:t>systems</a:t>
            </a:r>
            <a:endParaRPr sz="32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3594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26129" y="6465214"/>
            <a:ext cx="249174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2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7951" y="562813"/>
            <a:ext cx="7749540" cy="1002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56410" marR="5080" indent="-1744345">
              <a:lnSpc>
                <a:spcPct val="100000"/>
              </a:lnSpc>
              <a:spcBef>
                <a:spcPts val="105"/>
              </a:spcBef>
            </a:pPr>
            <a:r>
              <a:rPr sz="3200" spc="-375" dirty="0"/>
              <a:t>Discuss </a:t>
            </a:r>
            <a:r>
              <a:rPr sz="3200" spc="-120" dirty="0"/>
              <a:t>the </a:t>
            </a:r>
            <a:r>
              <a:rPr sz="3200" spc="-254" dirty="0"/>
              <a:t>concept </a:t>
            </a:r>
            <a:r>
              <a:rPr sz="3200" spc="-145" dirty="0"/>
              <a:t>of </a:t>
            </a:r>
            <a:r>
              <a:rPr sz="3200" spc="-190" dirty="0"/>
              <a:t>inventory </a:t>
            </a:r>
            <a:r>
              <a:rPr sz="3200" spc="-170" dirty="0"/>
              <a:t>in </a:t>
            </a:r>
            <a:r>
              <a:rPr sz="3200" spc="-150" dirty="0"/>
              <a:t>relation </a:t>
            </a:r>
            <a:r>
              <a:rPr sz="3200" spc="-110" dirty="0"/>
              <a:t>to  </a:t>
            </a:r>
            <a:r>
              <a:rPr sz="3200" spc="-165" dirty="0"/>
              <a:t>information </a:t>
            </a:r>
            <a:r>
              <a:rPr sz="3200" spc="-235" dirty="0"/>
              <a:t>on</a:t>
            </a:r>
            <a:r>
              <a:rPr sz="3200" spc="-215" dirty="0"/>
              <a:t> </a:t>
            </a:r>
            <a:r>
              <a:rPr sz="3200" spc="-190" dirty="0"/>
              <a:t>inventory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618540" y="2147442"/>
            <a:ext cx="7845425" cy="309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79705" indent="-342900" algn="just">
              <a:lnSpc>
                <a:spcPct val="100000"/>
              </a:lnSpc>
              <a:spcBef>
                <a:spcPts val="100"/>
              </a:spcBef>
              <a:buClr>
                <a:srgbClr val="C00000"/>
              </a:buClr>
              <a:buChar char="•"/>
              <a:tabLst>
                <a:tab pos="355600" algn="l"/>
              </a:tabLst>
            </a:pPr>
            <a:r>
              <a:rPr sz="2400" spc="-70" dirty="0">
                <a:latin typeface="Arial"/>
                <a:cs typeface="Arial"/>
              </a:rPr>
              <a:t>In </a:t>
            </a:r>
            <a:r>
              <a:rPr sz="2400" spc="-50" dirty="0">
                <a:latin typeface="Arial"/>
                <a:cs typeface="Arial"/>
              </a:rPr>
              <a:t>this </a:t>
            </a:r>
            <a:r>
              <a:rPr sz="2400" spc="-90" dirty="0">
                <a:latin typeface="Arial"/>
                <a:cs typeface="Arial"/>
              </a:rPr>
              <a:t>concept, </a:t>
            </a:r>
            <a:r>
              <a:rPr sz="2400" spc="-45" dirty="0">
                <a:latin typeface="Arial"/>
                <a:cs typeface="Arial"/>
              </a:rPr>
              <a:t>rather </a:t>
            </a:r>
            <a:r>
              <a:rPr sz="2400" spc="-50" dirty="0">
                <a:latin typeface="Arial"/>
                <a:cs typeface="Arial"/>
              </a:rPr>
              <a:t>than </a:t>
            </a:r>
            <a:r>
              <a:rPr sz="2400" spc="-75" dirty="0">
                <a:latin typeface="Arial"/>
                <a:cs typeface="Arial"/>
              </a:rPr>
              <a:t>holding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110" dirty="0">
                <a:latin typeface="Arial"/>
                <a:cs typeface="Arial"/>
              </a:rPr>
              <a:t>physically </a:t>
            </a:r>
            <a:r>
              <a:rPr sz="2400" spc="-80" dirty="0">
                <a:latin typeface="Arial"/>
                <a:cs typeface="Arial"/>
              </a:rPr>
              <a:t>on  </a:t>
            </a:r>
            <a:r>
              <a:rPr sz="2400" spc="-100" dirty="0">
                <a:latin typeface="Arial"/>
                <a:cs typeface="Arial"/>
              </a:rPr>
              <a:t>hand,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150" dirty="0">
                <a:latin typeface="Arial"/>
                <a:cs typeface="Arial"/>
              </a:rPr>
              <a:t>business </a:t>
            </a:r>
            <a:r>
              <a:rPr sz="2400" spc="-100" dirty="0">
                <a:latin typeface="Arial"/>
                <a:cs typeface="Arial"/>
              </a:rPr>
              <a:t>holds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35" dirty="0">
                <a:latin typeface="Arial"/>
                <a:cs typeface="Arial"/>
              </a:rPr>
              <a:t>information </a:t>
            </a:r>
            <a:r>
              <a:rPr sz="2400" spc="-75" dirty="0">
                <a:latin typeface="Arial"/>
                <a:cs typeface="Arial"/>
              </a:rPr>
              <a:t>on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35" dirty="0">
                <a:latin typeface="Arial"/>
                <a:cs typeface="Arial"/>
              </a:rPr>
              <a:t>quantity</a:t>
            </a:r>
            <a:r>
              <a:rPr sz="2400" spc="-455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and  </a:t>
            </a:r>
            <a:r>
              <a:rPr sz="2400" spc="-60" dirty="0">
                <a:latin typeface="Arial"/>
                <a:cs typeface="Arial"/>
              </a:rPr>
              <a:t>location </a:t>
            </a:r>
            <a:r>
              <a:rPr sz="2400" spc="-5" dirty="0">
                <a:latin typeface="Arial"/>
                <a:cs typeface="Arial"/>
              </a:rPr>
              <a:t>of</a:t>
            </a:r>
            <a:r>
              <a:rPr sz="2400" spc="-220" dirty="0">
                <a:latin typeface="Arial"/>
                <a:cs typeface="Arial"/>
              </a:rPr>
              <a:t> </a:t>
            </a:r>
            <a:r>
              <a:rPr sz="2400" spc="-75" dirty="0">
                <a:latin typeface="Arial"/>
                <a:cs typeface="Arial"/>
              </a:rPr>
              <a:t>inventory.</a:t>
            </a:r>
            <a:endParaRPr sz="24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57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215" dirty="0">
                <a:latin typeface="Arial"/>
                <a:cs typeface="Arial"/>
              </a:rPr>
              <a:t>A </a:t>
            </a:r>
            <a:r>
              <a:rPr sz="2400" spc="-90" dirty="0">
                <a:latin typeface="Arial"/>
                <a:cs typeface="Arial"/>
              </a:rPr>
              <a:t>customer </a:t>
            </a:r>
            <a:r>
              <a:rPr sz="2400" spc="-110" dirty="0">
                <a:latin typeface="Arial"/>
                <a:cs typeface="Arial"/>
              </a:rPr>
              <a:t>demand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40" dirty="0">
                <a:latin typeface="Arial"/>
                <a:cs typeface="Arial"/>
              </a:rPr>
              <a:t>then </a:t>
            </a:r>
            <a:r>
              <a:rPr sz="2400" spc="-35" dirty="0">
                <a:latin typeface="Arial"/>
                <a:cs typeface="Arial"/>
              </a:rPr>
              <a:t>met </a:t>
            </a:r>
            <a:r>
              <a:rPr sz="2400" spc="-25" dirty="0">
                <a:latin typeface="Arial"/>
                <a:cs typeface="Arial"/>
              </a:rPr>
              <a:t>from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95" dirty="0">
                <a:latin typeface="Arial"/>
                <a:cs typeface="Arial"/>
              </a:rPr>
              <a:t>nearby </a:t>
            </a:r>
            <a:r>
              <a:rPr sz="2400" spc="-60" dirty="0">
                <a:latin typeface="Arial"/>
                <a:cs typeface="Arial"/>
              </a:rPr>
              <a:t>location.</a:t>
            </a:r>
            <a:r>
              <a:rPr sz="2400" spc="-420" dirty="0">
                <a:latin typeface="Arial"/>
                <a:cs typeface="Arial"/>
              </a:rPr>
              <a:t> </a:t>
            </a:r>
            <a:r>
              <a:rPr sz="2400" spc="-160" dirty="0">
                <a:latin typeface="Arial"/>
                <a:cs typeface="Arial"/>
              </a:rPr>
              <a:t>This 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95" dirty="0">
                <a:latin typeface="Arial"/>
                <a:cs typeface="Arial"/>
              </a:rPr>
              <a:t>concept </a:t>
            </a:r>
            <a:r>
              <a:rPr sz="2400" spc="-90" dirty="0">
                <a:latin typeface="Arial"/>
                <a:cs typeface="Arial"/>
              </a:rPr>
              <a:t>allows </a:t>
            </a:r>
            <a:r>
              <a:rPr sz="2400" spc="-45" dirty="0">
                <a:latin typeface="Arial"/>
                <a:cs typeface="Arial"/>
              </a:rPr>
              <a:t>lower </a:t>
            </a:r>
            <a:r>
              <a:rPr sz="2400" spc="-60" dirty="0">
                <a:latin typeface="Arial"/>
                <a:cs typeface="Arial"/>
              </a:rPr>
              <a:t>inventory </a:t>
            </a:r>
            <a:r>
              <a:rPr sz="2400" spc="-70" dirty="0">
                <a:latin typeface="Arial"/>
                <a:cs typeface="Arial"/>
              </a:rPr>
              <a:t>holding, </a:t>
            </a:r>
            <a:r>
              <a:rPr sz="2400" spc="-40" dirty="0">
                <a:latin typeface="Arial"/>
                <a:cs typeface="Arial"/>
              </a:rPr>
              <a:t>at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55" dirty="0">
                <a:latin typeface="Arial"/>
                <a:cs typeface="Arial"/>
              </a:rPr>
              <a:t>few  </a:t>
            </a:r>
            <a:r>
              <a:rPr sz="2400" spc="-90" dirty="0">
                <a:latin typeface="Arial"/>
                <a:cs typeface="Arial"/>
              </a:rPr>
              <a:t>strategic</a:t>
            </a:r>
            <a:r>
              <a:rPr sz="2400" spc="-165" dirty="0">
                <a:latin typeface="Arial"/>
                <a:cs typeface="Arial"/>
              </a:rPr>
              <a:t> </a:t>
            </a:r>
            <a:r>
              <a:rPr sz="2400" spc="-85" dirty="0">
                <a:latin typeface="Arial"/>
                <a:cs typeface="Arial"/>
              </a:rPr>
              <a:t>locations.</a:t>
            </a:r>
            <a:endParaRPr sz="2400">
              <a:latin typeface="Arial"/>
              <a:cs typeface="Arial"/>
            </a:endParaRPr>
          </a:p>
          <a:p>
            <a:pPr marL="355600" marR="617220" indent="-342900">
              <a:lnSpc>
                <a:spcPct val="100000"/>
              </a:lnSpc>
              <a:spcBef>
                <a:spcPts val="58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215" dirty="0">
                <a:latin typeface="Arial"/>
                <a:cs typeface="Arial"/>
              </a:rPr>
              <a:t>A </a:t>
            </a:r>
            <a:r>
              <a:rPr sz="2400" spc="-114" dirty="0">
                <a:latin typeface="Arial"/>
                <a:cs typeface="Arial"/>
              </a:rPr>
              <a:t>possible </a:t>
            </a:r>
            <a:r>
              <a:rPr sz="2400" spc="-125" dirty="0">
                <a:latin typeface="Arial"/>
                <a:cs typeface="Arial"/>
              </a:rPr>
              <a:t>disadvantage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50" dirty="0">
                <a:latin typeface="Arial"/>
                <a:cs typeface="Arial"/>
              </a:rPr>
              <a:t>this </a:t>
            </a:r>
            <a:r>
              <a:rPr sz="2400" spc="-95" dirty="0">
                <a:latin typeface="Arial"/>
                <a:cs typeface="Arial"/>
              </a:rPr>
              <a:t>concept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114" dirty="0">
                <a:latin typeface="Arial"/>
                <a:cs typeface="Arial"/>
              </a:rPr>
              <a:t>delay </a:t>
            </a:r>
            <a:r>
              <a:rPr sz="2400" spc="-30" dirty="0">
                <a:latin typeface="Arial"/>
                <a:cs typeface="Arial"/>
              </a:rPr>
              <a:t>in  </a:t>
            </a:r>
            <a:r>
              <a:rPr sz="2400" spc="-70" dirty="0">
                <a:latin typeface="Arial"/>
                <a:cs typeface="Arial"/>
              </a:rPr>
              <a:t>meeting </a:t>
            </a:r>
            <a:r>
              <a:rPr sz="2400" spc="-90" dirty="0">
                <a:latin typeface="Arial"/>
                <a:cs typeface="Arial"/>
              </a:rPr>
              <a:t>customer </a:t>
            </a:r>
            <a:r>
              <a:rPr sz="2400" spc="-110" dirty="0">
                <a:latin typeface="Arial"/>
                <a:cs typeface="Arial"/>
              </a:rPr>
              <a:t>demand </a:t>
            </a:r>
            <a:r>
              <a:rPr sz="2400" spc="-40" dirty="0">
                <a:latin typeface="Arial"/>
                <a:cs typeface="Arial"/>
              </a:rPr>
              <a:t>while </a:t>
            </a:r>
            <a:r>
              <a:rPr sz="2400" spc="-190" dirty="0">
                <a:latin typeface="Arial"/>
                <a:cs typeface="Arial"/>
              </a:rPr>
              <a:t>a </a:t>
            </a:r>
            <a:r>
              <a:rPr sz="2400" spc="-70" dirty="0">
                <a:latin typeface="Arial"/>
                <a:cs typeface="Arial"/>
              </a:rPr>
              <a:t>delivery </a:t>
            </a:r>
            <a:r>
              <a:rPr sz="2400" spc="-125" dirty="0">
                <a:latin typeface="Arial"/>
                <a:cs typeface="Arial"/>
              </a:rPr>
              <a:t>is</a:t>
            </a:r>
            <a:r>
              <a:rPr sz="2400" spc="-380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arranged.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888888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1627</Words>
  <Application>Microsoft Office PowerPoint</Application>
  <PresentationFormat>On-screen Show (4:3)</PresentationFormat>
  <Paragraphs>184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Noto Sans CJK JP Regular</vt:lpstr>
      <vt:lpstr>Symbol</vt:lpstr>
      <vt:lpstr>Times New Roman</vt:lpstr>
      <vt:lpstr>Trebuchet MS</vt:lpstr>
      <vt:lpstr>Verdana</vt:lpstr>
      <vt:lpstr>Office Theme</vt:lpstr>
      <vt:lpstr>PowerPoint Presentation</vt:lpstr>
      <vt:lpstr>Explain the significance of inventory in logistics</vt:lpstr>
      <vt:lpstr>Why inventory is ubiquitous and what is its forms ?</vt:lpstr>
      <vt:lpstr>Provide a definition for inventory management</vt:lpstr>
      <vt:lpstr>Describe the main types of Inventory</vt:lpstr>
      <vt:lpstr>What are the reasons to hold inventory?</vt:lpstr>
      <vt:lpstr>What are the reasons for holding inventory?</vt:lpstr>
      <vt:lpstr>Two Forms Of Demand</vt:lpstr>
      <vt:lpstr>Inventory Classifications</vt:lpstr>
      <vt:lpstr>Inventory Classifications</vt:lpstr>
      <vt:lpstr>Inventory Costs</vt:lpstr>
      <vt:lpstr>Inventory Costs</vt:lpstr>
      <vt:lpstr>How do you define inventory turnover and how  do you measure it?</vt:lpstr>
      <vt:lpstr>EOQ versus total annual cost</vt:lpstr>
      <vt:lpstr>Problem 1 - EOQ</vt:lpstr>
      <vt:lpstr>Explain the logic of the economic order  quantity (EOQ) model</vt:lpstr>
      <vt:lpstr>PowerPoint Presentation</vt:lpstr>
      <vt:lpstr>Problem 2</vt:lpstr>
      <vt:lpstr>Discuss the inventory reduction strategies</vt:lpstr>
      <vt:lpstr>Inventory centralisation</vt:lpstr>
      <vt:lpstr>Explain ABC analysis of inventory</vt:lpstr>
      <vt:lpstr>ABC analysis – expenditure on inventory items</vt:lpstr>
      <vt:lpstr>What are inventory reduction principles?</vt:lpstr>
      <vt:lpstr>Inventory reduction principles (cont.)</vt:lpstr>
      <vt:lpstr>Discuss JIT inventory systems</vt:lpstr>
      <vt:lpstr>Discuss the concept of inventory in relation to  information on inventory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Logistics &amp; Supply Chain Management</dc:title>
  <dc:creator>WileyService</dc:creator>
  <cp:lastModifiedBy>Irina Neaga</cp:lastModifiedBy>
  <cp:revision>1</cp:revision>
  <dcterms:created xsi:type="dcterms:W3CDTF">2018-10-30T10:13:36Z</dcterms:created>
  <dcterms:modified xsi:type="dcterms:W3CDTF">2018-10-30T10:15:06Z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2015-11-10T00:00:00Z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2018-10-30T00:00:00Z</vt:filetime>
  </property>
</Properties>
</file>