
<file path=[Content_Types].xml><?xml version="1.0" encoding="utf-8"?>
<Types xmlns="http://schemas.openxmlformats.org/package/2006/content-types">
  <Default Extension="png" ContentType="image/png"/>
  <Default Extension="m4a" ContentType="audio/mp4"/>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77" r:id="rId5"/>
    <p:sldId id="259" r:id="rId6"/>
    <p:sldId id="270" r:id="rId7"/>
    <p:sldId id="264" r:id="rId8"/>
    <p:sldId id="260" r:id="rId9"/>
    <p:sldId id="262" r:id="rId10"/>
    <p:sldId id="263" r:id="rId11"/>
    <p:sldId id="261" r:id="rId12"/>
    <p:sldId id="266" r:id="rId13"/>
    <p:sldId id="278" r:id="rId14"/>
    <p:sldId id="279" r:id="rId15"/>
    <p:sldId id="280" r:id="rId16"/>
    <p:sldId id="276" r:id="rId17"/>
    <p:sldId id="265" r:id="rId18"/>
    <p:sldId id="274" r:id="rId19"/>
    <p:sldId id="267"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9" autoAdjust="0"/>
    <p:restoredTop sz="94660"/>
  </p:normalViewPr>
  <p:slideViewPr>
    <p:cSldViewPr snapToGrid="0">
      <p:cViewPr>
        <p:scale>
          <a:sx n="51" d="100"/>
          <a:sy n="51" d="100"/>
        </p:scale>
        <p:origin x="617"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36909B-2B04-451F-BC75-997E0A9D3253}"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en-US"/>
        </a:p>
      </dgm:t>
    </dgm:pt>
    <dgm:pt modelId="{1D560E11-CA62-4DD7-A1E7-81332A45B2FC}">
      <dgm:prSet phldrT="[Text]" custT="1"/>
      <dgm:spPr/>
      <dgm:t>
        <a:bodyPr/>
        <a:lstStyle/>
        <a:p>
          <a:r>
            <a:rPr lang="en-US" sz="1200" dirty="0" smtClean="0"/>
            <a:t>epilepsy</a:t>
          </a:r>
          <a:endParaRPr lang="en-US" sz="1200" dirty="0"/>
        </a:p>
      </dgm:t>
    </dgm:pt>
    <dgm:pt modelId="{6F873C74-D35C-4F21-9814-6C2D73092743}" type="parTrans" cxnId="{51637BDE-0EB6-4918-A80D-9A98F9A7EF26}">
      <dgm:prSet/>
      <dgm:spPr/>
      <dgm:t>
        <a:bodyPr/>
        <a:lstStyle/>
        <a:p>
          <a:endParaRPr lang="en-US"/>
        </a:p>
      </dgm:t>
    </dgm:pt>
    <dgm:pt modelId="{0F059310-4976-4032-A74B-D9894A789D1D}" type="sibTrans" cxnId="{51637BDE-0EB6-4918-A80D-9A98F9A7EF26}">
      <dgm:prSet/>
      <dgm:spPr/>
      <dgm:t>
        <a:bodyPr/>
        <a:lstStyle/>
        <a:p>
          <a:r>
            <a:rPr lang="en-US" dirty="0" smtClean="0"/>
            <a:t>hearing impairment</a:t>
          </a:r>
          <a:endParaRPr lang="en-US" dirty="0"/>
        </a:p>
      </dgm:t>
    </dgm:pt>
    <dgm:pt modelId="{8A0CF4AD-070E-481D-B523-27C858120EE0}">
      <dgm:prSet phldrT="[Text]" custT="1"/>
      <dgm:spPr/>
      <dgm:t>
        <a:bodyPr/>
        <a:lstStyle/>
        <a:p>
          <a:r>
            <a:rPr lang="en-US" sz="1100" dirty="0" smtClean="0"/>
            <a:t>diabetes</a:t>
          </a:r>
          <a:endParaRPr lang="en-US" sz="1100" dirty="0"/>
        </a:p>
      </dgm:t>
    </dgm:pt>
    <dgm:pt modelId="{86921F01-7525-4AFD-B86E-423DACB01198}" type="parTrans" cxnId="{081FF227-1876-4C74-BCDC-1013DA684FEC}">
      <dgm:prSet/>
      <dgm:spPr/>
      <dgm:t>
        <a:bodyPr/>
        <a:lstStyle/>
        <a:p>
          <a:endParaRPr lang="en-US"/>
        </a:p>
      </dgm:t>
    </dgm:pt>
    <dgm:pt modelId="{C1A3D25A-C593-418D-8AD5-777A7E5860F9}" type="sibTrans" cxnId="{081FF227-1876-4C74-BCDC-1013DA684FEC}">
      <dgm:prSet/>
      <dgm:spPr/>
      <dgm:t>
        <a:bodyPr/>
        <a:lstStyle/>
        <a:p>
          <a:r>
            <a:rPr lang="en-US" dirty="0" smtClean="0"/>
            <a:t>asthma</a:t>
          </a:r>
          <a:endParaRPr lang="en-US" dirty="0"/>
        </a:p>
      </dgm:t>
    </dgm:pt>
    <dgm:pt modelId="{8D6188DF-538C-4E9C-B004-262BF119337A}">
      <dgm:prSet phldrT="[Text]" custT="1"/>
      <dgm:spPr/>
      <dgm:t>
        <a:bodyPr/>
        <a:lstStyle/>
        <a:p>
          <a:r>
            <a:rPr lang="en-US" sz="1200" dirty="0" smtClean="0"/>
            <a:t>cancer</a:t>
          </a:r>
          <a:endParaRPr lang="en-US" sz="1200" dirty="0"/>
        </a:p>
      </dgm:t>
    </dgm:pt>
    <dgm:pt modelId="{D520AC32-3642-41A2-B7CE-7C15DF2EEA42}" type="parTrans" cxnId="{8508899F-5F1B-48AF-84B2-E7DA9623E88C}">
      <dgm:prSet/>
      <dgm:spPr/>
      <dgm:t>
        <a:bodyPr/>
        <a:lstStyle/>
        <a:p>
          <a:endParaRPr lang="en-US"/>
        </a:p>
      </dgm:t>
    </dgm:pt>
    <dgm:pt modelId="{90A8D0FB-C3BB-4AC5-9282-8886942BCBAF}" type="sibTrans" cxnId="{8508899F-5F1B-48AF-84B2-E7DA9623E88C}">
      <dgm:prSet/>
      <dgm:spPr/>
      <dgm:t>
        <a:bodyPr/>
        <a:lstStyle/>
        <a:p>
          <a:r>
            <a:rPr lang="en-US" dirty="0" smtClean="0"/>
            <a:t>dyspraxia</a:t>
          </a:r>
          <a:endParaRPr lang="en-US" dirty="0"/>
        </a:p>
      </dgm:t>
    </dgm:pt>
    <dgm:pt modelId="{AF167D9E-55C8-4EA5-976E-A3F3C43F3B85}">
      <dgm:prSet phldrT="[Text]" custT="1"/>
      <dgm:spPr/>
      <dgm:t>
        <a:bodyPr/>
        <a:lstStyle/>
        <a:p>
          <a:r>
            <a:rPr lang="en-US" sz="1050" dirty="0" smtClean="0"/>
            <a:t>muscular dystrophy</a:t>
          </a:r>
          <a:endParaRPr lang="en-US" sz="1050" dirty="0"/>
        </a:p>
      </dgm:t>
    </dgm:pt>
    <dgm:pt modelId="{305DC82B-B24A-4D54-8D05-08C7D86B746C}" type="parTrans" cxnId="{96755476-DD79-481A-9597-E230FC92039A}">
      <dgm:prSet/>
      <dgm:spPr/>
      <dgm:t>
        <a:bodyPr/>
        <a:lstStyle/>
        <a:p>
          <a:endParaRPr lang="en-US"/>
        </a:p>
      </dgm:t>
    </dgm:pt>
    <dgm:pt modelId="{FE113795-590B-4038-A9DB-A93B14C18507}" type="sibTrans" cxnId="{96755476-DD79-481A-9597-E230FC92039A}">
      <dgm:prSet/>
      <dgm:spPr/>
      <dgm:t>
        <a:bodyPr/>
        <a:lstStyle/>
        <a:p>
          <a:r>
            <a:rPr lang="en-US" dirty="0" smtClean="0"/>
            <a:t>arthritis</a:t>
          </a:r>
          <a:endParaRPr lang="en-US" dirty="0"/>
        </a:p>
      </dgm:t>
    </dgm:pt>
    <dgm:pt modelId="{99E59985-E9C4-4925-8EB7-849A585F56EB}">
      <dgm:prSet phldrT="[Text]" custT="1"/>
      <dgm:spPr/>
      <dgm:t>
        <a:bodyPr/>
        <a:lstStyle/>
        <a:p>
          <a:r>
            <a:rPr lang="en-US" sz="1100" dirty="0" smtClean="0"/>
            <a:t>allergy</a:t>
          </a:r>
          <a:endParaRPr lang="en-US" sz="1100" dirty="0"/>
        </a:p>
      </dgm:t>
    </dgm:pt>
    <dgm:pt modelId="{96C7686A-4E7A-484A-9B0F-FAEAA8FF6CCE}" type="parTrans" cxnId="{30E6FD17-5F56-44C9-A81C-59ABCF7C1C39}">
      <dgm:prSet/>
      <dgm:spPr/>
      <dgm:t>
        <a:bodyPr/>
        <a:lstStyle/>
        <a:p>
          <a:endParaRPr lang="en-US"/>
        </a:p>
      </dgm:t>
    </dgm:pt>
    <dgm:pt modelId="{0845E936-8610-4E4F-AA51-5221D646CD7D}" type="sibTrans" cxnId="{30E6FD17-5F56-44C9-A81C-59ABCF7C1C39}">
      <dgm:prSet custT="1"/>
      <dgm:spPr/>
      <dgm:t>
        <a:bodyPr/>
        <a:lstStyle/>
        <a:p>
          <a:r>
            <a:rPr lang="en-US" sz="1000" dirty="0" smtClean="0"/>
            <a:t>cerebral palsy</a:t>
          </a:r>
          <a:endParaRPr lang="en-US" sz="1000" dirty="0"/>
        </a:p>
      </dgm:t>
    </dgm:pt>
    <dgm:pt modelId="{4D9AB2ED-AA72-4096-84A5-7884159283D5}">
      <dgm:prSet phldrT="[Text]" custT="1"/>
      <dgm:spPr/>
      <dgm:t>
        <a:bodyPr/>
        <a:lstStyle/>
        <a:p>
          <a:r>
            <a:rPr lang="en-US" sz="1200" dirty="0" err="1" smtClean="0"/>
            <a:t>spina</a:t>
          </a:r>
          <a:r>
            <a:rPr lang="en-US" sz="1200" dirty="0" smtClean="0"/>
            <a:t> </a:t>
          </a:r>
          <a:r>
            <a:rPr lang="en-US" sz="1400" dirty="0" smtClean="0"/>
            <a:t>bifida</a:t>
          </a:r>
          <a:endParaRPr lang="en-US" sz="1400" dirty="0"/>
        </a:p>
      </dgm:t>
    </dgm:pt>
    <dgm:pt modelId="{4240B6AC-5FE7-418B-AB4E-51263DA271CF}" type="parTrans" cxnId="{E2C13C1E-668C-41B8-B13A-EAAD52B4A77B}">
      <dgm:prSet/>
      <dgm:spPr/>
      <dgm:t>
        <a:bodyPr/>
        <a:lstStyle/>
        <a:p>
          <a:endParaRPr lang="en-US"/>
        </a:p>
      </dgm:t>
    </dgm:pt>
    <dgm:pt modelId="{E5D87A8D-321C-453F-8C1A-C136F7085F31}" type="sibTrans" cxnId="{E2C13C1E-668C-41B8-B13A-EAAD52B4A77B}">
      <dgm:prSet/>
      <dgm:spPr/>
      <dgm:t>
        <a:bodyPr/>
        <a:lstStyle/>
        <a:p>
          <a:r>
            <a:rPr lang="en-US" dirty="0" smtClean="0"/>
            <a:t>visual impairment</a:t>
          </a:r>
          <a:endParaRPr lang="en-US" dirty="0"/>
        </a:p>
      </dgm:t>
    </dgm:pt>
    <dgm:pt modelId="{6C56F93B-A8BB-4934-A8A4-1115DC3F9A89}">
      <dgm:prSet phldrT="[Text]" custT="1"/>
      <dgm:spPr/>
      <dgm:t>
        <a:bodyPr/>
        <a:lstStyle/>
        <a:p>
          <a:r>
            <a:rPr lang="en-US" sz="1400" dirty="0" smtClean="0"/>
            <a:t>brittle bones</a:t>
          </a:r>
          <a:endParaRPr lang="en-US" sz="1400" dirty="0"/>
        </a:p>
      </dgm:t>
    </dgm:pt>
    <dgm:pt modelId="{138FC280-FC50-4B57-A9A6-070CDBE4423C}" type="parTrans" cxnId="{AADA2924-7EC7-4B5F-AAB6-3C47AEE36035}">
      <dgm:prSet/>
      <dgm:spPr/>
      <dgm:t>
        <a:bodyPr/>
        <a:lstStyle/>
        <a:p>
          <a:endParaRPr lang="en-US"/>
        </a:p>
      </dgm:t>
    </dgm:pt>
    <dgm:pt modelId="{F4359409-E417-4100-B954-C1D4C104D255}" type="sibTrans" cxnId="{AADA2924-7EC7-4B5F-AAB6-3C47AEE36035}">
      <dgm:prSet/>
      <dgm:spPr/>
      <dgm:t>
        <a:bodyPr/>
        <a:lstStyle/>
        <a:p>
          <a:r>
            <a:rPr lang="en-US" dirty="0" smtClean="0"/>
            <a:t> Down syndrome</a:t>
          </a:r>
          <a:endParaRPr lang="en-US" dirty="0"/>
        </a:p>
      </dgm:t>
    </dgm:pt>
    <dgm:pt modelId="{9C194475-F7F9-4F63-BB47-568EEBCDF4F3}" type="pres">
      <dgm:prSet presAssocID="{2836909B-2B04-451F-BC75-997E0A9D3253}" presName="Name0" presStyleCnt="0">
        <dgm:presLayoutVars>
          <dgm:chMax/>
          <dgm:chPref/>
          <dgm:dir/>
          <dgm:animLvl val="lvl"/>
        </dgm:presLayoutVars>
      </dgm:prSet>
      <dgm:spPr/>
      <dgm:t>
        <a:bodyPr/>
        <a:lstStyle/>
        <a:p>
          <a:endParaRPr lang="en-US"/>
        </a:p>
      </dgm:t>
    </dgm:pt>
    <dgm:pt modelId="{0082FC7B-1661-488C-A125-6363276D5204}" type="pres">
      <dgm:prSet presAssocID="{1D560E11-CA62-4DD7-A1E7-81332A45B2FC}" presName="composite" presStyleCnt="0"/>
      <dgm:spPr/>
    </dgm:pt>
    <dgm:pt modelId="{F8AD3003-0126-42EB-AAC5-8D61689527F9}" type="pres">
      <dgm:prSet presAssocID="{1D560E11-CA62-4DD7-A1E7-81332A45B2FC}" presName="Parent1" presStyleLbl="node1" presStyleIdx="0" presStyleCnt="14">
        <dgm:presLayoutVars>
          <dgm:chMax val="1"/>
          <dgm:chPref val="1"/>
          <dgm:bulletEnabled val="1"/>
        </dgm:presLayoutVars>
      </dgm:prSet>
      <dgm:spPr/>
      <dgm:t>
        <a:bodyPr/>
        <a:lstStyle/>
        <a:p>
          <a:endParaRPr lang="en-US"/>
        </a:p>
      </dgm:t>
    </dgm:pt>
    <dgm:pt modelId="{2C96DC3C-0D95-4FBB-878B-CB959D17AF69}" type="pres">
      <dgm:prSet presAssocID="{1D560E11-CA62-4DD7-A1E7-81332A45B2FC}" presName="Childtext1" presStyleLbl="revTx" presStyleIdx="0" presStyleCnt="7">
        <dgm:presLayoutVars>
          <dgm:chMax val="0"/>
          <dgm:chPref val="0"/>
          <dgm:bulletEnabled val="1"/>
        </dgm:presLayoutVars>
      </dgm:prSet>
      <dgm:spPr/>
      <dgm:t>
        <a:bodyPr/>
        <a:lstStyle/>
        <a:p>
          <a:endParaRPr lang="en-US"/>
        </a:p>
      </dgm:t>
    </dgm:pt>
    <dgm:pt modelId="{D0A78030-BCB1-4834-8E54-68E9633DB376}" type="pres">
      <dgm:prSet presAssocID="{1D560E11-CA62-4DD7-A1E7-81332A45B2FC}" presName="BalanceSpacing" presStyleCnt="0"/>
      <dgm:spPr/>
    </dgm:pt>
    <dgm:pt modelId="{904FA44A-906E-4E61-93FC-EB4214A36EFA}" type="pres">
      <dgm:prSet presAssocID="{1D560E11-CA62-4DD7-A1E7-81332A45B2FC}" presName="BalanceSpacing1" presStyleCnt="0"/>
      <dgm:spPr/>
    </dgm:pt>
    <dgm:pt modelId="{6C62E13B-63AF-4D9A-B4E2-73311EA4F56B}" type="pres">
      <dgm:prSet presAssocID="{0F059310-4976-4032-A74B-D9894A789D1D}" presName="Accent1Text" presStyleLbl="node1" presStyleIdx="1" presStyleCnt="14"/>
      <dgm:spPr/>
      <dgm:t>
        <a:bodyPr/>
        <a:lstStyle/>
        <a:p>
          <a:endParaRPr lang="en-US"/>
        </a:p>
      </dgm:t>
    </dgm:pt>
    <dgm:pt modelId="{124DDC05-A82D-4B2B-89BB-F8DC7EF18C47}" type="pres">
      <dgm:prSet presAssocID="{0F059310-4976-4032-A74B-D9894A789D1D}" presName="spaceBetweenRectangles" presStyleCnt="0"/>
      <dgm:spPr/>
    </dgm:pt>
    <dgm:pt modelId="{7E6535B5-573C-4531-A781-2209F0B94CF6}" type="pres">
      <dgm:prSet presAssocID="{8A0CF4AD-070E-481D-B523-27C858120EE0}" presName="composite" presStyleCnt="0"/>
      <dgm:spPr/>
    </dgm:pt>
    <dgm:pt modelId="{D03C3580-FF0A-41BC-9F25-C11449E0674D}" type="pres">
      <dgm:prSet presAssocID="{8A0CF4AD-070E-481D-B523-27C858120EE0}" presName="Parent1" presStyleLbl="node1" presStyleIdx="2" presStyleCnt="14">
        <dgm:presLayoutVars>
          <dgm:chMax val="1"/>
          <dgm:chPref val="1"/>
          <dgm:bulletEnabled val="1"/>
        </dgm:presLayoutVars>
      </dgm:prSet>
      <dgm:spPr/>
      <dgm:t>
        <a:bodyPr/>
        <a:lstStyle/>
        <a:p>
          <a:endParaRPr lang="en-US"/>
        </a:p>
      </dgm:t>
    </dgm:pt>
    <dgm:pt modelId="{01B1906B-A38F-4FD4-9C3A-DFBBEEF6B0E2}" type="pres">
      <dgm:prSet presAssocID="{8A0CF4AD-070E-481D-B523-27C858120EE0}" presName="Childtext1" presStyleLbl="revTx" presStyleIdx="1" presStyleCnt="7">
        <dgm:presLayoutVars>
          <dgm:chMax val="0"/>
          <dgm:chPref val="0"/>
          <dgm:bulletEnabled val="1"/>
        </dgm:presLayoutVars>
      </dgm:prSet>
      <dgm:spPr/>
      <dgm:t>
        <a:bodyPr/>
        <a:lstStyle/>
        <a:p>
          <a:endParaRPr lang="en-US"/>
        </a:p>
      </dgm:t>
    </dgm:pt>
    <dgm:pt modelId="{9B61A8D9-8D3F-4A5C-981E-11A9E2439802}" type="pres">
      <dgm:prSet presAssocID="{8A0CF4AD-070E-481D-B523-27C858120EE0}" presName="BalanceSpacing" presStyleCnt="0"/>
      <dgm:spPr/>
    </dgm:pt>
    <dgm:pt modelId="{3D40F07F-5DFB-4922-87DC-2B80369BEEF5}" type="pres">
      <dgm:prSet presAssocID="{8A0CF4AD-070E-481D-B523-27C858120EE0}" presName="BalanceSpacing1" presStyleCnt="0"/>
      <dgm:spPr/>
    </dgm:pt>
    <dgm:pt modelId="{55743D2E-ECDF-4587-A897-741B6549AC86}" type="pres">
      <dgm:prSet presAssocID="{C1A3D25A-C593-418D-8AD5-777A7E5860F9}" presName="Accent1Text" presStyleLbl="node1" presStyleIdx="3" presStyleCnt="14"/>
      <dgm:spPr/>
      <dgm:t>
        <a:bodyPr/>
        <a:lstStyle/>
        <a:p>
          <a:endParaRPr lang="en-US"/>
        </a:p>
      </dgm:t>
    </dgm:pt>
    <dgm:pt modelId="{C0758EB5-0C01-40E9-A1BA-C2EAE2E058AD}" type="pres">
      <dgm:prSet presAssocID="{C1A3D25A-C593-418D-8AD5-777A7E5860F9}" presName="spaceBetweenRectangles" presStyleCnt="0"/>
      <dgm:spPr/>
    </dgm:pt>
    <dgm:pt modelId="{7A83BC80-7AE1-44B8-96D5-AE7887E1116E}" type="pres">
      <dgm:prSet presAssocID="{8D6188DF-538C-4E9C-B004-262BF119337A}" presName="composite" presStyleCnt="0"/>
      <dgm:spPr/>
    </dgm:pt>
    <dgm:pt modelId="{9C91EBA1-7F03-48E2-B129-4456DEBB26EC}" type="pres">
      <dgm:prSet presAssocID="{8D6188DF-538C-4E9C-B004-262BF119337A}" presName="Parent1" presStyleLbl="node1" presStyleIdx="4" presStyleCnt="14">
        <dgm:presLayoutVars>
          <dgm:chMax val="1"/>
          <dgm:chPref val="1"/>
          <dgm:bulletEnabled val="1"/>
        </dgm:presLayoutVars>
      </dgm:prSet>
      <dgm:spPr/>
      <dgm:t>
        <a:bodyPr/>
        <a:lstStyle/>
        <a:p>
          <a:endParaRPr lang="en-US"/>
        </a:p>
      </dgm:t>
    </dgm:pt>
    <dgm:pt modelId="{5792D9C1-67D1-4153-8855-98A9C6C97BB5}" type="pres">
      <dgm:prSet presAssocID="{8D6188DF-538C-4E9C-B004-262BF119337A}" presName="Childtext1" presStyleLbl="revTx" presStyleIdx="2" presStyleCnt="7">
        <dgm:presLayoutVars>
          <dgm:chMax val="0"/>
          <dgm:chPref val="0"/>
          <dgm:bulletEnabled val="1"/>
        </dgm:presLayoutVars>
      </dgm:prSet>
      <dgm:spPr/>
      <dgm:t>
        <a:bodyPr/>
        <a:lstStyle/>
        <a:p>
          <a:endParaRPr lang="en-US"/>
        </a:p>
      </dgm:t>
    </dgm:pt>
    <dgm:pt modelId="{50D67B95-A334-46CD-BC85-3A3DB22533B4}" type="pres">
      <dgm:prSet presAssocID="{8D6188DF-538C-4E9C-B004-262BF119337A}" presName="BalanceSpacing" presStyleCnt="0"/>
      <dgm:spPr/>
    </dgm:pt>
    <dgm:pt modelId="{9F5A6551-1BC9-42B4-978B-D43556A2E399}" type="pres">
      <dgm:prSet presAssocID="{8D6188DF-538C-4E9C-B004-262BF119337A}" presName="BalanceSpacing1" presStyleCnt="0"/>
      <dgm:spPr/>
    </dgm:pt>
    <dgm:pt modelId="{763AF3C3-6B18-4735-8B67-20AA4A0AA90E}" type="pres">
      <dgm:prSet presAssocID="{90A8D0FB-C3BB-4AC5-9282-8886942BCBAF}" presName="Accent1Text" presStyleLbl="node1" presStyleIdx="5" presStyleCnt="14" custLinFactNeighborX="-52892" custLinFactNeighborY="-84527"/>
      <dgm:spPr/>
      <dgm:t>
        <a:bodyPr/>
        <a:lstStyle/>
        <a:p>
          <a:endParaRPr lang="en-US"/>
        </a:p>
      </dgm:t>
    </dgm:pt>
    <dgm:pt modelId="{4149D7A7-051E-48CE-8F85-5B40102A6F17}" type="pres">
      <dgm:prSet presAssocID="{90A8D0FB-C3BB-4AC5-9282-8886942BCBAF}" presName="spaceBetweenRectangles" presStyleCnt="0"/>
      <dgm:spPr/>
    </dgm:pt>
    <dgm:pt modelId="{B18E62DB-8DA3-43A2-B74A-C5413269FA3B}" type="pres">
      <dgm:prSet presAssocID="{AF167D9E-55C8-4EA5-976E-A3F3C43F3B85}" presName="composite" presStyleCnt="0"/>
      <dgm:spPr/>
    </dgm:pt>
    <dgm:pt modelId="{06B87790-95AB-4A04-B15C-F440D89A32E5}" type="pres">
      <dgm:prSet presAssocID="{AF167D9E-55C8-4EA5-976E-A3F3C43F3B85}" presName="Parent1" presStyleLbl="node1" presStyleIdx="6" presStyleCnt="14" custLinFactNeighborX="-56131" custLinFactNeighborY="-76388">
        <dgm:presLayoutVars>
          <dgm:chMax val="1"/>
          <dgm:chPref val="1"/>
          <dgm:bulletEnabled val="1"/>
        </dgm:presLayoutVars>
      </dgm:prSet>
      <dgm:spPr/>
      <dgm:t>
        <a:bodyPr/>
        <a:lstStyle/>
        <a:p>
          <a:endParaRPr lang="en-US"/>
        </a:p>
      </dgm:t>
    </dgm:pt>
    <dgm:pt modelId="{CEE0AA6C-9CB0-46D8-8E9E-F903F1ABCD58}" type="pres">
      <dgm:prSet presAssocID="{AF167D9E-55C8-4EA5-976E-A3F3C43F3B85}" presName="Childtext1" presStyleLbl="revTx" presStyleIdx="3" presStyleCnt="7">
        <dgm:presLayoutVars>
          <dgm:chMax val="0"/>
          <dgm:chPref val="0"/>
          <dgm:bulletEnabled val="1"/>
        </dgm:presLayoutVars>
      </dgm:prSet>
      <dgm:spPr/>
    </dgm:pt>
    <dgm:pt modelId="{7BB50EBF-4C5F-43A7-BC81-24E7984C8251}" type="pres">
      <dgm:prSet presAssocID="{AF167D9E-55C8-4EA5-976E-A3F3C43F3B85}" presName="BalanceSpacing" presStyleCnt="0"/>
      <dgm:spPr/>
    </dgm:pt>
    <dgm:pt modelId="{6EB9BAF9-F5D5-4B74-A3FF-A767181412E1}" type="pres">
      <dgm:prSet presAssocID="{AF167D9E-55C8-4EA5-976E-A3F3C43F3B85}" presName="BalanceSpacing1" presStyleCnt="0"/>
      <dgm:spPr/>
    </dgm:pt>
    <dgm:pt modelId="{8D2DF698-AEE6-41C3-9F2F-769D7732F608}" type="pres">
      <dgm:prSet presAssocID="{FE113795-590B-4038-A9DB-A93B14C18507}" presName="Accent1Text" presStyleLbl="node1" presStyleIdx="7" presStyleCnt="14" custLinFactNeighborX="57750" custLinFactNeighborY="-82898"/>
      <dgm:spPr/>
      <dgm:t>
        <a:bodyPr/>
        <a:lstStyle/>
        <a:p>
          <a:endParaRPr lang="en-US"/>
        </a:p>
      </dgm:t>
    </dgm:pt>
    <dgm:pt modelId="{062208F1-521D-464B-8E40-D3DC9851CFD7}" type="pres">
      <dgm:prSet presAssocID="{FE113795-590B-4038-A9DB-A93B14C18507}" presName="spaceBetweenRectangles" presStyleCnt="0"/>
      <dgm:spPr/>
    </dgm:pt>
    <dgm:pt modelId="{4E60DA09-05D7-4121-96E8-102AA5FDB292}" type="pres">
      <dgm:prSet presAssocID="{99E59985-E9C4-4925-8EB7-849A585F56EB}" presName="composite" presStyleCnt="0"/>
      <dgm:spPr/>
    </dgm:pt>
    <dgm:pt modelId="{7D09802C-D9F8-4260-87EC-6F01D836277F}" type="pres">
      <dgm:prSet presAssocID="{99E59985-E9C4-4925-8EB7-849A585F56EB}" presName="Parent1" presStyleLbl="node1" presStyleIdx="8" presStyleCnt="14" custLinFactX="-100000" custLinFactNeighborX="-182272" custLinFactNeighborY="-80615">
        <dgm:presLayoutVars>
          <dgm:chMax val="1"/>
          <dgm:chPref val="1"/>
          <dgm:bulletEnabled val="1"/>
        </dgm:presLayoutVars>
      </dgm:prSet>
      <dgm:spPr/>
      <dgm:t>
        <a:bodyPr/>
        <a:lstStyle/>
        <a:p>
          <a:endParaRPr lang="en-US"/>
        </a:p>
      </dgm:t>
    </dgm:pt>
    <dgm:pt modelId="{85DA410B-E109-401C-ABF1-14DB3A9351F1}" type="pres">
      <dgm:prSet presAssocID="{99E59985-E9C4-4925-8EB7-849A585F56EB}" presName="Childtext1" presStyleLbl="revTx" presStyleIdx="4" presStyleCnt="7">
        <dgm:presLayoutVars>
          <dgm:chMax val="0"/>
          <dgm:chPref val="0"/>
          <dgm:bulletEnabled val="1"/>
        </dgm:presLayoutVars>
      </dgm:prSet>
      <dgm:spPr/>
    </dgm:pt>
    <dgm:pt modelId="{6EAB1429-74E9-4DFB-A46D-FC40CC011574}" type="pres">
      <dgm:prSet presAssocID="{99E59985-E9C4-4925-8EB7-849A585F56EB}" presName="BalanceSpacing" presStyleCnt="0"/>
      <dgm:spPr/>
    </dgm:pt>
    <dgm:pt modelId="{3A5BDE58-DF6A-47D5-96C9-8D490F88BE63}" type="pres">
      <dgm:prSet presAssocID="{99E59985-E9C4-4925-8EB7-849A585F56EB}" presName="BalanceSpacing1" presStyleCnt="0"/>
      <dgm:spPr/>
    </dgm:pt>
    <dgm:pt modelId="{4DB0F5AA-671C-45F2-96C5-2AB6936122E4}" type="pres">
      <dgm:prSet presAssocID="{0845E936-8610-4E4F-AA51-5221D646CD7D}" presName="Accent1Text" presStyleLbl="node1" presStyleIdx="9" presStyleCnt="14" custLinFactX="-11513" custLinFactY="-61268" custLinFactNeighborX="-100000" custLinFactNeighborY="-100000"/>
      <dgm:spPr/>
      <dgm:t>
        <a:bodyPr/>
        <a:lstStyle/>
        <a:p>
          <a:endParaRPr lang="en-US"/>
        </a:p>
      </dgm:t>
    </dgm:pt>
    <dgm:pt modelId="{4D3A5384-0493-443B-B7FF-71608F6701F8}" type="pres">
      <dgm:prSet presAssocID="{0845E936-8610-4E4F-AA51-5221D646CD7D}" presName="spaceBetweenRectangles" presStyleCnt="0"/>
      <dgm:spPr/>
    </dgm:pt>
    <dgm:pt modelId="{B7F30A8A-8B31-4D07-B99A-B10234045686}" type="pres">
      <dgm:prSet presAssocID="{4D9AB2ED-AA72-4096-84A5-7884159283D5}" presName="composite" presStyleCnt="0"/>
      <dgm:spPr/>
    </dgm:pt>
    <dgm:pt modelId="{1CD8E02A-2B2D-4A05-9C64-83040CFF9299}" type="pres">
      <dgm:prSet presAssocID="{4D9AB2ED-AA72-4096-84A5-7884159283D5}" presName="Parent1" presStyleLbl="node1" presStyleIdx="10" presStyleCnt="14" custLinFactX="-9623" custLinFactY="-62653" custLinFactNeighborX="-100000" custLinFactNeighborY="-100000">
        <dgm:presLayoutVars>
          <dgm:chMax val="1"/>
          <dgm:chPref val="1"/>
          <dgm:bulletEnabled val="1"/>
        </dgm:presLayoutVars>
      </dgm:prSet>
      <dgm:spPr/>
      <dgm:t>
        <a:bodyPr/>
        <a:lstStyle/>
        <a:p>
          <a:endParaRPr lang="en-US"/>
        </a:p>
      </dgm:t>
    </dgm:pt>
    <dgm:pt modelId="{EDBE129A-B766-46EB-9117-FAEA14A256FE}" type="pres">
      <dgm:prSet presAssocID="{4D9AB2ED-AA72-4096-84A5-7884159283D5}" presName="Childtext1" presStyleLbl="revTx" presStyleIdx="5" presStyleCnt="7">
        <dgm:presLayoutVars>
          <dgm:chMax val="0"/>
          <dgm:chPref val="0"/>
          <dgm:bulletEnabled val="1"/>
        </dgm:presLayoutVars>
      </dgm:prSet>
      <dgm:spPr/>
    </dgm:pt>
    <dgm:pt modelId="{4828525C-9F87-4327-8F9E-4CB2A01186DF}" type="pres">
      <dgm:prSet presAssocID="{4D9AB2ED-AA72-4096-84A5-7884159283D5}" presName="BalanceSpacing" presStyleCnt="0"/>
      <dgm:spPr/>
    </dgm:pt>
    <dgm:pt modelId="{B848BF33-24AD-4382-B141-BF008BC461D1}" type="pres">
      <dgm:prSet presAssocID="{4D9AB2ED-AA72-4096-84A5-7884159283D5}" presName="BalanceSpacing1" presStyleCnt="0"/>
      <dgm:spPr/>
    </dgm:pt>
    <dgm:pt modelId="{68424D85-2D67-410D-9295-12EB99D52230}" type="pres">
      <dgm:prSet presAssocID="{E5D87A8D-321C-453F-8C1A-C136F7085F31}" presName="Accent1Text" presStyleLbl="node1" presStyleIdx="11" presStyleCnt="14" custLinFactY="-60922" custLinFactNeighborX="-95952" custLinFactNeighborY="-100000"/>
      <dgm:spPr/>
      <dgm:t>
        <a:bodyPr/>
        <a:lstStyle/>
        <a:p>
          <a:endParaRPr lang="en-US"/>
        </a:p>
      </dgm:t>
    </dgm:pt>
    <dgm:pt modelId="{E393D02D-76F3-40D6-8013-17430073D7FD}" type="pres">
      <dgm:prSet presAssocID="{E5D87A8D-321C-453F-8C1A-C136F7085F31}" presName="spaceBetweenRectangles" presStyleCnt="0"/>
      <dgm:spPr/>
    </dgm:pt>
    <dgm:pt modelId="{952D47AD-A238-49B0-AC1B-79665BA7CAD9}" type="pres">
      <dgm:prSet presAssocID="{6C56F93B-A8BB-4934-A8A4-1115DC3F9A89}" presName="composite" presStyleCnt="0"/>
      <dgm:spPr/>
    </dgm:pt>
    <dgm:pt modelId="{C97A6B3D-9693-4D62-AC46-FF473893428F}" type="pres">
      <dgm:prSet presAssocID="{6C56F93B-A8BB-4934-A8A4-1115DC3F9A89}" presName="Parent1" presStyleLbl="node1" presStyleIdx="12" presStyleCnt="14" custLinFactY="-100000" custLinFactNeighborX="67364" custLinFactNeighborY="-145490">
        <dgm:presLayoutVars>
          <dgm:chMax val="1"/>
          <dgm:chPref val="1"/>
          <dgm:bulletEnabled val="1"/>
        </dgm:presLayoutVars>
      </dgm:prSet>
      <dgm:spPr/>
      <dgm:t>
        <a:bodyPr/>
        <a:lstStyle/>
        <a:p>
          <a:endParaRPr lang="en-US"/>
        </a:p>
      </dgm:t>
    </dgm:pt>
    <dgm:pt modelId="{6E9E54EE-0C9F-4232-92D0-7EC2C733B7FC}" type="pres">
      <dgm:prSet presAssocID="{6C56F93B-A8BB-4934-A8A4-1115DC3F9A89}" presName="Childtext1" presStyleLbl="revTx" presStyleIdx="6" presStyleCnt="7">
        <dgm:presLayoutVars>
          <dgm:chMax val="0"/>
          <dgm:chPref val="0"/>
          <dgm:bulletEnabled val="1"/>
        </dgm:presLayoutVars>
      </dgm:prSet>
      <dgm:spPr/>
    </dgm:pt>
    <dgm:pt modelId="{DF8B24E8-B44A-42DB-8DD7-A85FF098C1FC}" type="pres">
      <dgm:prSet presAssocID="{6C56F93B-A8BB-4934-A8A4-1115DC3F9A89}" presName="BalanceSpacing" presStyleCnt="0"/>
      <dgm:spPr/>
    </dgm:pt>
    <dgm:pt modelId="{38136064-DB55-4FEB-83E7-0673CFB00314}" type="pres">
      <dgm:prSet presAssocID="{6C56F93B-A8BB-4934-A8A4-1115DC3F9A89}" presName="BalanceSpacing1" presStyleCnt="0"/>
      <dgm:spPr/>
    </dgm:pt>
    <dgm:pt modelId="{724BF615-EC49-4AAD-8370-9B3E92904341}" type="pres">
      <dgm:prSet presAssocID="{F4359409-E417-4100-B954-C1D4C104D255}" presName="Accent1Text" presStyleLbl="node1" presStyleIdx="13" presStyleCnt="14" custLinFactX="100000" custLinFactY="-100000" custLinFactNeighborX="190181" custLinFactNeighborY="-147540"/>
      <dgm:spPr/>
      <dgm:t>
        <a:bodyPr/>
        <a:lstStyle/>
        <a:p>
          <a:endParaRPr lang="en-US"/>
        </a:p>
      </dgm:t>
    </dgm:pt>
  </dgm:ptLst>
  <dgm:cxnLst>
    <dgm:cxn modelId="{275B1032-DED4-41DF-9568-DB2AD797310D}" type="presOf" srcId="{90A8D0FB-C3BB-4AC5-9282-8886942BCBAF}" destId="{763AF3C3-6B18-4735-8B67-20AA4A0AA90E}" srcOrd="0" destOrd="0" presId="urn:microsoft.com/office/officeart/2008/layout/AlternatingHexagons"/>
    <dgm:cxn modelId="{DFD1FA42-ADF4-479E-B8C9-2F9AA2B87905}" type="presOf" srcId="{8D6188DF-538C-4E9C-B004-262BF119337A}" destId="{9C91EBA1-7F03-48E2-B129-4456DEBB26EC}" srcOrd="0" destOrd="0" presId="urn:microsoft.com/office/officeart/2008/layout/AlternatingHexagons"/>
    <dgm:cxn modelId="{30E6FD17-5F56-44C9-A81C-59ABCF7C1C39}" srcId="{2836909B-2B04-451F-BC75-997E0A9D3253}" destId="{99E59985-E9C4-4925-8EB7-849A585F56EB}" srcOrd="4" destOrd="0" parTransId="{96C7686A-4E7A-484A-9B0F-FAEAA8FF6CCE}" sibTransId="{0845E936-8610-4E4F-AA51-5221D646CD7D}"/>
    <dgm:cxn modelId="{55B8986C-E59A-4F21-8717-76D6EF6B0750}" type="presOf" srcId="{FE113795-590B-4038-A9DB-A93B14C18507}" destId="{8D2DF698-AEE6-41C3-9F2F-769D7732F608}" srcOrd="0" destOrd="0" presId="urn:microsoft.com/office/officeart/2008/layout/AlternatingHexagons"/>
    <dgm:cxn modelId="{D408812F-1C20-4704-8C9A-8EFF45A088E0}" type="presOf" srcId="{4D9AB2ED-AA72-4096-84A5-7884159283D5}" destId="{1CD8E02A-2B2D-4A05-9C64-83040CFF9299}" srcOrd="0" destOrd="0" presId="urn:microsoft.com/office/officeart/2008/layout/AlternatingHexagons"/>
    <dgm:cxn modelId="{ADD6E57F-A853-4AA9-BE2A-5F7A131B2E80}" type="presOf" srcId="{99E59985-E9C4-4925-8EB7-849A585F56EB}" destId="{7D09802C-D9F8-4260-87EC-6F01D836277F}" srcOrd="0" destOrd="0" presId="urn:microsoft.com/office/officeart/2008/layout/AlternatingHexagons"/>
    <dgm:cxn modelId="{268FBEA4-648E-48D1-BAB3-3E5A068809DF}" type="presOf" srcId="{E5D87A8D-321C-453F-8C1A-C136F7085F31}" destId="{68424D85-2D67-410D-9295-12EB99D52230}" srcOrd="0" destOrd="0" presId="urn:microsoft.com/office/officeart/2008/layout/AlternatingHexagons"/>
    <dgm:cxn modelId="{62A11748-8B71-4D2D-948B-AF8861D299EB}" type="presOf" srcId="{8A0CF4AD-070E-481D-B523-27C858120EE0}" destId="{D03C3580-FF0A-41BC-9F25-C11449E0674D}" srcOrd="0" destOrd="0" presId="urn:microsoft.com/office/officeart/2008/layout/AlternatingHexagons"/>
    <dgm:cxn modelId="{AADA2924-7EC7-4B5F-AAB6-3C47AEE36035}" srcId="{2836909B-2B04-451F-BC75-997E0A9D3253}" destId="{6C56F93B-A8BB-4934-A8A4-1115DC3F9A89}" srcOrd="6" destOrd="0" parTransId="{138FC280-FC50-4B57-A9A6-070CDBE4423C}" sibTransId="{F4359409-E417-4100-B954-C1D4C104D255}"/>
    <dgm:cxn modelId="{CEF3A84A-E36F-4850-9462-1295E539A36E}" type="presOf" srcId="{6C56F93B-A8BB-4934-A8A4-1115DC3F9A89}" destId="{C97A6B3D-9693-4D62-AC46-FF473893428F}" srcOrd="0" destOrd="0" presId="urn:microsoft.com/office/officeart/2008/layout/AlternatingHexagons"/>
    <dgm:cxn modelId="{E522588D-ACBC-4C1F-B703-C11BEE05287A}" type="presOf" srcId="{C1A3D25A-C593-418D-8AD5-777A7E5860F9}" destId="{55743D2E-ECDF-4587-A897-741B6549AC86}" srcOrd="0" destOrd="0" presId="urn:microsoft.com/office/officeart/2008/layout/AlternatingHexagons"/>
    <dgm:cxn modelId="{E2C13C1E-668C-41B8-B13A-EAAD52B4A77B}" srcId="{2836909B-2B04-451F-BC75-997E0A9D3253}" destId="{4D9AB2ED-AA72-4096-84A5-7884159283D5}" srcOrd="5" destOrd="0" parTransId="{4240B6AC-5FE7-418B-AB4E-51263DA271CF}" sibTransId="{E5D87A8D-321C-453F-8C1A-C136F7085F31}"/>
    <dgm:cxn modelId="{96755476-DD79-481A-9597-E230FC92039A}" srcId="{2836909B-2B04-451F-BC75-997E0A9D3253}" destId="{AF167D9E-55C8-4EA5-976E-A3F3C43F3B85}" srcOrd="3" destOrd="0" parTransId="{305DC82B-B24A-4D54-8D05-08C7D86B746C}" sibTransId="{FE113795-590B-4038-A9DB-A93B14C18507}"/>
    <dgm:cxn modelId="{CA1DEFB5-0630-487E-96F2-A7800F373663}" type="presOf" srcId="{AF167D9E-55C8-4EA5-976E-A3F3C43F3B85}" destId="{06B87790-95AB-4A04-B15C-F440D89A32E5}" srcOrd="0" destOrd="0" presId="urn:microsoft.com/office/officeart/2008/layout/AlternatingHexagons"/>
    <dgm:cxn modelId="{4E2A7D7A-7BD1-4A74-8AB8-81C0B513DA33}" type="presOf" srcId="{0845E936-8610-4E4F-AA51-5221D646CD7D}" destId="{4DB0F5AA-671C-45F2-96C5-2AB6936122E4}" srcOrd="0" destOrd="0" presId="urn:microsoft.com/office/officeart/2008/layout/AlternatingHexagons"/>
    <dgm:cxn modelId="{081FF227-1876-4C74-BCDC-1013DA684FEC}" srcId="{2836909B-2B04-451F-BC75-997E0A9D3253}" destId="{8A0CF4AD-070E-481D-B523-27C858120EE0}" srcOrd="1" destOrd="0" parTransId="{86921F01-7525-4AFD-B86E-423DACB01198}" sibTransId="{C1A3D25A-C593-418D-8AD5-777A7E5860F9}"/>
    <dgm:cxn modelId="{EEA5B547-6E05-41A8-BE98-8E2AF77CBD14}" type="presOf" srcId="{F4359409-E417-4100-B954-C1D4C104D255}" destId="{724BF615-EC49-4AAD-8370-9B3E92904341}" srcOrd="0" destOrd="0" presId="urn:microsoft.com/office/officeart/2008/layout/AlternatingHexagons"/>
    <dgm:cxn modelId="{51637BDE-0EB6-4918-A80D-9A98F9A7EF26}" srcId="{2836909B-2B04-451F-BC75-997E0A9D3253}" destId="{1D560E11-CA62-4DD7-A1E7-81332A45B2FC}" srcOrd="0" destOrd="0" parTransId="{6F873C74-D35C-4F21-9814-6C2D73092743}" sibTransId="{0F059310-4976-4032-A74B-D9894A789D1D}"/>
    <dgm:cxn modelId="{9751B8E2-9988-4B02-89BD-4F141D9F1081}" type="presOf" srcId="{0F059310-4976-4032-A74B-D9894A789D1D}" destId="{6C62E13B-63AF-4D9A-B4E2-73311EA4F56B}" srcOrd="0" destOrd="0" presId="urn:microsoft.com/office/officeart/2008/layout/AlternatingHexagons"/>
    <dgm:cxn modelId="{F010AF45-9BE7-4F8F-A6DD-047AFF7E877A}" type="presOf" srcId="{2836909B-2B04-451F-BC75-997E0A9D3253}" destId="{9C194475-F7F9-4F63-BB47-568EEBCDF4F3}" srcOrd="0" destOrd="0" presId="urn:microsoft.com/office/officeart/2008/layout/AlternatingHexagons"/>
    <dgm:cxn modelId="{8508899F-5F1B-48AF-84B2-E7DA9623E88C}" srcId="{2836909B-2B04-451F-BC75-997E0A9D3253}" destId="{8D6188DF-538C-4E9C-B004-262BF119337A}" srcOrd="2" destOrd="0" parTransId="{D520AC32-3642-41A2-B7CE-7C15DF2EEA42}" sibTransId="{90A8D0FB-C3BB-4AC5-9282-8886942BCBAF}"/>
    <dgm:cxn modelId="{AEA38FDD-A9CB-4489-9056-025CDDFDBBDC}" type="presOf" srcId="{1D560E11-CA62-4DD7-A1E7-81332A45B2FC}" destId="{F8AD3003-0126-42EB-AAC5-8D61689527F9}" srcOrd="0" destOrd="0" presId="urn:microsoft.com/office/officeart/2008/layout/AlternatingHexagons"/>
    <dgm:cxn modelId="{5F3E09D8-50E4-40A9-A27F-D59596F55632}" type="presParOf" srcId="{9C194475-F7F9-4F63-BB47-568EEBCDF4F3}" destId="{0082FC7B-1661-488C-A125-6363276D5204}" srcOrd="0" destOrd="0" presId="urn:microsoft.com/office/officeart/2008/layout/AlternatingHexagons"/>
    <dgm:cxn modelId="{D060CEFD-A991-4FA9-88B1-FC943CD05702}" type="presParOf" srcId="{0082FC7B-1661-488C-A125-6363276D5204}" destId="{F8AD3003-0126-42EB-AAC5-8D61689527F9}" srcOrd="0" destOrd="0" presId="urn:microsoft.com/office/officeart/2008/layout/AlternatingHexagons"/>
    <dgm:cxn modelId="{5AE12B9A-7FAC-467E-88F1-83B73DE0405F}" type="presParOf" srcId="{0082FC7B-1661-488C-A125-6363276D5204}" destId="{2C96DC3C-0D95-4FBB-878B-CB959D17AF69}" srcOrd="1" destOrd="0" presId="urn:microsoft.com/office/officeart/2008/layout/AlternatingHexagons"/>
    <dgm:cxn modelId="{F2C01E9A-49B5-49F4-BCC2-D9870B361027}" type="presParOf" srcId="{0082FC7B-1661-488C-A125-6363276D5204}" destId="{D0A78030-BCB1-4834-8E54-68E9633DB376}" srcOrd="2" destOrd="0" presId="urn:microsoft.com/office/officeart/2008/layout/AlternatingHexagons"/>
    <dgm:cxn modelId="{8D1FC917-D641-486C-A353-E93B4015BF13}" type="presParOf" srcId="{0082FC7B-1661-488C-A125-6363276D5204}" destId="{904FA44A-906E-4E61-93FC-EB4214A36EFA}" srcOrd="3" destOrd="0" presId="urn:microsoft.com/office/officeart/2008/layout/AlternatingHexagons"/>
    <dgm:cxn modelId="{C80E5996-8F5C-423F-89B4-54EE45103E5B}" type="presParOf" srcId="{0082FC7B-1661-488C-A125-6363276D5204}" destId="{6C62E13B-63AF-4D9A-B4E2-73311EA4F56B}" srcOrd="4" destOrd="0" presId="urn:microsoft.com/office/officeart/2008/layout/AlternatingHexagons"/>
    <dgm:cxn modelId="{D5F9CC84-5644-4E89-A84C-6BFA9AB1C191}" type="presParOf" srcId="{9C194475-F7F9-4F63-BB47-568EEBCDF4F3}" destId="{124DDC05-A82D-4B2B-89BB-F8DC7EF18C47}" srcOrd="1" destOrd="0" presId="urn:microsoft.com/office/officeart/2008/layout/AlternatingHexagons"/>
    <dgm:cxn modelId="{4DADE6B6-B9E8-44C2-A45B-E266DEE64FDD}" type="presParOf" srcId="{9C194475-F7F9-4F63-BB47-568EEBCDF4F3}" destId="{7E6535B5-573C-4531-A781-2209F0B94CF6}" srcOrd="2" destOrd="0" presId="urn:microsoft.com/office/officeart/2008/layout/AlternatingHexagons"/>
    <dgm:cxn modelId="{E9A4A989-246C-4DF1-B91F-D0DEEA6D0FC0}" type="presParOf" srcId="{7E6535B5-573C-4531-A781-2209F0B94CF6}" destId="{D03C3580-FF0A-41BC-9F25-C11449E0674D}" srcOrd="0" destOrd="0" presId="urn:microsoft.com/office/officeart/2008/layout/AlternatingHexagons"/>
    <dgm:cxn modelId="{E7360A4E-5FF6-460D-A722-0A2C62F3C198}" type="presParOf" srcId="{7E6535B5-573C-4531-A781-2209F0B94CF6}" destId="{01B1906B-A38F-4FD4-9C3A-DFBBEEF6B0E2}" srcOrd="1" destOrd="0" presId="urn:microsoft.com/office/officeart/2008/layout/AlternatingHexagons"/>
    <dgm:cxn modelId="{410B4C2A-2211-4C61-976D-5F77AD9B9DDE}" type="presParOf" srcId="{7E6535B5-573C-4531-A781-2209F0B94CF6}" destId="{9B61A8D9-8D3F-4A5C-981E-11A9E2439802}" srcOrd="2" destOrd="0" presId="urn:microsoft.com/office/officeart/2008/layout/AlternatingHexagons"/>
    <dgm:cxn modelId="{F9758476-F6BB-4141-9A22-662C8EE12011}" type="presParOf" srcId="{7E6535B5-573C-4531-A781-2209F0B94CF6}" destId="{3D40F07F-5DFB-4922-87DC-2B80369BEEF5}" srcOrd="3" destOrd="0" presId="urn:microsoft.com/office/officeart/2008/layout/AlternatingHexagons"/>
    <dgm:cxn modelId="{275F05F9-F102-42C8-AB60-AFE6F5D1E0DA}" type="presParOf" srcId="{7E6535B5-573C-4531-A781-2209F0B94CF6}" destId="{55743D2E-ECDF-4587-A897-741B6549AC86}" srcOrd="4" destOrd="0" presId="urn:microsoft.com/office/officeart/2008/layout/AlternatingHexagons"/>
    <dgm:cxn modelId="{5EB23B0E-A1B4-4CE1-A4EC-B94E8A2FB14D}" type="presParOf" srcId="{9C194475-F7F9-4F63-BB47-568EEBCDF4F3}" destId="{C0758EB5-0C01-40E9-A1BA-C2EAE2E058AD}" srcOrd="3" destOrd="0" presId="urn:microsoft.com/office/officeart/2008/layout/AlternatingHexagons"/>
    <dgm:cxn modelId="{1977B110-1709-4AE0-8064-07B496D20B3B}" type="presParOf" srcId="{9C194475-F7F9-4F63-BB47-568EEBCDF4F3}" destId="{7A83BC80-7AE1-44B8-96D5-AE7887E1116E}" srcOrd="4" destOrd="0" presId="urn:microsoft.com/office/officeart/2008/layout/AlternatingHexagons"/>
    <dgm:cxn modelId="{2F792E5C-E28B-4273-B546-9391BC414D50}" type="presParOf" srcId="{7A83BC80-7AE1-44B8-96D5-AE7887E1116E}" destId="{9C91EBA1-7F03-48E2-B129-4456DEBB26EC}" srcOrd="0" destOrd="0" presId="urn:microsoft.com/office/officeart/2008/layout/AlternatingHexagons"/>
    <dgm:cxn modelId="{72338435-D16A-434B-A309-3A8A25371C90}" type="presParOf" srcId="{7A83BC80-7AE1-44B8-96D5-AE7887E1116E}" destId="{5792D9C1-67D1-4153-8855-98A9C6C97BB5}" srcOrd="1" destOrd="0" presId="urn:microsoft.com/office/officeart/2008/layout/AlternatingHexagons"/>
    <dgm:cxn modelId="{1D795C0D-FBD3-453E-8AAE-9BE9DEEC3ADD}" type="presParOf" srcId="{7A83BC80-7AE1-44B8-96D5-AE7887E1116E}" destId="{50D67B95-A334-46CD-BC85-3A3DB22533B4}" srcOrd="2" destOrd="0" presId="urn:microsoft.com/office/officeart/2008/layout/AlternatingHexagons"/>
    <dgm:cxn modelId="{C1AA351B-C748-40EA-886D-DE7218CCAC22}" type="presParOf" srcId="{7A83BC80-7AE1-44B8-96D5-AE7887E1116E}" destId="{9F5A6551-1BC9-42B4-978B-D43556A2E399}" srcOrd="3" destOrd="0" presId="urn:microsoft.com/office/officeart/2008/layout/AlternatingHexagons"/>
    <dgm:cxn modelId="{461606CA-8B0E-4693-9FED-D92FCB50938E}" type="presParOf" srcId="{7A83BC80-7AE1-44B8-96D5-AE7887E1116E}" destId="{763AF3C3-6B18-4735-8B67-20AA4A0AA90E}" srcOrd="4" destOrd="0" presId="urn:microsoft.com/office/officeart/2008/layout/AlternatingHexagons"/>
    <dgm:cxn modelId="{F65D4DAC-C9B0-4944-B130-EA1499DE7FBE}" type="presParOf" srcId="{9C194475-F7F9-4F63-BB47-568EEBCDF4F3}" destId="{4149D7A7-051E-48CE-8F85-5B40102A6F17}" srcOrd="5" destOrd="0" presId="urn:microsoft.com/office/officeart/2008/layout/AlternatingHexagons"/>
    <dgm:cxn modelId="{62AFB66A-25D1-43AD-8AEA-FE4937C66E54}" type="presParOf" srcId="{9C194475-F7F9-4F63-BB47-568EEBCDF4F3}" destId="{B18E62DB-8DA3-43A2-B74A-C5413269FA3B}" srcOrd="6" destOrd="0" presId="urn:microsoft.com/office/officeart/2008/layout/AlternatingHexagons"/>
    <dgm:cxn modelId="{C49C3276-6A54-4121-9CBF-3F0D0B314F32}" type="presParOf" srcId="{B18E62DB-8DA3-43A2-B74A-C5413269FA3B}" destId="{06B87790-95AB-4A04-B15C-F440D89A32E5}" srcOrd="0" destOrd="0" presId="urn:microsoft.com/office/officeart/2008/layout/AlternatingHexagons"/>
    <dgm:cxn modelId="{71B93F41-895B-4465-9353-9A95263EFEBA}" type="presParOf" srcId="{B18E62DB-8DA3-43A2-B74A-C5413269FA3B}" destId="{CEE0AA6C-9CB0-46D8-8E9E-F903F1ABCD58}" srcOrd="1" destOrd="0" presId="urn:microsoft.com/office/officeart/2008/layout/AlternatingHexagons"/>
    <dgm:cxn modelId="{5AE7667A-5BB3-40F5-A20E-64394FD78EB4}" type="presParOf" srcId="{B18E62DB-8DA3-43A2-B74A-C5413269FA3B}" destId="{7BB50EBF-4C5F-43A7-BC81-24E7984C8251}" srcOrd="2" destOrd="0" presId="urn:microsoft.com/office/officeart/2008/layout/AlternatingHexagons"/>
    <dgm:cxn modelId="{CE1B0C90-726E-47CC-94CB-375ADA6B18E4}" type="presParOf" srcId="{B18E62DB-8DA3-43A2-B74A-C5413269FA3B}" destId="{6EB9BAF9-F5D5-4B74-A3FF-A767181412E1}" srcOrd="3" destOrd="0" presId="urn:microsoft.com/office/officeart/2008/layout/AlternatingHexagons"/>
    <dgm:cxn modelId="{A89237C8-BC20-46FD-8638-4DA2B1165ABD}" type="presParOf" srcId="{B18E62DB-8DA3-43A2-B74A-C5413269FA3B}" destId="{8D2DF698-AEE6-41C3-9F2F-769D7732F608}" srcOrd="4" destOrd="0" presId="urn:microsoft.com/office/officeart/2008/layout/AlternatingHexagons"/>
    <dgm:cxn modelId="{3B8E4B60-5B04-4FDB-948E-837381C63174}" type="presParOf" srcId="{9C194475-F7F9-4F63-BB47-568EEBCDF4F3}" destId="{062208F1-521D-464B-8E40-D3DC9851CFD7}" srcOrd="7" destOrd="0" presId="urn:microsoft.com/office/officeart/2008/layout/AlternatingHexagons"/>
    <dgm:cxn modelId="{C298A1F6-08D6-4AF9-937C-D85791B971C4}" type="presParOf" srcId="{9C194475-F7F9-4F63-BB47-568EEBCDF4F3}" destId="{4E60DA09-05D7-4121-96E8-102AA5FDB292}" srcOrd="8" destOrd="0" presId="urn:microsoft.com/office/officeart/2008/layout/AlternatingHexagons"/>
    <dgm:cxn modelId="{8F0FF89A-C375-4A07-BAFF-E0770724C1CE}" type="presParOf" srcId="{4E60DA09-05D7-4121-96E8-102AA5FDB292}" destId="{7D09802C-D9F8-4260-87EC-6F01D836277F}" srcOrd="0" destOrd="0" presId="urn:microsoft.com/office/officeart/2008/layout/AlternatingHexagons"/>
    <dgm:cxn modelId="{E19F10D7-794C-4FED-9372-653A4D29CDB8}" type="presParOf" srcId="{4E60DA09-05D7-4121-96E8-102AA5FDB292}" destId="{85DA410B-E109-401C-ABF1-14DB3A9351F1}" srcOrd="1" destOrd="0" presId="urn:microsoft.com/office/officeart/2008/layout/AlternatingHexagons"/>
    <dgm:cxn modelId="{7CED19B0-A20D-4C40-BB6F-9FFDD4BE2C90}" type="presParOf" srcId="{4E60DA09-05D7-4121-96E8-102AA5FDB292}" destId="{6EAB1429-74E9-4DFB-A46D-FC40CC011574}" srcOrd="2" destOrd="0" presId="urn:microsoft.com/office/officeart/2008/layout/AlternatingHexagons"/>
    <dgm:cxn modelId="{5D524EFC-1563-458C-AAAE-CE14C1B6465F}" type="presParOf" srcId="{4E60DA09-05D7-4121-96E8-102AA5FDB292}" destId="{3A5BDE58-DF6A-47D5-96C9-8D490F88BE63}" srcOrd="3" destOrd="0" presId="urn:microsoft.com/office/officeart/2008/layout/AlternatingHexagons"/>
    <dgm:cxn modelId="{6E3A7AFE-F7F0-4F5B-A42E-6B74767941A0}" type="presParOf" srcId="{4E60DA09-05D7-4121-96E8-102AA5FDB292}" destId="{4DB0F5AA-671C-45F2-96C5-2AB6936122E4}" srcOrd="4" destOrd="0" presId="urn:microsoft.com/office/officeart/2008/layout/AlternatingHexagons"/>
    <dgm:cxn modelId="{9D1CBAD7-1AF7-47CE-8D37-CC08741B2D0C}" type="presParOf" srcId="{9C194475-F7F9-4F63-BB47-568EEBCDF4F3}" destId="{4D3A5384-0493-443B-B7FF-71608F6701F8}" srcOrd="9" destOrd="0" presId="urn:microsoft.com/office/officeart/2008/layout/AlternatingHexagons"/>
    <dgm:cxn modelId="{D7EE702B-9D5D-49C1-8072-23118D5E7865}" type="presParOf" srcId="{9C194475-F7F9-4F63-BB47-568EEBCDF4F3}" destId="{B7F30A8A-8B31-4D07-B99A-B10234045686}" srcOrd="10" destOrd="0" presId="urn:microsoft.com/office/officeart/2008/layout/AlternatingHexagons"/>
    <dgm:cxn modelId="{49B2F111-94D1-4EFF-A82E-062419FE119A}" type="presParOf" srcId="{B7F30A8A-8B31-4D07-B99A-B10234045686}" destId="{1CD8E02A-2B2D-4A05-9C64-83040CFF9299}" srcOrd="0" destOrd="0" presId="urn:microsoft.com/office/officeart/2008/layout/AlternatingHexagons"/>
    <dgm:cxn modelId="{E68CD588-0321-4072-AE26-344A83FF8C54}" type="presParOf" srcId="{B7F30A8A-8B31-4D07-B99A-B10234045686}" destId="{EDBE129A-B766-46EB-9117-FAEA14A256FE}" srcOrd="1" destOrd="0" presId="urn:microsoft.com/office/officeart/2008/layout/AlternatingHexagons"/>
    <dgm:cxn modelId="{3823443E-E95F-4579-9459-3D96F8E569E0}" type="presParOf" srcId="{B7F30A8A-8B31-4D07-B99A-B10234045686}" destId="{4828525C-9F87-4327-8F9E-4CB2A01186DF}" srcOrd="2" destOrd="0" presId="urn:microsoft.com/office/officeart/2008/layout/AlternatingHexagons"/>
    <dgm:cxn modelId="{06231ED3-9A52-40F4-9633-66C742E3567E}" type="presParOf" srcId="{B7F30A8A-8B31-4D07-B99A-B10234045686}" destId="{B848BF33-24AD-4382-B141-BF008BC461D1}" srcOrd="3" destOrd="0" presId="urn:microsoft.com/office/officeart/2008/layout/AlternatingHexagons"/>
    <dgm:cxn modelId="{6AC85F0A-627F-4AD2-98B1-AA5B544F54AC}" type="presParOf" srcId="{B7F30A8A-8B31-4D07-B99A-B10234045686}" destId="{68424D85-2D67-410D-9295-12EB99D52230}" srcOrd="4" destOrd="0" presId="urn:microsoft.com/office/officeart/2008/layout/AlternatingHexagons"/>
    <dgm:cxn modelId="{00ECCE16-B9F5-4031-B4B4-AE31BEC53E3F}" type="presParOf" srcId="{9C194475-F7F9-4F63-BB47-568EEBCDF4F3}" destId="{E393D02D-76F3-40D6-8013-17430073D7FD}" srcOrd="11" destOrd="0" presId="urn:microsoft.com/office/officeart/2008/layout/AlternatingHexagons"/>
    <dgm:cxn modelId="{4066462D-C722-4A30-A212-80398F754A1A}" type="presParOf" srcId="{9C194475-F7F9-4F63-BB47-568EEBCDF4F3}" destId="{952D47AD-A238-49B0-AC1B-79665BA7CAD9}" srcOrd="12" destOrd="0" presId="urn:microsoft.com/office/officeart/2008/layout/AlternatingHexagons"/>
    <dgm:cxn modelId="{9827A1B3-87A1-43C9-81AA-F82757F0E2D3}" type="presParOf" srcId="{952D47AD-A238-49B0-AC1B-79665BA7CAD9}" destId="{C97A6B3D-9693-4D62-AC46-FF473893428F}" srcOrd="0" destOrd="0" presId="urn:microsoft.com/office/officeart/2008/layout/AlternatingHexagons"/>
    <dgm:cxn modelId="{7F927420-DE81-400A-963D-F2292E485BD6}" type="presParOf" srcId="{952D47AD-A238-49B0-AC1B-79665BA7CAD9}" destId="{6E9E54EE-0C9F-4232-92D0-7EC2C733B7FC}" srcOrd="1" destOrd="0" presId="urn:microsoft.com/office/officeart/2008/layout/AlternatingHexagons"/>
    <dgm:cxn modelId="{F419586D-111E-41F0-82D1-BFF1D83B5CF9}" type="presParOf" srcId="{952D47AD-A238-49B0-AC1B-79665BA7CAD9}" destId="{DF8B24E8-B44A-42DB-8DD7-A85FF098C1FC}" srcOrd="2" destOrd="0" presId="urn:microsoft.com/office/officeart/2008/layout/AlternatingHexagons"/>
    <dgm:cxn modelId="{90C0F931-E9B7-415D-BEB3-2336BC06BFDA}" type="presParOf" srcId="{952D47AD-A238-49B0-AC1B-79665BA7CAD9}" destId="{38136064-DB55-4FEB-83E7-0673CFB00314}" srcOrd="3" destOrd="0" presId="urn:microsoft.com/office/officeart/2008/layout/AlternatingHexagons"/>
    <dgm:cxn modelId="{5424C3AB-8F84-401B-BC47-550BFC835AF6}" type="presParOf" srcId="{952D47AD-A238-49B0-AC1B-79665BA7CAD9}" destId="{724BF615-EC49-4AAD-8370-9B3E92904341}"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AD3003-0126-42EB-AAC5-8D61689527F9}">
      <dsp:nvSpPr>
        <dsp:cNvPr id="0" name=""/>
        <dsp:cNvSpPr/>
      </dsp:nvSpPr>
      <dsp:spPr>
        <a:xfrm rot="5400000">
          <a:off x="4190838" y="81574"/>
          <a:ext cx="1224029" cy="1064905"/>
        </a:xfrm>
        <a:prstGeom prst="hexagon">
          <a:avLst>
            <a:gd name="adj" fmla="val 25000"/>
            <a:gd name="vf" fmla="val 11547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epilepsy</a:t>
          </a:r>
          <a:endParaRPr lang="en-US" sz="1200" kern="1200" dirty="0"/>
        </a:p>
      </dsp:txBody>
      <dsp:txXfrm rot="-5400000">
        <a:off x="4436348" y="192758"/>
        <a:ext cx="733009" cy="842540"/>
      </dsp:txXfrm>
    </dsp:sp>
    <dsp:sp modelId="{2C96DC3C-0D95-4FBB-878B-CB959D17AF69}">
      <dsp:nvSpPr>
        <dsp:cNvPr id="0" name=""/>
        <dsp:cNvSpPr/>
      </dsp:nvSpPr>
      <dsp:spPr>
        <a:xfrm>
          <a:off x="5367620" y="246818"/>
          <a:ext cx="1366017" cy="734417"/>
        </a:xfrm>
        <a:prstGeom prst="rect">
          <a:avLst/>
        </a:prstGeom>
        <a:noFill/>
        <a:ln>
          <a:noFill/>
        </a:ln>
        <a:effectLst/>
      </dsp:spPr>
      <dsp:style>
        <a:lnRef idx="0">
          <a:scrgbClr r="0" g="0" b="0"/>
        </a:lnRef>
        <a:fillRef idx="0">
          <a:scrgbClr r="0" g="0" b="0"/>
        </a:fillRef>
        <a:effectRef idx="0">
          <a:scrgbClr r="0" g="0" b="0"/>
        </a:effectRef>
        <a:fontRef idx="minor"/>
      </dsp:style>
    </dsp:sp>
    <dsp:sp modelId="{6C62E13B-63AF-4D9A-B4E2-73311EA4F56B}">
      <dsp:nvSpPr>
        <dsp:cNvPr id="0" name=""/>
        <dsp:cNvSpPr/>
      </dsp:nvSpPr>
      <dsp:spPr>
        <a:xfrm rot="5400000">
          <a:off x="3040740" y="81574"/>
          <a:ext cx="1224029" cy="1064905"/>
        </a:xfrm>
        <a:prstGeom prst="hexagon">
          <a:avLst>
            <a:gd name="adj" fmla="val 25000"/>
            <a:gd name="vf" fmla="val 11547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n-US" sz="1000" kern="1200" dirty="0" smtClean="0"/>
            <a:t>hearing impairment</a:t>
          </a:r>
          <a:endParaRPr lang="en-US" sz="1000" kern="1200" dirty="0"/>
        </a:p>
      </dsp:txBody>
      <dsp:txXfrm rot="-5400000">
        <a:off x="3286250" y="192758"/>
        <a:ext cx="733009" cy="842540"/>
      </dsp:txXfrm>
    </dsp:sp>
    <dsp:sp modelId="{D03C3580-FF0A-41BC-9F25-C11449E0674D}">
      <dsp:nvSpPr>
        <dsp:cNvPr id="0" name=""/>
        <dsp:cNvSpPr/>
      </dsp:nvSpPr>
      <dsp:spPr>
        <a:xfrm rot="5400000">
          <a:off x="3613586" y="1120530"/>
          <a:ext cx="1224029" cy="1064905"/>
        </a:xfrm>
        <a:prstGeom prst="hexagon">
          <a:avLst>
            <a:gd name="adj" fmla="val 25000"/>
            <a:gd name="vf" fmla="val 11547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kern="1200" dirty="0" smtClean="0"/>
            <a:t>diabetes</a:t>
          </a:r>
          <a:endParaRPr lang="en-US" sz="1100" kern="1200" dirty="0"/>
        </a:p>
      </dsp:txBody>
      <dsp:txXfrm rot="-5400000">
        <a:off x="3859096" y="1231714"/>
        <a:ext cx="733009" cy="842540"/>
      </dsp:txXfrm>
    </dsp:sp>
    <dsp:sp modelId="{01B1906B-A38F-4FD4-9C3A-DFBBEEF6B0E2}">
      <dsp:nvSpPr>
        <dsp:cNvPr id="0" name=""/>
        <dsp:cNvSpPr/>
      </dsp:nvSpPr>
      <dsp:spPr>
        <a:xfrm>
          <a:off x="2327131" y="1285774"/>
          <a:ext cx="1321952" cy="734417"/>
        </a:xfrm>
        <a:prstGeom prst="rect">
          <a:avLst/>
        </a:prstGeom>
        <a:noFill/>
        <a:ln>
          <a:noFill/>
        </a:ln>
        <a:effectLst/>
      </dsp:spPr>
      <dsp:style>
        <a:lnRef idx="0">
          <a:scrgbClr r="0" g="0" b="0"/>
        </a:lnRef>
        <a:fillRef idx="0">
          <a:scrgbClr r="0" g="0" b="0"/>
        </a:fillRef>
        <a:effectRef idx="0">
          <a:scrgbClr r="0" g="0" b="0"/>
        </a:effectRef>
        <a:fontRef idx="minor"/>
      </dsp:style>
    </dsp:sp>
    <dsp:sp modelId="{55743D2E-ECDF-4587-A897-741B6549AC86}">
      <dsp:nvSpPr>
        <dsp:cNvPr id="0" name=""/>
        <dsp:cNvSpPr/>
      </dsp:nvSpPr>
      <dsp:spPr>
        <a:xfrm rot="5400000">
          <a:off x="4763684" y="1120530"/>
          <a:ext cx="1224029" cy="1064905"/>
        </a:xfrm>
        <a:prstGeom prst="hexagon">
          <a:avLst>
            <a:gd name="adj" fmla="val 25000"/>
            <a:gd name="vf" fmla="val 115470"/>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r>
            <a:rPr lang="en-US" sz="1500" kern="1200" dirty="0" smtClean="0"/>
            <a:t>asthma</a:t>
          </a:r>
          <a:endParaRPr lang="en-US" sz="1500" kern="1200" dirty="0"/>
        </a:p>
      </dsp:txBody>
      <dsp:txXfrm rot="-5400000">
        <a:off x="5009194" y="1231714"/>
        <a:ext cx="733009" cy="842540"/>
      </dsp:txXfrm>
    </dsp:sp>
    <dsp:sp modelId="{9C91EBA1-7F03-48E2-B129-4456DEBB26EC}">
      <dsp:nvSpPr>
        <dsp:cNvPr id="0" name=""/>
        <dsp:cNvSpPr/>
      </dsp:nvSpPr>
      <dsp:spPr>
        <a:xfrm rot="5400000">
          <a:off x="4190838" y="2159487"/>
          <a:ext cx="1224029" cy="1064905"/>
        </a:xfrm>
        <a:prstGeom prst="hexagon">
          <a:avLst>
            <a:gd name="adj" fmla="val 25000"/>
            <a:gd name="vf" fmla="val 115470"/>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cancer</a:t>
          </a:r>
          <a:endParaRPr lang="en-US" sz="1200" kern="1200" dirty="0"/>
        </a:p>
      </dsp:txBody>
      <dsp:txXfrm rot="-5400000">
        <a:off x="4436348" y="2270671"/>
        <a:ext cx="733009" cy="842540"/>
      </dsp:txXfrm>
    </dsp:sp>
    <dsp:sp modelId="{5792D9C1-67D1-4153-8855-98A9C6C97BB5}">
      <dsp:nvSpPr>
        <dsp:cNvPr id="0" name=""/>
        <dsp:cNvSpPr/>
      </dsp:nvSpPr>
      <dsp:spPr>
        <a:xfrm>
          <a:off x="5367620" y="2324731"/>
          <a:ext cx="1366017" cy="734417"/>
        </a:xfrm>
        <a:prstGeom prst="rect">
          <a:avLst/>
        </a:prstGeom>
        <a:noFill/>
        <a:ln>
          <a:noFill/>
        </a:ln>
        <a:effectLst/>
      </dsp:spPr>
      <dsp:style>
        <a:lnRef idx="0">
          <a:scrgbClr r="0" g="0" b="0"/>
        </a:lnRef>
        <a:fillRef idx="0">
          <a:scrgbClr r="0" g="0" b="0"/>
        </a:fillRef>
        <a:effectRef idx="0">
          <a:scrgbClr r="0" g="0" b="0"/>
        </a:effectRef>
        <a:fontRef idx="minor"/>
      </dsp:style>
    </dsp:sp>
    <dsp:sp modelId="{763AF3C3-6B18-4735-8B67-20AA4A0AA90E}">
      <dsp:nvSpPr>
        <dsp:cNvPr id="0" name=""/>
        <dsp:cNvSpPr/>
      </dsp:nvSpPr>
      <dsp:spPr>
        <a:xfrm rot="5400000">
          <a:off x="2477490" y="1124851"/>
          <a:ext cx="1224029" cy="1064905"/>
        </a:xfrm>
        <a:prstGeom prst="hexagon">
          <a:avLst>
            <a:gd name="adj" fmla="val 25000"/>
            <a:gd name="vf" fmla="val 11547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smtClean="0"/>
            <a:t>dyspraxia</a:t>
          </a:r>
          <a:endParaRPr lang="en-US" sz="1200" kern="1200" dirty="0"/>
        </a:p>
      </dsp:txBody>
      <dsp:txXfrm rot="-5400000">
        <a:off x="2723000" y="1236035"/>
        <a:ext cx="733009" cy="842540"/>
      </dsp:txXfrm>
    </dsp:sp>
    <dsp:sp modelId="{06B87790-95AB-4A04-B15C-F440D89A32E5}">
      <dsp:nvSpPr>
        <dsp:cNvPr id="0" name=""/>
        <dsp:cNvSpPr/>
      </dsp:nvSpPr>
      <dsp:spPr>
        <a:xfrm rot="5400000">
          <a:off x="3015843" y="2263431"/>
          <a:ext cx="1224029" cy="1064905"/>
        </a:xfrm>
        <a:prstGeom prst="hexagon">
          <a:avLst>
            <a:gd name="adj" fmla="val 25000"/>
            <a:gd name="vf" fmla="val 11547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n-US" sz="1050" kern="1200" dirty="0" smtClean="0"/>
            <a:t>muscular dystrophy</a:t>
          </a:r>
          <a:endParaRPr lang="en-US" sz="1050" kern="1200" dirty="0"/>
        </a:p>
      </dsp:txBody>
      <dsp:txXfrm rot="-5400000">
        <a:off x="3261353" y="2374615"/>
        <a:ext cx="733009" cy="842540"/>
      </dsp:txXfrm>
    </dsp:sp>
    <dsp:sp modelId="{CEE0AA6C-9CB0-46D8-8E9E-F903F1ABCD58}">
      <dsp:nvSpPr>
        <dsp:cNvPr id="0" name=""/>
        <dsp:cNvSpPr/>
      </dsp:nvSpPr>
      <dsp:spPr>
        <a:xfrm>
          <a:off x="2327131" y="3363687"/>
          <a:ext cx="1321952" cy="734417"/>
        </a:xfrm>
        <a:prstGeom prst="rect">
          <a:avLst/>
        </a:prstGeom>
        <a:noFill/>
        <a:ln>
          <a:noFill/>
        </a:ln>
        <a:effectLst/>
      </dsp:spPr>
      <dsp:style>
        <a:lnRef idx="0">
          <a:scrgbClr r="0" g="0" b="0"/>
        </a:lnRef>
        <a:fillRef idx="0">
          <a:scrgbClr r="0" g="0" b="0"/>
        </a:fillRef>
        <a:effectRef idx="0">
          <a:scrgbClr r="0" g="0" b="0"/>
        </a:effectRef>
        <a:fontRef idx="minor"/>
      </dsp:style>
    </dsp:sp>
    <dsp:sp modelId="{8D2DF698-AEE6-41C3-9F2F-769D7732F608}">
      <dsp:nvSpPr>
        <dsp:cNvPr id="0" name=""/>
        <dsp:cNvSpPr/>
      </dsp:nvSpPr>
      <dsp:spPr>
        <a:xfrm rot="5400000">
          <a:off x="5378667" y="2183747"/>
          <a:ext cx="1224029" cy="1064905"/>
        </a:xfrm>
        <a:prstGeom prst="hexagon">
          <a:avLst>
            <a:gd name="adj" fmla="val 25000"/>
            <a:gd name="vf" fmla="val 11547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smtClean="0"/>
            <a:t>arthritis</a:t>
          </a:r>
          <a:endParaRPr lang="en-US" sz="1700" kern="1200" dirty="0"/>
        </a:p>
      </dsp:txBody>
      <dsp:txXfrm rot="-5400000">
        <a:off x="5624177" y="2294931"/>
        <a:ext cx="733009" cy="842540"/>
      </dsp:txXfrm>
    </dsp:sp>
    <dsp:sp modelId="{7D09802C-D9F8-4260-87EC-6F01D836277F}">
      <dsp:nvSpPr>
        <dsp:cNvPr id="0" name=""/>
        <dsp:cNvSpPr/>
      </dsp:nvSpPr>
      <dsp:spPr>
        <a:xfrm rot="5400000">
          <a:off x="1184907" y="3250648"/>
          <a:ext cx="1224029" cy="1064905"/>
        </a:xfrm>
        <a:prstGeom prst="hexagon">
          <a:avLst>
            <a:gd name="adj" fmla="val 25000"/>
            <a:gd name="vf" fmla="val 115470"/>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kern="1200" dirty="0" smtClean="0"/>
            <a:t>allergy</a:t>
          </a:r>
          <a:endParaRPr lang="en-US" sz="1100" kern="1200" dirty="0"/>
        </a:p>
      </dsp:txBody>
      <dsp:txXfrm rot="-5400000">
        <a:off x="1430417" y="3361832"/>
        <a:ext cx="733009" cy="842540"/>
      </dsp:txXfrm>
    </dsp:sp>
    <dsp:sp modelId="{85DA410B-E109-401C-ABF1-14DB3A9351F1}">
      <dsp:nvSpPr>
        <dsp:cNvPr id="0" name=""/>
        <dsp:cNvSpPr/>
      </dsp:nvSpPr>
      <dsp:spPr>
        <a:xfrm>
          <a:off x="5367620" y="4402643"/>
          <a:ext cx="1366017" cy="734417"/>
        </a:xfrm>
        <a:prstGeom prst="rect">
          <a:avLst/>
        </a:prstGeom>
        <a:noFill/>
        <a:ln>
          <a:noFill/>
        </a:ln>
        <a:effectLst/>
      </dsp:spPr>
      <dsp:style>
        <a:lnRef idx="0">
          <a:scrgbClr r="0" g="0" b="0"/>
        </a:lnRef>
        <a:fillRef idx="0">
          <a:scrgbClr r="0" g="0" b="0"/>
        </a:fillRef>
        <a:effectRef idx="0">
          <a:scrgbClr r="0" g="0" b="0"/>
        </a:effectRef>
        <a:fontRef idx="minor"/>
      </dsp:style>
    </dsp:sp>
    <dsp:sp modelId="{4DB0F5AA-671C-45F2-96C5-2AB6936122E4}">
      <dsp:nvSpPr>
        <dsp:cNvPr id="0" name=""/>
        <dsp:cNvSpPr/>
      </dsp:nvSpPr>
      <dsp:spPr>
        <a:xfrm rot="5400000">
          <a:off x="1853231" y="2263431"/>
          <a:ext cx="1224029" cy="1064905"/>
        </a:xfrm>
        <a:prstGeom prst="hexagon">
          <a:avLst>
            <a:gd name="adj" fmla="val 25000"/>
            <a:gd name="vf" fmla="val 115470"/>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n-US" sz="1000" kern="1200" dirty="0" smtClean="0"/>
            <a:t>cerebral palsy</a:t>
          </a:r>
          <a:endParaRPr lang="en-US" sz="1000" kern="1200" dirty="0"/>
        </a:p>
      </dsp:txBody>
      <dsp:txXfrm rot="-5400000">
        <a:off x="2098741" y="2374615"/>
        <a:ext cx="733009" cy="842540"/>
      </dsp:txXfrm>
    </dsp:sp>
    <dsp:sp modelId="{1CD8E02A-2B2D-4A05-9C64-83040CFF9299}">
      <dsp:nvSpPr>
        <dsp:cNvPr id="0" name=""/>
        <dsp:cNvSpPr/>
      </dsp:nvSpPr>
      <dsp:spPr>
        <a:xfrm rot="5400000">
          <a:off x="2446204" y="3285435"/>
          <a:ext cx="1224029" cy="1064905"/>
        </a:xfrm>
        <a:prstGeom prst="hexagon">
          <a:avLst>
            <a:gd name="adj" fmla="val 25000"/>
            <a:gd name="vf" fmla="val 11547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err="1" smtClean="0"/>
            <a:t>spina</a:t>
          </a:r>
          <a:r>
            <a:rPr lang="en-US" sz="1200" kern="1200" dirty="0" smtClean="0"/>
            <a:t> </a:t>
          </a:r>
          <a:r>
            <a:rPr lang="en-US" sz="1400" kern="1200" dirty="0" smtClean="0"/>
            <a:t>bifida</a:t>
          </a:r>
          <a:endParaRPr lang="en-US" sz="1400" kern="1200" dirty="0"/>
        </a:p>
      </dsp:txBody>
      <dsp:txXfrm rot="-5400000">
        <a:off x="2691714" y="3396619"/>
        <a:ext cx="733009" cy="842540"/>
      </dsp:txXfrm>
    </dsp:sp>
    <dsp:sp modelId="{EDBE129A-B766-46EB-9117-FAEA14A256FE}">
      <dsp:nvSpPr>
        <dsp:cNvPr id="0" name=""/>
        <dsp:cNvSpPr/>
      </dsp:nvSpPr>
      <dsp:spPr>
        <a:xfrm>
          <a:off x="2327131" y="5441600"/>
          <a:ext cx="1321952" cy="734417"/>
        </a:xfrm>
        <a:prstGeom prst="rect">
          <a:avLst/>
        </a:prstGeom>
        <a:noFill/>
        <a:ln>
          <a:noFill/>
        </a:ln>
        <a:effectLst/>
      </dsp:spPr>
      <dsp:style>
        <a:lnRef idx="0">
          <a:scrgbClr r="0" g="0" b="0"/>
        </a:lnRef>
        <a:fillRef idx="0">
          <a:scrgbClr r="0" g="0" b="0"/>
        </a:fillRef>
        <a:effectRef idx="0">
          <a:scrgbClr r="0" g="0" b="0"/>
        </a:effectRef>
        <a:fontRef idx="minor"/>
      </dsp:style>
    </dsp:sp>
    <dsp:sp modelId="{68424D85-2D67-410D-9295-12EB99D52230}">
      <dsp:nvSpPr>
        <dsp:cNvPr id="0" name=""/>
        <dsp:cNvSpPr/>
      </dsp:nvSpPr>
      <dsp:spPr>
        <a:xfrm rot="5400000">
          <a:off x="3741886" y="3306623"/>
          <a:ext cx="1224029" cy="1064905"/>
        </a:xfrm>
        <a:prstGeom prst="hexagon">
          <a:avLst>
            <a:gd name="adj" fmla="val 25000"/>
            <a:gd name="vf" fmla="val 11547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n-US" sz="1000" kern="1200" dirty="0" smtClean="0"/>
            <a:t>visual impairment</a:t>
          </a:r>
          <a:endParaRPr lang="en-US" sz="1000" kern="1200" dirty="0"/>
        </a:p>
      </dsp:txBody>
      <dsp:txXfrm rot="-5400000">
        <a:off x="3987396" y="3417807"/>
        <a:ext cx="733009" cy="842540"/>
      </dsp:txXfrm>
    </dsp:sp>
    <dsp:sp modelId="{C97A6B3D-9693-4D62-AC46-FF473893428F}">
      <dsp:nvSpPr>
        <dsp:cNvPr id="0" name=""/>
        <dsp:cNvSpPr/>
      </dsp:nvSpPr>
      <dsp:spPr>
        <a:xfrm rot="5400000">
          <a:off x="4908201" y="3310442"/>
          <a:ext cx="1224029" cy="1064905"/>
        </a:xfrm>
        <a:prstGeom prst="hexagon">
          <a:avLst>
            <a:gd name="adj" fmla="val 25000"/>
            <a:gd name="vf" fmla="val 11547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brittle bones</a:t>
          </a:r>
          <a:endParaRPr lang="en-US" sz="1400" kern="1200" dirty="0"/>
        </a:p>
      </dsp:txBody>
      <dsp:txXfrm rot="-5400000">
        <a:off x="5153711" y="3421626"/>
        <a:ext cx="733009" cy="842540"/>
      </dsp:txXfrm>
    </dsp:sp>
    <dsp:sp modelId="{6E9E54EE-0C9F-4232-92D0-7EC2C733B7FC}">
      <dsp:nvSpPr>
        <dsp:cNvPr id="0" name=""/>
        <dsp:cNvSpPr/>
      </dsp:nvSpPr>
      <dsp:spPr>
        <a:xfrm>
          <a:off x="5367620" y="6480556"/>
          <a:ext cx="1366017" cy="734417"/>
        </a:xfrm>
        <a:prstGeom prst="rect">
          <a:avLst/>
        </a:prstGeom>
        <a:noFill/>
        <a:ln>
          <a:noFill/>
        </a:ln>
        <a:effectLst/>
      </dsp:spPr>
      <dsp:style>
        <a:lnRef idx="0">
          <a:scrgbClr r="0" g="0" b="0"/>
        </a:lnRef>
        <a:fillRef idx="0">
          <a:scrgbClr r="0" g="0" b="0"/>
        </a:fillRef>
        <a:effectRef idx="0">
          <a:scrgbClr r="0" g="0" b="0"/>
        </a:effectRef>
        <a:fontRef idx="minor"/>
      </dsp:style>
    </dsp:sp>
    <dsp:sp modelId="{724BF615-EC49-4AAD-8370-9B3E92904341}">
      <dsp:nvSpPr>
        <dsp:cNvPr id="0" name=""/>
        <dsp:cNvSpPr/>
      </dsp:nvSpPr>
      <dsp:spPr>
        <a:xfrm rot="5400000">
          <a:off x="6130894" y="3285349"/>
          <a:ext cx="1224029" cy="1064905"/>
        </a:xfrm>
        <a:prstGeom prst="hexagon">
          <a:avLst>
            <a:gd name="adj" fmla="val 25000"/>
            <a:gd name="vf" fmla="val 115470"/>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smtClean="0"/>
            <a:t> Down syndrome</a:t>
          </a:r>
          <a:endParaRPr lang="en-US" sz="1200" kern="1200" dirty="0"/>
        </a:p>
      </dsp:txBody>
      <dsp:txXfrm rot="-5400000">
        <a:off x="6376404" y="3396533"/>
        <a:ext cx="733009" cy="842540"/>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FF4042-C22A-4AF3-876E-F46840F9D9D8}" type="datetimeFigureOut">
              <a:rPr lang="en-GB" smtClean="0"/>
              <a:t>18/03/2020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24D461-2505-48EA-AFC7-1F991BB453A8}" type="slidenum">
              <a:rPr lang="en-GB" smtClean="0"/>
              <a:t>‹#›</a:t>
            </a:fld>
            <a:endParaRPr lang="en-GB"/>
          </a:p>
        </p:txBody>
      </p:sp>
    </p:spTree>
    <p:extLst>
      <p:ext uri="{BB962C8B-B14F-4D97-AF65-F5344CB8AC3E}">
        <p14:creationId xmlns:p14="http://schemas.microsoft.com/office/powerpoint/2010/main" val="1849118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a:t>
            </a:r>
            <a:r>
              <a:rPr lang="en-GB" baseline="0" dirty="0" smtClean="0"/>
              <a:t> only is the curriculum in Wales going through transformational change (Donaldson &amp; Curriculum 2022) but the whole ALN system is also being transformed (will elaborate on this later on in this session).</a:t>
            </a:r>
          </a:p>
          <a:p>
            <a:r>
              <a:rPr lang="en-GB" baseline="0" dirty="0" smtClean="0"/>
              <a:t>Previously 2 terms used – SEN &amp; ALN.   Only the term ALN will be used from now on. </a:t>
            </a:r>
          </a:p>
          <a:p>
            <a:r>
              <a:rPr lang="en-GB" baseline="0" dirty="0" smtClean="0"/>
              <a:t>Further definition (WG)</a:t>
            </a:r>
          </a:p>
          <a:p>
            <a:r>
              <a:rPr lang="en-GB" baseline="0" dirty="0" smtClean="0"/>
              <a:t>‘A child of compulsory school age… has a learning difficulty or disability if he/she</a:t>
            </a:r>
          </a:p>
          <a:p>
            <a:pPr marL="228600" indent="-228600">
              <a:buAutoNum type="alphaLcParenR"/>
            </a:pPr>
            <a:r>
              <a:rPr lang="en-GB" baseline="0" dirty="0" smtClean="0"/>
              <a:t>has a significantly greater difficulty in learning than the majority of others of the same age, or</a:t>
            </a:r>
          </a:p>
          <a:p>
            <a:pPr marL="228600" indent="-228600">
              <a:buAutoNum type="alphaLcParenR"/>
            </a:pPr>
            <a:r>
              <a:rPr lang="en-GB" baseline="0" dirty="0" smtClean="0"/>
              <a:t>has a disability for the purposes of the Equality Act 2010 which prevents or hinders him/her from making use of facilities for education or training of a kind generally provided for others of the same age in mainstream maintained schools … </a:t>
            </a:r>
            <a:endParaRPr lang="en-GB" dirty="0"/>
          </a:p>
        </p:txBody>
      </p:sp>
      <p:sp>
        <p:nvSpPr>
          <p:cNvPr id="4" name="Slide Number Placeholder 3"/>
          <p:cNvSpPr>
            <a:spLocks noGrp="1"/>
          </p:cNvSpPr>
          <p:nvPr>
            <p:ph type="sldNum" sz="quarter" idx="10"/>
          </p:nvPr>
        </p:nvSpPr>
        <p:spPr/>
        <p:txBody>
          <a:bodyPr/>
          <a:lstStyle/>
          <a:p>
            <a:fld id="{75F972E0-5198-46C6-8EFE-44A646AD96EF}" type="slidenum">
              <a:rPr lang="en-US" smtClean="0"/>
              <a:t>4</a:t>
            </a:fld>
            <a:endParaRPr lang="en-US" dirty="0"/>
          </a:p>
        </p:txBody>
      </p:sp>
    </p:spTree>
    <p:extLst>
      <p:ext uri="{BB962C8B-B14F-4D97-AF65-F5344CB8AC3E}">
        <p14:creationId xmlns:p14="http://schemas.microsoft.com/office/powerpoint/2010/main" val="1279975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Unicode MS" pitchFamily="-104" charset="-128"/>
              <a:ea typeface="ＭＳ Ｐゴシック" panose="020B0600070205080204" pitchFamily="34" charset="-128"/>
            </a:endParaRPr>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Unicode MS" pitchFamily="-104" charset="-128"/>
                <a:ea typeface="ＭＳ Ｐゴシック" panose="020B0600070205080204" pitchFamily="34" charset="-128"/>
              </a:defRPr>
            </a:lvl1pPr>
            <a:lvl2pPr marL="37931725" indent="-37474525">
              <a:spcBef>
                <a:spcPct val="30000"/>
              </a:spcBef>
              <a:defRPr sz="1200">
                <a:solidFill>
                  <a:schemeClr val="tx1"/>
                </a:solidFill>
                <a:latin typeface="Arial Unicode MS" pitchFamily="-104" charset="-128"/>
                <a:ea typeface="ＭＳ Ｐゴシック" panose="020B0600070205080204" pitchFamily="34" charset="-128"/>
              </a:defRPr>
            </a:lvl2pPr>
            <a:lvl3pPr marL="1143000" indent="-228600">
              <a:spcBef>
                <a:spcPct val="30000"/>
              </a:spcBef>
              <a:defRPr sz="1200">
                <a:solidFill>
                  <a:schemeClr val="tx1"/>
                </a:solidFill>
                <a:latin typeface="Arial Unicode MS" pitchFamily="-104" charset="-128"/>
                <a:ea typeface="ＭＳ Ｐゴシック" panose="020B0600070205080204" pitchFamily="34" charset="-128"/>
              </a:defRPr>
            </a:lvl3pPr>
            <a:lvl4pPr marL="1600200" indent="-228600">
              <a:spcBef>
                <a:spcPct val="30000"/>
              </a:spcBef>
              <a:defRPr sz="1200">
                <a:solidFill>
                  <a:schemeClr val="tx1"/>
                </a:solidFill>
                <a:latin typeface="Arial Unicode MS" pitchFamily="-104" charset="-128"/>
                <a:ea typeface="ＭＳ Ｐゴシック" panose="020B0600070205080204" pitchFamily="34" charset="-128"/>
              </a:defRPr>
            </a:lvl4pPr>
            <a:lvl5pPr marL="2057400" indent="-228600">
              <a:spcBef>
                <a:spcPct val="30000"/>
              </a:spcBef>
              <a:defRPr sz="1200">
                <a:solidFill>
                  <a:schemeClr val="tx1"/>
                </a:solidFill>
                <a:latin typeface="Arial Unicode MS" pitchFamily="-104" charset="-128"/>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Unicode MS" pitchFamily="-104" charset="-128"/>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Unicode MS" pitchFamily="-104" charset="-128"/>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Unicode MS" pitchFamily="-104" charset="-128"/>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Unicode MS" pitchFamily="-104" charset="-128"/>
                <a:ea typeface="ＭＳ Ｐゴシック" panose="020B0600070205080204" pitchFamily="34" charset="-128"/>
              </a:defRPr>
            </a:lvl9pPr>
          </a:lstStyle>
          <a:p>
            <a:pPr>
              <a:spcBef>
                <a:spcPct val="0"/>
              </a:spcBef>
            </a:pPr>
            <a:fld id="{0DCDCF6F-7FEC-483A-8543-BE93BA2A53C4}" type="slidenum">
              <a:rPr lang="en-US" altLang="en-US" smtClean="0"/>
              <a:pPr>
                <a:spcBef>
                  <a:spcPct val="0"/>
                </a:spcBef>
              </a:pPr>
              <a:t>13</a:t>
            </a:fld>
            <a:endParaRPr lang="en-US" altLang="en-US" smtClean="0"/>
          </a:p>
        </p:txBody>
      </p:sp>
    </p:spTree>
    <p:extLst>
      <p:ext uri="{BB962C8B-B14F-4D97-AF65-F5344CB8AC3E}">
        <p14:creationId xmlns:p14="http://schemas.microsoft.com/office/powerpoint/2010/main" val="792819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Will</a:t>
            </a:r>
            <a:r>
              <a:rPr lang="en-GB" baseline="0" dirty="0" smtClean="0"/>
              <a:t> share an example.</a:t>
            </a:r>
          </a:p>
          <a:p>
            <a:r>
              <a:rPr lang="en-GB" baseline="0" dirty="0" smtClean="0"/>
              <a:t>Time permitting – can write one for themselves (will provide templates). </a:t>
            </a:r>
            <a:endParaRPr lang="en-GB" dirty="0"/>
          </a:p>
        </p:txBody>
      </p:sp>
      <p:sp>
        <p:nvSpPr>
          <p:cNvPr id="4" name="Slide Number Placeholder 3"/>
          <p:cNvSpPr>
            <a:spLocks noGrp="1"/>
          </p:cNvSpPr>
          <p:nvPr>
            <p:ph type="sldNum" sz="quarter" idx="10"/>
          </p:nvPr>
        </p:nvSpPr>
        <p:spPr/>
        <p:txBody>
          <a:bodyPr/>
          <a:lstStyle/>
          <a:p>
            <a:fld id="{75F972E0-5198-46C6-8EFE-44A646AD96EF}" type="slidenum">
              <a:rPr lang="en-US" smtClean="0"/>
              <a:t>15</a:t>
            </a:fld>
            <a:endParaRPr lang="en-US" dirty="0"/>
          </a:p>
        </p:txBody>
      </p:sp>
    </p:spTree>
    <p:extLst>
      <p:ext uri="{BB962C8B-B14F-4D97-AF65-F5344CB8AC3E}">
        <p14:creationId xmlns:p14="http://schemas.microsoft.com/office/powerpoint/2010/main" val="60084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BB60E37-C224-40F2-AD26-D6098F9079A5}" type="slidenum">
              <a:rPr lang="en-GB" smtClean="0"/>
              <a:t>18</a:t>
            </a:fld>
            <a:endParaRPr lang="en-GB"/>
          </a:p>
        </p:txBody>
      </p:sp>
    </p:spTree>
    <p:extLst>
      <p:ext uri="{BB962C8B-B14F-4D97-AF65-F5344CB8AC3E}">
        <p14:creationId xmlns:p14="http://schemas.microsoft.com/office/powerpoint/2010/main" val="2970259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BB60E37-C224-40F2-AD26-D6098F9079A5}" type="slidenum">
              <a:rPr lang="en-GB" smtClean="0"/>
              <a:t>20</a:t>
            </a:fld>
            <a:endParaRPr lang="en-GB"/>
          </a:p>
        </p:txBody>
      </p:sp>
    </p:spTree>
    <p:extLst>
      <p:ext uri="{BB962C8B-B14F-4D97-AF65-F5344CB8AC3E}">
        <p14:creationId xmlns:p14="http://schemas.microsoft.com/office/powerpoint/2010/main" val="2856581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127FE7C-B7EC-4850-83C6-6A3DDE2B9395}"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1296466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27FE7C-B7EC-4850-83C6-6A3DDE2B9395}"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4247711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127FE7C-B7EC-4850-83C6-6A3DDE2B9395}"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3097206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127FE7C-B7EC-4850-83C6-6A3DDE2B9395}"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1097208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127FE7C-B7EC-4850-83C6-6A3DDE2B9395}" type="datetimeFigureOut">
              <a:rPr lang="en-GB" smtClean="0"/>
              <a:t>18/03/2020</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628977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127FE7C-B7EC-4850-83C6-6A3DDE2B9395}" type="datetimeFigureOut">
              <a:rPr lang="en-GB" smtClean="0"/>
              <a:t>18/03/2020</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930457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27FE7C-B7EC-4850-83C6-6A3DDE2B9395}" type="datetimeFigureOut">
              <a:rPr lang="en-GB" smtClean="0"/>
              <a:t>18/03/2020</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3042644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127FE7C-B7EC-4850-83C6-6A3DDE2B9395}"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3339936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127FE7C-B7EC-4850-83C6-6A3DDE2B9395}"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2918500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127FE7C-B7EC-4850-83C6-6A3DDE2B9395}"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2748823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127FE7C-B7EC-4850-83C6-6A3DDE2B9395}"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BEE881-0713-4336-987B-2BF4442169C0}"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38239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127FE7C-B7EC-4850-83C6-6A3DDE2B9395}"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855208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127FE7C-B7EC-4850-83C6-6A3DDE2B9395}"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BEE881-0713-4336-987B-2BF4442169C0}"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02788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127FE7C-B7EC-4850-83C6-6A3DDE2B9395}"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8200832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27FE7C-B7EC-4850-83C6-6A3DDE2B9395}"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24924019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27FE7C-B7EC-4850-83C6-6A3DDE2B9395}"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BEE881-0713-4336-987B-2BF4442169C0}" type="slidenum">
              <a:rPr lang="en-GB" smtClean="0"/>
              <a:t>‹#›</a:t>
            </a:fld>
            <a:endParaRPr lang="en-GB"/>
          </a:p>
        </p:txBody>
      </p:sp>
    </p:spTree>
    <p:extLst>
      <p:ext uri="{BB962C8B-B14F-4D97-AF65-F5344CB8AC3E}">
        <p14:creationId xmlns:p14="http://schemas.microsoft.com/office/powerpoint/2010/main" val="4724584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
          <a:xfrm>
            <a:off x="688624" y="594360"/>
            <a:ext cx="10893775" cy="1962150"/>
          </a:xfrm>
          <a:noFill/>
          <a:ln w="38100">
            <a:solidFill>
              <a:schemeClr val="bg1"/>
            </a:solidFill>
          </a:ln>
        </p:spPr>
        <p:txBody>
          <a:bodyPr lIns="72000" tIns="72000" rIns="72000" bIns="72000" anchor="t" anchorCtr="0">
            <a:normAutofit/>
          </a:bodyPr>
          <a:lstStyle>
            <a:lvl1pPr algn="l">
              <a:defRPr sz="4000" cap="none" spc="0" baseline="0">
                <a:solidFill>
                  <a:schemeClr val="tx2">
                    <a:lumMod val="50000"/>
                  </a:schemeClr>
                </a:solidFill>
              </a:defRPr>
            </a:lvl1pPr>
          </a:lstStyle>
          <a:p>
            <a:r>
              <a:rPr lang="en-US" noProof="0"/>
              <a:t>Click to edit master title style</a:t>
            </a:r>
          </a:p>
        </p:txBody>
      </p:sp>
      <p:sp>
        <p:nvSpPr>
          <p:cNvPr id="3" name="Content Placeholder 2"/>
          <p:cNvSpPr>
            <a:spLocks noGrp="1"/>
          </p:cNvSpPr>
          <p:nvPr>
            <p:ph idx="1" hasCustomPrompt="1"/>
          </p:nvPr>
        </p:nvSpPr>
        <p:spPr>
          <a:xfrm>
            <a:off x="699108" y="2084071"/>
            <a:ext cx="10883292" cy="3501154"/>
          </a:xfrm>
        </p:spPr>
        <p:txBody>
          <a:bodyPr numCol="2" spcCol="108000">
            <a:normAutofit/>
          </a:bodyPr>
          <a:lstStyle>
            <a:lvl1pPr marL="228600" indent="-228600" algn="l">
              <a:buClr>
                <a:schemeClr val="accent2"/>
              </a:buClr>
              <a:buFont typeface="Wingdings" panose="05000000000000000000" pitchFamily="2" charset="2"/>
              <a:buChar char="§"/>
              <a:defRPr sz="2400">
                <a:solidFill>
                  <a:schemeClr val="tx2">
                    <a:lumMod val="50000"/>
                  </a:schemeClr>
                </a:solidFill>
              </a:defRPr>
            </a:lvl1pPr>
            <a:lvl2pPr marL="457200" indent="-228600" algn="l">
              <a:buClr>
                <a:schemeClr val="accent2"/>
              </a:buClr>
              <a:buFont typeface="Wingdings" panose="05000000000000000000" pitchFamily="2" charset="2"/>
              <a:buChar char="§"/>
              <a:defRPr sz="2400">
                <a:solidFill>
                  <a:schemeClr val="tx2">
                    <a:lumMod val="50000"/>
                  </a:schemeClr>
                </a:solidFill>
              </a:defRPr>
            </a:lvl2pPr>
            <a:lvl3pPr marL="685800" indent="-228600" algn="l">
              <a:buClr>
                <a:schemeClr val="accent2"/>
              </a:buClr>
              <a:buFont typeface="Wingdings" panose="05000000000000000000" pitchFamily="2" charset="2"/>
              <a:buChar char="§"/>
              <a:defRPr sz="2400">
                <a:solidFill>
                  <a:schemeClr val="tx2">
                    <a:lumMod val="50000"/>
                  </a:schemeClr>
                </a:solidFill>
              </a:defRPr>
            </a:lvl3pPr>
            <a:lvl4pPr marL="914400" indent="-228600" algn="l">
              <a:buClr>
                <a:schemeClr val="accent2"/>
              </a:buClr>
              <a:buFont typeface="Wingdings" panose="05000000000000000000" pitchFamily="2" charset="2"/>
              <a:buChar char="§"/>
              <a:defRPr sz="2400">
                <a:solidFill>
                  <a:schemeClr val="tx2">
                    <a:lumMod val="50000"/>
                  </a:schemeClr>
                </a:solidFill>
              </a:defRPr>
            </a:lvl4pPr>
            <a:lvl5pPr marL="1143000" indent="-228600" algn="l">
              <a:buClr>
                <a:schemeClr val="accent2"/>
              </a:buClr>
              <a:buFont typeface="Wingdings" panose="05000000000000000000" pitchFamily="2" charset="2"/>
              <a:buChar char="§"/>
              <a:defRPr sz="2400">
                <a:solidFill>
                  <a:schemeClr val="tx2">
                    <a:lumMod val="50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a:xfrm>
            <a:off x="7256090" y="6234888"/>
            <a:ext cx="2025832" cy="323968"/>
          </a:xfrm>
        </p:spPr>
        <p:txBody>
          <a:bodyPr/>
          <a:lstStyle>
            <a:lvl1pPr>
              <a:defRPr>
                <a:solidFill>
                  <a:schemeClr val="tx2">
                    <a:lumMod val="50000"/>
                  </a:schemeClr>
                </a:solidFill>
              </a:defRPr>
            </a:lvl1pPr>
          </a:lstStyle>
          <a:p>
            <a:fld id="{38386F08-408F-4BD2-A5F9-1FF72E18D3C3}" type="datetimeFigureOut">
              <a:rPr lang="en-US" noProof="0" smtClean="0"/>
              <a:pPr/>
              <a:t>3/18/2020</a:t>
            </a:fld>
            <a:endParaRPr lang="en-US" noProof="0" dirty="0"/>
          </a:p>
        </p:txBody>
      </p:sp>
      <p:sp>
        <p:nvSpPr>
          <p:cNvPr id="8" name="Footer Placeholder 7"/>
          <p:cNvSpPr>
            <a:spLocks noGrp="1"/>
          </p:cNvSpPr>
          <p:nvPr>
            <p:ph type="ftr" sz="quarter" idx="11"/>
          </p:nvPr>
        </p:nvSpPr>
        <p:spPr>
          <a:xfrm>
            <a:off x="2895599" y="6238816"/>
            <a:ext cx="4229101" cy="320040"/>
          </a:xfrm>
        </p:spPr>
        <p:txBody>
          <a:bodyPr/>
          <a:lstStyle>
            <a:lvl1pPr>
              <a:defRPr>
                <a:solidFill>
                  <a:schemeClr val="tx2">
                    <a:lumMod val="50000"/>
                  </a:schemeClr>
                </a:solidFill>
              </a:defRPr>
            </a:lvl1pPr>
          </a:lstStyle>
          <a:p>
            <a:r>
              <a:rPr lang="en-US" noProof="0" dirty="0"/>
              <a:t>Add a footer</a:t>
            </a:r>
          </a:p>
        </p:txBody>
      </p:sp>
      <p:sp>
        <p:nvSpPr>
          <p:cNvPr id="9" name="Slide Number Placeholder 8"/>
          <p:cNvSpPr>
            <a:spLocks noGrp="1"/>
          </p:cNvSpPr>
          <p:nvPr>
            <p:ph type="sldNum" sz="quarter" idx="12"/>
          </p:nvPr>
        </p:nvSpPr>
        <p:spPr>
          <a:xfrm>
            <a:off x="8916161" y="5804577"/>
            <a:ext cx="365760" cy="365760"/>
          </a:xfrm>
        </p:spPr>
        <p:txBody>
          <a:bodyPr/>
          <a:lstStyle>
            <a:lvl1pPr>
              <a:defRPr>
                <a:solidFill>
                  <a:schemeClr val="tx2">
                    <a:lumMod val="50000"/>
                  </a:schemeClr>
                </a:solidFill>
              </a:defRPr>
            </a:lvl1pPr>
          </a:lstStyle>
          <a:p>
            <a:fld id="{42F0A33C-B6D6-454E-A4EA-5198AC78DEE3}" type="slidenum">
              <a:rPr lang="en-US" noProof="0" smtClean="0"/>
              <a:pPr/>
              <a:t>‹#›</a:t>
            </a:fld>
            <a:endParaRPr lang="en-US" noProof="0" dirty="0"/>
          </a:p>
        </p:txBody>
      </p:sp>
      <p:sp>
        <p:nvSpPr>
          <p:cNvPr id="4" name="Rectangle 3">
            <a:extLst>
              <a:ext uri="{FF2B5EF4-FFF2-40B4-BE49-F238E27FC236}">
                <a16:creationId xmlns:a16="http://schemas.microsoft.com/office/drawing/2014/main" id="{DC5B8FA8-6A22-40E7-B3E9-A963C93B51FA}"/>
              </a:ext>
            </a:extLst>
          </p:cNvPr>
          <p:cNvSpPr/>
          <p:nvPr userDrawn="1"/>
        </p:nvSpPr>
        <p:spPr>
          <a:xfrm>
            <a:off x="-15240" y="2"/>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580196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127FE7C-B7EC-4850-83C6-6A3DDE2B9395}" type="datetimeFigureOut">
              <a:rPr lang="en-GB" smtClean="0"/>
              <a:t>18/03/2020</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ABEE881-0713-4336-987B-2BF4442169C0}" type="slidenum">
              <a:rPr lang="en-GB" smtClean="0"/>
              <a:t>‹#›</a:t>
            </a:fld>
            <a:endParaRPr lang="en-GB"/>
          </a:p>
        </p:txBody>
      </p:sp>
    </p:spTree>
    <p:extLst>
      <p:ext uri="{BB962C8B-B14F-4D97-AF65-F5344CB8AC3E}">
        <p14:creationId xmlns:p14="http://schemas.microsoft.com/office/powerpoint/2010/main" val="1917817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emf"/><Relationship Id="rId5" Type="http://schemas.openxmlformats.org/officeDocument/2006/relationships/hyperlink" Target="https://www.youtube.com/watch?time_continue=4&amp;v=00gHqzWowPg&amp;feature=emb_logo" TargetMode="External"/><Relationship Id="rId4" Type="http://schemas.openxmlformats.org/officeDocument/2006/relationships/hyperlink" Target="https://gov.wales/sites/default/files/publications/2019-02/aln-frequently-asked-questions-2_0.pdf" TargetMode="Externa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hyperlink" Target="https://padlet.com/n_ryder/ie" TargetMode="Externa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hyperlink" Target="http://www.efds.co.uk/resources/facts_and_statistics"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6.xml"/><Relationship Id="rId7" Type="http://schemas.openxmlformats.org/officeDocument/2006/relationships/diagramColors" Target="../diagrams/colors1.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1.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hyperlink" Target="https://moodle.uwtsd.ac.uk/pluginfile.php/355637/mod_folder/content/0/Glyns%20Day%20at%20School%20with%20Dyspraxia.doc?forcedownload=1" TargetMode="External"/><Relationship Id="rId5" Type="http://schemas.openxmlformats.org/officeDocument/2006/relationships/image" Target="../media/image4.emf"/><Relationship Id="rId4" Type="http://schemas.openxmlformats.org/officeDocument/2006/relationships/notesSlide" Target="../notesSlides/notesSlide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png"/><Relationship Id="rId4" Type="http://schemas.openxmlformats.org/officeDocument/2006/relationships/hyperlink" Target="https://dyspraxiafoundation.org.uk/about-dyspraxia/"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png"/><Relationship Id="rId5" Type="http://schemas.openxmlformats.org/officeDocument/2006/relationships/hyperlink" Target="https://moodle.uwtsd.ac.uk/pluginfile.php/355637/mod_folder/content/0/Dyspraxia%20-%20classroomguidelines.pdf?forcedownload=1" TargetMode="External"/><Relationship Id="rId4" Type="http://schemas.openxmlformats.org/officeDocument/2006/relationships/hyperlink" Target="https://moodle.uwtsd.ac.uk/pluginfile.php/355637/mod_folder/content/0/Glyns%20Day%20at%20School%20with%20Dyspraxia.doc?forcedownload=1" TargetMode="Externa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19.xml.rels><?xml version="1.0" encoding="UTF-8" standalone="yes"?>
<Relationships xmlns="http://schemas.openxmlformats.org/package/2006/relationships"><Relationship Id="rId3" Type="http://schemas.openxmlformats.org/officeDocument/2006/relationships/hyperlink" Target="http://www.childrensplayadvisoryservice.org.uk/pdf_files/Publications/can_play_will_play-CPASwebsite.pdf" TargetMode="External"/><Relationship Id="rId2" Type="http://schemas.openxmlformats.org/officeDocument/2006/relationships/hyperlink" Target="https://llyw.cymru/anghenion-dysgu-ychwanegol-anghenion-addysgol-arbennig" TargetMode="External"/><Relationship Id="rId1" Type="http://schemas.openxmlformats.org/officeDocument/2006/relationships/slideLayout" Target="../slideLayouts/slideLayout2.xml"/><Relationship Id="rId4" Type="http://schemas.openxmlformats.org/officeDocument/2006/relationships/hyperlink" Target="https://www.actionforchildren.org.uk/what-we-do/our-work-in-wales/help-i-blant-a-phobl-ifanc-anabl-support-for-disabled-children-and-young-people/"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ALN: Supporting Pupils with Physical and Medical Difficulties</a:t>
            </a:r>
            <a:endParaRPr lang="en-GB" dirty="0"/>
          </a:p>
        </p:txBody>
      </p:sp>
      <p:sp>
        <p:nvSpPr>
          <p:cNvPr id="3" name="Subtitle 2"/>
          <p:cNvSpPr>
            <a:spLocks noGrp="1"/>
          </p:cNvSpPr>
          <p:nvPr>
            <p:ph type="subTitle" idx="1"/>
          </p:nvPr>
        </p:nvSpPr>
        <p:spPr/>
        <p:txBody>
          <a:bodyPr>
            <a:noAutofit/>
          </a:bodyPr>
          <a:lstStyle/>
          <a:p>
            <a:r>
              <a:rPr lang="en-GB" sz="2400" dirty="0" smtClean="0"/>
              <a:t>ECAD5007</a:t>
            </a:r>
          </a:p>
          <a:p>
            <a:r>
              <a:rPr lang="en-GB" sz="2400" dirty="0" smtClean="0"/>
              <a:t>Nanna Ryder</a:t>
            </a:r>
          </a:p>
          <a:p>
            <a:r>
              <a:rPr lang="en-GB" sz="2400" dirty="0" smtClean="0"/>
              <a:t>18/03/20</a:t>
            </a:r>
            <a:endParaRPr lang="en-GB" sz="24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67128" y="766120"/>
            <a:ext cx="1108979" cy="1108979"/>
          </a:xfrm>
          <a:prstGeom prst="rect">
            <a:avLst/>
          </a:prstGeom>
          <a:ln w="28575">
            <a:solidFill>
              <a:schemeClr val="tx1"/>
            </a:solidFill>
          </a:ln>
        </p:spPr>
      </p:pic>
    </p:spTree>
    <p:extLst>
      <p:ext uri="{BB962C8B-B14F-4D97-AF65-F5344CB8AC3E}">
        <p14:creationId xmlns:p14="http://schemas.microsoft.com/office/powerpoint/2010/main" val="30299317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507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a:t>
            </a:r>
            <a:endParaRPr lang="en-GB" dirty="0"/>
          </a:p>
        </p:txBody>
      </p:sp>
      <p:sp>
        <p:nvSpPr>
          <p:cNvPr id="3" name="Content Placeholder 2"/>
          <p:cNvSpPr>
            <a:spLocks noGrp="1"/>
          </p:cNvSpPr>
          <p:nvPr>
            <p:ph idx="1"/>
          </p:nvPr>
        </p:nvSpPr>
        <p:spPr/>
        <p:txBody>
          <a:bodyPr>
            <a:normAutofit fontScale="92500"/>
          </a:bodyPr>
          <a:lstStyle/>
          <a:p>
            <a:r>
              <a:rPr lang="en-GB" sz="2400" dirty="0" smtClean="0"/>
              <a:t>Consider the statutory requirements for including pupils with ALN in schools and the ALN Transformation Programme in Wales</a:t>
            </a:r>
          </a:p>
          <a:p>
            <a:pPr marL="0" indent="0">
              <a:buNone/>
            </a:pPr>
            <a:endParaRPr lang="en-GB" sz="2400" dirty="0" smtClean="0"/>
          </a:p>
          <a:p>
            <a:r>
              <a:rPr lang="en-GB" sz="2400" dirty="0" smtClean="0"/>
              <a:t>Discuss the importance of respecting equality and diversity when planning and supporting learning</a:t>
            </a:r>
          </a:p>
          <a:p>
            <a:pPr marL="0" indent="0">
              <a:buNone/>
            </a:pPr>
            <a:endParaRPr lang="en-GB" sz="2400" dirty="0" smtClean="0"/>
          </a:p>
          <a:p>
            <a:r>
              <a:rPr lang="en-GB" sz="2400" dirty="0" smtClean="0"/>
              <a:t>Explore some of the physical and medical difficulties that children have and the barriers to learning that they face. </a:t>
            </a:r>
          </a:p>
          <a:p>
            <a:pPr marL="0" indent="0">
              <a:buNone/>
            </a:pPr>
            <a:endParaRPr lang="en-GB" sz="2400" dirty="0" smtClean="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32694" y="517264"/>
            <a:ext cx="1061717" cy="1061717"/>
          </a:xfrm>
          <a:prstGeom prst="rect">
            <a:avLst/>
          </a:prstGeom>
          <a:ln w="28575">
            <a:solidFill>
              <a:schemeClr val="tx1"/>
            </a:solidFill>
          </a:ln>
        </p:spPr>
      </p:pic>
    </p:spTree>
    <p:extLst>
      <p:ext uri="{BB962C8B-B14F-4D97-AF65-F5344CB8AC3E}">
        <p14:creationId xmlns:p14="http://schemas.microsoft.com/office/powerpoint/2010/main" val="1600177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84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statutory obligations</a:t>
            </a:r>
            <a:endParaRPr lang="en-GB" dirty="0"/>
          </a:p>
        </p:txBody>
      </p:sp>
      <p:sp>
        <p:nvSpPr>
          <p:cNvPr id="3" name="Content Placeholder 2"/>
          <p:cNvSpPr>
            <a:spLocks noGrp="1"/>
          </p:cNvSpPr>
          <p:nvPr>
            <p:ph idx="1"/>
          </p:nvPr>
        </p:nvSpPr>
        <p:spPr>
          <a:xfrm>
            <a:off x="2589212" y="2133599"/>
            <a:ext cx="8915400" cy="4452395"/>
          </a:xfrm>
        </p:spPr>
        <p:txBody>
          <a:bodyPr>
            <a:normAutofit/>
          </a:bodyPr>
          <a:lstStyle/>
          <a:p>
            <a:pPr>
              <a:buFont typeface="Wingdings" panose="05000000000000000000" pitchFamily="2" charset="2"/>
              <a:buChar char="Ø"/>
            </a:pPr>
            <a:endParaRPr lang="en-GB" altLang="en-US" dirty="0">
              <a:solidFill>
                <a:schemeClr val="tx1"/>
              </a:solidFill>
            </a:endParaRPr>
          </a:p>
          <a:p>
            <a:pPr>
              <a:buFont typeface="Wingdings" panose="05000000000000000000" pitchFamily="2" charset="2"/>
              <a:buChar char="Ø"/>
            </a:pPr>
            <a:r>
              <a:rPr lang="en-GB" sz="2400" dirty="0" smtClean="0">
                <a:latin typeface="+mj-lt"/>
              </a:rPr>
              <a:t>United Nations Convention on the Rights of the Child (</a:t>
            </a:r>
            <a:r>
              <a:rPr lang="en-GB" sz="2400" dirty="0">
                <a:latin typeface="+mj-lt"/>
              </a:rPr>
              <a:t>1989</a:t>
            </a:r>
            <a:r>
              <a:rPr lang="en-GB" sz="2400" dirty="0" smtClean="0">
                <a:latin typeface="+mj-lt"/>
              </a:rPr>
              <a:t>)</a:t>
            </a:r>
          </a:p>
          <a:p>
            <a:pPr>
              <a:buFont typeface="Wingdings" panose="05000000000000000000" pitchFamily="2" charset="2"/>
              <a:buChar char="Ø"/>
            </a:pPr>
            <a:r>
              <a:rPr lang="en-GB" sz="2400" dirty="0" smtClean="0">
                <a:latin typeface="+mj-lt"/>
              </a:rPr>
              <a:t>Special Educational Needs Codes of Practice </a:t>
            </a:r>
            <a:r>
              <a:rPr lang="en-GB" sz="2400" dirty="0" smtClean="0">
                <a:latin typeface="+mj-lt"/>
                <a:cs typeface="Arial" panose="020B0604020202020204" pitchFamily="34" charset="0"/>
              </a:rPr>
              <a:t>(2004)</a:t>
            </a:r>
            <a:endParaRPr lang="en-GB" sz="2400" dirty="0" smtClean="0">
              <a:latin typeface="+mj-lt"/>
            </a:endParaRPr>
          </a:p>
          <a:p>
            <a:pPr>
              <a:buFont typeface="Wingdings" panose="05000000000000000000" pitchFamily="2" charset="2"/>
              <a:buChar char="Ø"/>
            </a:pPr>
            <a:r>
              <a:rPr lang="en-GB" sz="2400" dirty="0" smtClean="0">
                <a:latin typeface="+mj-lt"/>
              </a:rPr>
              <a:t>Equality Act 2010</a:t>
            </a:r>
          </a:p>
          <a:p>
            <a:pPr>
              <a:buFont typeface="Wingdings" panose="05000000000000000000" pitchFamily="2" charset="2"/>
              <a:buChar char="Ø"/>
            </a:pPr>
            <a:r>
              <a:rPr lang="en-GB" sz="2400" dirty="0" smtClean="0">
                <a:latin typeface="+mj-lt"/>
              </a:rPr>
              <a:t>Well-being and Future Generations Act (Wales) (2015)</a:t>
            </a:r>
          </a:p>
          <a:p>
            <a:pPr>
              <a:buFont typeface="Wingdings" panose="05000000000000000000" pitchFamily="2" charset="2"/>
              <a:buChar char="Ø"/>
            </a:pPr>
            <a:r>
              <a:rPr lang="en-GB" sz="2400" dirty="0" smtClean="0">
                <a:latin typeface="+mj-lt"/>
              </a:rPr>
              <a:t>The Additional Learning Needs and Education Tribunal Act </a:t>
            </a:r>
            <a:r>
              <a:rPr lang="en-GB" sz="2400" dirty="0" smtClean="0"/>
              <a:t>(Wales) </a:t>
            </a:r>
            <a:r>
              <a:rPr lang="en-GB" sz="2400" dirty="0" smtClean="0">
                <a:latin typeface="+mj-lt"/>
              </a:rPr>
              <a:t>(2018)</a:t>
            </a:r>
          </a:p>
          <a:p>
            <a:pPr>
              <a:buFont typeface="Wingdings" panose="05000000000000000000" pitchFamily="2" charset="2"/>
              <a:buChar char="Ø"/>
            </a:pPr>
            <a:endParaRPr lang="en-GB" dirty="0" smtClean="0"/>
          </a:p>
          <a:p>
            <a:pPr marL="0" indent="0">
              <a:buNone/>
            </a:pPr>
            <a:endParaRPr lang="en-GB"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55844" y="499902"/>
            <a:ext cx="1200612" cy="1200612"/>
          </a:xfrm>
          <a:prstGeom prst="rect">
            <a:avLst/>
          </a:prstGeom>
          <a:ln w="28575">
            <a:solidFill>
              <a:schemeClr val="tx1"/>
            </a:solidFill>
          </a:ln>
        </p:spPr>
      </p:pic>
    </p:spTree>
    <p:extLst>
      <p:ext uri="{BB962C8B-B14F-4D97-AF65-F5344CB8AC3E}">
        <p14:creationId xmlns:p14="http://schemas.microsoft.com/office/powerpoint/2010/main" val="37187359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59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6839" y="488852"/>
            <a:ext cx="10893775" cy="1962150"/>
          </a:xfrm>
        </p:spPr>
        <p:txBody>
          <a:bodyPr/>
          <a:lstStyle/>
          <a:p>
            <a:r>
              <a:rPr lang="en-GB" dirty="0" smtClean="0">
                <a:solidFill>
                  <a:schemeClr val="tx1"/>
                </a:solidFill>
              </a:rPr>
              <a:t>Defining Additional Learning Needs (ALN)</a:t>
            </a:r>
            <a:endParaRPr lang="en-GB" dirty="0">
              <a:solidFill>
                <a:schemeClr val="tx1"/>
              </a:solidFill>
            </a:endParaRPr>
          </a:p>
        </p:txBody>
      </p:sp>
      <p:sp>
        <p:nvSpPr>
          <p:cNvPr id="4" name="Oval Callout 3"/>
          <p:cNvSpPr/>
          <p:nvPr/>
        </p:nvSpPr>
        <p:spPr>
          <a:xfrm>
            <a:off x="2096198" y="2592196"/>
            <a:ext cx="8476341" cy="3534228"/>
          </a:xfrm>
          <a:prstGeom prst="wedgeEllipseCallout">
            <a:avLst>
              <a:gd name="adj1" fmla="val -42885"/>
              <a:gd name="adj2" fmla="val 6335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dirty="0" smtClean="0"/>
              <a:t>‘A learner has ALN if he or she has a learning difficulty or disability which calls for additional learning provision’ (ALP)’.</a:t>
            </a:r>
          </a:p>
          <a:p>
            <a:pPr algn="ctr"/>
            <a:r>
              <a:rPr lang="en-GB" sz="2800" dirty="0" smtClean="0"/>
              <a:t>(Welsh Government, 2019) </a:t>
            </a:r>
            <a:endParaRPr lang="en-GB" sz="2800"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54173" y="1396940"/>
            <a:ext cx="1054062" cy="1054062"/>
          </a:xfrm>
          <a:prstGeom prst="rect">
            <a:avLst/>
          </a:prstGeom>
          <a:ln w="28575">
            <a:solidFill>
              <a:schemeClr val="tx1"/>
            </a:solidFill>
          </a:ln>
        </p:spPr>
      </p:pic>
    </p:spTree>
    <p:extLst>
      <p:ext uri="{BB962C8B-B14F-4D97-AF65-F5344CB8AC3E}">
        <p14:creationId xmlns:p14="http://schemas.microsoft.com/office/powerpoint/2010/main" val="2293330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002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2023" y="68525"/>
            <a:ext cx="9415810" cy="776427"/>
          </a:xfrm>
        </p:spPr>
        <p:txBody>
          <a:bodyPr>
            <a:normAutofit fontScale="90000"/>
          </a:bodyPr>
          <a:lstStyle/>
          <a:p>
            <a:r>
              <a:rPr lang="en-GB" dirty="0" smtClean="0"/>
              <a:t>The ALN Transformation Programme for Wales</a:t>
            </a:r>
            <a:endParaRPr lang="en-GB" dirty="0"/>
          </a:p>
        </p:txBody>
      </p:sp>
      <p:sp>
        <p:nvSpPr>
          <p:cNvPr id="3" name="TextBox 2"/>
          <p:cNvSpPr txBox="1"/>
          <p:nvPr/>
        </p:nvSpPr>
        <p:spPr>
          <a:xfrm>
            <a:off x="2182023" y="5864462"/>
            <a:ext cx="6863592" cy="954107"/>
          </a:xfrm>
          <a:prstGeom prst="rect">
            <a:avLst/>
          </a:prstGeom>
          <a:noFill/>
        </p:spPr>
        <p:txBody>
          <a:bodyPr wrap="square" rtlCol="0">
            <a:spAutoFit/>
          </a:bodyPr>
          <a:lstStyle/>
          <a:p>
            <a:r>
              <a:rPr lang="en-GB" sz="2000" b="1" dirty="0" smtClean="0"/>
              <a:t>FURTHER READING: </a:t>
            </a:r>
            <a:r>
              <a:rPr lang="en-GB" dirty="0">
                <a:hlinkClick r:id="rId4"/>
              </a:rPr>
              <a:t>https://gov.wales/sites/default/files/publications/2019-02/aln-frequently-asked-questions-2_0.pdf</a:t>
            </a:r>
            <a:r>
              <a:rPr lang="en-GB" dirty="0"/>
              <a:t> </a:t>
            </a:r>
          </a:p>
        </p:txBody>
      </p:sp>
      <p:sp>
        <p:nvSpPr>
          <p:cNvPr id="4" name="TextBox 3"/>
          <p:cNvSpPr txBox="1"/>
          <p:nvPr/>
        </p:nvSpPr>
        <p:spPr>
          <a:xfrm>
            <a:off x="2135725" y="4919240"/>
            <a:ext cx="8646289" cy="1200329"/>
          </a:xfrm>
          <a:prstGeom prst="rect">
            <a:avLst/>
          </a:prstGeom>
          <a:noFill/>
        </p:spPr>
        <p:txBody>
          <a:bodyPr wrap="square" rtlCol="0">
            <a:spAutoFit/>
          </a:bodyPr>
          <a:lstStyle/>
          <a:p>
            <a:r>
              <a:rPr lang="en-GB" b="1" dirty="0" smtClean="0"/>
              <a:t>WATCH: </a:t>
            </a:r>
            <a:r>
              <a:rPr lang="en-GB" dirty="0">
                <a:hlinkClick r:id="rId5"/>
              </a:rPr>
              <a:t>https://</a:t>
            </a:r>
            <a:r>
              <a:rPr lang="en-GB" dirty="0" smtClean="0">
                <a:hlinkClick r:id="rId5"/>
              </a:rPr>
              <a:t>www.youtube.com/watch?time_continue=4&amp;v=00gHqzWowPg&amp;feature=emb_logo</a:t>
            </a:r>
            <a:r>
              <a:rPr lang="en-GB" dirty="0" smtClean="0"/>
              <a:t>   </a:t>
            </a:r>
            <a:endParaRPr lang="en-GB" dirty="0"/>
          </a:p>
          <a:p>
            <a:r>
              <a:rPr lang="en-GB" dirty="0" smtClean="0"/>
              <a:t> </a:t>
            </a:r>
            <a:endParaRPr lang="en-GB" dirty="0"/>
          </a:p>
        </p:txBody>
      </p:sp>
      <p:pic>
        <p:nvPicPr>
          <p:cNvPr id="7" name="Picture 6"/>
          <p:cNvPicPr>
            <a:picLocks noChangeAspect="1"/>
          </p:cNvPicPr>
          <p:nvPr/>
        </p:nvPicPr>
        <p:blipFill>
          <a:blip r:embed="rId6"/>
          <a:stretch>
            <a:fillRect/>
          </a:stretch>
        </p:blipFill>
        <p:spPr>
          <a:xfrm>
            <a:off x="3264061" y="736776"/>
            <a:ext cx="6030409" cy="4268897"/>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174148" y="974464"/>
            <a:ext cx="1059280" cy="1059280"/>
          </a:xfrm>
          <a:prstGeom prst="rect">
            <a:avLst/>
          </a:prstGeom>
          <a:ln w="28575">
            <a:solidFill>
              <a:schemeClr val="tx1"/>
            </a:solidFill>
          </a:ln>
        </p:spPr>
      </p:pic>
    </p:spTree>
    <p:extLst>
      <p:ext uri="{BB962C8B-B14F-4D97-AF65-F5344CB8AC3E}">
        <p14:creationId xmlns:p14="http://schemas.microsoft.com/office/powerpoint/2010/main" val="34644303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440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89212" y="2058750"/>
            <a:ext cx="9602788" cy="1468800"/>
          </a:xfrm>
        </p:spPr>
        <p:txBody>
          <a:bodyPr/>
          <a:lstStyle/>
          <a:p>
            <a:r>
              <a:rPr lang="en-GB" dirty="0" smtClean="0"/>
              <a:t>What are inclusion and equality?</a:t>
            </a:r>
            <a:endParaRPr lang="en-GB" dirty="0"/>
          </a:p>
        </p:txBody>
      </p:sp>
      <p:sp>
        <p:nvSpPr>
          <p:cNvPr id="4" name="Text Placeholder 3"/>
          <p:cNvSpPr>
            <a:spLocks noGrp="1"/>
          </p:cNvSpPr>
          <p:nvPr>
            <p:ph type="body" idx="1"/>
          </p:nvPr>
        </p:nvSpPr>
        <p:spPr/>
        <p:txBody>
          <a:bodyPr>
            <a:normAutofit fontScale="92500" lnSpcReduction="10000"/>
          </a:bodyPr>
          <a:lstStyle/>
          <a:p>
            <a:r>
              <a:rPr lang="en-GB" sz="2400" dirty="0" smtClean="0"/>
              <a:t>How would you define these?</a:t>
            </a:r>
          </a:p>
          <a:p>
            <a:r>
              <a:rPr lang="en-GB" sz="2400" dirty="0" smtClean="0"/>
              <a:t>Share your ideas here: </a:t>
            </a:r>
            <a:r>
              <a:rPr lang="en-GB" sz="2400" dirty="0">
                <a:hlinkClick r:id="rId4"/>
              </a:rPr>
              <a:t>https://</a:t>
            </a:r>
            <a:r>
              <a:rPr lang="en-GB" sz="2400" dirty="0" smtClean="0">
                <a:hlinkClick r:id="rId4"/>
              </a:rPr>
              <a:t>padlet.com/n_ryder/ie</a:t>
            </a:r>
            <a:r>
              <a:rPr lang="en-GB" sz="2400" dirty="0" smtClean="0"/>
              <a:t> </a:t>
            </a:r>
            <a:endParaRPr lang="en-GB" dirty="0" smtClean="0"/>
          </a:p>
          <a:p>
            <a:endParaRPr lang="en-GB"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7393" y="928165"/>
            <a:ext cx="1160102" cy="1160102"/>
          </a:xfrm>
          <a:prstGeom prst="rect">
            <a:avLst/>
          </a:prstGeom>
          <a:ln w="28575">
            <a:solidFill>
              <a:schemeClr val="tx1"/>
            </a:solidFill>
          </a:ln>
        </p:spPr>
      </p:pic>
    </p:spTree>
    <p:extLst>
      <p:ext uri="{BB962C8B-B14F-4D97-AF65-F5344CB8AC3E}">
        <p14:creationId xmlns:p14="http://schemas.microsoft.com/office/powerpoint/2010/main" val="3500941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967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Inclusion and Equality</a:t>
            </a:r>
            <a:endParaRPr lang="en-GB" dirty="0"/>
          </a:p>
        </p:txBody>
      </p:sp>
      <p:sp>
        <p:nvSpPr>
          <p:cNvPr id="6" name="Text Placeholder 5"/>
          <p:cNvSpPr>
            <a:spLocks noGrp="1"/>
          </p:cNvSpPr>
          <p:nvPr>
            <p:ph type="body" idx="1"/>
          </p:nvPr>
        </p:nvSpPr>
        <p:spPr>
          <a:xfrm>
            <a:off x="2939373" y="1616869"/>
            <a:ext cx="3992732" cy="576262"/>
          </a:xfrm>
        </p:spPr>
        <p:txBody>
          <a:bodyPr/>
          <a:lstStyle/>
          <a:p>
            <a:r>
              <a:rPr lang="en-GB" b="1" dirty="0" smtClean="0"/>
              <a:t>Scenario 1</a:t>
            </a:r>
            <a:endParaRPr lang="en-GB" b="1" dirty="0"/>
          </a:p>
        </p:txBody>
      </p:sp>
      <p:sp>
        <p:nvSpPr>
          <p:cNvPr id="7" name="Content Placeholder 6"/>
          <p:cNvSpPr>
            <a:spLocks noGrp="1"/>
          </p:cNvSpPr>
          <p:nvPr>
            <p:ph sz="half" idx="2"/>
          </p:nvPr>
        </p:nvSpPr>
        <p:spPr>
          <a:xfrm>
            <a:off x="2589212" y="2300110"/>
            <a:ext cx="4342893" cy="3354060"/>
          </a:xfrm>
        </p:spPr>
        <p:txBody>
          <a:bodyPr>
            <a:normAutofit/>
          </a:bodyPr>
          <a:lstStyle/>
          <a:p>
            <a:r>
              <a:rPr lang="en-GB" dirty="0" smtClean="0"/>
              <a:t>2A are holding an end of year party in the Students Union.  You’ve received an invitation and several members of the group have been in touch to ask you if you intend coming. </a:t>
            </a:r>
          </a:p>
          <a:p>
            <a:r>
              <a:rPr lang="en-GB" dirty="0" smtClean="0">
                <a:cs typeface="Arial" panose="020B0604020202020204" pitchFamily="34" charset="0"/>
              </a:rPr>
              <a:t>How do you feel?</a:t>
            </a:r>
          </a:p>
          <a:p>
            <a:r>
              <a:rPr lang="en-GB" dirty="0" smtClean="0">
                <a:cs typeface="Arial" panose="020B0604020202020204" pitchFamily="34" charset="0"/>
              </a:rPr>
              <a:t>What type of feelings are these? </a:t>
            </a:r>
            <a:endParaRPr lang="en-GB" dirty="0"/>
          </a:p>
        </p:txBody>
      </p:sp>
      <p:sp>
        <p:nvSpPr>
          <p:cNvPr id="8" name="Text Placeholder 7"/>
          <p:cNvSpPr>
            <a:spLocks noGrp="1"/>
          </p:cNvSpPr>
          <p:nvPr>
            <p:ph type="body" sz="quarter" idx="3"/>
          </p:nvPr>
        </p:nvSpPr>
        <p:spPr>
          <a:xfrm>
            <a:off x="7414031" y="1575936"/>
            <a:ext cx="3999001" cy="576262"/>
          </a:xfrm>
        </p:spPr>
        <p:txBody>
          <a:bodyPr/>
          <a:lstStyle/>
          <a:p>
            <a:r>
              <a:rPr lang="en-GB" b="1" dirty="0" smtClean="0"/>
              <a:t>Scenario 2</a:t>
            </a:r>
            <a:endParaRPr lang="en-GB" b="1" dirty="0"/>
          </a:p>
        </p:txBody>
      </p:sp>
      <p:sp>
        <p:nvSpPr>
          <p:cNvPr id="9" name="Content Placeholder 8"/>
          <p:cNvSpPr>
            <a:spLocks noGrp="1"/>
          </p:cNvSpPr>
          <p:nvPr>
            <p:ph sz="quarter" idx="4"/>
          </p:nvPr>
        </p:nvSpPr>
        <p:spPr>
          <a:xfrm>
            <a:off x="7165937" y="2242268"/>
            <a:ext cx="4338674" cy="3354060"/>
          </a:xfrm>
        </p:spPr>
        <p:txBody>
          <a:bodyPr>
            <a:normAutofit/>
          </a:bodyPr>
          <a:lstStyle/>
          <a:p>
            <a:r>
              <a:rPr lang="en-GB" dirty="0"/>
              <a:t>2A are holding an end of year party in the Students Union.  </a:t>
            </a:r>
            <a:r>
              <a:rPr lang="en-GB" dirty="0" smtClean="0"/>
              <a:t>You haven’t </a:t>
            </a:r>
            <a:r>
              <a:rPr lang="en-GB" dirty="0"/>
              <a:t>received an invitation and </a:t>
            </a:r>
            <a:r>
              <a:rPr lang="en-GB" dirty="0" smtClean="0"/>
              <a:t>none of </a:t>
            </a:r>
            <a:r>
              <a:rPr lang="en-GB" dirty="0"/>
              <a:t>the group have been in touch to ask you if you intend coming. </a:t>
            </a:r>
          </a:p>
          <a:p>
            <a:r>
              <a:rPr lang="en-GB" dirty="0">
                <a:cs typeface="Arial" panose="020B0604020202020204" pitchFamily="34" charset="0"/>
              </a:rPr>
              <a:t>How do you </a:t>
            </a:r>
            <a:r>
              <a:rPr lang="en-GB" dirty="0" smtClean="0">
                <a:cs typeface="Arial" panose="020B0604020202020204" pitchFamily="34" charset="0"/>
              </a:rPr>
              <a:t>feel now?</a:t>
            </a:r>
            <a:endParaRPr lang="en-GB" dirty="0">
              <a:cs typeface="Arial" panose="020B0604020202020204" pitchFamily="34" charset="0"/>
            </a:endParaRPr>
          </a:p>
          <a:p>
            <a:r>
              <a:rPr lang="en-GB" dirty="0" smtClean="0">
                <a:cs typeface="Arial" panose="020B0604020202020204" pitchFamily="34" charset="0"/>
              </a:rPr>
              <a:t>Are these feelings different to those in Scenario 1?</a:t>
            </a:r>
          </a:p>
          <a:p>
            <a:r>
              <a:rPr lang="en-GB" dirty="0" smtClean="0">
                <a:cs typeface="Arial" panose="020B0604020202020204" pitchFamily="34" charset="0"/>
              </a:rPr>
              <a:t>Why?</a:t>
            </a:r>
            <a:endParaRPr lang="en-GB" dirty="0"/>
          </a:p>
        </p:txBody>
      </p:sp>
      <p:sp>
        <p:nvSpPr>
          <p:cNvPr id="10" name="TextBox 9"/>
          <p:cNvSpPr txBox="1"/>
          <p:nvPr/>
        </p:nvSpPr>
        <p:spPr>
          <a:xfrm>
            <a:off x="2299803" y="5538486"/>
            <a:ext cx="9734308" cy="923330"/>
          </a:xfrm>
          <a:prstGeom prst="rect">
            <a:avLst/>
          </a:prstGeom>
          <a:solidFill>
            <a:schemeClr val="accent1">
              <a:lumMod val="40000"/>
              <a:lumOff val="60000"/>
            </a:schemeClr>
          </a:solidFill>
          <a:ln w="12700">
            <a:solidFill>
              <a:schemeClr val="tx1"/>
            </a:solidFill>
          </a:ln>
        </p:spPr>
        <p:txBody>
          <a:bodyPr wrap="square" rtlCol="0">
            <a:spAutoFit/>
          </a:bodyPr>
          <a:lstStyle/>
          <a:p>
            <a:r>
              <a:rPr lang="en-GB" b="1" dirty="0" smtClean="0"/>
              <a:t>REFLECT: </a:t>
            </a:r>
            <a:r>
              <a:rPr lang="en-GB" dirty="0" smtClean="0"/>
              <a:t>How could you transfer this to a school context from the perspective of a child with a disability? Write 2-3 sentences for a classroom situation scenario.</a:t>
            </a:r>
          </a:p>
          <a:p>
            <a:r>
              <a:rPr lang="en-GB" dirty="0" smtClean="0"/>
              <a:t>What could you as a teacher do to ensure the child is included?</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72533" y="548337"/>
            <a:ext cx="1026992" cy="1026992"/>
          </a:xfrm>
          <a:prstGeom prst="rect">
            <a:avLst/>
          </a:prstGeom>
          <a:ln w="28575">
            <a:solidFill>
              <a:schemeClr val="tx1"/>
            </a:solidFill>
          </a:ln>
        </p:spPr>
      </p:pic>
    </p:spTree>
    <p:extLst>
      <p:ext uri="{BB962C8B-B14F-4D97-AF65-F5344CB8AC3E}">
        <p14:creationId xmlns:p14="http://schemas.microsoft.com/office/powerpoint/2010/main" val="36237187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305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inclusive are we?</a:t>
            </a:r>
            <a:endParaRPr lang="en-GB" dirty="0"/>
          </a:p>
        </p:txBody>
      </p:sp>
      <p:sp>
        <p:nvSpPr>
          <p:cNvPr id="3" name="Content Placeholder 2"/>
          <p:cNvSpPr>
            <a:spLocks noGrp="1"/>
          </p:cNvSpPr>
          <p:nvPr>
            <p:ph idx="1"/>
          </p:nvPr>
        </p:nvSpPr>
        <p:spPr>
          <a:xfrm>
            <a:off x="3016915" y="1258747"/>
            <a:ext cx="8915400" cy="5197033"/>
          </a:xfrm>
        </p:spPr>
        <p:txBody>
          <a:bodyPr>
            <a:normAutofit fontScale="92500" lnSpcReduction="20000"/>
          </a:bodyPr>
          <a:lstStyle/>
          <a:p>
            <a:r>
              <a:rPr lang="en-US" altLang="en-US" sz="1900" dirty="0" smtClean="0">
                <a:solidFill>
                  <a:srgbClr val="222222"/>
                </a:solidFill>
                <a:latin typeface="+mj-lt"/>
              </a:rPr>
              <a:t>38% </a:t>
            </a:r>
            <a:r>
              <a:rPr lang="en-US" altLang="en-US" sz="1900" dirty="0">
                <a:solidFill>
                  <a:srgbClr val="222222"/>
                </a:solidFill>
                <a:latin typeface="+mj-lt"/>
              </a:rPr>
              <a:t>of people believe that people with disabilities are a burden on society</a:t>
            </a:r>
            <a:r>
              <a:rPr lang="en-US" altLang="en-US" sz="1900" dirty="0">
                <a:solidFill>
                  <a:schemeClr val="tx1"/>
                </a:solidFill>
                <a:latin typeface="+mj-lt"/>
              </a:rPr>
              <a:t> </a:t>
            </a:r>
            <a:endParaRPr lang="en-GB" sz="1900" dirty="0" smtClean="0">
              <a:latin typeface="+mj-lt"/>
            </a:endParaRPr>
          </a:p>
          <a:p>
            <a:r>
              <a:rPr lang="en-GB" sz="1900" dirty="0" smtClean="0">
                <a:latin typeface="+mj-lt"/>
              </a:rPr>
              <a:t>45</a:t>
            </a:r>
            <a:r>
              <a:rPr lang="en-GB" sz="1900" dirty="0">
                <a:latin typeface="+mj-lt"/>
              </a:rPr>
              <a:t>% </a:t>
            </a:r>
            <a:r>
              <a:rPr lang="en-US" altLang="en-US" sz="1900" dirty="0">
                <a:solidFill>
                  <a:srgbClr val="222222"/>
                </a:solidFill>
                <a:latin typeface="+mj-lt"/>
              </a:rPr>
              <a:t>% of people with disabilities said they had problems at school because of their impairment</a:t>
            </a:r>
            <a:r>
              <a:rPr lang="en-US" altLang="en-US" sz="1900" dirty="0">
                <a:solidFill>
                  <a:schemeClr val="tx1"/>
                </a:solidFill>
                <a:latin typeface="+mj-lt"/>
              </a:rPr>
              <a:t> </a:t>
            </a:r>
            <a:endParaRPr lang="en-US" altLang="en-US" sz="1900" dirty="0" smtClean="0">
              <a:solidFill>
                <a:schemeClr val="tx1"/>
              </a:solidFill>
              <a:latin typeface="+mj-lt"/>
            </a:endParaRPr>
          </a:p>
          <a:p>
            <a:r>
              <a:rPr lang="en-GB" dirty="0" smtClean="0"/>
              <a:t>More than two thirds admitted </a:t>
            </a:r>
            <a:r>
              <a:rPr lang="en-GB" dirty="0"/>
              <a:t>(65</a:t>
            </a:r>
            <a:r>
              <a:rPr lang="en-GB" dirty="0" smtClean="0"/>
              <a:t>%) that they avoided people with disabilities because they didn’t know how to react in their company</a:t>
            </a:r>
            <a:endParaRPr lang="en-GB" dirty="0"/>
          </a:p>
          <a:p>
            <a:r>
              <a:rPr lang="en-GB" dirty="0" smtClean="0"/>
              <a:t>More than half (52</a:t>
            </a:r>
            <a:r>
              <a:rPr lang="en-GB" dirty="0"/>
              <a:t>%) </a:t>
            </a:r>
            <a:r>
              <a:rPr lang="en-GB" dirty="0" smtClean="0"/>
              <a:t> believe that disability is a physical issues </a:t>
            </a:r>
          </a:p>
          <a:p>
            <a:r>
              <a:rPr lang="en-GB" dirty="0" smtClean="0"/>
              <a:t>More than a third (34%) believe that a hearing impairment is not a disability </a:t>
            </a:r>
          </a:p>
          <a:p>
            <a:r>
              <a:rPr lang="en-GB" dirty="0" smtClean="0"/>
              <a:t>People with a hearing or visual impairment are the least </a:t>
            </a:r>
            <a:r>
              <a:rPr lang="en-GB" dirty="0" err="1" smtClean="0"/>
              <a:t>respresented</a:t>
            </a:r>
            <a:r>
              <a:rPr lang="en-GB" dirty="0" smtClean="0"/>
              <a:t> in sports, and 72.1</a:t>
            </a:r>
            <a:r>
              <a:rPr lang="en-GB" dirty="0"/>
              <a:t>% </a:t>
            </a:r>
            <a:r>
              <a:rPr lang="en-GB" dirty="0" smtClean="0"/>
              <a:t>of disabled people have never taken part in any physical activity </a:t>
            </a:r>
          </a:p>
          <a:p>
            <a:r>
              <a:rPr lang="en-GB" dirty="0" smtClean="0"/>
              <a:t>18</a:t>
            </a:r>
            <a:r>
              <a:rPr lang="en-GB" dirty="0"/>
              <a:t>% </a:t>
            </a:r>
            <a:r>
              <a:rPr lang="en-GB" dirty="0" smtClean="0"/>
              <a:t>of the UK population are disabled and the majority are hidden disabilities </a:t>
            </a:r>
          </a:p>
          <a:p>
            <a:r>
              <a:rPr lang="en-GB" dirty="0" smtClean="0"/>
              <a:t>6% of the population under 16 years of age are disabled.  In England, 83% of all the disabled children attend mainstream school. </a:t>
            </a:r>
          </a:p>
          <a:p>
            <a:r>
              <a:rPr lang="en-GB" dirty="0" smtClean="0"/>
              <a:t>Adults with disabilities are twice as likely to lack formal qualifications compared to adults without disabilities - </a:t>
            </a:r>
            <a:r>
              <a:rPr lang="en-GB" dirty="0"/>
              <a:t>26% </a:t>
            </a:r>
            <a:r>
              <a:rPr lang="en-GB" dirty="0" smtClean="0"/>
              <a:t>and </a:t>
            </a:r>
            <a:r>
              <a:rPr lang="en-GB" dirty="0"/>
              <a:t>12% </a:t>
            </a:r>
            <a:r>
              <a:rPr lang="en-GB" dirty="0" smtClean="0"/>
              <a:t>respectively</a:t>
            </a:r>
            <a:endParaRPr lang="en-GB" dirty="0"/>
          </a:p>
          <a:p>
            <a:r>
              <a:rPr lang="en-GB" dirty="0" smtClean="0"/>
              <a:t>At 26 years of age, people with disabilities are nearly four times more likely to be unemployed or out of work compared to people without disabilities. </a:t>
            </a:r>
            <a:r>
              <a:rPr lang="en-GB" dirty="0" smtClean="0">
                <a:hlinkClick r:id="rId4"/>
              </a:rPr>
              <a:t>(http</a:t>
            </a:r>
            <a:r>
              <a:rPr lang="en-GB" dirty="0">
                <a:hlinkClick r:id="rId4"/>
              </a:rPr>
              <a:t>://</a:t>
            </a:r>
            <a:r>
              <a:rPr lang="en-GB" dirty="0" smtClean="0">
                <a:hlinkClick r:id="rId4"/>
              </a:rPr>
              <a:t>www.efds.co.uk/resources/facts_and_statistics</a:t>
            </a:r>
            <a:r>
              <a:rPr lang="en-GB" dirty="0" smtClean="0"/>
              <a:t>) </a:t>
            </a:r>
            <a:endParaRPr lang="en-GB" dirty="0"/>
          </a:p>
        </p:txBody>
      </p:sp>
      <p:sp>
        <p:nvSpPr>
          <p:cNvPr id="4" name="Rectangle 1"/>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197296" y="359087"/>
            <a:ext cx="905459" cy="905459"/>
          </a:xfrm>
          <a:prstGeom prst="rect">
            <a:avLst/>
          </a:prstGeom>
          <a:ln w="28575">
            <a:solidFill>
              <a:schemeClr val="tx1"/>
            </a:solidFill>
          </a:ln>
        </p:spPr>
      </p:pic>
    </p:spTree>
    <p:extLst>
      <p:ext uri="{BB962C8B-B14F-4D97-AF65-F5344CB8AC3E}">
        <p14:creationId xmlns:p14="http://schemas.microsoft.com/office/powerpoint/2010/main" val="35646374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130"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304808" y="-163590"/>
            <a:ext cx="8915399" cy="1468800"/>
          </a:xfrm>
        </p:spPr>
        <p:txBody>
          <a:bodyPr/>
          <a:lstStyle/>
          <a:p>
            <a:r>
              <a:rPr lang="en-GB" dirty="0" smtClean="0"/>
              <a:t>Medical and Physical Difficulties</a:t>
            </a:r>
            <a:endParaRPr lang="en-GB" dirty="0"/>
          </a:p>
        </p:txBody>
      </p:sp>
      <p:sp>
        <p:nvSpPr>
          <p:cNvPr id="5" name="Text Placeholder 4"/>
          <p:cNvSpPr>
            <a:spLocks noGrp="1"/>
          </p:cNvSpPr>
          <p:nvPr>
            <p:ph type="body" idx="1"/>
          </p:nvPr>
        </p:nvSpPr>
        <p:spPr>
          <a:xfrm>
            <a:off x="3272156" y="2325892"/>
            <a:ext cx="6753587" cy="2737412"/>
          </a:xfrm>
          <a:solidFill>
            <a:schemeClr val="accent1">
              <a:lumMod val="20000"/>
              <a:lumOff val="80000"/>
            </a:schemeClr>
          </a:solidFill>
          <a:ln w="28575">
            <a:solidFill>
              <a:schemeClr val="tx1"/>
            </a:solidFill>
          </a:ln>
        </p:spPr>
        <p:txBody>
          <a:bodyPr>
            <a:normAutofit/>
          </a:bodyPr>
          <a:lstStyle/>
          <a:p>
            <a:r>
              <a:rPr lang="en-GB" sz="2900" dirty="0" smtClean="0"/>
              <a:t>Without looking at the next slide, list all the ones you are familiar with, and note any relevant additional information. </a:t>
            </a:r>
            <a:endParaRPr lang="en-GB" sz="2900" dirty="0">
              <a:cs typeface="Arial" panose="020B0604020202020204" pitchFamily="34" charset="0"/>
            </a:endParaRPr>
          </a:p>
          <a:p>
            <a:r>
              <a:rPr lang="en-GB" dirty="0" smtClean="0">
                <a:cs typeface="Arial" panose="020B0604020202020204" pitchFamily="34" charset="0"/>
              </a:rPr>
              <a:t> </a:t>
            </a:r>
            <a:r>
              <a:rPr lang="en-GB" dirty="0" smtClean="0"/>
              <a:t> </a:t>
            </a:r>
            <a:endParaRPr lang="en-GB"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05640" y="1033205"/>
            <a:ext cx="1148527" cy="1148527"/>
          </a:xfrm>
          <a:prstGeom prst="rect">
            <a:avLst/>
          </a:prstGeom>
          <a:ln w="28575">
            <a:solidFill>
              <a:schemeClr val="tx1"/>
            </a:solidFill>
          </a:ln>
        </p:spPr>
      </p:pic>
    </p:spTree>
    <p:extLst>
      <p:ext uri="{BB962C8B-B14F-4D97-AF65-F5344CB8AC3E}">
        <p14:creationId xmlns:p14="http://schemas.microsoft.com/office/powerpoint/2010/main" val="38720886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08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682731" y="117925"/>
            <a:ext cx="8911687" cy="1280890"/>
          </a:xfrm>
        </p:spPr>
        <p:txBody>
          <a:bodyPr/>
          <a:lstStyle/>
          <a:p>
            <a:r>
              <a:rPr lang="en-GB" dirty="0" smtClean="0"/>
              <a:t>Did you mention these?</a:t>
            </a:r>
            <a:endParaRPr lang="en-GB" dirty="0"/>
          </a:p>
        </p:txBody>
      </p:sp>
      <p:graphicFrame>
        <p:nvGraphicFramePr>
          <p:cNvPr id="26" name="Diagram 25"/>
          <p:cNvGraphicFramePr/>
          <p:nvPr>
            <p:extLst>
              <p:ext uri="{D42A27DB-BD31-4B8C-83A1-F6EECF244321}">
                <p14:modId xmlns:p14="http://schemas.microsoft.com/office/powerpoint/2010/main" val="919977143"/>
              </p:ext>
            </p:extLst>
          </p:nvPr>
        </p:nvGraphicFramePr>
        <p:xfrm>
          <a:off x="2108489" y="973513"/>
          <a:ext cx="9060769" cy="74617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7" name="TextBox 26"/>
          <p:cNvSpPr txBox="1"/>
          <p:nvPr/>
        </p:nvSpPr>
        <p:spPr>
          <a:xfrm>
            <a:off x="2108489" y="5649685"/>
            <a:ext cx="9275761" cy="923330"/>
          </a:xfrm>
          <a:prstGeom prst="rect">
            <a:avLst/>
          </a:prstGeom>
          <a:solidFill>
            <a:schemeClr val="accent1">
              <a:lumMod val="40000"/>
              <a:lumOff val="60000"/>
            </a:schemeClr>
          </a:solidFill>
          <a:ln w="28575">
            <a:solidFill>
              <a:schemeClr val="tx1"/>
            </a:solidFill>
          </a:ln>
        </p:spPr>
        <p:txBody>
          <a:bodyPr wrap="square" rtlCol="0">
            <a:spAutoFit/>
          </a:bodyPr>
          <a:lstStyle/>
          <a:p>
            <a:r>
              <a:rPr lang="en-GB" dirty="0" smtClean="0">
                <a:cs typeface="Arial" panose="020B0604020202020204" pitchFamily="34" charset="0"/>
              </a:rPr>
              <a:t>Are there some unfamiliar difficulties here?  If so why not research for further information regarding these? </a:t>
            </a:r>
            <a:endParaRPr lang="en-GB" dirty="0">
              <a:cs typeface="Arial" panose="020B0604020202020204" pitchFamily="34" charset="0"/>
            </a:endParaRPr>
          </a:p>
          <a:p>
            <a:endParaRPr lang="en-GB"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908583" y="1663942"/>
            <a:ext cx="948815" cy="948815"/>
          </a:xfrm>
          <a:prstGeom prst="rect">
            <a:avLst/>
          </a:prstGeom>
          <a:ln w="28575">
            <a:solidFill>
              <a:schemeClr val="tx1"/>
            </a:solidFill>
          </a:ln>
        </p:spPr>
      </p:pic>
    </p:spTree>
    <p:extLst>
      <p:ext uri="{BB962C8B-B14F-4D97-AF65-F5344CB8AC3E}">
        <p14:creationId xmlns:p14="http://schemas.microsoft.com/office/powerpoint/2010/main" val="5998728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54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Reasonable adjustment – the three planning responsibilities for children with disabilities</a:t>
            </a:r>
            <a:br>
              <a:rPr lang="en-GB" dirty="0" smtClean="0"/>
            </a:br>
            <a:r>
              <a:rPr lang="en-GB" dirty="0"/>
              <a:t/>
            </a:r>
            <a:br>
              <a:rPr lang="en-GB" dirty="0"/>
            </a:br>
            <a:endParaRPr lang="en-GB" dirty="0"/>
          </a:p>
        </p:txBody>
      </p:sp>
      <p:sp>
        <p:nvSpPr>
          <p:cNvPr id="3" name="Content Placeholder 2"/>
          <p:cNvSpPr>
            <a:spLocks noGrp="1"/>
          </p:cNvSpPr>
          <p:nvPr>
            <p:ph idx="1"/>
          </p:nvPr>
        </p:nvSpPr>
        <p:spPr>
          <a:xfrm>
            <a:off x="2460003" y="2580861"/>
            <a:ext cx="8915400" cy="3777622"/>
          </a:xfrm>
        </p:spPr>
        <p:txBody>
          <a:bodyPr>
            <a:normAutofit/>
          </a:bodyPr>
          <a:lstStyle/>
          <a:p>
            <a:r>
              <a:rPr lang="en-GB" sz="2800" dirty="0" smtClean="0"/>
              <a:t>Complete access to the curriculum including activities outside and after school.</a:t>
            </a:r>
          </a:p>
          <a:p>
            <a:pPr marL="0" indent="0">
              <a:buNone/>
            </a:pPr>
            <a:endParaRPr lang="en-GB" sz="2800" dirty="0" smtClean="0">
              <a:cs typeface="Arial" panose="020B0604020202020204" pitchFamily="34" charset="0"/>
            </a:endParaRPr>
          </a:p>
          <a:p>
            <a:r>
              <a:rPr lang="en-GB" sz="2800" dirty="0"/>
              <a:t>Ensuring appropriate physical </a:t>
            </a:r>
            <a:r>
              <a:rPr lang="en-GB" sz="2800" dirty="0" smtClean="0"/>
              <a:t>facilities</a:t>
            </a:r>
            <a:r>
              <a:rPr lang="en-GB" sz="2800" dirty="0"/>
              <a:t> </a:t>
            </a:r>
            <a:r>
              <a:rPr lang="en-GB" sz="2800" dirty="0" smtClean="0"/>
              <a:t>and environments.</a:t>
            </a:r>
          </a:p>
          <a:p>
            <a:r>
              <a:rPr lang="en-GB" sz="2800" dirty="0" smtClean="0"/>
              <a:t>Provide accessible information. </a:t>
            </a:r>
            <a:endParaRPr lang="en-GB" sz="28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76394" y="780539"/>
            <a:ext cx="829992" cy="829992"/>
          </a:xfrm>
          <a:prstGeom prst="rect">
            <a:avLst/>
          </a:prstGeom>
          <a:ln w="28575">
            <a:solidFill>
              <a:schemeClr val="tx1"/>
            </a:solidFill>
          </a:ln>
        </p:spPr>
      </p:pic>
    </p:spTree>
    <p:extLst>
      <p:ext uri="{BB962C8B-B14F-4D97-AF65-F5344CB8AC3E}">
        <p14:creationId xmlns:p14="http://schemas.microsoft.com/office/powerpoint/2010/main" val="639204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100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Planning for inclusion</a:t>
            </a:r>
            <a:endParaRPr lang="en-GB" dirty="0"/>
          </a:p>
        </p:txBody>
      </p:sp>
      <p:sp>
        <p:nvSpPr>
          <p:cNvPr id="4" name="Content Placeholder 3"/>
          <p:cNvSpPr>
            <a:spLocks noGrp="1"/>
          </p:cNvSpPr>
          <p:nvPr>
            <p:ph idx="1"/>
          </p:nvPr>
        </p:nvSpPr>
        <p:spPr>
          <a:xfrm>
            <a:off x="2589212" y="2133599"/>
            <a:ext cx="8915400" cy="4585607"/>
          </a:xfrm>
        </p:spPr>
        <p:txBody>
          <a:bodyPr>
            <a:normAutofit/>
          </a:bodyPr>
          <a:lstStyle/>
          <a:p>
            <a:r>
              <a:rPr lang="en-GB" sz="2400" dirty="0" smtClean="0"/>
              <a:t>Collaborate with the Additional Learning Needs co-ordinator</a:t>
            </a:r>
            <a:r>
              <a:rPr lang="en-GB" sz="2400" i="1" dirty="0" smtClean="0"/>
              <a:t>(</a:t>
            </a:r>
            <a:r>
              <a:rPr lang="en-GB" sz="2400" i="1" dirty="0" err="1" smtClean="0"/>
              <a:t>ALNCo</a:t>
            </a:r>
            <a:r>
              <a:rPr lang="en-GB" sz="2400" i="1" dirty="0" smtClean="0"/>
              <a:t>)</a:t>
            </a:r>
          </a:p>
          <a:p>
            <a:r>
              <a:rPr lang="en-GB" sz="2400" dirty="0" smtClean="0"/>
              <a:t>Individual development plan</a:t>
            </a:r>
          </a:p>
          <a:p>
            <a:r>
              <a:rPr lang="en-GB" sz="2400" dirty="0" smtClean="0"/>
              <a:t>Person-</a:t>
            </a:r>
            <a:r>
              <a:rPr lang="en-GB" sz="2400" dirty="0" err="1" smtClean="0"/>
              <a:t>centered</a:t>
            </a:r>
            <a:r>
              <a:rPr lang="en-GB" sz="2400" dirty="0" smtClean="0"/>
              <a:t> provision</a:t>
            </a:r>
          </a:p>
          <a:p>
            <a:r>
              <a:rPr lang="en-GB" sz="2400" dirty="0" smtClean="0"/>
              <a:t>Multi-agency collaboration</a:t>
            </a:r>
          </a:p>
          <a:p>
            <a:r>
              <a:rPr lang="en-GB" sz="2400" dirty="0" smtClean="0"/>
              <a:t>Collaborate with parents</a:t>
            </a:r>
          </a:p>
          <a:p>
            <a:r>
              <a:rPr lang="en-GB" sz="2400" dirty="0" smtClean="0"/>
              <a:t>Ensure reasonable adjustments</a:t>
            </a:r>
          </a:p>
          <a:p>
            <a:r>
              <a:rPr lang="en-GB" sz="2400" dirty="0" smtClean="0"/>
              <a:t>Specific training if relevant</a:t>
            </a:r>
            <a:endParaRPr lang="en-GB" sz="2400"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97028" y="580925"/>
            <a:ext cx="1090653" cy="1090653"/>
          </a:xfrm>
          <a:prstGeom prst="rect">
            <a:avLst/>
          </a:prstGeom>
          <a:ln w="28575">
            <a:solidFill>
              <a:schemeClr val="tx1"/>
            </a:solidFill>
          </a:ln>
        </p:spPr>
      </p:pic>
    </p:spTree>
    <p:extLst>
      <p:ext uri="{BB962C8B-B14F-4D97-AF65-F5344CB8AC3E}">
        <p14:creationId xmlns:p14="http://schemas.microsoft.com/office/powerpoint/2010/main" val="16749890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6526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a:extLst/>
          </p:cNvPr>
          <p:cNvSpPr>
            <a:spLocks noGrp="1" noChangeArrowheads="1"/>
          </p:cNvSpPr>
          <p:nvPr>
            <p:ph type="title"/>
          </p:nvPr>
        </p:nvSpPr>
        <p:spPr>
          <a:xfrm>
            <a:off x="3468688" y="623888"/>
            <a:ext cx="6589712" cy="1281112"/>
          </a:xfrm>
        </p:spPr>
        <p:txBody>
          <a:bodyPr rtlCol="0">
            <a:normAutofit/>
          </a:bodyPr>
          <a:lstStyle/>
          <a:p>
            <a:pPr>
              <a:defRPr/>
            </a:pPr>
            <a:r>
              <a:rPr lang="en-GB" altLang="en-US" dirty="0">
                <a:ea typeface="ＭＳ Ｐゴシック" panose="020B0600070205080204" pitchFamily="34" charset="-128"/>
              </a:rPr>
              <a:t>Principles of Good Practice</a:t>
            </a:r>
          </a:p>
        </p:txBody>
      </p:sp>
      <p:sp>
        <p:nvSpPr>
          <p:cNvPr id="32771" name="Rectangle 3">
            <a:extLst/>
          </p:cNvPr>
          <p:cNvSpPr>
            <a:spLocks noGrp="1" noChangeArrowheads="1"/>
          </p:cNvSpPr>
          <p:nvPr>
            <p:ph idx="1"/>
          </p:nvPr>
        </p:nvSpPr>
        <p:spPr>
          <a:xfrm>
            <a:off x="1773918" y="2206171"/>
            <a:ext cx="7950653" cy="3778250"/>
          </a:xfrm>
        </p:spPr>
        <p:txBody>
          <a:bodyPr rtlCol="0">
            <a:normAutofit/>
          </a:bodyPr>
          <a:lstStyle/>
          <a:p>
            <a:pPr>
              <a:buFont typeface="Wingdings 3" charset="2"/>
              <a:buChar char=""/>
              <a:defRPr/>
            </a:pPr>
            <a:r>
              <a:rPr lang="en-GB" altLang="en-US" sz="2400" dirty="0">
                <a:ea typeface="ＭＳ Ｐゴシック" panose="020B0600070205080204" pitchFamily="34" charset="-128"/>
              </a:rPr>
              <a:t>Set appropriate and challenging learning opportunities</a:t>
            </a:r>
          </a:p>
          <a:p>
            <a:pPr>
              <a:buFont typeface="Wingdings 3" charset="2"/>
              <a:buChar char=""/>
              <a:defRPr/>
            </a:pPr>
            <a:r>
              <a:rPr lang="en-GB" altLang="en-US" sz="2400" dirty="0">
                <a:ea typeface="ＭＳ Ｐゴシック" panose="020B0600070205080204" pitchFamily="34" charset="-128"/>
              </a:rPr>
              <a:t>Respond to the diverse learning needs of  pupils</a:t>
            </a:r>
          </a:p>
          <a:p>
            <a:pPr>
              <a:buFont typeface="Wingdings 3" charset="2"/>
              <a:buChar char=""/>
              <a:defRPr/>
            </a:pPr>
            <a:r>
              <a:rPr lang="en-GB" altLang="en-US" sz="2400" dirty="0">
                <a:ea typeface="ＭＳ Ｐゴシック" panose="020B0600070205080204" pitchFamily="34" charset="-128"/>
              </a:rPr>
              <a:t>Overcome any barriers to learning and assess individual as well as groups of children </a:t>
            </a:r>
          </a:p>
          <a:p>
            <a:pPr>
              <a:buNone/>
              <a:defRPr/>
            </a:pPr>
            <a:r>
              <a:rPr lang="en-GB" altLang="en-US" sz="2400" dirty="0">
                <a:ea typeface="ＭＳ Ｐゴシック" panose="020B0600070205080204" pitchFamily="34" charset="-128"/>
              </a:rPr>
              <a:t>     (Spooner, 2011; </a:t>
            </a:r>
            <a:r>
              <a:rPr lang="en-GB" altLang="en-US" sz="2400" dirty="0" err="1">
                <a:ea typeface="ＭＳ Ｐゴシック" panose="020B0600070205080204" pitchFamily="34" charset="-128"/>
              </a:rPr>
              <a:t>Glazzard</a:t>
            </a:r>
            <a:r>
              <a:rPr lang="en-GB" altLang="en-US" sz="2400" dirty="0">
                <a:ea typeface="ＭＳ Ｐゴシック" panose="020B0600070205080204" pitchFamily="34" charset="-128"/>
              </a:rPr>
              <a:t> </a:t>
            </a:r>
            <a:r>
              <a:rPr lang="en-GB" altLang="en-US" sz="2400" i="1" dirty="0">
                <a:ea typeface="ＭＳ Ｐゴシック" panose="020B0600070205080204" pitchFamily="34" charset="-128"/>
              </a:rPr>
              <a:t>et al. </a:t>
            </a:r>
            <a:r>
              <a:rPr lang="en-GB" altLang="en-US" sz="2400" dirty="0">
                <a:ea typeface="ＭＳ Ｐゴシック" panose="020B0600070205080204" pitchFamily="34" charset="-128"/>
              </a:rPr>
              <a:t>2010)</a:t>
            </a:r>
          </a:p>
        </p:txBody>
      </p:sp>
      <p:pic>
        <p:nvPicPr>
          <p:cNvPr id="45060"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991601" y="5486401"/>
            <a:ext cx="995363" cy="98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058400" y="838110"/>
            <a:ext cx="1186405" cy="1186405"/>
          </a:xfrm>
          <a:prstGeom prst="rect">
            <a:avLst/>
          </a:prstGeom>
          <a:ln w="28575">
            <a:solidFill>
              <a:schemeClr val="tx1"/>
            </a:solidFill>
          </a:ln>
        </p:spPr>
      </p:pic>
    </p:spTree>
    <p:extLst>
      <p:ext uri="{BB962C8B-B14F-4D97-AF65-F5344CB8AC3E}">
        <p14:creationId xmlns:p14="http://schemas.microsoft.com/office/powerpoint/2010/main" val="1166001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65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05B1B-C992-944E-9D03-9986611F58EC}"/>
              </a:ext>
            </a:extLst>
          </p:cNvPr>
          <p:cNvSpPr>
            <a:spLocks noGrp="1"/>
          </p:cNvSpPr>
          <p:nvPr>
            <p:ph type="title"/>
          </p:nvPr>
        </p:nvSpPr>
        <p:spPr>
          <a:xfrm>
            <a:off x="2177973" y="124720"/>
            <a:ext cx="7729728" cy="1188720"/>
          </a:xfrm>
        </p:spPr>
        <p:txBody>
          <a:bodyPr/>
          <a:lstStyle/>
          <a:p>
            <a:pPr eaLnBrk="1" hangingPunct="1">
              <a:defRPr/>
            </a:pPr>
            <a:r>
              <a:rPr lang="en-US" dirty="0" smtClean="0">
                <a:latin typeface="+mn-lt"/>
              </a:rPr>
              <a:t>Person Centered Planning</a:t>
            </a:r>
            <a:endParaRPr lang="en-US" dirty="0">
              <a:latin typeface="+mn-lt"/>
            </a:endParaRPr>
          </a:p>
        </p:txBody>
      </p:sp>
      <p:sp>
        <p:nvSpPr>
          <p:cNvPr id="3" name="Content Placeholder 2">
            <a:extLst>
              <a:ext uri="{FF2B5EF4-FFF2-40B4-BE49-F238E27FC236}">
                <a16:creationId xmlns:a16="http://schemas.microsoft.com/office/drawing/2014/main" id="{AF41A0B3-25B2-8E4A-8FFA-89277D934E73}"/>
              </a:ext>
            </a:extLst>
          </p:cNvPr>
          <p:cNvSpPr>
            <a:spLocks noGrp="1"/>
          </p:cNvSpPr>
          <p:nvPr>
            <p:ph sz="half" idx="2"/>
          </p:nvPr>
        </p:nvSpPr>
        <p:spPr>
          <a:xfrm>
            <a:off x="1190848" y="1313441"/>
            <a:ext cx="9019954" cy="6522754"/>
          </a:xfrm>
        </p:spPr>
        <p:txBody>
          <a:bodyPr>
            <a:normAutofit/>
          </a:bodyPr>
          <a:lstStyle/>
          <a:p>
            <a:pPr eaLnBrk="1" hangingPunct="1">
              <a:buFont typeface="Wingdings" charset="2"/>
              <a:buChar char="§"/>
              <a:defRPr/>
            </a:pPr>
            <a:r>
              <a:rPr lang="en-US" altLang="en-US" sz="1800" dirty="0"/>
              <a:t>4 key principles:                                      </a:t>
            </a:r>
            <a:endParaRPr lang="en-US" altLang="en-US" sz="1800" dirty="0" smtClean="0"/>
          </a:p>
          <a:p>
            <a:pPr marL="0" indent="0" eaLnBrk="1" hangingPunct="1">
              <a:buNone/>
              <a:defRPr/>
            </a:pPr>
            <a:r>
              <a:rPr lang="en-US" altLang="en-US" sz="1800" dirty="0" smtClean="0"/>
              <a:t>   </a:t>
            </a:r>
            <a:r>
              <a:rPr lang="en-US" altLang="en-US" sz="1800" dirty="0" err="1"/>
              <a:t>i</a:t>
            </a:r>
            <a:r>
              <a:rPr lang="en-US" altLang="en-US" sz="1800" dirty="0"/>
              <a:t>) rights                                                    </a:t>
            </a:r>
            <a:endParaRPr lang="en-US" altLang="en-US" sz="1800" dirty="0" smtClean="0"/>
          </a:p>
          <a:p>
            <a:pPr marL="0" indent="0" eaLnBrk="1" hangingPunct="1">
              <a:buNone/>
              <a:defRPr/>
            </a:pPr>
            <a:r>
              <a:rPr lang="en-US" altLang="en-US" sz="1800" dirty="0" smtClean="0"/>
              <a:t> </a:t>
            </a:r>
            <a:r>
              <a:rPr lang="en-US" altLang="en-US" sz="1800" dirty="0"/>
              <a:t>ii) choices                                               </a:t>
            </a:r>
            <a:endParaRPr lang="en-US" altLang="en-US" sz="1800" dirty="0" smtClean="0"/>
          </a:p>
          <a:p>
            <a:pPr marL="0" indent="0" eaLnBrk="1" hangingPunct="1">
              <a:buNone/>
              <a:defRPr/>
            </a:pPr>
            <a:r>
              <a:rPr lang="en-US" altLang="en-US" sz="1800" dirty="0" smtClean="0"/>
              <a:t>  </a:t>
            </a:r>
            <a:r>
              <a:rPr lang="en-US" altLang="en-US" sz="1800" dirty="0"/>
              <a:t>iii) independence                                        </a:t>
            </a:r>
            <a:endParaRPr lang="en-US" altLang="en-US" sz="1800" dirty="0" smtClean="0"/>
          </a:p>
          <a:p>
            <a:pPr marL="0" indent="0" eaLnBrk="1" hangingPunct="1">
              <a:buNone/>
              <a:defRPr/>
            </a:pPr>
            <a:r>
              <a:rPr lang="en-US" altLang="en-US" sz="1800" dirty="0" smtClean="0"/>
              <a:t> </a:t>
            </a:r>
            <a:r>
              <a:rPr lang="en-US" altLang="en-US" sz="1800" dirty="0"/>
              <a:t>iv) inclusion</a:t>
            </a:r>
          </a:p>
          <a:p>
            <a:pPr eaLnBrk="1" hangingPunct="1">
              <a:buFont typeface="Wingdings" charset="2"/>
              <a:buChar char="§"/>
              <a:defRPr/>
            </a:pPr>
            <a:r>
              <a:rPr lang="en-US" altLang="en-US" sz="1800" dirty="0"/>
              <a:t>Promotes the social model of disability </a:t>
            </a:r>
          </a:p>
          <a:p>
            <a:pPr eaLnBrk="1" hangingPunct="1">
              <a:buFont typeface="Wingdings" charset="2"/>
              <a:buChar char="§"/>
              <a:defRPr/>
            </a:pPr>
            <a:r>
              <a:rPr lang="en-US" altLang="en-US" sz="1800" dirty="0"/>
              <a:t>Includes consultation with the individual in order to incorporate their views and aspirations </a:t>
            </a:r>
          </a:p>
          <a:p>
            <a:pPr eaLnBrk="1" hangingPunct="1">
              <a:buFont typeface="Wingdings" charset="2"/>
              <a:buChar char="§"/>
              <a:defRPr/>
            </a:pPr>
            <a:r>
              <a:rPr lang="en-US" altLang="en-US" sz="1800" dirty="0"/>
              <a:t>Careful planning that focuses on:                                                           </a:t>
            </a:r>
            <a:r>
              <a:rPr lang="en-US" altLang="en-US" sz="1800" dirty="0" smtClean="0"/>
              <a:t>                               </a:t>
            </a:r>
            <a:r>
              <a:rPr lang="en-US" altLang="en-US" sz="1800" dirty="0" err="1"/>
              <a:t>i</a:t>
            </a:r>
            <a:r>
              <a:rPr lang="en-US" altLang="en-US" sz="1800" dirty="0"/>
              <a:t>) strengths                                              </a:t>
            </a:r>
            <a:endParaRPr lang="en-US" altLang="en-US" sz="1800" dirty="0" smtClean="0"/>
          </a:p>
          <a:p>
            <a:pPr eaLnBrk="1" hangingPunct="1">
              <a:buFont typeface="Wingdings" charset="2"/>
              <a:buChar char="§"/>
              <a:defRPr/>
            </a:pPr>
            <a:r>
              <a:rPr lang="en-US" altLang="en-US" sz="1800" dirty="0" smtClean="0"/>
              <a:t>  </a:t>
            </a:r>
            <a:r>
              <a:rPr lang="en-US" altLang="en-US" sz="1800" dirty="0"/>
              <a:t>ii) likes                                               </a:t>
            </a:r>
            <a:endParaRPr lang="en-US" altLang="en-US" sz="1800" dirty="0" smtClean="0"/>
          </a:p>
          <a:p>
            <a:pPr eaLnBrk="1" hangingPunct="1">
              <a:buFont typeface="Wingdings" charset="2"/>
              <a:buChar char="§"/>
              <a:defRPr/>
            </a:pPr>
            <a:r>
              <a:rPr lang="en-US" altLang="en-US" sz="1800" dirty="0" smtClean="0"/>
              <a:t>   </a:t>
            </a:r>
            <a:r>
              <a:rPr lang="en-US" altLang="en-US" sz="1800" dirty="0"/>
              <a:t>iii) areas of difficulty                    </a:t>
            </a:r>
            <a:endParaRPr lang="en-US" altLang="en-US" sz="1800" dirty="0" smtClean="0"/>
          </a:p>
          <a:p>
            <a:pPr eaLnBrk="1" hangingPunct="1">
              <a:buFont typeface="Wingdings" charset="2"/>
              <a:buChar char="§"/>
              <a:defRPr/>
            </a:pPr>
            <a:r>
              <a:rPr lang="en-US" altLang="en-US" sz="1800" dirty="0" smtClean="0"/>
              <a:t>  </a:t>
            </a:r>
            <a:r>
              <a:rPr lang="en-US" altLang="en-US" sz="1800" dirty="0"/>
              <a:t>iv) support strategies</a:t>
            </a:r>
          </a:p>
          <a:p>
            <a:pPr>
              <a:defRPr/>
            </a:pPr>
            <a:endParaRPr lang="en-US"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126638" y="760333"/>
            <a:ext cx="1328639" cy="1328639"/>
          </a:xfrm>
          <a:prstGeom prst="rect">
            <a:avLst/>
          </a:prstGeom>
          <a:ln w="28575">
            <a:solidFill>
              <a:schemeClr val="tx1"/>
            </a:solidFill>
          </a:ln>
        </p:spPr>
      </p:pic>
    </p:spTree>
    <p:extLst>
      <p:ext uri="{BB962C8B-B14F-4D97-AF65-F5344CB8AC3E}">
        <p14:creationId xmlns:p14="http://schemas.microsoft.com/office/powerpoint/2010/main" val="9397164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789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2D1C6-4033-AA42-AC8A-2FE345B2BCC5}"/>
              </a:ext>
            </a:extLst>
          </p:cNvPr>
          <p:cNvSpPr>
            <a:spLocks noGrp="1"/>
          </p:cNvSpPr>
          <p:nvPr>
            <p:ph type="title"/>
          </p:nvPr>
        </p:nvSpPr>
        <p:spPr>
          <a:xfrm>
            <a:off x="1849547" y="279607"/>
            <a:ext cx="9467850" cy="1143000"/>
          </a:xfrm>
        </p:spPr>
        <p:txBody>
          <a:bodyPr>
            <a:normAutofit fontScale="90000"/>
          </a:bodyPr>
          <a:lstStyle/>
          <a:p>
            <a:pPr eaLnBrk="1" hangingPunct="1">
              <a:defRPr/>
            </a:pPr>
            <a:r>
              <a:rPr lang="en-US" dirty="0">
                <a:latin typeface="+mn-lt"/>
              </a:rPr>
              <a:t/>
            </a:r>
            <a:br>
              <a:rPr lang="en-US" dirty="0">
                <a:latin typeface="+mn-lt"/>
              </a:rPr>
            </a:br>
            <a:r>
              <a:rPr lang="en-US" dirty="0">
                <a:latin typeface="+mn-lt"/>
              </a:rPr>
              <a:t>One Page Profile</a:t>
            </a:r>
          </a:p>
        </p:txBody>
      </p:sp>
      <p:sp>
        <p:nvSpPr>
          <p:cNvPr id="3" name="Content Placeholder 2">
            <a:extLst>
              <a:ext uri="{FF2B5EF4-FFF2-40B4-BE49-F238E27FC236}">
                <a16:creationId xmlns:a16="http://schemas.microsoft.com/office/drawing/2014/main" id="{4B3D7E04-2191-D641-B919-796E686D5815}"/>
              </a:ext>
            </a:extLst>
          </p:cNvPr>
          <p:cNvSpPr>
            <a:spLocks noGrp="1"/>
          </p:cNvSpPr>
          <p:nvPr>
            <p:ph sz="half" idx="2"/>
          </p:nvPr>
        </p:nvSpPr>
        <p:spPr>
          <a:xfrm>
            <a:off x="1754373" y="2057401"/>
            <a:ext cx="3960628" cy="3979863"/>
          </a:xfrm>
        </p:spPr>
        <p:txBody>
          <a:bodyPr>
            <a:normAutofit/>
          </a:bodyPr>
          <a:lstStyle/>
          <a:p>
            <a:pPr marL="0" indent="0">
              <a:buNone/>
              <a:defRPr/>
            </a:pPr>
            <a:r>
              <a:rPr lang="en-US" altLang="en-US" i="1" dirty="0"/>
              <a:t>One Page </a:t>
            </a:r>
            <a:r>
              <a:rPr lang="en-US" altLang="en-US" i="1" dirty="0" smtClean="0"/>
              <a:t>Profiles note</a:t>
            </a:r>
            <a:r>
              <a:rPr lang="en-US" altLang="en-US" i="1" dirty="0"/>
              <a:t>:</a:t>
            </a:r>
          </a:p>
          <a:p>
            <a:pPr marL="0" indent="0">
              <a:buNone/>
              <a:defRPr/>
            </a:pPr>
            <a:r>
              <a:rPr lang="en-US" altLang="en-US" i="1" dirty="0"/>
              <a:t> </a:t>
            </a:r>
            <a:r>
              <a:rPr lang="en-US" altLang="en-US" i="1" dirty="0" err="1"/>
              <a:t>i</a:t>
            </a:r>
            <a:r>
              <a:rPr lang="en-US" altLang="en-US" i="1" dirty="0"/>
              <a:t>)  What?                                                                </a:t>
            </a:r>
            <a:r>
              <a:rPr lang="en-US" altLang="en-US" i="1" dirty="0" smtClean="0"/>
              <a:t>                  </a:t>
            </a:r>
            <a:r>
              <a:rPr lang="en-US" altLang="en-US" i="1" dirty="0"/>
              <a:t>ii) Who?                                                                 </a:t>
            </a:r>
            <a:r>
              <a:rPr lang="en-US" altLang="en-US" i="1" dirty="0" smtClean="0"/>
              <a:t>                  </a:t>
            </a:r>
            <a:r>
              <a:rPr lang="en-US" altLang="en-US" i="1" dirty="0"/>
              <a:t>iii) When?                                                      </a:t>
            </a:r>
            <a:r>
              <a:rPr lang="en-US" altLang="en-US" i="1" dirty="0" smtClean="0"/>
              <a:t>                    </a:t>
            </a:r>
            <a:r>
              <a:rPr lang="en-US" altLang="en-US" i="1" dirty="0"/>
              <a:t>iv)Success criteria</a:t>
            </a:r>
          </a:p>
          <a:p>
            <a:pPr marL="0" indent="0">
              <a:buNone/>
              <a:defRPr/>
            </a:pPr>
            <a:r>
              <a:rPr lang="en-US" altLang="en-US" i="1" dirty="0"/>
              <a:t>v)Review </a:t>
            </a:r>
            <a:r>
              <a:rPr lang="en-US" altLang="en-US" i="1" dirty="0" smtClean="0"/>
              <a:t>date</a:t>
            </a:r>
          </a:p>
          <a:p>
            <a:pPr marL="0" indent="0">
              <a:buNone/>
              <a:defRPr/>
            </a:pPr>
            <a:endParaRPr lang="en-US" altLang="en-US" i="1" dirty="0"/>
          </a:p>
          <a:p>
            <a:pPr marL="0" indent="0">
              <a:buNone/>
              <a:defRPr/>
            </a:pPr>
            <a:r>
              <a:rPr lang="en-US" altLang="en-US" i="1" dirty="0"/>
              <a:t>Review at least every 6 months. </a:t>
            </a:r>
          </a:p>
          <a:p>
            <a:pPr>
              <a:defRPr/>
            </a:pPr>
            <a:endParaRPr lang="en-US" dirty="0"/>
          </a:p>
        </p:txBody>
      </p:sp>
      <p:pic>
        <p:nvPicPr>
          <p:cNvPr id="4" name="Picture 3"/>
          <p:cNvPicPr>
            <a:picLocks noChangeAspect="1"/>
          </p:cNvPicPr>
          <p:nvPr/>
        </p:nvPicPr>
        <p:blipFill>
          <a:blip r:embed="rId5"/>
          <a:stretch>
            <a:fillRect/>
          </a:stretch>
        </p:blipFill>
        <p:spPr>
          <a:xfrm rot="492007">
            <a:off x="6523613" y="1911189"/>
            <a:ext cx="4887690" cy="3424704"/>
          </a:xfrm>
          <a:prstGeom prst="rect">
            <a:avLst/>
          </a:prstGeom>
        </p:spPr>
      </p:pic>
      <p:sp>
        <p:nvSpPr>
          <p:cNvPr id="5" name="TextBox 4"/>
          <p:cNvSpPr txBox="1"/>
          <p:nvPr/>
        </p:nvSpPr>
        <p:spPr>
          <a:xfrm>
            <a:off x="5620578" y="5531126"/>
            <a:ext cx="4696239" cy="1200329"/>
          </a:xfrm>
          <a:prstGeom prst="rect">
            <a:avLst/>
          </a:prstGeom>
          <a:noFill/>
        </p:spPr>
        <p:txBody>
          <a:bodyPr wrap="square" rtlCol="0">
            <a:spAutoFit/>
          </a:bodyPr>
          <a:lstStyle/>
          <a:p>
            <a:r>
              <a:rPr lang="en-GB" dirty="0">
                <a:hlinkClick r:id="rId6"/>
              </a:rPr>
              <a:t>https://</a:t>
            </a:r>
            <a:r>
              <a:rPr lang="en-GB" dirty="0" smtClean="0">
                <a:hlinkClick r:id="rId6"/>
              </a:rPr>
              <a:t>moodle.uwtsd.ac.uk/pluginfile.php/355637/mod_folder/content/0/Glyns%20Day%20at%20School%20with%20Dyspraxia.doc?forcedownload=1</a:t>
            </a:r>
            <a:r>
              <a:rPr lang="en-GB" dirty="0" smtClean="0"/>
              <a:t> </a:t>
            </a:r>
            <a:endParaRPr lang="en-GB" dirty="0"/>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945974" y="327320"/>
            <a:ext cx="1174047" cy="1174047"/>
          </a:xfrm>
          <a:prstGeom prst="rect">
            <a:avLst/>
          </a:prstGeom>
          <a:ln w="28575">
            <a:solidFill>
              <a:schemeClr val="tx1"/>
            </a:solidFill>
          </a:ln>
        </p:spPr>
      </p:pic>
    </p:spTree>
    <p:extLst>
      <p:ext uri="{BB962C8B-B14F-4D97-AF65-F5344CB8AC3E}">
        <p14:creationId xmlns:p14="http://schemas.microsoft.com/office/powerpoint/2010/main" val="3735329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6"/>
                    </p:tgtEl>
                  </p:cond>
                </p:stCondLst>
                <p:endSync evt="end" delay="0">
                  <p:rtn val="all"/>
                </p:endSync>
                <p:childTnLst>
                  <p:par>
                    <p:cTn id="24" fill="hold">
                      <p:stCondLst>
                        <p:cond delay="0"/>
                      </p:stCondLst>
                      <p:childTnLst>
                        <p:par>
                          <p:cTn id="25" fill="hold">
                            <p:stCondLst>
                              <p:cond delay="0"/>
                            </p:stCondLst>
                            <p:childTnLst>
                              <p:par>
                                <p:cTn id="26" presetID="1" presetClass="mediacall" presetSubtype="0" fill="hold" nodeType="clickEffect">
                                  <p:stCondLst>
                                    <p:cond delay="0"/>
                                  </p:stCondLst>
                                  <p:childTnLst>
                                    <p:cmd type="call" cmd="playFrom(0.0)">
                                      <p:cBhvr>
                                        <p:cTn id="27" dur="240923" fill="hold"/>
                                        <p:tgtEl>
                                          <p:spTgt spid="6"/>
                                        </p:tgtEl>
                                      </p:cBhvr>
                                    </p:cmd>
                                  </p:childTnLst>
                                </p:cTn>
                              </p:par>
                            </p:childTnLst>
                          </p:cTn>
                        </p:par>
                      </p:childTnLst>
                    </p:cTn>
                  </p:par>
                </p:childTnLst>
              </p:cTn>
              <p:nextCondLst>
                <p:cond evt="onClick" delay="0">
                  <p:tgtEl>
                    <p:spTgt spid="6"/>
                  </p:tgtEl>
                </p:cond>
              </p:nextCondLst>
            </p:seq>
            <p:audio>
              <p:cMediaNode vol="80000">
                <p:cTn id="28"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Dyspraxia</a:t>
            </a:r>
            <a:endParaRPr lang="en-GB" dirty="0"/>
          </a:p>
        </p:txBody>
      </p:sp>
      <p:sp>
        <p:nvSpPr>
          <p:cNvPr id="3" name="Content Placeholder 2"/>
          <p:cNvSpPr>
            <a:spLocks noGrp="1"/>
          </p:cNvSpPr>
          <p:nvPr>
            <p:ph idx="1"/>
          </p:nvPr>
        </p:nvSpPr>
        <p:spPr/>
        <p:txBody>
          <a:bodyPr/>
          <a:lstStyle/>
          <a:p>
            <a:r>
              <a:rPr lang="en-GB" dirty="0" smtClean="0"/>
              <a:t>Specific learning difficulty</a:t>
            </a:r>
          </a:p>
          <a:p>
            <a:r>
              <a:rPr lang="en-GB" dirty="0" smtClean="0"/>
              <a:t>Affects gross and fine motor skills </a:t>
            </a:r>
          </a:p>
          <a:p>
            <a:r>
              <a:rPr lang="en-GB" dirty="0" smtClean="0"/>
              <a:t>Sometimes affects speech N</a:t>
            </a:r>
          </a:p>
          <a:p>
            <a:r>
              <a:rPr lang="en-GB" dirty="0" smtClean="0"/>
              <a:t>Not a reflection of intellectual ability</a:t>
            </a:r>
            <a:endParaRPr lang="en-GB" dirty="0" smtClean="0">
              <a:latin typeface="+mj-lt"/>
              <a:cs typeface="Arial" panose="020B0604020202020204" pitchFamily="34" charset="0"/>
            </a:endParaRPr>
          </a:p>
          <a:p>
            <a:r>
              <a:rPr lang="en-GB" dirty="0" smtClean="0">
                <a:latin typeface="+mj-lt"/>
                <a:cs typeface="Arial" panose="020B0604020202020204" pitchFamily="34" charset="0"/>
              </a:rPr>
              <a:t>Linked to neuroscience</a:t>
            </a:r>
          </a:p>
          <a:p>
            <a:pPr marL="0" indent="0">
              <a:buNone/>
            </a:pPr>
            <a:endParaRPr lang="en-GB" dirty="0">
              <a:latin typeface="+mj-lt"/>
              <a:cs typeface="Arial" panose="020B0604020202020204" pitchFamily="34" charset="0"/>
            </a:endParaRPr>
          </a:p>
          <a:p>
            <a:pPr marL="0" indent="0">
              <a:buNone/>
            </a:pPr>
            <a:endParaRPr lang="en-GB" dirty="0" smtClean="0">
              <a:latin typeface="+mj-lt"/>
              <a:cs typeface="Arial" panose="020B0604020202020204" pitchFamily="34" charset="0"/>
            </a:endParaRPr>
          </a:p>
          <a:p>
            <a:pPr marL="0" indent="0">
              <a:buNone/>
            </a:pPr>
            <a:r>
              <a:rPr lang="en-GB" dirty="0" smtClean="0">
                <a:latin typeface="+mj-lt"/>
                <a:cs typeface="Arial" panose="020B0604020202020204" pitchFamily="34" charset="0"/>
              </a:rPr>
              <a:t>For further information go to: </a:t>
            </a:r>
            <a:r>
              <a:rPr lang="en-GB" dirty="0">
                <a:hlinkClick r:id="rId4"/>
              </a:rPr>
              <a:t>https://dyspraxiafoundation.org.uk/about-dyspraxia</a:t>
            </a:r>
            <a:r>
              <a:rPr lang="en-GB" dirty="0" smtClean="0">
                <a:hlinkClick r:id="rId4"/>
              </a:rPr>
              <a:t>/</a:t>
            </a:r>
            <a:r>
              <a:rPr lang="en-GB" dirty="0" smtClean="0"/>
              <a:t> </a:t>
            </a:r>
            <a:endParaRPr lang="en-GB" dirty="0" smtClean="0">
              <a:latin typeface="+mj-lt"/>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26446" y="900158"/>
            <a:ext cx="1443871" cy="1443871"/>
          </a:xfrm>
          <a:prstGeom prst="rect">
            <a:avLst/>
          </a:prstGeom>
          <a:ln w="28575">
            <a:solidFill>
              <a:schemeClr val="tx1"/>
            </a:solidFill>
          </a:ln>
        </p:spPr>
      </p:pic>
    </p:spTree>
    <p:extLst>
      <p:ext uri="{BB962C8B-B14F-4D97-AF65-F5344CB8AC3E}">
        <p14:creationId xmlns:p14="http://schemas.microsoft.com/office/powerpoint/2010/main" val="35458981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91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Glyn’s day at school</a:t>
            </a:r>
            <a:endParaRPr lang="en-GB" dirty="0"/>
          </a:p>
        </p:txBody>
      </p:sp>
      <p:sp>
        <p:nvSpPr>
          <p:cNvPr id="3" name="Content Placeholder 2"/>
          <p:cNvSpPr>
            <a:spLocks noGrp="1"/>
          </p:cNvSpPr>
          <p:nvPr>
            <p:ph idx="1"/>
          </p:nvPr>
        </p:nvSpPr>
        <p:spPr>
          <a:xfrm>
            <a:off x="2589212" y="2133599"/>
            <a:ext cx="9064418" cy="4577443"/>
          </a:xfrm>
        </p:spPr>
        <p:txBody>
          <a:bodyPr>
            <a:normAutofit fontScale="92500" lnSpcReduction="10000"/>
          </a:bodyPr>
          <a:lstStyle/>
          <a:p>
            <a:pPr marL="0" indent="0">
              <a:buNone/>
            </a:pPr>
            <a:r>
              <a:rPr lang="en-GB" dirty="0" smtClean="0"/>
              <a:t>Glyn is in the same class as Idris in school, but Glyn has dyspraxia.</a:t>
            </a:r>
          </a:p>
          <a:p>
            <a:pPr marL="0" indent="0">
              <a:buNone/>
            </a:pPr>
            <a:r>
              <a:rPr lang="en-GB" b="1" u="sng" dirty="0" smtClean="0"/>
              <a:t>TASK:</a:t>
            </a:r>
          </a:p>
          <a:p>
            <a:r>
              <a:rPr lang="en-GB" dirty="0"/>
              <a:t>Read ‘Glyn’s day at school’ (</a:t>
            </a:r>
            <a:r>
              <a:rPr lang="en-GB" dirty="0">
                <a:hlinkClick r:id="rId4"/>
              </a:rPr>
              <a:t>https://moodle.uwtsd.ac.uk/pluginfile.php/355637/mod_folder/content/0/Glyns%20Day%20at%20School%20with%20Dyspraxia.doc?forcedownload=1</a:t>
            </a:r>
            <a:r>
              <a:rPr lang="en-GB" dirty="0" smtClean="0"/>
              <a:t>) </a:t>
            </a:r>
          </a:p>
          <a:p>
            <a:r>
              <a:rPr lang="en-GB" dirty="0" smtClean="0"/>
              <a:t>List Glyn’s strengths and some of the concerns that appear here </a:t>
            </a:r>
          </a:p>
          <a:p>
            <a:r>
              <a:rPr lang="en-GB" dirty="0" smtClean="0"/>
              <a:t>Now read ‘Dyspraxia – Classroom Guidelines</a:t>
            </a:r>
            <a:r>
              <a:rPr lang="en-GB" dirty="0"/>
              <a:t>’ (</a:t>
            </a:r>
            <a:r>
              <a:rPr lang="en-GB" dirty="0">
                <a:hlinkClick r:id="rId5"/>
              </a:rPr>
              <a:t>https://moodle.uwtsd.ac.uk/pluginfile.php/355637/mod_folder/content/0/Dyspraxia%20-%</a:t>
            </a:r>
            <a:r>
              <a:rPr lang="en-GB" dirty="0" smtClean="0">
                <a:hlinkClick r:id="rId5"/>
              </a:rPr>
              <a:t>20classroomguidelines.pdf?forcedownload=1</a:t>
            </a:r>
            <a:r>
              <a:rPr lang="en-GB" dirty="0" smtClean="0"/>
              <a:t> )</a:t>
            </a:r>
          </a:p>
          <a:p>
            <a:r>
              <a:rPr lang="en-GB" dirty="0" smtClean="0"/>
              <a:t>What steps/activities would you use to support Glyn to make progress in his learning? </a:t>
            </a:r>
          </a:p>
          <a:p>
            <a:r>
              <a:rPr lang="en-GB" dirty="0" smtClean="0"/>
              <a:t>Write these down in your notes.</a:t>
            </a:r>
          </a:p>
          <a:p>
            <a:r>
              <a:rPr lang="en-GB" dirty="0" smtClean="0"/>
              <a:t>Why did you choose these specifically?</a:t>
            </a:r>
          </a:p>
          <a:p>
            <a:r>
              <a:rPr lang="en-GB" dirty="0" smtClean="0"/>
              <a:t>What other stakeholders could offer advice and support to Glyn and yourself? </a:t>
            </a:r>
          </a:p>
          <a:p>
            <a:pPr marL="0" indent="0">
              <a:buNone/>
            </a:pPr>
            <a:endParaRPr lang="en-GB" dirty="0" smtClean="0"/>
          </a:p>
          <a:p>
            <a:endParaRPr lang="en-GB" dirty="0" smtClean="0"/>
          </a:p>
          <a:p>
            <a:pPr marL="0" indent="0">
              <a:buNone/>
            </a:pPr>
            <a:endParaRPr lang="en-GB"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758597" y="500924"/>
            <a:ext cx="1349114" cy="1349114"/>
          </a:xfrm>
          <a:prstGeom prst="rect">
            <a:avLst/>
          </a:prstGeom>
          <a:ln w="28575">
            <a:solidFill>
              <a:schemeClr val="tx1"/>
            </a:solidFill>
          </a:ln>
        </p:spPr>
      </p:pic>
    </p:spTree>
    <p:extLst>
      <p:ext uri="{BB962C8B-B14F-4D97-AF65-F5344CB8AC3E}">
        <p14:creationId xmlns:p14="http://schemas.microsoft.com/office/powerpoint/2010/main" val="7630906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59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Consider</a:t>
            </a:r>
            <a:endParaRPr lang="en-GB" dirty="0">
              <a:solidFill>
                <a:schemeClr val="tx1"/>
              </a:solidFill>
            </a:endParaRPr>
          </a:p>
        </p:txBody>
      </p:sp>
      <p:pic>
        <p:nvPicPr>
          <p:cNvPr id="4" name="Picture 3"/>
          <p:cNvPicPr>
            <a:picLocks noChangeAspect="1"/>
          </p:cNvPicPr>
          <p:nvPr/>
        </p:nvPicPr>
        <p:blipFill>
          <a:blip r:embed="rId5"/>
          <a:stretch>
            <a:fillRect/>
          </a:stretch>
        </p:blipFill>
        <p:spPr>
          <a:xfrm>
            <a:off x="3067960" y="2032721"/>
            <a:ext cx="5811606" cy="3037033"/>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flipH="1" flipV="1">
            <a:off x="9614940" y="496389"/>
            <a:ext cx="1342868" cy="1342868"/>
          </a:xfrm>
          <a:prstGeom prst="rect">
            <a:avLst/>
          </a:prstGeom>
          <a:ln w="28575">
            <a:solidFill>
              <a:schemeClr val="tx1"/>
            </a:solidFill>
          </a:ln>
        </p:spPr>
      </p:pic>
    </p:spTree>
    <p:extLst>
      <p:ext uri="{BB962C8B-B14F-4D97-AF65-F5344CB8AC3E}">
        <p14:creationId xmlns:p14="http://schemas.microsoft.com/office/powerpoint/2010/main" val="42748536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117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reading</a:t>
            </a:r>
            <a:endParaRPr lang="en-GB" dirty="0"/>
          </a:p>
        </p:txBody>
      </p:sp>
      <p:sp>
        <p:nvSpPr>
          <p:cNvPr id="3" name="Content Placeholder 2"/>
          <p:cNvSpPr>
            <a:spLocks noGrp="1"/>
          </p:cNvSpPr>
          <p:nvPr>
            <p:ph idx="1"/>
          </p:nvPr>
        </p:nvSpPr>
        <p:spPr/>
        <p:txBody>
          <a:bodyPr/>
          <a:lstStyle/>
          <a:p>
            <a:pPr marL="0" indent="0">
              <a:buNone/>
            </a:pPr>
            <a:r>
              <a:rPr lang="en-GB" dirty="0">
                <a:hlinkClick r:id="rId2"/>
              </a:rPr>
              <a:t>https://llyw.cymru/anghenion-dysgu-ychwanegol-anghenion-addysgol-arbennig</a:t>
            </a:r>
            <a:endParaRPr lang="en-GB" dirty="0" smtClean="0">
              <a:hlinkClick r:id="rId3"/>
            </a:endParaRPr>
          </a:p>
          <a:p>
            <a:pPr marL="0" indent="0">
              <a:buNone/>
            </a:pPr>
            <a:r>
              <a:rPr lang="en-GB" dirty="0" smtClean="0">
                <a:hlinkClick r:id="rId3"/>
              </a:rPr>
              <a:t>http</a:t>
            </a:r>
            <a:r>
              <a:rPr lang="en-GB" dirty="0">
                <a:hlinkClick r:id="rId3"/>
              </a:rPr>
              <a:t>://</a:t>
            </a:r>
            <a:r>
              <a:rPr lang="en-GB" dirty="0" smtClean="0">
                <a:hlinkClick r:id="rId3"/>
              </a:rPr>
              <a:t>www.childrensplayadvisoryservice.org.uk/pdf_files/Publications/can_play_will_play-CPASwebsite.pdf</a:t>
            </a:r>
            <a:endParaRPr lang="en-GB" dirty="0" smtClean="0"/>
          </a:p>
          <a:p>
            <a:pPr marL="0" indent="0">
              <a:buNone/>
            </a:pPr>
            <a:r>
              <a:rPr lang="en-GB" dirty="0">
                <a:hlinkClick r:id="rId4"/>
              </a:rPr>
              <a:t>https://www.actionforchildren.org.uk/what-we-do/our-work-in-wales/help-i-blant-a-phobl-ifanc-anabl-support-for-disabled-children-and-young-people</a:t>
            </a:r>
            <a:r>
              <a:rPr lang="en-GB" dirty="0" smtClean="0">
                <a:hlinkClick r:id="rId4"/>
              </a:rPr>
              <a:t>/</a:t>
            </a:r>
            <a:endParaRPr lang="en-GB" dirty="0" smtClean="0"/>
          </a:p>
          <a:p>
            <a:pPr marL="0" indent="0">
              <a:buNone/>
            </a:pPr>
            <a:endParaRPr lang="en-GB" dirty="0"/>
          </a:p>
        </p:txBody>
      </p:sp>
    </p:spTree>
    <p:extLst>
      <p:ext uri="{BB962C8B-B14F-4D97-AF65-F5344CB8AC3E}">
        <p14:creationId xmlns:p14="http://schemas.microsoft.com/office/powerpoint/2010/main" val="11570813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References</a:t>
            </a:r>
            <a:endParaRPr lang="en-GB" dirty="0">
              <a:solidFill>
                <a:schemeClr val="tx1"/>
              </a:solidFill>
            </a:endParaRPr>
          </a:p>
        </p:txBody>
      </p:sp>
      <p:sp>
        <p:nvSpPr>
          <p:cNvPr id="3" name="Rectangle 2"/>
          <p:cNvSpPr/>
          <p:nvPr/>
        </p:nvSpPr>
        <p:spPr>
          <a:xfrm>
            <a:off x="849922" y="1702585"/>
            <a:ext cx="10750062" cy="4154984"/>
          </a:xfrm>
          <a:prstGeom prst="rect">
            <a:avLst/>
          </a:prstGeom>
        </p:spPr>
        <p:txBody>
          <a:bodyPr wrap="square">
            <a:spAutoFit/>
          </a:bodyPr>
          <a:lstStyle/>
          <a:p>
            <a:r>
              <a:rPr lang="cy-GB" altLang="en-US" sz="2400" dirty="0" err="1">
                <a:ea typeface="ＭＳ Ｐゴシック" panose="020B0600070205080204" pitchFamily="34" charset="-128"/>
              </a:rPr>
              <a:t>Glazzard</a:t>
            </a:r>
            <a:r>
              <a:rPr lang="cy-GB" altLang="en-US" sz="2400" dirty="0">
                <a:ea typeface="ＭＳ Ｐゴシック" panose="020B0600070205080204" pitchFamily="34" charset="-128"/>
              </a:rPr>
              <a:t>, J., Hughes, A., </a:t>
            </a:r>
            <a:r>
              <a:rPr lang="cy-GB" altLang="en-US" sz="2400" dirty="0" err="1">
                <a:ea typeface="ＭＳ Ｐゴシック" panose="020B0600070205080204" pitchFamily="34" charset="-128"/>
              </a:rPr>
              <a:t>Netherwood</a:t>
            </a:r>
            <a:r>
              <a:rPr lang="cy-GB" altLang="en-US" sz="2400" dirty="0">
                <a:ea typeface="ＭＳ Ｐゴシック" panose="020B0600070205080204" pitchFamily="34" charset="-128"/>
              </a:rPr>
              <a:t>, A. </a:t>
            </a:r>
            <a:r>
              <a:rPr lang="cy-GB" altLang="en-US" sz="2400" dirty="0" err="1">
                <a:ea typeface="ＭＳ Ｐゴシック" panose="020B0600070205080204" pitchFamily="34" charset="-128"/>
              </a:rPr>
              <a:t>Neve</a:t>
            </a:r>
            <a:r>
              <a:rPr lang="cy-GB" altLang="en-US" sz="2400" dirty="0">
                <a:ea typeface="ＭＳ Ｐゴシック" panose="020B0600070205080204" pitchFamily="34" charset="-128"/>
              </a:rPr>
              <a:t>, L &amp; </a:t>
            </a:r>
            <a:r>
              <a:rPr lang="cy-GB" altLang="en-US" sz="2400" dirty="0" err="1">
                <a:ea typeface="ＭＳ Ｐゴシック" panose="020B0600070205080204" pitchFamily="34" charset="-128"/>
              </a:rPr>
              <a:t>Stokoe</a:t>
            </a:r>
            <a:r>
              <a:rPr lang="cy-GB" altLang="en-US" sz="2400" dirty="0">
                <a:ea typeface="ＭＳ Ｐゴシック" panose="020B0600070205080204" pitchFamily="34" charset="-128"/>
              </a:rPr>
              <a:t>, J. (2010) </a:t>
            </a:r>
            <a:r>
              <a:rPr lang="cy-GB" altLang="en-US" sz="2400" i="1" dirty="0" err="1">
                <a:ea typeface="ＭＳ Ｐゴシック" panose="020B0600070205080204" pitchFamily="34" charset="-128"/>
              </a:rPr>
              <a:t>Teaching</a:t>
            </a:r>
            <a:r>
              <a:rPr lang="cy-GB" altLang="en-US" sz="2400" i="1" dirty="0">
                <a:ea typeface="ＭＳ Ｐゴシック" panose="020B0600070205080204" pitchFamily="34" charset="-128"/>
              </a:rPr>
              <a:t> </a:t>
            </a:r>
            <a:r>
              <a:rPr lang="cy-GB" altLang="en-US" sz="2400" i="1" dirty="0" err="1">
                <a:ea typeface="ＭＳ Ｐゴシック" panose="020B0600070205080204" pitchFamily="34" charset="-128"/>
              </a:rPr>
              <a:t>Primary</a:t>
            </a:r>
            <a:r>
              <a:rPr lang="cy-GB" altLang="en-US" sz="2400" i="1" dirty="0">
                <a:ea typeface="ＭＳ Ｐゴシック" panose="020B0600070205080204" pitchFamily="34" charset="-128"/>
              </a:rPr>
              <a:t> </a:t>
            </a:r>
            <a:r>
              <a:rPr lang="cy-GB" altLang="en-US" sz="2400" i="1" dirty="0" err="1">
                <a:ea typeface="ＭＳ Ｐゴシック" panose="020B0600070205080204" pitchFamily="34" charset="-128"/>
              </a:rPr>
              <a:t>Special</a:t>
            </a:r>
            <a:r>
              <a:rPr lang="cy-GB" altLang="en-US" sz="2400" i="1" dirty="0">
                <a:ea typeface="ＭＳ Ｐゴシック" panose="020B0600070205080204" pitchFamily="34" charset="-128"/>
              </a:rPr>
              <a:t> </a:t>
            </a:r>
            <a:r>
              <a:rPr lang="cy-GB" altLang="en-US" sz="2400" i="1" dirty="0" err="1">
                <a:ea typeface="ＭＳ Ｐゴシック" panose="020B0600070205080204" pitchFamily="34" charset="-128"/>
              </a:rPr>
              <a:t>Educational</a:t>
            </a:r>
            <a:r>
              <a:rPr lang="cy-GB" altLang="en-US" sz="2400" i="1" dirty="0">
                <a:ea typeface="ＭＳ Ｐゴシック" panose="020B0600070205080204" pitchFamily="34" charset="-128"/>
              </a:rPr>
              <a:t> </a:t>
            </a:r>
            <a:r>
              <a:rPr lang="cy-GB" altLang="en-US" sz="2400" i="1" dirty="0" err="1">
                <a:ea typeface="ＭＳ Ｐゴシック" panose="020B0600070205080204" pitchFamily="34" charset="-128"/>
              </a:rPr>
              <a:t>Needs</a:t>
            </a:r>
            <a:r>
              <a:rPr lang="cy-GB" altLang="en-US" sz="2400" i="1" dirty="0">
                <a:ea typeface="ＭＳ Ｐゴシック" panose="020B0600070205080204" pitchFamily="34" charset="-128"/>
              </a:rPr>
              <a:t>, </a:t>
            </a:r>
            <a:r>
              <a:rPr lang="cy-GB" altLang="en-US" sz="2400" dirty="0" err="1">
                <a:ea typeface="ＭＳ Ｐゴシック" panose="020B0600070205080204" pitchFamily="34" charset="-128"/>
              </a:rPr>
              <a:t>Exeter</a:t>
            </a:r>
            <a:r>
              <a:rPr lang="cy-GB" altLang="en-US" sz="2400" dirty="0">
                <a:ea typeface="ＭＳ Ｐゴシック" panose="020B0600070205080204" pitchFamily="34" charset="-128"/>
              </a:rPr>
              <a:t>: </a:t>
            </a:r>
            <a:r>
              <a:rPr lang="cy-GB" altLang="en-US" sz="2400" dirty="0" err="1">
                <a:ea typeface="ＭＳ Ｐゴシック" panose="020B0600070205080204" pitchFamily="34" charset="-128"/>
              </a:rPr>
              <a:t>Learning</a:t>
            </a:r>
            <a:r>
              <a:rPr lang="cy-GB" altLang="en-US" sz="2400" dirty="0">
                <a:ea typeface="ＭＳ Ｐゴシック" panose="020B0600070205080204" pitchFamily="34" charset="-128"/>
              </a:rPr>
              <a:t> </a:t>
            </a:r>
            <a:r>
              <a:rPr lang="cy-GB" altLang="en-US" sz="2400" dirty="0" err="1">
                <a:ea typeface="ＭＳ Ｐゴシック" panose="020B0600070205080204" pitchFamily="34" charset="-128"/>
              </a:rPr>
              <a:t>Matters</a:t>
            </a:r>
            <a:r>
              <a:rPr lang="cy-GB" altLang="en-US" sz="2400" dirty="0">
                <a:ea typeface="ＭＳ Ｐゴシック" panose="020B0600070205080204" pitchFamily="34" charset="-128"/>
              </a:rPr>
              <a:t> Ltd.                                                                                </a:t>
            </a:r>
            <a:endParaRPr lang="cy-GB" altLang="en-US" sz="2400" dirty="0" smtClean="0">
              <a:ea typeface="ＭＳ Ｐゴシック" panose="020B0600070205080204" pitchFamily="34" charset="-128"/>
            </a:endParaRPr>
          </a:p>
          <a:p>
            <a:r>
              <a:rPr lang="cy-GB" altLang="en-US" sz="2400" dirty="0" err="1" smtClean="0">
                <a:ea typeface="ＭＳ Ｐゴシック" panose="020B0600070205080204" pitchFamily="34" charset="-128"/>
              </a:rPr>
              <a:t>Packer</a:t>
            </a:r>
            <a:r>
              <a:rPr lang="cy-GB" altLang="en-US" sz="2400" dirty="0">
                <a:ea typeface="ＭＳ Ｐゴシック" panose="020B0600070205080204" pitchFamily="34" charset="-128"/>
              </a:rPr>
              <a:t>, N. (2017) </a:t>
            </a:r>
            <a:r>
              <a:rPr lang="cy-GB" altLang="en-US" sz="2400" i="1" dirty="0">
                <a:ea typeface="ＭＳ Ｐゴシック" panose="020B0600070205080204" pitchFamily="34" charset="-128"/>
              </a:rPr>
              <a:t>The </a:t>
            </a:r>
            <a:r>
              <a:rPr lang="cy-GB" altLang="en-US" sz="2400" i="1" dirty="0" err="1">
                <a:ea typeface="ＭＳ Ｐゴシック" panose="020B0600070205080204" pitchFamily="34" charset="-128"/>
              </a:rPr>
              <a:t>Teacher’s</a:t>
            </a:r>
            <a:r>
              <a:rPr lang="cy-GB" altLang="en-US" sz="2400" i="1" dirty="0">
                <a:ea typeface="ＭＳ Ｐゴシック" panose="020B0600070205080204" pitchFamily="34" charset="-128"/>
              </a:rPr>
              <a:t> </a:t>
            </a:r>
            <a:r>
              <a:rPr lang="cy-GB" altLang="en-US" sz="2400" i="1" dirty="0" err="1">
                <a:ea typeface="ＭＳ Ｐゴシック" panose="020B0600070205080204" pitchFamily="34" charset="-128"/>
              </a:rPr>
              <a:t>Guide</a:t>
            </a:r>
            <a:r>
              <a:rPr lang="cy-GB" altLang="en-US" sz="2400" i="1" dirty="0">
                <a:ea typeface="ＭＳ Ｐゴシック" panose="020B0600070205080204" pitchFamily="34" charset="-128"/>
              </a:rPr>
              <a:t> to SEN. </a:t>
            </a:r>
            <a:r>
              <a:rPr lang="cy-GB" altLang="en-US" sz="2400" dirty="0" err="1">
                <a:ea typeface="ＭＳ Ｐゴシック" panose="020B0600070205080204" pitchFamily="34" charset="-128"/>
              </a:rPr>
              <a:t>Williston:Crown</a:t>
            </a:r>
            <a:r>
              <a:rPr lang="cy-GB" altLang="en-US" sz="2400" dirty="0">
                <a:ea typeface="ＭＳ Ｐゴシック" panose="020B0600070205080204" pitchFamily="34" charset="-128"/>
              </a:rPr>
              <a:t> </a:t>
            </a:r>
            <a:r>
              <a:rPr lang="cy-GB" altLang="en-US" sz="2400" dirty="0" err="1">
                <a:ea typeface="ＭＳ Ｐゴシック" panose="020B0600070205080204" pitchFamily="34" charset="-128"/>
              </a:rPr>
              <a:t>House</a:t>
            </a:r>
            <a:r>
              <a:rPr lang="cy-GB" altLang="en-US" sz="2400" dirty="0">
                <a:ea typeface="ＭＳ Ｐゴシック" panose="020B0600070205080204" pitchFamily="34" charset="-128"/>
              </a:rPr>
              <a:t> </a:t>
            </a:r>
            <a:r>
              <a:rPr lang="cy-GB" altLang="en-US" sz="2400" dirty="0" err="1">
                <a:ea typeface="ＭＳ Ｐゴシック" panose="020B0600070205080204" pitchFamily="34" charset="-128"/>
              </a:rPr>
              <a:t>Publishing</a:t>
            </a:r>
            <a:r>
              <a:rPr lang="cy-GB" altLang="en-US" sz="2400" dirty="0">
                <a:ea typeface="ＭＳ Ｐゴシック" panose="020B0600070205080204" pitchFamily="34" charset="-128"/>
              </a:rPr>
              <a:t>. </a:t>
            </a:r>
            <a:r>
              <a:rPr lang="en-GB" altLang="en-US" sz="2400" dirty="0">
                <a:ea typeface="ＭＳ Ｐゴシック" panose="020B0600070205080204" pitchFamily="34" charset="-128"/>
              </a:rPr>
              <a:t>                                                                                   </a:t>
            </a:r>
            <a:r>
              <a:rPr lang="en-GB" altLang="en-US" sz="2400" dirty="0" smtClean="0">
                <a:ea typeface="ＭＳ Ｐゴシック" panose="020B0600070205080204" pitchFamily="34" charset="-128"/>
              </a:rPr>
              <a:t>   Peer</a:t>
            </a:r>
            <a:r>
              <a:rPr lang="en-GB" altLang="en-US" sz="2400" dirty="0">
                <a:ea typeface="ＭＳ Ｐゴシック" panose="020B0600070205080204" pitchFamily="34" charset="-128"/>
              </a:rPr>
              <a:t>, L. &amp; Reid, G. (2016) </a:t>
            </a:r>
            <a:r>
              <a:rPr lang="en-GB" altLang="en-US" sz="2400" i="1" dirty="0">
                <a:ea typeface="ＭＳ Ｐゴシック" panose="020B0600070205080204" pitchFamily="34" charset="-128"/>
              </a:rPr>
              <a:t>Special Educational Needs – A Guide for Inclusive Practice (2</a:t>
            </a:r>
            <a:r>
              <a:rPr lang="en-GB" altLang="en-US" sz="2400" i="1" baseline="30000" dirty="0">
                <a:ea typeface="ＭＳ Ｐゴシック" panose="020B0600070205080204" pitchFamily="34" charset="-128"/>
              </a:rPr>
              <a:t>nd</a:t>
            </a:r>
            <a:r>
              <a:rPr lang="en-GB" altLang="en-US" sz="2400" i="1" dirty="0">
                <a:ea typeface="ＭＳ Ｐゴシック" panose="020B0600070205080204" pitchFamily="34" charset="-128"/>
              </a:rPr>
              <a:t> ed.). </a:t>
            </a:r>
            <a:r>
              <a:rPr lang="en-GB" altLang="en-US" sz="2400" dirty="0">
                <a:ea typeface="ＭＳ Ｐゴシック" panose="020B0600070205080204" pitchFamily="34" charset="-128"/>
              </a:rPr>
              <a:t>London: Sage</a:t>
            </a:r>
            <a:r>
              <a:rPr lang="en-GB" altLang="en-US" sz="2400" dirty="0" smtClean="0">
                <a:ea typeface="ＭＳ Ｐゴシック" panose="020B0600070205080204" pitchFamily="34" charset="-128"/>
              </a:rPr>
              <a:t>.</a:t>
            </a:r>
          </a:p>
          <a:p>
            <a:r>
              <a:rPr lang="en-GB" altLang="en-US" sz="2400" dirty="0" smtClean="0">
                <a:ea typeface="ＭＳ Ｐゴシック" panose="020B0600070205080204" pitchFamily="34" charset="-128"/>
              </a:rPr>
              <a:t>Ryder, N. (2013) </a:t>
            </a:r>
            <a:r>
              <a:rPr lang="en-GB" altLang="en-US" sz="2400" i="1" dirty="0" err="1" smtClean="0">
                <a:ea typeface="ＭＳ Ｐゴシック" panose="020B0600070205080204" pitchFamily="34" charset="-128"/>
              </a:rPr>
              <a:t>Yr</a:t>
            </a:r>
            <a:r>
              <a:rPr lang="en-GB" altLang="en-US" sz="2400" i="1" dirty="0" smtClean="0">
                <a:ea typeface="ＭＳ Ｐゴシック" panose="020B0600070205080204" pitchFamily="34" charset="-128"/>
              </a:rPr>
              <a:t> ABC I </a:t>
            </a:r>
            <a:r>
              <a:rPr lang="en-GB" altLang="en-US" sz="2400" i="1" dirty="0" err="1" smtClean="0">
                <a:ea typeface="ＭＳ Ｐゴシック" panose="020B0600070205080204" pitchFamily="34" charset="-128"/>
              </a:rPr>
              <a:t>Anghenion</a:t>
            </a:r>
            <a:r>
              <a:rPr lang="en-GB" altLang="en-US" sz="2400" i="1" dirty="0" smtClean="0">
                <a:ea typeface="ＭＳ Ｐゴシック" panose="020B0600070205080204" pitchFamily="34" charset="-128"/>
              </a:rPr>
              <a:t> </a:t>
            </a:r>
            <a:r>
              <a:rPr lang="en-GB" altLang="en-US" sz="2400" i="1" dirty="0" err="1" smtClean="0">
                <a:ea typeface="ＭＳ Ｐゴシック" panose="020B0600070205080204" pitchFamily="34" charset="-128"/>
              </a:rPr>
              <a:t>Ychwanegol</a:t>
            </a:r>
            <a:r>
              <a:rPr lang="en-GB" altLang="en-US" sz="2400" i="1" dirty="0" smtClean="0">
                <a:ea typeface="ＭＳ Ｐゴシック" panose="020B0600070205080204" pitchFamily="34" charset="-128"/>
              </a:rPr>
              <a:t>.</a:t>
            </a:r>
            <a:r>
              <a:rPr lang="en-GB" altLang="en-US" sz="2400" dirty="0" smtClean="0">
                <a:ea typeface="ＭＳ Ｐゴシック" panose="020B0600070205080204" pitchFamily="34" charset="-128"/>
              </a:rPr>
              <a:t> </a:t>
            </a:r>
            <a:r>
              <a:rPr lang="en-GB" altLang="en-US" sz="2400" dirty="0" err="1" smtClean="0">
                <a:ea typeface="ＭＳ Ｐゴシック" panose="020B0600070205080204" pitchFamily="34" charset="-128"/>
              </a:rPr>
              <a:t>Caerfyrddin</a:t>
            </a:r>
            <a:r>
              <a:rPr lang="en-GB" altLang="en-US" sz="2400" dirty="0" smtClean="0">
                <a:ea typeface="ＭＳ Ｐゴシック" panose="020B0600070205080204" pitchFamily="34" charset="-128"/>
              </a:rPr>
              <a:t>: </a:t>
            </a:r>
            <a:r>
              <a:rPr lang="en-GB" altLang="en-US" sz="2400" dirty="0" err="1" smtClean="0">
                <a:ea typeface="ＭＳ Ｐゴシック" panose="020B0600070205080204" pitchFamily="34" charset="-128"/>
              </a:rPr>
              <a:t>Canolfan</a:t>
            </a:r>
            <a:r>
              <a:rPr lang="en-GB" altLang="en-US" sz="2400" dirty="0" smtClean="0">
                <a:ea typeface="ＭＳ Ｐゴシック" panose="020B0600070205080204" pitchFamily="34" charset="-128"/>
              </a:rPr>
              <a:t> </a:t>
            </a:r>
            <a:r>
              <a:rPr lang="en-GB" altLang="en-US" sz="2400" dirty="0" err="1" smtClean="0">
                <a:ea typeface="ＭＳ Ｐゴシック" panose="020B0600070205080204" pitchFamily="34" charset="-128"/>
              </a:rPr>
              <a:t>Peniarth</a:t>
            </a:r>
            <a:r>
              <a:rPr lang="en-GB" altLang="en-US" sz="2400" dirty="0" smtClean="0">
                <a:ea typeface="ＭＳ Ｐゴシック" panose="020B0600070205080204" pitchFamily="34" charset="-128"/>
              </a:rPr>
              <a:t>.                                                                                      Spooner</a:t>
            </a:r>
            <a:r>
              <a:rPr lang="en-GB" altLang="en-US" sz="2400" dirty="0">
                <a:ea typeface="ＭＳ Ｐゴシック" panose="020B0600070205080204" pitchFamily="34" charset="-128"/>
              </a:rPr>
              <a:t>, W. (2011) </a:t>
            </a:r>
            <a:r>
              <a:rPr lang="en-GB" altLang="en-US" sz="2400" i="1" dirty="0">
                <a:ea typeface="ＭＳ Ｐゴシック" panose="020B0600070205080204" pitchFamily="34" charset="-128"/>
              </a:rPr>
              <a:t>The SEN Handbook for Trainee Teachers, NQTs and Teaching Assistants. </a:t>
            </a:r>
            <a:r>
              <a:rPr lang="en-GB" altLang="en-US" sz="2400" dirty="0">
                <a:ea typeface="ＭＳ Ｐゴシック" panose="020B0600070205080204" pitchFamily="34" charset="-128"/>
              </a:rPr>
              <a:t>Abingdon: </a:t>
            </a:r>
            <a:r>
              <a:rPr lang="en-GB" altLang="en-US" sz="2400" dirty="0" smtClean="0">
                <a:ea typeface="ＭＳ Ｐゴシック" panose="020B0600070205080204" pitchFamily="34" charset="-128"/>
              </a:rPr>
              <a:t>Routledge.</a:t>
            </a:r>
            <a:endParaRPr lang="en-GB" altLang="en-US" sz="2400" dirty="0">
              <a:ea typeface="ＭＳ Ｐゴシック" panose="020B0600070205080204" pitchFamily="34" charset="-128"/>
            </a:endParaRPr>
          </a:p>
        </p:txBody>
      </p:sp>
    </p:spTree>
    <p:extLst>
      <p:ext uri="{BB962C8B-B14F-4D97-AF65-F5344CB8AC3E}">
        <p14:creationId xmlns:p14="http://schemas.microsoft.com/office/powerpoint/2010/main" val="205644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608</TotalTime>
  <Words>1272</Words>
  <Application>Microsoft Office PowerPoint</Application>
  <PresentationFormat>Widescreen</PresentationFormat>
  <Paragraphs>148</Paragraphs>
  <Slides>20</Slides>
  <Notes>5</Notes>
  <HiddenSlides>0</HiddenSlides>
  <MMClips>18</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ＭＳ Ｐゴシック</vt:lpstr>
      <vt:lpstr>Arial</vt:lpstr>
      <vt:lpstr>Arial Unicode MS</vt:lpstr>
      <vt:lpstr>Calibri</vt:lpstr>
      <vt:lpstr>Century Gothic</vt:lpstr>
      <vt:lpstr>Wingdings</vt:lpstr>
      <vt:lpstr>Wingdings 3</vt:lpstr>
      <vt:lpstr>Wisp</vt:lpstr>
      <vt:lpstr>ALN: Supporting Pupils with Physical and Medical Difficulties</vt:lpstr>
      <vt:lpstr>Aim</vt:lpstr>
      <vt:lpstr>The statutory obligations</vt:lpstr>
      <vt:lpstr>Defining Additional Learning Needs (ALN)</vt:lpstr>
      <vt:lpstr>The ALN Transformation Programme for Wales</vt:lpstr>
      <vt:lpstr>What are inclusion and equality?</vt:lpstr>
      <vt:lpstr>Inclusion and Equality</vt:lpstr>
      <vt:lpstr>How inclusive are we?</vt:lpstr>
      <vt:lpstr>Medical and Physical Difficulties</vt:lpstr>
      <vt:lpstr>Did you mention these?</vt:lpstr>
      <vt:lpstr>Reasonable adjustment – the three planning responsibilities for children with disabilities  </vt:lpstr>
      <vt:lpstr>Planning for inclusion</vt:lpstr>
      <vt:lpstr>Principles of Good Practice</vt:lpstr>
      <vt:lpstr>Person Centered Planning</vt:lpstr>
      <vt:lpstr> One Page Profile</vt:lpstr>
      <vt:lpstr>Dyspraxia</vt:lpstr>
      <vt:lpstr>Glyn’s day at school</vt:lpstr>
      <vt:lpstr>Consider</vt:lpstr>
      <vt:lpstr>Further reading</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ADY: Cefnogi Disgyblion ag Anawsterau Corfforol a Meddygol</dc:title>
  <dc:creator>Nanna Ryder</dc:creator>
  <cp:lastModifiedBy>Nanna Ryder</cp:lastModifiedBy>
  <cp:revision>50</cp:revision>
  <dcterms:created xsi:type="dcterms:W3CDTF">2020-03-16T21:15:10Z</dcterms:created>
  <dcterms:modified xsi:type="dcterms:W3CDTF">2020-03-18T08:33:58Z</dcterms:modified>
</cp:coreProperties>
</file>