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9" r:id="rId4"/>
    <p:sldId id="268" r:id="rId5"/>
    <p:sldId id="273" r:id="rId6"/>
    <p:sldId id="278" r:id="rId7"/>
    <p:sldId id="279" r:id="rId8"/>
    <p:sldId id="280" r:id="rId9"/>
    <p:sldId id="281" r:id="rId10"/>
    <p:sldId id="271" r:id="rId11"/>
    <p:sldId id="270" r:id="rId12"/>
    <p:sldId id="274" r:id="rId13"/>
    <p:sldId id="265" r:id="rId14"/>
    <p:sldId id="272" r:id="rId15"/>
    <p:sldId id="276" r:id="rId16"/>
  </p:sldIdLst>
  <p:sldSz cx="18288000" cy="10287000"/>
  <p:notesSz cx="6858000" cy="9144000"/>
  <p:embeddedFontLst>
    <p:embeddedFont>
      <p:font typeface="Canva Sans Bold" panose="020B0604020202020204" charset="0"/>
      <p:regular r:id="rId18"/>
    </p:embeddedFont>
    <p:embeddedFont>
      <p:font typeface="Poppins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3033" autoAdjust="0"/>
  </p:normalViewPr>
  <p:slideViewPr>
    <p:cSldViewPr>
      <p:cViewPr varScale="1">
        <p:scale>
          <a:sx n="42" d="100"/>
          <a:sy n="42" d="100"/>
        </p:scale>
        <p:origin x="780" y="2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ELENA MIRON" userId="a73a03d035206b72" providerId="LiveId" clId="{74A76198-8EE3-4ECA-B161-719FAA74DE5B}"/>
    <pc:docChg chg="mod delSld">
      <pc:chgData name="RAMONA ELENA MIRON" userId="a73a03d035206b72" providerId="LiveId" clId="{74A76198-8EE3-4ECA-B161-719FAA74DE5B}" dt="2025-12-01T13:00:23.466" v="2" actId="2696"/>
      <pc:docMkLst>
        <pc:docMk/>
      </pc:docMkLst>
      <pc:sldChg chg="del">
        <pc:chgData name="RAMONA ELENA MIRON" userId="a73a03d035206b72" providerId="LiveId" clId="{74A76198-8EE3-4ECA-B161-719FAA74DE5B}" dt="2025-12-01T13:00:15.440" v="1" actId="2696"/>
        <pc:sldMkLst>
          <pc:docMk/>
          <pc:sldMk cId="3703903580" sldId="275"/>
        </pc:sldMkLst>
      </pc:sldChg>
      <pc:sldChg chg="del">
        <pc:chgData name="RAMONA ELENA MIRON" userId="a73a03d035206b72" providerId="LiveId" clId="{74A76198-8EE3-4ECA-B161-719FAA74DE5B}" dt="2025-12-01T13:00:23.466" v="2" actId="2696"/>
        <pc:sldMkLst>
          <pc:docMk/>
          <pc:sldMk cId="4230678170" sldId="27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7E5FBE-18BE-41B8-A369-4FA2151501D4}" type="doc">
      <dgm:prSet loTypeId="urn:microsoft.com/office/officeart/2005/8/layout/vProcess5" loCatId="process" qsTypeId="urn:microsoft.com/office/officeart/2005/8/quickstyle/simple1" qsCatId="simple" csTypeId="urn:microsoft.com/office/officeart/2005/8/colors/accent2_1" csCatId="accent2" phldr="1"/>
      <dgm:spPr/>
      <dgm:t>
        <a:bodyPr/>
        <a:lstStyle/>
        <a:p>
          <a:endParaRPr lang="en-US"/>
        </a:p>
      </dgm:t>
    </dgm:pt>
    <dgm:pt modelId="{53BEFDFC-45A1-4BD8-9296-DAC6223407E3}">
      <dgm:prSet phldrT="[Text]" custT="1"/>
      <dgm:spPr/>
      <dgm:t>
        <a:bodyPr/>
        <a:lstStyle/>
        <a:p>
          <a:pPr algn="just"/>
          <a:r>
            <a:rPr lang="en-US" sz="2400" dirty="0">
              <a:latin typeface="Times New Roman" panose="02020603050405020304" pitchFamily="18" charset="0"/>
              <a:cs typeface="Times New Roman" panose="02020603050405020304" pitchFamily="18" charset="0"/>
            </a:rPr>
            <a:t>I conducted a Google Forms survey with ten Likert-scale questions on customer preferences.</a:t>
          </a:r>
        </a:p>
      </dgm:t>
    </dgm:pt>
    <dgm:pt modelId="{D1060526-9E89-4104-AA5A-5E0C9428D57B}" type="parTrans" cxnId="{3A1EBC91-5E9B-4EF6-8C20-EBB3F55F9A7A}">
      <dgm:prSet/>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470858DC-7C80-43AD-97CF-89632C9F77DE}" type="sibTrans" cxnId="{3A1EBC91-5E9B-4EF6-8C20-EBB3F55F9A7A}">
      <dgm:prSet custT="1"/>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84209370-61D3-494D-83A3-D0CD0464CB08}">
      <dgm:prSet phldrT="[Text]" custT="1"/>
      <dgm:spPr/>
      <dgm:t>
        <a:bodyPr/>
        <a:lstStyle/>
        <a:p>
          <a:pPr algn="just"/>
          <a:r>
            <a:rPr lang="en-US" sz="2400" dirty="0">
              <a:latin typeface="Times New Roman" panose="02020603050405020304" pitchFamily="18" charset="0"/>
              <a:cs typeface="Times New Roman" panose="02020603050405020304" pitchFamily="18" charset="0"/>
            </a:rPr>
            <a:t>62% value cake design equally to taste; 71% likely to recommend online cake brands.</a:t>
          </a:r>
        </a:p>
      </dgm:t>
    </dgm:pt>
    <dgm:pt modelId="{A0671278-2800-4D60-875D-EFEEA63652B0}" type="parTrans" cxnId="{7402654C-C359-4323-A0E8-1E724ED82D50}">
      <dgm:prSet/>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3C652B1C-02F2-450F-A74E-F5D842AD58D3}" type="sibTrans" cxnId="{7402654C-C359-4323-A0E8-1E724ED82D50}">
      <dgm:prSet custT="1"/>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7665F8B6-1394-4240-BBFF-6FC77D95DDCC}">
      <dgm:prSet phldrT="[Text]" custT="1"/>
      <dgm:spPr/>
      <dgm:t>
        <a:bodyPr/>
        <a:lstStyle/>
        <a:p>
          <a:pPr algn="just"/>
          <a:r>
            <a:rPr lang="en-US" sz="2400" dirty="0">
              <a:latin typeface="Times New Roman" panose="02020603050405020304" pitchFamily="18" charset="0"/>
              <a:cs typeface="Times New Roman" panose="02020603050405020304" pitchFamily="18" charset="0"/>
            </a:rPr>
            <a:t>Insights positioned BlissBite as a premium, convenience-driven, and design-focused brand.</a:t>
          </a:r>
        </a:p>
      </dgm:t>
    </dgm:pt>
    <dgm:pt modelId="{37536115-A940-4E34-B5C0-9FCF4199EDE9}" type="parTrans" cxnId="{9A4C9C1F-4F48-4C7C-BA0A-37D44999DE5B}">
      <dgm:prSet/>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A7B7B59D-3C6F-432C-B4B0-8C633E3E4BB2}" type="sibTrans" cxnId="{9A4C9C1F-4F48-4C7C-BA0A-37D44999DE5B}">
      <dgm:prSet custT="1"/>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93A45E28-994A-4D34-8DE3-23C8D65157B9}">
      <dgm:prSet phldrT="[Text]" custT="1"/>
      <dgm:spPr/>
      <dgm:t>
        <a:bodyPr/>
        <a:lstStyle/>
        <a:p>
          <a:pPr algn="just"/>
          <a:r>
            <a:rPr lang="en-US" sz="2400" dirty="0">
              <a:latin typeface="Times New Roman" panose="02020603050405020304" pitchFamily="18" charset="0"/>
              <a:cs typeface="Times New Roman" panose="02020603050405020304" pitchFamily="18" charset="0"/>
            </a:rPr>
            <a:t>48% willing to pay premium prices; 67% prefer online ordering.</a:t>
          </a:r>
        </a:p>
      </dgm:t>
    </dgm:pt>
    <dgm:pt modelId="{FF4483AD-441D-49C1-93CD-C544F16E81C7}" type="sibTrans" cxnId="{B782E31E-FC59-4C97-9909-CE0CC9BE3BFB}">
      <dgm:prSet custT="1"/>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B229A1AF-293C-4AC2-8DD1-E395CC151D4E}" type="parTrans" cxnId="{B782E31E-FC59-4C97-9909-CE0CC9BE3BFB}">
      <dgm:prSet/>
      <dgm:spPr/>
      <dgm:t>
        <a:bodyPr/>
        <a:lstStyle/>
        <a:p>
          <a:pPr algn="just"/>
          <a:endParaRPr lang="en-US" sz="2400">
            <a:solidFill>
              <a:schemeClr val="tx1"/>
            </a:solidFill>
            <a:latin typeface="Times New Roman" panose="02020603050405020304" pitchFamily="18" charset="0"/>
            <a:cs typeface="Times New Roman" panose="02020603050405020304" pitchFamily="18" charset="0"/>
          </a:endParaRPr>
        </a:p>
      </dgm:t>
    </dgm:pt>
    <dgm:pt modelId="{8914971C-D175-4F82-9E37-FB1DC655A422}" type="pres">
      <dgm:prSet presAssocID="{287E5FBE-18BE-41B8-A369-4FA2151501D4}" presName="outerComposite" presStyleCnt="0">
        <dgm:presLayoutVars>
          <dgm:chMax val="5"/>
          <dgm:dir/>
          <dgm:resizeHandles val="exact"/>
        </dgm:presLayoutVars>
      </dgm:prSet>
      <dgm:spPr/>
    </dgm:pt>
    <dgm:pt modelId="{A3D1F06F-6142-4B70-A235-0053FD94BC1A}" type="pres">
      <dgm:prSet presAssocID="{287E5FBE-18BE-41B8-A369-4FA2151501D4}" presName="dummyMaxCanvas" presStyleCnt="0">
        <dgm:presLayoutVars/>
      </dgm:prSet>
      <dgm:spPr/>
    </dgm:pt>
    <dgm:pt modelId="{6B4A6389-A17D-400F-B714-FEF249B464BF}" type="pres">
      <dgm:prSet presAssocID="{287E5FBE-18BE-41B8-A369-4FA2151501D4}" presName="FourNodes_1" presStyleLbl="node1" presStyleIdx="0" presStyleCnt="4" custLinFactNeighborY="-335">
        <dgm:presLayoutVars>
          <dgm:bulletEnabled val="1"/>
        </dgm:presLayoutVars>
      </dgm:prSet>
      <dgm:spPr/>
    </dgm:pt>
    <dgm:pt modelId="{F8A11EF7-0819-4590-B523-6E888E845CC9}" type="pres">
      <dgm:prSet presAssocID="{287E5FBE-18BE-41B8-A369-4FA2151501D4}" presName="FourNodes_2" presStyleLbl="node1" presStyleIdx="1" presStyleCnt="4">
        <dgm:presLayoutVars>
          <dgm:bulletEnabled val="1"/>
        </dgm:presLayoutVars>
      </dgm:prSet>
      <dgm:spPr/>
    </dgm:pt>
    <dgm:pt modelId="{846A5794-4AB3-4DA6-B033-1D17EEE459CD}" type="pres">
      <dgm:prSet presAssocID="{287E5FBE-18BE-41B8-A369-4FA2151501D4}" presName="FourNodes_3" presStyleLbl="node1" presStyleIdx="2" presStyleCnt="4">
        <dgm:presLayoutVars>
          <dgm:bulletEnabled val="1"/>
        </dgm:presLayoutVars>
      </dgm:prSet>
      <dgm:spPr/>
    </dgm:pt>
    <dgm:pt modelId="{C9255876-BF95-48A5-8425-674148365109}" type="pres">
      <dgm:prSet presAssocID="{287E5FBE-18BE-41B8-A369-4FA2151501D4}" presName="FourNodes_4" presStyleLbl="node1" presStyleIdx="3" presStyleCnt="4">
        <dgm:presLayoutVars>
          <dgm:bulletEnabled val="1"/>
        </dgm:presLayoutVars>
      </dgm:prSet>
      <dgm:spPr/>
    </dgm:pt>
    <dgm:pt modelId="{565D6259-F220-4280-831B-0D982CC9BDC8}" type="pres">
      <dgm:prSet presAssocID="{287E5FBE-18BE-41B8-A369-4FA2151501D4}" presName="FourConn_1-2" presStyleLbl="fgAccFollowNode1" presStyleIdx="0" presStyleCnt="3">
        <dgm:presLayoutVars>
          <dgm:bulletEnabled val="1"/>
        </dgm:presLayoutVars>
      </dgm:prSet>
      <dgm:spPr/>
    </dgm:pt>
    <dgm:pt modelId="{4EA687BD-0740-4A5B-988D-FCC5ACB35BE1}" type="pres">
      <dgm:prSet presAssocID="{287E5FBE-18BE-41B8-A369-4FA2151501D4}" presName="FourConn_2-3" presStyleLbl="fgAccFollowNode1" presStyleIdx="1" presStyleCnt="3">
        <dgm:presLayoutVars>
          <dgm:bulletEnabled val="1"/>
        </dgm:presLayoutVars>
      </dgm:prSet>
      <dgm:spPr/>
    </dgm:pt>
    <dgm:pt modelId="{6BD1B503-86A3-4DE4-84AF-04862EFE4EAA}" type="pres">
      <dgm:prSet presAssocID="{287E5FBE-18BE-41B8-A369-4FA2151501D4}" presName="FourConn_3-4" presStyleLbl="fgAccFollowNode1" presStyleIdx="2" presStyleCnt="3">
        <dgm:presLayoutVars>
          <dgm:bulletEnabled val="1"/>
        </dgm:presLayoutVars>
      </dgm:prSet>
      <dgm:spPr/>
    </dgm:pt>
    <dgm:pt modelId="{E2CB5E50-36C4-4AF4-88C4-C892AB0CB399}" type="pres">
      <dgm:prSet presAssocID="{287E5FBE-18BE-41B8-A369-4FA2151501D4}" presName="FourNodes_1_text" presStyleLbl="node1" presStyleIdx="3" presStyleCnt="4">
        <dgm:presLayoutVars>
          <dgm:bulletEnabled val="1"/>
        </dgm:presLayoutVars>
      </dgm:prSet>
      <dgm:spPr/>
    </dgm:pt>
    <dgm:pt modelId="{657CDD9F-F5B6-495B-A2DC-C65DA1E4EB7D}" type="pres">
      <dgm:prSet presAssocID="{287E5FBE-18BE-41B8-A369-4FA2151501D4}" presName="FourNodes_2_text" presStyleLbl="node1" presStyleIdx="3" presStyleCnt="4">
        <dgm:presLayoutVars>
          <dgm:bulletEnabled val="1"/>
        </dgm:presLayoutVars>
      </dgm:prSet>
      <dgm:spPr/>
    </dgm:pt>
    <dgm:pt modelId="{E3A76A20-02CC-4EEB-BCE7-FD9E7D2A6EA4}" type="pres">
      <dgm:prSet presAssocID="{287E5FBE-18BE-41B8-A369-4FA2151501D4}" presName="FourNodes_3_text" presStyleLbl="node1" presStyleIdx="3" presStyleCnt="4">
        <dgm:presLayoutVars>
          <dgm:bulletEnabled val="1"/>
        </dgm:presLayoutVars>
      </dgm:prSet>
      <dgm:spPr/>
    </dgm:pt>
    <dgm:pt modelId="{03448613-AE7C-4FF9-9F71-3240154A251D}" type="pres">
      <dgm:prSet presAssocID="{287E5FBE-18BE-41B8-A369-4FA2151501D4}" presName="FourNodes_4_text" presStyleLbl="node1" presStyleIdx="3" presStyleCnt="4">
        <dgm:presLayoutVars>
          <dgm:bulletEnabled val="1"/>
        </dgm:presLayoutVars>
      </dgm:prSet>
      <dgm:spPr/>
    </dgm:pt>
  </dgm:ptLst>
  <dgm:cxnLst>
    <dgm:cxn modelId="{5C8BFA0C-F331-4D4D-BA45-D7AF72E8E1DC}" type="presOf" srcId="{53BEFDFC-45A1-4BD8-9296-DAC6223407E3}" destId="{6B4A6389-A17D-400F-B714-FEF249B464BF}" srcOrd="0" destOrd="0" presId="urn:microsoft.com/office/officeart/2005/8/layout/vProcess5"/>
    <dgm:cxn modelId="{B782E31E-FC59-4C97-9909-CE0CC9BE3BFB}" srcId="{287E5FBE-18BE-41B8-A369-4FA2151501D4}" destId="{93A45E28-994A-4D34-8DE3-23C8D65157B9}" srcOrd="1" destOrd="0" parTransId="{B229A1AF-293C-4AC2-8DD1-E395CC151D4E}" sibTransId="{FF4483AD-441D-49C1-93CD-C544F16E81C7}"/>
    <dgm:cxn modelId="{9A4C9C1F-4F48-4C7C-BA0A-37D44999DE5B}" srcId="{287E5FBE-18BE-41B8-A369-4FA2151501D4}" destId="{7665F8B6-1394-4240-BBFF-6FC77D95DDCC}" srcOrd="3" destOrd="0" parTransId="{37536115-A940-4E34-B5C0-9FCF4199EDE9}" sibTransId="{A7B7B59D-3C6F-432C-B4B0-8C633E3E4BB2}"/>
    <dgm:cxn modelId="{963D5B38-2E7B-411F-BA7F-F22BFBEA7376}" type="presOf" srcId="{7665F8B6-1394-4240-BBFF-6FC77D95DDCC}" destId="{03448613-AE7C-4FF9-9F71-3240154A251D}" srcOrd="1" destOrd="0" presId="urn:microsoft.com/office/officeart/2005/8/layout/vProcess5"/>
    <dgm:cxn modelId="{18AC7748-3C22-4788-9611-A0CA8E6FC7D5}" type="presOf" srcId="{84209370-61D3-494D-83A3-D0CD0464CB08}" destId="{846A5794-4AB3-4DA6-B033-1D17EEE459CD}" srcOrd="0" destOrd="0" presId="urn:microsoft.com/office/officeart/2005/8/layout/vProcess5"/>
    <dgm:cxn modelId="{7402654C-C359-4323-A0E8-1E724ED82D50}" srcId="{287E5FBE-18BE-41B8-A369-4FA2151501D4}" destId="{84209370-61D3-494D-83A3-D0CD0464CB08}" srcOrd="2" destOrd="0" parTransId="{A0671278-2800-4D60-875D-EFEEA63652B0}" sibTransId="{3C652B1C-02F2-450F-A74E-F5D842AD58D3}"/>
    <dgm:cxn modelId="{168C2B70-63EF-4FBB-B317-718750A1C6E7}" type="presOf" srcId="{93A45E28-994A-4D34-8DE3-23C8D65157B9}" destId="{F8A11EF7-0819-4590-B523-6E888E845CC9}" srcOrd="0" destOrd="0" presId="urn:microsoft.com/office/officeart/2005/8/layout/vProcess5"/>
    <dgm:cxn modelId="{088E8A8A-1F31-44C7-BF2C-7288D5341513}" type="presOf" srcId="{470858DC-7C80-43AD-97CF-89632C9F77DE}" destId="{565D6259-F220-4280-831B-0D982CC9BDC8}" srcOrd="0" destOrd="0" presId="urn:microsoft.com/office/officeart/2005/8/layout/vProcess5"/>
    <dgm:cxn modelId="{4124028B-C26E-41E5-8791-586DC8DE32AE}" type="presOf" srcId="{93A45E28-994A-4D34-8DE3-23C8D65157B9}" destId="{657CDD9F-F5B6-495B-A2DC-C65DA1E4EB7D}" srcOrd="1" destOrd="0" presId="urn:microsoft.com/office/officeart/2005/8/layout/vProcess5"/>
    <dgm:cxn modelId="{3A1EBC91-5E9B-4EF6-8C20-EBB3F55F9A7A}" srcId="{287E5FBE-18BE-41B8-A369-4FA2151501D4}" destId="{53BEFDFC-45A1-4BD8-9296-DAC6223407E3}" srcOrd="0" destOrd="0" parTransId="{D1060526-9E89-4104-AA5A-5E0C9428D57B}" sibTransId="{470858DC-7C80-43AD-97CF-89632C9F77DE}"/>
    <dgm:cxn modelId="{CAC3D399-09FE-4EC6-B3AE-557861C3BE31}" type="presOf" srcId="{7665F8B6-1394-4240-BBFF-6FC77D95DDCC}" destId="{C9255876-BF95-48A5-8425-674148365109}" srcOrd="0" destOrd="0" presId="urn:microsoft.com/office/officeart/2005/8/layout/vProcess5"/>
    <dgm:cxn modelId="{EF96A2A1-B006-4A62-A927-E5F0709B37EC}" type="presOf" srcId="{3C652B1C-02F2-450F-A74E-F5D842AD58D3}" destId="{6BD1B503-86A3-4DE4-84AF-04862EFE4EAA}" srcOrd="0" destOrd="0" presId="urn:microsoft.com/office/officeart/2005/8/layout/vProcess5"/>
    <dgm:cxn modelId="{F39F18A4-064F-4A49-B5F6-9CB8EA9958D7}" type="presOf" srcId="{84209370-61D3-494D-83A3-D0CD0464CB08}" destId="{E3A76A20-02CC-4EEB-BCE7-FD9E7D2A6EA4}" srcOrd="1" destOrd="0" presId="urn:microsoft.com/office/officeart/2005/8/layout/vProcess5"/>
    <dgm:cxn modelId="{6D8BBDCF-86EE-445F-AFF9-5E8F45499B9C}" type="presOf" srcId="{FF4483AD-441D-49C1-93CD-C544F16E81C7}" destId="{4EA687BD-0740-4A5B-988D-FCC5ACB35BE1}" srcOrd="0" destOrd="0" presId="urn:microsoft.com/office/officeart/2005/8/layout/vProcess5"/>
    <dgm:cxn modelId="{EAE366DC-0620-47DB-A013-2D761BFE303A}" type="presOf" srcId="{287E5FBE-18BE-41B8-A369-4FA2151501D4}" destId="{8914971C-D175-4F82-9E37-FB1DC655A422}" srcOrd="0" destOrd="0" presId="urn:microsoft.com/office/officeart/2005/8/layout/vProcess5"/>
    <dgm:cxn modelId="{900BF1E9-97E3-4AB2-B825-5CF8FE3B2CF2}" type="presOf" srcId="{53BEFDFC-45A1-4BD8-9296-DAC6223407E3}" destId="{E2CB5E50-36C4-4AF4-88C4-C892AB0CB399}" srcOrd="1" destOrd="0" presId="urn:microsoft.com/office/officeart/2005/8/layout/vProcess5"/>
    <dgm:cxn modelId="{B215DB44-9367-4F65-A95F-265B270BF97D}" type="presParOf" srcId="{8914971C-D175-4F82-9E37-FB1DC655A422}" destId="{A3D1F06F-6142-4B70-A235-0053FD94BC1A}" srcOrd="0" destOrd="0" presId="urn:microsoft.com/office/officeart/2005/8/layout/vProcess5"/>
    <dgm:cxn modelId="{6156198B-75EB-48E4-A6C9-48CB4BB2290E}" type="presParOf" srcId="{8914971C-D175-4F82-9E37-FB1DC655A422}" destId="{6B4A6389-A17D-400F-B714-FEF249B464BF}" srcOrd="1" destOrd="0" presId="urn:microsoft.com/office/officeart/2005/8/layout/vProcess5"/>
    <dgm:cxn modelId="{05F51B96-BEC4-4CE2-B8D1-632CD029D6D2}" type="presParOf" srcId="{8914971C-D175-4F82-9E37-FB1DC655A422}" destId="{F8A11EF7-0819-4590-B523-6E888E845CC9}" srcOrd="2" destOrd="0" presId="urn:microsoft.com/office/officeart/2005/8/layout/vProcess5"/>
    <dgm:cxn modelId="{CD02A4D6-DC58-4F46-8E02-4E87FD66F1D7}" type="presParOf" srcId="{8914971C-D175-4F82-9E37-FB1DC655A422}" destId="{846A5794-4AB3-4DA6-B033-1D17EEE459CD}" srcOrd="3" destOrd="0" presId="urn:microsoft.com/office/officeart/2005/8/layout/vProcess5"/>
    <dgm:cxn modelId="{E80AD17C-D7ED-4D24-AF89-8C1E60F95291}" type="presParOf" srcId="{8914971C-D175-4F82-9E37-FB1DC655A422}" destId="{C9255876-BF95-48A5-8425-674148365109}" srcOrd="4" destOrd="0" presId="urn:microsoft.com/office/officeart/2005/8/layout/vProcess5"/>
    <dgm:cxn modelId="{A43EEF6D-D74C-458D-80AE-FAEA4E9E7C17}" type="presParOf" srcId="{8914971C-D175-4F82-9E37-FB1DC655A422}" destId="{565D6259-F220-4280-831B-0D982CC9BDC8}" srcOrd="5" destOrd="0" presId="urn:microsoft.com/office/officeart/2005/8/layout/vProcess5"/>
    <dgm:cxn modelId="{E0C5B7D2-3116-49CC-9B6A-53077DB3D980}" type="presParOf" srcId="{8914971C-D175-4F82-9E37-FB1DC655A422}" destId="{4EA687BD-0740-4A5B-988D-FCC5ACB35BE1}" srcOrd="6" destOrd="0" presId="urn:microsoft.com/office/officeart/2005/8/layout/vProcess5"/>
    <dgm:cxn modelId="{E9A0B2E2-3CAC-411A-A718-B4EA738414D4}" type="presParOf" srcId="{8914971C-D175-4F82-9E37-FB1DC655A422}" destId="{6BD1B503-86A3-4DE4-84AF-04862EFE4EAA}" srcOrd="7" destOrd="0" presId="urn:microsoft.com/office/officeart/2005/8/layout/vProcess5"/>
    <dgm:cxn modelId="{E9A741F6-FD45-438A-A9C5-5A21BD431483}" type="presParOf" srcId="{8914971C-D175-4F82-9E37-FB1DC655A422}" destId="{E2CB5E50-36C4-4AF4-88C4-C892AB0CB399}" srcOrd="8" destOrd="0" presId="urn:microsoft.com/office/officeart/2005/8/layout/vProcess5"/>
    <dgm:cxn modelId="{1DB248D5-DAAF-45F7-9EA6-CBABFE15E998}" type="presParOf" srcId="{8914971C-D175-4F82-9E37-FB1DC655A422}" destId="{657CDD9F-F5B6-495B-A2DC-C65DA1E4EB7D}" srcOrd="9" destOrd="0" presId="urn:microsoft.com/office/officeart/2005/8/layout/vProcess5"/>
    <dgm:cxn modelId="{F81B9382-6F1B-47E2-AEBF-4F76678D8796}" type="presParOf" srcId="{8914971C-D175-4F82-9E37-FB1DC655A422}" destId="{E3A76A20-02CC-4EEB-BCE7-FD9E7D2A6EA4}" srcOrd="10" destOrd="0" presId="urn:microsoft.com/office/officeart/2005/8/layout/vProcess5"/>
    <dgm:cxn modelId="{79E3B46E-1248-43B2-AAA5-29BBE4494803}" type="presParOf" srcId="{8914971C-D175-4F82-9E37-FB1DC655A422}" destId="{03448613-AE7C-4FF9-9F71-3240154A251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7E5FBE-18BE-41B8-A369-4FA2151501D4}" type="doc">
      <dgm:prSet loTypeId="urn:microsoft.com/office/officeart/2005/8/layout/vProcess5" loCatId="process" qsTypeId="urn:microsoft.com/office/officeart/2005/8/quickstyle/simple1" qsCatId="simple" csTypeId="urn:microsoft.com/office/officeart/2005/8/colors/accent2_3" csCatId="accent2" phldr="1"/>
      <dgm:spPr/>
      <dgm:t>
        <a:bodyPr/>
        <a:lstStyle/>
        <a:p>
          <a:endParaRPr lang="en-US"/>
        </a:p>
      </dgm:t>
    </dgm:pt>
    <dgm:pt modelId="{53BEFDFC-45A1-4BD8-9296-DAC6223407E3}">
      <dgm:prSet phldrT="[Text]" custT="1"/>
      <dgm:spPr/>
      <dgm:t>
        <a:bodyPr/>
        <a:lstStyle/>
        <a:p>
          <a:pPr algn="just">
            <a:lnSpc>
              <a:spcPct val="150000"/>
            </a:lnSpc>
          </a:pPr>
          <a:r>
            <a:rPr lang="en-US" sz="2400" dirty="0">
              <a:solidFill>
                <a:schemeClr val="tx1"/>
              </a:solidFill>
              <a:latin typeface="Times New Roman" panose="02020603050405020304" pitchFamily="18" charset="0"/>
              <a:cs typeface="Times New Roman" panose="02020603050405020304" pitchFamily="18" charset="0"/>
            </a:rPr>
            <a:t>Blissbite offers full cake customisation through a smooth and intuitive online platform. .</a:t>
          </a:r>
        </a:p>
      </dgm:t>
    </dgm:pt>
    <dgm:pt modelId="{D1060526-9E89-4104-AA5A-5E0C9428D57B}" type="parTrans" cxnId="{3A1EBC91-5E9B-4EF6-8C20-EBB3F55F9A7A}">
      <dgm:prSet/>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470858DC-7C80-43AD-97CF-89632C9F77DE}" type="sibTrans" cxnId="{3A1EBC91-5E9B-4EF6-8C20-EBB3F55F9A7A}">
      <dgm:prSet custT="1"/>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84209370-61D3-494D-83A3-D0CD0464CB08}">
      <dgm:prSet phldrT="[Text]" custT="1"/>
      <dgm:spPr/>
      <dgm:t>
        <a:bodyPr/>
        <a:lstStyle/>
        <a:p>
          <a:pPr algn="just">
            <a:lnSpc>
              <a:spcPct val="150000"/>
            </a:lnSpc>
          </a:pPr>
          <a:r>
            <a:rPr lang="en-US" sz="2400" dirty="0">
              <a:solidFill>
                <a:schemeClr val="tx1"/>
              </a:solidFill>
              <a:latin typeface="Times New Roman" panose="02020603050405020304" pitchFamily="18" charset="0"/>
              <a:cs typeface="Times New Roman" panose="02020603050405020304" pitchFamily="18" charset="0"/>
            </a:rPr>
            <a:t>Provides doorstep delivery with reliable packaging and freshness assurance.</a:t>
          </a:r>
        </a:p>
      </dgm:t>
    </dgm:pt>
    <dgm:pt modelId="{A0671278-2800-4D60-875D-EFEEA63652B0}" type="parTrans" cxnId="{7402654C-C359-4323-A0E8-1E724ED82D50}">
      <dgm:prSet/>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3C652B1C-02F2-450F-A74E-F5D842AD58D3}" type="sibTrans" cxnId="{7402654C-C359-4323-A0E8-1E724ED82D50}">
      <dgm:prSet custT="1"/>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93A45E28-994A-4D34-8DE3-23C8D65157B9}">
      <dgm:prSet phldrT="[Text]" custT="1"/>
      <dgm:spPr/>
      <dgm:t>
        <a:bodyPr/>
        <a:lstStyle/>
        <a:p>
          <a:pPr algn="just">
            <a:lnSpc>
              <a:spcPct val="150000"/>
            </a:lnSpc>
          </a:pPr>
          <a:r>
            <a:rPr lang="en-US" sz="2400" dirty="0">
              <a:solidFill>
                <a:schemeClr val="tx1"/>
              </a:solidFill>
              <a:latin typeface="Times New Roman" panose="02020603050405020304" pitchFamily="18" charset="0"/>
              <a:cs typeface="Times New Roman" panose="02020603050405020304" pitchFamily="18" charset="0"/>
            </a:rPr>
            <a:t>Combines premium ingredients with artistic, professional-quality designs.</a:t>
          </a:r>
        </a:p>
      </dgm:t>
    </dgm:pt>
    <dgm:pt modelId="{FF4483AD-441D-49C1-93CD-C544F16E81C7}" type="sibTrans" cxnId="{B782E31E-FC59-4C97-9909-CE0CC9BE3BFB}">
      <dgm:prSet custT="1"/>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B229A1AF-293C-4AC2-8DD1-E395CC151D4E}" type="parTrans" cxnId="{B782E31E-FC59-4C97-9909-CE0CC9BE3BFB}">
      <dgm:prSet/>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8914971C-D175-4F82-9E37-FB1DC655A422}" type="pres">
      <dgm:prSet presAssocID="{287E5FBE-18BE-41B8-A369-4FA2151501D4}" presName="outerComposite" presStyleCnt="0">
        <dgm:presLayoutVars>
          <dgm:chMax val="5"/>
          <dgm:dir/>
          <dgm:resizeHandles val="exact"/>
        </dgm:presLayoutVars>
      </dgm:prSet>
      <dgm:spPr/>
    </dgm:pt>
    <dgm:pt modelId="{A3D1F06F-6142-4B70-A235-0053FD94BC1A}" type="pres">
      <dgm:prSet presAssocID="{287E5FBE-18BE-41B8-A369-4FA2151501D4}" presName="dummyMaxCanvas" presStyleCnt="0">
        <dgm:presLayoutVars/>
      </dgm:prSet>
      <dgm:spPr/>
    </dgm:pt>
    <dgm:pt modelId="{FDB78136-37CF-4D68-8B20-241B48ECD751}" type="pres">
      <dgm:prSet presAssocID="{287E5FBE-18BE-41B8-A369-4FA2151501D4}" presName="ThreeNodes_1" presStyleLbl="node1" presStyleIdx="0" presStyleCnt="3">
        <dgm:presLayoutVars>
          <dgm:bulletEnabled val="1"/>
        </dgm:presLayoutVars>
      </dgm:prSet>
      <dgm:spPr/>
    </dgm:pt>
    <dgm:pt modelId="{45241C2E-7146-4AD7-BF17-B582F62EB02C}" type="pres">
      <dgm:prSet presAssocID="{287E5FBE-18BE-41B8-A369-4FA2151501D4}" presName="ThreeNodes_2" presStyleLbl="node1" presStyleIdx="1" presStyleCnt="3">
        <dgm:presLayoutVars>
          <dgm:bulletEnabled val="1"/>
        </dgm:presLayoutVars>
      </dgm:prSet>
      <dgm:spPr/>
    </dgm:pt>
    <dgm:pt modelId="{266798F9-F24E-4E22-9F1C-A2F8CC482F98}" type="pres">
      <dgm:prSet presAssocID="{287E5FBE-18BE-41B8-A369-4FA2151501D4}" presName="ThreeNodes_3" presStyleLbl="node1" presStyleIdx="2" presStyleCnt="3">
        <dgm:presLayoutVars>
          <dgm:bulletEnabled val="1"/>
        </dgm:presLayoutVars>
      </dgm:prSet>
      <dgm:spPr/>
    </dgm:pt>
    <dgm:pt modelId="{C545DC2B-8332-4DEF-8323-87A733784FD9}" type="pres">
      <dgm:prSet presAssocID="{287E5FBE-18BE-41B8-A369-4FA2151501D4}" presName="ThreeConn_1-2" presStyleLbl="fgAccFollowNode1" presStyleIdx="0" presStyleCnt="2">
        <dgm:presLayoutVars>
          <dgm:bulletEnabled val="1"/>
        </dgm:presLayoutVars>
      </dgm:prSet>
      <dgm:spPr/>
    </dgm:pt>
    <dgm:pt modelId="{A883D5AF-2386-486A-84EB-CE46EBAE0C71}" type="pres">
      <dgm:prSet presAssocID="{287E5FBE-18BE-41B8-A369-4FA2151501D4}" presName="ThreeConn_2-3" presStyleLbl="fgAccFollowNode1" presStyleIdx="1" presStyleCnt="2">
        <dgm:presLayoutVars>
          <dgm:bulletEnabled val="1"/>
        </dgm:presLayoutVars>
      </dgm:prSet>
      <dgm:spPr/>
    </dgm:pt>
    <dgm:pt modelId="{D592DAFC-F8FD-40FC-A586-5C970B527811}" type="pres">
      <dgm:prSet presAssocID="{287E5FBE-18BE-41B8-A369-4FA2151501D4}" presName="ThreeNodes_1_text" presStyleLbl="node1" presStyleIdx="2" presStyleCnt="3">
        <dgm:presLayoutVars>
          <dgm:bulletEnabled val="1"/>
        </dgm:presLayoutVars>
      </dgm:prSet>
      <dgm:spPr/>
    </dgm:pt>
    <dgm:pt modelId="{347531CA-D5FC-49A0-9AB8-BAF85F78E609}" type="pres">
      <dgm:prSet presAssocID="{287E5FBE-18BE-41B8-A369-4FA2151501D4}" presName="ThreeNodes_2_text" presStyleLbl="node1" presStyleIdx="2" presStyleCnt="3">
        <dgm:presLayoutVars>
          <dgm:bulletEnabled val="1"/>
        </dgm:presLayoutVars>
      </dgm:prSet>
      <dgm:spPr/>
    </dgm:pt>
    <dgm:pt modelId="{0BC68E05-0454-493E-9385-C2B07C31D592}" type="pres">
      <dgm:prSet presAssocID="{287E5FBE-18BE-41B8-A369-4FA2151501D4}" presName="ThreeNodes_3_text" presStyleLbl="node1" presStyleIdx="2" presStyleCnt="3">
        <dgm:presLayoutVars>
          <dgm:bulletEnabled val="1"/>
        </dgm:presLayoutVars>
      </dgm:prSet>
      <dgm:spPr/>
    </dgm:pt>
  </dgm:ptLst>
  <dgm:cxnLst>
    <dgm:cxn modelId="{B782E31E-FC59-4C97-9909-CE0CC9BE3BFB}" srcId="{287E5FBE-18BE-41B8-A369-4FA2151501D4}" destId="{93A45E28-994A-4D34-8DE3-23C8D65157B9}" srcOrd="1" destOrd="0" parTransId="{B229A1AF-293C-4AC2-8DD1-E395CC151D4E}" sibTransId="{FF4483AD-441D-49C1-93CD-C544F16E81C7}"/>
    <dgm:cxn modelId="{71602322-6247-4FD3-BAC9-014C4B437DB4}" type="presOf" srcId="{84209370-61D3-494D-83A3-D0CD0464CB08}" destId="{266798F9-F24E-4E22-9F1C-A2F8CC482F98}" srcOrd="0" destOrd="0" presId="urn:microsoft.com/office/officeart/2005/8/layout/vProcess5"/>
    <dgm:cxn modelId="{5063875E-5D51-4BA6-BA9F-5ED9702B91DC}" type="presOf" srcId="{470858DC-7C80-43AD-97CF-89632C9F77DE}" destId="{C545DC2B-8332-4DEF-8323-87A733784FD9}" srcOrd="0" destOrd="0" presId="urn:microsoft.com/office/officeart/2005/8/layout/vProcess5"/>
    <dgm:cxn modelId="{BCDB445F-0FD8-41D9-BCC7-89232158F07F}" type="presOf" srcId="{93A45E28-994A-4D34-8DE3-23C8D65157B9}" destId="{45241C2E-7146-4AD7-BF17-B582F62EB02C}" srcOrd="0" destOrd="0" presId="urn:microsoft.com/office/officeart/2005/8/layout/vProcess5"/>
    <dgm:cxn modelId="{DC99C862-78AD-4204-8440-3FD4DB2E75A1}" type="presOf" srcId="{53BEFDFC-45A1-4BD8-9296-DAC6223407E3}" destId="{FDB78136-37CF-4D68-8B20-241B48ECD751}" srcOrd="0" destOrd="0" presId="urn:microsoft.com/office/officeart/2005/8/layout/vProcess5"/>
    <dgm:cxn modelId="{7402654C-C359-4323-A0E8-1E724ED82D50}" srcId="{287E5FBE-18BE-41B8-A369-4FA2151501D4}" destId="{84209370-61D3-494D-83A3-D0CD0464CB08}" srcOrd="2" destOrd="0" parTransId="{A0671278-2800-4D60-875D-EFEEA63652B0}" sibTransId="{3C652B1C-02F2-450F-A74E-F5D842AD58D3}"/>
    <dgm:cxn modelId="{11ACD84E-9992-4D63-AE1A-8701CCB77B1F}" type="presOf" srcId="{287E5FBE-18BE-41B8-A369-4FA2151501D4}" destId="{8914971C-D175-4F82-9E37-FB1DC655A422}" srcOrd="0" destOrd="0" presId="urn:microsoft.com/office/officeart/2005/8/layout/vProcess5"/>
    <dgm:cxn modelId="{3A1EBC91-5E9B-4EF6-8C20-EBB3F55F9A7A}" srcId="{287E5FBE-18BE-41B8-A369-4FA2151501D4}" destId="{53BEFDFC-45A1-4BD8-9296-DAC6223407E3}" srcOrd="0" destOrd="0" parTransId="{D1060526-9E89-4104-AA5A-5E0C9428D57B}" sibTransId="{470858DC-7C80-43AD-97CF-89632C9F77DE}"/>
    <dgm:cxn modelId="{9EABDFCA-74C5-4C38-A1B3-155CCFCF6FF3}" type="presOf" srcId="{84209370-61D3-494D-83A3-D0CD0464CB08}" destId="{0BC68E05-0454-493E-9385-C2B07C31D592}" srcOrd="1" destOrd="0" presId="urn:microsoft.com/office/officeart/2005/8/layout/vProcess5"/>
    <dgm:cxn modelId="{9DAB28E6-4F14-4C51-B549-2D6EA74374A9}" type="presOf" srcId="{FF4483AD-441D-49C1-93CD-C544F16E81C7}" destId="{A883D5AF-2386-486A-84EB-CE46EBAE0C71}" srcOrd="0" destOrd="0" presId="urn:microsoft.com/office/officeart/2005/8/layout/vProcess5"/>
    <dgm:cxn modelId="{0FE956FB-FD16-4D6B-AFE7-E606D5D1D925}" type="presOf" srcId="{53BEFDFC-45A1-4BD8-9296-DAC6223407E3}" destId="{D592DAFC-F8FD-40FC-A586-5C970B527811}" srcOrd="1" destOrd="0" presId="urn:microsoft.com/office/officeart/2005/8/layout/vProcess5"/>
    <dgm:cxn modelId="{38DF22FC-F9E0-4A6E-9AB1-81490CD20898}" type="presOf" srcId="{93A45E28-994A-4D34-8DE3-23C8D65157B9}" destId="{347531CA-D5FC-49A0-9AB8-BAF85F78E609}" srcOrd="1" destOrd="0" presId="urn:microsoft.com/office/officeart/2005/8/layout/vProcess5"/>
    <dgm:cxn modelId="{BB242F47-4EAE-49FD-A63E-913BE7414232}" type="presParOf" srcId="{8914971C-D175-4F82-9E37-FB1DC655A422}" destId="{A3D1F06F-6142-4B70-A235-0053FD94BC1A}" srcOrd="0" destOrd="0" presId="urn:microsoft.com/office/officeart/2005/8/layout/vProcess5"/>
    <dgm:cxn modelId="{13B5F944-8990-406F-AFAF-0FDA134EECAD}" type="presParOf" srcId="{8914971C-D175-4F82-9E37-FB1DC655A422}" destId="{FDB78136-37CF-4D68-8B20-241B48ECD751}" srcOrd="1" destOrd="0" presId="urn:microsoft.com/office/officeart/2005/8/layout/vProcess5"/>
    <dgm:cxn modelId="{FD602084-1DE8-4B8B-999F-CB2DDD63601E}" type="presParOf" srcId="{8914971C-D175-4F82-9E37-FB1DC655A422}" destId="{45241C2E-7146-4AD7-BF17-B582F62EB02C}" srcOrd="2" destOrd="0" presId="urn:microsoft.com/office/officeart/2005/8/layout/vProcess5"/>
    <dgm:cxn modelId="{5B49C116-7419-4273-BD9C-F235CD926227}" type="presParOf" srcId="{8914971C-D175-4F82-9E37-FB1DC655A422}" destId="{266798F9-F24E-4E22-9F1C-A2F8CC482F98}" srcOrd="3" destOrd="0" presId="urn:microsoft.com/office/officeart/2005/8/layout/vProcess5"/>
    <dgm:cxn modelId="{56F290DF-A963-4752-81FE-C3CF849A6230}" type="presParOf" srcId="{8914971C-D175-4F82-9E37-FB1DC655A422}" destId="{C545DC2B-8332-4DEF-8323-87A733784FD9}" srcOrd="4" destOrd="0" presId="urn:microsoft.com/office/officeart/2005/8/layout/vProcess5"/>
    <dgm:cxn modelId="{8B4D78F8-5FFD-4449-A46C-FA0E99D34DE7}" type="presParOf" srcId="{8914971C-D175-4F82-9E37-FB1DC655A422}" destId="{A883D5AF-2386-486A-84EB-CE46EBAE0C71}" srcOrd="5" destOrd="0" presId="urn:microsoft.com/office/officeart/2005/8/layout/vProcess5"/>
    <dgm:cxn modelId="{F4AC4DB7-B480-444E-B555-2A541D251E94}" type="presParOf" srcId="{8914971C-D175-4F82-9E37-FB1DC655A422}" destId="{D592DAFC-F8FD-40FC-A586-5C970B527811}" srcOrd="6" destOrd="0" presId="urn:microsoft.com/office/officeart/2005/8/layout/vProcess5"/>
    <dgm:cxn modelId="{961D4617-BC60-4965-8784-E57910278C9E}" type="presParOf" srcId="{8914971C-D175-4F82-9E37-FB1DC655A422}" destId="{347531CA-D5FC-49A0-9AB8-BAF85F78E609}" srcOrd="7" destOrd="0" presId="urn:microsoft.com/office/officeart/2005/8/layout/vProcess5"/>
    <dgm:cxn modelId="{CB00D04B-F989-4F3B-95D6-F95F853CF882}" type="presParOf" srcId="{8914971C-D175-4F82-9E37-FB1DC655A422}" destId="{0BC68E05-0454-493E-9385-C2B07C31D59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7E5FBE-18BE-41B8-A369-4FA2151501D4}" type="doc">
      <dgm:prSet loTypeId="urn:microsoft.com/office/officeart/2005/8/layout/vProcess5" loCatId="process" qsTypeId="urn:microsoft.com/office/officeart/2005/8/quickstyle/simple1" qsCatId="simple" csTypeId="urn:microsoft.com/office/officeart/2005/8/colors/accent3_5" csCatId="accent3" phldr="1"/>
      <dgm:spPr/>
      <dgm:t>
        <a:bodyPr/>
        <a:lstStyle/>
        <a:p>
          <a:endParaRPr lang="en-US"/>
        </a:p>
      </dgm:t>
    </dgm:pt>
    <dgm:pt modelId="{53BEFDFC-45A1-4BD8-9296-DAC6223407E3}">
      <dgm:prSet phldrT="[Text]" custT="1"/>
      <dgm:spPr/>
      <dgm:t>
        <a:bodyPr/>
        <a:lstStyle/>
        <a:p>
          <a:pPr algn="just">
            <a:lnSpc>
              <a:spcPct val="150000"/>
            </a:lnSpc>
          </a:pPr>
          <a:r>
            <a:rPr lang="en-US" sz="2400">
              <a:solidFill>
                <a:schemeClr val="tx1"/>
              </a:solidFill>
              <a:latin typeface="Times New Roman" panose="02020603050405020304" pitchFamily="18" charset="0"/>
              <a:cs typeface="Times New Roman" panose="02020603050405020304" pitchFamily="18" charset="0"/>
            </a:rPr>
            <a:t>Branding uses pastel pink and gold tones for a warm, elegant aesthetic.</a:t>
          </a:r>
          <a:endParaRPr lang="en-US" sz="2400" dirty="0">
            <a:solidFill>
              <a:schemeClr val="tx1"/>
            </a:solidFill>
            <a:latin typeface="Times New Roman" panose="02020603050405020304" pitchFamily="18" charset="0"/>
            <a:cs typeface="Times New Roman" panose="02020603050405020304" pitchFamily="18" charset="0"/>
          </a:endParaRPr>
        </a:p>
      </dgm:t>
    </dgm:pt>
    <dgm:pt modelId="{D1060526-9E89-4104-AA5A-5E0C9428D57B}" type="parTrans" cxnId="{3A1EBC91-5E9B-4EF6-8C20-EBB3F55F9A7A}">
      <dgm:prSet/>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470858DC-7C80-43AD-97CF-89632C9F77DE}" type="sibTrans" cxnId="{3A1EBC91-5E9B-4EF6-8C20-EBB3F55F9A7A}">
      <dgm:prSet custT="1"/>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84209370-61D3-494D-83A3-D0CD0464CB08}">
      <dgm:prSet phldrT="[Text]" custT="1"/>
      <dgm:spPr/>
      <dgm:t>
        <a:bodyPr/>
        <a:lstStyle/>
        <a:p>
          <a:pPr algn="just">
            <a:lnSpc>
              <a:spcPct val="150000"/>
            </a:lnSpc>
          </a:pPr>
          <a:r>
            <a:rPr lang="en-US" sz="2400">
              <a:solidFill>
                <a:schemeClr val="tx1"/>
              </a:solidFill>
              <a:latin typeface="Times New Roman" panose="02020603050405020304" pitchFamily="18" charset="0"/>
              <a:cs typeface="Times New Roman" panose="02020603050405020304" pitchFamily="18" charset="0"/>
            </a:rPr>
            <a:t>Consistent branding across website, Instagram posts, and marketing materials.</a:t>
          </a:r>
          <a:endParaRPr lang="en-US" sz="2400" dirty="0">
            <a:solidFill>
              <a:schemeClr val="tx1"/>
            </a:solidFill>
            <a:latin typeface="Times New Roman" panose="02020603050405020304" pitchFamily="18" charset="0"/>
            <a:cs typeface="Times New Roman" panose="02020603050405020304" pitchFamily="18" charset="0"/>
          </a:endParaRPr>
        </a:p>
      </dgm:t>
    </dgm:pt>
    <dgm:pt modelId="{A0671278-2800-4D60-875D-EFEEA63652B0}" type="parTrans" cxnId="{7402654C-C359-4323-A0E8-1E724ED82D50}">
      <dgm:prSet/>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3C652B1C-02F2-450F-A74E-F5D842AD58D3}" type="sibTrans" cxnId="{7402654C-C359-4323-A0E8-1E724ED82D50}">
      <dgm:prSet custT="1"/>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93A45E28-994A-4D34-8DE3-23C8D65157B9}">
      <dgm:prSet phldrT="[Text]" custT="1"/>
      <dgm:spPr/>
      <dgm:t>
        <a:bodyPr/>
        <a:lstStyle/>
        <a:p>
          <a:pPr algn="just">
            <a:lnSpc>
              <a:spcPct val="150000"/>
            </a:lnSpc>
          </a:pPr>
          <a:r>
            <a:rPr lang="en-US" sz="2400">
              <a:solidFill>
                <a:schemeClr val="tx1"/>
              </a:solidFill>
              <a:latin typeface="Times New Roman" panose="02020603050405020304" pitchFamily="18" charset="0"/>
              <a:cs typeface="Times New Roman" panose="02020603050405020304" pitchFamily="18" charset="0"/>
            </a:rPr>
            <a:t>Logo and visuals emphasise creativity, celebration, and premium quality.</a:t>
          </a:r>
          <a:endParaRPr lang="en-US" sz="2400" dirty="0">
            <a:solidFill>
              <a:schemeClr val="tx1"/>
            </a:solidFill>
            <a:latin typeface="Times New Roman" panose="02020603050405020304" pitchFamily="18" charset="0"/>
            <a:cs typeface="Times New Roman" panose="02020603050405020304" pitchFamily="18" charset="0"/>
          </a:endParaRPr>
        </a:p>
      </dgm:t>
    </dgm:pt>
    <dgm:pt modelId="{FF4483AD-441D-49C1-93CD-C544F16E81C7}" type="sibTrans" cxnId="{B782E31E-FC59-4C97-9909-CE0CC9BE3BFB}">
      <dgm:prSet custT="1"/>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B229A1AF-293C-4AC2-8DD1-E395CC151D4E}" type="parTrans" cxnId="{B782E31E-FC59-4C97-9909-CE0CC9BE3BFB}">
      <dgm:prSet/>
      <dgm:spPr/>
      <dgm:t>
        <a:bodyPr/>
        <a:lstStyle/>
        <a:p>
          <a:pPr algn="just">
            <a:lnSpc>
              <a:spcPct val="150000"/>
            </a:lnSpc>
          </a:pPr>
          <a:endParaRPr lang="en-US" sz="2400">
            <a:solidFill>
              <a:schemeClr val="tx1"/>
            </a:solidFill>
            <a:latin typeface="Times New Roman" panose="02020603050405020304" pitchFamily="18" charset="0"/>
            <a:cs typeface="Times New Roman" panose="02020603050405020304" pitchFamily="18" charset="0"/>
          </a:endParaRPr>
        </a:p>
      </dgm:t>
    </dgm:pt>
    <dgm:pt modelId="{8914971C-D175-4F82-9E37-FB1DC655A422}" type="pres">
      <dgm:prSet presAssocID="{287E5FBE-18BE-41B8-A369-4FA2151501D4}" presName="outerComposite" presStyleCnt="0">
        <dgm:presLayoutVars>
          <dgm:chMax val="5"/>
          <dgm:dir/>
          <dgm:resizeHandles val="exact"/>
        </dgm:presLayoutVars>
      </dgm:prSet>
      <dgm:spPr/>
    </dgm:pt>
    <dgm:pt modelId="{A3D1F06F-6142-4B70-A235-0053FD94BC1A}" type="pres">
      <dgm:prSet presAssocID="{287E5FBE-18BE-41B8-A369-4FA2151501D4}" presName="dummyMaxCanvas" presStyleCnt="0">
        <dgm:presLayoutVars/>
      </dgm:prSet>
      <dgm:spPr/>
    </dgm:pt>
    <dgm:pt modelId="{FDB78136-37CF-4D68-8B20-241B48ECD751}" type="pres">
      <dgm:prSet presAssocID="{287E5FBE-18BE-41B8-A369-4FA2151501D4}" presName="ThreeNodes_1" presStyleLbl="node1" presStyleIdx="0" presStyleCnt="3">
        <dgm:presLayoutVars>
          <dgm:bulletEnabled val="1"/>
        </dgm:presLayoutVars>
      </dgm:prSet>
      <dgm:spPr/>
    </dgm:pt>
    <dgm:pt modelId="{45241C2E-7146-4AD7-BF17-B582F62EB02C}" type="pres">
      <dgm:prSet presAssocID="{287E5FBE-18BE-41B8-A369-4FA2151501D4}" presName="ThreeNodes_2" presStyleLbl="node1" presStyleIdx="1" presStyleCnt="3">
        <dgm:presLayoutVars>
          <dgm:bulletEnabled val="1"/>
        </dgm:presLayoutVars>
      </dgm:prSet>
      <dgm:spPr/>
    </dgm:pt>
    <dgm:pt modelId="{266798F9-F24E-4E22-9F1C-A2F8CC482F98}" type="pres">
      <dgm:prSet presAssocID="{287E5FBE-18BE-41B8-A369-4FA2151501D4}" presName="ThreeNodes_3" presStyleLbl="node1" presStyleIdx="2" presStyleCnt="3">
        <dgm:presLayoutVars>
          <dgm:bulletEnabled val="1"/>
        </dgm:presLayoutVars>
      </dgm:prSet>
      <dgm:spPr/>
    </dgm:pt>
    <dgm:pt modelId="{C545DC2B-8332-4DEF-8323-87A733784FD9}" type="pres">
      <dgm:prSet presAssocID="{287E5FBE-18BE-41B8-A369-4FA2151501D4}" presName="ThreeConn_1-2" presStyleLbl="fgAccFollowNode1" presStyleIdx="0" presStyleCnt="2">
        <dgm:presLayoutVars>
          <dgm:bulletEnabled val="1"/>
        </dgm:presLayoutVars>
      </dgm:prSet>
      <dgm:spPr/>
    </dgm:pt>
    <dgm:pt modelId="{A883D5AF-2386-486A-84EB-CE46EBAE0C71}" type="pres">
      <dgm:prSet presAssocID="{287E5FBE-18BE-41B8-A369-4FA2151501D4}" presName="ThreeConn_2-3" presStyleLbl="fgAccFollowNode1" presStyleIdx="1" presStyleCnt="2">
        <dgm:presLayoutVars>
          <dgm:bulletEnabled val="1"/>
        </dgm:presLayoutVars>
      </dgm:prSet>
      <dgm:spPr/>
    </dgm:pt>
    <dgm:pt modelId="{D592DAFC-F8FD-40FC-A586-5C970B527811}" type="pres">
      <dgm:prSet presAssocID="{287E5FBE-18BE-41B8-A369-4FA2151501D4}" presName="ThreeNodes_1_text" presStyleLbl="node1" presStyleIdx="2" presStyleCnt="3">
        <dgm:presLayoutVars>
          <dgm:bulletEnabled val="1"/>
        </dgm:presLayoutVars>
      </dgm:prSet>
      <dgm:spPr/>
    </dgm:pt>
    <dgm:pt modelId="{347531CA-D5FC-49A0-9AB8-BAF85F78E609}" type="pres">
      <dgm:prSet presAssocID="{287E5FBE-18BE-41B8-A369-4FA2151501D4}" presName="ThreeNodes_2_text" presStyleLbl="node1" presStyleIdx="2" presStyleCnt="3">
        <dgm:presLayoutVars>
          <dgm:bulletEnabled val="1"/>
        </dgm:presLayoutVars>
      </dgm:prSet>
      <dgm:spPr/>
    </dgm:pt>
    <dgm:pt modelId="{0BC68E05-0454-493E-9385-C2B07C31D592}" type="pres">
      <dgm:prSet presAssocID="{287E5FBE-18BE-41B8-A369-4FA2151501D4}" presName="ThreeNodes_3_text" presStyleLbl="node1" presStyleIdx="2" presStyleCnt="3">
        <dgm:presLayoutVars>
          <dgm:bulletEnabled val="1"/>
        </dgm:presLayoutVars>
      </dgm:prSet>
      <dgm:spPr/>
    </dgm:pt>
  </dgm:ptLst>
  <dgm:cxnLst>
    <dgm:cxn modelId="{B017550B-9DEE-4925-B582-B532B74D135F}" type="presOf" srcId="{84209370-61D3-494D-83A3-D0CD0464CB08}" destId="{0BC68E05-0454-493E-9385-C2B07C31D592}" srcOrd="1" destOrd="0" presId="urn:microsoft.com/office/officeart/2005/8/layout/vProcess5"/>
    <dgm:cxn modelId="{B782E31E-FC59-4C97-9909-CE0CC9BE3BFB}" srcId="{287E5FBE-18BE-41B8-A369-4FA2151501D4}" destId="{93A45E28-994A-4D34-8DE3-23C8D65157B9}" srcOrd="1" destOrd="0" parTransId="{B229A1AF-293C-4AC2-8DD1-E395CC151D4E}" sibTransId="{FF4483AD-441D-49C1-93CD-C544F16E81C7}"/>
    <dgm:cxn modelId="{059BCD38-51C8-424F-800A-18804109429C}" type="presOf" srcId="{FF4483AD-441D-49C1-93CD-C544F16E81C7}" destId="{A883D5AF-2386-486A-84EB-CE46EBAE0C71}" srcOrd="0" destOrd="0" presId="urn:microsoft.com/office/officeart/2005/8/layout/vProcess5"/>
    <dgm:cxn modelId="{8FC97B48-C25E-4FAA-8148-E7E22A6CDB16}" type="presOf" srcId="{93A45E28-994A-4D34-8DE3-23C8D65157B9}" destId="{347531CA-D5FC-49A0-9AB8-BAF85F78E609}" srcOrd="1" destOrd="0" presId="urn:microsoft.com/office/officeart/2005/8/layout/vProcess5"/>
    <dgm:cxn modelId="{7402654C-C359-4323-A0E8-1E724ED82D50}" srcId="{287E5FBE-18BE-41B8-A369-4FA2151501D4}" destId="{84209370-61D3-494D-83A3-D0CD0464CB08}" srcOrd="2" destOrd="0" parTransId="{A0671278-2800-4D60-875D-EFEEA63652B0}" sibTransId="{3C652B1C-02F2-450F-A74E-F5D842AD58D3}"/>
    <dgm:cxn modelId="{26279C86-4504-4F95-B420-03EC61D453EE}" type="presOf" srcId="{93A45E28-994A-4D34-8DE3-23C8D65157B9}" destId="{45241C2E-7146-4AD7-BF17-B582F62EB02C}" srcOrd="0" destOrd="0" presId="urn:microsoft.com/office/officeart/2005/8/layout/vProcess5"/>
    <dgm:cxn modelId="{3A1EBC91-5E9B-4EF6-8C20-EBB3F55F9A7A}" srcId="{287E5FBE-18BE-41B8-A369-4FA2151501D4}" destId="{53BEFDFC-45A1-4BD8-9296-DAC6223407E3}" srcOrd="0" destOrd="0" parTransId="{D1060526-9E89-4104-AA5A-5E0C9428D57B}" sibTransId="{470858DC-7C80-43AD-97CF-89632C9F77DE}"/>
    <dgm:cxn modelId="{531A5C92-B3B8-4F1D-B030-02CE1861B570}" type="presOf" srcId="{53BEFDFC-45A1-4BD8-9296-DAC6223407E3}" destId="{FDB78136-37CF-4D68-8B20-241B48ECD751}" srcOrd="0" destOrd="0" presId="urn:microsoft.com/office/officeart/2005/8/layout/vProcess5"/>
    <dgm:cxn modelId="{CAB10DC1-129A-46EE-A52B-52582FE7C93E}" type="presOf" srcId="{53BEFDFC-45A1-4BD8-9296-DAC6223407E3}" destId="{D592DAFC-F8FD-40FC-A586-5C970B527811}" srcOrd="1" destOrd="0" presId="urn:microsoft.com/office/officeart/2005/8/layout/vProcess5"/>
    <dgm:cxn modelId="{5B0DAFE9-8758-496D-97A1-68CF3B3E9ADD}" type="presOf" srcId="{470858DC-7C80-43AD-97CF-89632C9F77DE}" destId="{C545DC2B-8332-4DEF-8323-87A733784FD9}" srcOrd="0" destOrd="0" presId="urn:microsoft.com/office/officeart/2005/8/layout/vProcess5"/>
    <dgm:cxn modelId="{D98494EB-BD04-4A2F-B06E-AD7DFB599F25}" type="presOf" srcId="{84209370-61D3-494D-83A3-D0CD0464CB08}" destId="{266798F9-F24E-4E22-9F1C-A2F8CC482F98}" srcOrd="0" destOrd="0" presId="urn:microsoft.com/office/officeart/2005/8/layout/vProcess5"/>
    <dgm:cxn modelId="{416DD0F7-A6A4-467D-A816-95B993087175}" type="presOf" srcId="{287E5FBE-18BE-41B8-A369-4FA2151501D4}" destId="{8914971C-D175-4F82-9E37-FB1DC655A422}" srcOrd="0" destOrd="0" presId="urn:microsoft.com/office/officeart/2005/8/layout/vProcess5"/>
    <dgm:cxn modelId="{841E84D8-D0C4-4BF6-9A4C-D86AF0C3D6D9}" type="presParOf" srcId="{8914971C-D175-4F82-9E37-FB1DC655A422}" destId="{A3D1F06F-6142-4B70-A235-0053FD94BC1A}" srcOrd="0" destOrd="0" presId="urn:microsoft.com/office/officeart/2005/8/layout/vProcess5"/>
    <dgm:cxn modelId="{DD1E33A0-5C18-482C-A99E-B46B291B0D6E}" type="presParOf" srcId="{8914971C-D175-4F82-9E37-FB1DC655A422}" destId="{FDB78136-37CF-4D68-8B20-241B48ECD751}" srcOrd="1" destOrd="0" presId="urn:microsoft.com/office/officeart/2005/8/layout/vProcess5"/>
    <dgm:cxn modelId="{ACC80E82-18B9-44FE-8DD7-FEE326CF2CAD}" type="presParOf" srcId="{8914971C-D175-4F82-9E37-FB1DC655A422}" destId="{45241C2E-7146-4AD7-BF17-B582F62EB02C}" srcOrd="2" destOrd="0" presId="urn:microsoft.com/office/officeart/2005/8/layout/vProcess5"/>
    <dgm:cxn modelId="{65065BBE-EE2F-4423-BA81-2FE70CA38F9C}" type="presParOf" srcId="{8914971C-D175-4F82-9E37-FB1DC655A422}" destId="{266798F9-F24E-4E22-9F1C-A2F8CC482F98}" srcOrd="3" destOrd="0" presId="urn:microsoft.com/office/officeart/2005/8/layout/vProcess5"/>
    <dgm:cxn modelId="{5F48F2CE-51B3-41FE-BF96-45D2A853B566}" type="presParOf" srcId="{8914971C-D175-4F82-9E37-FB1DC655A422}" destId="{C545DC2B-8332-4DEF-8323-87A733784FD9}" srcOrd="4" destOrd="0" presId="urn:microsoft.com/office/officeart/2005/8/layout/vProcess5"/>
    <dgm:cxn modelId="{11D191E0-8D2E-4E16-9F30-7162A6AF356C}" type="presParOf" srcId="{8914971C-D175-4F82-9E37-FB1DC655A422}" destId="{A883D5AF-2386-486A-84EB-CE46EBAE0C71}" srcOrd="5" destOrd="0" presId="urn:microsoft.com/office/officeart/2005/8/layout/vProcess5"/>
    <dgm:cxn modelId="{C78971B4-A7C9-42F6-ABAC-50B3E6995DA2}" type="presParOf" srcId="{8914971C-D175-4F82-9E37-FB1DC655A422}" destId="{D592DAFC-F8FD-40FC-A586-5C970B527811}" srcOrd="6" destOrd="0" presId="urn:microsoft.com/office/officeart/2005/8/layout/vProcess5"/>
    <dgm:cxn modelId="{4211B5BF-03F3-4180-B91C-B018E1E6D9B4}" type="presParOf" srcId="{8914971C-D175-4F82-9E37-FB1DC655A422}" destId="{347531CA-D5FC-49A0-9AB8-BAF85F78E609}" srcOrd="7" destOrd="0" presId="urn:microsoft.com/office/officeart/2005/8/layout/vProcess5"/>
    <dgm:cxn modelId="{0C2635F4-3FCE-4145-A973-46063272A3CF}" type="presParOf" srcId="{8914971C-D175-4F82-9E37-FB1DC655A422}" destId="{0BC68E05-0454-493E-9385-C2B07C31D59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1" qsCatId="simple" csTypeId="urn:microsoft.com/office/officeart/2005/8/colors/accent2_5" csCatId="accent2" phldr="1"/>
      <dgm:spPr/>
      <dgm:t>
        <a:bodyPr/>
        <a:lstStyle/>
        <a:p>
          <a:endParaRPr lang="en-GB"/>
        </a:p>
      </dgm:t>
    </dgm:pt>
    <dgm:pt modelId="{00308B12-0267-444E-A956-78DE2D86EDF2}">
      <dgm:prSet custT="1"/>
      <dgm:spPr/>
      <dgm:t>
        <a:bodyPr/>
        <a:lstStyle/>
        <a:p>
          <a:r>
            <a:rPr lang="en-US" sz="2400" dirty="0">
              <a:solidFill>
                <a:schemeClr val="bg1"/>
              </a:solidFill>
              <a:latin typeface="Times New Roman" panose="02020603050405020304" pitchFamily="18" charset="0"/>
              <a:cs typeface="Times New Roman" panose="02020603050405020304" pitchFamily="18" charset="0"/>
              <a:sym typeface="Poppins"/>
            </a:rPr>
            <a:t>Used formulas like SUM and subtraction for accuracy and analysis.</a:t>
          </a:r>
          <a:endParaRPr lang="en-GB" sz="2400" b="0" dirty="0">
            <a:solidFill>
              <a:schemeClr val="bg1"/>
            </a:solidFill>
            <a:latin typeface="Times New Roman" panose="02020603050405020304" pitchFamily="18" charset="0"/>
            <a:cs typeface="Times New Roman" panose="02020603050405020304" pitchFamily="18" charset="0"/>
          </a:endParaRPr>
        </a:p>
      </dgm:t>
    </dgm:pt>
    <dgm:pt modelId="{7FE86B09-03B2-4F1F-83EC-6F884B2DB80B}" type="parTrans" cxnId="{746BBDF3-F31F-4682-8270-2F459CB412E9}">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4E5E6AF5-2AE4-4B51-850B-FF0472C7A901}" type="sibTrans" cxnId="{746BBDF3-F31F-4682-8270-2F459CB412E9}">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30157F92-37B2-4DAA-8239-176CD6763DDF}">
      <dgm:prSet custT="1"/>
      <dgm:spPr/>
      <dgm:t>
        <a:bodyPr/>
        <a:lstStyle/>
        <a:p>
          <a:r>
            <a:rPr lang="en-US" sz="2400" dirty="0">
              <a:solidFill>
                <a:schemeClr val="bg1"/>
              </a:solidFill>
              <a:latin typeface="Times New Roman" panose="02020603050405020304" pitchFamily="18" charset="0"/>
              <a:cs typeface="Times New Roman" panose="02020603050405020304" pitchFamily="18" charset="0"/>
              <a:sym typeface="Poppins"/>
            </a:rPr>
            <a:t>One year financial projection developed using Microsoft Excel for revenue and expense tracking.</a:t>
          </a:r>
          <a:endParaRPr lang="en-GB" sz="2400" b="0" dirty="0">
            <a:solidFill>
              <a:schemeClr val="bg1"/>
            </a:solidFill>
            <a:latin typeface="Times New Roman" panose="02020603050405020304" pitchFamily="18" charset="0"/>
            <a:cs typeface="Times New Roman" panose="02020603050405020304" pitchFamily="18" charset="0"/>
          </a:endParaRPr>
        </a:p>
      </dgm:t>
    </dgm:pt>
    <dgm:pt modelId="{FC2C79E7-9931-48F0-85BE-68ED8FBF7273}" type="parTrans" cxnId="{DD029FAF-5697-4226-BEB9-2FB6826360D0}">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F878AEEC-758D-4E75-A379-D328ADA3CFAC}" type="sibTrans" cxnId="{DD029FAF-5697-4226-BEB9-2FB6826360D0}">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B42A9FE2-FD1D-4FB3-B039-8049B4BA5566}">
      <dgm:prSet custT="1"/>
      <dgm:spPr/>
      <dgm:t>
        <a:bodyPr/>
        <a:lstStyle/>
        <a:p>
          <a:r>
            <a:rPr lang="en-US" sz="2400" b="0" dirty="0">
              <a:solidFill>
                <a:schemeClr val="bg1"/>
              </a:solidFill>
              <a:latin typeface="Times New Roman" panose="02020603050405020304" pitchFamily="18" charset="0"/>
              <a:cs typeface="Times New Roman" panose="02020603050405020304" pitchFamily="18" charset="0"/>
            </a:rPr>
            <a:t>Income grew from £1,200 to £2,300, and profits rose from £550 to £1360.</a:t>
          </a:r>
          <a:endParaRPr lang="en-GB" sz="2400" b="0" dirty="0">
            <a:solidFill>
              <a:schemeClr val="bg1"/>
            </a:solidFill>
            <a:latin typeface="Times New Roman" panose="02020603050405020304" pitchFamily="18" charset="0"/>
            <a:cs typeface="Times New Roman" panose="02020603050405020304" pitchFamily="18" charset="0"/>
          </a:endParaRPr>
        </a:p>
      </dgm:t>
    </dgm:pt>
    <dgm:pt modelId="{EFFA712A-F082-407D-B26C-B3AAC2DCE6EB}" type="parTrans" cxnId="{D0DF0E84-D026-4500-BC72-0999BE4490F1}">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04796817-82B8-4FED-9F2E-1F9D39F9B7BA}" type="sibTrans" cxnId="{D0DF0E84-D026-4500-BC72-0999BE4490F1}">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DE977311-8156-4066-9D12-60CE214CF288}">
      <dgm:prSet custT="1"/>
      <dgm:spPr/>
      <dgm:t>
        <a:bodyPr/>
        <a:lstStyle/>
        <a:p>
          <a:r>
            <a:rPr lang="en-US" sz="2400" dirty="0">
              <a:solidFill>
                <a:schemeClr val="bg1"/>
              </a:solidFill>
              <a:latin typeface="Times New Roman" panose="02020603050405020304" pitchFamily="18" charset="0"/>
              <a:cs typeface="Times New Roman" panose="02020603050405020304" pitchFamily="18" charset="0"/>
            </a:rPr>
            <a:t>Demonstrated practical skills in budgeting, forecasting, and performance visualisation through charts.</a:t>
          </a:r>
          <a:endParaRPr lang="en-GB" sz="2400" dirty="0">
            <a:solidFill>
              <a:schemeClr val="bg1"/>
            </a:solidFill>
            <a:latin typeface="Times New Roman" panose="02020603050405020304" pitchFamily="18" charset="0"/>
            <a:cs typeface="Times New Roman" panose="02020603050405020304" pitchFamily="18" charset="0"/>
          </a:endParaRPr>
        </a:p>
      </dgm:t>
    </dgm:pt>
    <dgm:pt modelId="{0FD97783-59CB-411A-8FC1-65A33A82BC9C}" type="parTrans" cxnId="{3CCF3F52-388A-46A1-8496-30B48DA3B645}">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C74765CE-A24D-4B67-A04F-7147830EC16F}" type="sibTrans" cxnId="{3CCF3F52-388A-46A1-8496-30B48DA3B645}">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CA70856C-0B4B-44CB-978B-29EEF6A03833}" type="pres">
      <dgm:prSet presAssocID="{AB17BE6D-26DF-44FE-8008-E4B1C0F239F5}" presName="Name0" presStyleCnt="0">
        <dgm:presLayoutVars>
          <dgm:chMax val="7"/>
          <dgm:chPref val="7"/>
          <dgm:dir/>
        </dgm:presLayoutVars>
      </dgm:prSet>
      <dgm:spPr/>
    </dgm:pt>
    <dgm:pt modelId="{C77E112E-AC6B-46AA-8FFE-03397F6AA135}" type="pres">
      <dgm:prSet presAssocID="{AB17BE6D-26DF-44FE-8008-E4B1C0F239F5}" presName="Name1" presStyleCnt="0"/>
      <dgm:spPr/>
    </dgm:pt>
    <dgm:pt modelId="{D46C933B-F166-4A53-A607-ACE30C3F002E}" type="pres">
      <dgm:prSet presAssocID="{AB17BE6D-26DF-44FE-8008-E4B1C0F239F5}" presName="cycle" presStyleCnt="0"/>
      <dgm:spPr/>
    </dgm:pt>
    <dgm:pt modelId="{C2753E1D-1199-4F93-9D2D-1A98E3BC476A}" type="pres">
      <dgm:prSet presAssocID="{AB17BE6D-26DF-44FE-8008-E4B1C0F239F5}" presName="srcNode" presStyleLbl="node1" presStyleIdx="0" presStyleCnt="4"/>
      <dgm:spPr/>
    </dgm:pt>
    <dgm:pt modelId="{B1560FD0-FCBD-499B-8A7B-52F18049F7BD}" type="pres">
      <dgm:prSet presAssocID="{AB17BE6D-26DF-44FE-8008-E4B1C0F239F5}" presName="conn" presStyleLbl="parChTrans1D2" presStyleIdx="0" presStyleCnt="1"/>
      <dgm:spPr/>
    </dgm:pt>
    <dgm:pt modelId="{0B7EB961-78BF-470E-B846-D6CD9FDBD0EC}" type="pres">
      <dgm:prSet presAssocID="{AB17BE6D-26DF-44FE-8008-E4B1C0F239F5}" presName="extraNode" presStyleLbl="node1" presStyleIdx="0" presStyleCnt="4"/>
      <dgm:spPr/>
    </dgm:pt>
    <dgm:pt modelId="{3A2BFE5E-32DE-4A5E-B994-9A3A8BD809BB}" type="pres">
      <dgm:prSet presAssocID="{AB17BE6D-26DF-44FE-8008-E4B1C0F239F5}" presName="dstNode" presStyleLbl="node1" presStyleIdx="0" presStyleCnt="4"/>
      <dgm:spPr/>
    </dgm:pt>
    <dgm:pt modelId="{50867A5C-6B5A-49F0-94B7-0A12B0A8C3A9}" type="pres">
      <dgm:prSet presAssocID="{30157F92-37B2-4DAA-8239-176CD6763DDF}" presName="text_1" presStyleLbl="node1" presStyleIdx="0" presStyleCnt="4">
        <dgm:presLayoutVars>
          <dgm:bulletEnabled val="1"/>
        </dgm:presLayoutVars>
      </dgm:prSet>
      <dgm:spPr/>
    </dgm:pt>
    <dgm:pt modelId="{DAD8C259-BFC1-4543-A06E-C8C6ED0E4B71}" type="pres">
      <dgm:prSet presAssocID="{30157F92-37B2-4DAA-8239-176CD6763DDF}" presName="accent_1" presStyleCnt="0"/>
      <dgm:spPr/>
    </dgm:pt>
    <dgm:pt modelId="{7E2A4F8D-1A12-4225-971B-DAADE158EDA3}" type="pres">
      <dgm:prSet presAssocID="{30157F92-37B2-4DAA-8239-176CD6763DDF}" presName="accentRepeatNode" presStyleLbl="solidFgAcc1" presStyleIdx="0" presStyleCnt="4"/>
      <dgm:spPr/>
    </dgm:pt>
    <dgm:pt modelId="{A9E45BD4-9BE4-4B3B-A63C-7314FF6F9367}" type="pres">
      <dgm:prSet presAssocID="{B42A9FE2-FD1D-4FB3-B039-8049B4BA5566}" presName="text_2" presStyleLbl="node1" presStyleIdx="1" presStyleCnt="4">
        <dgm:presLayoutVars>
          <dgm:bulletEnabled val="1"/>
        </dgm:presLayoutVars>
      </dgm:prSet>
      <dgm:spPr/>
    </dgm:pt>
    <dgm:pt modelId="{BE1E6E71-5436-46F1-AEED-8CA48C92857B}" type="pres">
      <dgm:prSet presAssocID="{B42A9FE2-FD1D-4FB3-B039-8049B4BA5566}" presName="accent_2" presStyleCnt="0"/>
      <dgm:spPr/>
    </dgm:pt>
    <dgm:pt modelId="{B8E50451-7644-489B-8F44-4B1CE9D92D33}" type="pres">
      <dgm:prSet presAssocID="{B42A9FE2-FD1D-4FB3-B039-8049B4BA5566}" presName="accentRepeatNode" presStyleLbl="solidFgAcc1" presStyleIdx="1" presStyleCnt="4"/>
      <dgm:spPr/>
    </dgm:pt>
    <dgm:pt modelId="{10FD0595-3BEA-4183-9A42-0D31D24AE9CB}" type="pres">
      <dgm:prSet presAssocID="{00308B12-0267-444E-A956-78DE2D86EDF2}" presName="text_3" presStyleLbl="node1" presStyleIdx="2" presStyleCnt="4">
        <dgm:presLayoutVars>
          <dgm:bulletEnabled val="1"/>
        </dgm:presLayoutVars>
      </dgm:prSet>
      <dgm:spPr/>
    </dgm:pt>
    <dgm:pt modelId="{3AFFFA0A-820F-41D4-B265-9F190AA4F19C}" type="pres">
      <dgm:prSet presAssocID="{00308B12-0267-444E-A956-78DE2D86EDF2}" presName="accent_3" presStyleCnt="0"/>
      <dgm:spPr/>
    </dgm:pt>
    <dgm:pt modelId="{7E30E934-0444-49EF-96CA-6BBBA8F0062C}" type="pres">
      <dgm:prSet presAssocID="{00308B12-0267-444E-A956-78DE2D86EDF2}" presName="accentRepeatNode" presStyleLbl="solidFgAcc1" presStyleIdx="2" presStyleCnt="4"/>
      <dgm:spPr/>
    </dgm:pt>
    <dgm:pt modelId="{94D15A1B-50CD-41DA-8DBB-F3CD665AF1E9}" type="pres">
      <dgm:prSet presAssocID="{DE977311-8156-4066-9D12-60CE214CF288}" presName="text_4" presStyleLbl="node1" presStyleIdx="3" presStyleCnt="4">
        <dgm:presLayoutVars>
          <dgm:bulletEnabled val="1"/>
        </dgm:presLayoutVars>
      </dgm:prSet>
      <dgm:spPr/>
    </dgm:pt>
    <dgm:pt modelId="{123D594E-3C27-428C-A932-854383B5FEB8}" type="pres">
      <dgm:prSet presAssocID="{DE977311-8156-4066-9D12-60CE214CF288}" presName="accent_4" presStyleCnt="0"/>
      <dgm:spPr/>
    </dgm:pt>
    <dgm:pt modelId="{A384D27A-BD9E-483A-BCF6-AE9ED9AF6827}" type="pres">
      <dgm:prSet presAssocID="{DE977311-8156-4066-9D12-60CE214CF288}" presName="accentRepeatNode" presStyleLbl="solidFgAcc1" presStyleIdx="3" presStyleCnt="4"/>
      <dgm:spPr/>
    </dgm:pt>
  </dgm:ptLst>
  <dgm:cxnLst>
    <dgm:cxn modelId="{40037240-18B1-4659-9BC1-FF951BCCDAD2}" type="presOf" srcId="{DE977311-8156-4066-9D12-60CE214CF288}" destId="{94D15A1B-50CD-41DA-8DBB-F3CD665AF1E9}" srcOrd="0" destOrd="0" presId="urn:microsoft.com/office/officeart/2008/layout/VerticalCurvedList"/>
    <dgm:cxn modelId="{080BE565-AB6C-4FEF-AEFB-FA56110FA45E}" type="presOf" srcId="{AB17BE6D-26DF-44FE-8008-E4B1C0F239F5}" destId="{CA70856C-0B4B-44CB-978B-29EEF6A03833}" srcOrd="0" destOrd="0" presId="urn:microsoft.com/office/officeart/2008/layout/VerticalCurvedList"/>
    <dgm:cxn modelId="{3CCF3F52-388A-46A1-8496-30B48DA3B645}" srcId="{AB17BE6D-26DF-44FE-8008-E4B1C0F239F5}" destId="{DE977311-8156-4066-9D12-60CE214CF288}" srcOrd="3" destOrd="0" parTransId="{0FD97783-59CB-411A-8FC1-65A33A82BC9C}" sibTransId="{C74765CE-A24D-4B67-A04F-7147830EC16F}"/>
    <dgm:cxn modelId="{F1322779-CB52-43A0-9DA9-F53FFA694983}" type="presOf" srcId="{30157F92-37B2-4DAA-8239-176CD6763DDF}" destId="{50867A5C-6B5A-49F0-94B7-0A12B0A8C3A9}" srcOrd="0" destOrd="0" presId="urn:microsoft.com/office/officeart/2008/layout/VerticalCurvedList"/>
    <dgm:cxn modelId="{D0DF0E84-D026-4500-BC72-0999BE4490F1}" srcId="{AB17BE6D-26DF-44FE-8008-E4B1C0F239F5}" destId="{B42A9FE2-FD1D-4FB3-B039-8049B4BA5566}" srcOrd="1" destOrd="0" parTransId="{EFFA712A-F082-407D-B26C-B3AAC2DCE6EB}" sibTransId="{04796817-82B8-4FED-9F2E-1F9D39F9B7BA}"/>
    <dgm:cxn modelId="{9C47A085-60DB-4917-AC19-3E69F35F2C24}" type="presOf" srcId="{F878AEEC-758D-4E75-A379-D328ADA3CFAC}" destId="{B1560FD0-FCBD-499B-8A7B-52F18049F7BD}" srcOrd="0" destOrd="0" presId="urn:microsoft.com/office/officeart/2008/layout/VerticalCurvedList"/>
    <dgm:cxn modelId="{DD029FAF-5697-4226-BEB9-2FB6826360D0}" srcId="{AB17BE6D-26DF-44FE-8008-E4B1C0F239F5}" destId="{30157F92-37B2-4DAA-8239-176CD6763DDF}" srcOrd="0" destOrd="0" parTransId="{FC2C79E7-9931-48F0-85BE-68ED8FBF7273}" sibTransId="{F878AEEC-758D-4E75-A379-D328ADA3CFAC}"/>
    <dgm:cxn modelId="{6E1946C6-2910-4F08-9BED-E98F73434E9F}" type="presOf" srcId="{00308B12-0267-444E-A956-78DE2D86EDF2}" destId="{10FD0595-3BEA-4183-9A42-0D31D24AE9CB}" srcOrd="0" destOrd="0" presId="urn:microsoft.com/office/officeart/2008/layout/VerticalCurvedList"/>
    <dgm:cxn modelId="{1C2215DC-162F-40D1-968F-4900CC12D524}" type="presOf" srcId="{B42A9FE2-FD1D-4FB3-B039-8049B4BA5566}" destId="{A9E45BD4-9BE4-4B3B-A63C-7314FF6F9367}" srcOrd="0" destOrd="0" presId="urn:microsoft.com/office/officeart/2008/layout/VerticalCurvedList"/>
    <dgm:cxn modelId="{746BBDF3-F31F-4682-8270-2F459CB412E9}" srcId="{AB17BE6D-26DF-44FE-8008-E4B1C0F239F5}" destId="{00308B12-0267-444E-A956-78DE2D86EDF2}" srcOrd="2" destOrd="0" parTransId="{7FE86B09-03B2-4F1F-83EC-6F884B2DB80B}" sibTransId="{4E5E6AF5-2AE4-4B51-850B-FF0472C7A901}"/>
    <dgm:cxn modelId="{C13C856D-4ABE-470C-A843-2C096F6CFDCA}" type="presParOf" srcId="{CA70856C-0B4B-44CB-978B-29EEF6A03833}" destId="{C77E112E-AC6B-46AA-8FFE-03397F6AA135}" srcOrd="0" destOrd="0" presId="urn:microsoft.com/office/officeart/2008/layout/VerticalCurvedList"/>
    <dgm:cxn modelId="{07C0A94D-B773-41C4-9F6E-73D04CA35353}" type="presParOf" srcId="{C77E112E-AC6B-46AA-8FFE-03397F6AA135}" destId="{D46C933B-F166-4A53-A607-ACE30C3F002E}" srcOrd="0" destOrd="0" presId="urn:microsoft.com/office/officeart/2008/layout/VerticalCurvedList"/>
    <dgm:cxn modelId="{D0EDC670-415F-4F96-A00F-C8BB24951A72}" type="presParOf" srcId="{D46C933B-F166-4A53-A607-ACE30C3F002E}" destId="{C2753E1D-1199-4F93-9D2D-1A98E3BC476A}" srcOrd="0" destOrd="0" presId="urn:microsoft.com/office/officeart/2008/layout/VerticalCurvedList"/>
    <dgm:cxn modelId="{2BDBF854-DF17-4D01-BE2B-A35BE63102F2}" type="presParOf" srcId="{D46C933B-F166-4A53-A607-ACE30C3F002E}" destId="{B1560FD0-FCBD-499B-8A7B-52F18049F7BD}" srcOrd="1" destOrd="0" presId="urn:microsoft.com/office/officeart/2008/layout/VerticalCurvedList"/>
    <dgm:cxn modelId="{B8281BF6-42FE-4EE3-BB25-2AB8C1F38075}" type="presParOf" srcId="{D46C933B-F166-4A53-A607-ACE30C3F002E}" destId="{0B7EB961-78BF-470E-B846-D6CD9FDBD0EC}" srcOrd="2" destOrd="0" presId="urn:microsoft.com/office/officeart/2008/layout/VerticalCurvedList"/>
    <dgm:cxn modelId="{3729E9E2-EF20-4C2B-A28E-A7F473A0D196}" type="presParOf" srcId="{D46C933B-F166-4A53-A607-ACE30C3F002E}" destId="{3A2BFE5E-32DE-4A5E-B994-9A3A8BD809BB}" srcOrd="3" destOrd="0" presId="urn:microsoft.com/office/officeart/2008/layout/VerticalCurvedList"/>
    <dgm:cxn modelId="{58082A07-E942-47D1-893F-698667B3DAEC}" type="presParOf" srcId="{C77E112E-AC6B-46AA-8FFE-03397F6AA135}" destId="{50867A5C-6B5A-49F0-94B7-0A12B0A8C3A9}" srcOrd="1" destOrd="0" presId="urn:microsoft.com/office/officeart/2008/layout/VerticalCurvedList"/>
    <dgm:cxn modelId="{2B926DFD-720B-456F-809E-3179C186A58D}" type="presParOf" srcId="{C77E112E-AC6B-46AA-8FFE-03397F6AA135}" destId="{DAD8C259-BFC1-4543-A06E-C8C6ED0E4B71}" srcOrd="2" destOrd="0" presId="urn:microsoft.com/office/officeart/2008/layout/VerticalCurvedList"/>
    <dgm:cxn modelId="{8F143B7F-8955-49CB-8165-3D484BF0BD45}" type="presParOf" srcId="{DAD8C259-BFC1-4543-A06E-C8C6ED0E4B71}" destId="{7E2A4F8D-1A12-4225-971B-DAADE158EDA3}" srcOrd="0" destOrd="0" presId="urn:microsoft.com/office/officeart/2008/layout/VerticalCurvedList"/>
    <dgm:cxn modelId="{8BCDC6FA-0CB8-49C8-B51A-7FFD00C09F31}" type="presParOf" srcId="{C77E112E-AC6B-46AA-8FFE-03397F6AA135}" destId="{A9E45BD4-9BE4-4B3B-A63C-7314FF6F9367}" srcOrd="3" destOrd="0" presId="urn:microsoft.com/office/officeart/2008/layout/VerticalCurvedList"/>
    <dgm:cxn modelId="{74031ED5-A895-4933-AC4C-D40005643ADB}" type="presParOf" srcId="{C77E112E-AC6B-46AA-8FFE-03397F6AA135}" destId="{BE1E6E71-5436-46F1-AEED-8CA48C92857B}" srcOrd="4" destOrd="0" presId="urn:microsoft.com/office/officeart/2008/layout/VerticalCurvedList"/>
    <dgm:cxn modelId="{4595825F-027E-44C0-9529-4C3F163C53C1}" type="presParOf" srcId="{BE1E6E71-5436-46F1-AEED-8CA48C92857B}" destId="{B8E50451-7644-489B-8F44-4B1CE9D92D33}" srcOrd="0" destOrd="0" presId="urn:microsoft.com/office/officeart/2008/layout/VerticalCurvedList"/>
    <dgm:cxn modelId="{3B5BDCAA-5D2B-45A5-8697-03F526E01196}" type="presParOf" srcId="{C77E112E-AC6B-46AA-8FFE-03397F6AA135}" destId="{10FD0595-3BEA-4183-9A42-0D31D24AE9CB}" srcOrd="5" destOrd="0" presId="urn:microsoft.com/office/officeart/2008/layout/VerticalCurvedList"/>
    <dgm:cxn modelId="{4B92976D-4745-4F5E-988D-3BEA85A24519}" type="presParOf" srcId="{C77E112E-AC6B-46AA-8FFE-03397F6AA135}" destId="{3AFFFA0A-820F-41D4-B265-9F190AA4F19C}" srcOrd="6" destOrd="0" presId="urn:microsoft.com/office/officeart/2008/layout/VerticalCurvedList"/>
    <dgm:cxn modelId="{FE0B0A8A-611B-4A8F-8151-FE231D1F68DB}" type="presParOf" srcId="{3AFFFA0A-820F-41D4-B265-9F190AA4F19C}" destId="{7E30E934-0444-49EF-96CA-6BBBA8F0062C}" srcOrd="0" destOrd="0" presId="urn:microsoft.com/office/officeart/2008/layout/VerticalCurvedList"/>
    <dgm:cxn modelId="{5076BDB1-97F8-4234-8894-886CB9FE35CF}" type="presParOf" srcId="{C77E112E-AC6B-46AA-8FFE-03397F6AA135}" destId="{94D15A1B-50CD-41DA-8DBB-F3CD665AF1E9}" srcOrd="7" destOrd="0" presId="urn:microsoft.com/office/officeart/2008/layout/VerticalCurvedList"/>
    <dgm:cxn modelId="{67A62844-5408-4BDB-880B-22347B76B38B}" type="presParOf" srcId="{C77E112E-AC6B-46AA-8FFE-03397F6AA135}" destId="{123D594E-3C27-428C-A932-854383B5FEB8}" srcOrd="8" destOrd="0" presId="urn:microsoft.com/office/officeart/2008/layout/VerticalCurvedList"/>
    <dgm:cxn modelId="{10BB416F-49A9-4336-8FAE-37D681910CFE}" type="presParOf" srcId="{123D594E-3C27-428C-A932-854383B5FEB8}" destId="{A384D27A-BD9E-483A-BCF6-AE9ED9AF682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07E265-9E51-4F97-B1E3-F88C95CE812C}" type="doc">
      <dgm:prSet loTypeId="urn:microsoft.com/office/officeart/2005/8/layout/list1" loCatId="list" qsTypeId="urn:microsoft.com/office/officeart/2005/8/quickstyle/3d3" qsCatId="3D" csTypeId="urn:microsoft.com/office/officeart/2005/8/colors/accent6_4" csCatId="accent6" phldr="1"/>
      <dgm:spPr/>
      <dgm:t>
        <a:bodyPr/>
        <a:lstStyle/>
        <a:p>
          <a:endParaRPr lang="en-GB"/>
        </a:p>
      </dgm:t>
    </dgm:pt>
    <dgm:pt modelId="{10449AD7-6746-4825-9567-A682795A0ADA}">
      <dgm:prSet custT="1"/>
      <dgm:spPr/>
      <dgm:t>
        <a:bodyPr/>
        <a:lstStyle/>
        <a:p>
          <a:pPr algn="just">
            <a:lnSpc>
              <a:spcPct val="100000"/>
            </a:lnSpc>
          </a:pPr>
          <a:r>
            <a:rPr lang="en-US" sz="2800" dirty="0">
              <a:solidFill>
                <a:schemeClr val="tx1"/>
              </a:solidFill>
              <a:latin typeface="Times New Roman" panose="02020603050405020304" pitchFamily="18" charset="0"/>
              <a:cs typeface="Times New Roman" panose="02020603050405020304" pitchFamily="18" charset="0"/>
            </a:rPr>
            <a:t>I developed skills in research, digital design, data analysis, and storytelling.</a:t>
          </a:r>
          <a:endParaRPr lang="en-GB" sz="2800" dirty="0">
            <a:solidFill>
              <a:schemeClr val="tx1"/>
            </a:solidFill>
            <a:latin typeface="Times New Roman" panose="02020603050405020304" pitchFamily="18" charset="0"/>
            <a:cs typeface="Times New Roman" panose="02020603050405020304" pitchFamily="18" charset="0"/>
          </a:endParaRPr>
        </a:p>
      </dgm:t>
    </dgm:pt>
    <dgm:pt modelId="{264C07CC-4F35-40E2-BA0D-149110C859E8}" type="parTrans" cxnId="{280A5B08-D6B6-43BC-8DBB-87F4D9FCF8E9}">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A2CCF86D-AD73-414D-8BE7-C5FD6E13A84F}" type="sibTrans" cxnId="{280A5B08-D6B6-43BC-8DBB-87F4D9FCF8E9}">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C501AFAD-286D-4DBC-AE79-1457987F2A10}">
      <dgm:prSet custT="1"/>
      <dgm:spPr/>
      <dgm:t>
        <a:bodyPr/>
        <a:lstStyle/>
        <a:p>
          <a:pPr algn="just">
            <a:lnSpc>
              <a:spcPct val="100000"/>
            </a:lnSpc>
          </a:pPr>
          <a:r>
            <a:rPr lang="en-US" sz="2800" b="0" dirty="0">
              <a:solidFill>
                <a:schemeClr val="tx1"/>
              </a:solidFill>
              <a:latin typeface="Times New Roman" panose="02020603050405020304" pitchFamily="18" charset="0"/>
              <a:cs typeface="Times New Roman" panose="02020603050405020304" pitchFamily="18" charset="0"/>
            </a:rPr>
            <a:t>I also learned to apply customer insights to creative and financial business decisions.</a:t>
          </a:r>
          <a:endParaRPr lang="en-GB" sz="2800" b="0" dirty="0">
            <a:solidFill>
              <a:schemeClr val="tx1"/>
            </a:solidFill>
            <a:latin typeface="Times New Roman" panose="02020603050405020304" pitchFamily="18" charset="0"/>
            <a:cs typeface="Times New Roman" panose="02020603050405020304" pitchFamily="18" charset="0"/>
          </a:endParaRPr>
        </a:p>
      </dgm:t>
    </dgm:pt>
    <dgm:pt modelId="{1F3B471A-8D97-4CDF-9CD1-A99200B9BE97}" type="parTrans" cxnId="{1331BC88-077D-4D61-92C6-06946480A820}">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33CE2A96-B219-4683-A660-363CDF3EBDF0}" type="sibTrans" cxnId="{1331BC88-077D-4D61-92C6-06946480A820}">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BFC08D7D-067B-48CE-8F81-395A8BAC053C}">
      <dgm:prSet custT="1"/>
      <dgm:spPr/>
      <dgm:t>
        <a:bodyPr/>
        <a:lstStyle/>
        <a:p>
          <a:pPr algn="just">
            <a:lnSpc>
              <a:spcPct val="100000"/>
            </a:lnSpc>
          </a:pPr>
          <a:r>
            <a:rPr lang="en-US" sz="2800" dirty="0">
              <a:solidFill>
                <a:schemeClr val="tx1"/>
              </a:solidFill>
              <a:latin typeface="Times New Roman" panose="02020603050405020304" pitchFamily="18" charset="0"/>
              <a:cs typeface="Times New Roman" panose="02020603050405020304" pitchFamily="18" charset="0"/>
            </a:rPr>
            <a:t>Enhanced understanding of SEO, branding, and business presentation.</a:t>
          </a:r>
          <a:endParaRPr lang="en-GB" sz="2800" dirty="0">
            <a:solidFill>
              <a:schemeClr val="tx1"/>
            </a:solidFill>
            <a:latin typeface="Times New Roman" panose="02020603050405020304" pitchFamily="18" charset="0"/>
            <a:cs typeface="Times New Roman" panose="02020603050405020304" pitchFamily="18" charset="0"/>
          </a:endParaRPr>
        </a:p>
      </dgm:t>
    </dgm:pt>
    <dgm:pt modelId="{62413DDC-39AF-4D13-8E44-28BDD26D8551}" type="sibTrans" cxnId="{E214AE69-E3B1-44D0-B45A-B49377BAA77A}">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AAE90931-4560-4CD1-9083-E51D9E6BF66C}" type="parTrans" cxnId="{E214AE69-E3B1-44D0-B45A-B49377BAA77A}">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01C309D9-A5D8-4618-A90A-E91428469F91}">
      <dgm:prSet custT="1"/>
      <dgm:spPr/>
      <dgm:t>
        <a:bodyPr/>
        <a:lstStyle/>
        <a:p>
          <a:pPr algn="just">
            <a:lnSpc>
              <a:spcPct val="100000"/>
            </a:lnSpc>
          </a:pPr>
          <a:r>
            <a:rPr lang="en-US" sz="2800" dirty="0">
              <a:solidFill>
                <a:schemeClr val="tx1"/>
              </a:solidFill>
              <a:latin typeface="Times New Roman" panose="02020603050405020304" pitchFamily="18" charset="0"/>
              <a:cs typeface="Times New Roman" panose="02020603050405020304" pitchFamily="18" charset="0"/>
            </a:rPr>
            <a:t>My future goal is to strengthen expertise in digital marketing and e-commerce strategy.</a:t>
          </a:r>
          <a:endParaRPr lang="en-GB" sz="2800" dirty="0">
            <a:solidFill>
              <a:schemeClr val="tx1"/>
            </a:solidFill>
            <a:latin typeface="Times New Roman" panose="02020603050405020304" pitchFamily="18" charset="0"/>
            <a:cs typeface="Times New Roman" panose="02020603050405020304" pitchFamily="18" charset="0"/>
          </a:endParaRPr>
        </a:p>
      </dgm:t>
    </dgm:pt>
    <dgm:pt modelId="{0D44D76B-8552-4004-BAF2-04D55DCC8B19}" type="parTrans" cxnId="{B86588B2-4CA5-47AA-9AB6-81E3197956B4}">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3E0A7A15-F2A9-4899-AFC0-E17AC4C7A951}" type="sibTrans" cxnId="{B86588B2-4CA5-47AA-9AB6-81E3197956B4}">
      <dgm:prSet/>
      <dgm:spPr/>
      <dgm:t>
        <a:bodyPr/>
        <a:lstStyle/>
        <a:p>
          <a:pPr algn="just">
            <a:lnSpc>
              <a:spcPct val="10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0ACC0CD5-8E91-4E5F-AFAD-F1D57E486ED1}" type="pres">
      <dgm:prSet presAssocID="{6007E265-9E51-4F97-B1E3-F88C95CE812C}" presName="linear" presStyleCnt="0">
        <dgm:presLayoutVars>
          <dgm:dir/>
          <dgm:animLvl val="lvl"/>
          <dgm:resizeHandles val="exact"/>
        </dgm:presLayoutVars>
      </dgm:prSet>
      <dgm:spPr/>
    </dgm:pt>
    <dgm:pt modelId="{B99DE01E-E707-40DB-B86A-4FB59FEF0A2C}" type="pres">
      <dgm:prSet presAssocID="{10449AD7-6746-4825-9567-A682795A0ADA}" presName="parentLin" presStyleCnt="0"/>
      <dgm:spPr/>
    </dgm:pt>
    <dgm:pt modelId="{0621F90E-6792-4B5B-B3F0-4062B2FB3625}" type="pres">
      <dgm:prSet presAssocID="{10449AD7-6746-4825-9567-A682795A0ADA}" presName="parentLeftMargin" presStyleLbl="node1" presStyleIdx="0" presStyleCnt="4"/>
      <dgm:spPr/>
    </dgm:pt>
    <dgm:pt modelId="{CC080AE3-8177-40BD-902C-730B9FC59419}" type="pres">
      <dgm:prSet presAssocID="{10449AD7-6746-4825-9567-A682795A0ADA}" presName="parentText" presStyleLbl="node1" presStyleIdx="0" presStyleCnt="4" custScaleX="118747">
        <dgm:presLayoutVars>
          <dgm:chMax val="0"/>
          <dgm:bulletEnabled val="1"/>
        </dgm:presLayoutVars>
      </dgm:prSet>
      <dgm:spPr/>
    </dgm:pt>
    <dgm:pt modelId="{F0536941-D758-406E-A00C-77D8A1FABB3F}" type="pres">
      <dgm:prSet presAssocID="{10449AD7-6746-4825-9567-A682795A0ADA}" presName="negativeSpace" presStyleCnt="0"/>
      <dgm:spPr/>
    </dgm:pt>
    <dgm:pt modelId="{ABD51F4B-4FE4-41E3-8073-D766EA91FC4A}" type="pres">
      <dgm:prSet presAssocID="{10449AD7-6746-4825-9567-A682795A0ADA}" presName="childText" presStyleLbl="conFgAcc1" presStyleIdx="0" presStyleCnt="4">
        <dgm:presLayoutVars>
          <dgm:bulletEnabled val="1"/>
        </dgm:presLayoutVars>
      </dgm:prSet>
      <dgm:spPr/>
    </dgm:pt>
    <dgm:pt modelId="{712EB29D-3F7F-47C6-A415-4F96F533CFA7}" type="pres">
      <dgm:prSet presAssocID="{A2CCF86D-AD73-414D-8BE7-C5FD6E13A84F}" presName="spaceBetweenRectangles" presStyleCnt="0"/>
      <dgm:spPr/>
    </dgm:pt>
    <dgm:pt modelId="{CE4E6652-DB04-4BF5-8CFF-6E0D2D22F88E}" type="pres">
      <dgm:prSet presAssocID="{C501AFAD-286D-4DBC-AE79-1457987F2A10}" presName="parentLin" presStyleCnt="0"/>
      <dgm:spPr/>
    </dgm:pt>
    <dgm:pt modelId="{A9009487-9F6C-4C6D-B82A-B61A1522ED17}" type="pres">
      <dgm:prSet presAssocID="{C501AFAD-286D-4DBC-AE79-1457987F2A10}" presName="parentLeftMargin" presStyleLbl="node1" presStyleIdx="0" presStyleCnt="4"/>
      <dgm:spPr/>
    </dgm:pt>
    <dgm:pt modelId="{54610D5D-B4A5-4C6C-B701-372808CFC7DC}" type="pres">
      <dgm:prSet presAssocID="{C501AFAD-286D-4DBC-AE79-1457987F2A10}" presName="parentText" presStyleLbl="node1" presStyleIdx="1" presStyleCnt="4" custScaleX="118747">
        <dgm:presLayoutVars>
          <dgm:chMax val="0"/>
          <dgm:bulletEnabled val="1"/>
        </dgm:presLayoutVars>
      </dgm:prSet>
      <dgm:spPr/>
    </dgm:pt>
    <dgm:pt modelId="{7BB54896-4817-4B41-9E5A-D3DA9571D6B4}" type="pres">
      <dgm:prSet presAssocID="{C501AFAD-286D-4DBC-AE79-1457987F2A10}" presName="negativeSpace" presStyleCnt="0"/>
      <dgm:spPr/>
    </dgm:pt>
    <dgm:pt modelId="{CCBE3F24-1000-4EAD-86F4-6AFF6767958A}" type="pres">
      <dgm:prSet presAssocID="{C501AFAD-286D-4DBC-AE79-1457987F2A10}" presName="childText" presStyleLbl="conFgAcc1" presStyleIdx="1" presStyleCnt="4">
        <dgm:presLayoutVars>
          <dgm:bulletEnabled val="1"/>
        </dgm:presLayoutVars>
      </dgm:prSet>
      <dgm:spPr/>
    </dgm:pt>
    <dgm:pt modelId="{D44C47A4-61EA-4B46-B1A8-459D7F18EDB5}" type="pres">
      <dgm:prSet presAssocID="{33CE2A96-B219-4683-A660-363CDF3EBDF0}" presName="spaceBetweenRectangles" presStyleCnt="0"/>
      <dgm:spPr/>
    </dgm:pt>
    <dgm:pt modelId="{1FA1E1DC-6360-4E84-91D7-5198525C579A}" type="pres">
      <dgm:prSet presAssocID="{BFC08D7D-067B-48CE-8F81-395A8BAC053C}" presName="parentLin" presStyleCnt="0"/>
      <dgm:spPr/>
    </dgm:pt>
    <dgm:pt modelId="{639E5508-7F30-49B4-9F40-9B2A9254B91A}" type="pres">
      <dgm:prSet presAssocID="{BFC08D7D-067B-48CE-8F81-395A8BAC053C}" presName="parentLeftMargin" presStyleLbl="node1" presStyleIdx="1" presStyleCnt="4"/>
      <dgm:spPr/>
    </dgm:pt>
    <dgm:pt modelId="{694884AA-5F26-4085-995A-E2A52B1E5794}" type="pres">
      <dgm:prSet presAssocID="{BFC08D7D-067B-48CE-8F81-395A8BAC053C}" presName="parentText" presStyleLbl="node1" presStyleIdx="2" presStyleCnt="4" custScaleX="116762">
        <dgm:presLayoutVars>
          <dgm:chMax val="0"/>
          <dgm:bulletEnabled val="1"/>
        </dgm:presLayoutVars>
      </dgm:prSet>
      <dgm:spPr/>
    </dgm:pt>
    <dgm:pt modelId="{E5FD0D48-E316-4AB8-973F-3D62100A85A3}" type="pres">
      <dgm:prSet presAssocID="{BFC08D7D-067B-48CE-8F81-395A8BAC053C}" presName="negativeSpace" presStyleCnt="0"/>
      <dgm:spPr/>
    </dgm:pt>
    <dgm:pt modelId="{85494076-9B75-44C4-A807-87D7ECA8330E}" type="pres">
      <dgm:prSet presAssocID="{BFC08D7D-067B-48CE-8F81-395A8BAC053C}" presName="childText" presStyleLbl="conFgAcc1" presStyleIdx="2" presStyleCnt="4">
        <dgm:presLayoutVars>
          <dgm:bulletEnabled val="1"/>
        </dgm:presLayoutVars>
      </dgm:prSet>
      <dgm:spPr/>
    </dgm:pt>
    <dgm:pt modelId="{CA93FD92-BC91-4879-BF5B-2DBC68AF678C}" type="pres">
      <dgm:prSet presAssocID="{62413DDC-39AF-4D13-8E44-28BDD26D8551}" presName="spaceBetweenRectangles" presStyleCnt="0"/>
      <dgm:spPr/>
    </dgm:pt>
    <dgm:pt modelId="{0078043C-7070-40EE-AB0D-DABA85ACDDFE}" type="pres">
      <dgm:prSet presAssocID="{01C309D9-A5D8-4618-A90A-E91428469F91}" presName="parentLin" presStyleCnt="0"/>
      <dgm:spPr/>
    </dgm:pt>
    <dgm:pt modelId="{5957CEE7-34AB-417D-9C2F-525D4BD61F2D}" type="pres">
      <dgm:prSet presAssocID="{01C309D9-A5D8-4618-A90A-E91428469F91}" presName="parentLeftMargin" presStyleLbl="node1" presStyleIdx="2" presStyleCnt="4"/>
      <dgm:spPr/>
    </dgm:pt>
    <dgm:pt modelId="{BEE90C87-74A4-4C5A-915F-3E0F398734AD}" type="pres">
      <dgm:prSet presAssocID="{01C309D9-A5D8-4618-A90A-E91428469F91}" presName="parentText" presStyleLbl="node1" presStyleIdx="3" presStyleCnt="4" custScaleX="116762">
        <dgm:presLayoutVars>
          <dgm:chMax val="0"/>
          <dgm:bulletEnabled val="1"/>
        </dgm:presLayoutVars>
      </dgm:prSet>
      <dgm:spPr/>
    </dgm:pt>
    <dgm:pt modelId="{02D51824-538B-4C0C-BE8D-620AA84F7C40}" type="pres">
      <dgm:prSet presAssocID="{01C309D9-A5D8-4618-A90A-E91428469F91}" presName="negativeSpace" presStyleCnt="0"/>
      <dgm:spPr/>
    </dgm:pt>
    <dgm:pt modelId="{C010E127-C352-411F-9B7A-DE99CE4C63FD}" type="pres">
      <dgm:prSet presAssocID="{01C309D9-A5D8-4618-A90A-E91428469F91}" presName="childText" presStyleLbl="conFgAcc1" presStyleIdx="3" presStyleCnt="4">
        <dgm:presLayoutVars>
          <dgm:bulletEnabled val="1"/>
        </dgm:presLayoutVars>
      </dgm:prSet>
      <dgm:spPr/>
    </dgm:pt>
  </dgm:ptLst>
  <dgm:cxnLst>
    <dgm:cxn modelId="{280A5B08-D6B6-43BC-8DBB-87F4D9FCF8E9}" srcId="{6007E265-9E51-4F97-B1E3-F88C95CE812C}" destId="{10449AD7-6746-4825-9567-A682795A0ADA}" srcOrd="0" destOrd="0" parTransId="{264C07CC-4F35-40E2-BA0D-149110C859E8}" sibTransId="{A2CCF86D-AD73-414D-8BE7-C5FD6E13A84F}"/>
    <dgm:cxn modelId="{D5D19935-13E9-4795-B110-C5D9073EC01A}" type="presOf" srcId="{BFC08D7D-067B-48CE-8F81-395A8BAC053C}" destId="{639E5508-7F30-49B4-9F40-9B2A9254B91A}" srcOrd="0" destOrd="0" presId="urn:microsoft.com/office/officeart/2005/8/layout/list1"/>
    <dgm:cxn modelId="{ABE42F5F-5116-4791-8F7B-7DE0B8818982}" type="presOf" srcId="{C501AFAD-286D-4DBC-AE79-1457987F2A10}" destId="{54610D5D-B4A5-4C6C-B701-372808CFC7DC}" srcOrd="1" destOrd="0" presId="urn:microsoft.com/office/officeart/2005/8/layout/list1"/>
    <dgm:cxn modelId="{E214AE69-E3B1-44D0-B45A-B49377BAA77A}" srcId="{6007E265-9E51-4F97-B1E3-F88C95CE812C}" destId="{BFC08D7D-067B-48CE-8F81-395A8BAC053C}" srcOrd="2" destOrd="0" parTransId="{AAE90931-4560-4CD1-9083-E51D9E6BF66C}" sibTransId="{62413DDC-39AF-4D13-8E44-28BDD26D8551}"/>
    <dgm:cxn modelId="{23CF126E-63D9-41D7-BE73-A37D2D05E21D}" type="presOf" srcId="{01C309D9-A5D8-4618-A90A-E91428469F91}" destId="{5957CEE7-34AB-417D-9C2F-525D4BD61F2D}" srcOrd="0" destOrd="0" presId="urn:microsoft.com/office/officeart/2005/8/layout/list1"/>
    <dgm:cxn modelId="{7EBDA771-2910-42B1-A836-8F303B790339}" type="presOf" srcId="{10449AD7-6746-4825-9567-A682795A0ADA}" destId="{CC080AE3-8177-40BD-902C-730B9FC59419}" srcOrd="1" destOrd="0" presId="urn:microsoft.com/office/officeart/2005/8/layout/list1"/>
    <dgm:cxn modelId="{17470074-6DDD-4F34-A2E5-3AAC1E0C9D4E}" type="presOf" srcId="{10449AD7-6746-4825-9567-A682795A0ADA}" destId="{0621F90E-6792-4B5B-B3F0-4062B2FB3625}" srcOrd="0" destOrd="0" presId="urn:microsoft.com/office/officeart/2005/8/layout/list1"/>
    <dgm:cxn modelId="{1331BC88-077D-4D61-92C6-06946480A820}" srcId="{6007E265-9E51-4F97-B1E3-F88C95CE812C}" destId="{C501AFAD-286D-4DBC-AE79-1457987F2A10}" srcOrd="1" destOrd="0" parTransId="{1F3B471A-8D97-4CDF-9CD1-A99200B9BE97}" sibTransId="{33CE2A96-B219-4683-A660-363CDF3EBDF0}"/>
    <dgm:cxn modelId="{AD937F97-9FD2-441C-BB97-6654820A0152}" type="presOf" srcId="{01C309D9-A5D8-4618-A90A-E91428469F91}" destId="{BEE90C87-74A4-4C5A-915F-3E0F398734AD}" srcOrd="1" destOrd="0" presId="urn:microsoft.com/office/officeart/2005/8/layout/list1"/>
    <dgm:cxn modelId="{5C607098-0E2F-4EA6-AFEF-B8E9B38C4C9E}" type="presOf" srcId="{BFC08D7D-067B-48CE-8F81-395A8BAC053C}" destId="{694884AA-5F26-4085-995A-E2A52B1E5794}" srcOrd="1" destOrd="0" presId="urn:microsoft.com/office/officeart/2005/8/layout/list1"/>
    <dgm:cxn modelId="{88A3CAAF-04AD-4511-BABB-6018380B6653}" type="presOf" srcId="{C501AFAD-286D-4DBC-AE79-1457987F2A10}" destId="{A9009487-9F6C-4C6D-B82A-B61A1522ED17}" srcOrd="0" destOrd="0" presId="urn:microsoft.com/office/officeart/2005/8/layout/list1"/>
    <dgm:cxn modelId="{B86588B2-4CA5-47AA-9AB6-81E3197956B4}" srcId="{6007E265-9E51-4F97-B1E3-F88C95CE812C}" destId="{01C309D9-A5D8-4618-A90A-E91428469F91}" srcOrd="3" destOrd="0" parTransId="{0D44D76B-8552-4004-BAF2-04D55DCC8B19}" sibTransId="{3E0A7A15-F2A9-4899-AFC0-E17AC4C7A951}"/>
    <dgm:cxn modelId="{F88A38D4-3A11-409D-A3B0-CCFB10C2598C}" type="presOf" srcId="{6007E265-9E51-4F97-B1E3-F88C95CE812C}" destId="{0ACC0CD5-8E91-4E5F-AFAD-F1D57E486ED1}" srcOrd="0" destOrd="0" presId="urn:microsoft.com/office/officeart/2005/8/layout/list1"/>
    <dgm:cxn modelId="{971FC2B6-4AAC-4419-825C-CC6E27A5D3F1}" type="presParOf" srcId="{0ACC0CD5-8E91-4E5F-AFAD-F1D57E486ED1}" destId="{B99DE01E-E707-40DB-B86A-4FB59FEF0A2C}" srcOrd="0" destOrd="0" presId="urn:microsoft.com/office/officeart/2005/8/layout/list1"/>
    <dgm:cxn modelId="{63C47256-F354-4236-B6ED-9524805448DA}" type="presParOf" srcId="{B99DE01E-E707-40DB-B86A-4FB59FEF0A2C}" destId="{0621F90E-6792-4B5B-B3F0-4062B2FB3625}" srcOrd="0" destOrd="0" presId="urn:microsoft.com/office/officeart/2005/8/layout/list1"/>
    <dgm:cxn modelId="{EF0FD071-C00F-4328-9B4A-EEF91317E928}" type="presParOf" srcId="{B99DE01E-E707-40DB-B86A-4FB59FEF0A2C}" destId="{CC080AE3-8177-40BD-902C-730B9FC59419}" srcOrd="1" destOrd="0" presId="urn:microsoft.com/office/officeart/2005/8/layout/list1"/>
    <dgm:cxn modelId="{147007E5-DA54-43FA-9B49-D0E52E6D0A46}" type="presParOf" srcId="{0ACC0CD5-8E91-4E5F-AFAD-F1D57E486ED1}" destId="{F0536941-D758-406E-A00C-77D8A1FABB3F}" srcOrd="1" destOrd="0" presId="urn:microsoft.com/office/officeart/2005/8/layout/list1"/>
    <dgm:cxn modelId="{7C00A5F5-A548-4B5B-AD84-6B89B6DA91EE}" type="presParOf" srcId="{0ACC0CD5-8E91-4E5F-AFAD-F1D57E486ED1}" destId="{ABD51F4B-4FE4-41E3-8073-D766EA91FC4A}" srcOrd="2" destOrd="0" presId="urn:microsoft.com/office/officeart/2005/8/layout/list1"/>
    <dgm:cxn modelId="{0FF308DE-D881-49A1-AE4C-8EAEC26CDB62}" type="presParOf" srcId="{0ACC0CD5-8E91-4E5F-AFAD-F1D57E486ED1}" destId="{712EB29D-3F7F-47C6-A415-4F96F533CFA7}" srcOrd="3" destOrd="0" presId="urn:microsoft.com/office/officeart/2005/8/layout/list1"/>
    <dgm:cxn modelId="{F0119040-5D14-4426-B235-D042F18A78D9}" type="presParOf" srcId="{0ACC0CD5-8E91-4E5F-AFAD-F1D57E486ED1}" destId="{CE4E6652-DB04-4BF5-8CFF-6E0D2D22F88E}" srcOrd="4" destOrd="0" presId="urn:microsoft.com/office/officeart/2005/8/layout/list1"/>
    <dgm:cxn modelId="{545FB099-C972-468A-ACB3-9290AFE6174F}" type="presParOf" srcId="{CE4E6652-DB04-4BF5-8CFF-6E0D2D22F88E}" destId="{A9009487-9F6C-4C6D-B82A-B61A1522ED17}" srcOrd="0" destOrd="0" presId="urn:microsoft.com/office/officeart/2005/8/layout/list1"/>
    <dgm:cxn modelId="{2B8EA2B4-9407-4E2B-AE47-7E6958191B8C}" type="presParOf" srcId="{CE4E6652-DB04-4BF5-8CFF-6E0D2D22F88E}" destId="{54610D5D-B4A5-4C6C-B701-372808CFC7DC}" srcOrd="1" destOrd="0" presId="urn:microsoft.com/office/officeart/2005/8/layout/list1"/>
    <dgm:cxn modelId="{6A556316-CA6F-4044-88B7-E263CF58B046}" type="presParOf" srcId="{0ACC0CD5-8E91-4E5F-AFAD-F1D57E486ED1}" destId="{7BB54896-4817-4B41-9E5A-D3DA9571D6B4}" srcOrd="5" destOrd="0" presId="urn:microsoft.com/office/officeart/2005/8/layout/list1"/>
    <dgm:cxn modelId="{3A440C22-AEE6-4D71-AD4A-FC38F29F3496}" type="presParOf" srcId="{0ACC0CD5-8E91-4E5F-AFAD-F1D57E486ED1}" destId="{CCBE3F24-1000-4EAD-86F4-6AFF6767958A}" srcOrd="6" destOrd="0" presId="urn:microsoft.com/office/officeart/2005/8/layout/list1"/>
    <dgm:cxn modelId="{31DF9A21-4ADF-47F6-935E-CEC3F7FE1F63}" type="presParOf" srcId="{0ACC0CD5-8E91-4E5F-AFAD-F1D57E486ED1}" destId="{D44C47A4-61EA-4B46-B1A8-459D7F18EDB5}" srcOrd="7" destOrd="0" presId="urn:microsoft.com/office/officeart/2005/8/layout/list1"/>
    <dgm:cxn modelId="{EE7FE33E-109B-4055-B849-B74337A9474E}" type="presParOf" srcId="{0ACC0CD5-8E91-4E5F-AFAD-F1D57E486ED1}" destId="{1FA1E1DC-6360-4E84-91D7-5198525C579A}" srcOrd="8" destOrd="0" presId="urn:microsoft.com/office/officeart/2005/8/layout/list1"/>
    <dgm:cxn modelId="{D56F350C-89CF-4631-9A7A-28462F5DE7D7}" type="presParOf" srcId="{1FA1E1DC-6360-4E84-91D7-5198525C579A}" destId="{639E5508-7F30-49B4-9F40-9B2A9254B91A}" srcOrd="0" destOrd="0" presId="urn:microsoft.com/office/officeart/2005/8/layout/list1"/>
    <dgm:cxn modelId="{4C9B3173-DE17-48F6-8F1B-F83F22C38242}" type="presParOf" srcId="{1FA1E1DC-6360-4E84-91D7-5198525C579A}" destId="{694884AA-5F26-4085-995A-E2A52B1E5794}" srcOrd="1" destOrd="0" presId="urn:microsoft.com/office/officeart/2005/8/layout/list1"/>
    <dgm:cxn modelId="{86CA07A5-E7BC-4201-90C4-39B3DCCD9E93}" type="presParOf" srcId="{0ACC0CD5-8E91-4E5F-AFAD-F1D57E486ED1}" destId="{E5FD0D48-E316-4AB8-973F-3D62100A85A3}" srcOrd="9" destOrd="0" presId="urn:microsoft.com/office/officeart/2005/8/layout/list1"/>
    <dgm:cxn modelId="{0B048B64-BCF2-4366-B469-B0014A9B0DC3}" type="presParOf" srcId="{0ACC0CD5-8E91-4E5F-AFAD-F1D57E486ED1}" destId="{85494076-9B75-44C4-A807-87D7ECA8330E}" srcOrd="10" destOrd="0" presId="urn:microsoft.com/office/officeart/2005/8/layout/list1"/>
    <dgm:cxn modelId="{1BE4EE26-2168-499E-AA6F-0AF9A9B95318}" type="presParOf" srcId="{0ACC0CD5-8E91-4E5F-AFAD-F1D57E486ED1}" destId="{CA93FD92-BC91-4879-BF5B-2DBC68AF678C}" srcOrd="11" destOrd="0" presId="urn:microsoft.com/office/officeart/2005/8/layout/list1"/>
    <dgm:cxn modelId="{E1FCE51B-B99E-4A23-839D-1A3BD7A0E7F5}" type="presParOf" srcId="{0ACC0CD5-8E91-4E5F-AFAD-F1D57E486ED1}" destId="{0078043C-7070-40EE-AB0D-DABA85ACDDFE}" srcOrd="12" destOrd="0" presId="urn:microsoft.com/office/officeart/2005/8/layout/list1"/>
    <dgm:cxn modelId="{EE4C39D8-16EC-41F9-8B40-58DDF5583587}" type="presParOf" srcId="{0078043C-7070-40EE-AB0D-DABA85ACDDFE}" destId="{5957CEE7-34AB-417D-9C2F-525D4BD61F2D}" srcOrd="0" destOrd="0" presId="urn:microsoft.com/office/officeart/2005/8/layout/list1"/>
    <dgm:cxn modelId="{E43ACA2D-B0B3-49BF-B349-B4EC4303C92D}" type="presParOf" srcId="{0078043C-7070-40EE-AB0D-DABA85ACDDFE}" destId="{BEE90C87-74A4-4C5A-915F-3E0F398734AD}" srcOrd="1" destOrd="0" presId="urn:microsoft.com/office/officeart/2005/8/layout/list1"/>
    <dgm:cxn modelId="{12091982-7E4A-4548-96C7-849BDA2A9511}" type="presParOf" srcId="{0ACC0CD5-8E91-4E5F-AFAD-F1D57E486ED1}" destId="{02D51824-538B-4C0C-BE8D-620AA84F7C40}" srcOrd="13" destOrd="0" presId="urn:microsoft.com/office/officeart/2005/8/layout/list1"/>
    <dgm:cxn modelId="{4F1BF301-42DF-4072-8EF8-9C2693A69201}" type="presParOf" srcId="{0ACC0CD5-8E91-4E5F-AFAD-F1D57E486ED1}" destId="{C010E127-C352-411F-9B7A-DE99CE4C63F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A6389-A17D-400F-B714-FEF249B464BF}">
      <dsp:nvSpPr>
        <dsp:cNvPr id="0" name=""/>
        <dsp:cNvSpPr/>
      </dsp:nvSpPr>
      <dsp:spPr>
        <a:xfrm>
          <a:off x="0" y="0"/>
          <a:ext cx="6889761" cy="147239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 conducted a Google Forms survey with ten Likert-scale questions on customer preferences.</a:t>
          </a:r>
        </a:p>
      </dsp:txBody>
      <dsp:txXfrm>
        <a:off x="43125" y="43125"/>
        <a:ext cx="5176509" cy="1386149"/>
      </dsp:txXfrm>
    </dsp:sp>
    <dsp:sp modelId="{F8A11EF7-0819-4590-B523-6E888E845CC9}">
      <dsp:nvSpPr>
        <dsp:cNvPr id="0" name=""/>
        <dsp:cNvSpPr/>
      </dsp:nvSpPr>
      <dsp:spPr>
        <a:xfrm>
          <a:off x="577017" y="1740109"/>
          <a:ext cx="6889761" cy="147239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48% willing to pay premium prices; 67% prefer online ordering.</a:t>
          </a:r>
        </a:p>
      </dsp:txBody>
      <dsp:txXfrm>
        <a:off x="620142" y="1783234"/>
        <a:ext cx="5269434" cy="1386149"/>
      </dsp:txXfrm>
    </dsp:sp>
    <dsp:sp modelId="{846A5794-4AB3-4DA6-B033-1D17EEE459CD}">
      <dsp:nvSpPr>
        <dsp:cNvPr id="0" name=""/>
        <dsp:cNvSpPr/>
      </dsp:nvSpPr>
      <dsp:spPr>
        <a:xfrm>
          <a:off x="1145422" y="3480218"/>
          <a:ext cx="6889761" cy="147239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62% value cake design equally to taste; 71% likely to recommend online cake brands.</a:t>
          </a:r>
        </a:p>
      </dsp:txBody>
      <dsp:txXfrm>
        <a:off x="1188547" y="3523343"/>
        <a:ext cx="5278046" cy="1386149"/>
      </dsp:txXfrm>
    </dsp:sp>
    <dsp:sp modelId="{C9255876-BF95-48A5-8425-674148365109}">
      <dsp:nvSpPr>
        <dsp:cNvPr id="0" name=""/>
        <dsp:cNvSpPr/>
      </dsp:nvSpPr>
      <dsp:spPr>
        <a:xfrm>
          <a:off x="1722440" y="5220327"/>
          <a:ext cx="6889761" cy="147239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Insights positioned BlissBite as a premium, convenience-driven, and design-focused brand.</a:t>
          </a:r>
        </a:p>
      </dsp:txBody>
      <dsp:txXfrm>
        <a:off x="1765565" y="5263452"/>
        <a:ext cx="5269434" cy="1386149"/>
      </dsp:txXfrm>
    </dsp:sp>
    <dsp:sp modelId="{565D6259-F220-4280-831B-0D982CC9BDC8}">
      <dsp:nvSpPr>
        <dsp:cNvPr id="0" name=""/>
        <dsp:cNvSpPr/>
      </dsp:nvSpPr>
      <dsp:spPr>
        <a:xfrm>
          <a:off x="5932701" y="1127724"/>
          <a:ext cx="957059" cy="95705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solidFill>
              <a:schemeClr val="tx1"/>
            </a:solidFill>
            <a:latin typeface="Times New Roman" panose="02020603050405020304" pitchFamily="18" charset="0"/>
            <a:cs typeface="Times New Roman" panose="02020603050405020304" pitchFamily="18" charset="0"/>
          </a:endParaRPr>
        </a:p>
      </dsp:txBody>
      <dsp:txXfrm>
        <a:off x="6148039" y="1127724"/>
        <a:ext cx="526383" cy="720187"/>
      </dsp:txXfrm>
    </dsp:sp>
    <dsp:sp modelId="{4EA687BD-0740-4A5B-988D-FCC5ACB35BE1}">
      <dsp:nvSpPr>
        <dsp:cNvPr id="0" name=""/>
        <dsp:cNvSpPr/>
      </dsp:nvSpPr>
      <dsp:spPr>
        <a:xfrm>
          <a:off x="6509719" y="2867833"/>
          <a:ext cx="957059" cy="95705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solidFill>
              <a:schemeClr val="tx1"/>
            </a:solidFill>
            <a:latin typeface="Times New Roman" panose="02020603050405020304" pitchFamily="18" charset="0"/>
            <a:cs typeface="Times New Roman" panose="02020603050405020304" pitchFamily="18" charset="0"/>
          </a:endParaRPr>
        </a:p>
      </dsp:txBody>
      <dsp:txXfrm>
        <a:off x="6725057" y="2867833"/>
        <a:ext cx="526383" cy="720187"/>
      </dsp:txXfrm>
    </dsp:sp>
    <dsp:sp modelId="{6BD1B503-86A3-4DE4-84AF-04862EFE4EAA}">
      <dsp:nvSpPr>
        <dsp:cNvPr id="0" name=""/>
        <dsp:cNvSpPr/>
      </dsp:nvSpPr>
      <dsp:spPr>
        <a:xfrm>
          <a:off x="7078124" y="4607942"/>
          <a:ext cx="957059" cy="95705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solidFill>
              <a:schemeClr val="tx1"/>
            </a:solidFill>
            <a:latin typeface="Times New Roman" panose="02020603050405020304" pitchFamily="18" charset="0"/>
            <a:cs typeface="Times New Roman" panose="02020603050405020304" pitchFamily="18" charset="0"/>
          </a:endParaRPr>
        </a:p>
      </dsp:txBody>
      <dsp:txXfrm>
        <a:off x="7293462" y="4607942"/>
        <a:ext cx="526383" cy="7201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78136-37CF-4D68-8B20-241B48ECD751}">
      <dsp:nvSpPr>
        <dsp:cNvPr id="0" name=""/>
        <dsp:cNvSpPr/>
      </dsp:nvSpPr>
      <dsp:spPr>
        <a:xfrm>
          <a:off x="0" y="0"/>
          <a:ext cx="7320371" cy="2007818"/>
        </a:xfrm>
        <a:prstGeom prst="roundRect">
          <a:avLst>
            <a:gd name="adj" fmla="val 10000"/>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Blissbite offers full cake customisation through a smooth and intuitive online platform. .</a:t>
          </a:r>
        </a:p>
      </dsp:txBody>
      <dsp:txXfrm>
        <a:off x="58807" y="58807"/>
        <a:ext cx="5153779" cy="1890204"/>
      </dsp:txXfrm>
    </dsp:sp>
    <dsp:sp modelId="{45241C2E-7146-4AD7-BF17-B582F62EB02C}">
      <dsp:nvSpPr>
        <dsp:cNvPr id="0" name=""/>
        <dsp:cNvSpPr/>
      </dsp:nvSpPr>
      <dsp:spPr>
        <a:xfrm>
          <a:off x="645915" y="2342454"/>
          <a:ext cx="7320371" cy="2007818"/>
        </a:xfrm>
        <a:prstGeom prst="roundRect">
          <a:avLst>
            <a:gd name="adj" fmla="val 10000"/>
          </a:avLst>
        </a:prstGeom>
        <a:solidFill>
          <a:schemeClr val="accent2">
            <a:shade val="80000"/>
            <a:hueOff val="-17936"/>
            <a:satOff val="-2012"/>
            <a:lumOff val="128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Combines premium ingredients with artistic, professional-quality designs.</a:t>
          </a:r>
        </a:p>
      </dsp:txBody>
      <dsp:txXfrm>
        <a:off x="704722" y="2401261"/>
        <a:ext cx="5251760" cy="1890204"/>
      </dsp:txXfrm>
    </dsp:sp>
    <dsp:sp modelId="{266798F9-F24E-4E22-9F1C-A2F8CC482F98}">
      <dsp:nvSpPr>
        <dsp:cNvPr id="0" name=""/>
        <dsp:cNvSpPr/>
      </dsp:nvSpPr>
      <dsp:spPr>
        <a:xfrm>
          <a:off x="1291830" y="4684908"/>
          <a:ext cx="7320371" cy="2007818"/>
        </a:xfrm>
        <a:prstGeom prst="roundRect">
          <a:avLst>
            <a:gd name="adj" fmla="val 10000"/>
          </a:avLst>
        </a:prstGeom>
        <a:solidFill>
          <a:schemeClr val="accent2">
            <a:shade val="80000"/>
            <a:hueOff val="-35872"/>
            <a:satOff val="-4024"/>
            <a:lumOff val="25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Provides doorstep delivery with reliable packaging and freshness assurance.</a:t>
          </a:r>
        </a:p>
      </dsp:txBody>
      <dsp:txXfrm>
        <a:off x="1350637" y="4743715"/>
        <a:ext cx="5251760" cy="1890204"/>
      </dsp:txXfrm>
    </dsp:sp>
    <dsp:sp modelId="{C545DC2B-8332-4DEF-8323-87A733784FD9}">
      <dsp:nvSpPr>
        <dsp:cNvPr id="0" name=""/>
        <dsp:cNvSpPr/>
      </dsp:nvSpPr>
      <dsp:spPr>
        <a:xfrm>
          <a:off x="6015289" y="1522595"/>
          <a:ext cx="1305081" cy="1305081"/>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150000"/>
            </a:lnSpc>
            <a:spcBef>
              <a:spcPct val="0"/>
            </a:spcBef>
            <a:spcAft>
              <a:spcPct val="35000"/>
            </a:spcAft>
            <a:buNone/>
          </a:pPr>
          <a:endParaRPr lang="en-US" sz="2400" kern="1200">
            <a:solidFill>
              <a:schemeClr val="tx1"/>
            </a:solidFill>
            <a:latin typeface="Times New Roman" panose="02020603050405020304" pitchFamily="18" charset="0"/>
            <a:cs typeface="Times New Roman" panose="02020603050405020304" pitchFamily="18" charset="0"/>
          </a:endParaRPr>
        </a:p>
      </dsp:txBody>
      <dsp:txXfrm>
        <a:off x="6308932" y="1522595"/>
        <a:ext cx="717795" cy="982073"/>
      </dsp:txXfrm>
    </dsp:sp>
    <dsp:sp modelId="{A883D5AF-2386-486A-84EB-CE46EBAE0C71}">
      <dsp:nvSpPr>
        <dsp:cNvPr id="0" name=""/>
        <dsp:cNvSpPr/>
      </dsp:nvSpPr>
      <dsp:spPr>
        <a:xfrm>
          <a:off x="6661205" y="3851664"/>
          <a:ext cx="1305081" cy="1305081"/>
        </a:xfrm>
        <a:prstGeom prst="downArrow">
          <a:avLst>
            <a:gd name="adj1" fmla="val 55000"/>
            <a:gd name="adj2" fmla="val 45000"/>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150000"/>
            </a:lnSpc>
            <a:spcBef>
              <a:spcPct val="0"/>
            </a:spcBef>
            <a:spcAft>
              <a:spcPct val="35000"/>
            </a:spcAft>
            <a:buNone/>
          </a:pPr>
          <a:endParaRPr lang="en-US" sz="2400" kern="1200">
            <a:solidFill>
              <a:schemeClr val="tx1"/>
            </a:solidFill>
            <a:latin typeface="Times New Roman" panose="02020603050405020304" pitchFamily="18" charset="0"/>
            <a:cs typeface="Times New Roman" panose="02020603050405020304" pitchFamily="18" charset="0"/>
          </a:endParaRPr>
        </a:p>
      </dsp:txBody>
      <dsp:txXfrm>
        <a:off x="6954848" y="3851664"/>
        <a:ext cx="717795" cy="982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78136-37CF-4D68-8B20-241B48ECD751}">
      <dsp:nvSpPr>
        <dsp:cNvPr id="0" name=""/>
        <dsp:cNvSpPr/>
      </dsp:nvSpPr>
      <dsp:spPr>
        <a:xfrm>
          <a:off x="0" y="0"/>
          <a:ext cx="7320371" cy="2007818"/>
        </a:xfrm>
        <a:prstGeom prst="roundRect">
          <a:avLst>
            <a:gd name="adj" fmla="val 10000"/>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a:solidFill>
                <a:schemeClr val="tx1"/>
              </a:solidFill>
              <a:latin typeface="Times New Roman" panose="02020603050405020304" pitchFamily="18" charset="0"/>
              <a:cs typeface="Times New Roman" panose="02020603050405020304" pitchFamily="18" charset="0"/>
            </a:rPr>
            <a:t>Branding uses pastel pink and gold tones for a warm, elegant aesthetic.</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58807" y="58807"/>
        <a:ext cx="5153779" cy="1890204"/>
      </dsp:txXfrm>
    </dsp:sp>
    <dsp:sp modelId="{45241C2E-7146-4AD7-BF17-B582F62EB02C}">
      <dsp:nvSpPr>
        <dsp:cNvPr id="0" name=""/>
        <dsp:cNvSpPr/>
      </dsp:nvSpPr>
      <dsp:spPr>
        <a:xfrm>
          <a:off x="645915" y="2342454"/>
          <a:ext cx="7320371" cy="2007818"/>
        </a:xfrm>
        <a:prstGeom prst="roundRect">
          <a:avLst>
            <a:gd name="adj" fmla="val 10000"/>
          </a:avLst>
        </a:prstGeom>
        <a:solidFill>
          <a:schemeClr val="accent3">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a:solidFill>
                <a:schemeClr val="tx1"/>
              </a:solidFill>
              <a:latin typeface="Times New Roman" panose="02020603050405020304" pitchFamily="18" charset="0"/>
              <a:cs typeface="Times New Roman" panose="02020603050405020304" pitchFamily="18" charset="0"/>
            </a:rPr>
            <a:t>Logo and visuals emphasise creativity, celebration, and premium quality.</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704722" y="2401261"/>
        <a:ext cx="5251760" cy="1890204"/>
      </dsp:txXfrm>
    </dsp:sp>
    <dsp:sp modelId="{266798F9-F24E-4E22-9F1C-A2F8CC482F98}">
      <dsp:nvSpPr>
        <dsp:cNvPr id="0" name=""/>
        <dsp:cNvSpPr/>
      </dsp:nvSpPr>
      <dsp:spPr>
        <a:xfrm>
          <a:off x="1291830" y="4684908"/>
          <a:ext cx="7320371" cy="2007818"/>
        </a:xfrm>
        <a:prstGeom prst="roundRect">
          <a:avLst>
            <a:gd name="adj" fmla="val 10000"/>
          </a:avLst>
        </a:prstGeom>
        <a:solidFill>
          <a:schemeClr val="accent3">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a:solidFill>
                <a:schemeClr val="tx1"/>
              </a:solidFill>
              <a:latin typeface="Times New Roman" panose="02020603050405020304" pitchFamily="18" charset="0"/>
              <a:cs typeface="Times New Roman" panose="02020603050405020304" pitchFamily="18" charset="0"/>
            </a:rPr>
            <a:t>Consistent branding across website, Instagram posts, and marketing materials.</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1350637" y="4743715"/>
        <a:ext cx="5251760" cy="1890204"/>
      </dsp:txXfrm>
    </dsp:sp>
    <dsp:sp modelId="{C545DC2B-8332-4DEF-8323-87A733784FD9}">
      <dsp:nvSpPr>
        <dsp:cNvPr id="0" name=""/>
        <dsp:cNvSpPr/>
      </dsp:nvSpPr>
      <dsp:spPr>
        <a:xfrm>
          <a:off x="6015289" y="1522595"/>
          <a:ext cx="1305081" cy="1305081"/>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150000"/>
            </a:lnSpc>
            <a:spcBef>
              <a:spcPct val="0"/>
            </a:spcBef>
            <a:spcAft>
              <a:spcPct val="35000"/>
            </a:spcAft>
            <a:buNone/>
          </a:pPr>
          <a:endParaRPr lang="en-US" sz="2400" kern="1200">
            <a:solidFill>
              <a:schemeClr val="tx1"/>
            </a:solidFill>
            <a:latin typeface="Times New Roman" panose="02020603050405020304" pitchFamily="18" charset="0"/>
            <a:cs typeface="Times New Roman" panose="02020603050405020304" pitchFamily="18" charset="0"/>
          </a:endParaRPr>
        </a:p>
      </dsp:txBody>
      <dsp:txXfrm>
        <a:off x="6308932" y="1522595"/>
        <a:ext cx="717795" cy="982073"/>
      </dsp:txXfrm>
    </dsp:sp>
    <dsp:sp modelId="{A883D5AF-2386-486A-84EB-CE46EBAE0C71}">
      <dsp:nvSpPr>
        <dsp:cNvPr id="0" name=""/>
        <dsp:cNvSpPr/>
      </dsp:nvSpPr>
      <dsp:spPr>
        <a:xfrm>
          <a:off x="6661205" y="3851664"/>
          <a:ext cx="1305081" cy="1305081"/>
        </a:xfrm>
        <a:prstGeom prst="downArrow">
          <a:avLst>
            <a:gd name="adj1" fmla="val 55000"/>
            <a:gd name="adj2" fmla="val 45000"/>
          </a:avLst>
        </a:prstGeom>
        <a:solidFill>
          <a:schemeClr val="accent3">
            <a:alpha val="90000"/>
            <a:tint val="40000"/>
            <a:hueOff val="0"/>
            <a:satOff val="0"/>
            <a:lumOff val="0"/>
            <a:alphaOff val="-4000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150000"/>
            </a:lnSpc>
            <a:spcBef>
              <a:spcPct val="0"/>
            </a:spcBef>
            <a:spcAft>
              <a:spcPct val="35000"/>
            </a:spcAft>
            <a:buNone/>
          </a:pPr>
          <a:endParaRPr lang="en-US" sz="2400" kern="1200">
            <a:solidFill>
              <a:schemeClr val="tx1"/>
            </a:solidFill>
            <a:latin typeface="Times New Roman" panose="02020603050405020304" pitchFamily="18" charset="0"/>
            <a:cs typeface="Times New Roman" panose="02020603050405020304" pitchFamily="18" charset="0"/>
          </a:endParaRPr>
        </a:p>
      </dsp:txBody>
      <dsp:txXfrm>
        <a:off x="6954848" y="3851664"/>
        <a:ext cx="717795" cy="9820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0FD0-FCBD-499B-8A7B-52F18049F7BD}">
      <dsp:nvSpPr>
        <dsp:cNvPr id="0" name=""/>
        <dsp:cNvSpPr/>
      </dsp:nvSpPr>
      <dsp:spPr>
        <a:xfrm>
          <a:off x="-7656582" y="-1169950"/>
          <a:ext cx="9110544" cy="9110544"/>
        </a:xfrm>
        <a:prstGeom prst="blockArc">
          <a:avLst>
            <a:gd name="adj1" fmla="val 18900000"/>
            <a:gd name="adj2" fmla="val 2700000"/>
            <a:gd name="adj3" fmla="val 237"/>
          </a:avLst>
        </a:prstGeom>
        <a:noFill/>
        <a:ln w="25400"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0867A5C-6B5A-49F0-94B7-0A12B0A8C3A9}">
      <dsp:nvSpPr>
        <dsp:cNvPr id="0" name=""/>
        <dsp:cNvSpPr/>
      </dsp:nvSpPr>
      <dsp:spPr>
        <a:xfrm>
          <a:off x="760582" y="520527"/>
          <a:ext cx="8519576" cy="1041595"/>
        </a:xfrm>
        <a:prstGeom prst="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676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bg1"/>
              </a:solidFill>
              <a:latin typeface="Times New Roman" panose="02020603050405020304" pitchFamily="18" charset="0"/>
              <a:cs typeface="Times New Roman" panose="02020603050405020304" pitchFamily="18" charset="0"/>
              <a:sym typeface="Poppins"/>
            </a:rPr>
            <a:t>One year financial projection developed using Microsoft Excel for revenue and expense tracking.</a:t>
          </a:r>
          <a:endParaRPr lang="en-GB" sz="2400" b="0" kern="1200" dirty="0">
            <a:solidFill>
              <a:schemeClr val="bg1"/>
            </a:solidFill>
            <a:latin typeface="Times New Roman" panose="02020603050405020304" pitchFamily="18" charset="0"/>
            <a:cs typeface="Times New Roman" panose="02020603050405020304" pitchFamily="18" charset="0"/>
          </a:endParaRPr>
        </a:p>
      </dsp:txBody>
      <dsp:txXfrm>
        <a:off x="760582" y="520527"/>
        <a:ext cx="8519576" cy="1041595"/>
      </dsp:txXfrm>
    </dsp:sp>
    <dsp:sp modelId="{7E2A4F8D-1A12-4225-971B-DAADE158EDA3}">
      <dsp:nvSpPr>
        <dsp:cNvPr id="0" name=""/>
        <dsp:cNvSpPr/>
      </dsp:nvSpPr>
      <dsp:spPr>
        <a:xfrm>
          <a:off x="109585" y="390327"/>
          <a:ext cx="1301994" cy="1301994"/>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E45BD4-9BE4-4B3B-A63C-7314FF6F9367}">
      <dsp:nvSpPr>
        <dsp:cNvPr id="0" name=""/>
        <dsp:cNvSpPr/>
      </dsp:nvSpPr>
      <dsp:spPr>
        <a:xfrm>
          <a:off x="1357753" y="2083191"/>
          <a:ext cx="7922405" cy="1041595"/>
        </a:xfrm>
        <a:prstGeom prst="rect">
          <a:avLst/>
        </a:prstGeom>
        <a:solidFill>
          <a:schemeClr val="accent2">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676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kern="1200" dirty="0">
              <a:solidFill>
                <a:schemeClr val="bg1"/>
              </a:solidFill>
              <a:latin typeface="Times New Roman" panose="02020603050405020304" pitchFamily="18" charset="0"/>
              <a:cs typeface="Times New Roman" panose="02020603050405020304" pitchFamily="18" charset="0"/>
            </a:rPr>
            <a:t>Income grew from £1,200 to £2,300, and profits rose from £550 to £1360.</a:t>
          </a:r>
          <a:endParaRPr lang="en-GB" sz="2400" b="0" kern="1200" dirty="0">
            <a:solidFill>
              <a:schemeClr val="bg1"/>
            </a:solidFill>
            <a:latin typeface="Times New Roman" panose="02020603050405020304" pitchFamily="18" charset="0"/>
            <a:cs typeface="Times New Roman" panose="02020603050405020304" pitchFamily="18" charset="0"/>
          </a:endParaRPr>
        </a:p>
      </dsp:txBody>
      <dsp:txXfrm>
        <a:off x="1357753" y="2083191"/>
        <a:ext cx="7922405" cy="1041595"/>
      </dsp:txXfrm>
    </dsp:sp>
    <dsp:sp modelId="{B8E50451-7644-489B-8F44-4B1CE9D92D33}">
      <dsp:nvSpPr>
        <dsp:cNvPr id="0" name=""/>
        <dsp:cNvSpPr/>
      </dsp:nvSpPr>
      <dsp:spPr>
        <a:xfrm>
          <a:off x="706755" y="1952991"/>
          <a:ext cx="1301994" cy="1301994"/>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13333"/>
            </a:schemeClr>
          </a:solidFill>
          <a:prstDash val="solid"/>
        </a:ln>
        <a:effectLst/>
      </dsp:spPr>
      <dsp:style>
        <a:lnRef idx="2">
          <a:scrgbClr r="0" g="0" b="0"/>
        </a:lnRef>
        <a:fillRef idx="1">
          <a:scrgbClr r="0" g="0" b="0"/>
        </a:fillRef>
        <a:effectRef idx="0">
          <a:scrgbClr r="0" g="0" b="0"/>
        </a:effectRef>
        <a:fontRef idx="minor"/>
      </dsp:style>
    </dsp:sp>
    <dsp:sp modelId="{10FD0595-3BEA-4183-9A42-0D31D24AE9CB}">
      <dsp:nvSpPr>
        <dsp:cNvPr id="0" name=""/>
        <dsp:cNvSpPr/>
      </dsp:nvSpPr>
      <dsp:spPr>
        <a:xfrm>
          <a:off x="1357753" y="3645855"/>
          <a:ext cx="7922405" cy="1041595"/>
        </a:xfrm>
        <a:prstGeom prst="rect">
          <a:avLst/>
        </a:prstGeom>
        <a:solidFill>
          <a:schemeClr val="accent2">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676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bg1"/>
              </a:solidFill>
              <a:latin typeface="Times New Roman" panose="02020603050405020304" pitchFamily="18" charset="0"/>
              <a:cs typeface="Times New Roman" panose="02020603050405020304" pitchFamily="18" charset="0"/>
              <a:sym typeface="Poppins"/>
            </a:rPr>
            <a:t>Used formulas like SUM and subtraction for accuracy and analysis.</a:t>
          </a:r>
          <a:endParaRPr lang="en-GB" sz="2400" b="0" kern="1200" dirty="0">
            <a:solidFill>
              <a:schemeClr val="bg1"/>
            </a:solidFill>
            <a:latin typeface="Times New Roman" panose="02020603050405020304" pitchFamily="18" charset="0"/>
            <a:cs typeface="Times New Roman" panose="02020603050405020304" pitchFamily="18" charset="0"/>
          </a:endParaRPr>
        </a:p>
      </dsp:txBody>
      <dsp:txXfrm>
        <a:off x="1357753" y="3645855"/>
        <a:ext cx="7922405" cy="1041595"/>
      </dsp:txXfrm>
    </dsp:sp>
    <dsp:sp modelId="{7E30E934-0444-49EF-96CA-6BBBA8F0062C}">
      <dsp:nvSpPr>
        <dsp:cNvPr id="0" name=""/>
        <dsp:cNvSpPr/>
      </dsp:nvSpPr>
      <dsp:spPr>
        <a:xfrm>
          <a:off x="706755" y="3515656"/>
          <a:ext cx="1301994" cy="1301994"/>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26667"/>
            </a:schemeClr>
          </a:solidFill>
          <a:prstDash val="solid"/>
        </a:ln>
        <a:effectLst/>
      </dsp:spPr>
      <dsp:style>
        <a:lnRef idx="2">
          <a:scrgbClr r="0" g="0" b="0"/>
        </a:lnRef>
        <a:fillRef idx="1">
          <a:scrgbClr r="0" g="0" b="0"/>
        </a:fillRef>
        <a:effectRef idx="0">
          <a:scrgbClr r="0" g="0" b="0"/>
        </a:effectRef>
        <a:fontRef idx="minor"/>
      </dsp:style>
    </dsp:sp>
    <dsp:sp modelId="{94D15A1B-50CD-41DA-8DBB-F3CD665AF1E9}">
      <dsp:nvSpPr>
        <dsp:cNvPr id="0" name=""/>
        <dsp:cNvSpPr/>
      </dsp:nvSpPr>
      <dsp:spPr>
        <a:xfrm>
          <a:off x="760582" y="5208520"/>
          <a:ext cx="8519576" cy="1041595"/>
        </a:xfrm>
        <a:prstGeom prst="rec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676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bg1"/>
              </a:solidFill>
              <a:latin typeface="Times New Roman" panose="02020603050405020304" pitchFamily="18" charset="0"/>
              <a:cs typeface="Times New Roman" panose="02020603050405020304" pitchFamily="18" charset="0"/>
            </a:rPr>
            <a:t>Demonstrated practical skills in budgeting, forecasting, and performance visualisation through charts.</a:t>
          </a:r>
          <a:endParaRPr lang="en-GB" sz="2400" kern="1200" dirty="0">
            <a:solidFill>
              <a:schemeClr val="bg1"/>
            </a:solidFill>
            <a:latin typeface="Times New Roman" panose="02020603050405020304" pitchFamily="18" charset="0"/>
            <a:cs typeface="Times New Roman" panose="02020603050405020304" pitchFamily="18" charset="0"/>
          </a:endParaRPr>
        </a:p>
      </dsp:txBody>
      <dsp:txXfrm>
        <a:off x="760582" y="5208520"/>
        <a:ext cx="8519576" cy="1041595"/>
      </dsp:txXfrm>
    </dsp:sp>
    <dsp:sp modelId="{A384D27A-BD9E-483A-BCF6-AE9ED9AF6827}">
      <dsp:nvSpPr>
        <dsp:cNvPr id="0" name=""/>
        <dsp:cNvSpPr/>
      </dsp:nvSpPr>
      <dsp:spPr>
        <a:xfrm>
          <a:off x="109585" y="5078320"/>
          <a:ext cx="1301994" cy="1301994"/>
        </a:xfrm>
        <a:prstGeom prst="ellipse">
          <a:avLst/>
        </a:prstGeom>
        <a:solidFill>
          <a:schemeClr val="lt1">
            <a:hueOff val="0"/>
            <a:satOff val="0"/>
            <a:lumOff val="0"/>
            <a:alphaOff val="0"/>
          </a:schemeClr>
        </a:solidFill>
        <a:ln w="25400" cap="flat" cmpd="sng" algn="ctr">
          <a:solidFill>
            <a:schemeClr val="accent2">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51F4B-4FE4-41E3-8073-D766EA91FC4A}">
      <dsp:nvSpPr>
        <dsp:cNvPr id="0" name=""/>
        <dsp:cNvSpPr/>
      </dsp:nvSpPr>
      <dsp:spPr>
        <a:xfrm>
          <a:off x="0" y="662651"/>
          <a:ext cx="10210800" cy="1108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C080AE3-8177-40BD-902C-730B9FC59419}">
      <dsp:nvSpPr>
        <dsp:cNvPr id="0" name=""/>
        <dsp:cNvSpPr/>
      </dsp:nvSpPr>
      <dsp:spPr>
        <a:xfrm>
          <a:off x="510540" y="13211"/>
          <a:ext cx="8487513" cy="1298880"/>
        </a:xfrm>
        <a:prstGeom prst="roundRect">
          <a:avLst/>
        </a:prstGeom>
        <a:solidFill>
          <a:schemeClr val="accent6">
            <a:shade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0161" tIns="0" rIns="270161" bIns="0" numCol="1" spcCol="1270" anchor="ctr" anchorCtr="0">
          <a:noAutofit/>
        </a:bodyPr>
        <a:lstStyle/>
        <a:p>
          <a:pPr marL="0" lvl="0" indent="0" algn="just" defTabSz="1244600">
            <a:lnSpc>
              <a:spcPct val="100000"/>
            </a:lnSpc>
            <a:spcBef>
              <a:spcPct val="0"/>
            </a:spcBef>
            <a:spcAft>
              <a:spcPct val="35000"/>
            </a:spcAft>
            <a:buNone/>
          </a:pPr>
          <a:r>
            <a:rPr lang="en-US" sz="2800" kern="1200" dirty="0">
              <a:solidFill>
                <a:schemeClr val="tx1"/>
              </a:solidFill>
              <a:latin typeface="Times New Roman" panose="02020603050405020304" pitchFamily="18" charset="0"/>
              <a:cs typeface="Times New Roman" panose="02020603050405020304" pitchFamily="18" charset="0"/>
            </a:rPr>
            <a:t>I developed skills in research, digital design, data analysis, and storytelling.</a:t>
          </a:r>
          <a:endParaRPr lang="en-GB" sz="2800" kern="1200" dirty="0">
            <a:solidFill>
              <a:schemeClr val="tx1"/>
            </a:solidFill>
            <a:latin typeface="Times New Roman" panose="02020603050405020304" pitchFamily="18" charset="0"/>
            <a:cs typeface="Times New Roman" panose="02020603050405020304" pitchFamily="18" charset="0"/>
          </a:endParaRPr>
        </a:p>
      </dsp:txBody>
      <dsp:txXfrm>
        <a:off x="573946" y="76617"/>
        <a:ext cx="8360701" cy="1172068"/>
      </dsp:txXfrm>
    </dsp:sp>
    <dsp:sp modelId="{CCBE3F24-1000-4EAD-86F4-6AFF6767958A}">
      <dsp:nvSpPr>
        <dsp:cNvPr id="0" name=""/>
        <dsp:cNvSpPr/>
      </dsp:nvSpPr>
      <dsp:spPr>
        <a:xfrm>
          <a:off x="0" y="2658491"/>
          <a:ext cx="10210800" cy="1108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4610D5D-B4A5-4C6C-B701-372808CFC7DC}">
      <dsp:nvSpPr>
        <dsp:cNvPr id="0" name=""/>
        <dsp:cNvSpPr/>
      </dsp:nvSpPr>
      <dsp:spPr>
        <a:xfrm>
          <a:off x="510540" y="2009051"/>
          <a:ext cx="8487513" cy="1298880"/>
        </a:xfrm>
        <a:prstGeom prst="roundRect">
          <a:avLst/>
        </a:prstGeom>
        <a:solidFill>
          <a:schemeClr val="accent6">
            <a:shade val="50000"/>
            <a:hueOff val="-230848"/>
            <a:satOff val="15390"/>
            <a:lumOff val="20092"/>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0161" tIns="0" rIns="270161" bIns="0" numCol="1" spcCol="1270" anchor="ctr" anchorCtr="0">
          <a:noAutofit/>
        </a:bodyPr>
        <a:lstStyle/>
        <a:p>
          <a:pPr marL="0" lvl="0" indent="0" algn="just" defTabSz="1244600">
            <a:lnSpc>
              <a:spcPct val="100000"/>
            </a:lnSpc>
            <a:spcBef>
              <a:spcPct val="0"/>
            </a:spcBef>
            <a:spcAft>
              <a:spcPct val="35000"/>
            </a:spcAft>
            <a:buNone/>
          </a:pPr>
          <a:r>
            <a:rPr lang="en-US" sz="2800" b="0" kern="1200" dirty="0">
              <a:solidFill>
                <a:schemeClr val="tx1"/>
              </a:solidFill>
              <a:latin typeface="Times New Roman" panose="02020603050405020304" pitchFamily="18" charset="0"/>
              <a:cs typeface="Times New Roman" panose="02020603050405020304" pitchFamily="18" charset="0"/>
            </a:rPr>
            <a:t>I also learned to apply customer insights to creative and financial business decisions.</a:t>
          </a:r>
          <a:endParaRPr lang="en-GB" sz="2800" b="0" kern="1200" dirty="0">
            <a:solidFill>
              <a:schemeClr val="tx1"/>
            </a:solidFill>
            <a:latin typeface="Times New Roman" panose="02020603050405020304" pitchFamily="18" charset="0"/>
            <a:cs typeface="Times New Roman" panose="02020603050405020304" pitchFamily="18" charset="0"/>
          </a:endParaRPr>
        </a:p>
      </dsp:txBody>
      <dsp:txXfrm>
        <a:off x="573946" y="2072457"/>
        <a:ext cx="8360701" cy="1172068"/>
      </dsp:txXfrm>
    </dsp:sp>
    <dsp:sp modelId="{85494076-9B75-44C4-A807-87D7ECA8330E}">
      <dsp:nvSpPr>
        <dsp:cNvPr id="0" name=""/>
        <dsp:cNvSpPr/>
      </dsp:nvSpPr>
      <dsp:spPr>
        <a:xfrm>
          <a:off x="0" y="4654331"/>
          <a:ext cx="10210800" cy="1108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94884AA-5F26-4085-995A-E2A52B1E5794}">
      <dsp:nvSpPr>
        <dsp:cNvPr id="0" name=""/>
        <dsp:cNvSpPr/>
      </dsp:nvSpPr>
      <dsp:spPr>
        <a:xfrm>
          <a:off x="510540" y="4004891"/>
          <a:ext cx="8345634" cy="1298880"/>
        </a:xfrm>
        <a:prstGeom prst="roundRect">
          <a:avLst/>
        </a:prstGeom>
        <a:solidFill>
          <a:schemeClr val="accent6">
            <a:shade val="50000"/>
            <a:hueOff val="-461695"/>
            <a:satOff val="30780"/>
            <a:lumOff val="40185"/>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0161" tIns="0" rIns="270161" bIns="0" numCol="1" spcCol="1270" anchor="ctr" anchorCtr="0">
          <a:noAutofit/>
        </a:bodyPr>
        <a:lstStyle/>
        <a:p>
          <a:pPr marL="0" lvl="0" indent="0" algn="just" defTabSz="1244600">
            <a:lnSpc>
              <a:spcPct val="100000"/>
            </a:lnSpc>
            <a:spcBef>
              <a:spcPct val="0"/>
            </a:spcBef>
            <a:spcAft>
              <a:spcPct val="35000"/>
            </a:spcAft>
            <a:buNone/>
          </a:pPr>
          <a:r>
            <a:rPr lang="en-US" sz="2800" kern="1200" dirty="0">
              <a:solidFill>
                <a:schemeClr val="tx1"/>
              </a:solidFill>
              <a:latin typeface="Times New Roman" panose="02020603050405020304" pitchFamily="18" charset="0"/>
              <a:cs typeface="Times New Roman" panose="02020603050405020304" pitchFamily="18" charset="0"/>
            </a:rPr>
            <a:t>Enhanced understanding of SEO, branding, and business presentation.</a:t>
          </a:r>
          <a:endParaRPr lang="en-GB" sz="2800" kern="1200" dirty="0">
            <a:solidFill>
              <a:schemeClr val="tx1"/>
            </a:solidFill>
            <a:latin typeface="Times New Roman" panose="02020603050405020304" pitchFamily="18" charset="0"/>
            <a:cs typeface="Times New Roman" panose="02020603050405020304" pitchFamily="18" charset="0"/>
          </a:endParaRPr>
        </a:p>
      </dsp:txBody>
      <dsp:txXfrm>
        <a:off x="573946" y="4068297"/>
        <a:ext cx="8218822" cy="1172068"/>
      </dsp:txXfrm>
    </dsp:sp>
    <dsp:sp modelId="{C010E127-C352-411F-9B7A-DE99CE4C63FD}">
      <dsp:nvSpPr>
        <dsp:cNvPr id="0" name=""/>
        <dsp:cNvSpPr/>
      </dsp:nvSpPr>
      <dsp:spPr>
        <a:xfrm>
          <a:off x="0" y="6650172"/>
          <a:ext cx="10210800" cy="1108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EE90C87-74A4-4C5A-915F-3E0F398734AD}">
      <dsp:nvSpPr>
        <dsp:cNvPr id="0" name=""/>
        <dsp:cNvSpPr/>
      </dsp:nvSpPr>
      <dsp:spPr>
        <a:xfrm>
          <a:off x="510540" y="6000732"/>
          <a:ext cx="8345634" cy="1298880"/>
        </a:xfrm>
        <a:prstGeom prst="roundRect">
          <a:avLst/>
        </a:prstGeom>
        <a:solidFill>
          <a:schemeClr val="accent6">
            <a:shade val="50000"/>
            <a:hueOff val="-230848"/>
            <a:satOff val="15390"/>
            <a:lumOff val="20092"/>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70161" tIns="0" rIns="270161" bIns="0" numCol="1" spcCol="1270" anchor="ctr" anchorCtr="0">
          <a:noAutofit/>
        </a:bodyPr>
        <a:lstStyle/>
        <a:p>
          <a:pPr marL="0" lvl="0" indent="0" algn="just" defTabSz="1244600">
            <a:lnSpc>
              <a:spcPct val="100000"/>
            </a:lnSpc>
            <a:spcBef>
              <a:spcPct val="0"/>
            </a:spcBef>
            <a:spcAft>
              <a:spcPct val="35000"/>
            </a:spcAft>
            <a:buNone/>
          </a:pPr>
          <a:r>
            <a:rPr lang="en-US" sz="2800" kern="1200" dirty="0">
              <a:solidFill>
                <a:schemeClr val="tx1"/>
              </a:solidFill>
              <a:latin typeface="Times New Roman" panose="02020603050405020304" pitchFamily="18" charset="0"/>
              <a:cs typeface="Times New Roman" panose="02020603050405020304" pitchFamily="18" charset="0"/>
            </a:rPr>
            <a:t>My future goal is to strengthen expertise in digital marketing and e-commerce strategy.</a:t>
          </a:r>
          <a:endParaRPr lang="en-GB" sz="2800" kern="1200" dirty="0">
            <a:solidFill>
              <a:schemeClr val="tx1"/>
            </a:solidFill>
            <a:latin typeface="Times New Roman" panose="02020603050405020304" pitchFamily="18" charset="0"/>
            <a:cs typeface="Times New Roman" panose="02020603050405020304" pitchFamily="18" charset="0"/>
          </a:endParaRPr>
        </a:p>
      </dsp:txBody>
      <dsp:txXfrm>
        <a:off x="573946" y="6064138"/>
        <a:ext cx="8218822" cy="11720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F0C73A-7F0C-450D-8373-DB2363001826}"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28ADED-3A8C-4AA9-B405-D11940E5863E}" type="slidenum">
              <a:rPr lang="en-GB" smtClean="0"/>
              <a:t>‹#›</a:t>
            </a:fld>
            <a:endParaRPr lang="en-GB"/>
          </a:p>
        </p:txBody>
      </p:sp>
    </p:spTree>
    <p:extLst>
      <p:ext uri="{BB962C8B-B14F-4D97-AF65-F5344CB8AC3E}">
        <p14:creationId xmlns:p14="http://schemas.microsoft.com/office/powerpoint/2010/main" val="1862624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project called BlissBite Online Custom Cake Boutique is based on the idea to create a unique online bakery venture based on combining innovations and technologies. The brand offers entirely personalised cakes to birthdays, weddings, and special occasions with the help of a convenient internet platform. The project will be split into four components. Task 1 was the market research and creation of a web site and marketing materials according to the customer feedback. Task 2 involved the financial forecasting of the use of Microsoft Excel to determine the profitability. In Task 3, a video advertisement was created through the application of storytelling, whereas in Task 4, a general reflection and overview of the whole process is presented, showing how research can be used to create a creative business development.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2</a:t>
            </a:fld>
            <a:endParaRPr lang="en-GB"/>
          </a:p>
        </p:txBody>
      </p:sp>
    </p:spTree>
    <p:extLst>
      <p:ext uri="{BB962C8B-B14F-4D97-AF65-F5344CB8AC3E}">
        <p14:creationId xmlns:p14="http://schemas.microsoft.com/office/powerpoint/2010/main" val="1050314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know what customers would prefer, I developed a Google Forms survey questionnaire containing ten questions on Likert scale based on price perception, convenience, the importance of design, and loyalty intentions. This analysis of the responses provided notable pieces of information: around 48% of people were ready to pay higher prices to the high-quality designs, and two-thirds of participants preferred online ordering to the visit of bakeries. Also, more than 60% placed cake design as high as taste and more than 70 % indicated that they would recommend an online cake company.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3</a:t>
            </a:fld>
            <a:endParaRPr lang="en-GB"/>
          </a:p>
        </p:txBody>
      </p:sp>
    </p:spTree>
    <p:extLst>
      <p:ext uri="{BB962C8B-B14F-4D97-AF65-F5344CB8AC3E}">
        <p14:creationId xmlns:p14="http://schemas.microsoft.com/office/powerpoint/2010/main" val="3003064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created a website on Weebly by using the results of the research. The homepage is an introduction to the brand and the process of its customisation, whereas the second page features the menu, prices, and delivery. The design is done in pink, cream and gold pastel to depict warmth, innovativeness and luxury. </a:t>
            </a:r>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4</a:t>
            </a:fld>
            <a:endParaRPr lang="en-GB"/>
          </a:p>
        </p:txBody>
      </p:sp>
    </p:spTree>
    <p:extLst>
      <p:ext uri="{BB962C8B-B14F-4D97-AF65-F5344CB8AC3E}">
        <p14:creationId xmlns:p14="http://schemas.microsoft.com/office/powerpoint/2010/main" val="1487998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Canva marketing materials were designed that include an poster that feature artistic cake designs and aired with the slogan </a:t>
            </a:r>
            <a:r>
              <a:rPr lang="en-US" sz="1200" i="1" kern="1200" dirty="0">
                <a:solidFill>
                  <a:schemeClr val="tx1"/>
                </a:solidFill>
                <a:effectLst/>
                <a:latin typeface="+mn-lt"/>
                <a:ea typeface="+mn-ea"/>
                <a:cs typeface="+mn-cs"/>
              </a:rPr>
              <a:t>Your celebration, Our Creation</a:t>
            </a:r>
            <a:r>
              <a:rPr lang="en-US" sz="1200" kern="1200" dirty="0">
                <a:solidFill>
                  <a:schemeClr val="tx1"/>
                </a:solidFill>
                <a:effectLst/>
                <a:latin typeface="+mn-lt"/>
                <a:ea typeface="+mn-ea"/>
                <a:cs typeface="+mn-cs"/>
              </a:rPr>
              <a:t>. These visual items convey the central values of BlissBite, which are quality, creativity, and emotional attachment.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5</a:t>
            </a:fld>
            <a:endParaRPr lang="en-GB"/>
          </a:p>
        </p:txBody>
      </p:sp>
    </p:spTree>
    <p:extLst>
      <p:ext uri="{BB962C8B-B14F-4D97-AF65-F5344CB8AC3E}">
        <p14:creationId xmlns:p14="http://schemas.microsoft.com/office/powerpoint/2010/main" val="4238954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BlissBite has a business idea of providing a current, customised cake-ordering process with an online platform. The customers have the ability to choose flavours, fillings, colours and themes with an easy and user-friendly site to create their cakes. The brand focuses on high-quality products, artistic presentation, and customised to order foods that can fit any party. BlissBite also focuses on positioning itself as a convenient substitute to brick-and-mortar bakeries through providing safe online ordering and home delivery that is right in line with present tendencies of digital consumers.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6</a:t>
            </a:fld>
            <a:endParaRPr lang="en-GB"/>
          </a:p>
        </p:txBody>
      </p:sp>
    </p:spTree>
    <p:extLst>
      <p:ext uri="{BB962C8B-B14F-4D97-AF65-F5344CB8AC3E}">
        <p14:creationId xmlns:p14="http://schemas.microsoft.com/office/powerpoint/2010/main" val="1462035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BlissBite target audience will comprise people between the ages of 18 and 40 who are more than celebratory of personal and family occasions like birthday, wedding, and anniversary. These are the customers who are conscious of convenience and would rather place an online order to personalised cakes than going to the physical stores. The brand is also targeting families, young professionals, and event planners that are keen on artistic designs and high quality desserts. A large number of the customers in this segment are social media savvy and thus, visually attractive cakes become a significant way to celebrate an occasion.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C28ADED-3A8C-4AA9-B405-D11940E5863E}" type="slidenum">
              <a:rPr lang="en-GB" smtClean="0"/>
              <a:t>7</a:t>
            </a:fld>
            <a:endParaRPr lang="en-GB"/>
          </a:p>
        </p:txBody>
      </p:sp>
    </p:spTree>
    <p:extLst>
      <p:ext uri="{BB962C8B-B14F-4D97-AF65-F5344CB8AC3E}">
        <p14:creationId xmlns:p14="http://schemas.microsoft.com/office/powerpoint/2010/main" val="2165295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BlissBite is unique in the market because it provides full customisation of cakes using a convenient online platform, which is not available in many other traditional bakeries. Its brand is targeted at customers who are interested in high-quality products and highly artistic designs. Also, BlissBite has a policy of doorstep delivery where the goods are well packaged to preserve the freshness and appearance. These features along with powerful branding and services ensure that there is a competitive advantage in the online dessert market.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8</a:t>
            </a:fld>
            <a:endParaRPr lang="en-GB"/>
          </a:p>
        </p:txBody>
      </p:sp>
    </p:spTree>
    <p:extLst>
      <p:ext uri="{BB962C8B-B14F-4D97-AF65-F5344CB8AC3E}">
        <p14:creationId xmlns:p14="http://schemas.microsoft.com/office/powerpoint/2010/main" val="3411005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branding and visual image of BlissBite are meant to convey the message of elegance, creativity and revelation. The pastel pink and gold colour scheme provide a warm and luxurious atmosphere on all the digital platforms. The promise of high quality, customised cakes of the brand is supported by the logo and images. There is consistency within the site, social media postings and promotional materials, which can increase recognition. Emotional connection can be enhanced with the help of this united branding strategy and makes BlissBite a reliable and quality online cake shop.</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9</a:t>
            </a:fld>
            <a:endParaRPr lang="en-GB"/>
          </a:p>
        </p:txBody>
      </p:sp>
    </p:spTree>
    <p:extLst>
      <p:ext uri="{BB962C8B-B14F-4D97-AF65-F5344CB8AC3E}">
        <p14:creationId xmlns:p14="http://schemas.microsoft.com/office/powerpoint/2010/main" val="29216493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Task 2, I created a spreadsheet on the financial projection of the one year period in operation by using Microsoft Excel spreadsheet. It contained columns of monthly income, expenditure and profit/loss. The outcome was steady increase, as in January, there was £1,200 and in Dec, profits were more than double, reaching £1360 in comparison to the growth of 550. Excel functions such as SUM and subtraction assisted in the computation of totals effectively and make them accurate. I also made a bar chart on income and expenses to visualise the progress made. This practise enhanced my skills on how to use Excel in budget, forecast and performance tracking.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10</a:t>
            </a:fld>
            <a:endParaRPr lang="en-GB"/>
          </a:p>
        </p:txBody>
      </p:sp>
    </p:spTree>
    <p:extLst>
      <p:ext uri="{BB962C8B-B14F-4D97-AF65-F5344CB8AC3E}">
        <p14:creationId xmlns:p14="http://schemas.microsoft.com/office/powerpoint/2010/main" val="1537502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Task 3, I created a brief video advertisement about BlissBite using narratives. The video starts with an issue, and it is the case of the disappointing celebration, and introduces BlissBite as the ideal solution. It emphasises on online personalisation, high end taste and door step delivery. The final line, BlissBite -</a:t>
            </a:r>
            <a:r>
              <a:rPr lang="en-US" sz="1200" i="1" kern="1200" dirty="0">
                <a:solidFill>
                  <a:schemeClr val="tx1"/>
                </a:solidFill>
                <a:effectLst/>
                <a:latin typeface="+mn-lt"/>
                <a:ea typeface="+mn-ea"/>
                <a:cs typeface="+mn-cs"/>
              </a:rPr>
              <a:t>Your Imagination, Our Creation</a:t>
            </a:r>
            <a:r>
              <a:rPr lang="en-US" sz="1200" kern="1200" dirty="0">
                <a:solidFill>
                  <a:schemeClr val="tx1"/>
                </a:solidFill>
                <a:effectLst/>
                <a:latin typeface="+mn-lt"/>
                <a:ea typeface="+mn-ea"/>
                <a:cs typeface="+mn-cs"/>
              </a:rPr>
              <a:t>, helps to strengthen brand memory and interest.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11</a:t>
            </a:fld>
            <a:endParaRPr lang="en-GB"/>
          </a:p>
        </p:txBody>
      </p:sp>
    </p:spTree>
    <p:extLst>
      <p:ext uri="{BB962C8B-B14F-4D97-AF65-F5344CB8AC3E}">
        <p14:creationId xmlns:p14="http://schemas.microsoft.com/office/powerpoint/2010/main" val="3176887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project led to the development of a number of key skills which enhanced both the creative and analytical skills. The research skills include designing the questionnaire and analysing the data, which enhanced web design awareness and user-experience awareness, as the process had to create a website. The use of financial forecasting using Excel enhanced the power of numerical analysis and budgeting. Also, the creation of the video ad boosted narration, branding, and visual communication. Overall, this set of skills will help in the further work in the domain of digital marketing, business development, and online brand creation.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12</a:t>
            </a:fld>
            <a:endParaRPr lang="en-GB"/>
          </a:p>
        </p:txBody>
      </p:sp>
    </p:spTree>
    <p:extLst>
      <p:ext uri="{BB962C8B-B14F-4D97-AF65-F5344CB8AC3E}">
        <p14:creationId xmlns:p14="http://schemas.microsoft.com/office/powerpoint/2010/main" val="763723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project has enabled me to acquire real-life skills in research, design, data analysis, and storytelling. I got to know how to apply market knowledge to make creative and financial choices. I have also enhanced my knowledge in areas of SEO, excel analysis and branding. In the future, I will enhance my ability to work in digital marketing and e-commerce strategy.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28ADED-3A8C-4AA9-B405-D11940E5863E}" type="slidenum">
              <a:rPr lang="en-GB" smtClean="0"/>
              <a:t>13</a:t>
            </a:fld>
            <a:endParaRPr lang="en-GB"/>
          </a:p>
        </p:txBody>
      </p:sp>
    </p:spTree>
    <p:extLst>
      <p:ext uri="{BB962C8B-B14F-4D97-AF65-F5344CB8AC3E}">
        <p14:creationId xmlns:p14="http://schemas.microsoft.com/office/powerpoint/2010/main" val="2556615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12.png"/><Relationship Id="rId5" Type="http://schemas.openxmlformats.org/officeDocument/2006/relationships/diagramQuickStyle" Target="../diagrams/quickStyle1.xml"/><Relationship Id="rId10" Type="http://schemas.openxmlformats.org/officeDocument/2006/relationships/image" Target="../media/image11.png"/><Relationship Id="rId4" Type="http://schemas.openxmlformats.org/officeDocument/2006/relationships/diagramLayout" Target="../diagrams/layout1.xml"/><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98543" y="1028700"/>
            <a:ext cx="8404180" cy="840418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6A21E"/>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893462" flipV="1">
            <a:off x="3558877" y="525762"/>
            <a:ext cx="5879091" cy="6561274"/>
          </a:xfrm>
          <a:custGeom>
            <a:avLst/>
            <a:gdLst/>
            <a:ahLst/>
            <a:cxnLst/>
            <a:rect l="l" t="t" r="r" b="b"/>
            <a:pathLst>
              <a:path w="5879091" h="6561274">
                <a:moveTo>
                  <a:pt x="0" y="6561274"/>
                </a:moveTo>
                <a:lnTo>
                  <a:pt x="5879091" y="6561274"/>
                </a:lnTo>
                <a:lnTo>
                  <a:pt x="5879091" y="0"/>
                </a:lnTo>
                <a:lnTo>
                  <a:pt x="0" y="0"/>
                </a:lnTo>
                <a:lnTo>
                  <a:pt x="0" y="6561274"/>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rot="6206519" flipV="1">
            <a:off x="1464700" y="4099775"/>
            <a:ext cx="5879091" cy="6561274"/>
          </a:xfrm>
          <a:custGeom>
            <a:avLst/>
            <a:gdLst/>
            <a:ahLst/>
            <a:cxnLst/>
            <a:rect l="l" t="t" r="r" b="b"/>
            <a:pathLst>
              <a:path w="5879091" h="6561274">
                <a:moveTo>
                  <a:pt x="0" y="6561274"/>
                </a:moveTo>
                <a:lnTo>
                  <a:pt x="5879091" y="6561274"/>
                </a:lnTo>
                <a:lnTo>
                  <a:pt x="5879091" y="0"/>
                </a:lnTo>
                <a:lnTo>
                  <a:pt x="0" y="0"/>
                </a:lnTo>
                <a:lnTo>
                  <a:pt x="0" y="6561274"/>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rot="-1594032" flipH="1">
            <a:off x="4114854" y="1505"/>
            <a:ext cx="1839026" cy="2054390"/>
          </a:xfrm>
          <a:custGeom>
            <a:avLst/>
            <a:gdLst/>
            <a:ahLst/>
            <a:cxnLst/>
            <a:rect l="l" t="t" r="r" b="b"/>
            <a:pathLst>
              <a:path w="1839026" h="2054390">
                <a:moveTo>
                  <a:pt x="1839027" y="0"/>
                </a:moveTo>
                <a:lnTo>
                  <a:pt x="0" y="0"/>
                </a:lnTo>
                <a:lnTo>
                  <a:pt x="0" y="2054390"/>
                </a:lnTo>
                <a:lnTo>
                  <a:pt x="1839027" y="2054390"/>
                </a:lnTo>
                <a:lnTo>
                  <a:pt x="183902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rot="-2700000" flipH="1">
            <a:off x="2738324" y="194827"/>
            <a:ext cx="1839026" cy="2054390"/>
          </a:xfrm>
          <a:custGeom>
            <a:avLst/>
            <a:gdLst/>
            <a:ahLst/>
            <a:cxnLst/>
            <a:rect l="l" t="t" r="r" b="b"/>
            <a:pathLst>
              <a:path w="1839026" h="2054390">
                <a:moveTo>
                  <a:pt x="1839026" y="0"/>
                </a:moveTo>
                <a:lnTo>
                  <a:pt x="0" y="0"/>
                </a:lnTo>
                <a:lnTo>
                  <a:pt x="0" y="2054390"/>
                </a:lnTo>
                <a:lnTo>
                  <a:pt x="1839026" y="2054390"/>
                </a:lnTo>
                <a:lnTo>
                  <a:pt x="1839026"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rot="-3708630" flipH="1">
            <a:off x="1605800" y="849523"/>
            <a:ext cx="1839026" cy="2054390"/>
          </a:xfrm>
          <a:custGeom>
            <a:avLst/>
            <a:gdLst/>
            <a:ahLst/>
            <a:cxnLst/>
            <a:rect l="l" t="t" r="r" b="b"/>
            <a:pathLst>
              <a:path w="1839026" h="2054390">
                <a:moveTo>
                  <a:pt x="1839026" y="0"/>
                </a:moveTo>
                <a:lnTo>
                  <a:pt x="0" y="0"/>
                </a:lnTo>
                <a:lnTo>
                  <a:pt x="0" y="2054390"/>
                </a:lnTo>
                <a:lnTo>
                  <a:pt x="1839026" y="2054390"/>
                </a:lnTo>
                <a:lnTo>
                  <a:pt x="1839026"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10"/>
          <p:cNvSpPr/>
          <p:nvPr/>
        </p:nvSpPr>
        <p:spPr>
          <a:xfrm rot="-4913209" flipH="1">
            <a:off x="920814" y="1877700"/>
            <a:ext cx="1839026" cy="2054390"/>
          </a:xfrm>
          <a:custGeom>
            <a:avLst/>
            <a:gdLst/>
            <a:ahLst/>
            <a:cxnLst/>
            <a:rect l="l" t="t" r="r" b="b"/>
            <a:pathLst>
              <a:path w="1839026" h="2054390">
                <a:moveTo>
                  <a:pt x="1839027" y="0"/>
                </a:moveTo>
                <a:lnTo>
                  <a:pt x="0" y="0"/>
                </a:lnTo>
                <a:lnTo>
                  <a:pt x="0" y="2054390"/>
                </a:lnTo>
                <a:lnTo>
                  <a:pt x="1839027" y="2054390"/>
                </a:lnTo>
                <a:lnTo>
                  <a:pt x="1839027"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11" name="Group 11"/>
          <p:cNvGrpSpPr/>
          <p:nvPr/>
        </p:nvGrpSpPr>
        <p:grpSpPr>
          <a:xfrm>
            <a:off x="1491865" y="1222022"/>
            <a:ext cx="8017535" cy="801753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FFFFFF"/>
            </a:solidFill>
          </p:spPr>
          <p:txBody>
            <a:bodyPr/>
            <a:lstStyle/>
            <a:p>
              <a:endParaRPr lang="en-US"/>
            </a:p>
          </p:txBody>
        </p:sp>
        <p:sp>
          <p:nvSpPr>
            <p:cNvPr id="13" name="TextBox 13"/>
            <p:cNvSpPr txBox="1"/>
            <p:nvPr/>
          </p:nvSpPr>
          <p:spPr>
            <a:xfrm>
              <a:off x="152400" y="114300"/>
              <a:ext cx="508000" cy="5461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2119461" y="1849618"/>
            <a:ext cx="6762343" cy="676234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C121"/>
            </a:solidFill>
          </p:spPr>
          <p:txBody>
            <a:bodyPr/>
            <a:lstStyle/>
            <a:p>
              <a:endParaRPr lang="en-US"/>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149386" y="3546419"/>
            <a:ext cx="18643851" cy="3368742"/>
            <a:chOff x="0" y="0"/>
            <a:chExt cx="4910315" cy="887241"/>
          </a:xfrm>
        </p:grpSpPr>
        <p:sp>
          <p:nvSpPr>
            <p:cNvPr id="18" name="Freeform 18"/>
            <p:cNvSpPr/>
            <p:nvPr/>
          </p:nvSpPr>
          <p:spPr>
            <a:xfrm>
              <a:off x="0" y="0"/>
              <a:ext cx="4910315" cy="887241"/>
            </a:xfrm>
            <a:custGeom>
              <a:avLst/>
              <a:gdLst/>
              <a:ahLst/>
              <a:cxnLst/>
              <a:rect l="l" t="t" r="r" b="b"/>
              <a:pathLst>
                <a:path w="4910315" h="887241">
                  <a:moveTo>
                    <a:pt x="0" y="0"/>
                  </a:moveTo>
                  <a:lnTo>
                    <a:pt x="4910315" y="0"/>
                  </a:lnTo>
                  <a:lnTo>
                    <a:pt x="4910315" y="887241"/>
                  </a:lnTo>
                  <a:lnTo>
                    <a:pt x="0" y="887241"/>
                  </a:lnTo>
                  <a:close/>
                </a:path>
              </a:pathLst>
            </a:custGeom>
            <a:solidFill>
              <a:srgbClr val="FCC121"/>
            </a:solidFill>
          </p:spPr>
          <p:txBody>
            <a:bodyPr/>
            <a:lstStyle/>
            <a:p>
              <a:endParaRPr lang="en-US"/>
            </a:p>
          </p:txBody>
        </p:sp>
        <p:sp>
          <p:nvSpPr>
            <p:cNvPr id="19" name="TextBox 19"/>
            <p:cNvSpPr txBox="1"/>
            <p:nvPr/>
          </p:nvSpPr>
          <p:spPr>
            <a:xfrm>
              <a:off x="0" y="-38100"/>
              <a:ext cx="4910315" cy="925341"/>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5376443" y="2272363"/>
            <a:ext cx="1997528" cy="1997528"/>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lnTo>
                    <a:pt x="466396" y="87561"/>
                  </a:lnTo>
                  <a:lnTo>
                    <a:pt x="553838" y="27679"/>
                  </a:lnTo>
                  <a:lnTo>
                    <a:pt x="578287" y="131093"/>
                  </a:lnTo>
                  <a:lnTo>
                    <a:pt x="681363" y="106978"/>
                  </a:lnTo>
                  <a:lnTo>
                    <a:pt x="666963" y="212279"/>
                  </a:lnTo>
                  <a:lnTo>
                    <a:pt x="771752" y="227186"/>
                  </a:lnTo>
                  <a:lnTo>
                    <a:pt x="720448" y="320152"/>
                  </a:lnTo>
                  <a:lnTo>
                    <a:pt x="812800" y="372069"/>
                  </a:lnTo>
                  <a:lnTo>
                    <a:pt x="731520" y="440145"/>
                  </a:lnTo>
                  <a:lnTo>
                    <a:pt x="798961" y="522061"/>
                  </a:lnTo>
                  <a:lnTo>
                    <a:pt x="698682" y="556053"/>
                  </a:lnTo>
                  <a:lnTo>
                    <a:pt x="732104" y="656904"/>
                  </a:lnTo>
                  <a:lnTo>
                    <a:pt x="626370" y="652219"/>
                  </a:lnTo>
                  <a:lnTo>
                    <a:pt x="621259" y="758384"/>
                  </a:lnTo>
                  <a:lnTo>
                    <a:pt x="524350" y="715658"/>
                  </a:lnTo>
                  <a:lnTo>
                    <a:pt x="481396" y="812800"/>
                  </a:lnTo>
                  <a:lnTo>
                    <a:pt x="406400" y="737801"/>
                  </a:lnTo>
                  <a:lnTo>
                    <a:pt x="331404" y="812800"/>
                  </a:lnTo>
                  <a:lnTo>
                    <a:pt x="288450" y="715658"/>
                  </a:lnTo>
                  <a:lnTo>
                    <a:pt x="191541" y="758384"/>
                  </a:lnTo>
                  <a:lnTo>
                    <a:pt x="186430" y="652219"/>
                  </a:lnTo>
                  <a:lnTo>
                    <a:pt x="80696" y="656904"/>
                  </a:lnTo>
                  <a:lnTo>
                    <a:pt x="114118" y="556053"/>
                  </a:lnTo>
                  <a:lnTo>
                    <a:pt x="13839" y="522061"/>
                  </a:lnTo>
                  <a:lnTo>
                    <a:pt x="81280" y="440145"/>
                  </a:lnTo>
                  <a:lnTo>
                    <a:pt x="0" y="372069"/>
                  </a:lnTo>
                  <a:lnTo>
                    <a:pt x="92352" y="320152"/>
                  </a:lnTo>
                  <a:lnTo>
                    <a:pt x="41047" y="227186"/>
                  </a:lnTo>
                  <a:lnTo>
                    <a:pt x="145837" y="212279"/>
                  </a:lnTo>
                  <a:lnTo>
                    <a:pt x="131437" y="106978"/>
                  </a:lnTo>
                  <a:lnTo>
                    <a:pt x="234513" y="131093"/>
                  </a:lnTo>
                  <a:lnTo>
                    <a:pt x="258962" y="27679"/>
                  </a:lnTo>
                  <a:lnTo>
                    <a:pt x="346404" y="87561"/>
                  </a:lnTo>
                  <a:lnTo>
                    <a:pt x="406400" y="0"/>
                  </a:lnTo>
                  <a:close/>
                </a:path>
              </a:pathLst>
            </a:custGeom>
            <a:solidFill>
              <a:srgbClr val="FFFFFF"/>
            </a:solidFill>
          </p:spPr>
          <p:txBody>
            <a:bodyPr/>
            <a:lstStyle/>
            <a:p>
              <a:endParaRPr lang="en-US"/>
            </a:p>
          </p:txBody>
        </p:sp>
        <p:sp>
          <p:nvSpPr>
            <p:cNvPr id="24" name="TextBox 24"/>
            <p:cNvSpPr txBox="1"/>
            <p:nvPr/>
          </p:nvSpPr>
          <p:spPr>
            <a:xfrm>
              <a:off x="139700" y="101600"/>
              <a:ext cx="533400" cy="571500"/>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8601691" y="4068740"/>
            <a:ext cx="9085757" cy="2662524"/>
          </a:xfrm>
          <a:prstGeom prst="rect">
            <a:avLst/>
          </a:prstGeom>
        </p:spPr>
        <p:txBody>
          <a:bodyPr lIns="0" tIns="0" rIns="0" bIns="0" rtlCol="0" anchor="t">
            <a:spAutoFit/>
          </a:bodyPr>
          <a:lstStyle/>
          <a:p>
            <a:pPr algn="ctr">
              <a:lnSpc>
                <a:spcPts val="7040"/>
              </a:lnSpc>
            </a:pPr>
            <a:r>
              <a:rPr lang="en-US" sz="5400" b="1" i="1" dirty="0">
                <a:solidFill>
                  <a:schemeClr val="bg1"/>
                </a:solidFill>
                <a:latin typeface="Poppins Bold" panose="020B0604020202020204" charset="0"/>
                <a:cs typeface="Poppins Bold" panose="020B0604020202020204" charset="0"/>
              </a:rPr>
              <a:t>BlissBite – Online Custom Cake Boutique: From Research to Reality</a:t>
            </a:r>
            <a:endParaRPr lang="en-US" sz="5400" b="1" i="1" dirty="0">
              <a:solidFill>
                <a:schemeClr val="bg1"/>
              </a:solidFill>
              <a:latin typeface="Poppins Bold" panose="020B0604020202020204" charset="0"/>
              <a:ea typeface="Canva Sans Bold"/>
              <a:cs typeface="Poppins Bold" panose="020B0604020202020204" charset="0"/>
              <a:sym typeface="Canva Sans Bold"/>
            </a:endParaRPr>
          </a:p>
        </p:txBody>
      </p:sp>
      <p:sp>
        <p:nvSpPr>
          <p:cNvPr id="26" name="Freeform 26"/>
          <p:cNvSpPr/>
          <p:nvPr/>
        </p:nvSpPr>
        <p:spPr>
          <a:xfrm rot="-7893462" flipV="1">
            <a:off x="15266201" y="2285453"/>
            <a:ext cx="1487051" cy="1659601"/>
          </a:xfrm>
          <a:custGeom>
            <a:avLst/>
            <a:gdLst/>
            <a:ahLst/>
            <a:cxnLst/>
            <a:rect l="l" t="t" r="r" b="b"/>
            <a:pathLst>
              <a:path w="1487051" h="1659601">
                <a:moveTo>
                  <a:pt x="0" y="1659601"/>
                </a:moveTo>
                <a:lnTo>
                  <a:pt x="1487050" y="1659601"/>
                </a:lnTo>
                <a:lnTo>
                  <a:pt x="1487050" y="0"/>
                </a:lnTo>
                <a:lnTo>
                  <a:pt x="0" y="0"/>
                </a:lnTo>
                <a:lnTo>
                  <a:pt x="0" y="1659601"/>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7" name="TextBox 27"/>
          <p:cNvSpPr txBox="1"/>
          <p:nvPr/>
        </p:nvSpPr>
        <p:spPr>
          <a:xfrm>
            <a:off x="9822789" y="7465745"/>
            <a:ext cx="8377496" cy="2316916"/>
          </a:xfrm>
          <a:prstGeom prst="rect">
            <a:avLst/>
          </a:prstGeom>
        </p:spPr>
        <p:txBody>
          <a:bodyPr lIns="0" tIns="0" rIns="0" bIns="0" rtlCol="0" anchor="t">
            <a:spAutoFit/>
          </a:bodyPr>
          <a:lstStyle/>
          <a:p>
            <a:pPr algn="ctr"/>
            <a:r>
              <a:rPr lang="en-US" sz="2800" b="1" dirty="0">
                <a:solidFill>
                  <a:schemeClr val="bg1"/>
                </a:solidFill>
                <a:latin typeface="Poppins Bold" panose="020B0604020202020204" charset="0"/>
                <a:cs typeface="Poppins Bold" panose="020B0604020202020204" charset="0"/>
              </a:rPr>
              <a:t>Digital Skills for Personal and Professional Growth</a:t>
            </a:r>
            <a:endParaRPr lang="en-GB" sz="2800" dirty="0">
              <a:solidFill>
                <a:schemeClr val="bg1"/>
              </a:solidFill>
              <a:latin typeface="Poppins Bold" panose="020B0604020202020204" charset="0"/>
              <a:cs typeface="Poppins Bold" panose="020B0604020202020204" charset="0"/>
            </a:endParaRPr>
          </a:p>
          <a:p>
            <a:pPr algn="ctr"/>
            <a:r>
              <a:rPr lang="en-US" sz="2800" b="1" dirty="0">
                <a:solidFill>
                  <a:schemeClr val="bg1"/>
                </a:solidFill>
                <a:latin typeface="Poppins Bold" panose="020B0604020202020204" charset="0"/>
                <a:cs typeface="Poppins Bold" panose="020B0604020202020204" charset="0"/>
              </a:rPr>
              <a:t>BMSW4008</a:t>
            </a:r>
            <a:endParaRPr lang="en-GB" sz="2800" dirty="0">
              <a:solidFill>
                <a:schemeClr val="bg1"/>
              </a:solidFill>
              <a:latin typeface="Poppins Bold" panose="020B0604020202020204" charset="0"/>
              <a:cs typeface="Poppins Bold" panose="020B0604020202020204" charset="0"/>
            </a:endParaRPr>
          </a:p>
          <a:p>
            <a:pPr>
              <a:lnSpc>
                <a:spcPts val="4060"/>
              </a:lnSpc>
            </a:pPr>
            <a:r>
              <a:rPr lang="en-US" sz="2900" b="1" dirty="0">
                <a:solidFill>
                  <a:srgbClr val="FFFFFF"/>
                </a:solidFill>
                <a:latin typeface="Poppins Bold"/>
                <a:ea typeface="Poppins Bold"/>
                <a:cs typeface="Poppins Bold"/>
                <a:sym typeface="Poppins Bold"/>
              </a:rPr>
              <a:t>Student Name: Ramona Elena Miron</a:t>
            </a:r>
            <a:br>
              <a:rPr lang="en-US" sz="2900" b="1" dirty="0">
                <a:solidFill>
                  <a:srgbClr val="FFFFFF"/>
                </a:solidFill>
                <a:latin typeface="Poppins Bold"/>
                <a:ea typeface="Poppins Bold"/>
                <a:cs typeface="Poppins Bold"/>
                <a:sym typeface="Poppins Bold"/>
              </a:rPr>
            </a:br>
            <a:r>
              <a:rPr lang="en-US" sz="2900" b="1">
                <a:solidFill>
                  <a:srgbClr val="FFFFFF"/>
                </a:solidFill>
                <a:latin typeface="Poppins Bold"/>
                <a:ea typeface="Poppins Bold"/>
                <a:cs typeface="Poppins Bold"/>
                <a:sym typeface="Poppins Bold"/>
              </a:rPr>
              <a:t>Student Number: </a:t>
            </a:r>
            <a:r>
              <a:rPr lang="en-US" sz="2900" b="1" dirty="0">
                <a:solidFill>
                  <a:srgbClr val="FFFFFF"/>
                </a:solidFill>
                <a:latin typeface="Poppins Bold"/>
                <a:ea typeface="Poppins Bold"/>
                <a:cs typeface="Poppins Bold"/>
                <a:sym typeface="Poppins Bold"/>
              </a:rPr>
              <a:t>2421212</a:t>
            </a:r>
          </a:p>
        </p:txBody>
      </p:sp>
      <p:pic>
        <p:nvPicPr>
          <p:cNvPr id="28" name="Picture 27"/>
          <p:cNvPicPr>
            <a:picLocks noChangeAspect="1"/>
          </p:cNvPicPr>
          <p:nvPr/>
        </p:nvPicPr>
        <p:blipFill>
          <a:blip r:embed="rId8"/>
          <a:stretch>
            <a:fillRect/>
          </a:stretch>
        </p:blipFill>
        <p:spPr>
          <a:xfrm>
            <a:off x="2916619" y="2578307"/>
            <a:ext cx="5313527" cy="516030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4"/>
          <p:cNvGrpSpPr/>
          <p:nvPr/>
        </p:nvGrpSpPr>
        <p:grpSpPr>
          <a:xfrm>
            <a:off x="8080686" y="1366301"/>
            <a:ext cx="9460875" cy="2136188"/>
            <a:chOff x="0" y="0"/>
            <a:chExt cx="1605531" cy="471625"/>
          </a:xfrm>
        </p:grpSpPr>
        <p:sp>
          <p:nvSpPr>
            <p:cNvPr id="15" name="Freeform 15"/>
            <p:cNvSpPr/>
            <p:nvPr/>
          </p:nvSpPr>
          <p:spPr>
            <a:xfrm>
              <a:off x="0" y="0"/>
              <a:ext cx="1605531" cy="471625"/>
            </a:xfrm>
            <a:custGeom>
              <a:avLst/>
              <a:gdLst/>
              <a:ahLst/>
              <a:cxnLst/>
              <a:rect l="l" t="t" r="r" b="b"/>
              <a:pathLst>
                <a:path w="1605531" h="471625">
                  <a:moveTo>
                    <a:pt x="1402331" y="0"/>
                  </a:moveTo>
                  <a:cubicBezTo>
                    <a:pt x="1514555" y="0"/>
                    <a:pt x="1605531" y="105577"/>
                    <a:pt x="1605531" y="235812"/>
                  </a:cubicBezTo>
                  <a:cubicBezTo>
                    <a:pt x="1605531" y="366048"/>
                    <a:pt x="1514555" y="471625"/>
                    <a:pt x="1402331" y="471625"/>
                  </a:cubicBezTo>
                  <a:lnTo>
                    <a:pt x="203200" y="471625"/>
                  </a:lnTo>
                  <a:cubicBezTo>
                    <a:pt x="90976" y="471625"/>
                    <a:pt x="0" y="366048"/>
                    <a:pt x="0" y="235812"/>
                  </a:cubicBezTo>
                  <a:cubicBezTo>
                    <a:pt x="0" y="105577"/>
                    <a:pt x="90976" y="0"/>
                    <a:pt x="203200" y="0"/>
                  </a:cubicBezTo>
                  <a:close/>
                </a:path>
              </a:pathLst>
            </a:custGeom>
            <a:solidFill>
              <a:srgbClr val="FCC121"/>
            </a:solidFill>
          </p:spPr>
          <p:txBody>
            <a:bodyPr/>
            <a:lstStyle/>
            <a:p>
              <a:endParaRPr lang="en-US"/>
            </a:p>
          </p:txBody>
        </p:sp>
        <p:sp>
          <p:nvSpPr>
            <p:cNvPr id="16" name="TextBox 16"/>
            <p:cNvSpPr txBox="1"/>
            <p:nvPr/>
          </p:nvSpPr>
          <p:spPr>
            <a:xfrm>
              <a:off x="0" y="-38100"/>
              <a:ext cx="1605531" cy="509725"/>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8391524" y="1511066"/>
            <a:ext cx="8839200" cy="1846659"/>
          </a:xfrm>
          <a:prstGeom prst="rect">
            <a:avLst/>
          </a:prstGeom>
        </p:spPr>
        <p:txBody>
          <a:bodyPr wrap="square" lIns="0" tIns="0" rIns="0" bIns="0" rtlCol="0" anchor="t">
            <a:spAutoFit/>
          </a:bodyPr>
          <a:lstStyle/>
          <a:p>
            <a:pPr algn="ctr"/>
            <a:r>
              <a:rPr lang="en-US" sz="6000" b="1" dirty="0">
                <a:solidFill>
                  <a:schemeClr val="bg1"/>
                </a:solidFill>
              </a:rPr>
              <a:t>Introduction: Project Overview</a:t>
            </a:r>
            <a:endParaRPr lang="en-US" sz="6000" b="1" dirty="0">
              <a:solidFill>
                <a:schemeClr val="bg1"/>
              </a:solidFill>
              <a:latin typeface="Canva Sans Bold"/>
              <a:ea typeface="Canva Sans Bold"/>
              <a:cs typeface="Canva Sans Bold"/>
              <a:sym typeface="Canva Sans Bold"/>
            </a:endParaRPr>
          </a:p>
        </p:txBody>
      </p:sp>
      <p:sp>
        <p:nvSpPr>
          <p:cNvPr id="24" name="TextBox 24"/>
          <p:cNvSpPr txBox="1"/>
          <p:nvPr/>
        </p:nvSpPr>
        <p:spPr>
          <a:xfrm>
            <a:off x="8848725" y="3892607"/>
            <a:ext cx="8381999" cy="5170646"/>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BlissBite is an online custom cake boutique offering fully personalised cakes for all occasions.</a:t>
            </a:r>
          </a:p>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project integrates market research, website design, financial analysis, and video promotion.</a:t>
            </a:r>
          </a:p>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It aims to demonstrate how research insights inform creative and strategic business development.</a:t>
            </a:r>
          </a:p>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It combines innovation, digital tools, and customer-focused branding to create a feasible business concept.</a:t>
            </a:r>
          </a:p>
        </p:txBody>
      </p:sp>
      <p:pic>
        <p:nvPicPr>
          <p:cNvPr id="2" name="Picture 1"/>
          <p:cNvPicPr>
            <a:picLocks noChangeAspect="1"/>
          </p:cNvPicPr>
          <p:nvPr/>
        </p:nvPicPr>
        <p:blipFill>
          <a:blip r:embed="rId3"/>
          <a:stretch>
            <a:fillRect/>
          </a:stretch>
        </p:blipFill>
        <p:spPr>
          <a:xfrm>
            <a:off x="1140449" y="2857500"/>
            <a:ext cx="6629400" cy="58902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2"/>
          <p:cNvSpPr txBox="1"/>
          <p:nvPr/>
        </p:nvSpPr>
        <p:spPr>
          <a:xfrm>
            <a:off x="9742547" y="548505"/>
            <a:ext cx="6827272" cy="1846659"/>
          </a:xfrm>
          <a:prstGeom prst="rect">
            <a:avLst/>
          </a:prstGeom>
        </p:spPr>
        <p:txBody>
          <a:bodyPr lIns="0" tIns="0" rIns="0" bIns="0" rtlCol="0" anchor="t">
            <a:spAutoFit/>
          </a:bodyPr>
          <a:lstStyle/>
          <a:p>
            <a:pPr algn="ctr"/>
            <a:r>
              <a:rPr lang="en-US" sz="6000" b="1" dirty="0">
                <a:solidFill>
                  <a:schemeClr val="bg1"/>
                </a:solidFill>
              </a:rPr>
              <a:t>Market Research and Questionnaire</a:t>
            </a:r>
            <a:endParaRPr lang="en-GB" sz="6000" dirty="0">
              <a:solidFill>
                <a:schemeClr val="bg1"/>
              </a:solidFill>
            </a:endParaRPr>
          </a:p>
        </p:txBody>
      </p:sp>
      <p:graphicFrame>
        <p:nvGraphicFramePr>
          <p:cNvPr id="24" name="Diagram 23"/>
          <p:cNvGraphicFramePr/>
          <p:nvPr>
            <p:extLst>
              <p:ext uri="{D42A27DB-BD31-4B8C-83A1-F6EECF244321}">
                <p14:modId xmlns:p14="http://schemas.microsoft.com/office/powerpoint/2010/main" val="1802455299"/>
              </p:ext>
            </p:extLst>
          </p:nvPr>
        </p:nvGraphicFramePr>
        <p:xfrm>
          <a:off x="9548147" y="2946572"/>
          <a:ext cx="8612202" cy="6692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Picture 24"/>
          <p:cNvPicPr/>
          <p:nvPr/>
        </p:nvPicPr>
        <p:blipFill>
          <a:blip r:embed="rId8"/>
          <a:stretch>
            <a:fillRect/>
          </a:stretch>
        </p:blipFill>
        <p:spPr>
          <a:xfrm>
            <a:off x="457200" y="800100"/>
            <a:ext cx="5410200" cy="2179376"/>
          </a:xfrm>
          <a:prstGeom prst="rect">
            <a:avLst/>
          </a:prstGeom>
        </p:spPr>
      </p:pic>
      <p:pic>
        <p:nvPicPr>
          <p:cNvPr id="26" name="Picture 25"/>
          <p:cNvPicPr/>
          <p:nvPr/>
        </p:nvPicPr>
        <p:blipFill>
          <a:blip r:embed="rId9"/>
          <a:stretch>
            <a:fillRect/>
          </a:stretch>
        </p:blipFill>
        <p:spPr>
          <a:xfrm>
            <a:off x="3276600" y="3103648"/>
            <a:ext cx="5715000" cy="2057400"/>
          </a:xfrm>
          <a:prstGeom prst="rect">
            <a:avLst/>
          </a:prstGeom>
        </p:spPr>
      </p:pic>
      <p:pic>
        <p:nvPicPr>
          <p:cNvPr id="27" name="Picture 26"/>
          <p:cNvPicPr/>
          <p:nvPr/>
        </p:nvPicPr>
        <p:blipFill>
          <a:blip r:embed="rId10"/>
          <a:stretch>
            <a:fillRect/>
          </a:stretch>
        </p:blipFill>
        <p:spPr>
          <a:xfrm>
            <a:off x="152400" y="5448300"/>
            <a:ext cx="5943600" cy="2296680"/>
          </a:xfrm>
          <a:prstGeom prst="rect">
            <a:avLst/>
          </a:prstGeom>
        </p:spPr>
      </p:pic>
      <p:pic>
        <p:nvPicPr>
          <p:cNvPr id="28" name="Picture 27"/>
          <p:cNvPicPr/>
          <p:nvPr/>
        </p:nvPicPr>
        <p:blipFill>
          <a:blip r:embed="rId11"/>
          <a:stretch>
            <a:fillRect/>
          </a:stretch>
        </p:blipFill>
        <p:spPr>
          <a:xfrm>
            <a:off x="4648200" y="8032232"/>
            <a:ext cx="5638800" cy="200140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8391524" y="770548"/>
            <a:ext cx="8839200" cy="923330"/>
          </a:xfrm>
          <a:prstGeom prst="rect">
            <a:avLst/>
          </a:prstGeom>
        </p:spPr>
        <p:txBody>
          <a:bodyPr wrap="square" lIns="0" tIns="0" rIns="0" bIns="0" rtlCol="0" anchor="t">
            <a:spAutoFit/>
          </a:bodyPr>
          <a:lstStyle/>
          <a:p>
            <a:pPr algn="ctr"/>
            <a:r>
              <a:rPr lang="en-GB" sz="6000" b="1" dirty="0">
                <a:solidFill>
                  <a:schemeClr val="bg1"/>
                </a:solidFill>
              </a:rPr>
              <a:t>Website Design</a:t>
            </a:r>
            <a:endParaRPr lang="en-US" sz="6000" b="1" dirty="0">
              <a:solidFill>
                <a:schemeClr val="bg1"/>
              </a:solidFill>
              <a:latin typeface="Canva Sans Bold"/>
              <a:ea typeface="Canva Sans Bold"/>
              <a:cs typeface="Canva Sans Bold"/>
              <a:sym typeface="Canva Sans Bold"/>
            </a:endParaRPr>
          </a:p>
        </p:txBody>
      </p:sp>
      <p:sp>
        <p:nvSpPr>
          <p:cNvPr id="24" name="TextBox 24"/>
          <p:cNvSpPr txBox="1"/>
          <p:nvPr/>
        </p:nvSpPr>
        <p:spPr>
          <a:xfrm>
            <a:off x="8848725" y="3229209"/>
            <a:ext cx="8381999" cy="5170646"/>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Website was designed using Weebly for easy navigation and online customisation.</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Colour theme: pastel pink, cream, and gold symbolising creativity and elegance.</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Marketing materials created in Canva featuring artistic visuals and slogan: “Your Celebration, Our Creation.”</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Design and tone guided by customer feedback on aesthetics and emotional connection.</a:t>
            </a:r>
          </a:p>
        </p:txBody>
      </p:sp>
      <p:pic>
        <p:nvPicPr>
          <p:cNvPr id="5" name="Picture 4"/>
          <p:cNvPicPr>
            <a:picLocks noChangeAspect="1"/>
          </p:cNvPicPr>
          <p:nvPr/>
        </p:nvPicPr>
        <p:blipFill>
          <a:blip r:embed="rId3"/>
          <a:stretch>
            <a:fillRect/>
          </a:stretch>
        </p:blipFill>
        <p:spPr>
          <a:xfrm>
            <a:off x="906087" y="1438509"/>
            <a:ext cx="7315200" cy="3581400"/>
          </a:xfrm>
          <a:prstGeom prst="rect">
            <a:avLst/>
          </a:prstGeom>
        </p:spPr>
      </p:pic>
      <p:pic>
        <p:nvPicPr>
          <p:cNvPr id="9" name="Picture 8"/>
          <p:cNvPicPr/>
          <p:nvPr/>
        </p:nvPicPr>
        <p:blipFill>
          <a:blip r:embed="rId4"/>
          <a:stretch>
            <a:fillRect/>
          </a:stretch>
        </p:blipFill>
        <p:spPr>
          <a:xfrm>
            <a:off x="914400" y="5600700"/>
            <a:ext cx="7086600" cy="3200400"/>
          </a:xfrm>
          <a:prstGeom prst="rect">
            <a:avLst/>
          </a:prstGeom>
        </p:spPr>
      </p:pic>
    </p:spTree>
    <p:extLst>
      <p:ext uri="{BB962C8B-B14F-4D97-AF65-F5344CB8AC3E}">
        <p14:creationId xmlns:p14="http://schemas.microsoft.com/office/powerpoint/2010/main" val="4191876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8848725" y="1404565"/>
            <a:ext cx="8839200" cy="923330"/>
          </a:xfrm>
          <a:prstGeom prst="rect">
            <a:avLst/>
          </a:prstGeom>
        </p:spPr>
        <p:txBody>
          <a:bodyPr wrap="square" lIns="0" tIns="0" rIns="0" bIns="0" rtlCol="0" anchor="t">
            <a:spAutoFit/>
          </a:bodyPr>
          <a:lstStyle/>
          <a:p>
            <a:pPr algn="ctr"/>
            <a:r>
              <a:rPr lang="en-GB" sz="6000" b="1" dirty="0">
                <a:solidFill>
                  <a:schemeClr val="bg1"/>
                </a:solidFill>
              </a:rPr>
              <a:t>Marketing Materials</a:t>
            </a:r>
            <a:endParaRPr lang="en-US" sz="6000" b="1" dirty="0">
              <a:solidFill>
                <a:schemeClr val="bg1"/>
              </a:solidFill>
              <a:latin typeface="Canva Sans Bold"/>
              <a:ea typeface="Canva Sans Bold"/>
              <a:cs typeface="Canva Sans Bold"/>
              <a:sym typeface="Canva Sans Bold"/>
            </a:endParaRPr>
          </a:p>
        </p:txBody>
      </p:sp>
      <p:sp>
        <p:nvSpPr>
          <p:cNvPr id="24" name="TextBox 24"/>
          <p:cNvSpPr txBox="1"/>
          <p:nvPr/>
        </p:nvSpPr>
        <p:spPr>
          <a:xfrm>
            <a:off x="8848725" y="3229209"/>
            <a:ext cx="8381999" cy="2585323"/>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Marketing materials created in Canva featuring artistic visuals and slogan: “Your Celebration, Our Creation.”</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Design and tone guided by customer feedback on aesthetics and emotional connection.</a:t>
            </a:r>
          </a:p>
        </p:txBody>
      </p:sp>
      <p:pic>
        <p:nvPicPr>
          <p:cNvPr id="6" name="Picture 5"/>
          <p:cNvPicPr/>
          <p:nvPr/>
        </p:nvPicPr>
        <p:blipFill>
          <a:blip r:embed="rId3"/>
          <a:stretch>
            <a:fillRect/>
          </a:stretch>
        </p:blipFill>
        <p:spPr>
          <a:xfrm>
            <a:off x="2438400" y="5372100"/>
            <a:ext cx="3881438" cy="4648200"/>
          </a:xfrm>
          <a:prstGeom prst="rect">
            <a:avLst/>
          </a:prstGeom>
        </p:spPr>
      </p:pic>
      <p:pic>
        <p:nvPicPr>
          <p:cNvPr id="7" name="Picture 6"/>
          <p:cNvPicPr/>
          <p:nvPr/>
        </p:nvPicPr>
        <p:blipFill>
          <a:blip r:embed="rId4"/>
          <a:stretch>
            <a:fillRect/>
          </a:stretch>
        </p:blipFill>
        <p:spPr>
          <a:xfrm>
            <a:off x="2283835" y="952500"/>
            <a:ext cx="3881438" cy="3962400"/>
          </a:xfrm>
          <a:prstGeom prst="rect">
            <a:avLst/>
          </a:prstGeom>
        </p:spPr>
      </p:pic>
    </p:spTree>
    <p:extLst>
      <p:ext uri="{BB962C8B-B14F-4D97-AF65-F5344CB8AC3E}">
        <p14:creationId xmlns:p14="http://schemas.microsoft.com/office/powerpoint/2010/main" val="3293060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8848725" y="1404565"/>
            <a:ext cx="8839200" cy="923330"/>
          </a:xfrm>
          <a:prstGeom prst="rect">
            <a:avLst/>
          </a:prstGeom>
        </p:spPr>
        <p:txBody>
          <a:bodyPr wrap="square" lIns="0" tIns="0" rIns="0" bIns="0" rtlCol="0" anchor="t">
            <a:spAutoFit/>
          </a:bodyPr>
          <a:lstStyle/>
          <a:p>
            <a:pPr algn="ctr"/>
            <a:r>
              <a:rPr lang="en-US" sz="6000" b="1" dirty="0">
                <a:solidFill>
                  <a:schemeClr val="bg1"/>
                </a:solidFill>
              </a:rPr>
              <a:t>Business Concept</a:t>
            </a:r>
            <a:endParaRPr lang="en-US" sz="6000" b="1" dirty="0">
              <a:solidFill>
                <a:schemeClr val="bg1"/>
              </a:solidFill>
              <a:latin typeface="Canva Sans Bold"/>
              <a:ea typeface="Canva Sans Bold"/>
              <a:cs typeface="Canva Sans Bold"/>
              <a:sym typeface="Canva Sans Bold"/>
            </a:endParaRPr>
          </a:p>
        </p:txBody>
      </p:sp>
      <p:sp>
        <p:nvSpPr>
          <p:cNvPr id="24" name="TextBox 24"/>
          <p:cNvSpPr txBox="1"/>
          <p:nvPr/>
        </p:nvSpPr>
        <p:spPr>
          <a:xfrm>
            <a:off x="8848725" y="3229209"/>
            <a:ext cx="8381999" cy="5816977"/>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BlissBite offers a fully personalised online cake-ordering experience for all types of celebrations.</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Customers customise flavours, colours, themes, and designs through a seamless, user-friendly website.</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The brand focuses on premium ingredients, artistic presentation, and freshly baked quality.</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Positioned as a convenient, modern alternative to traditional bakeries with doorstep delivery.</a:t>
            </a:r>
          </a:p>
          <a:p>
            <a:pPr marL="457200" indent="-457200" algn="just">
              <a:lnSpc>
                <a:spcPct val="150000"/>
              </a:lnSpc>
              <a:buFont typeface="Wingdings" panose="05000000000000000000" pitchFamily="2" charset="2"/>
              <a:buChar char="Ø"/>
            </a:pPr>
            <a:endParaRPr lang="en-US" sz="2800" dirty="0">
              <a:solidFill>
                <a:schemeClr val="bg1"/>
              </a:solidFill>
              <a:latin typeface="Times New Roman" panose="02020603050405020304" pitchFamily="18" charset="0"/>
              <a:ea typeface="Poppins"/>
              <a:cs typeface="Times New Roman" panose="02020603050405020304" pitchFamily="18" charset="0"/>
              <a:sym typeface="Poppins"/>
            </a:endParaRPr>
          </a:p>
        </p:txBody>
      </p:sp>
      <p:pic>
        <p:nvPicPr>
          <p:cNvPr id="7" name="Picture 6"/>
          <p:cNvPicPr/>
          <p:nvPr/>
        </p:nvPicPr>
        <p:blipFill>
          <a:blip r:embed="rId3"/>
          <a:stretch>
            <a:fillRect/>
          </a:stretch>
        </p:blipFill>
        <p:spPr>
          <a:xfrm>
            <a:off x="1905000" y="2781300"/>
            <a:ext cx="5105400" cy="5486400"/>
          </a:xfrm>
          <a:prstGeom prst="rect">
            <a:avLst/>
          </a:prstGeom>
        </p:spPr>
      </p:pic>
    </p:spTree>
    <p:extLst>
      <p:ext uri="{BB962C8B-B14F-4D97-AF65-F5344CB8AC3E}">
        <p14:creationId xmlns:p14="http://schemas.microsoft.com/office/powerpoint/2010/main" val="115257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4876800" y="1257300"/>
            <a:ext cx="8839200" cy="923330"/>
          </a:xfrm>
          <a:prstGeom prst="rect">
            <a:avLst/>
          </a:prstGeom>
        </p:spPr>
        <p:txBody>
          <a:bodyPr wrap="square" lIns="0" tIns="0" rIns="0" bIns="0" rtlCol="0" anchor="t">
            <a:spAutoFit/>
          </a:bodyPr>
          <a:lstStyle/>
          <a:p>
            <a:pPr algn="ctr"/>
            <a:r>
              <a:rPr lang="en-US" sz="6000" b="1" dirty="0">
                <a:solidFill>
                  <a:schemeClr val="bg1"/>
                </a:solidFill>
                <a:latin typeface="Times New Roman" panose="02020603050405020304" pitchFamily="18" charset="0"/>
                <a:cs typeface="Times New Roman" panose="02020603050405020304" pitchFamily="18" charset="0"/>
              </a:rPr>
              <a:t>Target audience</a:t>
            </a:r>
            <a:endParaRPr lang="en-US" sz="6000" b="1" dirty="0">
              <a:solidFill>
                <a:schemeClr val="bg1"/>
              </a:solidFill>
              <a:latin typeface="Times New Roman" panose="02020603050405020304" pitchFamily="18" charset="0"/>
              <a:ea typeface="Canva Sans Bold"/>
              <a:cs typeface="Times New Roman" panose="02020603050405020304" pitchFamily="18" charset="0"/>
              <a:sym typeface="Canva Sans Bold"/>
            </a:endParaRPr>
          </a:p>
        </p:txBody>
      </p:sp>
      <p:sp>
        <p:nvSpPr>
          <p:cNvPr id="24" name="TextBox 24"/>
          <p:cNvSpPr txBox="1"/>
          <p:nvPr/>
        </p:nvSpPr>
        <p:spPr>
          <a:xfrm>
            <a:off x="1600200" y="3009900"/>
            <a:ext cx="8381999" cy="5103833"/>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Primarily targets individuals aged 18–40.</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Appeals to customers who value convenience, online ordering, and personalised cake designs.</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Attracts event planners, families, and young professionals seeking premium, custom-made cakes.</a:t>
            </a:r>
          </a:p>
          <a:p>
            <a:pPr marL="457200" indent="-457200" algn="just">
              <a:lnSpc>
                <a:spcPct val="150000"/>
              </a:lnSpc>
              <a:buFont typeface="Wingdings" panose="05000000000000000000" pitchFamily="2" charset="2"/>
              <a:buChar char="Ø"/>
            </a:pPr>
            <a:r>
              <a:rPr lang="en-US" sz="2800" dirty="0">
                <a:solidFill>
                  <a:schemeClr val="bg1"/>
                </a:solidFill>
                <a:latin typeface="Times New Roman" panose="02020603050405020304" pitchFamily="18" charset="0"/>
                <a:cs typeface="Times New Roman" panose="02020603050405020304" pitchFamily="18" charset="0"/>
              </a:rPr>
              <a:t>Ideal for people who prefer </a:t>
            </a:r>
            <a:r>
              <a:rPr lang="en-US" sz="2800" b="1" dirty="0">
                <a:solidFill>
                  <a:schemeClr val="bg1"/>
                </a:solidFill>
                <a:latin typeface="Times New Roman" panose="02020603050405020304" pitchFamily="18" charset="0"/>
                <a:cs typeface="Times New Roman" panose="02020603050405020304" pitchFamily="18" charset="0"/>
              </a:rPr>
              <a:t>aesthetic, high-quality desserts</a:t>
            </a:r>
            <a:r>
              <a:rPr lang="en-US" sz="2800" dirty="0">
                <a:solidFill>
                  <a:schemeClr val="bg1"/>
                </a:solidFill>
                <a:latin typeface="Times New Roman" panose="02020603050405020304" pitchFamily="18" charset="0"/>
                <a:cs typeface="Times New Roman" panose="02020603050405020304" pitchFamily="18" charset="0"/>
              </a:rPr>
              <a:t> and enjoy sharing celebration moments on social media.</a:t>
            </a:r>
          </a:p>
        </p:txBody>
      </p:sp>
      <p:pic>
        <p:nvPicPr>
          <p:cNvPr id="2" name="Picture 1"/>
          <p:cNvPicPr>
            <a:picLocks noChangeAspect="1"/>
          </p:cNvPicPr>
          <p:nvPr/>
        </p:nvPicPr>
        <p:blipFill>
          <a:blip r:embed="rId3"/>
          <a:stretch>
            <a:fillRect/>
          </a:stretch>
        </p:blipFill>
        <p:spPr>
          <a:xfrm>
            <a:off x="10896599" y="3117972"/>
            <a:ext cx="6828951" cy="4540127"/>
          </a:xfrm>
          <a:prstGeom prst="rect">
            <a:avLst/>
          </a:prstGeom>
        </p:spPr>
      </p:pic>
    </p:spTree>
    <p:extLst>
      <p:ext uri="{BB962C8B-B14F-4D97-AF65-F5344CB8AC3E}">
        <p14:creationId xmlns:p14="http://schemas.microsoft.com/office/powerpoint/2010/main" val="2442514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2"/>
          <p:cNvSpPr txBox="1"/>
          <p:nvPr/>
        </p:nvSpPr>
        <p:spPr>
          <a:xfrm>
            <a:off x="5181600" y="1181100"/>
            <a:ext cx="8797419" cy="923330"/>
          </a:xfrm>
          <a:prstGeom prst="rect">
            <a:avLst/>
          </a:prstGeom>
        </p:spPr>
        <p:txBody>
          <a:bodyPr wrap="square" lIns="0" tIns="0" rIns="0" bIns="0" rtlCol="0" anchor="t">
            <a:spAutoFit/>
          </a:bodyPr>
          <a:lstStyle/>
          <a:p>
            <a:pPr algn="ctr"/>
            <a:r>
              <a:rPr lang="en-US" sz="6000" b="1" dirty="0">
                <a:solidFill>
                  <a:schemeClr val="bg1"/>
                </a:solidFill>
              </a:rPr>
              <a:t>Competitive Advantage</a:t>
            </a:r>
            <a:endParaRPr lang="en-GB" sz="6000" dirty="0">
              <a:solidFill>
                <a:schemeClr val="bg1"/>
              </a:solidFill>
            </a:endParaRPr>
          </a:p>
        </p:txBody>
      </p:sp>
      <p:graphicFrame>
        <p:nvGraphicFramePr>
          <p:cNvPr id="24" name="Diagram 23"/>
          <p:cNvGraphicFramePr/>
          <p:nvPr>
            <p:extLst>
              <p:ext uri="{D42A27DB-BD31-4B8C-83A1-F6EECF244321}">
                <p14:modId xmlns:p14="http://schemas.microsoft.com/office/powerpoint/2010/main" val="200923150"/>
              </p:ext>
            </p:extLst>
          </p:nvPr>
        </p:nvGraphicFramePr>
        <p:xfrm>
          <a:off x="9548147" y="2946572"/>
          <a:ext cx="8612202" cy="6692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1219200" y="3086100"/>
            <a:ext cx="7298473" cy="502920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20295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2"/>
          <p:cNvSpPr txBox="1"/>
          <p:nvPr/>
        </p:nvSpPr>
        <p:spPr>
          <a:xfrm>
            <a:off x="3616832" y="1257300"/>
            <a:ext cx="8797419" cy="1107996"/>
          </a:xfrm>
          <a:prstGeom prst="rect">
            <a:avLst/>
          </a:prstGeom>
        </p:spPr>
        <p:txBody>
          <a:bodyPr wrap="square" lIns="0" tIns="0" rIns="0" bIns="0" rtlCol="0" anchor="t">
            <a:spAutoFit/>
          </a:bodyPr>
          <a:lstStyle/>
          <a:p>
            <a:pPr algn="ctr"/>
            <a:r>
              <a:rPr lang="en-GB" sz="7200" b="1" dirty="0"/>
              <a:t> </a:t>
            </a:r>
            <a:r>
              <a:rPr lang="en-US" sz="7200" b="1" dirty="0">
                <a:solidFill>
                  <a:schemeClr val="bg1"/>
                </a:solidFill>
              </a:rPr>
              <a:t>Branding</a:t>
            </a:r>
            <a:endParaRPr lang="en-GB" sz="7200" dirty="0">
              <a:solidFill>
                <a:schemeClr val="bg1"/>
              </a:solidFill>
            </a:endParaRPr>
          </a:p>
        </p:txBody>
      </p:sp>
      <p:graphicFrame>
        <p:nvGraphicFramePr>
          <p:cNvPr id="24" name="Diagram 23"/>
          <p:cNvGraphicFramePr/>
          <p:nvPr>
            <p:extLst>
              <p:ext uri="{D42A27DB-BD31-4B8C-83A1-F6EECF244321}">
                <p14:modId xmlns:p14="http://schemas.microsoft.com/office/powerpoint/2010/main" val="4154916832"/>
              </p:ext>
            </p:extLst>
          </p:nvPr>
        </p:nvGraphicFramePr>
        <p:xfrm>
          <a:off x="9548147" y="2946572"/>
          <a:ext cx="8612202" cy="6692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2347658" y="3924300"/>
            <a:ext cx="5667884" cy="4419600"/>
          </a:xfrm>
          <a:prstGeom prst="rect">
            <a:avLst/>
          </a:prstGeom>
        </p:spPr>
      </p:pic>
    </p:spTree>
    <p:extLst>
      <p:ext uri="{BB962C8B-B14F-4D97-AF65-F5344CB8AC3E}">
        <p14:creationId xmlns:p14="http://schemas.microsoft.com/office/powerpoint/2010/main" val="1796771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437053" y="1329296"/>
            <a:ext cx="979763" cy="97976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6A21E"/>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5513787" y="1490835"/>
            <a:ext cx="2310476" cy="2310476"/>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C121"/>
            </a:solidFill>
          </p:spPr>
          <p:txBody>
            <a:bodyPr/>
            <a:lstStyle/>
            <a:p>
              <a:endParaRPr lang="en-US"/>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995578" y="-310657"/>
            <a:ext cx="2678714" cy="2678714"/>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C121"/>
            </a:solidFill>
          </p:spPr>
          <p:txBody>
            <a:bodyPr/>
            <a:lstStyle/>
            <a:p>
              <a:endParaRPr lang="en-US"/>
            </a:p>
          </p:txBody>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569775" y="-369655"/>
            <a:ext cx="1610969" cy="1610969"/>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6A21E"/>
            </a:solidFill>
          </p:spPr>
          <p:txBody>
            <a:bodyPr/>
            <a:lstStyle/>
            <a:p>
              <a:endParaRPr lang="en-US"/>
            </a:p>
          </p:txBody>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8040870" y="965918"/>
            <a:ext cx="9778550" cy="1414041"/>
          </a:xfrm>
          <a:prstGeom prst="rect">
            <a:avLst/>
          </a:prstGeom>
        </p:spPr>
        <p:txBody>
          <a:bodyPr wrap="square" lIns="0" tIns="0" rIns="0" bIns="0" rtlCol="0" anchor="t">
            <a:spAutoFit/>
          </a:bodyPr>
          <a:lstStyle/>
          <a:p>
            <a:pPr algn="ctr">
              <a:lnSpc>
                <a:spcPts val="12599"/>
              </a:lnSpc>
            </a:pPr>
            <a:r>
              <a:rPr lang="en-US" sz="6000" b="1" dirty="0">
                <a:solidFill>
                  <a:schemeClr val="bg1"/>
                </a:solidFill>
              </a:rPr>
              <a:t>Excel Financial Projection</a:t>
            </a:r>
            <a:endParaRPr lang="en-US" sz="6000" b="1" dirty="0">
              <a:solidFill>
                <a:schemeClr val="bg1"/>
              </a:solidFill>
              <a:latin typeface="Canva Sans Bold"/>
              <a:ea typeface="Canva Sans Bold"/>
              <a:cs typeface="Canva Sans Bold"/>
              <a:sym typeface="Canva Sans Bold"/>
            </a:endParaRPr>
          </a:p>
        </p:txBody>
      </p:sp>
      <p:graphicFrame>
        <p:nvGraphicFramePr>
          <p:cNvPr id="23" name="Diagram 22"/>
          <p:cNvGraphicFramePr/>
          <p:nvPr>
            <p:extLst>
              <p:ext uri="{D42A27DB-BD31-4B8C-83A1-F6EECF244321}">
                <p14:modId xmlns:p14="http://schemas.microsoft.com/office/powerpoint/2010/main" val="764609165"/>
              </p:ext>
            </p:extLst>
          </p:nvPr>
        </p:nvGraphicFramePr>
        <p:xfrm>
          <a:off x="8528906" y="2640056"/>
          <a:ext cx="9378094" cy="67706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Picture 24"/>
          <p:cNvPicPr/>
          <p:nvPr/>
        </p:nvPicPr>
        <p:blipFill>
          <a:blip r:embed="rId8"/>
          <a:stretch>
            <a:fillRect/>
          </a:stretch>
        </p:blipFill>
        <p:spPr>
          <a:xfrm>
            <a:off x="581013" y="4076700"/>
            <a:ext cx="8044800" cy="4095780"/>
          </a:xfrm>
          <a:prstGeom prst="rect">
            <a:avLst/>
          </a:prstGeom>
        </p:spPr>
      </p:pic>
    </p:spTree>
    <p:extLst>
      <p:ext uri="{BB962C8B-B14F-4D97-AF65-F5344CB8AC3E}">
        <p14:creationId xmlns:p14="http://schemas.microsoft.com/office/powerpoint/2010/main" val="3133751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437053" y="1329296"/>
            <a:ext cx="979763" cy="97976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6A21E"/>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517483" y="2119836"/>
            <a:ext cx="6949241" cy="694924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6A21E"/>
            </a:solidFill>
          </p:spPr>
          <p:txBody>
            <a:bodyPr/>
            <a:lstStyle/>
            <a:p>
              <a:endParaRPr lang="en-US"/>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5513787" y="1490835"/>
            <a:ext cx="2310476" cy="2310476"/>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C121"/>
            </a:solidFill>
          </p:spPr>
          <p:txBody>
            <a:bodyPr/>
            <a:lstStyle/>
            <a:p>
              <a:endParaRPr lang="en-US"/>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a:grpSpLocks noChangeAspect="1"/>
          </p:cNvGrpSpPr>
          <p:nvPr/>
        </p:nvGrpSpPr>
        <p:grpSpPr>
          <a:xfrm>
            <a:off x="8118215" y="2282991"/>
            <a:ext cx="9848943" cy="7498518"/>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F6A21E"/>
            </a:solidFill>
          </p:spPr>
          <p:txBody>
            <a:bodyPr/>
            <a:lstStyle/>
            <a:p>
              <a:endParaRPr lang="en-US"/>
            </a:p>
          </p:txBody>
        </p:sp>
      </p:grpSp>
      <p:grpSp>
        <p:nvGrpSpPr>
          <p:cNvPr id="16" name="Group 16"/>
          <p:cNvGrpSpPr/>
          <p:nvPr/>
        </p:nvGrpSpPr>
        <p:grpSpPr>
          <a:xfrm>
            <a:off x="-995578" y="-310657"/>
            <a:ext cx="2678714" cy="2678714"/>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C121"/>
            </a:solidFill>
          </p:spPr>
          <p:txBody>
            <a:bodyPr/>
            <a:lstStyle/>
            <a:p>
              <a:endParaRPr lang="en-US"/>
            </a:p>
          </p:txBody>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569775" y="-369655"/>
            <a:ext cx="1610969" cy="1610969"/>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6A21E"/>
            </a:solidFill>
          </p:spPr>
          <p:txBody>
            <a:bodyPr/>
            <a:lstStyle/>
            <a:p>
              <a:endParaRPr lang="en-US"/>
            </a:p>
          </p:txBody>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9292879" y="544346"/>
            <a:ext cx="8382613" cy="1414041"/>
          </a:xfrm>
          <a:prstGeom prst="rect">
            <a:avLst/>
          </a:prstGeom>
        </p:spPr>
        <p:txBody>
          <a:bodyPr wrap="square" lIns="0" tIns="0" rIns="0" bIns="0" rtlCol="0" anchor="t">
            <a:spAutoFit/>
          </a:bodyPr>
          <a:lstStyle/>
          <a:p>
            <a:pPr algn="ctr">
              <a:lnSpc>
                <a:spcPts val="12599"/>
              </a:lnSpc>
            </a:pPr>
            <a:r>
              <a:rPr lang="en-GB" sz="6000" b="1" dirty="0">
                <a:solidFill>
                  <a:schemeClr val="bg1"/>
                </a:solidFill>
              </a:rPr>
              <a:t>Video Advertisement</a:t>
            </a:r>
            <a:endParaRPr lang="en-US" sz="6000" b="1" dirty="0">
              <a:solidFill>
                <a:schemeClr val="bg1"/>
              </a:solidFill>
              <a:latin typeface="Canva Sans Bold"/>
              <a:ea typeface="Canva Sans Bold"/>
              <a:cs typeface="Canva Sans Bold"/>
              <a:sym typeface="Canva Sans Bold"/>
            </a:endParaRPr>
          </a:p>
        </p:txBody>
      </p:sp>
      <p:sp>
        <p:nvSpPr>
          <p:cNvPr id="25" name="TextBox 25"/>
          <p:cNvSpPr txBox="1"/>
          <p:nvPr/>
        </p:nvSpPr>
        <p:spPr>
          <a:xfrm>
            <a:off x="9539575" y="3584704"/>
            <a:ext cx="7309017" cy="5170646"/>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Short video advert created using storytelling approach.</a:t>
            </a:r>
          </a:p>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It starts with a relatable problem and presents BlissBite as the ideal solution.</a:t>
            </a:r>
          </a:p>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It highlights easy online ordering, premium quality, and doorstep delivery.</a:t>
            </a:r>
          </a:p>
          <a:p>
            <a:pPr marL="457200" indent="-457200" algn="just">
              <a:lnSpc>
                <a:spcPct val="150000"/>
              </a:lnSpc>
              <a:buFont typeface="Wingdings" panose="05000000000000000000" pitchFamily="2" charset="2"/>
              <a:buChar char="Ø"/>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video ends with slogan: “BlissBite – Your Imagination, Our Creation.”</a:t>
            </a:r>
          </a:p>
        </p:txBody>
      </p:sp>
      <p:pic>
        <p:nvPicPr>
          <p:cNvPr id="22" name="Picture 21"/>
          <p:cNvPicPr/>
          <p:nvPr/>
        </p:nvPicPr>
        <p:blipFill>
          <a:blip r:embed="rId3"/>
          <a:stretch>
            <a:fillRect/>
          </a:stretch>
        </p:blipFill>
        <p:spPr>
          <a:xfrm>
            <a:off x="1168974" y="3865674"/>
            <a:ext cx="5460426" cy="3259026"/>
          </a:xfrm>
          <a:prstGeom prst="rect">
            <a:avLst/>
          </a:prstGeom>
        </p:spPr>
      </p:pic>
    </p:spTree>
    <p:extLst>
      <p:ext uri="{BB962C8B-B14F-4D97-AF65-F5344CB8AC3E}">
        <p14:creationId xmlns:p14="http://schemas.microsoft.com/office/powerpoint/2010/main" val="284068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8848725" y="1404565"/>
            <a:ext cx="8839200" cy="923330"/>
          </a:xfrm>
          <a:prstGeom prst="rect">
            <a:avLst/>
          </a:prstGeom>
        </p:spPr>
        <p:txBody>
          <a:bodyPr wrap="square" lIns="0" tIns="0" rIns="0" bIns="0" rtlCol="0" anchor="t">
            <a:spAutoFit/>
          </a:bodyPr>
          <a:lstStyle/>
          <a:p>
            <a:pPr algn="ctr"/>
            <a:r>
              <a:rPr lang="en-GB" sz="6000" b="1" dirty="0">
                <a:solidFill>
                  <a:schemeClr val="bg1"/>
                </a:solidFill>
              </a:rPr>
              <a:t>Skills Developed</a:t>
            </a:r>
            <a:endParaRPr lang="en-US" sz="6000" b="1" dirty="0">
              <a:solidFill>
                <a:schemeClr val="bg1"/>
              </a:solidFill>
              <a:latin typeface="Canva Sans Bold"/>
              <a:ea typeface="Canva Sans Bold"/>
              <a:cs typeface="Canva Sans Bold"/>
              <a:sym typeface="Canva Sans Bold"/>
            </a:endParaRPr>
          </a:p>
        </p:txBody>
      </p:sp>
      <p:sp>
        <p:nvSpPr>
          <p:cNvPr id="24" name="TextBox 24"/>
          <p:cNvSpPr txBox="1"/>
          <p:nvPr/>
        </p:nvSpPr>
        <p:spPr>
          <a:xfrm>
            <a:off x="8848725" y="3229209"/>
            <a:ext cx="8381999" cy="5039328"/>
          </a:xfrm>
          <a:prstGeom prst="rect">
            <a:avLst/>
          </a:prstGeom>
        </p:spPr>
        <p:txBody>
          <a:bodyPr wrap="square" lIns="0" tIns="0" rIns="0" bIns="0" rtlCol="0" anchor="t">
            <a:spAutoFit/>
          </a:bodyPr>
          <a:lstStyle/>
          <a:p>
            <a:pPr marL="457200" indent="-457200" algn="just">
              <a:lnSpc>
                <a:spcPct val="20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Improved market research and data analysis skills.</a:t>
            </a:r>
          </a:p>
          <a:p>
            <a:pPr marL="457200" indent="-457200" algn="just">
              <a:lnSpc>
                <a:spcPct val="20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Enhanced digital design abilities through website and Canva materials.</a:t>
            </a:r>
          </a:p>
          <a:p>
            <a:pPr marL="457200" indent="-457200" algn="just">
              <a:lnSpc>
                <a:spcPct val="20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Strengthened financial forecasting skills using Excel.</a:t>
            </a:r>
          </a:p>
          <a:p>
            <a:pPr marL="457200" indent="-457200" algn="just">
              <a:lnSpc>
                <a:spcPct val="200000"/>
              </a:lnSpc>
              <a:buFont typeface="Wingdings" panose="05000000000000000000" pitchFamily="2" charset="2"/>
              <a:buChar char="Ø"/>
            </a:pPr>
            <a:r>
              <a:rPr lang="en-US" sz="2800" dirty="0">
                <a:solidFill>
                  <a:schemeClr val="bg1"/>
                </a:solidFill>
                <a:latin typeface="Times New Roman" panose="02020603050405020304" pitchFamily="18" charset="0"/>
                <a:ea typeface="Poppins"/>
                <a:cs typeface="Times New Roman" panose="02020603050405020304" pitchFamily="18" charset="0"/>
                <a:sym typeface="Poppins"/>
              </a:rPr>
              <a:t>Developed storytelling and branding skills for video creation</a:t>
            </a:r>
          </a:p>
        </p:txBody>
      </p:sp>
      <p:pic>
        <p:nvPicPr>
          <p:cNvPr id="8" name="Picture 7"/>
          <p:cNvPicPr/>
          <p:nvPr/>
        </p:nvPicPr>
        <p:blipFill>
          <a:blip r:embed="rId3"/>
          <a:stretch>
            <a:fillRect/>
          </a:stretch>
        </p:blipFill>
        <p:spPr>
          <a:xfrm>
            <a:off x="1371600" y="2891373"/>
            <a:ext cx="5638800" cy="5715000"/>
          </a:xfrm>
          <a:prstGeom prst="rect">
            <a:avLst/>
          </a:prstGeom>
        </p:spPr>
      </p:pic>
    </p:spTree>
    <p:extLst>
      <p:ext uri="{BB962C8B-B14F-4D97-AF65-F5344CB8AC3E}">
        <p14:creationId xmlns:p14="http://schemas.microsoft.com/office/powerpoint/2010/main" val="3145609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7"/>
          <p:cNvGrpSpPr/>
          <p:nvPr/>
        </p:nvGrpSpPr>
        <p:grpSpPr>
          <a:xfrm>
            <a:off x="14782800" y="2207217"/>
            <a:ext cx="2597151" cy="259715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C121"/>
            </a:solidFill>
          </p:spPr>
          <p:txBody>
            <a:bodyPr/>
            <a:lstStyle/>
            <a:p>
              <a:endParaRPr lang="en-US"/>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3" name="TextBox 33"/>
          <p:cNvSpPr txBox="1"/>
          <p:nvPr/>
        </p:nvSpPr>
        <p:spPr>
          <a:xfrm>
            <a:off x="5943600" y="389829"/>
            <a:ext cx="11192868" cy="1384995"/>
          </a:xfrm>
          <a:prstGeom prst="rect">
            <a:avLst/>
          </a:prstGeom>
        </p:spPr>
        <p:txBody>
          <a:bodyPr wrap="square" lIns="0" tIns="0" rIns="0" bIns="0" rtlCol="0" anchor="t">
            <a:spAutoFit/>
          </a:bodyPr>
          <a:lstStyle/>
          <a:p>
            <a:pPr algn="ctr">
              <a:lnSpc>
                <a:spcPts val="10800"/>
              </a:lnSpc>
            </a:pPr>
            <a:r>
              <a:rPr lang="en-GB" sz="6000" b="1" dirty="0">
                <a:solidFill>
                  <a:schemeClr val="bg1"/>
                </a:solidFill>
              </a:rPr>
              <a:t>Reflection and Learning Outcomes</a:t>
            </a:r>
            <a:endParaRPr lang="en-US" sz="6000" b="1" dirty="0">
              <a:solidFill>
                <a:schemeClr val="bg1"/>
              </a:solidFill>
              <a:latin typeface="Canva Sans Bold"/>
              <a:ea typeface="Canva Sans Bold"/>
              <a:cs typeface="Canva Sans Bold"/>
              <a:sym typeface="Canva Sans Bold"/>
            </a:endParaRPr>
          </a:p>
        </p:txBody>
      </p:sp>
      <p:graphicFrame>
        <p:nvGraphicFramePr>
          <p:cNvPr id="11" name="Diagram 10"/>
          <p:cNvGraphicFramePr/>
          <p:nvPr>
            <p:extLst>
              <p:ext uri="{D42A27DB-BD31-4B8C-83A1-F6EECF244321}">
                <p14:modId xmlns:p14="http://schemas.microsoft.com/office/powerpoint/2010/main" val="188688798"/>
              </p:ext>
            </p:extLst>
          </p:nvPr>
        </p:nvGraphicFramePr>
        <p:xfrm>
          <a:off x="7239000" y="2017138"/>
          <a:ext cx="10210800" cy="7772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38200" y="2705100"/>
            <a:ext cx="5734050" cy="55435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sk 3 video">
            <a:hlinkClick r:id="" action="ppaction://media"/>
            <a:extLst>
              <a:ext uri="{FF2B5EF4-FFF2-40B4-BE49-F238E27FC236}">
                <a16:creationId xmlns:a16="http://schemas.microsoft.com/office/drawing/2014/main" id="{06912587-BDBC-225E-DC5E-926CABA14FE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602582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4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 Diagonal Corner Rectangle 1"/>
          <p:cNvSpPr/>
          <p:nvPr/>
        </p:nvSpPr>
        <p:spPr>
          <a:xfrm>
            <a:off x="1524000" y="800100"/>
            <a:ext cx="14706600" cy="8534400"/>
          </a:xfrm>
          <a:prstGeom prst="round2DiagRect">
            <a:avLst/>
          </a:prstGeom>
        </p:spPr>
        <p:style>
          <a:lnRef idx="1">
            <a:schemeClr val="accent2"/>
          </a:lnRef>
          <a:fillRef idx="2">
            <a:schemeClr val="accent2"/>
          </a:fillRef>
          <a:effectRef idx="1">
            <a:schemeClr val="accent2"/>
          </a:effectRef>
          <a:fontRef idx="minor">
            <a:schemeClr val="dk1"/>
          </a:fontRef>
        </p:style>
        <p:txBody>
          <a:bodyPr rtlCol="0" anchor="ct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Alba-Martínez, J., </a:t>
            </a:r>
            <a:r>
              <a:rPr lang="en-US" sz="2000" dirty="0" err="1">
                <a:latin typeface="Times New Roman" panose="02020603050405020304" pitchFamily="18" charset="0"/>
                <a:cs typeface="Times New Roman" panose="02020603050405020304" pitchFamily="18" charset="0"/>
              </a:rPr>
              <a:t>Bononad-Olmo</a:t>
            </a:r>
            <a:r>
              <a:rPr lang="en-US" sz="2000" dirty="0">
                <a:latin typeface="Times New Roman" panose="02020603050405020304" pitchFamily="18" charset="0"/>
                <a:cs typeface="Times New Roman" panose="02020603050405020304" pitchFamily="18" charset="0"/>
              </a:rPr>
              <a:t>, A., </a:t>
            </a:r>
            <a:r>
              <a:rPr lang="en-US" sz="2000" dirty="0" err="1">
                <a:latin typeface="Times New Roman" panose="02020603050405020304" pitchFamily="18" charset="0"/>
                <a:cs typeface="Times New Roman" panose="02020603050405020304" pitchFamily="18" charset="0"/>
              </a:rPr>
              <a:t>Igual</a:t>
            </a:r>
            <a:r>
              <a:rPr lang="en-US" sz="2000" dirty="0">
                <a:latin typeface="Times New Roman" panose="02020603050405020304" pitchFamily="18" charset="0"/>
                <a:cs typeface="Times New Roman" panose="02020603050405020304" pitchFamily="18" charset="0"/>
              </a:rPr>
              <a:t>, M., Cunha, L.M., Martínez-</a:t>
            </a:r>
            <a:r>
              <a:rPr lang="en-US" sz="2000" dirty="0" err="1">
                <a:latin typeface="Times New Roman" panose="02020603050405020304" pitchFamily="18" charset="0"/>
                <a:cs typeface="Times New Roman" panose="02020603050405020304" pitchFamily="18" charset="0"/>
              </a:rPr>
              <a:t>Monzó</a:t>
            </a:r>
            <a:r>
              <a:rPr lang="en-US" sz="2000" dirty="0">
                <a:latin typeface="Times New Roman" panose="02020603050405020304" pitchFamily="18" charset="0"/>
                <a:cs typeface="Times New Roman" panose="02020603050405020304" pitchFamily="18" charset="0"/>
              </a:rPr>
              <a:t>, J. and </a:t>
            </a:r>
            <a:r>
              <a:rPr lang="en-US" sz="2000" dirty="0" err="1">
                <a:latin typeface="Times New Roman" panose="02020603050405020304" pitchFamily="18" charset="0"/>
                <a:cs typeface="Times New Roman" panose="02020603050405020304" pitchFamily="18" charset="0"/>
              </a:rPr>
              <a:t>García</a:t>
            </a:r>
            <a:r>
              <a:rPr lang="en-US" sz="2000" dirty="0">
                <a:latin typeface="Times New Roman" panose="02020603050405020304" pitchFamily="18" charset="0"/>
                <a:cs typeface="Times New Roman" panose="02020603050405020304" pitchFamily="18" charset="0"/>
              </a:rPr>
              <a:t>-Segovia, P. (2022). Role of Visual Assessment of High-Quality Cakes in Emotional Response of Consumers. </a:t>
            </a:r>
            <a:r>
              <a:rPr lang="en-US" sz="2000" i="1" dirty="0">
                <a:latin typeface="Times New Roman" panose="02020603050405020304" pitchFamily="18" charset="0"/>
                <a:cs typeface="Times New Roman" panose="02020603050405020304" pitchFamily="18" charset="0"/>
              </a:rPr>
              <a:t>Foods</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11</a:t>
            </a:r>
            <a:r>
              <a:rPr lang="en-US" sz="2000" dirty="0">
                <a:latin typeface="Times New Roman" panose="02020603050405020304" pitchFamily="18" charset="0"/>
                <a:cs typeface="Times New Roman" panose="02020603050405020304" pitchFamily="18" charset="0"/>
              </a:rPr>
              <a:t>(10), p.1412.</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Burgess, J., </a:t>
            </a:r>
            <a:r>
              <a:rPr lang="en-US" sz="2000" dirty="0" err="1">
                <a:latin typeface="Times New Roman" panose="02020603050405020304" pitchFamily="18" charset="0"/>
                <a:cs typeface="Times New Roman" panose="02020603050405020304" pitchFamily="18" charset="0"/>
              </a:rPr>
              <a:t>Poell</a:t>
            </a:r>
            <a:r>
              <a:rPr lang="en-US" sz="2000" dirty="0">
                <a:latin typeface="Times New Roman" panose="02020603050405020304" pitchFamily="18" charset="0"/>
                <a:cs typeface="Times New Roman" panose="02020603050405020304" pitchFamily="18" charset="0"/>
              </a:rPr>
              <a:t>, T. and Marwick, A.E. (2018). The SAGE handbook of social media.</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Byrd, L.S. ed. (2021). </a:t>
            </a:r>
            <a:r>
              <a:rPr lang="en-US" sz="2000" i="1" dirty="0">
                <a:latin typeface="Times New Roman" panose="02020603050405020304" pitchFamily="18" charset="0"/>
                <a:cs typeface="Times New Roman" panose="02020603050405020304" pitchFamily="18" charset="0"/>
              </a:rPr>
              <a:t>Cultivating Entrepreneurial </a:t>
            </a:r>
            <a:r>
              <a:rPr lang="en-US" sz="2000" i="1" dirty="0" err="1">
                <a:latin typeface="Times New Roman" panose="02020603050405020304" pitchFamily="18" charset="0"/>
                <a:cs typeface="Times New Roman" panose="02020603050405020304" pitchFamily="18" charset="0"/>
              </a:rPr>
              <a:t>Changemakers</a:t>
            </a:r>
            <a:r>
              <a:rPr lang="en-US" sz="2000" i="1" dirty="0">
                <a:latin typeface="Times New Roman" panose="02020603050405020304" pitchFamily="18" charset="0"/>
                <a:cs typeface="Times New Roman" panose="02020603050405020304" pitchFamily="18" charset="0"/>
              </a:rPr>
              <a:t> Through Digital Media Education</a:t>
            </a:r>
            <a:r>
              <a:rPr lang="en-US" sz="2000" dirty="0">
                <a:latin typeface="Times New Roman" panose="02020603050405020304" pitchFamily="18" charset="0"/>
                <a:cs typeface="Times New Roman" panose="02020603050405020304" pitchFamily="18" charset="0"/>
              </a:rPr>
              <a:t>. IGI Global.</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err="1">
                <a:latin typeface="Times New Roman" panose="02020603050405020304" pitchFamily="18" charset="0"/>
                <a:cs typeface="Times New Roman" panose="02020603050405020304" pitchFamily="18" charset="0"/>
              </a:rPr>
              <a:t>Dadwal</a:t>
            </a:r>
            <a:r>
              <a:rPr lang="en-US" sz="2000" dirty="0">
                <a:latin typeface="Times New Roman" panose="02020603050405020304" pitchFamily="18" charset="0"/>
                <a:cs typeface="Times New Roman" panose="02020603050405020304" pitchFamily="18" charset="0"/>
              </a:rPr>
              <a:t>, S.S. ed. (2020). </a:t>
            </a:r>
            <a:r>
              <a:rPr lang="en-US" sz="2000" i="1" dirty="0">
                <a:latin typeface="Times New Roman" panose="02020603050405020304" pitchFamily="18" charset="0"/>
                <a:cs typeface="Times New Roman" panose="02020603050405020304" pitchFamily="18" charset="0"/>
              </a:rPr>
              <a:t>Handbook of research on innovations in technology and marketing for the connected consumer</a:t>
            </a:r>
            <a:r>
              <a:rPr lang="en-US" sz="2000" dirty="0">
                <a:latin typeface="Times New Roman" panose="02020603050405020304" pitchFamily="18" charset="0"/>
                <a:cs typeface="Times New Roman" panose="02020603050405020304" pitchFamily="18" charset="0"/>
              </a:rPr>
              <a:t>. IGI Global.</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Olivetti, J.F.H. and de </a:t>
            </a:r>
            <a:r>
              <a:rPr lang="en-US" sz="2000" dirty="0" err="1">
                <a:latin typeface="Times New Roman" panose="02020603050405020304" pitchFamily="18" charset="0"/>
                <a:cs typeface="Times New Roman" panose="02020603050405020304" pitchFamily="18" charset="0"/>
              </a:rPr>
              <a:t>Freitas</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Melo</a:t>
            </a:r>
            <a:r>
              <a:rPr lang="en-US" sz="2000" dirty="0">
                <a:latin typeface="Times New Roman" panose="02020603050405020304" pitchFamily="18" charset="0"/>
                <a:cs typeface="Times New Roman" panose="02020603050405020304" pitchFamily="18" charset="0"/>
              </a:rPr>
              <a:t>, P. (2024), October. Through the Eyes of Instagram: Analyzing Image Content utilizing Meta's Automatic Alt-Text. In </a:t>
            </a:r>
            <a:r>
              <a:rPr lang="en-US" sz="2000" i="1" dirty="0">
                <a:latin typeface="Times New Roman" panose="02020603050405020304" pitchFamily="18" charset="0"/>
                <a:cs typeface="Times New Roman" panose="02020603050405020304" pitchFamily="18" charset="0"/>
              </a:rPr>
              <a:t>Brazilian Symposium on Multimedia and the Web (</a:t>
            </a:r>
            <a:r>
              <a:rPr lang="en-US" sz="2000" i="1" dirty="0" err="1">
                <a:latin typeface="Times New Roman" panose="02020603050405020304" pitchFamily="18" charset="0"/>
                <a:cs typeface="Times New Roman" panose="02020603050405020304" pitchFamily="18" charset="0"/>
              </a:rPr>
              <a:t>WebMedia</a:t>
            </a:r>
            <a:r>
              <a:rPr lang="en-US" sz="2000" i="1" dirty="0">
                <a:latin typeface="Times New Roman" panose="02020603050405020304" pitchFamily="18" charset="0"/>
                <a:cs typeface="Times New Roman" panose="02020603050405020304" pitchFamily="18" charset="0"/>
              </a:rPr>
              <a:t>)</a:t>
            </a:r>
            <a:r>
              <a:rPr lang="en-US" sz="2000" dirty="0">
                <a:latin typeface="Times New Roman" panose="02020603050405020304" pitchFamily="18" charset="0"/>
                <a:cs typeface="Times New Roman" panose="02020603050405020304" pitchFamily="18" charset="0"/>
              </a:rPr>
              <a:t> (pp. 275-282). SBC.</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err="1">
                <a:latin typeface="Times New Roman" panose="02020603050405020304" pitchFamily="18" charset="0"/>
                <a:cs typeface="Times New Roman" panose="02020603050405020304" pitchFamily="18" charset="0"/>
              </a:rPr>
              <a:t>Adewusi</a:t>
            </a:r>
            <a:r>
              <a:rPr lang="en-US" sz="2000" dirty="0">
                <a:latin typeface="Times New Roman" panose="02020603050405020304" pitchFamily="18" charset="0"/>
                <a:cs typeface="Times New Roman" panose="02020603050405020304" pitchFamily="18" charset="0"/>
              </a:rPr>
              <a:t>, A.O., </a:t>
            </a:r>
            <a:r>
              <a:rPr lang="en-US" sz="2000" dirty="0" err="1">
                <a:latin typeface="Times New Roman" panose="02020603050405020304" pitchFamily="18" charset="0"/>
                <a:cs typeface="Times New Roman" panose="02020603050405020304" pitchFamily="18" charset="0"/>
              </a:rPr>
              <a:t>Okoli</a:t>
            </a:r>
            <a:r>
              <a:rPr lang="en-US" sz="2000" dirty="0">
                <a:latin typeface="Times New Roman" panose="02020603050405020304" pitchFamily="18" charset="0"/>
                <a:cs typeface="Times New Roman" panose="02020603050405020304" pitchFamily="18" charset="0"/>
              </a:rPr>
              <a:t>, U.I., </a:t>
            </a:r>
            <a:r>
              <a:rPr lang="en-US" sz="2000" dirty="0" err="1">
                <a:latin typeface="Times New Roman" panose="02020603050405020304" pitchFamily="18" charset="0"/>
                <a:cs typeface="Times New Roman" panose="02020603050405020304" pitchFamily="18" charset="0"/>
              </a:rPr>
              <a:t>Adaga</a:t>
            </a:r>
            <a:r>
              <a:rPr lang="en-US" sz="2000" dirty="0">
                <a:latin typeface="Times New Roman" panose="02020603050405020304" pitchFamily="18" charset="0"/>
                <a:cs typeface="Times New Roman" panose="02020603050405020304" pitchFamily="18" charset="0"/>
              </a:rPr>
              <a:t>, E., </a:t>
            </a:r>
            <a:r>
              <a:rPr lang="en-US" sz="2000" dirty="0" err="1">
                <a:latin typeface="Times New Roman" panose="02020603050405020304" pitchFamily="18" charset="0"/>
                <a:cs typeface="Times New Roman" panose="02020603050405020304" pitchFamily="18" charset="0"/>
              </a:rPr>
              <a:t>Olorunsogo</a:t>
            </a:r>
            <a:r>
              <a:rPr lang="en-US" sz="2000" dirty="0">
                <a:latin typeface="Times New Roman" panose="02020603050405020304" pitchFamily="18" charset="0"/>
                <a:cs typeface="Times New Roman" panose="02020603050405020304" pitchFamily="18" charset="0"/>
              </a:rPr>
              <a:t>, T., </a:t>
            </a:r>
            <a:r>
              <a:rPr lang="en-US" sz="2000" dirty="0" err="1">
                <a:latin typeface="Times New Roman" panose="02020603050405020304" pitchFamily="18" charset="0"/>
                <a:cs typeface="Times New Roman" panose="02020603050405020304" pitchFamily="18" charset="0"/>
              </a:rPr>
              <a:t>Asuzu</a:t>
            </a:r>
            <a:r>
              <a:rPr lang="en-US" sz="2000" dirty="0">
                <a:latin typeface="Times New Roman" panose="02020603050405020304" pitchFamily="18" charset="0"/>
                <a:cs typeface="Times New Roman" panose="02020603050405020304" pitchFamily="18" charset="0"/>
              </a:rPr>
              <a:t>, O.F. and </a:t>
            </a:r>
            <a:r>
              <a:rPr lang="en-US" sz="2000" dirty="0" err="1">
                <a:latin typeface="Times New Roman" panose="02020603050405020304" pitchFamily="18" charset="0"/>
                <a:cs typeface="Times New Roman" panose="02020603050405020304" pitchFamily="18" charset="0"/>
              </a:rPr>
              <a:t>Daraojimba</a:t>
            </a:r>
            <a:r>
              <a:rPr lang="en-US" sz="2000" dirty="0">
                <a:latin typeface="Times New Roman" panose="02020603050405020304" pitchFamily="18" charset="0"/>
                <a:cs typeface="Times New Roman" panose="02020603050405020304" pitchFamily="18" charset="0"/>
              </a:rPr>
              <a:t>, D.O. (2024). Business intelligence in the era of big data: a review of analytical tools and competitive advantage. </a:t>
            </a:r>
            <a:r>
              <a:rPr lang="en-US" sz="2000" i="1" dirty="0">
                <a:latin typeface="Times New Roman" panose="02020603050405020304" pitchFamily="18" charset="0"/>
                <a:cs typeface="Times New Roman" panose="02020603050405020304" pitchFamily="18" charset="0"/>
              </a:rPr>
              <a:t>Computer Science &amp; IT Research Journal</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5</a:t>
            </a:r>
            <a:r>
              <a:rPr lang="en-US" sz="2000" dirty="0">
                <a:latin typeface="Times New Roman" panose="02020603050405020304" pitchFamily="18" charset="0"/>
                <a:cs typeface="Times New Roman" panose="02020603050405020304" pitchFamily="18" charset="0"/>
              </a:rPr>
              <a:t>(2), pp.415-431.</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Al </a:t>
            </a:r>
            <a:r>
              <a:rPr lang="en-US" sz="2000" dirty="0" err="1">
                <a:latin typeface="Times New Roman" panose="02020603050405020304" pitchFamily="18" charset="0"/>
                <a:cs typeface="Times New Roman" panose="02020603050405020304" pitchFamily="18" charset="0"/>
              </a:rPr>
              <a:t>Maruf</a:t>
            </a:r>
            <a:r>
              <a:rPr lang="en-US" sz="2000" dirty="0">
                <a:latin typeface="Times New Roman" panose="02020603050405020304" pitchFamily="18" charset="0"/>
                <a:cs typeface="Times New Roman" panose="02020603050405020304" pitchFamily="18" charset="0"/>
              </a:rPr>
              <a:t>, A., Paul, R., Imam, M.H. and Babar, Z. (2022). A Systematic Review of The Role Of SQL And Excel In Data-Driven Business Decision-Making For Aspiring Analysts. </a:t>
            </a:r>
            <a:r>
              <a:rPr lang="en-US" sz="2000" i="1" dirty="0">
                <a:latin typeface="Times New Roman" panose="02020603050405020304" pitchFamily="18" charset="0"/>
                <a:cs typeface="Times New Roman" panose="02020603050405020304" pitchFamily="18" charset="0"/>
              </a:rPr>
              <a:t>American Journal of Scholarly Research and Innovation</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1</a:t>
            </a:r>
            <a:r>
              <a:rPr lang="en-US" sz="2000" dirty="0">
                <a:latin typeface="Times New Roman" panose="02020603050405020304" pitchFamily="18" charset="0"/>
                <a:cs typeface="Times New Roman" panose="02020603050405020304" pitchFamily="18" charset="0"/>
              </a:rPr>
              <a:t>(01), pp.249-269.</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err="1">
                <a:latin typeface="Times New Roman" panose="02020603050405020304" pitchFamily="18" charset="0"/>
                <a:cs typeface="Times New Roman" panose="02020603050405020304" pitchFamily="18" charset="0"/>
              </a:rPr>
              <a:t>Gawer</a:t>
            </a:r>
            <a:r>
              <a:rPr lang="en-US" sz="2000" dirty="0">
                <a:latin typeface="Times New Roman" panose="02020603050405020304" pitchFamily="18" charset="0"/>
                <a:cs typeface="Times New Roman" panose="02020603050405020304" pitchFamily="18" charset="0"/>
              </a:rPr>
              <a:t>, A. (2022). Digital platforms and ecosystems: remarks on the dominant organizational forms of the digital age. </a:t>
            </a:r>
            <a:r>
              <a:rPr lang="en-US" sz="2000" i="1" dirty="0">
                <a:latin typeface="Times New Roman" panose="02020603050405020304" pitchFamily="18" charset="0"/>
                <a:cs typeface="Times New Roman" panose="02020603050405020304" pitchFamily="18" charset="0"/>
              </a:rPr>
              <a:t>Innovation</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24</a:t>
            </a:r>
            <a:r>
              <a:rPr lang="en-US" sz="2000" dirty="0">
                <a:latin typeface="Times New Roman" panose="02020603050405020304" pitchFamily="18" charset="0"/>
                <a:cs typeface="Times New Roman" panose="02020603050405020304" pitchFamily="18" charset="0"/>
              </a:rPr>
              <a:t>(1), pp.110-124.</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err="1">
                <a:latin typeface="Times New Roman" panose="02020603050405020304" pitchFamily="18" charset="0"/>
                <a:cs typeface="Times New Roman" panose="02020603050405020304" pitchFamily="18" charset="0"/>
              </a:rPr>
              <a:t>Kayikci</a:t>
            </a:r>
            <a:r>
              <a:rPr lang="en-US" sz="2000" dirty="0">
                <a:latin typeface="Times New Roman" panose="02020603050405020304" pitchFamily="18" charset="0"/>
                <a:cs typeface="Times New Roman" panose="02020603050405020304" pitchFamily="18" charset="0"/>
              </a:rPr>
              <a:t>, Y., </a:t>
            </a:r>
            <a:r>
              <a:rPr lang="en-US" sz="2000" dirty="0" err="1">
                <a:latin typeface="Times New Roman" panose="02020603050405020304" pitchFamily="18" charset="0"/>
                <a:cs typeface="Times New Roman" panose="02020603050405020304" pitchFamily="18" charset="0"/>
              </a:rPr>
              <a:t>Demir</a:t>
            </a:r>
            <a:r>
              <a:rPr lang="en-US" sz="2000" dirty="0">
                <a:latin typeface="Times New Roman" panose="02020603050405020304" pitchFamily="18" charset="0"/>
                <a:cs typeface="Times New Roman" panose="02020603050405020304" pitchFamily="18" charset="0"/>
              </a:rPr>
              <a:t>, S., </a:t>
            </a:r>
            <a:r>
              <a:rPr lang="en-US" sz="2000" dirty="0" err="1">
                <a:latin typeface="Times New Roman" panose="02020603050405020304" pitchFamily="18" charset="0"/>
                <a:cs typeface="Times New Roman" panose="02020603050405020304" pitchFamily="18" charset="0"/>
              </a:rPr>
              <a:t>Mangla</a:t>
            </a:r>
            <a:r>
              <a:rPr lang="en-US" sz="2000" dirty="0">
                <a:latin typeface="Times New Roman" panose="02020603050405020304" pitchFamily="18" charset="0"/>
                <a:cs typeface="Times New Roman" panose="02020603050405020304" pitchFamily="18" charset="0"/>
              </a:rPr>
              <a:t>, S.K., Subramanian, N. and </a:t>
            </a:r>
            <a:r>
              <a:rPr lang="en-US" sz="2000" dirty="0" err="1">
                <a:latin typeface="Times New Roman" panose="02020603050405020304" pitchFamily="18" charset="0"/>
                <a:cs typeface="Times New Roman" panose="02020603050405020304" pitchFamily="18" charset="0"/>
              </a:rPr>
              <a:t>Koc</a:t>
            </a:r>
            <a:r>
              <a:rPr lang="en-US" sz="2000" dirty="0">
                <a:latin typeface="Times New Roman" panose="02020603050405020304" pitchFamily="18" charset="0"/>
                <a:cs typeface="Times New Roman" panose="02020603050405020304" pitchFamily="18" charset="0"/>
              </a:rPr>
              <a:t>, B. (2022). Data-driven optimal dynamic pricing strategy for reducing perishable food waste at retailers. </a:t>
            </a:r>
            <a:r>
              <a:rPr lang="en-US" sz="2000" i="1" dirty="0">
                <a:latin typeface="Times New Roman" panose="02020603050405020304" pitchFamily="18" charset="0"/>
                <a:cs typeface="Times New Roman" panose="02020603050405020304" pitchFamily="18" charset="0"/>
              </a:rPr>
              <a:t>Journal of cleaner production</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344</a:t>
            </a:r>
            <a:r>
              <a:rPr lang="en-US" sz="2000" dirty="0">
                <a:latin typeface="Times New Roman" panose="02020603050405020304" pitchFamily="18" charset="0"/>
                <a:cs typeface="Times New Roman" panose="02020603050405020304" pitchFamily="18" charset="0"/>
              </a:rPr>
              <a:t>, p.131068.</a:t>
            </a: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err="1">
                <a:latin typeface="Times New Roman" panose="02020603050405020304" pitchFamily="18" charset="0"/>
                <a:cs typeface="Times New Roman" panose="02020603050405020304" pitchFamily="18" charset="0"/>
              </a:rPr>
              <a:t>Okoli</a:t>
            </a:r>
            <a:r>
              <a:rPr lang="en-US" sz="2000" dirty="0">
                <a:latin typeface="Times New Roman" panose="02020603050405020304" pitchFamily="18" charset="0"/>
                <a:cs typeface="Times New Roman" panose="02020603050405020304" pitchFamily="18" charset="0"/>
              </a:rPr>
              <a:t>, I., </a:t>
            </a:r>
            <a:r>
              <a:rPr lang="en-US" sz="2000" dirty="0" err="1">
                <a:latin typeface="Times New Roman" panose="02020603050405020304" pitchFamily="18" charset="0"/>
                <a:cs typeface="Times New Roman" panose="02020603050405020304" pitchFamily="18" charset="0"/>
              </a:rPr>
              <a:t>Akinboboye</a:t>
            </a:r>
            <a:r>
              <a:rPr lang="en-US" sz="2000" dirty="0">
                <a:latin typeface="Times New Roman" panose="02020603050405020304" pitchFamily="18" charset="0"/>
                <a:cs typeface="Times New Roman" panose="02020603050405020304" pitchFamily="18" charset="0"/>
              </a:rPr>
              <a:t>, O., </a:t>
            </a:r>
            <a:r>
              <a:rPr lang="en-US" sz="2000" dirty="0" err="1">
                <a:latin typeface="Times New Roman" panose="02020603050405020304" pitchFamily="18" charset="0"/>
                <a:cs typeface="Times New Roman" panose="02020603050405020304" pitchFamily="18" charset="0"/>
              </a:rPr>
              <a:t>Frempong</a:t>
            </a:r>
            <a:r>
              <a:rPr lang="en-US" sz="2000" dirty="0">
                <a:latin typeface="Times New Roman" panose="02020603050405020304" pitchFamily="18" charset="0"/>
                <a:cs typeface="Times New Roman" panose="02020603050405020304" pitchFamily="18" charset="0"/>
              </a:rPr>
              <a:t>, D., and </a:t>
            </a:r>
            <a:r>
              <a:rPr lang="en-US" sz="2000" dirty="0" err="1">
                <a:latin typeface="Times New Roman" panose="02020603050405020304" pitchFamily="18" charset="0"/>
                <a:cs typeface="Times New Roman" panose="02020603050405020304" pitchFamily="18" charset="0"/>
              </a:rPr>
              <a:t>Omolayo</a:t>
            </a:r>
            <a:r>
              <a:rPr lang="en-US" sz="2000" dirty="0">
                <a:latin typeface="Times New Roman" panose="02020603050405020304" pitchFamily="18" charset="0"/>
                <a:cs typeface="Times New Roman" panose="02020603050405020304" pitchFamily="18" charset="0"/>
              </a:rPr>
              <a:t>, O. (2022). Optimizing academic operations with spreadsheet-based forecasting tools and automated course planning systems. </a:t>
            </a:r>
            <a:r>
              <a:rPr lang="en-US" sz="2000" i="1" dirty="0">
                <a:latin typeface="Times New Roman" panose="02020603050405020304" pitchFamily="18" charset="0"/>
                <a:cs typeface="Times New Roman" panose="02020603050405020304" pitchFamily="18" charset="0"/>
              </a:rPr>
              <a:t>International Journal of Multidisciplinary Research and Growth Evaluation</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3</a:t>
            </a:r>
            <a:r>
              <a:rPr lang="en-US" sz="2000" dirty="0">
                <a:latin typeface="Times New Roman" panose="02020603050405020304" pitchFamily="18" charset="0"/>
                <a:cs typeface="Times New Roman" panose="02020603050405020304" pitchFamily="18" charset="0"/>
              </a:rPr>
              <a:t>(4), pp.658-674.</a:t>
            </a:r>
            <a:endParaRPr lang="en-GB" sz="2000" dirty="0">
              <a:latin typeface="Times New Roman" panose="02020603050405020304" pitchFamily="18" charset="0"/>
              <a:cs typeface="Times New Roman" panose="02020603050405020304" pitchFamily="18" charset="0"/>
            </a:endParaRPr>
          </a:p>
          <a:p>
            <a:pPr algn="just"/>
            <a:endParaRPr lang="en-GB" dirty="0"/>
          </a:p>
        </p:txBody>
      </p:sp>
    </p:spTree>
    <p:extLst>
      <p:ext uri="{BB962C8B-B14F-4D97-AF65-F5344CB8AC3E}">
        <p14:creationId xmlns:p14="http://schemas.microsoft.com/office/powerpoint/2010/main" val="19363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2224</Words>
  <Application>Microsoft Office PowerPoint</Application>
  <PresentationFormat>Custom</PresentationFormat>
  <Paragraphs>94</Paragraphs>
  <Slides>15</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Wingdings</vt:lpstr>
      <vt:lpstr>Calibri</vt:lpstr>
      <vt:lpstr>Arial</vt:lpstr>
      <vt:lpstr>Poppins Bold</vt:lpstr>
      <vt:lpstr>Canva Sans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dc:creator>
  <cp:lastModifiedBy>RAMONA ELENA MIRON</cp:lastModifiedBy>
  <cp:revision>20</cp:revision>
  <dcterms:created xsi:type="dcterms:W3CDTF">2025-10-17T12:57:24Z</dcterms:created>
  <dcterms:modified xsi:type="dcterms:W3CDTF">2025-12-01T13:00:26Z</dcterms:modified>
  <dc:identifier/>
</cp:coreProperties>
</file>