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69" r:id="rId4"/>
    <p:sldId id="271" r:id="rId5"/>
    <p:sldId id="272" r:id="rId6"/>
    <p:sldId id="273" r:id="rId7"/>
    <p:sldId id="277" r:id="rId8"/>
    <p:sldId id="280" r:id="rId9"/>
    <p:sldId id="281" r:id="rId10"/>
    <p:sldId id="283" r:id="rId11"/>
    <p:sldId id="28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4" d="100"/>
          <a:sy n="94" d="100"/>
        </p:scale>
        <p:origin x="-2320" y="-9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B43BDDB5-A892-457B-82D8-070C456E9C8B}" type="datetimeFigureOut">
              <a:rPr lang="en-GB" smtClean="0"/>
              <a:t>18/03/15</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0AF3A490-2CEB-4A7C-98D3-9E9F595511F2}"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B43BDDB5-A892-457B-82D8-070C456E9C8B}" type="datetimeFigureOut">
              <a:rPr lang="en-GB" smtClean="0"/>
              <a:t>18/03/15</a:t>
            </a:fld>
            <a:endParaRPr lang="en-GB"/>
          </a:p>
        </p:txBody>
      </p:sp>
      <p:sp>
        <p:nvSpPr>
          <p:cNvPr id="9" name="Slide Number Placeholder 8"/>
          <p:cNvSpPr>
            <a:spLocks noGrp="1"/>
          </p:cNvSpPr>
          <p:nvPr>
            <p:ph type="sldNum" sz="quarter" idx="15"/>
          </p:nvPr>
        </p:nvSpPr>
        <p:spPr/>
        <p:txBody>
          <a:bodyPr rtlCol="0"/>
          <a:lstStyle/>
          <a:p>
            <a:fld id="{0AF3A490-2CEB-4A7C-98D3-9E9F595511F2}"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B43BDDB5-A892-457B-82D8-070C456E9C8B}" type="datetimeFigureOut">
              <a:rPr lang="en-GB" smtClean="0"/>
              <a:t>18/03/15</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0AF3A490-2CEB-4A7C-98D3-9E9F595511F2}"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B43BDDB5-A892-457B-82D8-070C456E9C8B}" type="datetimeFigureOut">
              <a:rPr lang="en-GB" smtClean="0"/>
              <a:t>18/03/15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F3A490-2CEB-4A7C-98D3-9E9F595511F2}"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B43BDDB5-A892-457B-82D8-070C456E9C8B}" type="datetimeFigureOut">
              <a:rPr lang="en-GB" smtClean="0"/>
              <a:t>18/03/15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F3A490-2CEB-4A7C-98D3-9E9F595511F2}"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B43BDDB5-A892-457B-82D8-070C456E9C8B}" type="datetimeFigureOut">
              <a:rPr lang="en-GB" smtClean="0"/>
              <a:t>18/03/15</a:t>
            </a:fld>
            <a:endParaRPr lang="en-GB"/>
          </a:p>
        </p:txBody>
      </p:sp>
      <p:sp>
        <p:nvSpPr>
          <p:cNvPr id="7" name="Slide Number Placeholder 6"/>
          <p:cNvSpPr>
            <a:spLocks noGrp="1"/>
          </p:cNvSpPr>
          <p:nvPr>
            <p:ph type="sldNum" sz="quarter" idx="11"/>
          </p:nvPr>
        </p:nvSpPr>
        <p:spPr/>
        <p:txBody>
          <a:bodyPr rtlCol="0"/>
          <a:lstStyle/>
          <a:p>
            <a:fld id="{0AF3A490-2CEB-4A7C-98D3-9E9F595511F2}"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3BDDB5-A892-457B-82D8-070C456E9C8B}" type="datetimeFigureOut">
              <a:rPr lang="en-GB" smtClean="0"/>
              <a:t>18/03/15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B43BDDB5-A892-457B-82D8-070C456E9C8B}" type="datetimeFigureOut">
              <a:rPr lang="en-GB" smtClean="0"/>
              <a:t>18/03/15</a:t>
            </a:fld>
            <a:endParaRPr lang="en-GB"/>
          </a:p>
        </p:txBody>
      </p:sp>
      <p:sp>
        <p:nvSpPr>
          <p:cNvPr id="22" name="Slide Number Placeholder 21"/>
          <p:cNvSpPr>
            <a:spLocks noGrp="1"/>
          </p:cNvSpPr>
          <p:nvPr>
            <p:ph type="sldNum" sz="quarter" idx="15"/>
          </p:nvPr>
        </p:nvSpPr>
        <p:spPr/>
        <p:txBody>
          <a:bodyPr rtlCol="0"/>
          <a:lstStyle/>
          <a:p>
            <a:fld id="{0AF3A490-2CEB-4A7C-98D3-9E9F595511F2}"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B43BDDB5-A892-457B-82D8-070C456E9C8B}" type="datetimeFigureOut">
              <a:rPr lang="en-GB" smtClean="0"/>
              <a:t>18/03/15</a:t>
            </a:fld>
            <a:endParaRPr lang="en-GB"/>
          </a:p>
        </p:txBody>
      </p:sp>
      <p:sp>
        <p:nvSpPr>
          <p:cNvPr id="18" name="Slide Number Placeholder 17"/>
          <p:cNvSpPr>
            <a:spLocks noGrp="1"/>
          </p:cNvSpPr>
          <p:nvPr>
            <p:ph type="sldNum" sz="quarter" idx="11"/>
          </p:nvPr>
        </p:nvSpPr>
        <p:spPr/>
        <p:txBody>
          <a:bodyPr rtlCol="0"/>
          <a:lstStyle/>
          <a:p>
            <a:fld id="{0AF3A490-2CEB-4A7C-98D3-9E9F595511F2}"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43BDDB5-A892-457B-82D8-070C456E9C8B}" type="datetimeFigureOut">
              <a:rPr lang="en-GB" smtClean="0"/>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43BDDB5-A892-457B-82D8-070C456E9C8B}" type="datetimeFigureOut">
              <a:rPr lang="en-GB" smtClean="0"/>
              <a:t>18/03/15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F3A490-2CEB-4A7C-98D3-9E9F595511F2}"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B43BDDB5-A892-457B-82D8-070C456E9C8B}" type="datetimeFigureOut">
              <a:rPr lang="en-GB" smtClean="0"/>
              <a:t>18/03/15</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0AF3A490-2CEB-4A7C-98D3-9E9F595511F2}"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content.iskcon.org/icj/2_2/beckford.html" TargetMode="External"/><Relationship Id="rId4" Type="http://schemas.openxmlformats.org/officeDocument/2006/relationships/hyperlink" Target="http://content.iskcon.org/icj/3_1/contributors.html" TargetMode="External"/><Relationship Id="rId5" Type="http://schemas.openxmlformats.org/officeDocument/2006/relationships/hyperlink" Target="http://content.iskcon.org/icj/3_1/anuttama.html" TargetMode="External"/><Relationship Id="rId6" Type="http://schemas.openxmlformats.org/officeDocument/2006/relationships/hyperlink" Target="https://owc.lamp.ac.uk/OWA/redir.aspx?C=4467a65da4fd475999bdc025cde88397&amp;URL=http://www.jstor.org/stable/3512177" TargetMode="External"/><Relationship Id="rId7" Type="http://schemas.openxmlformats.org/officeDocument/2006/relationships/hyperlink" Target="http://www.guardian.co.uk/commentisfree/belief/2010/jan/19/religion-media-bbc" TargetMode="External"/><Relationship Id="rId1" Type="http://schemas.openxmlformats.org/officeDocument/2006/relationships/slideLayout" Target="../slideLayouts/slideLayout2.xml"/><Relationship Id="rId2" Type="http://schemas.openxmlformats.org/officeDocument/2006/relationships/hyperlink" Target="http://www.religion-online.org/showarticle.asp?title=27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religion-online.org/showarticle.asp?title=273" TargetMode="External"/><Relationship Id="rId4" Type="http://schemas.openxmlformats.org/officeDocument/2006/relationships/hyperlink" Target="http://www.guardian.co.uk/commentisfree/belief/2010/jan/19/religion-media-bbc" TargetMode="External"/><Relationship Id="rId1" Type="http://schemas.openxmlformats.org/officeDocument/2006/relationships/slideLayout" Target="../slideLayouts/slideLayout7.xml"/><Relationship Id="rId2" Type="http://schemas.openxmlformats.org/officeDocument/2006/relationships/hyperlink" Target="https://owc.lamp.ac.uk/OWA/redir.aspx?C=4467a65da4fd475999bdc025cde88397&amp;URL=http://www.jstor.org/stable/351217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Controversies in NRMs 3 TRRS4011</a:t>
            </a:r>
            <a:endParaRPr lang="en-GB" dirty="0"/>
          </a:p>
        </p:txBody>
      </p:sp>
      <p:sp>
        <p:nvSpPr>
          <p:cNvPr id="3" name="Subtitle 2"/>
          <p:cNvSpPr>
            <a:spLocks noGrp="1"/>
          </p:cNvSpPr>
          <p:nvPr>
            <p:ph type="subTitle" idx="1"/>
          </p:nvPr>
        </p:nvSpPr>
        <p:spPr/>
        <p:txBody>
          <a:bodyPr>
            <a:normAutofit/>
          </a:bodyPr>
          <a:lstStyle/>
          <a:p>
            <a:endParaRPr lang="en-GB" dirty="0"/>
          </a:p>
        </p:txBody>
      </p:sp>
    </p:spTree>
    <p:extLst>
      <p:ext uri="{BB962C8B-B14F-4D97-AF65-F5344CB8AC3E}">
        <p14:creationId xmlns:p14="http://schemas.microsoft.com/office/powerpoint/2010/main" val="428754447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251520" y="332657"/>
            <a:ext cx="7776864" cy="6264696"/>
          </a:xfrm>
        </p:spPr>
        <p:txBody>
          <a:bodyPr>
            <a:normAutofit/>
          </a:bodyPr>
          <a:lstStyle/>
          <a:p>
            <a:r>
              <a:rPr lang="en-GB" dirty="0">
                <a:latin typeface="Trebuchet MS" pitchFamily="34" charset="0"/>
              </a:rPr>
              <a:t>Eileen Barker (1992, viii) says that “There are several organisations that are concerned primarily to warn the public about the ‘cults’”, and that one of these is the media.  </a:t>
            </a:r>
            <a:endParaRPr lang="en-GB" dirty="0" smtClean="0">
              <a:latin typeface="Trebuchet MS" pitchFamily="34" charset="0"/>
            </a:endParaRPr>
          </a:p>
          <a:p>
            <a:endParaRPr lang="en-GB" dirty="0">
              <a:latin typeface="Trebuchet MS" pitchFamily="34" charset="0"/>
            </a:endParaRPr>
          </a:p>
          <a:p>
            <a:r>
              <a:rPr lang="en-GB" dirty="0">
                <a:latin typeface="Trebuchet MS" pitchFamily="34" charset="0"/>
              </a:rPr>
              <a:t>The term “cult” “is…a self-contained and self-standing category which is of interest to the mass media for its own sake.  Journalists need no other reason for writing about any particular NRM except that it is counted as a cult.  This categorisation is sufficient to justify a story…” (Beckford, 1999</a:t>
            </a:r>
            <a:r>
              <a:rPr lang="en-GB" dirty="0" smtClean="0">
                <a:latin typeface="Trebuchet MS" pitchFamily="34" charset="0"/>
              </a:rPr>
              <a:t>).</a:t>
            </a:r>
          </a:p>
          <a:p>
            <a:endParaRPr lang="en-GB" dirty="0">
              <a:latin typeface="Trebuchet MS" pitchFamily="34" charset="0"/>
            </a:endParaRPr>
          </a:p>
          <a:p>
            <a:r>
              <a:rPr lang="en-GB" dirty="0">
                <a:latin typeface="Trebuchet MS" pitchFamily="34" charset="0"/>
              </a:rPr>
              <a:t>The media can “deform” an NRM – turn them into something that they would not otherwise have become (Richardson, 1985).</a:t>
            </a:r>
          </a:p>
          <a:p>
            <a:endParaRPr lang="en-GB" dirty="0"/>
          </a:p>
        </p:txBody>
      </p:sp>
    </p:spTree>
    <p:extLst>
      <p:ext uri="{BB962C8B-B14F-4D97-AF65-F5344CB8AC3E}">
        <p14:creationId xmlns:p14="http://schemas.microsoft.com/office/powerpoint/2010/main" val="380407297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124744"/>
            <a:ext cx="7632848" cy="3416320"/>
          </a:xfrm>
          <a:prstGeom prst="rect">
            <a:avLst/>
          </a:prstGeom>
          <a:noFill/>
        </p:spPr>
        <p:txBody>
          <a:bodyPr wrap="square" rtlCol="0">
            <a:spAutoFit/>
          </a:bodyPr>
          <a:lstStyle/>
          <a:p>
            <a:pPr marL="285750" indent="-285750">
              <a:buFont typeface="Wingdings" pitchFamily="2" charset="2"/>
              <a:buChar char="v"/>
            </a:pPr>
            <a:r>
              <a:rPr lang="en-GB" b="1" dirty="0">
                <a:latin typeface="Trebuchet MS" pitchFamily="34" charset="0"/>
              </a:rPr>
              <a:t>Alan Wilson</a:t>
            </a:r>
            <a:r>
              <a:rPr lang="en-GB" dirty="0">
                <a:latin typeface="Trebuchet MS" pitchFamily="34" charset="0"/>
              </a:rPr>
              <a:t> (2010) “In the British media, almost uniquely out-of-touch with the world of religion, sneering is too often a poor substitute for analysis”.</a:t>
            </a:r>
          </a:p>
          <a:p>
            <a:endParaRPr lang="en-GB" dirty="0">
              <a:latin typeface="Trebuchet MS" pitchFamily="34" charset="0"/>
            </a:endParaRPr>
          </a:p>
          <a:p>
            <a:pPr marL="285750" indent="-285750">
              <a:buFont typeface="Wingdings" pitchFamily="2" charset="2"/>
              <a:buChar char="v"/>
            </a:pPr>
            <a:r>
              <a:rPr lang="en-GB" b="1" dirty="0">
                <a:latin typeface="Trebuchet MS" pitchFamily="34" charset="0"/>
              </a:rPr>
              <a:t>James Beckford </a:t>
            </a:r>
            <a:r>
              <a:rPr lang="en-GB" dirty="0">
                <a:latin typeface="Trebuchet MS" pitchFamily="34" charset="0"/>
              </a:rPr>
              <a:t>(1999) suggests, “…the critics' aim is to disqualify 'cults' from the category of 'religion' altogether, thereby framing problems as 'economic', 'political' or 'psychological</a:t>
            </a:r>
            <a:r>
              <a:rPr lang="en-GB" dirty="0" smtClean="0">
                <a:latin typeface="Trebuchet MS" pitchFamily="34" charset="0"/>
              </a:rPr>
              <a:t>'”.</a:t>
            </a:r>
          </a:p>
          <a:p>
            <a:endParaRPr lang="en-GB" dirty="0">
              <a:latin typeface="Trebuchet MS" pitchFamily="34" charset="0"/>
            </a:endParaRPr>
          </a:p>
          <a:p>
            <a:pPr marL="285750" indent="-285750">
              <a:buFont typeface="Wingdings" pitchFamily="2" charset="2"/>
              <a:buChar char="v"/>
            </a:pPr>
            <a:r>
              <a:rPr lang="en-GB" b="1" dirty="0">
                <a:latin typeface="Trebuchet MS" pitchFamily="34" charset="0"/>
              </a:rPr>
              <a:t>Beckford</a:t>
            </a:r>
            <a:r>
              <a:rPr lang="en-GB" dirty="0">
                <a:latin typeface="Trebuchet MS" pitchFamily="34" charset="0"/>
              </a:rPr>
              <a:t> (1999) The ACM “can therefore trade on fear of the unknown at a time when so few young adults have any experience of 'normal' religion with which they can statistically compare NRMS”.</a:t>
            </a:r>
          </a:p>
          <a:p>
            <a:endParaRPr lang="en-GB" dirty="0"/>
          </a:p>
        </p:txBody>
      </p:sp>
    </p:spTree>
    <p:extLst>
      <p:ext uri="{BB962C8B-B14F-4D97-AF65-F5344CB8AC3E}">
        <p14:creationId xmlns:p14="http://schemas.microsoft.com/office/powerpoint/2010/main" val="41672232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96752"/>
            <a:ext cx="7056784" cy="4308872"/>
          </a:xfrm>
          <a:prstGeom prst="rect">
            <a:avLst/>
          </a:prstGeom>
          <a:noFill/>
        </p:spPr>
        <p:txBody>
          <a:bodyPr wrap="square" rtlCol="0">
            <a:spAutoFit/>
          </a:bodyPr>
          <a:lstStyle/>
          <a:p>
            <a:r>
              <a:rPr lang="en-GB" sz="1600" b="1" dirty="0">
                <a:latin typeface="Trebuchet MS" pitchFamily="34" charset="0"/>
              </a:rPr>
              <a:t>James Beckford </a:t>
            </a:r>
            <a:r>
              <a:rPr lang="en-GB" sz="1600" dirty="0" smtClean="0">
                <a:latin typeface="Trebuchet MS" pitchFamily="34" charset="0"/>
              </a:rPr>
              <a:t>(</a:t>
            </a:r>
            <a:r>
              <a:rPr lang="en-GB" sz="1600" dirty="0">
                <a:latin typeface="Trebuchet MS" pitchFamily="34" charset="0"/>
              </a:rPr>
              <a:t>1994) “connections between the low-level prejudice displayed against so-called cults in everyday journalism and the spectacular outbreaks of conflict which occur from time to time around controversial NRMs</a:t>
            </a:r>
            <a:r>
              <a:rPr lang="en-GB" sz="1600" dirty="0" smtClean="0">
                <a:latin typeface="Trebuchet MS" pitchFamily="34" charset="0"/>
              </a:rPr>
              <a:t>”.</a:t>
            </a:r>
          </a:p>
          <a:p>
            <a:endParaRPr lang="en-GB" sz="1600" dirty="0">
              <a:latin typeface="Trebuchet MS" pitchFamily="34" charset="0"/>
            </a:endParaRPr>
          </a:p>
          <a:p>
            <a:r>
              <a:rPr lang="en-GB" sz="1600" dirty="0" smtClean="0">
                <a:latin typeface="Trebuchet MS" pitchFamily="34" charset="0"/>
              </a:rPr>
              <a:t>“My </a:t>
            </a:r>
            <a:r>
              <a:rPr lang="en-GB" sz="1600" dirty="0">
                <a:latin typeface="Trebuchet MS" pitchFamily="34" charset="0"/>
              </a:rPr>
              <a:t>argument will be that some aspects of religion have become </a:t>
            </a:r>
            <a:r>
              <a:rPr lang="en-GB" sz="1600" dirty="0" smtClean="0">
                <a:latin typeface="Trebuchet MS" pitchFamily="34" charset="0"/>
              </a:rPr>
              <a:t>more </a:t>
            </a:r>
            <a:r>
              <a:rPr lang="en-GB" sz="1600" dirty="0">
                <a:latin typeface="Trebuchet MS" pitchFamily="34" charset="0"/>
              </a:rPr>
              <a:t>controversial and </a:t>
            </a:r>
            <a:r>
              <a:rPr lang="en-GB" sz="1600" dirty="0" err="1">
                <a:latin typeface="Trebuchet MS" pitchFamily="34" charset="0"/>
              </a:rPr>
              <a:t>conflictual</a:t>
            </a:r>
            <a:r>
              <a:rPr lang="en-GB" sz="1600" dirty="0">
                <a:latin typeface="Trebuchet MS" pitchFamily="34" charset="0"/>
              </a:rPr>
              <a:t> for the very reason that general levels of religious understanding and practice are so low. Unconventional forms of religion have become especially problematic at a time when large numbers of people find even the most conventional religion alien. In these </a:t>
            </a:r>
            <a:r>
              <a:rPr lang="en-GB" sz="1600" dirty="0" smtClean="0">
                <a:latin typeface="Trebuchet MS" pitchFamily="34" charset="0"/>
              </a:rPr>
              <a:t>circumstances</a:t>
            </a:r>
            <a:r>
              <a:rPr lang="en-GB" sz="1600" dirty="0">
                <a:latin typeface="Trebuchet MS" pitchFamily="34" charset="0"/>
              </a:rPr>
              <a:t>, it is the new and unusual kinds of religious groups which encounter most hostility. In their turn, these controversial groups have sometimes exacerbated matters by responding with even more hostility towards their detractors.  This vicious </a:t>
            </a:r>
            <a:r>
              <a:rPr lang="en-GB" sz="1600" dirty="0" smtClean="0">
                <a:latin typeface="Trebuchet MS" pitchFamily="34" charset="0"/>
              </a:rPr>
              <a:t>spiral </a:t>
            </a:r>
            <a:r>
              <a:rPr lang="en-GB" sz="1600" dirty="0">
                <a:latin typeface="Trebuchet MS" pitchFamily="34" charset="0"/>
              </a:rPr>
              <a:t>has occasionally erupted into massive conflicts and bloodshed. Jonestown in 1978 and Waco in 1993 are the most tragic </a:t>
            </a:r>
            <a:r>
              <a:rPr lang="en-GB" sz="1600" dirty="0" smtClean="0">
                <a:latin typeface="Trebuchet MS" pitchFamily="34" charset="0"/>
              </a:rPr>
              <a:t>examples” (</a:t>
            </a:r>
            <a:r>
              <a:rPr lang="en-GB" sz="1600" dirty="0">
                <a:latin typeface="Trebuchet MS" pitchFamily="34" charset="0"/>
              </a:rPr>
              <a:t>Beckford, 1994)</a:t>
            </a:r>
          </a:p>
          <a:p>
            <a:endParaRPr lang="en-GB" dirty="0"/>
          </a:p>
        </p:txBody>
      </p:sp>
    </p:spTree>
    <p:extLst>
      <p:ext uri="{BB962C8B-B14F-4D97-AF65-F5344CB8AC3E}">
        <p14:creationId xmlns:p14="http://schemas.microsoft.com/office/powerpoint/2010/main" val="3959651678"/>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268760"/>
            <a:ext cx="6840760" cy="3416320"/>
          </a:xfrm>
          <a:prstGeom prst="rect">
            <a:avLst/>
          </a:prstGeom>
          <a:noFill/>
        </p:spPr>
        <p:txBody>
          <a:bodyPr wrap="square" rtlCol="0">
            <a:spAutoFit/>
          </a:bodyPr>
          <a:lstStyle/>
          <a:p>
            <a:r>
              <a:rPr lang="en-GB" dirty="0">
                <a:latin typeface="Trebuchet MS" pitchFamily="34" charset="0"/>
              </a:rPr>
              <a:t>Beckford (1994) why NRMs are controversial</a:t>
            </a:r>
            <a:r>
              <a:rPr lang="en-GB" dirty="0" smtClean="0">
                <a:latin typeface="Trebuchet MS" pitchFamily="34" charset="0"/>
              </a:rPr>
              <a:t>:</a:t>
            </a:r>
          </a:p>
          <a:p>
            <a:endParaRPr lang="en-GB" dirty="0">
              <a:latin typeface="Trebuchet MS" pitchFamily="34" charset="0"/>
            </a:endParaRPr>
          </a:p>
          <a:p>
            <a:pPr marL="285750" indent="-285750">
              <a:buFont typeface="Wingdings" pitchFamily="2" charset="2"/>
              <a:buChar char="v"/>
            </a:pPr>
            <a:r>
              <a:rPr lang="en-GB" dirty="0" smtClean="0">
                <a:latin typeface="Trebuchet MS" pitchFamily="34" charset="0"/>
              </a:rPr>
              <a:t>So </a:t>
            </a:r>
            <a:r>
              <a:rPr lang="en-GB" dirty="0">
                <a:latin typeface="Trebuchet MS" pitchFamily="34" charset="0"/>
              </a:rPr>
              <a:t>many of them during the same time-frame – like an invasion.  </a:t>
            </a:r>
            <a:endParaRPr lang="en-GB" dirty="0" smtClean="0">
              <a:latin typeface="Trebuchet MS" pitchFamily="34" charset="0"/>
            </a:endParaRPr>
          </a:p>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smtClean="0">
                <a:latin typeface="Trebuchet MS" pitchFamily="34" charset="0"/>
              </a:rPr>
              <a:t>Those </a:t>
            </a:r>
            <a:r>
              <a:rPr lang="en-GB" dirty="0">
                <a:latin typeface="Trebuchet MS" pitchFamily="34" charset="0"/>
              </a:rPr>
              <a:t>that were based in eastern philosophies were foreign and things foreign are viewed with suspicion.  </a:t>
            </a:r>
            <a:endParaRPr lang="en-GB" dirty="0" smtClean="0">
              <a:latin typeface="Trebuchet MS" pitchFamily="34" charset="0"/>
            </a:endParaRPr>
          </a:p>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smtClean="0">
                <a:latin typeface="Trebuchet MS" pitchFamily="34" charset="0"/>
              </a:rPr>
              <a:t>People </a:t>
            </a:r>
            <a:r>
              <a:rPr lang="en-GB" dirty="0">
                <a:latin typeface="Trebuchet MS" pitchFamily="34" charset="0"/>
              </a:rPr>
              <a:t>who joined the majority of the post-World War Two NRMs were well-educated, wealthy (or at least comfortably off), middle class people.  </a:t>
            </a:r>
          </a:p>
          <a:p>
            <a:endParaRPr lang="en-GB" dirty="0"/>
          </a:p>
        </p:txBody>
      </p:sp>
    </p:spTree>
    <p:extLst>
      <p:ext uri="{BB962C8B-B14F-4D97-AF65-F5344CB8AC3E}">
        <p14:creationId xmlns:p14="http://schemas.microsoft.com/office/powerpoint/2010/main" val="296454020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196752"/>
            <a:ext cx="7416825" cy="2031325"/>
          </a:xfrm>
          <a:prstGeom prst="rect">
            <a:avLst/>
          </a:prstGeom>
          <a:noFill/>
        </p:spPr>
        <p:txBody>
          <a:bodyPr wrap="square" rtlCol="0">
            <a:spAutoFit/>
          </a:bodyPr>
          <a:lstStyle/>
          <a:p>
            <a:r>
              <a:rPr lang="en-GB" dirty="0">
                <a:latin typeface="Trebuchet MS" pitchFamily="34" charset="0"/>
              </a:rPr>
              <a:t>Beckford (1994) </a:t>
            </a:r>
            <a:r>
              <a:rPr lang="en-GB" dirty="0" smtClean="0">
                <a:latin typeface="Trebuchet MS" pitchFamily="34" charset="0"/>
              </a:rPr>
              <a:t>6 </a:t>
            </a:r>
            <a:r>
              <a:rPr lang="en-GB" dirty="0">
                <a:latin typeface="Trebuchet MS" pitchFamily="34" charset="0"/>
              </a:rPr>
              <a:t>ways in which he believes the media “helps to generate and perpetuate conflict</a:t>
            </a:r>
            <a:r>
              <a:rPr lang="en-GB" dirty="0" smtClean="0">
                <a:latin typeface="Trebuchet MS" pitchFamily="34" charset="0"/>
              </a:rPr>
              <a:t>”:</a:t>
            </a:r>
          </a:p>
          <a:p>
            <a:endParaRPr lang="en-GB" dirty="0">
              <a:latin typeface="Trebuchet MS" pitchFamily="34" charset="0"/>
            </a:endParaRPr>
          </a:p>
          <a:p>
            <a:pPr lvl="0"/>
            <a:r>
              <a:rPr lang="en-GB" b="1" dirty="0" smtClean="0">
                <a:latin typeface="Trebuchet MS" pitchFamily="34" charset="0"/>
              </a:rPr>
              <a:t>Conflict </a:t>
            </a:r>
            <a:r>
              <a:rPr lang="en-GB" b="1" dirty="0">
                <a:latin typeface="Trebuchet MS" pitchFamily="34" charset="0"/>
              </a:rPr>
              <a:t>and news worthiness</a:t>
            </a:r>
            <a:br>
              <a:rPr lang="en-GB" b="1" dirty="0">
                <a:latin typeface="Trebuchet MS" pitchFamily="34" charset="0"/>
              </a:rPr>
            </a:br>
            <a:r>
              <a:rPr lang="en-GB" b="1" dirty="0" smtClean="0">
                <a:latin typeface="Trebuchet MS" pitchFamily="34" charset="0"/>
              </a:rPr>
              <a:t>Cross</a:t>
            </a:r>
            <a:r>
              <a:rPr lang="en-GB" b="1" dirty="0">
                <a:latin typeface="Trebuchet MS" pitchFamily="34" charset="0"/>
              </a:rPr>
              <a:t>-references to conflict</a:t>
            </a:r>
            <a:br>
              <a:rPr lang="en-GB" b="1" dirty="0">
                <a:latin typeface="Trebuchet MS" pitchFamily="34" charset="0"/>
              </a:rPr>
            </a:br>
            <a:r>
              <a:rPr lang="en-GB" b="1" dirty="0" smtClean="0">
                <a:latin typeface="Trebuchet MS" pitchFamily="34" charset="0"/>
              </a:rPr>
              <a:t>Conflict </a:t>
            </a:r>
            <a:r>
              <a:rPr lang="en-GB" b="1" dirty="0">
                <a:latin typeface="Trebuchet MS" pitchFamily="34" charset="0"/>
              </a:rPr>
              <a:t>feeds on stories of </a:t>
            </a:r>
            <a:r>
              <a:rPr lang="en-GB" b="1" dirty="0" smtClean="0">
                <a:latin typeface="Trebuchet MS" pitchFamily="34" charset="0"/>
              </a:rPr>
              <a:t>conflict</a:t>
            </a:r>
            <a:br>
              <a:rPr lang="en-GB" b="1" dirty="0" smtClean="0">
                <a:latin typeface="Trebuchet MS" pitchFamily="34" charset="0"/>
              </a:rPr>
            </a:br>
            <a:r>
              <a:rPr lang="en-GB" b="1" dirty="0">
                <a:latin typeface="Trebuchet MS" pitchFamily="34" charset="0"/>
              </a:rPr>
              <a:t>Conflicts, journalists and control</a:t>
            </a:r>
            <a:endParaRPr lang="en-GB" dirty="0">
              <a:latin typeface="Trebuchet MS" pitchFamily="34" charset="0"/>
            </a:endParaRPr>
          </a:p>
        </p:txBody>
      </p:sp>
    </p:spTree>
    <p:extLst>
      <p:ext uri="{BB962C8B-B14F-4D97-AF65-F5344CB8AC3E}">
        <p14:creationId xmlns:p14="http://schemas.microsoft.com/office/powerpoint/2010/main" val="2503731149"/>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24744"/>
            <a:ext cx="6984776" cy="2585323"/>
          </a:xfrm>
          <a:prstGeom prst="rect">
            <a:avLst/>
          </a:prstGeom>
          <a:noFill/>
        </p:spPr>
        <p:txBody>
          <a:bodyPr wrap="square" rtlCol="0">
            <a:spAutoFit/>
          </a:bodyPr>
          <a:lstStyle/>
          <a:p>
            <a:pPr marL="285750" indent="-285750">
              <a:buFont typeface="Wingdings" pitchFamily="2" charset="2"/>
              <a:buChar char="v"/>
            </a:pPr>
            <a:r>
              <a:rPr lang="en-GB" dirty="0" smtClean="0">
                <a:latin typeface="Trebuchet MS" pitchFamily="34" charset="0"/>
              </a:rPr>
              <a:t>An </a:t>
            </a:r>
            <a:r>
              <a:rPr lang="en-GB" dirty="0">
                <a:latin typeface="Trebuchet MS" pitchFamily="34" charset="0"/>
              </a:rPr>
              <a:t>article by Richardson and van </a:t>
            </a:r>
            <a:r>
              <a:rPr lang="en-GB" dirty="0" err="1">
                <a:latin typeface="Trebuchet MS" pitchFamily="34" charset="0"/>
              </a:rPr>
              <a:t>Driel</a:t>
            </a:r>
            <a:r>
              <a:rPr lang="en-GB" dirty="0">
                <a:latin typeface="Trebuchet MS" pitchFamily="34" charset="0"/>
              </a:rPr>
              <a:t> (1997) examines “research carried out in the United States on the issue of possible bias and misinformation about new religions among journalists. It questions the “objectivity” and “neutrality” of journalists when writing about NRMs.  </a:t>
            </a:r>
            <a:endParaRPr lang="en-GB" dirty="0" smtClean="0">
              <a:latin typeface="Trebuchet MS" pitchFamily="34" charset="0"/>
            </a:endParaRPr>
          </a:p>
          <a:p>
            <a:endParaRPr lang="en-GB" dirty="0">
              <a:latin typeface="Trebuchet MS" pitchFamily="34" charset="0"/>
            </a:endParaRPr>
          </a:p>
          <a:p>
            <a:pPr marL="285750" indent="-285750">
              <a:buFont typeface="Wingdings" pitchFamily="2" charset="2"/>
              <a:buChar char="v"/>
            </a:pPr>
            <a:r>
              <a:rPr lang="en-GB" dirty="0">
                <a:latin typeface="Trebuchet MS" pitchFamily="34" charset="0"/>
              </a:rPr>
              <a:t>Richardson and van </a:t>
            </a:r>
            <a:r>
              <a:rPr lang="en-GB" dirty="0" err="1">
                <a:latin typeface="Trebuchet MS" pitchFamily="34" charset="0"/>
              </a:rPr>
              <a:t>Driel</a:t>
            </a:r>
            <a:r>
              <a:rPr lang="en-GB" dirty="0">
                <a:latin typeface="Trebuchet MS" pitchFamily="34" charset="0"/>
              </a:rPr>
              <a:t> state the media is not objective but promotes “an ideologically dominant status quo”. </a:t>
            </a:r>
          </a:p>
          <a:p>
            <a:endParaRPr lang="en-GB" dirty="0"/>
          </a:p>
        </p:txBody>
      </p:sp>
    </p:spTree>
    <p:extLst>
      <p:ext uri="{BB962C8B-B14F-4D97-AF65-F5344CB8AC3E}">
        <p14:creationId xmlns:p14="http://schemas.microsoft.com/office/powerpoint/2010/main" val="3804666126"/>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7" y="1196752"/>
            <a:ext cx="6840760" cy="2031325"/>
          </a:xfrm>
          <a:prstGeom prst="rect">
            <a:avLst/>
          </a:prstGeom>
          <a:noFill/>
        </p:spPr>
        <p:txBody>
          <a:bodyPr wrap="square" rtlCol="0">
            <a:spAutoFit/>
          </a:bodyPr>
          <a:lstStyle/>
          <a:p>
            <a:pPr lvl="0"/>
            <a:endParaRPr lang="en-GB" dirty="0">
              <a:latin typeface="Trebuchet MS" pitchFamily="34" charset="0"/>
            </a:endParaRPr>
          </a:p>
          <a:p>
            <a:pPr marL="285750" indent="-285750">
              <a:buFont typeface="Wingdings" pitchFamily="2" charset="2"/>
              <a:buChar char="v"/>
            </a:pPr>
            <a:r>
              <a:rPr lang="en-GB" dirty="0" smtClean="0">
                <a:latin typeface="Trebuchet MS" pitchFamily="34" charset="0"/>
              </a:rPr>
              <a:t>Eileen </a:t>
            </a:r>
            <a:r>
              <a:rPr lang="en-GB" dirty="0">
                <a:latin typeface="Trebuchet MS" pitchFamily="34" charset="0"/>
              </a:rPr>
              <a:t>Barker’s </a:t>
            </a:r>
            <a:r>
              <a:rPr lang="en-GB" i="1" dirty="0">
                <a:latin typeface="Trebuchet MS" pitchFamily="34" charset="0"/>
              </a:rPr>
              <a:t>The Making of a Moonie, brainwashing or choice?</a:t>
            </a:r>
            <a:r>
              <a:rPr lang="en-GB" dirty="0">
                <a:latin typeface="Trebuchet MS" pitchFamily="34" charset="0"/>
              </a:rPr>
              <a:t> (</a:t>
            </a:r>
            <a:r>
              <a:rPr lang="en-GB" dirty="0" smtClean="0">
                <a:latin typeface="Trebuchet MS" pitchFamily="34" charset="0"/>
              </a:rPr>
              <a:t>1985) was </a:t>
            </a:r>
            <a:r>
              <a:rPr lang="en-GB" dirty="0">
                <a:latin typeface="Trebuchet MS" pitchFamily="34" charset="0"/>
              </a:rPr>
              <a:t>criticised by the ACM for not concluding that the UC brainwashes, yet she is widely respected in other circles.    </a:t>
            </a:r>
          </a:p>
          <a:p>
            <a:pPr marL="285750" lvl="0" indent="-285750">
              <a:buFont typeface="Wingdings" pitchFamily="2" charset="2"/>
              <a:buChar char="v"/>
            </a:pPr>
            <a:endParaRPr lang="en-GB" dirty="0">
              <a:latin typeface="Trebuchet MS" pitchFamily="34" charset="0"/>
            </a:endParaRPr>
          </a:p>
          <a:p>
            <a:endParaRPr lang="en-GB" dirty="0"/>
          </a:p>
        </p:txBody>
      </p:sp>
      <p:pic>
        <p:nvPicPr>
          <p:cNvPr id="3" name="Picture 2" descr="The_Making_of_a_Mooni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840" y="2806700"/>
            <a:ext cx="1864340" cy="2659138"/>
          </a:xfrm>
          <a:prstGeom prst="rect">
            <a:avLst/>
          </a:prstGeom>
        </p:spPr>
      </p:pic>
    </p:spTree>
    <p:extLst>
      <p:ext uri="{BB962C8B-B14F-4D97-AF65-F5344CB8AC3E}">
        <p14:creationId xmlns:p14="http://schemas.microsoft.com/office/powerpoint/2010/main" val="2755335801"/>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1124744"/>
            <a:ext cx="6912768" cy="4801314"/>
          </a:xfrm>
          <a:prstGeom prst="rect">
            <a:avLst/>
          </a:prstGeom>
          <a:noFill/>
        </p:spPr>
        <p:txBody>
          <a:bodyPr wrap="square" rtlCol="0">
            <a:spAutoFit/>
          </a:bodyPr>
          <a:lstStyle/>
          <a:p>
            <a:pPr marL="285750" indent="-285750">
              <a:buFont typeface="Wingdings" pitchFamily="2" charset="2"/>
              <a:buChar char="v"/>
            </a:pPr>
            <a:r>
              <a:rPr lang="en-GB" dirty="0" smtClean="0">
                <a:latin typeface="Trebuchet MS" pitchFamily="34" charset="0"/>
              </a:rPr>
              <a:t>Beckford (1999) says “It is almost as if researchers considered the occasional cult controversy as a rude interruption of the routine life of NRMs – quite the opposite of most journalists.  As a result, dull or boring NRMs could be just as exciting to academic researchers as the most eye-catching cult”. </a:t>
            </a:r>
          </a:p>
          <a:p>
            <a:pPr marL="285750" indent="-285750">
              <a:buFont typeface="Wingdings" pitchFamily="2" charset="2"/>
              <a:buChar char="v"/>
            </a:pPr>
            <a:endParaRPr lang="en-GB" dirty="0" smtClean="0">
              <a:latin typeface="Trebuchet MS" pitchFamily="34" charset="0"/>
            </a:endParaRPr>
          </a:p>
          <a:p>
            <a:pPr marL="285750" indent="-285750">
              <a:buFont typeface="Wingdings" pitchFamily="2" charset="2"/>
              <a:buChar char="v"/>
            </a:pPr>
            <a:r>
              <a:rPr lang="en-GB" dirty="0">
                <a:latin typeface="Trebuchet MS" pitchFamily="34" charset="0"/>
              </a:rPr>
              <a:t>Academic researchers have “certain strategies are conventional”.  Beckford (1999) </a:t>
            </a:r>
            <a:r>
              <a:rPr lang="en-GB" dirty="0" smtClean="0">
                <a:latin typeface="Trebuchet MS" pitchFamily="34" charset="0"/>
              </a:rPr>
              <a:t>says</a:t>
            </a:r>
          </a:p>
          <a:p>
            <a:pPr marL="285750" indent="-285750">
              <a:buFont typeface="Wingdings" pitchFamily="2" charset="2"/>
              <a:buChar char="v"/>
            </a:pPr>
            <a:endParaRPr lang="en-GB" dirty="0">
              <a:latin typeface="Trebuchet MS" pitchFamily="34" charset="0"/>
            </a:endParaRPr>
          </a:p>
          <a:p>
            <a:r>
              <a:rPr lang="en-GB" dirty="0" smtClean="0">
                <a:latin typeface="Trebuchet MS" pitchFamily="34" charset="0"/>
              </a:rPr>
              <a:t>“filtering </a:t>
            </a:r>
            <a:r>
              <a:rPr lang="en-GB" dirty="0">
                <a:latin typeface="Trebuchet MS" pitchFamily="34" charset="0"/>
              </a:rPr>
              <a:t>out personal values and emotive language; basing findings on representative samples; comparing NRM members with matched samples of non-members; conducting research over relatively long periods of time; taking account of all available publications on a topic; and, in the sharpest contrast to journalists, participating in both mutual criticism and </a:t>
            </a:r>
            <a:r>
              <a:rPr lang="en-GB" dirty="0" smtClean="0">
                <a:latin typeface="Trebuchet MS" pitchFamily="34" charset="0"/>
              </a:rPr>
              <a:t>self-criticism”.</a:t>
            </a:r>
            <a:endParaRPr lang="en-GB" dirty="0">
              <a:latin typeface="Trebuchet MS" pitchFamily="34" charset="0"/>
            </a:endParaRPr>
          </a:p>
          <a:p>
            <a:endParaRPr lang="en-GB" dirty="0"/>
          </a:p>
        </p:txBody>
      </p:sp>
    </p:spTree>
    <p:extLst>
      <p:ext uri="{BB962C8B-B14F-4D97-AF65-F5344CB8AC3E}">
        <p14:creationId xmlns:p14="http://schemas.microsoft.com/office/powerpoint/2010/main" val="104817836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bibliography</a:t>
            </a:r>
            <a:endParaRPr lang="en-GB" dirty="0"/>
          </a:p>
        </p:txBody>
      </p:sp>
      <p:sp>
        <p:nvSpPr>
          <p:cNvPr id="3" name="Content Placeholder 2"/>
          <p:cNvSpPr>
            <a:spLocks noGrp="1"/>
          </p:cNvSpPr>
          <p:nvPr>
            <p:ph sz="quarter" idx="1"/>
          </p:nvPr>
        </p:nvSpPr>
        <p:spPr/>
        <p:txBody>
          <a:bodyPr>
            <a:normAutofit lnSpcReduction="10000"/>
          </a:bodyPr>
          <a:lstStyle/>
          <a:p>
            <a:r>
              <a:rPr lang="en-GB" sz="1200" dirty="0" err="1" smtClean="0">
                <a:latin typeface="Trebuchet MS" panose="020B0603020202020204" pitchFamily="34" charset="0"/>
              </a:rPr>
              <a:t>Babin</a:t>
            </a:r>
            <a:r>
              <a:rPr lang="en-GB" sz="1200" dirty="0">
                <a:latin typeface="Trebuchet MS" panose="020B0603020202020204" pitchFamily="34" charset="0"/>
              </a:rPr>
              <a:t>, Pierre and Mercedes </a:t>
            </a:r>
            <a:r>
              <a:rPr lang="en-GB" sz="1200" dirty="0" err="1">
                <a:latin typeface="Trebuchet MS" panose="020B0603020202020204" pitchFamily="34" charset="0"/>
              </a:rPr>
              <a:t>Iannone</a:t>
            </a:r>
            <a:r>
              <a:rPr lang="en-GB" sz="1200" dirty="0">
                <a:latin typeface="Trebuchet MS" panose="020B0603020202020204" pitchFamily="34" charset="0"/>
              </a:rPr>
              <a:t> (1991) </a:t>
            </a:r>
            <a:r>
              <a:rPr lang="en-GB" sz="1200" i="1" dirty="0">
                <a:latin typeface="Trebuchet MS" panose="020B0603020202020204" pitchFamily="34" charset="0"/>
              </a:rPr>
              <a:t>New Era of Religious Communication</a:t>
            </a:r>
            <a:r>
              <a:rPr lang="en-GB" sz="1200" dirty="0">
                <a:latin typeface="Trebuchet MS" panose="020B0603020202020204" pitchFamily="34" charset="0"/>
              </a:rPr>
              <a:t>, (location unknown): Augsburg Fortress, quoted in Valle, Carlos A. “Religion and the Media”,   </a:t>
            </a:r>
            <a:r>
              <a:rPr lang="en-GB" sz="1200" i="1" dirty="0">
                <a:latin typeface="Trebuchet MS" panose="020B0603020202020204" pitchFamily="34" charset="0"/>
              </a:rPr>
              <a:t>Media Development</a:t>
            </a:r>
            <a:r>
              <a:rPr lang="en-GB" sz="1200" dirty="0">
                <a:latin typeface="Trebuchet MS" panose="020B0603020202020204" pitchFamily="34" charset="0"/>
              </a:rPr>
              <a:t>, World Association for Christian Communication, London, 1992, </a:t>
            </a:r>
            <a:r>
              <a:rPr lang="en-GB" sz="1200" u="sng" dirty="0">
                <a:latin typeface="Trebuchet MS" panose="020B0603020202020204" pitchFamily="34" charset="0"/>
                <a:hlinkClick r:id="rId2"/>
              </a:rPr>
              <a:t>http://www.religion-online.org/showarticle.asp?title=273</a:t>
            </a:r>
            <a:r>
              <a:rPr lang="en-GB" sz="1200" dirty="0">
                <a:latin typeface="Trebuchet MS" panose="020B0603020202020204" pitchFamily="34" charset="0"/>
              </a:rPr>
              <a:t> accessed 21.10.12</a:t>
            </a:r>
          </a:p>
          <a:p>
            <a:r>
              <a:rPr lang="en-GB" sz="1200" dirty="0">
                <a:latin typeface="Trebuchet MS" panose="020B0603020202020204" pitchFamily="34" charset="0"/>
              </a:rPr>
              <a:t>Barker, E (1985) </a:t>
            </a:r>
            <a:r>
              <a:rPr lang="en-GB" sz="1200" i="1" dirty="0">
                <a:latin typeface="Trebuchet MS" panose="020B0603020202020204" pitchFamily="34" charset="0"/>
              </a:rPr>
              <a:t>The Making of a Moonie</a:t>
            </a:r>
            <a:r>
              <a:rPr lang="en-GB" sz="1200" dirty="0">
                <a:latin typeface="Trebuchet MS" panose="020B0603020202020204" pitchFamily="34" charset="0"/>
              </a:rPr>
              <a:t>, Oxford: Basil Blackwell Ltd. </a:t>
            </a:r>
          </a:p>
          <a:p>
            <a:r>
              <a:rPr lang="en-GB" sz="1200" dirty="0">
                <a:latin typeface="Trebuchet MS" panose="020B0603020202020204" pitchFamily="34" charset="0"/>
              </a:rPr>
              <a:t>Barker, E (1992) </a:t>
            </a:r>
            <a:r>
              <a:rPr lang="en-GB" sz="1200" i="1" dirty="0">
                <a:latin typeface="Trebuchet MS" panose="020B0603020202020204" pitchFamily="34" charset="0"/>
              </a:rPr>
              <a:t>New Religious Movements: A Practical Introduction</a:t>
            </a:r>
            <a:r>
              <a:rPr lang="en-GB" sz="1200" dirty="0">
                <a:latin typeface="Trebuchet MS" panose="020B0603020202020204" pitchFamily="34" charset="0"/>
              </a:rPr>
              <a:t>, London: HMSO</a:t>
            </a:r>
            <a:r>
              <a:rPr lang="en-GB" sz="1200" dirty="0" smtClean="0">
                <a:latin typeface="Trebuchet MS" panose="020B0603020202020204" pitchFamily="34" charset="0"/>
              </a:rPr>
              <a:t>.</a:t>
            </a:r>
          </a:p>
          <a:p>
            <a:r>
              <a:rPr lang="en-GB" sz="1200" dirty="0" smtClean="0">
                <a:latin typeface="Trebuchet MS" panose="020B0603020202020204" pitchFamily="34" charset="0"/>
              </a:rPr>
              <a:t>Beckford</a:t>
            </a:r>
            <a:r>
              <a:rPr lang="en-GB" sz="1200" dirty="0">
                <a:latin typeface="Trebuchet MS" panose="020B0603020202020204" pitchFamily="34" charset="0"/>
              </a:rPr>
              <a:t>, James A (1994) “The Mass Media and New Religious Movements” </a:t>
            </a:r>
            <a:r>
              <a:rPr lang="en-GB" sz="1200" i="1" dirty="0">
                <a:latin typeface="Trebuchet MS" panose="020B0603020202020204" pitchFamily="34" charset="0"/>
              </a:rPr>
              <a:t>ISKCON Communications Journal</a:t>
            </a:r>
            <a:r>
              <a:rPr lang="en-GB" sz="1200" dirty="0">
                <a:latin typeface="Trebuchet MS" panose="020B0603020202020204" pitchFamily="34" charset="0"/>
              </a:rPr>
              <a:t>, </a:t>
            </a:r>
            <a:r>
              <a:rPr lang="en-GB" sz="1200" dirty="0" err="1">
                <a:latin typeface="Trebuchet MS" panose="020B0603020202020204" pitchFamily="34" charset="0"/>
              </a:rPr>
              <a:t>Vol</a:t>
            </a:r>
            <a:r>
              <a:rPr lang="en-GB" sz="1200" dirty="0">
                <a:latin typeface="Trebuchet MS" panose="020B0603020202020204" pitchFamily="34" charset="0"/>
              </a:rPr>
              <a:t> 2, No 2, available at </a:t>
            </a:r>
            <a:r>
              <a:rPr lang="en-GB" sz="1200" u="sng" dirty="0">
                <a:latin typeface="Trebuchet MS" panose="020B0603020202020204" pitchFamily="34" charset="0"/>
                <a:hlinkClick r:id="rId3"/>
              </a:rPr>
              <a:t>http://content.iskcon.org/icj/2_2/beckford.html</a:t>
            </a:r>
            <a:r>
              <a:rPr lang="en-GB" sz="1200" dirty="0">
                <a:latin typeface="Trebuchet MS" panose="020B0603020202020204" pitchFamily="34" charset="0"/>
              </a:rPr>
              <a:t>  accessed 21.10.12</a:t>
            </a:r>
          </a:p>
          <a:p>
            <a:r>
              <a:rPr lang="en-GB" sz="1200" dirty="0">
                <a:latin typeface="Trebuchet MS" panose="020B0603020202020204" pitchFamily="34" charset="0"/>
              </a:rPr>
              <a:t>Beckford, James A “The mass media and New Religious Movements” in Wilson, B &amp; J Cresswell (1999) </a:t>
            </a:r>
            <a:r>
              <a:rPr lang="en-GB" sz="1200" i="1" dirty="0">
                <a:latin typeface="Trebuchet MS" panose="020B0603020202020204" pitchFamily="34" charset="0"/>
              </a:rPr>
              <a:t>New Religious Movements, Challenge and Response</a:t>
            </a:r>
            <a:r>
              <a:rPr lang="en-GB" sz="1200" dirty="0">
                <a:latin typeface="Trebuchet MS" panose="020B0603020202020204" pitchFamily="34" charset="0"/>
              </a:rPr>
              <a:t>, London, Routledge.  </a:t>
            </a:r>
            <a:endParaRPr lang="en-GB" sz="1200" dirty="0" smtClean="0">
              <a:latin typeface="Trebuchet MS" panose="020B0603020202020204" pitchFamily="34" charset="0"/>
            </a:endParaRPr>
          </a:p>
          <a:p>
            <a:pPr marL="285750" indent="-285750">
              <a:buFont typeface="Wingdings" pitchFamily="2" charset="2"/>
              <a:buChar char="v"/>
            </a:pPr>
            <a:r>
              <a:rPr lang="en-GB" sz="1200" dirty="0">
                <a:latin typeface="Trebuchet MS" panose="020B0603020202020204" pitchFamily="34" charset="0"/>
              </a:rPr>
              <a:t>Dawson, L (1998) </a:t>
            </a:r>
            <a:r>
              <a:rPr lang="en-GB" sz="1200" i="1" dirty="0">
                <a:latin typeface="Trebuchet MS" panose="020B0603020202020204" pitchFamily="34" charset="0"/>
              </a:rPr>
              <a:t>Comprehending Cults</a:t>
            </a:r>
            <a:r>
              <a:rPr lang="en-GB" sz="1200" dirty="0">
                <a:latin typeface="Trebuchet MS" panose="020B0603020202020204" pitchFamily="34" charset="0"/>
              </a:rPr>
              <a:t>, Oxford: OUP.</a:t>
            </a:r>
          </a:p>
          <a:p>
            <a:pPr marL="285750" indent="-285750">
              <a:buFont typeface="Wingdings" pitchFamily="2" charset="2"/>
              <a:buChar char="v"/>
            </a:pPr>
            <a:r>
              <a:rPr lang="en-GB" sz="1200" dirty="0" err="1">
                <a:latin typeface="Trebuchet MS" panose="020B0603020202020204" pitchFamily="34" charset="0"/>
              </a:rPr>
              <a:t>Dasa</a:t>
            </a:r>
            <a:r>
              <a:rPr lang="en-GB" sz="1200" dirty="0">
                <a:latin typeface="Trebuchet MS" panose="020B0603020202020204" pitchFamily="34" charset="0"/>
              </a:rPr>
              <a:t>, </a:t>
            </a:r>
            <a:r>
              <a:rPr lang="en-GB" sz="1200" u="sng" dirty="0" err="1">
                <a:latin typeface="Trebuchet MS" panose="020B0603020202020204" pitchFamily="34" charset="0"/>
                <a:hlinkClick r:id="rId4"/>
              </a:rPr>
              <a:t>Anuttama</a:t>
            </a:r>
            <a:r>
              <a:rPr lang="en-GB" sz="1200" dirty="0">
                <a:latin typeface="Trebuchet MS" panose="020B0603020202020204" pitchFamily="34" charset="0"/>
              </a:rPr>
              <a:t> (1995) “A Response to: the Mass Media and New Religious Movements”, ISKCON </a:t>
            </a:r>
            <a:r>
              <a:rPr lang="en-GB" sz="1200" i="1" dirty="0">
                <a:latin typeface="Trebuchet MS" panose="020B0603020202020204" pitchFamily="34" charset="0"/>
              </a:rPr>
              <a:t>Communications Journal</a:t>
            </a:r>
            <a:r>
              <a:rPr lang="en-GB" sz="1200" dirty="0">
                <a:latin typeface="Trebuchet MS" panose="020B0603020202020204" pitchFamily="34" charset="0"/>
              </a:rPr>
              <a:t>, </a:t>
            </a:r>
            <a:r>
              <a:rPr lang="en-GB" sz="1200" dirty="0" err="1">
                <a:latin typeface="Trebuchet MS" panose="020B0603020202020204" pitchFamily="34" charset="0"/>
              </a:rPr>
              <a:t>Vol</a:t>
            </a:r>
            <a:r>
              <a:rPr lang="en-GB" sz="1200" dirty="0">
                <a:latin typeface="Trebuchet MS" panose="020B0603020202020204" pitchFamily="34" charset="0"/>
              </a:rPr>
              <a:t> 3, No 1, available at </a:t>
            </a:r>
            <a:r>
              <a:rPr lang="en-GB" sz="1200" u="sng" dirty="0">
                <a:latin typeface="Trebuchet MS" panose="020B0603020202020204" pitchFamily="34" charset="0"/>
                <a:hlinkClick r:id="rId5"/>
              </a:rPr>
              <a:t>http://content.iskcon.org/icj/3_1/anuttama.html</a:t>
            </a:r>
            <a:r>
              <a:rPr lang="en-GB" sz="1200" dirty="0">
                <a:latin typeface="Trebuchet MS" panose="020B0603020202020204" pitchFamily="34" charset="0"/>
              </a:rPr>
              <a:t> accessed 21.10.12</a:t>
            </a:r>
          </a:p>
          <a:p>
            <a:pPr marL="285750" indent="-285750">
              <a:buFont typeface="Wingdings" pitchFamily="2" charset="2"/>
              <a:buChar char="v"/>
            </a:pPr>
            <a:r>
              <a:rPr lang="en-GB" sz="1200" dirty="0">
                <a:latin typeface="Trebuchet MS" panose="020B0603020202020204" pitchFamily="34" charset="0"/>
              </a:rPr>
              <a:t>Richardson, James 1995 "Manufacturing Consent about Koresh: The Role of the Media in the Waco Tragedy", 153-176 in S. Wright (ed.), </a:t>
            </a:r>
            <a:r>
              <a:rPr lang="en-GB" sz="1200" i="1" dirty="0">
                <a:latin typeface="Trebuchet MS" panose="020B0603020202020204" pitchFamily="34" charset="0"/>
              </a:rPr>
              <a:t>Armageddon in Waco: Critical Perspectives on the Branch </a:t>
            </a:r>
            <a:r>
              <a:rPr lang="en-GB" sz="1200" i="1" dirty="0" err="1">
                <a:latin typeface="Trebuchet MS" panose="020B0603020202020204" pitchFamily="34" charset="0"/>
              </a:rPr>
              <a:t>Davidian</a:t>
            </a:r>
            <a:r>
              <a:rPr lang="en-GB" sz="1200" i="1" dirty="0">
                <a:latin typeface="Trebuchet MS" panose="020B0603020202020204" pitchFamily="34" charset="0"/>
              </a:rPr>
              <a:t> Conflict, </a:t>
            </a:r>
            <a:r>
              <a:rPr lang="en-GB" sz="1200" dirty="0">
                <a:latin typeface="Trebuchet MS" panose="020B0603020202020204" pitchFamily="34" charset="0"/>
              </a:rPr>
              <a:t>Chicago: University of Chicago Press, in  Richardson, James T and </a:t>
            </a:r>
            <a:r>
              <a:rPr lang="en-GB" sz="1200" dirty="0" err="1">
                <a:latin typeface="Trebuchet MS" panose="020B0603020202020204" pitchFamily="34" charset="0"/>
              </a:rPr>
              <a:t>Barend</a:t>
            </a:r>
            <a:r>
              <a:rPr lang="en-GB" sz="1200" dirty="0">
                <a:latin typeface="Trebuchet MS" panose="020B0603020202020204" pitchFamily="34" charset="0"/>
              </a:rPr>
              <a:t> van </a:t>
            </a:r>
            <a:r>
              <a:rPr lang="en-GB" sz="1200" dirty="0" err="1">
                <a:latin typeface="Trebuchet MS" panose="020B0603020202020204" pitchFamily="34" charset="0"/>
              </a:rPr>
              <a:t>Driel</a:t>
            </a:r>
            <a:r>
              <a:rPr lang="en-GB" sz="1200" dirty="0">
                <a:latin typeface="Trebuchet MS" panose="020B0603020202020204" pitchFamily="34" charset="0"/>
              </a:rPr>
              <a:t> (1997) “Journalists' Attitudes toward New Religious Movements” </a:t>
            </a:r>
            <a:r>
              <a:rPr lang="en-GB" sz="1200" i="1" dirty="0">
                <a:latin typeface="Trebuchet MS" panose="020B0603020202020204" pitchFamily="34" charset="0"/>
              </a:rPr>
              <a:t>Review of Religious Research, </a:t>
            </a:r>
            <a:r>
              <a:rPr lang="en-GB" sz="1200" dirty="0">
                <a:latin typeface="Trebuchet MS" panose="020B0603020202020204" pitchFamily="34" charset="0"/>
              </a:rPr>
              <a:t>Vol. 39, No.2, 116-136. </a:t>
            </a:r>
            <a:r>
              <a:rPr lang="en-GB" sz="1200" u="sng" dirty="0">
                <a:latin typeface="Trebuchet MS" panose="020B0603020202020204" pitchFamily="34" charset="0"/>
                <a:hlinkClick r:id="rId6"/>
              </a:rPr>
              <a:t>http://www.jstor.org/stable/3512177</a:t>
            </a:r>
            <a:r>
              <a:rPr lang="en-GB" sz="1200" dirty="0">
                <a:latin typeface="Trebuchet MS" panose="020B0603020202020204" pitchFamily="34" charset="0"/>
              </a:rPr>
              <a:t> accessed 21.10.12</a:t>
            </a:r>
          </a:p>
          <a:p>
            <a:pPr marL="285750" indent="-285750">
              <a:buFont typeface="Wingdings" pitchFamily="2" charset="2"/>
              <a:buChar char="v"/>
            </a:pPr>
            <a:r>
              <a:rPr lang="en-GB" sz="1200" dirty="0">
                <a:latin typeface="Trebuchet MS" panose="020B0603020202020204" pitchFamily="34" charset="0"/>
              </a:rPr>
              <a:t>Wilson, Alan “The media's trouble with religion</a:t>
            </a:r>
            <a:r>
              <a:rPr lang="en-GB" sz="1200" b="1" dirty="0">
                <a:latin typeface="Trebuchet MS" panose="020B0603020202020204" pitchFamily="34" charset="0"/>
              </a:rPr>
              <a:t>”, </a:t>
            </a:r>
            <a:r>
              <a:rPr lang="en-GB" sz="1200" i="1" dirty="0">
                <a:latin typeface="Trebuchet MS" panose="020B0603020202020204" pitchFamily="34" charset="0"/>
              </a:rPr>
              <a:t>The </a:t>
            </a:r>
            <a:r>
              <a:rPr lang="en-GB" sz="1200" dirty="0">
                <a:latin typeface="Trebuchet MS" panose="020B0603020202020204" pitchFamily="34" charset="0"/>
              </a:rPr>
              <a:t>Guardian, 19 January 2010, </a:t>
            </a:r>
            <a:r>
              <a:rPr lang="en-GB" sz="1200" u="sng" dirty="0">
                <a:latin typeface="Trebuchet MS" panose="020B0603020202020204" pitchFamily="34" charset="0"/>
                <a:hlinkClick r:id="rId7"/>
              </a:rPr>
              <a:t>http://www.guardian.co.uk/commentisfree/belief/2010/jan/19/religion-media-bbc</a:t>
            </a:r>
            <a:r>
              <a:rPr lang="en-GB" sz="1200" dirty="0">
                <a:latin typeface="Trebuchet MS" panose="020B0603020202020204" pitchFamily="34" charset="0"/>
              </a:rPr>
              <a:t>, accessed 21.10.12</a:t>
            </a:r>
          </a:p>
          <a:p>
            <a:endParaRPr lang="en-GB" sz="1200" dirty="0">
              <a:latin typeface="Trebuchet MS" panose="020B0603020202020204" pitchFamily="34" charset="0"/>
            </a:endParaRPr>
          </a:p>
          <a:p>
            <a:endParaRPr lang="en-GB" dirty="0"/>
          </a:p>
        </p:txBody>
      </p:sp>
    </p:spTree>
    <p:extLst>
      <p:ext uri="{BB962C8B-B14F-4D97-AF65-F5344CB8AC3E}">
        <p14:creationId xmlns:p14="http://schemas.microsoft.com/office/powerpoint/2010/main" val="1416364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196752"/>
            <a:ext cx="7056784" cy="4616648"/>
          </a:xfrm>
          <a:prstGeom prst="rect">
            <a:avLst/>
          </a:prstGeom>
          <a:noFill/>
        </p:spPr>
        <p:txBody>
          <a:bodyPr wrap="square" rtlCol="0">
            <a:spAutoFit/>
          </a:bodyPr>
          <a:lstStyle/>
          <a:p>
            <a:pPr marL="285750" indent="-285750">
              <a:buFont typeface="Wingdings" pitchFamily="2" charset="2"/>
              <a:buChar char="v"/>
            </a:pPr>
            <a:r>
              <a:rPr lang="en-GB" sz="1200" dirty="0">
                <a:latin typeface="Trebuchet MS" panose="020B0603020202020204" pitchFamily="34" charset="0"/>
              </a:rPr>
              <a:t>Richardson, James T and </a:t>
            </a:r>
            <a:r>
              <a:rPr lang="en-GB" sz="1200" dirty="0" err="1">
                <a:latin typeface="Trebuchet MS" panose="020B0603020202020204" pitchFamily="34" charset="0"/>
              </a:rPr>
              <a:t>Barend</a:t>
            </a:r>
            <a:r>
              <a:rPr lang="en-GB" sz="1200" dirty="0">
                <a:latin typeface="Trebuchet MS" panose="020B0603020202020204" pitchFamily="34" charset="0"/>
              </a:rPr>
              <a:t> van </a:t>
            </a:r>
            <a:r>
              <a:rPr lang="en-GB" sz="1200" dirty="0" err="1">
                <a:latin typeface="Trebuchet MS" panose="020B0603020202020204" pitchFamily="34" charset="0"/>
              </a:rPr>
              <a:t>Driel</a:t>
            </a:r>
            <a:r>
              <a:rPr lang="en-GB" sz="1200" dirty="0">
                <a:latin typeface="Trebuchet MS" panose="020B0603020202020204" pitchFamily="34" charset="0"/>
              </a:rPr>
              <a:t> (1997) “Journalists' Attitudes toward New Religious Movements” </a:t>
            </a:r>
            <a:r>
              <a:rPr lang="en-GB" sz="1200" i="1" dirty="0">
                <a:latin typeface="Trebuchet MS" panose="020B0603020202020204" pitchFamily="34" charset="0"/>
              </a:rPr>
              <a:t>Review of Religious Research, </a:t>
            </a:r>
            <a:r>
              <a:rPr lang="en-GB" sz="1200" dirty="0">
                <a:latin typeface="Trebuchet MS" panose="020B0603020202020204" pitchFamily="34" charset="0"/>
              </a:rPr>
              <a:t>Vol. 39, No. 2, pp. 116-136 </a:t>
            </a:r>
            <a:r>
              <a:rPr lang="en-GB" sz="1200" u="sng" dirty="0">
                <a:latin typeface="Trebuchet MS" panose="020B0603020202020204" pitchFamily="34" charset="0"/>
                <a:hlinkClick r:id="rId2"/>
              </a:rPr>
              <a:t>http://www.jstor.org/stable/3512177</a:t>
            </a:r>
            <a:r>
              <a:rPr lang="en-GB" sz="1200" dirty="0">
                <a:latin typeface="Trebuchet MS" panose="020B0603020202020204" pitchFamily="34" charset="0"/>
              </a:rPr>
              <a:t> accessed </a:t>
            </a:r>
            <a:r>
              <a:rPr lang="en-GB" sz="1200" dirty="0" smtClean="0">
                <a:latin typeface="Trebuchet MS" panose="020B0603020202020204" pitchFamily="34" charset="0"/>
              </a:rPr>
              <a:t>21.10.12</a:t>
            </a:r>
          </a:p>
          <a:p>
            <a:pPr marL="285750" indent="-285750">
              <a:buFont typeface="Wingdings" pitchFamily="2" charset="2"/>
              <a:buChar char="v"/>
            </a:pPr>
            <a:r>
              <a:rPr lang="en-GB" sz="1200" dirty="0" smtClean="0">
                <a:latin typeface="Trebuchet MS" panose="020B0603020202020204" pitchFamily="34" charset="0"/>
              </a:rPr>
              <a:t>Richardson</a:t>
            </a:r>
            <a:r>
              <a:rPr lang="en-GB" sz="1200" dirty="0">
                <a:latin typeface="Trebuchet MS" panose="020B0603020202020204" pitchFamily="34" charset="0"/>
              </a:rPr>
              <a:t>,</a:t>
            </a:r>
            <a:r>
              <a:rPr lang="en-GB" sz="1200" b="1" dirty="0">
                <a:latin typeface="Trebuchet MS" panose="020B0603020202020204" pitchFamily="34" charset="0"/>
              </a:rPr>
              <a:t> </a:t>
            </a:r>
            <a:r>
              <a:rPr lang="en-GB" sz="1200" dirty="0">
                <a:latin typeface="Trebuchet MS" panose="020B0603020202020204" pitchFamily="34" charset="0"/>
              </a:rPr>
              <a:t>James 1985 “The 'Deformation' of New Religions: Impacts of Societal and Organizational Factors”, 163-175,  in T. Robbins, W. Shepherd, and J McBride (eds.), </a:t>
            </a:r>
            <a:r>
              <a:rPr lang="en-GB" sz="1200" i="1" dirty="0">
                <a:latin typeface="Trebuchet MS" panose="020B0603020202020204" pitchFamily="34" charset="0"/>
              </a:rPr>
              <a:t>Cults, Culture, and the Law</a:t>
            </a:r>
            <a:r>
              <a:rPr lang="en-GB" sz="1200" dirty="0">
                <a:latin typeface="Trebuchet MS" panose="020B0603020202020204" pitchFamily="34" charset="0"/>
              </a:rPr>
              <a:t>, Chico, CA: Scholars Press in Richardson, James T and </a:t>
            </a:r>
            <a:r>
              <a:rPr lang="en-GB" sz="1200" dirty="0" err="1">
                <a:latin typeface="Trebuchet MS" panose="020B0603020202020204" pitchFamily="34" charset="0"/>
              </a:rPr>
              <a:t>Barend</a:t>
            </a:r>
            <a:r>
              <a:rPr lang="en-GB" sz="1200" dirty="0">
                <a:latin typeface="Trebuchet MS" panose="020B0603020202020204" pitchFamily="34" charset="0"/>
              </a:rPr>
              <a:t> van </a:t>
            </a:r>
            <a:r>
              <a:rPr lang="en-GB" sz="1200" dirty="0" err="1">
                <a:latin typeface="Trebuchet MS" panose="020B0603020202020204" pitchFamily="34" charset="0"/>
              </a:rPr>
              <a:t>Driel</a:t>
            </a:r>
            <a:r>
              <a:rPr lang="en-GB" sz="1200" dirty="0">
                <a:latin typeface="Trebuchet MS" panose="020B0603020202020204" pitchFamily="34" charset="0"/>
              </a:rPr>
              <a:t> (1997) “Journalists' Attitudes toward New Religious Movements” </a:t>
            </a:r>
            <a:r>
              <a:rPr lang="en-GB" sz="1200" i="1" dirty="0">
                <a:latin typeface="Trebuchet MS" panose="020B0603020202020204" pitchFamily="34" charset="0"/>
              </a:rPr>
              <a:t>Review of Religious Research, </a:t>
            </a:r>
            <a:r>
              <a:rPr lang="en-GB" sz="1200" dirty="0">
                <a:latin typeface="Trebuchet MS" panose="020B0603020202020204" pitchFamily="34" charset="0"/>
              </a:rPr>
              <a:t>Vol. 39, No.2, 131.</a:t>
            </a:r>
          </a:p>
          <a:p>
            <a:pPr marL="285750" indent="-285750">
              <a:buFont typeface="Wingdings" pitchFamily="2" charset="2"/>
              <a:buChar char="v"/>
            </a:pPr>
            <a:r>
              <a:rPr lang="en-GB" sz="1200" dirty="0">
                <a:latin typeface="Trebuchet MS" panose="020B0603020202020204" pitchFamily="34" charset="0"/>
              </a:rPr>
              <a:t>Richardson, James T and </a:t>
            </a:r>
            <a:r>
              <a:rPr lang="en-GB" sz="1200" dirty="0" err="1">
                <a:latin typeface="Trebuchet MS" panose="020B0603020202020204" pitchFamily="34" charset="0"/>
              </a:rPr>
              <a:t>Barend</a:t>
            </a:r>
            <a:r>
              <a:rPr lang="en-GB" sz="1200" dirty="0">
                <a:latin typeface="Trebuchet MS" panose="020B0603020202020204" pitchFamily="34" charset="0"/>
              </a:rPr>
              <a:t> van </a:t>
            </a:r>
            <a:r>
              <a:rPr lang="en-GB" sz="1200" dirty="0" err="1">
                <a:latin typeface="Trebuchet MS" panose="020B0603020202020204" pitchFamily="34" charset="0"/>
              </a:rPr>
              <a:t>Driel</a:t>
            </a:r>
            <a:r>
              <a:rPr lang="en-GB" sz="1200" dirty="0">
                <a:latin typeface="Trebuchet MS" panose="020B0603020202020204" pitchFamily="34" charset="0"/>
              </a:rPr>
              <a:t>, </a:t>
            </a:r>
            <a:r>
              <a:rPr lang="en-GB" sz="1200" i="1" dirty="0">
                <a:latin typeface="Trebuchet MS" panose="020B0603020202020204" pitchFamily="34" charset="0"/>
              </a:rPr>
              <a:t>Review of Religious Research</a:t>
            </a:r>
            <a:r>
              <a:rPr lang="en-GB" sz="1200" dirty="0">
                <a:latin typeface="Trebuchet MS" panose="020B0603020202020204" pitchFamily="34" charset="0"/>
              </a:rPr>
              <a:t>, </a:t>
            </a:r>
            <a:r>
              <a:rPr lang="en-GB" sz="1200" dirty="0" err="1">
                <a:latin typeface="Trebuchet MS" panose="020B0603020202020204" pitchFamily="34" charset="0"/>
              </a:rPr>
              <a:t>Vol</a:t>
            </a:r>
            <a:r>
              <a:rPr lang="en-GB" sz="1200" dirty="0">
                <a:latin typeface="Trebuchet MS" panose="020B0603020202020204" pitchFamily="34" charset="0"/>
              </a:rPr>
              <a:t> 39, No 2, 1997, “Journalists’ Attitudes Toward New Religious Movements”, 116-136</a:t>
            </a:r>
            <a:r>
              <a:rPr lang="en-GB" sz="1200" dirty="0" smtClean="0">
                <a:latin typeface="Trebuchet MS" panose="020B0603020202020204" pitchFamily="34" charset="0"/>
              </a:rPr>
              <a:t>.</a:t>
            </a:r>
          </a:p>
          <a:p>
            <a:pPr marL="285750" indent="-285750">
              <a:buFont typeface="Wingdings" pitchFamily="2" charset="2"/>
              <a:buChar char="v"/>
            </a:pPr>
            <a:r>
              <a:rPr lang="en-GB" sz="1200" dirty="0">
                <a:latin typeface="Trebuchet MS" panose="020B0603020202020204" pitchFamily="34" charset="0"/>
              </a:rPr>
              <a:t>Taylor, Jerome</a:t>
            </a:r>
            <a:r>
              <a:rPr lang="en-GB" sz="1200" b="1" dirty="0">
                <a:latin typeface="Trebuchet MS" panose="020B0603020202020204" pitchFamily="34" charset="0"/>
              </a:rPr>
              <a:t> “</a:t>
            </a:r>
            <a:r>
              <a:rPr lang="en-GB" sz="1200" dirty="0">
                <a:latin typeface="Trebuchet MS" panose="020B0603020202020204" pitchFamily="34" charset="0"/>
              </a:rPr>
              <a:t>Libel court 'is not the right place for faith disputes”, </a:t>
            </a:r>
            <a:r>
              <a:rPr lang="en-GB" sz="1200" i="1" dirty="0">
                <a:latin typeface="Trebuchet MS" panose="020B0603020202020204" pitchFamily="34" charset="0"/>
              </a:rPr>
              <a:t>The Independent, </a:t>
            </a:r>
            <a:r>
              <a:rPr lang="en-GB" sz="1200" dirty="0">
                <a:latin typeface="Trebuchet MS" panose="020B0603020202020204" pitchFamily="34" charset="0"/>
              </a:rPr>
              <a:t>18 May 2010.</a:t>
            </a:r>
            <a:endParaRPr lang="en-GB" sz="1200" b="1" dirty="0">
              <a:latin typeface="Trebuchet MS" panose="020B0603020202020204" pitchFamily="34" charset="0"/>
            </a:endParaRPr>
          </a:p>
          <a:p>
            <a:pPr marL="285750" indent="-285750">
              <a:buFont typeface="Wingdings" pitchFamily="2" charset="2"/>
              <a:buChar char="v"/>
            </a:pPr>
            <a:r>
              <a:rPr lang="en-GB" sz="1200" dirty="0">
                <a:latin typeface="Trebuchet MS" panose="020B0603020202020204" pitchFamily="34" charset="0"/>
              </a:rPr>
              <a:t>Valle, Carlos A. “Religion and the Media”,   </a:t>
            </a:r>
            <a:r>
              <a:rPr lang="en-GB" sz="1200" i="1" dirty="0">
                <a:latin typeface="Trebuchet MS" panose="020B0603020202020204" pitchFamily="34" charset="0"/>
              </a:rPr>
              <a:t>Media Development</a:t>
            </a:r>
            <a:r>
              <a:rPr lang="en-GB" sz="1200" dirty="0">
                <a:latin typeface="Trebuchet MS" panose="020B0603020202020204" pitchFamily="34" charset="0"/>
              </a:rPr>
              <a:t>, World Association for Christian Communication, London, 1992, </a:t>
            </a:r>
            <a:r>
              <a:rPr lang="en-GB" sz="1200" u="sng" dirty="0">
                <a:latin typeface="Trebuchet MS" panose="020B0603020202020204" pitchFamily="34" charset="0"/>
                <a:hlinkClick r:id="rId3"/>
              </a:rPr>
              <a:t>http://www.religion-online.org/showarticle.asp?title=273</a:t>
            </a:r>
            <a:r>
              <a:rPr lang="en-GB" sz="1200" dirty="0">
                <a:latin typeface="Trebuchet MS" panose="020B0603020202020204" pitchFamily="34" charset="0"/>
              </a:rPr>
              <a:t> accessed 21.10.12</a:t>
            </a:r>
          </a:p>
          <a:p>
            <a:pPr marL="285750" indent="-285750">
              <a:buFont typeface="Wingdings" pitchFamily="2" charset="2"/>
              <a:buChar char="v"/>
            </a:pPr>
            <a:r>
              <a:rPr lang="en-GB" sz="1200" dirty="0">
                <a:latin typeface="Trebuchet MS" panose="020B0603020202020204" pitchFamily="34" charset="0"/>
              </a:rPr>
              <a:t>van </a:t>
            </a:r>
            <a:r>
              <a:rPr lang="en-GB" sz="1200" dirty="0" err="1">
                <a:latin typeface="Trebuchet MS" panose="020B0603020202020204" pitchFamily="34" charset="0"/>
              </a:rPr>
              <a:t>Driel</a:t>
            </a:r>
            <a:r>
              <a:rPr lang="en-GB" sz="1200" dirty="0">
                <a:latin typeface="Trebuchet MS" panose="020B0603020202020204" pitchFamily="34" charset="0"/>
              </a:rPr>
              <a:t>, </a:t>
            </a:r>
            <a:r>
              <a:rPr lang="en-GB" sz="1200" dirty="0" err="1">
                <a:latin typeface="Trebuchet MS" panose="020B0603020202020204" pitchFamily="34" charset="0"/>
              </a:rPr>
              <a:t>Barend</a:t>
            </a:r>
            <a:r>
              <a:rPr lang="en-GB" sz="1200" dirty="0">
                <a:latin typeface="Trebuchet MS" panose="020B0603020202020204" pitchFamily="34" charset="0"/>
              </a:rPr>
              <a:t> and James Richardson, 1988, "The Categorization of New Religious Movements in American Print Media".  </a:t>
            </a:r>
            <a:r>
              <a:rPr lang="en-GB" sz="1200" i="1" dirty="0">
                <a:latin typeface="Trebuchet MS" panose="020B0603020202020204" pitchFamily="34" charset="0"/>
              </a:rPr>
              <a:t>Sociological Analysis</a:t>
            </a:r>
            <a:r>
              <a:rPr lang="en-GB" sz="1200" dirty="0">
                <a:latin typeface="Trebuchet MS" panose="020B0603020202020204" pitchFamily="34" charset="0"/>
              </a:rPr>
              <a:t> 49:171-183, in Richardson, James T and </a:t>
            </a:r>
            <a:r>
              <a:rPr lang="en-GB" sz="1200" dirty="0" err="1">
                <a:latin typeface="Trebuchet MS" panose="020B0603020202020204" pitchFamily="34" charset="0"/>
              </a:rPr>
              <a:t>Barend</a:t>
            </a:r>
            <a:r>
              <a:rPr lang="en-GB" sz="1200" dirty="0">
                <a:latin typeface="Trebuchet MS" panose="020B0603020202020204" pitchFamily="34" charset="0"/>
              </a:rPr>
              <a:t> van </a:t>
            </a:r>
            <a:r>
              <a:rPr lang="en-GB" sz="1200" dirty="0" err="1">
                <a:latin typeface="Trebuchet MS" panose="020B0603020202020204" pitchFamily="34" charset="0"/>
              </a:rPr>
              <a:t>Driel</a:t>
            </a:r>
            <a:r>
              <a:rPr lang="en-GB" sz="1200" dirty="0">
                <a:latin typeface="Trebuchet MS" panose="020B0603020202020204" pitchFamily="34" charset="0"/>
              </a:rPr>
              <a:t> (1997) “Journalists' Attitudes toward New Religious Movements” </a:t>
            </a:r>
            <a:r>
              <a:rPr lang="en-GB" sz="1200" i="1" dirty="0">
                <a:latin typeface="Trebuchet MS" panose="020B0603020202020204" pitchFamily="34" charset="0"/>
              </a:rPr>
              <a:t>Review of Religious Research, </a:t>
            </a:r>
            <a:r>
              <a:rPr lang="en-GB" sz="1200" dirty="0">
                <a:latin typeface="Trebuchet MS" panose="020B0603020202020204" pitchFamily="34" charset="0"/>
              </a:rPr>
              <a:t>Vol. 39, No.2, 117.</a:t>
            </a:r>
          </a:p>
          <a:p>
            <a:pPr marL="285750" indent="-285750">
              <a:buFont typeface="Wingdings" pitchFamily="2" charset="2"/>
              <a:buChar char="v"/>
            </a:pPr>
            <a:r>
              <a:rPr lang="en-GB" sz="1200" dirty="0">
                <a:latin typeface="Trebuchet MS" panose="020B0603020202020204" pitchFamily="34" charset="0"/>
              </a:rPr>
              <a:t>Wilson, Alan “The media's trouble with religion</a:t>
            </a:r>
            <a:r>
              <a:rPr lang="en-GB" sz="1200" b="1" dirty="0">
                <a:latin typeface="Trebuchet MS" panose="020B0603020202020204" pitchFamily="34" charset="0"/>
              </a:rPr>
              <a:t>”, </a:t>
            </a:r>
            <a:r>
              <a:rPr lang="en-GB" sz="1200" i="1" dirty="0">
                <a:latin typeface="Trebuchet MS" panose="020B0603020202020204" pitchFamily="34" charset="0"/>
              </a:rPr>
              <a:t>The Guardian</a:t>
            </a:r>
            <a:r>
              <a:rPr lang="en-GB" sz="1200" dirty="0">
                <a:latin typeface="Trebuchet MS" panose="020B0603020202020204" pitchFamily="34" charset="0"/>
              </a:rPr>
              <a:t>, 19 January 2010, </a:t>
            </a:r>
            <a:r>
              <a:rPr lang="en-GB" sz="1200" u="sng" dirty="0">
                <a:latin typeface="Trebuchet MS" panose="020B0603020202020204" pitchFamily="34" charset="0"/>
                <a:hlinkClick r:id="rId4"/>
              </a:rPr>
              <a:t>http://www.guardian.co.uk/commentisfree/belief/2010/jan/19/religion-media-bbc</a:t>
            </a:r>
            <a:r>
              <a:rPr lang="en-GB" sz="1200" dirty="0">
                <a:latin typeface="Trebuchet MS" panose="020B0603020202020204" pitchFamily="34" charset="0"/>
              </a:rPr>
              <a:t> accessed 21.10.12</a:t>
            </a:r>
          </a:p>
          <a:p>
            <a:pPr marL="285750" indent="-285750">
              <a:buFont typeface="Wingdings" pitchFamily="2" charset="2"/>
              <a:buChar char="v"/>
            </a:pPr>
            <a:endParaRPr lang="en-GB" sz="1200" dirty="0">
              <a:latin typeface="Trebuchet MS" panose="020B0603020202020204" pitchFamily="34" charset="0"/>
            </a:endParaRPr>
          </a:p>
          <a:p>
            <a:endParaRPr lang="en-GB" dirty="0"/>
          </a:p>
        </p:txBody>
      </p:sp>
    </p:spTree>
    <p:extLst>
      <p:ext uri="{BB962C8B-B14F-4D97-AF65-F5344CB8AC3E}">
        <p14:creationId xmlns:p14="http://schemas.microsoft.com/office/powerpoint/2010/main" val="11517775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163</TotalTime>
  <Words>724</Words>
  <Application>Microsoft Macintosh PowerPoint</Application>
  <PresentationFormat>On-screen Show (4:3)</PresentationFormat>
  <Paragraphs>51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Oriel</vt:lpstr>
      <vt:lpstr>Controversies in NRMs 3 TRRS4011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and Media TRRS6013</dc:title>
  <dc:creator>Sarah</dc:creator>
  <cp:lastModifiedBy>Sarah</cp:lastModifiedBy>
  <cp:revision>15</cp:revision>
  <dcterms:created xsi:type="dcterms:W3CDTF">2012-10-22T10:08:34Z</dcterms:created>
  <dcterms:modified xsi:type="dcterms:W3CDTF">2015-03-18T22:33:04Z</dcterms:modified>
</cp:coreProperties>
</file>