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9" r:id="rId3"/>
    <p:sldId id="280" r:id="rId4"/>
    <p:sldId id="281" r:id="rId5"/>
    <p:sldId id="257" r:id="rId6"/>
    <p:sldId id="260" r:id="rId7"/>
    <p:sldId id="262" r:id="rId8"/>
    <p:sldId id="278"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3554E31-0B56-4F23-A20D-AF3D2CBBEB98}" type="datetimeFigureOut">
              <a:rPr lang="en-US" smtClean="0"/>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99238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3554E31-0B56-4F23-A20D-AF3D2CBBEB98}" type="datetimeFigureOut">
              <a:rPr lang="en-US" smtClean="0"/>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3717144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554E31-0B56-4F23-A20D-AF3D2CBBEB98}" type="datetimeFigureOut">
              <a:rPr lang="en-US" smtClean="0"/>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675192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3554E31-0B56-4F23-A20D-AF3D2CBBEB98}" type="datetimeFigureOut">
              <a:rPr lang="en-US" smtClean="0"/>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1684339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3554E31-0B56-4F23-A20D-AF3D2CBBEB98}" type="datetimeFigureOut">
              <a:rPr lang="en-US" smtClean="0"/>
              <a:t>3/6/2013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4182300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3554E31-0B56-4F23-A20D-AF3D2CBBEB98}" type="datetimeFigureOut">
              <a:rPr lang="en-US" smtClean="0"/>
              <a:t>3/6/2013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817674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554E31-0B56-4F23-A20D-AF3D2CBBEB98}" type="datetimeFigureOut">
              <a:rPr lang="en-US" smtClean="0"/>
              <a:t>3/6/2013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835712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554E31-0B56-4F23-A20D-AF3D2CBBEB98}" type="datetimeFigureOut">
              <a:rPr lang="en-US" smtClean="0"/>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2040973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554E31-0B56-4F23-A20D-AF3D2CBBEB98}" type="datetimeFigureOut">
              <a:rPr lang="en-US" smtClean="0"/>
              <a:t>3/6/2013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3948399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3554E31-0B56-4F23-A20D-AF3D2CBBEB98}" type="datetimeFigureOut">
              <a:rPr lang="en-US" smtClean="0"/>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1475943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3554E31-0B56-4F23-A20D-AF3D2CBBEB98}" type="datetimeFigureOut">
              <a:rPr lang="en-US" smtClean="0"/>
              <a:t>3/6/2013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6B921-4EB5-4722-A49F-EF4474205D12}" type="slidenum">
              <a:rPr lang="en-US" smtClean="0"/>
              <a:t>‹#›</a:t>
            </a:fld>
            <a:endParaRPr lang="en-US"/>
          </a:p>
        </p:txBody>
      </p:sp>
    </p:spTree>
    <p:extLst>
      <p:ext uri="{BB962C8B-B14F-4D97-AF65-F5344CB8AC3E}">
        <p14:creationId xmlns:p14="http://schemas.microsoft.com/office/powerpoint/2010/main" val="3563524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554E31-0B56-4F23-A20D-AF3D2CBBEB98}" type="datetimeFigureOut">
              <a:rPr lang="en-US" smtClean="0"/>
              <a:t>3/6/2013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26B921-4EB5-4722-A49F-EF4474205D12}" type="slidenum">
              <a:rPr lang="en-US" smtClean="0"/>
              <a:t>‹#›</a:t>
            </a:fld>
            <a:endParaRPr lang="en-US"/>
          </a:p>
        </p:txBody>
      </p:sp>
    </p:spTree>
    <p:extLst>
      <p:ext uri="{BB962C8B-B14F-4D97-AF65-F5344CB8AC3E}">
        <p14:creationId xmlns:p14="http://schemas.microsoft.com/office/powerpoint/2010/main" val="2803276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en.wikipedia.org/wiki/File:Welsh2011w.png"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vads.ac.uk/x-large.php?uid=67390&amp;sos=0"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centenary.llgc.org.uk/en/XCM1927/book/1/1/3.html" TargetMode="External"/><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Welsh Medium Education</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34716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elsh2011w.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164" y="304800"/>
            <a:ext cx="5074545" cy="6309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7361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rt Bronze Foundry, Chelsea, Statues of Syr Owen Morgan Edwards and Syr Ifan ab Owen Edward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447800"/>
            <a:ext cx="2276475" cy="3810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895600" y="457200"/>
            <a:ext cx="6019800" cy="6463308"/>
          </a:xfrm>
          <a:prstGeom prst="rect">
            <a:avLst/>
          </a:prstGeom>
          <a:noFill/>
        </p:spPr>
        <p:txBody>
          <a:bodyPr wrap="square" rtlCol="0">
            <a:spAutoFit/>
          </a:bodyPr>
          <a:lstStyle/>
          <a:p>
            <a:r>
              <a:rPr lang="en-US" dirty="0" smtClean="0">
                <a:effectLst/>
              </a:rPr>
              <a:t>Owen Morgan Edwards (1858-1920) was born at Coed y Pry, </a:t>
            </a:r>
            <a:r>
              <a:rPr lang="en-US" dirty="0" err="1" smtClean="0">
                <a:effectLst/>
              </a:rPr>
              <a:t>Llanuwchllyn</a:t>
            </a:r>
            <a:r>
              <a:rPr lang="en-US" dirty="0" smtClean="0">
                <a:effectLst/>
              </a:rPr>
              <a:t> and educated at the local Church School, </a:t>
            </a:r>
            <a:r>
              <a:rPr lang="en-US" dirty="0" err="1" smtClean="0">
                <a:effectLst/>
              </a:rPr>
              <a:t>Bala</a:t>
            </a:r>
            <a:r>
              <a:rPr lang="en-US" dirty="0" smtClean="0">
                <a:effectLst/>
              </a:rPr>
              <a:t> Theological College and at the University College of Wales, </a:t>
            </a:r>
            <a:r>
              <a:rPr lang="en-US" dirty="0" err="1" smtClean="0">
                <a:effectLst/>
              </a:rPr>
              <a:t>Aberystwyth</a:t>
            </a:r>
            <a:r>
              <a:rPr lang="en-US" dirty="0" smtClean="0">
                <a:effectLst/>
              </a:rPr>
              <a:t>. He then went to Glasgow University for a year and on to Balliol College, Oxford where he studied Modern History. He was appointed Tutor in History at Lincoln College, Oxford until his appointment as Chief Inspector of Schools of the Welsh Board of Education in 1907. His influence both on Welsh education and on the conservation of the Welsh language was profound. He urged reform of the system that enforced education through the medium of English only (the Welsh Not) and revived the use of Welsh in school. He also edited magazines and published numerous articles with the aim of presenting a more natural, readable Welsh.</a:t>
            </a:r>
            <a:br>
              <a:rPr lang="en-US" dirty="0" smtClean="0">
                <a:effectLst/>
              </a:rPr>
            </a:br>
            <a:r>
              <a:rPr lang="en-US" dirty="0" err="1" smtClean="0">
                <a:effectLst/>
              </a:rPr>
              <a:t>Ifan</a:t>
            </a:r>
            <a:r>
              <a:rPr lang="en-US" dirty="0" smtClean="0">
                <a:effectLst/>
              </a:rPr>
              <a:t> </a:t>
            </a:r>
            <a:r>
              <a:rPr lang="en-US" dirty="0" err="1" smtClean="0">
                <a:effectLst/>
              </a:rPr>
              <a:t>ab</a:t>
            </a:r>
            <a:r>
              <a:rPr lang="en-US" dirty="0" smtClean="0">
                <a:effectLst/>
              </a:rPr>
              <a:t> Owen Edwards (1895-1970) was born at </a:t>
            </a:r>
            <a:r>
              <a:rPr lang="en-US" dirty="0" err="1" smtClean="0">
                <a:effectLst/>
              </a:rPr>
              <a:t>Llanuwchllyn</a:t>
            </a:r>
            <a:r>
              <a:rPr lang="en-US" dirty="0" smtClean="0">
                <a:effectLst/>
              </a:rPr>
              <a:t>, the son of O.M. Edwards and was educated at the University College of Wales, </a:t>
            </a:r>
            <a:r>
              <a:rPr lang="en-US" dirty="0" err="1" smtClean="0">
                <a:effectLst/>
              </a:rPr>
              <a:t>Aberystwyth</a:t>
            </a:r>
            <a:r>
              <a:rPr lang="en-US" dirty="0" smtClean="0">
                <a:effectLst/>
              </a:rPr>
              <a:t> where he read history. He served in the First World War and later taught at </a:t>
            </a:r>
            <a:r>
              <a:rPr lang="en-US" dirty="0" err="1" smtClean="0">
                <a:effectLst/>
              </a:rPr>
              <a:t>Dolgellau</a:t>
            </a:r>
            <a:r>
              <a:rPr lang="en-US" dirty="0" smtClean="0">
                <a:effectLst/>
              </a:rPr>
              <a:t>. He edited the magazine </a:t>
            </a:r>
            <a:r>
              <a:rPr lang="en-US" dirty="0" err="1" smtClean="0">
                <a:effectLst/>
              </a:rPr>
              <a:t>Cymru'r</a:t>
            </a:r>
            <a:r>
              <a:rPr lang="en-US" dirty="0" smtClean="0">
                <a:effectLst/>
              </a:rPr>
              <a:t> Plant and announced in 1922 his intention of starting a movement for the young people of Wales. The </a:t>
            </a:r>
            <a:r>
              <a:rPr lang="en-US" dirty="0" err="1" smtClean="0">
                <a:effectLst/>
              </a:rPr>
              <a:t>Urdd</a:t>
            </a:r>
            <a:r>
              <a:rPr lang="en-US" dirty="0" smtClean="0">
                <a:effectLst/>
              </a:rPr>
              <a:t> was founded in the same year and he spent the rest of his life furthering the aims of the League. He was knighted in 1947.</a:t>
            </a:r>
            <a:endParaRPr lang="en-US" dirty="0"/>
          </a:p>
        </p:txBody>
      </p:sp>
    </p:spTree>
    <p:extLst>
      <p:ext uri="{BB962C8B-B14F-4D97-AF65-F5344CB8AC3E}">
        <p14:creationId xmlns:p14="http://schemas.microsoft.com/office/powerpoint/2010/main" val="440276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static0.casgliad.sequence.co.uk/Cluster/Media/Items/000/000/008/081/Thumbnails/originalImage.jpg?v=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76200"/>
            <a:ext cx="7143750" cy="45243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28600" y="4635211"/>
            <a:ext cx="8610600" cy="1754326"/>
          </a:xfrm>
          <a:prstGeom prst="rect">
            <a:avLst/>
          </a:prstGeom>
          <a:noFill/>
        </p:spPr>
        <p:txBody>
          <a:bodyPr wrap="square" rtlCol="0">
            <a:spAutoFit/>
          </a:bodyPr>
          <a:lstStyle/>
          <a:p>
            <a:r>
              <a:rPr lang="en-US" dirty="0" smtClean="0">
                <a:effectLst/>
              </a:rPr>
              <a:t>This example of a 'Welsh Not' was found at Garth School, Bangor.  The 'Welsh Not' was used in some schools during the eighteenth and nineteenth century in a bid to prevent pupils from speaking Welsh. The 'Welsh Not', which usually consisted of a small piece of wood or slate inscribed with the letters 'W.N', was hung around the neck of a child who was caught speaking Welsh. At the end of the school day, the child wearing the 'Welsh Not' would be punished by the schoolteacher.</a:t>
            </a:r>
            <a:endParaRPr lang="en-US" dirty="0"/>
          </a:p>
        </p:txBody>
      </p:sp>
    </p:spTree>
    <p:extLst>
      <p:ext uri="{BB962C8B-B14F-4D97-AF65-F5344CB8AC3E}">
        <p14:creationId xmlns:p14="http://schemas.microsoft.com/office/powerpoint/2010/main" val="2161135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delwedd.llgc.org.uk/delweddau/xcm/xcm00019_scr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36" y="533400"/>
            <a:ext cx="4438650" cy="58769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delwedd.llgc.org.uk/delweddau/xcm/xcm00020_scrn.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1792" y="76200"/>
            <a:ext cx="4752208" cy="6492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1982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cardiff.ac.uk/insrv/images/scolar/image-20786-we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838200"/>
            <a:ext cx="3150108" cy="48463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886200" y="1371600"/>
            <a:ext cx="4876800" cy="4093428"/>
          </a:xfrm>
          <a:prstGeom prst="rect">
            <a:avLst/>
          </a:prstGeom>
          <a:noFill/>
        </p:spPr>
        <p:txBody>
          <a:bodyPr wrap="square" rtlCol="0">
            <a:spAutoFit/>
          </a:bodyPr>
          <a:lstStyle/>
          <a:p>
            <a:r>
              <a:rPr lang="en-GB" sz="2000" dirty="0" smtClean="0"/>
              <a:t>Over the centuries the ballad has played an important and influential role in Welsh social and cultural life. Broadside ballad production was in its heyday in Wales in the eighteenth and nineteenth centuries. Although not usually poetry of the highest order, this popular verse is an invaluable field of study for anyone interested in the language, literature, history, religion and music of modern Wales. These poems are also an indispensable source for the study of the daily life and world-view of the common people of Wales in the modern period.</a:t>
            </a:r>
            <a:endParaRPr lang="en-US" sz="2000" dirty="0"/>
          </a:p>
        </p:txBody>
      </p:sp>
    </p:spTree>
    <p:extLst>
      <p:ext uri="{BB962C8B-B14F-4D97-AF65-F5344CB8AC3E}">
        <p14:creationId xmlns:p14="http://schemas.microsoft.com/office/powerpoint/2010/main" val="2496077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4.bp.blogspot.com/_52IGDMu-J0M/S5MMDW3RDoI/AAAAAAAABGM/JZRNlGcMjn8/s400/Welsh+Language+Sampler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838200"/>
            <a:ext cx="5401112" cy="5212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1537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api.ning.com/files/jgpC333YI67Z52WlgjTxp-U89dvo9-bdX3pr1xZ1BjMC6mVV23Bkhih30Btxwwf9OwcMsPkVvLXhelfSjont4sAbzit7VL9v/Yrwyddo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264968"/>
            <a:ext cx="5743575" cy="714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255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llgc.org.uk/ymgyrchu/Iaith/CymIaith/IATI0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0" y="77986"/>
            <a:ext cx="4301744" cy="53035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38200" y="5562600"/>
            <a:ext cx="7162800" cy="369332"/>
          </a:xfrm>
          <a:prstGeom prst="rect">
            <a:avLst/>
          </a:prstGeom>
          <a:noFill/>
        </p:spPr>
        <p:txBody>
          <a:bodyPr wrap="square" rtlCol="0">
            <a:spAutoFit/>
          </a:bodyPr>
          <a:lstStyle/>
          <a:p>
            <a:r>
              <a:rPr lang="en-US" dirty="0" smtClean="0">
                <a:effectLst/>
              </a:rPr>
              <a:t>Cartoon by Richard </a:t>
            </a:r>
            <a:r>
              <a:rPr lang="en-US" dirty="0" err="1" smtClean="0">
                <a:effectLst/>
              </a:rPr>
              <a:t>Huws</a:t>
            </a:r>
            <a:r>
              <a:rPr lang="en-US" dirty="0" smtClean="0">
                <a:effectLst/>
              </a:rPr>
              <a:t> (1902-1980) about the Welsh language. </a:t>
            </a:r>
            <a:endParaRPr lang="en-US" dirty="0"/>
          </a:p>
        </p:txBody>
      </p:sp>
    </p:spTree>
    <p:extLst>
      <p:ext uri="{BB962C8B-B14F-4D97-AF65-F5344CB8AC3E}">
        <p14:creationId xmlns:p14="http://schemas.microsoft.com/office/powerpoint/2010/main" val="1784295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1720840"/>
            <a:ext cx="8534400" cy="3785652"/>
          </a:xfrm>
          <a:prstGeom prst="rect">
            <a:avLst/>
          </a:prstGeom>
        </p:spPr>
        <p:txBody>
          <a:bodyPr wrap="square">
            <a:spAutoFit/>
          </a:bodyPr>
          <a:lstStyle/>
          <a:p>
            <a:r>
              <a:rPr lang="en-US" sz="2400" b="1" dirty="0" smtClean="0">
                <a:effectLst/>
              </a:rPr>
              <a:t>'The language of Heaven‘</a:t>
            </a:r>
          </a:p>
          <a:p>
            <a:endParaRPr lang="en-US" sz="2400" b="1" dirty="0" smtClean="0">
              <a:effectLst/>
            </a:endParaRPr>
          </a:p>
          <a:p>
            <a:r>
              <a:rPr lang="en-US" sz="2400" dirty="0" smtClean="0">
                <a:effectLst/>
              </a:rPr>
              <a:t>The majority of Welsh people spoke Welsh as their first language up until the twentieth century. At the beginning of the 19th century, 70% of the population spoke only Welsh, 10% spoke Welsh and English, and 20% spoke only English. By the end of the century only half the population could speak Welsh. This was due to a number of complicated factors, including the arrival of the railways in Wales and the influx of thousands of people from England to work mainly in the industrial areas of the country.</a:t>
            </a:r>
            <a:endParaRPr lang="en-US" sz="2400" dirty="0">
              <a:effectLst/>
            </a:endParaRPr>
          </a:p>
        </p:txBody>
      </p:sp>
    </p:spTree>
    <p:extLst>
      <p:ext uri="{BB962C8B-B14F-4D97-AF65-F5344CB8AC3E}">
        <p14:creationId xmlns:p14="http://schemas.microsoft.com/office/powerpoint/2010/main" val="812230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2136339"/>
            <a:ext cx="8534400" cy="3108543"/>
          </a:xfrm>
          <a:prstGeom prst="rect">
            <a:avLst/>
          </a:prstGeom>
        </p:spPr>
        <p:txBody>
          <a:bodyPr wrap="square">
            <a:spAutoFit/>
          </a:bodyPr>
          <a:lstStyle/>
          <a:p>
            <a:r>
              <a:rPr lang="en-US" sz="2800" dirty="0" smtClean="0">
                <a:effectLst/>
              </a:rPr>
              <a:t>Although the language was flourishing in many aspects of life in Wales in the last decades of the 19th century, such as the chapel and the Eisteddfod, some argued that learning English was the means 'to get on in the world'. As a result of this attitude, proper consideration was not given to the Welsh language in the development of the education system in the second half of the 19th century.</a:t>
            </a:r>
            <a:endParaRPr lang="en-US" sz="2800" dirty="0">
              <a:effectLst/>
            </a:endParaRPr>
          </a:p>
        </p:txBody>
      </p:sp>
    </p:spTree>
    <p:extLst>
      <p:ext uri="{BB962C8B-B14F-4D97-AF65-F5344CB8AC3E}">
        <p14:creationId xmlns:p14="http://schemas.microsoft.com/office/powerpoint/2010/main" val="3662119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1443841"/>
            <a:ext cx="8839200" cy="4832092"/>
          </a:xfrm>
          <a:prstGeom prst="rect">
            <a:avLst/>
          </a:prstGeom>
        </p:spPr>
        <p:txBody>
          <a:bodyPr wrap="square">
            <a:spAutoFit/>
          </a:bodyPr>
          <a:lstStyle/>
          <a:p>
            <a:r>
              <a:rPr lang="en-US" sz="2800" b="1" dirty="0" smtClean="0">
                <a:effectLst/>
              </a:rPr>
              <a:t>The first 'Welsh Language Society'</a:t>
            </a:r>
          </a:p>
          <a:p>
            <a:r>
              <a:rPr lang="en-US" sz="2800" dirty="0" smtClean="0">
                <a:effectLst/>
              </a:rPr>
              <a:t>The first Welsh Language Society was established in 1885 to promote the use of the Welsh language in education. Dan Isaac Davies (1839-1887), a school inspector from </a:t>
            </a:r>
            <a:r>
              <a:rPr lang="en-US" sz="2800" dirty="0" err="1" smtClean="0">
                <a:effectLst/>
              </a:rPr>
              <a:t>Glamorgan</a:t>
            </a:r>
            <a:r>
              <a:rPr lang="en-US" sz="2800" dirty="0" smtClean="0">
                <a:effectLst/>
              </a:rPr>
              <a:t>, founded the society, with the support of the pacifist MP Henry Richard (1812-1888). Dan Isaac Davies published a series of articles entitled, '</a:t>
            </a:r>
            <a:r>
              <a:rPr lang="en-US" sz="2800" dirty="0" err="1" smtClean="0">
                <a:effectLst/>
              </a:rPr>
              <a:t>Tair</a:t>
            </a:r>
            <a:r>
              <a:rPr lang="en-US" sz="2800" dirty="0" smtClean="0">
                <a:effectLst/>
              </a:rPr>
              <a:t> </a:t>
            </a:r>
            <a:r>
              <a:rPr lang="en-US" sz="2800" dirty="0" err="1" smtClean="0">
                <a:effectLst/>
              </a:rPr>
              <a:t>miliwn</a:t>
            </a:r>
            <a:r>
              <a:rPr lang="en-US" sz="2800" dirty="0" smtClean="0">
                <a:effectLst/>
              </a:rPr>
              <a:t> o </a:t>
            </a:r>
            <a:r>
              <a:rPr lang="en-US" sz="2800" dirty="0" err="1" smtClean="0">
                <a:effectLst/>
              </a:rPr>
              <a:t>Gymru</a:t>
            </a:r>
            <a:r>
              <a:rPr lang="en-US" sz="2800" dirty="0" smtClean="0">
                <a:effectLst/>
              </a:rPr>
              <a:t> </a:t>
            </a:r>
            <a:r>
              <a:rPr lang="en-US" sz="2800" dirty="0" err="1" smtClean="0">
                <a:effectLst/>
              </a:rPr>
              <a:t>Dwy-ieithawg</a:t>
            </a:r>
            <a:r>
              <a:rPr lang="en-US" sz="2800" dirty="0" smtClean="0">
                <a:effectLst/>
              </a:rPr>
              <a:t> </a:t>
            </a:r>
            <a:r>
              <a:rPr lang="en-US" sz="2800" dirty="0" err="1" smtClean="0">
                <a:effectLst/>
              </a:rPr>
              <a:t>mewn</a:t>
            </a:r>
            <a:r>
              <a:rPr lang="en-US" sz="2800" dirty="0" smtClean="0">
                <a:effectLst/>
              </a:rPr>
              <a:t> can </a:t>
            </a:r>
            <a:r>
              <a:rPr lang="en-US" sz="2800" dirty="0" err="1" smtClean="0">
                <a:effectLst/>
              </a:rPr>
              <a:t>mlynedd</a:t>
            </a:r>
            <a:r>
              <a:rPr lang="en-US" sz="2800" dirty="0" smtClean="0">
                <a:effectLst/>
              </a:rPr>
              <a:t>', (3 million bilingual Welsh people in a hundred years time) which argued that an enlightened education policy would ensure 3 million bilingual Welsh people by 1985. </a:t>
            </a:r>
            <a:endParaRPr lang="en-US" sz="2800" dirty="0">
              <a:effectLst/>
            </a:endParaRPr>
          </a:p>
        </p:txBody>
      </p:sp>
    </p:spTree>
    <p:extLst>
      <p:ext uri="{BB962C8B-B14F-4D97-AF65-F5344CB8AC3E}">
        <p14:creationId xmlns:p14="http://schemas.microsoft.com/office/powerpoint/2010/main" val="4256575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1997839"/>
            <a:ext cx="8458200" cy="3970318"/>
          </a:xfrm>
          <a:prstGeom prst="rect">
            <a:avLst/>
          </a:prstGeom>
        </p:spPr>
        <p:txBody>
          <a:bodyPr wrap="square">
            <a:spAutoFit/>
          </a:bodyPr>
          <a:lstStyle/>
          <a:p>
            <a:r>
              <a:rPr lang="en-US" sz="2800" dirty="0" smtClean="0">
                <a:effectLst/>
              </a:rPr>
              <a:t>The Society succeeded in persuading the Royal Commission on Elementary Education to include a recommendation that Welsh should be used in elementary schools from 1889 onwards, but even then English was given far more attention than Welsh in the schools.</a:t>
            </a:r>
          </a:p>
          <a:p>
            <a:r>
              <a:rPr lang="en-US" sz="2800" dirty="0" smtClean="0">
                <a:effectLst/>
              </a:rPr>
              <a:t>With the sudden death of Dan Isaac Davies, the first society bearing the name '</a:t>
            </a:r>
            <a:r>
              <a:rPr lang="en-US" sz="2800" dirty="0" err="1" smtClean="0">
                <a:effectLst/>
              </a:rPr>
              <a:t>Cymdeithas</a:t>
            </a:r>
            <a:r>
              <a:rPr lang="en-US" sz="2800" dirty="0" smtClean="0">
                <a:effectLst/>
              </a:rPr>
              <a:t> </a:t>
            </a:r>
            <a:r>
              <a:rPr lang="en-US" sz="2800" dirty="0" err="1" smtClean="0">
                <a:effectLst/>
              </a:rPr>
              <a:t>yr</a:t>
            </a:r>
            <a:r>
              <a:rPr lang="en-US" sz="2800" dirty="0" smtClean="0">
                <a:effectLst/>
              </a:rPr>
              <a:t> </a:t>
            </a:r>
            <a:r>
              <a:rPr lang="en-US" sz="2800" dirty="0" err="1" smtClean="0">
                <a:effectLst/>
              </a:rPr>
              <a:t>Iaith</a:t>
            </a:r>
            <a:r>
              <a:rPr lang="en-US" sz="2800" dirty="0" smtClean="0">
                <a:effectLst/>
              </a:rPr>
              <a:t> </a:t>
            </a:r>
            <a:r>
              <a:rPr lang="en-US" sz="2800" dirty="0" err="1" smtClean="0">
                <a:effectLst/>
              </a:rPr>
              <a:t>Gymraeg</a:t>
            </a:r>
            <a:r>
              <a:rPr lang="en-US" sz="2800" dirty="0" smtClean="0">
                <a:effectLst/>
              </a:rPr>
              <a:t>', (Welsh Language Society), came to an end.</a:t>
            </a:r>
            <a:endParaRPr lang="en-US" sz="2800" dirty="0">
              <a:effectLst/>
            </a:endParaRPr>
          </a:p>
        </p:txBody>
      </p:sp>
    </p:spTree>
    <p:extLst>
      <p:ext uri="{BB962C8B-B14F-4D97-AF65-F5344CB8AC3E}">
        <p14:creationId xmlns:p14="http://schemas.microsoft.com/office/powerpoint/2010/main" val="4256575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582341"/>
            <a:ext cx="8458200" cy="4832092"/>
          </a:xfrm>
          <a:prstGeom prst="rect">
            <a:avLst/>
          </a:prstGeom>
        </p:spPr>
        <p:txBody>
          <a:bodyPr wrap="square">
            <a:spAutoFit/>
          </a:bodyPr>
          <a:lstStyle/>
          <a:p>
            <a:r>
              <a:rPr lang="en-US" sz="2800" b="1" dirty="0" smtClean="0">
                <a:effectLst/>
              </a:rPr>
              <a:t>The Welsh language petition</a:t>
            </a:r>
          </a:p>
          <a:p>
            <a:r>
              <a:rPr lang="en-US" sz="2800" dirty="0" smtClean="0">
                <a:effectLst/>
              </a:rPr>
              <a:t>A National Petition was launched during the National Eisteddfod of 1938 under the leadership of </a:t>
            </a:r>
            <a:r>
              <a:rPr lang="en-US" sz="2800" dirty="0" err="1" smtClean="0">
                <a:effectLst/>
              </a:rPr>
              <a:t>Undeb</a:t>
            </a:r>
            <a:r>
              <a:rPr lang="en-US" sz="2800" dirty="0" smtClean="0">
                <a:effectLst/>
              </a:rPr>
              <a:t> </a:t>
            </a:r>
            <a:r>
              <a:rPr lang="en-US" sz="2800" dirty="0" err="1" smtClean="0">
                <a:effectLst/>
              </a:rPr>
              <a:t>Cymru</a:t>
            </a:r>
            <a:r>
              <a:rPr lang="en-US" sz="2800" dirty="0" smtClean="0">
                <a:effectLst/>
              </a:rPr>
              <a:t> </a:t>
            </a:r>
            <a:r>
              <a:rPr lang="en-US" sz="2800" dirty="0" err="1" smtClean="0">
                <a:effectLst/>
              </a:rPr>
              <a:t>Fydd</a:t>
            </a:r>
            <a:r>
              <a:rPr lang="en-US" sz="2800" dirty="0" smtClean="0">
                <a:effectLst/>
              </a:rPr>
              <a:t> ('Young Wales'). The purpose of the petition was to demand equal status for the Welsh language, so that the Welsh language would be entitled to the same privileges as English in every aspect of the administration of the law and public services in Wales. Over a quarter of a million signatures were collected and the petition received the support of 30 out of the 36 Welsh Members of Parliament. </a:t>
            </a:r>
            <a:endParaRPr lang="en-US" sz="2800" dirty="0">
              <a:effectLst/>
            </a:endParaRPr>
          </a:p>
        </p:txBody>
      </p:sp>
    </p:spTree>
    <p:extLst>
      <p:ext uri="{BB962C8B-B14F-4D97-AF65-F5344CB8AC3E}">
        <p14:creationId xmlns:p14="http://schemas.microsoft.com/office/powerpoint/2010/main" val="4256575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ttp://www.llgc.org.uk/ymgyrchu/Iaith/CymIaith/IACI10.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36" y="-187036"/>
            <a:ext cx="5619750" cy="78200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791200" y="685800"/>
            <a:ext cx="3276600" cy="1477328"/>
          </a:xfrm>
          <a:prstGeom prst="rect">
            <a:avLst/>
          </a:prstGeom>
          <a:noFill/>
        </p:spPr>
        <p:txBody>
          <a:bodyPr wrap="square" rtlCol="0">
            <a:spAutoFit/>
          </a:bodyPr>
          <a:lstStyle/>
          <a:p>
            <a:r>
              <a:rPr lang="en-US" dirty="0" smtClean="0">
                <a:effectLst/>
              </a:rPr>
              <a:t>This led to the 1942 Welsh Courts Act which permitted the use of Welsh in law courts, but failed to ensure further rights for the language.</a:t>
            </a:r>
            <a:endParaRPr lang="en-US" dirty="0"/>
          </a:p>
        </p:txBody>
      </p:sp>
    </p:spTree>
    <p:extLst>
      <p:ext uri="{BB962C8B-B14F-4D97-AF65-F5344CB8AC3E}">
        <p14:creationId xmlns:p14="http://schemas.microsoft.com/office/powerpoint/2010/main" val="4256575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8600" y="1720840"/>
            <a:ext cx="8610600" cy="3970318"/>
          </a:xfrm>
          <a:prstGeom prst="rect">
            <a:avLst/>
          </a:prstGeom>
        </p:spPr>
        <p:txBody>
          <a:bodyPr wrap="square">
            <a:spAutoFit/>
          </a:bodyPr>
          <a:lstStyle/>
          <a:p>
            <a:r>
              <a:rPr lang="en-US" sz="2800" b="1" dirty="0" smtClean="0">
                <a:effectLst/>
              </a:rPr>
              <a:t>Educational Campaigns in the Twentieth Century</a:t>
            </a:r>
          </a:p>
          <a:p>
            <a:r>
              <a:rPr lang="en-US" sz="2800" dirty="0" smtClean="0">
                <a:effectLst/>
              </a:rPr>
              <a:t>Owen M Edwards, who was the Chief Inspector of Schools in Wales from 1907 to 1920, promoted the use of the Welsh language in primary schools, and Welsh language and literature were taught as subjects in the secondary schools that had been established as a result of the 1889 Education Act. The atmosphere in these secondary schools was still English in nature, even in the areas that were predominantly Welsh speaking.</a:t>
            </a:r>
            <a:endParaRPr lang="en-US" sz="2800" dirty="0">
              <a:effectLst/>
            </a:endParaRPr>
          </a:p>
        </p:txBody>
      </p:sp>
    </p:spTree>
    <p:extLst>
      <p:ext uri="{BB962C8B-B14F-4D97-AF65-F5344CB8AC3E}">
        <p14:creationId xmlns:p14="http://schemas.microsoft.com/office/powerpoint/2010/main" val="4256575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997839"/>
            <a:ext cx="8610600" cy="3539430"/>
          </a:xfrm>
          <a:prstGeom prst="rect">
            <a:avLst/>
          </a:prstGeom>
        </p:spPr>
        <p:txBody>
          <a:bodyPr wrap="square">
            <a:spAutoFit/>
          </a:bodyPr>
          <a:lstStyle/>
          <a:p>
            <a:r>
              <a:rPr lang="en-US" sz="2800" dirty="0" smtClean="0">
                <a:effectLst/>
              </a:rPr>
              <a:t>In 1939, at the start of the Second World War, the first school to teach solely through the medium of Welsh was established in </a:t>
            </a:r>
            <a:r>
              <a:rPr lang="en-US" sz="2800" dirty="0" err="1" smtClean="0">
                <a:effectLst/>
              </a:rPr>
              <a:t>Aberystwyth</a:t>
            </a:r>
            <a:r>
              <a:rPr lang="en-US" sz="2800" dirty="0" smtClean="0">
                <a:effectLst/>
              </a:rPr>
              <a:t>. English evacuees, who had been sent to the town in great numbers from English cities to avoid the bombing, were being taught in the local schools making the teaching of Welsh difficult. As a result Sir </a:t>
            </a:r>
            <a:r>
              <a:rPr lang="en-US" sz="2800" dirty="0" err="1" smtClean="0">
                <a:effectLst/>
              </a:rPr>
              <a:t>Ifan</a:t>
            </a:r>
            <a:r>
              <a:rPr lang="en-US" sz="2800" dirty="0" smtClean="0">
                <a:effectLst/>
              </a:rPr>
              <a:t> </a:t>
            </a:r>
            <a:r>
              <a:rPr lang="en-US" sz="2800" dirty="0" err="1" smtClean="0">
                <a:effectLst/>
              </a:rPr>
              <a:t>ab</a:t>
            </a:r>
            <a:r>
              <a:rPr lang="en-US" sz="2800" dirty="0" smtClean="0">
                <a:effectLst/>
              </a:rPr>
              <a:t> Owen Edwards (son of Owen M Edwards), decided to established the League of Youth Welsh School. </a:t>
            </a:r>
            <a:endParaRPr lang="en-US" sz="2800" dirty="0"/>
          </a:p>
        </p:txBody>
      </p:sp>
    </p:spTree>
    <p:extLst>
      <p:ext uri="{BB962C8B-B14F-4D97-AF65-F5344CB8AC3E}">
        <p14:creationId xmlns:p14="http://schemas.microsoft.com/office/powerpoint/2010/main" val="4256575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www.llgc.org.uk/ymgyrchu/Iaith/CymIaith/IACI06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152400"/>
            <a:ext cx="4742533" cy="6309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575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2551837"/>
            <a:ext cx="8001000" cy="1938992"/>
          </a:xfrm>
          <a:prstGeom prst="rect">
            <a:avLst/>
          </a:prstGeom>
        </p:spPr>
        <p:txBody>
          <a:bodyPr wrap="square">
            <a:spAutoFit/>
          </a:bodyPr>
          <a:lstStyle/>
          <a:p>
            <a:r>
              <a:rPr lang="en-US" sz="2400" dirty="0" smtClean="0">
                <a:effectLst/>
              </a:rPr>
              <a:t>The first seven pupils received all their lessons through the medium of Welsh. More children were educated in the school in due course, and following a fervent campaign it was established as an official school by the local education authority after the War.</a:t>
            </a:r>
            <a:endParaRPr lang="en-US" sz="2400" dirty="0"/>
          </a:p>
        </p:txBody>
      </p:sp>
    </p:spTree>
    <p:extLst>
      <p:ext uri="{BB962C8B-B14F-4D97-AF65-F5344CB8AC3E}">
        <p14:creationId xmlns:p14="http://schemas.microsoft.com/office/powerpoint/2010/main" val="3986333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2136339"/>
            <a:ext cx="8458200" cy="3539430"/>
          </a:xfrm>
          <a:prstGeom prst="rect">
            <a:avLst/>
          </a:prstGeom>
        </p:spPr>
        <p:txBody>
          <a:bodyPr wrap="square">
            <a:spAutoFit/>
          </a:bodyPr>
          <a:lstStyle/>
          <a:p>
            <a:r>
              <a:rPr lang="en-US" sz="2800" dirty="0" smtClean="0">
                <a:effectLst/>
              </a:rPr>
              <a:t>More Welsh schools were established across Wales after this, and in 1956 '</a:t>
            </a:r>
            <a:r>
              <a:rPr lang="en-US" sz="2800" dirty="0" err="1" smtClean="0">
                <a:effectLst/>
              </a:rPr>
              <a:t>Ysgol</a:t>
            </a:r>
            <a:r>
              <a:rPr lang="en-US" sz="2800" dirty="0" smtClean="0">
                <a:effectLst/>
              </a:rPr>
              <a:t> </a:t>
            </a:r>
            <a:r>
              <a:rPr lang="en-US" sz="2800" dirty="0" err="1" smtClean="0">
                <a:effectLst/>
              </a:rPr>
              <a:t>Glan</a:t>
            </a:r>
            <a:r>
              <a:rPr lang="en-US" sz="2800" dirty="0" smtClean="0">
                <a:effectLst/>
              </a:rPr>
              <a:t> </a:t>
            </a:r>
            <a:r>
              <a:rPr lang="en-US" sz="2800" dirty="0" err="1" smtClean="0">
                <a:effectLst/>
              </a:rPr>
              <a:t>Clwyd</a:t>
            </a:r>
            <a:r>
              <a:rPr lang="en-US" sz="2800" dirty="0" smtClean="0">
                <a:effectLst/>
              </a:rPr>
              <a:t>' was opened in </a:t>
            </a:r>
            <a:r>
              <a:rPr lang="en-US" sz="2800" dirty="0" err="1" smtClean="0">
                <a:effectLst/>
              </a:rPr>
              <a:t>Rhyl</a:t>
            </a:r>
            <a:r>
              <a:rPr lang="en-US" sz="2800" dirty="0" smtClean="0">
                <a:effectLst/>
              </a:rPr>
              <a:t>. This was the first secondary school where the pupils were taught through the medium of Welsh. By 1975, 7 bilingual secondary schools had been established. The establishment of these schools was usually a consequence of tireless campaigning by parents and pressure groups.</a:t>
            </a:r>
            <a:endParaRPr lang="en-US" sz="2800" dirty="0"/>
          </a:p>
        </p:txBody>
      </p:sp>
    </p:spTree>
    <p:extLst>
      <p:ext uri="{BB962C8B-B14F-4D97-AF65-F5344CB8AC3E}">
        <p14:creationId xmlns:p14="http://schemas.microsoft.com/office/powerpoint/2010/main" val="1029537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upload.wikimedia.org/wikipedia/en/thumb/1/10/Cofiwch_Dryweryn.jpg/200px-Cofiwch_Drywery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0" y="609600"/>
            <a:ext cx="4754880" cy="3566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537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95377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95377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TotalTime>
  <Words>1125</Words>
  <Application>Microsoft Office PowerPoint</Application>
  <PresentationFormat>On-screen Show (4:3)</PresentationFormat>
  <Paragraphs>21</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Welsh Medium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6</cp:revision>
  <dcterms:created xsi:type="dcterms:W3CDTF">2013-03-06T13:59:42Z</dcterms:created>
  <dcterms:modified xsi:type="dcterms:W3CDTF">2013-03-06T15:37:08Z</dcterms:modified>
</cp:coreProperties>
</file>