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2/5/2026</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57276462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2/5/2026</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8408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2/5/2026</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293519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2/5/2026</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25156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2/5/2026</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609316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2/5/2026</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66283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2/5/2026</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402533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2/5/2026</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271324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2/5/2026</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3454131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2/5/2026</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1907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2/5/2026</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96653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2/5/2026</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64137388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19" r:id="rId6"/>
    <p:sldLayoutId id="2147483715" r:id="rId7"/>
    <p:sldLayoutId id="2147483716" r:id="rId8"/>
    <p:sldLayoutId id="2147483717" r:id="rId9"/>
    <p:sldLayoutId id="2147483718" r:id="rId10"/>
    <p:sldLayoutId id="2147483720"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longtermplan.nhs.uk/" TargetMode="External"/><Relationship Id="rId13" Type="http://schemas.openxmlformats.org/officeDocument/2006/relationships/hyperlink" Target="https://www.who.int/news-room/fact-sheets/detail/ageing-and-health" TargetMode="External"/><Relationship Id="rId3" Type="http://schemas.openxmlformats.org/officeDocument/2006/relationships/hyperlink" Target="https://ageing-better.org.uk/our-ageing-population-state-ageing-2023-4" TargetMode="External"/><Relationship Id="rId7" Type="http://schemas.openxmlformats.org/officeDocument/2006/relationships/hyperlink" Target="https://www.longtermplan.nhs.uk/?utm_source=chatgpt.com" TargetMode="External"/><Relationship Id="rId12" Type="http://schemas.openxmlformats.org/officeDocument/2006/relationships/hyperlink" Target="https://www.who.int/news-room/fact-sheets/detail/ageing-and-health?utm_source=chatgpt.com" TargetMode="External"/><Relationship Id="rId2" Type="http://schemas.openxmlformats.org/officeDocument/2006/relationships/hyperlink" Target="https://ageing-better.org.uk/our-ageing-population-state-ageing-2023-4?utm_source=chatgpt.com" TargetMode="External"/><Relationship Id="rId1" Type="http://schemas.openxmlformats.org/officeDocument/2006/relationships/slideLayout" Target="../slideLayouts/slideLayout2.xml"/><Relationship Id="rId6" Type="http://schemas.openxmlformats.org/officeDocument/2006/relationships/hyperlink" Target="https://www.kingsfund.org.uk/insight-and-analysis/blogs/hitting-sweet-spot-nhs-long-term-plan" TargetMode="External"/><Relationship Id="rId11" Type="http://schemas.openxmlformats.org/officeDocument/2006/relationships/hyperlink" Target="https://doi.org/10.1002/wps.21299" TargetMode="External"/><Relationship Id="rId5" Type="http://schemas.openxmlformats.org/officeDocument/2006/relationships/hyperlink" Target="https://www.gov.uk/guidance/equality-act-2010-guidance" TargetMode="External"/><Relationship Id="rId10" Type="http://schemas.openxmlformats.org/officeDocument/2006/relationships/hyperlink" Target="https://www.parliament.uk/about/living-heritage/transformingsociety/livinglearning/coll-9-health1/coll-9-health/" TargetMode="External"/><Relationship Id="rId4" Type="http://schemas.openxmlformats.org/officeDocument/2006/relationships/hyperlink" Target="https://www.gov.uk/guidance/equality-act-2010-guidance?utm_source=chatgpt.com" TargetMode="External"/><Relationship Id="rId9" Type="http://schemas.openxmlformats.org/officeDocument/2006/relationships/hyperlink" Target="https://www.nice.org.uk/guidance/qs137/chapter/quality-statement-3-social-particip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38"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40" name="Rectangle 3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DF3068-69BB-149E-BC01-16740753EDFC}"/>
              </a:ext>
            </a:extLst>
          </p:cNvPr>
          <p:cNvSpPr>
            <a:spLocks noGrp="1"/>
          </p:cNvSpPr>
          <p:nvPr>
            <p:ph type="ctrTitle"/>
          </p:nvPr>
        </p:nvSpPr>
        <p:spPr>
          <a:xfrm>
            <a:off x="1068497" y="1063256"/>
            <a:ext cx="5312254" cy="1540106"/>
          </a:xfrm>
        </p:spPr>
        <p:txBody>
          <a:bodyPr vert="horz" lIns="91440" tIns="45720" rIns="91440" bIns="45720" rtlCol="0" anchor="t">
            <a:normAutofit/>
          </a:bodyPr>
          <a:lstStyle/>
          <a:p>
            <a:r>
              <a:rPr lang="en-US" sz="5100" b="1" i="1" kern="1200" spc="100" baseline="0">
                <a:solidFill>
                  <a:schemeClr val="tx1">
                    <a:lumMod val="85000"/>
                    <a:lumOff val="15000"/>
                  </a:schemeClr>
                </a:solidFill>
                <a:latin typeface="+mj-lt"/>
                <a:ea typeface="+mj-ea"/>
                <a:cs typeface="+mj-cs"/>
                <a:sym typeface="Times New Roman"/>
              </a:rPr>
              <a:t>Empowering the Older Person</a:t>
            </a:r>
            <a:endParaRPr lang="en-US" sz="5100" b="1" i="1" kern="1200" spc="100" baseline="0">
              <a:solidFill>
                <a:schemeClr val="tx1">
                  <a:lumMod val="85000"/>
                  <a:lumOff val="15000"/>
                </a:schemeClr>
              </a:solidFill>
              <a:latin typeface="+mj-lt"/>
              <a:ea typeface="+mj-ea"/>
              <a:cs typeface="+mj-cs"/>
            </a:endParaRPr>
          </a:p>
        </p:txBody>
      </p:sp>
      <p:cxnSp>
        <p:nvCxnSpPr>
          <p:cNvPr id="42" name="Straight Connector 41">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CD8FB36D-510C-9D77-97DB-CB348FDBC4A0}"/>
              </a:ext>
            </a:extLst>
          </p:cNvPr>
          <p:cNvSpPr>
            <a:spLocks noGrp="1"/>
          </p:cNvSpPr>
          <p:nvPr>
            <p:ph type="subTitle" idx="1"/>
          </p:nvPr>
        </p:nvSpPr>
        <p:spPr>
          <a:xfrm>
            <a:off x="1068497" y="2933390"/>
            <a:ext cx="5312254" cy="2861349"/>
          </a:xfrm>
        </p:spPr>
        <p:txBody>
          <a:bodyPr vert="horz" lIns="91440" tIns="45720" rIns="91440" bIns="45720" rtlCol="0">
            <a:normAutofit/>
          </a:bodyPr>
          <a:lstStyle/>
          <a:p>
            <a:pPr marL="182880">
              <a:lnSpc>
                <a:spcPct val="110000"/>
              </a:lnSpc>
            </a:pPr>
            <a:r>
              <a:rPr lang="en-US" dirty="0"/>
              <a:t>Student Name: Maryam shahid</a:t>
            </a:r>
          </a:p>
          <a:p>
            <a:pPr marL="182880">
              <a:lnSpc>
                <a:spcPct val="110000"/>
              </a:lnSpc>
            </a:pPr>
            <a:r>
              <a:rPr lang="en-US" dirty="0"/>
              <a:t>Student ID: 2314794</a:t>
            </a:r>
          </a:p>
          <a:p>
            <a:pPr marL="182880">
              <a:lnSpc>
                <a:spcPct val="110000"/>
              </a:lnSpc>
            </a:pPr>
            <a:r>
              <a:rPr lang="en-US" dirty="0"/>
              <a:t>Module Code: BMHP6027</a:t>
            </a:r>
          </a:p>
          <a:p>
            <a:pPr marL="182880">
              <a:lnSpc>
                <a:spcPct val="110000"/>
              </a:lnSpc>
            </a:pPr>
            <a:r>
              <a:rPr lang="en-US" dirty="0"/>
              <a:t>Module Name: Empowering the Older Person</a:t>
            </a:r>
          </a:p>
        </p:txBody>
      </p:sp>
      <p:sp>
        <p:nvSpPr>
          <p:cNvPr id="44" name="Freeform: Shape 43">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Two people holding hands">
            <a:extLst>
              <a:ext uri="{FF2B5EF4-FFF2-40B4-BE49-F238E27FC236}">
                <a16:creationId xmlns:a16="http://schemas.microsoft.com/office/drawing/2014/main" id="{3CE4E483-049E-F5DC-9621-FB5EC2C2220D}"/>
              </a:ext>
            </a:extLst>
          </p:cNvPr>
          <p:cNvPicPr>
            <a:picLocks noChangeAspect="1"/>
          </p:cNvPicPr>
          <p:nvPr/>
        </p:nvPicPr>
        <p:blipFill>
          <a:blip r:embed="rId2"/>
          <a:srcRect l="14762" r="18029"/>
          <a:stretch>
            <a:fillRect/>
          </a:stretch>
        </p:blipFill>
        <p:spPr>
          <a:xfrm>
            <a:off x="8150087" y="1682009"/>
            <a:ext cx="3434963" cy="3398726"/>
          </a:xfrm>
          <a:prstGeom prst="rect">
            <a:avLst/>
          </a:prstGeom>
        </p:spPr>
      </p:pic>
      <p:sp>
        <p:nvSpPr>
          <p:cNvPr id="4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984754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3E32C40-149F-2C6B-9069-9820AC0DE062}"/>
              </a:ext>
            </a:extLst>
          </p:cNvPr>
          <p:cNvSpPr>
            <a:spLocks noGrp="1"/>
          </p:cNvSpPr>
          <p:nvPr>
            <p:ph type="title"/>
          </p:nvPr>
        </p:nvSpPr>
        <p:spPr>
          <a:xfrm>
            <a:off x="758952" y="420625"/>
            <a:ext cx="10667998" cy="1326814"/>
          </a:xfrm>
        </p:spPr>
        <p:txBody>
          <a:bodyPr vert="horz" lIns="91440" tIns="45720" rIns="91440" bIns="45720" rtlCol="0" anchor="ctr">
            <a:normAutofit fontScale="90000"/>
          </a:bodyPr>
          <a:lstStyle/>
          <a:p>
            <a:r>
              <a:rPr lang="en-US" sz="4700" b="1" i="1" kern="1200" spc="100" baseline="0" dirty="0">
                <a:solidFill>
                  <a:schemeClr val="tx1">
                    <a:lumMod val="85000"/>
                    <a:lumOff val="15000"/>
                  </a:schemeClr>
                </a:solidFill>
                <a:latin typeface="+mj-lt"/>
                <a:ea typeface="+mj-ea"/>
                <a:cs typeface="+mj-cs"/>
                <a:sym typeface="Times New Roman"/>
              </a:rPr>
              <a:t>Introduction to Ageing and Empowerment</a:t>
            </a:r>
            <a:endParaRPr lang="en-US" sz="4700" b="1" i="1" kern="1200" spc="100" baseline="0" dirty="0">
              <a:solidFill>
                <a:schemeClr val="tx1">
                  <a:lumMod val="85000"/>
                  <a:lumOff val="15000"/>
                </a:schemeClr>
              </a:solidFill>
              <a:latin typeface="+mj-lt"/>
              <a:ea typeface="+mj-ea"/>
              <a:cs typeface="+mj-cs"/>
            </a:endParaRPr>
          </a:p>
        </p:txBody>
      </p:sp>
      <p:cxnSp>
        <p:nvCxnSpPr>
          <p:cNvPr id="21" name="Straight Connector 20">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7" name="Google Shape;157;p3">
            <a:extLst>
              <a:ext uri="{FF2B5EF4-FFF2-40B4-BE49-F238E27FC236}">
                <a16:creationId xmlns:a16="http://schemas.microsoft.com/office/drawing/2014/main" id="{A58DEB2E-79B1-B687-4708-79A391DDE768}"/>
              </a:ext>
            </a:extLst>
          </p:cNvPr>
          <p:cNvPicPr preferRelativeResize="0"/>
          <p:nvPr/>
        </p:nvPicPr>
        <p:blipFill>
          <a:blip r:embed="rId2"/>
          <a:stretch>
            <a:fillRect/>
          </a:stretch>
        </p:blipFill>
        <p:spPr>
          <a:xfrm>
            <a:off x="497153" y="2412731"/>
            <a:ext cx="4928529" cy="3779977"/>
          </a:xfrm>
          <a:prstGeom prst="rect">
            <a:avLst/>
          </a:prstGeom>
          <a:noFill/>
        </p:spPr>
      </p:pic>
      <p:sp>
        <p:nvSpPr>
          <p:cNvPr id="6" name="Google Shape;154;p3">
            <a:extLst>
              <a:ext uri="{FF2B5EF4-FFF2-40B4-BE49-F238E27FC236}">
                <a16:creationId xmlns:a16="http://schemas.microsoft.com/office/drawing/2014/main" id="{99692ECC-9EE0-F012-17A5-8CDB1593F3AD}"/>
              </a:ext>
            </a:extLst>
          </p:cNvPr>
          <p:cNvSpPr txBox="1">
            <a:spLocks/>
          </p:cNvSpPr>
          <p:nvPr/>
        </p:nvSpPr>
        <p:spPr>
          <a:xfrm>
            <a:off x="5922835" y="2203776"/>
            <a:ext cx="5861175" cy="3579788"/>
          </a:xfrm>
          <a:prstGeom prst="rect">
            <a:avLst/>
          </a:prstGeom>
        </p:spPr>
        <p:txBody>
          <a:bodyPr spcFirstLastPara="1" vert="horz" lIns="91440" tIns="45720" rIns="91440" bIns="45720" rtlCol="0" anchorCtr="0">
            <a:noAutofit/>
          </a:bodyPr>
          <a:lst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92100">
              <a:lnSpc>
                <a:spcPct val="100000"/>
              </a:lnSpc>
              <a:buSzPts val="1000"/>
              <a:buFont typeface="Arial" panose="020B0604020202020204" pitchFamily="34" charset="0"/>
              <a:buChar char="●"/>
            </a:pPr>
            <a:r>
              <a:rPr lang="en-US" sz="1800" dirty="0">
                <a:latin typeface="Arial" panose="020B0604020202020204" pitchFamily="34" charset="0"/>
                <a:cs typeface="Arial" panose="020B0604020202020204" pitchFamily="34" charset="0"/>
                <a:sym typeface="Times New Roman"/>
              </a:rPr>
              <a:t>Ageing is a complex process that has biological alterations as explained by the theories such as genetic programming, DNA regulation, and cellular senescence or damage and error theories (Lu, 2023).</a:t>
            </a:r>
          </a:p>
          <a:p>
            <a:pPr indent="-292100">
              <a:lnSpc>
                <a:spcPct val="100000"/>
              </a:lnSpc>
              <a:buSzPts val="1000"/>
              <a:buFont typeface="Arial" panose="020B0604020202020204" pitchFamily="34" charset="0"/>
              <a:buChar char="●"/>
            </a:pPr>
            <a:r>
              <a:rPr lang="en-US" sz="1800" dirty="0">
                <a:latin typeface="Arial" panose="020B0604020202020204" pitchFamily="34" charset="0"/>
                <a:cs typeface="Arial" panose="020B0604020202020204" pitchFamily="34" charset="0"/>
                <a:sym typeface="Times New Roman"/>
              </a:rPr>
              <a:t>Empowerment is a process in which people gain greater decision-making power over their </a:t>
            </a:r>
            <a:r>
              <a:rPr lang="en-US" sz="1800" dirty="0" err="1">
                <a:latin typeface="Arial" panose="020B0604020202020204" pitchFamily="34" charset="0"/>
                <a:cs typeface="Arial" panose="020B0604020202020204" pitchFamily="34" charset="0"/>
                <a:sym typeface="Times New Roman"/>
              </a:rPr>
              <a:t>behaviours</a:t>
            </a:r>
            <a:r>
              <a:rPr lang="en-US" sz="1800" dirty="0">
                <a:latin typeface="Arial" panose="020B0604020202020204" pitchFamily="34" charset="0"/>
                <a:cs typeface="Arial" panose="020B0604020202020204" pitchFamily="34" charset="0"/>
                <a:sym typeface="Times New Roman"/>
              </a:rPr>
              <a:t> and choices that affect their health so that they can have dignity and meaningful living despite their physical conditions (Hickmann, 2022).</a:t>
            </a:r>
          </a:p>
          <a:p>
            <a:pPr indent="-292100">
              <a:lnSpc>
                <a:spcPct val="100000"/>
              </a:lnSpc>
              <a:buSzPts val="1000"/>
              <a:buFont typeface="Arial" panose="020B0604020202020204" pitchFamily="34" charset="0"/>
              <a:buChar char="●"/>
            </a:pPr>
            <a:r>
              <a:rPr lang="en-US" sz="1800" dirty="0">
                <a:latin typeface="Arial" panose="020B0604020202020204" pitchFamily="34" charset="0"/>
                <a:cs typeface="Arial" panose="020B0604020202020204" pitchFamily="34" charset="0"/>
                <a:sym typeface="Times New Roman"/>
              </a:rPr>
              <a:t>In this presentation, the needs of older people in terms of care and support will be evaluated based on social theories, UK laws and regulations, and the effectiveness of existing care services and technological advancements.</a:t>
            </a:r>
          </a:p>
        </p:txBody>
      </p:sp>
      <p:sp>
        <p:nvSpPr>
          <p:cNvPr id="2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8" name="Google Shape;158;p3">
            <a:extLst>
              <a:ext uri="{FF2B5EF4-FFF2-40B4-BE49-F238E27FC236}">
                <a16:creationId xmlns:a16="http://schemas.microsoft.com/office/drawing/2014/main" id="{399C7D5A-BB68-B109-1D8F-BA7DF9761620}"/>
              </a:ext>
            </a:extLst>
          </p:cNvPr>
          <p:cNvSpPr txBox="1"/>
          <p:nvPr/>
        </p:nvSpPr>
        <p:spPr>
          <a:xfrm>
            <a:off x="1392006" y="6290875"/>
            <a:ext cx="3000000" cy="461635"/>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dirty="0">
                <a:latin typeface="Times New Roman"/>
                <a:ea typeface="Times New Roman"/>
                <a:cs typeface="Times New Roman"/>
                <a:sym typeface="Times New Roman"/>
              </a:rPr>
              <a:t>(Springernature.com, 2024)</a:t>
            </a:r>
            <a:endParaRPr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1032978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79C7F7-5872-D3B6-600E-A980D39ADDC2}"/>
              </a:ext>
            </a:extLst>
          </p:cNvPr>
          <p:cNvSpPr>
            <a:spLocks noGrp="1"/>
          </p:cNvSpPr>
          <p:nvPr>
            <p:ph type="title"/>
          </p:nvPr>
        </p:nvSpPr>
        <p:spPr>
          <a:xfrm>
            <a:off x="758952" y="420625"/>
            <a:ext cx="10667998" cy="1326814"/>
          </a:xfrm>
        </p:spPr>
        <p:txBody>
          <a:bodyPr vert="horz" lIns="91440" tIns="45720" rIns="91440" bIns="45720" rtlCol="0" anchor="ctr">
            <a:normAutofit/>
          </a:bodyPr>
          <a:lstStyle/>
          <a:p>
            <a:r>
              <a:rPr lang="en-US" sz="5100" b="1" i="1" kern="1200" spc="100" baseline="0" dirty="0">
                <a:solidFill>
                  <a:schemeClr val="tx1">
                    <a:lumMod val="85000"/>
                    <a:lumOff val="15000"/>
                  </a:schemeClr>
                </a:solidFill>
                <a:latin typeface="+mj-lt"/>
                <a:ea typeface="+mj-ea"/>
                <a:cs typeface="+mj-cs"/>
                <a:sym typeface="Times New Roman"/>
              </a:rPr>
              <a:t>The Global and UK Demographic Shift</a:t>
            </a:r>
            <a:endParaRPr lang="en-US" sz="5100" b="1" i="1" kern="1200" spc="100" baseline="0" dirty="0">
              <a:solidFill>
                <a:schemeClr val="tx1">
                  <a:lumMod val="85000"/>
                  <a:lumOff val="15000"/>
                </a:schemeClr>
              </a:solidFill>
              <a:latin typeface="+mj-lt"/>
              <a:ea typeface="+mj-ea"/>
              <a:cs typeface="+mj-cs"/>
            </a:endParaRPr>
          </a:p>
        </p:txBody>
      </p:sp>
      <p:cxnSp>
        <p:nvCxnSpPr>
          <p:cNvPr id="38" name="Straight Connector 37">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5" name="Google Shape;167;g3bcc9bf1ad5_0_49">
            <a:extLst>
              <a:ext uri="{FF2B5EF4-FFF2-40B4-BE49-F238E27FC236}">
                <a16:creationId xmlns:a16="http://schemas.microsoft.com/office/drawing/2014/main" id="{1C935F6E-30E6-0274-5E8C-6AC6C8300983}"/>
              </a:ext>
            </a:extLst>
          </p:cNvPr>
          <p:cNvPicPr preferRelativeResize="0"/>
          <p:nvPr/>
        </p:nvPicPr>
        <p:blipFill>
          <a:blip r:embed="rId2"/>
          <a:srcRect r="4426" b="1"/>
          <a:stretch>
            <a:fillRect/>
          </a:stretch>
        </p:blipFill>
        <p:spPr>
          <a:xfrm>
            <a:off x="563229" y="2464171"/>
            <a:ext cx="4599432" cy="3410712"/>
          </a:xfrm>
          <a:prstGeom prst="rect">
            <a:avLst/>
          </a:prstGeom>
          <a:noFill/>
        </p:spPr>
      </p:pic>
      <p:sp>
        <p:nvSpPr>
          <p:cNvPr id="4" name="Google Shape;164;g3bcc9bf1ad5_0_49">
            <a:extLst>
              <a:ext uri="{FF2B5EF4-FFF2-40B4-BE49-F238E27FC236}">
                <a16:creationId xmlns:a16="http://schemas.microsoft.com/office/drawing/2014/main" id="{05135746-B509-ECF6-5420-393305B541C2}"/>
              </a:ext>
            </a:extLst>
          </p:cNvPr>
          <p:cNvSpPr txBox="1">
            <a:spLocks/>
          </p:cNvSpPr>
          <p:nvPr/>
        </p:nvSpPr>
        <p:spPr>
          <a:xfrm>
            <a:off x="5725889" y="2101718"/>
            <a:ext cx="5937504" cy="3579788"/>
          </a:xfrm>
          <a:prstGeom prst="rect">
            <a:avLst/>
          </a:prstGeom>
        </p:spPr>
        <p:txBody>
          <a:bodyPr spcFirstLastPara="1" vert="horz" lIns="91440" tIns="45720" rIns="91440" bIns="45720" rtlCol="0" anchorCtr="0">
            <a:noAutofit/>
          </a:bodyPr>
          <a:lst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92100">
              <a:lnSpc>
                <a:spcPct val="100000"/>
              </a:lnSpc>
              <a:buSzPts val="1000"/>
              <a:buFont typeface="Arial" panose="020B0604020202020204" pitchFamily="34" charset="0"/>
              <a:buChar char="●"/>
            </a:pPr>
            <a:r>
              <a:rPr lang="en-US" dirty="0">
                <a:latin typeface="Arial" panose="020B0604020202020204" pitchFamily="34" charset="0"/>
                <a:cs typeface="Arial" panose="020B0604020202020204" pitchFamily="34" charset="0"/>
                <a:sym typeface="Times New Roman"/>
              </a:rPr>
              <a:t>The world is undergoing a global demographic change in which someone out of every six will be 60 years and more by 2030 (World Health Organization, 2025).</a:t>
            </a:r>
          </a:p>
          <a:p>
            <a:pPr indent="-292100">
              <a:lnSpc>
                <a:spcPct val="100000"/>
              </a:lnSpc>
              <a:buSzPts val="1000"/>
              <a:buFont typeface="Arial" panose="020B0604020202020204" pitchFamily="34" charset="0"/>
              <a:buChar char="●"/>
            </a:pPr>
            <a:r>
              <a:rPr lang="en-US" dirty="0">
                <a:latin typeface="Arial" panose="020B0604020202020204" pitchFamily="34" charset="0"/>
                <a:cs typeface="Arial" panose="020B0604020202020204" pitchFamily="34" charset="0"/>
                <a:sym typeface="Times New Roman"/>
              </a:rPr>
              <a:t>In the United Kingdom, the ageing population is about 12 million aged 65 years and 5.4 million aged 75 years and above (Centre for Ageing Better, 2023).</a:t>
            </a:r>
          </a:p>
          <a:p>
            <a:pPr indent="-292100">
              <a:lnSpc>
                <a:spcPct val="100000"/>
              </a:lnSpc>
              <a:buSzPts val="1000"/>
              <a:buFont typeface="Arial" panose="020B0604020202020204" pitchFamily="34" charset="0"/>
              <a:buChar char="●"/>
            </a:pPr>
            <a:r>
              <a:rPr lang="en-US" dirty="0">
                <a:latin typeface="Arial" panose="020B0604020202020204" pitchFamily="34" charset="0"/>
                <a:cs typeface="Arial" panose="020B0604020202020204" pitchFamily="34" charset="0"/>
                <a:sym typeface="Times New Roman"/>
              </a:rPr>
              <a:t>This increasing ageing population presents a great burden to both the health and the social care processes such as increased cost as well as increased general demand of the care services.</a:t>
            </a:r>
          </a:p>
        </p:txBody>
      </p:sp>
      <p:sp>
        <p:nvSpPr>
          <p:cNvPr id="40"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Google Shape;168;g3bcc9bf1ad5_0_49">
            <a:extLst>
              <a:ext uri="{FF2B5EF4-FFF2-40B4-BE49-F238E27FC236}">
                <a16:creationId xmlns:a16="http://schemas.microsoft.com/office/drawing/2014/main" id="{40216DCB-950B-0B0E-D327-4330CDB0BFD9}"/>
              </a:ext>
            </a:extLst>
          </p:cNvPr>
          <p:cNvSpPr txBox="1"/>
          <p:nvPr/>
        </p:nvSpPr>
        <p:spPr>
          <a:xfrm>
            <a:off x="1236557" y="6135624"/>
            <a:ext cx="3000000" cy="461635"/>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b="1" dirty="0">
                <a:latin typeface="Times New Roman"/>
                <a:ea typeface="Times New Roman"/>
                <a:cs typeface="Times New Roman"/>
                <a:sym typeface="Times New Roman"/>
              </a:rPr>
              <a:t>(Bloomberg, 2022)</a:t>
            </a:r>
            <a:endParaRPr b="1"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342233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8B8CD-4A2C-016B-07FD-3E1C931F44E4}"/>
              </a:ext>
            </a:extLst>
          </p:cNvPr>
          <p:cNvSpPr>
            <a:spLocks noGrp="1"/>
          </p:cNvSpPr>
          <p:nvPr>
            <p:ph type="title"/>
          </p:nvPr>
        </p:nvSpPr>
        <p:spPr>
          <a:xfrm>
            <a:off x="758952" y="420625"/>
            <a:ext cx="10667998" cy="1326814"/>
          </a:xfrm>
        </p:spPr>
        <p:txBody>
          <a:bodyPr vert="horz" lIns="91440" tIns="45720" rIns="91440" bIns="45720" rtlCol="0" anchor="ctr">
            <a:normAutofit/>
          </a:bodyPr>
          <a:lstStyle/>
          <a:p>
            <a:r>
              <a:rPr lang="en-US" sz="4700" i="1" kern="1200" spc="100" baseline="0">
                <a:solidFill>
                  <a:schemeClr val="bg1"/>
                </a:solidFill>
                <a:latin typeface="+mj-lt"/>
                <a:ea typeface="+mj-ea"/>
                <a:cs typeface="+mj-cs"/>
                <a:sym typeface="Times New Roman"/>
              </a:rPr>
              <a:t>Assessing Holistic Care and Support Needs</a:t>
            </a:r>
            <a:endParaRPr lang="en-US" sz="4700" i="1" kern="1200" spc="100" baseline="0">
              <a:solidFill>
                <a:schemeClr val="bg1"/>
              </a:solidFill>
              <a:latin typeface="+mj-lt"/>
              <a:ea typeface="+mj-ea"/>
              <a:cs typeface="+mj-cs"/>
            </a:endParaRPr>
          </a:p>
        </p:txBody>
      </p:sp>
      <p:sp>
        <p:nvSpPr>
          <p:cNvPr id="4" name="Google Shape;174;g3bcc9bf1ad5_0_56">
            <a:extLst>
              <a:ext uri="{FF2B5EF4-FFF2-40B4-BE49-F238E27FC236}">
                <a16:creationId xmlns:a16="http://schemas.microsoft.com/office/drawing/2014/main" id="{D3E89881-3E8D-8308-357C-80975360354E}"/>
              </a:ext>
            </a:extLst>
          </p:cNvPr>
          <p:cNvSpPr txBox="1">
            <a:spLocks/>
          </p:cNvSpPr>
          <p:nvPr/>
        </p:nvSpPr>
        <p:spPr>
          <a:xfrm>
            <a:off x="493776" y="2722524"/>
            <a:ext cx="6039340" cy="3368920"/>
          </a:xfrm>
          <a:prstGeom prst="rect">
            <a:avLst/>
          </a:prstGeom>
        </p:spPr>
        <p:txBody>
          <a:bodyPr spcFirstLastPara="1" vert="horz" lIns="91440" tIns="45720" rIns="91440" bIns="45720" rtlCol="0" anchor="ctr" anchorCtr="0">
            <a:noAutofit/>
          </a:bodyPr>
          <a:lst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92100">
              <a:lnSpc>
                <a:spcPct val="100000"/>
              </a:lnSpc>
              <a:buSzPts val="1000"/>
              <a:buFont typeface="Arial" panose="020B0604020202020204" pitchFamily="34" charset="0"/>
              <a:buChar char="●"/>
            </a:pPr>
            <a:r>
              <a:rPr lang="en-US" dirty="0">
                <a:latin typeface="Arial" panose="020B0604020202020204" pitchFamily="34" charset="0"/>
                <a:cs typeface="Arial" panose="020B0604020202020204" pitchFamily="34" charset="0"/>
                <a:sym typeface="Times New Roman"/>
              </a:rPr>
              <a:t>By 2030, one out of every six people in the world will be aged 60 and over, and 12 million people aged 65 and above are already in the UK today (World Health Organization, 2025).</a:t>
            </a:r>
          </a:p>
          <a:p>
            <a:pPr indent="-292100">
              <a:lnSpc>
                <a:spcPct val="100000"/>
              </a:lnSpc>
              <a:buSzPts val="1000"/>
              <a:buFont typeface="Arial" panose="020B0604020202020204" pitchFamily="34" charset="0"/>
              <a:buChar char="●"/>
            </a:pPr>
            <a:r>
              <a:rPr lang="en-US" dirty="0">
                <a:latin typeface="Arial" panose="020B0604020202020204" pitchFamily="34" charset="0"/>
                <a:cs typeface="Arial" panose="020B0604020202020204" pitchFamily="34" charset="0"/>
                <a:sym typeface="Times New Roman"/>
              </a:rPr>
              <a:t>The Five Giants: The UK welfare state, created on the 1942 Beveridge Report, was set out to kill Want, Disease, Ignorance, Squalor, and Idleness (Parliament.uk, 2025).</a:t>
            </a:r>
          </a:p>
          <a:p>
            <a:pPr indent="-292100">
              <a:lnSpc>
                <a:spcPct val="100000"/>
              </a:lnSpc>
              <a:buSzPts val="1000"/>
              <a:buFont typeface="Arial" panose="020B0604020202020204" pitchFamily="34" charset="0"/>
              <a:buChar char="●"/>
            </a:pPr>
            <a:r>
              <a:rPr lang="en-US" dirty="0">
                <a:latin typeface="Arial" panose="020B0604020202020204" pitchFamily="34" charset="0"/>
                <a:cs typeface="Arial" panose="020B0604020202020204" pitchFamily="34" charset="0"/>
                <a:sym typeface="Times New Roman"/>
              </a:rPr>
              <a:t>The King’s Fund confirms the increase in multi-morbidity (multiple long-term conditions) and the need to completely transform the approaches to the funding and integration of the NHS and social care (Kingsfund.org.uk, 2025).</a:t>
            </a:r>
          </a:p>
        </p:txBody>
      </p:sp>
      <p:pic>
        <p:nvPicPr>
          <p:cNvPr id="5" name="Google Shape;177;g3bcc9bf1ad5_0_56">
            <a:extLst>
              <a:ext uri="{FF2B5EF4-FFF2-40B4-BE49-F238E27FC236}">
                <a16:creationId xmlns:a16="http://schemas.microsoft.com/office/drawing/2014/main" id="{771A1F27-BE65-A781-F7CB-386D80768867}"/>
              </a:ext>
            </a:extLst>
          </p:cNvPr>
          <p:cNvPicPr preferRelativeResize="0"/>
          <p:nvPr/>
        </p:nvPicPr>
        <p:blipFill>
          <a:blip r:embed="rId2"/>
          <a:stretch>
            <a:fillRect/>
          </a:stretch>
        </p:blipFill>
        <p:spPr>
          <a:xfrm>
            <a:off x="6949439" y="2429581"/>
            <a:ext cx="4477511" cy="3207798"/>
          </a:xfrm>
          <a:prstGeom prst="rect">
            <a:avLst/>
          </a:prstGeom>
          <a:noFill/>
        </p:spPr>
      </p:pic>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Google Shape;178;g3bcc9bf1ad5_0_56">
            <a:extLst>
              <a:ext uri="{FF2B5EF4-FFF2-40B4-BE49-F238E27FC236}">
                <a16:creationId xmlns:a16="http://schemas.microsoft.com/office/drawing/2014/main" id="{BCD9C166-0359-9195-C90A-B09609DE6EE3}"/>
              </a:ext>
            </a:extLst>
          </p:cNvPr>
          <p:cNvSpPr txBox="1"/>
          <p:nvPr/>
        </p:nvSpPr>
        <p:spPr>
          <a:xfrm>
            <a:off x="7692000" y="5755277"/>
            <a:ext cx="3000000" cy="492412"/>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sz="2000" b="1" dirty="0">
                <a:latin typeface="Times New Roman"/>
                <a:ea typeface="Times New Roman"/>
                <a:cs typeface="Times New Roman"/>
                <a:sym typeface="Times New Roman"/>
              </a:rPr>
              <a:t>(Gov.uk, 2026)</a:t>
            </a:r>
            <a:endParaRPr sz="2000" b="1"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2922658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9FA30B-9E66-0CC6-AD52-8B002D86DFF6}"/>
              </a:ext>
            </a:extLst>
          </p:cNvPr>
          <p:cNvSpPr>
            <a:spLocks noGrp="1"/>
          </p:cNvSpPr>
          <p:nvPr>
            <p:ph type="title"/>
          </p:nvPr>
        </p:nvSpPr>
        <p:spPr>
          <a:xfrm>
            <a:off x="758952" y="420625"/>
            <a:ext cx="10667998" cy="1326814"/>
          </a:xfrm>
        </p:spPr>
        <p:txBody>
          <a:bodyPr vert="horz" lIns="91440" tIns="45720" rIns="91440" bIns="45720" rtlCol="0" anchor="ctr">
            <a:normAutofit/>
          </a:bodyPr>
          <a:lstStyle/>
          <a:p>
            <a:pPr algn="ctr"/>
            <a:r>
              <a:rPr lang="en-US" sz="4200" b="1" i="1" kern="1200" spc="100" baseline="0" dirty="0">
                <a:solidFill>
                  <a:schemeClr val="bg1"/>
                </a:solidFill>
                <a:latin typeface="+mj-lt"/>
                <a:ea typeface="+mj-ea"/>
                <a:cs typeface="+mj-cs"/>
                <a:sym typeface="Times New Roman"/>
              </a:rPr>
              <a:t>Theoretical Frameworks: Activity and Continuity Theories</a:t>
            </a:r>
            <a:endParaRPr lang="en-US" sz="4200" b="1" i="1" kern="1200" spc="100" baseline="0" dirty="0">
              <a:solidFill>
                <a:schemeClr val="bg1"/>
              </a:solidFill>
              <a:latin typeface="+mj-lt"/>
              <a:ea typeface="+mj-ea"/>
              <a:cs typeface="+mj-cs"/>
            </a:endParaRPr>
          </a:p>
        </p:txBody>
      </p:sp>
      <p:sp>
        <p:nvSpPr>
          <p:cNvPr id="4" name="Google Shape;184;g3bcc9bf1ad5_0_63">
            <a:extLst>
              <a:ext uri="{FF2B5EF4-FFF2-40B4-BE49-F238E27FC236}">
                <a16:creationId xmlns:a16="http://schemas.microsoft.com/office/drawing/2014/main" id="{C3429466-F008-B579-E520-C0C6E42A09CD}"/>
              </a:ext>
            </a:extLst>
          </p:cNvPr>
          <p:cNvSpPr txBox="1">
            <a:spLocks/>
          </p:cNvSpPr>
          <p:nvPr/>
        </p:nvSpPr>
        <p:spPr>
          <a:xfrm>
            <a:off x="502920" y="2722524"/>
            <a:ext cx="6039340" cy="3368920"/>
          </a:xfrm>
          <a:prstGeom prst="rect">
            <a:avLst/>
          </a:prstGeom>
        </p:spPr>
        <p:txBody>
          <a:bodyPr spcFirstLastPara="1" vert="horz" lIns="91440" tIns="45720" rIns="91440" bIns="45720" rtlCol="0" anchor="ctr" anchorCtr="0">
            <a:noAutofit/>
          </a:bodyPr>
          <a:lst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92100">
              <a:lnSpc>
                <a:spcPct val="100000"/>
              </a:lnSpc>
              <a:buSzPts val="1000"/>
              <a:buFont typeface="Arial" panose="020B0604020202020204" pitchFamily="34" charset="0"/>
              <a:buChar char="●"/>
            </a:pPr>
            <a:r>
              <a:rPr lang="en-US" dirty="0">
                <a:latin typeface="Arial" panose="020B0604020202020204" pitchFamily="34" charset="0"/>
                <a:cs typeface="Arial" panose="020B0604020202020204" pitchFamily="34" charset="0"/>
                <a:sym typeface="Times New Roman"/>
              </a:rPr>
              <a:t>According to the Activity Theory, successful ageing and higher life satisfaction are gained when older people are active and have physical and social activities (Jarosz, 2022).</a:t>
            </a:r>
          </a:p>
          <a:p>
            <a:pPr indent="-292100">
              <a:lnSpc>
                <a:spcPct val="100000"/>
              </a:lnSpc>
              <a:buSzPts val="1000"/>
              <a:buFont typeface="Arial" panose="020B0604020202020204" pitchFamily="34" charset="0"/>
              <a:buChar char="●"/>
            </a:pPr>
            <a:r>
              <a:rPr lang="en-US" dirty="0">
                <a:latin typeface="Arial" panose="020B0604020202020204" pitchFamily="34" charset="0"/>
                <a:cs typeface="Arial" panose="020B0604020202020204" pitchFamily="34" charset="0"/>
                <a:sym typeface="Times New Roman"/>
              </a:rPr>
              <a:t>Continuity Theory argues that people adjust to the process of ageing by adhering to similar </a:t>
            </a:r>
            <a:r>
              <a:rPr lang="en-US" dirty="0" err="1">
                <a:latin typeface="Arial" panose="020B0604020202020204" pitchFamily="34" charset="0"/>
                <a:cs typeface="Arial" panose="020B0604020202020204" pitchFamily="34" charset="0"/>
                <a:sym typeface="Times New Roman"/>
              </a:rPr>
              <a:t>behavioural</a:t>
            </a:r>
            <a:r>
              <a:rPr lang="en-US" dirty="0">
                <a:latin typeface="Arial" panose="020B0604020202020204" pitchFamily="34" charset="0"/>
                <a:cs typeface="Arial" panose="020B0604020202020204" pitchFamily="34" charset="0"/>
                <a:sym typeface="Times New Roman"/>
              </a:rPr>
              <a:t>, habitual and lifestyle patterns that they had adopted later on in their lives (Hall </a:t>
            </a:r>
            <a:r>
              <a:rPr lang="en-US" i="1" dirty="0">
                <a:latin typeface="Arial" panose="020B0604020202020204" pitchFamily="34" charset="0"/>
                <a:cs typeface="Arial" panose="020B0604020202020204" pitchFamily="34" charset="0"/>
                <a:sym typeface="Times New Roman"/>
              </a:rPr>
              <a:t>et al. </a:t>
            </a:r>
            <a:r>
              <a:rPr lang="en-US" dirty="0">
                <a:latin typeface="Arial" panose="020B0604020202020204" pitchFamily="34" charset="0"/>
                <a:cs typeface="Arial" panose="020B0604020202020204" pitchFamily="34" charset="0"/>
                <a:sym typeface="Times New Roman"/>
              </a:rPr>
              <a:t>2025).</a:t>
            </a:r>
          </a:p>
          <a:p>
            <a:pPr indent="-292100">
              <a:lnSpc>
                <a:spcPct val="100000"/>
              </a:lnSpc>
              <a:buSzPts val="1000"/>
              <a:buFont typeface="Arial" panose="020B0604020202020204" pitchFamily="34" charset="0"/>
              <a:buChar char="●"/>
            </a:pPr>
            <a:r>
              <a:rPr lang="en-US" dirty="0">
                <a:latin typeface="Arial" panose="020B0604020202020204" pitchFamily="34" charset="0"/>
                <a:cs typeface="Arial" panose="020B0604020202020204" pitchFamily="34" charset="0"/>
                <a:sym typeface="Times New Roman"/>
              </a:rPr>
              <a:t>NICE guidelines are in line with these theories and specify the use of interventions, which led to social involvement and isolation prevention to sustain mental well-being. (Nice.org.uk, 2016)</a:t>
            </a:r>
          </a:p>
        </p:txBody>
      </p:sp>
      <p:pic>
        <p:nvPicPr>
          <p:cNvPr id="5" name="Google Shape;187;g3bcc9bf1ad5_0_63">
            <a:extLst>
              <a:ext uri="{FF2B5EF4-FFF2-40B4-BE49-F238E27FC236}">
                <a16:creationId xmlns:a16="http://schemas.microsoft.com/office/drawing/2014/main" id="{EE91941D-8F7C-E06B-EED6-9A03FE8948BC}"/>
              </a:ext>
            </a:extLst>
          </p:cNvPr>
          <p:cNvPicPr preferRelativeResize="0"/>
          <p:nvPr/>
        </p:nvPicPr>
        <p:blipFill>
          <a:blip r:embed="rId2"/>
          <a:stretch>
            <a:fillRect/>
          </a:stretch>
        </p:blipFill>
        <p:spPr>
          <a:xfrm>
            <a:off x="6739128" y="2168063"/>
            <a:ext cx="4435831" cy="4024206"/>
          </a:xfrm>
          <a:prstGeom prst="rect">
            <a:avLst/>
          </a:prstGeom>
          <a:noFill/>
        </p:spPr>
      </p:pic>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Google Shape;188;g3bcc9bf1ad5_0_63">
            <a:extLst>
              <a:ext uri="{FF2B5EF4-FFF2-40B4-BE49-F238E27FC236}">
                <a16:creationId xmlns:a16="http://schemas.microsoft.com/office/drawing/2014/main" id="{B45A925F-9E56-AD45-FFC0-F5E22FA93F7B}"/>
              </a:ext>
            </a:extLst>
          </p:cNvPr>
          <p:cNvSpPr txBox="1"/>
          <p:nvPr/>
        </p:nvSpPr>
        <p:spPr>
          <a:xfrm>
            <a:off x="7457043" y="6211715"/>
            <a:ext cx="3000000" cy="430857"/>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sz="1600" b="1" dirty="0">
                <a:latin typeface="Times New Roman"/>
                <a:ea typeface="Times New Roman"/>
                <a:cs typeface="Times New Roman"/>
                <a:sym typeface="Times New Roman"/>
              </a:rPr>
              <a:t>(Napa-activities.co.uk, 2024)</a:t>
            </a:r>
            <a:endParaRPr sz="1600" b="1"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3673410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090821-122C-E9D4-41C1-003603AC35EF}"/>
              </a:ext>
            </a:extLst>
          </p:cNvPr>
          <p:cNvSpPr>
            <a:spLocks noGrp="1"/>
          </p:cNvSpPr>
          <p:nvPr>
            <p:ph type="title"/>
          </p:nvPr>
        </p:nvSpPr>
        <p:spPr>
          <a:xfrm>
            <a:off x="758952" y="420625"/>
            <a:ext cx="10667998" cy="1326814"/>
          </a:xfrm>
        </p:spPr>
        <p:txBody>
          <a:bodyPr vert="horz" lIns="91440" tIns="45720" rIns="91440" bIns="45720" rtlCol="0" anchor="ctr">
            <a:normAutofit/>
          </a:bodyPr>
          <a:lstStyle/>
          <a:p>
            <a:pPr algn="ctr"/>
            <a:r>
              <a:rPr lang="en-US" sz="4200" b="1" i="1" kern="1200" spc="100" baseline="0" dirty="0">
                <a:solidFill>
                  <a:schemeClr val="bg1"/>
                </a:solidFill>
                <a:latin typeface="+mj-lt"/>
                <a:ea typeface="+mj-ea"/>
                <a:cs typeface="+mj-cs"/>
                <a:sym typeface="Times New Roman"/>
              </a:rPr>
              <a:t>Theoretical Frameworks: Disengagement and Life Course Theories</a:t>
            </a:r>
            <a:endParaRPr lang="en-US" sz="4200" b="1" i="1" kern="1200" spc="100" baseline="0" dirty="0">
              <a:solidFill>
                <a:schemeClr val="bg1"/>
              </a:solidFill>
              <a:latin typeface="+mj-lt"/>
              <a:ea typeface="+mj-ea"/>
              <a:cs typeface="+mj-cs"/>
            </a:endParaRPr>
          </a:p>
        </p:txBody>
      </p:sp>
      <p:sp>
        <p:nvSpPr>
          <p:cNvPr id="4" name="Google Shape;194;g3bcc9bf1ad5_0_70">
            <a:extLst>
              <a:ext uri="{FF2B5EF4-FFF2-40B4-BE49-F238E27FC236}">
                <a16:creationId xmlns:a16="http://schemas.microsoft.com/office/drawing/2014/main" id="{6D7B916C-6072-45A1-2077-436009490796}"/>
              </a:ext>
            </a:extLst>
          </p:cNvPr>
          <p:cNvSpPr txBox="1">
            <a:spLocks/>
          </p:cNvSpPr>
          <p:nvPr/>
        </p:nvSpPr>
        <p:spPr>
          <a:xfrm>
            <a:off x="379477" y="2722524"/>
            <a:ext cx="6694998" cy="3368920"/>
          </a:xfrm>
          <a:prstGeom prst="rect">
            <a:avLst/>
          </a:prstGeom>
        </p:spPr>
        <p:txBody>
          <a:bodyPr spcFirstLastPara="1" vert="horz" lIns="91440" tIns="45720" rIns="91440" bIns="45720" rtlCol="0" anchor="ctr" anchorCtr="0">
            <a:noAutofit/>
          </a:bodyPr>
          <a:lst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buSzPts val="1000"/>
              <a:buFont typeface="Wingdings" panose="05000000000000000000" pitchFamily="2" charset="2"/>
              <a:buChar char="Ø"/>
            </a:pPr>
            <a:r>
              <a:rPr lang="en-US" dirty="0">
                <a:latin typeface="Arial" panose="020B0604020202020204" pitchFamily="34" charset="0"/>
                <a:cs typeface="Arial" panose="020B0604020202020204" pitchFamily="34" charset="0"/>
                <a:sym typeface="Times New Roman"/>
              </a:rPr>
              <a:t>Disengagement Theory refers to ageing as a process of reciprocal withdrawal between the society and the individual, which is described as a natural process, but is usually </a:t>
            </a:r>
            <a:r>
              <a:rPr lang="en-US" dirty="0" err="1">
                <a:latin typeface="Arial" panose="020B0604020202020204" pitchFamily="34" charset="0"/>
                <a:cs typeface="Arial" panose="020B0604020202020204" pitchFamily="34" charset="0"/>
                <a:sym typeface="Times New Roman"/>
              </a:rPr>
              <a:t>criticised</a:t>
            </a:r>
            <a:r>
              <a:rPr lang="en-US" dirty="0">
                <a:latin typeface="Arial" panose="020B0604020202020204" pitchFamily="34" charset="0"/>
                <a:cs typeface="Arial" panose="020B0604020202020204" pitchFamily="34" charset="0"/>
                <a:sym typeface="Times New Roman"/>
              </a:rPr>
              <a:t> due to the assumption that it is always voluntary (Yalçın and Aktaş, 2024).</a:t>
            </a:r>
          </a:p>
          <a:p>
            <a:pPr>
              <a:lnSpc>
                <a:spcPct val="100000"/>
              </a:lnSpc>
              <a:buSzPts val="1000"/>
              <a:buFont typeface="Wingdings" panose="05000000000000000000" pitchFamily="2" charset="2"/>
              <a:buChar char="Ø"/>
            </a:pPr>
            <a:r>
              <a:rPr lang="en-US" dirty="0">
                <a:latin typeface="Arial" panose="020B0604020202020204" pitchFamily="34" charset="0"/>
                <a:cs typeface="Arial" panose="020B0604020202020204" pitchFamily="34" charset="0"/>
                <a:sym typeface="Times New Roman"/>
              </a:rPr>
              <a:t>The Life Course Theory focuses on the way social, psychological, and physical health achievements in adulthood are affected by the experiences throughout the lifespan.</a:t>
            </a:r>
          </a:p>
          <a:p>
            <a:pPr>
              <a:lnSpc>
                <a:spcPct val="100000"/>
              </a:lnSpc>
              <a:buSzPts val="1000"/>
              <a:buFont typeface="Wingdings" panose="05000000000000000000" pitchFamily="2" charset="2"/>
              <a:buChar char="Ø"/>
            </a:pPr>
            <a:r>
              <a:rPr lang="en-US" dirty="0">
                <a:latin typeface="Arial" panose="020B0604020202020204" pitchFamily="34" charset="0"/>
                <a:cs typeface="Arial" panose="020B0604020202020204" pitchFamily="34" charset="0"/>
                <a:sym typeface="Times New Roman"/>
              </a:rPr>
              <a:t>The association of these frameworks with practice promotes the creation of a person-</a:t>
            </a:r>
            <a:r>
              <a:rPr lang="en-US" dirty="0" err="1">
                <a:latin typeface="Arial" panose="020B0604020202020204" pitchFamily="34" charset="0"/>
                <a:cs typeface="Arial" panose="020B0604020202020204" pitchFamily="34" charset="0"/>
                <a:sym typeface="Times New Roman"/>
              </a:rPr>
              <a:t>centred</a:t>
            </a:r>
            <a:r>
              <a:rPr lang="en-US" dirty="0">
                <a:latin typeface="Arial" panose="020B0604020202020204" pitchFamily="34" charset="0"/>
                <a:cs typeface="Arial" panose="020B0604020202020204" pitchFamily="34" charset="0"/>
                <a:sym typeface="Times New Roman"/>
              </a:rPr>
              <a:t> care plan based on the respect of individual autonomy and unique life experiences (van Loon et al. 2023).</a:t>
            </a:r>
          </a:p>
        </p:txBody>
      </p:sp>
      <p:pic>
        <p:nvPicPr>
          <p:cNvPr id="6" name="Google Shape;197;g3bcc9bf1ad5_0_70">
            <a:extLst>
              <a:ext uri="{FF2B5EF4-FFF2-40B4-BE49-F238E27FC236}">
                <a16:creationId xmlns:a16="http://schemas.microsoft.com/office/drawing/2014/main" id="{AA4517EC-2F70-BBF9-1466-430F41FA122E}"/>
              </a:ext>
            </a:extLst>
          </p:cNvPr>
          <p:cNvPicPr preferRelativeResize="0"/>
          <p:nvPr/>
        </p:nvPicPr>
        <p:blipFill>
          <a:blip r:embed="rId2"/>
          <a:stretch>
            <a:fillRect/>
          </a:stretch>
        </p:blipFill>
        <p:spPr>
          <a:xfrm>
            <a:off x="7453951" y="2267712"/>
            <a:ext cx="3973000" cy="3151677"/>
          </a:xfrm>
          <a:prstGeom prst="rect">
            <a:avLst/>
          </a:prstGeom>
          <a:noFill/>
        </p:spPr>
      </p:pic>
      <p:sp>
        <p:nvSpPr>
          <p:cNvPr id="2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7" name="Google Shape;198;g3bcc9bf1ad5_0_70">
            <a:extLst>
              <a:ext uri="{FF2B5EF4-FFF2-40B4-BE49-F238E27FC236}">
                <a16:creationId xmlns:a16="http://schemas.microsoft.com/office/drawing/2014/main" id="{2A297E31-B7E3-032D-DD68-4CA7B323F7FD}"/>
              </a:ext>
            </a:extLst>
          </p:cNvPr>
          <p:cNvSpPr txBox="1"/>
          <p:nvPr/>
        </p:nvSpPr>
        <p:spPr>
          <a:xfrm>
            <a:off x="8133237" y="5575032"/>
            <a:ext cx="3000000" cy="461635"/>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b="1" dirty="0">
                <a:latin typeface="Times New Roman"/>
                <a:ea typeface="Times New Roman"/>
                <a:cs typeface="Times New Roman"/>
                <a:sym typeface="Times New Roman"/>
              </a:rPr>
              <a:t>(Springernature.com, 2024)</a:t>
            </a:r>
            <a:endParaRPr b="1"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973640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E671D-6B15-0AC7-4AB0-8490384071DA}"/>
              </a:ext>
            </a:extLst>
          </p:cNvPr>
          <p:cNvSpPr>
            <a:spLocks noGrp="1"/>
          </p:cNvSpPr>
          <p:nvPr>
            <p:ph type="title"/>
          </p:nvPr>
        </p:nvSpPr>
        <p:spPr>
          <a:xfrm>
            <a:off x="758952" y="420625"/>
            <a:ext cx="10667998" cy="1326814"/>
          </a:xfrm>
        </p:spPr>
        <p:txBody>
          <a:bodyPr vert="horz" lIns="91440" tIns="45720" rIns="91440" bIns="45720" rtlCol="0" anchor="ctr">
            <a:normAutofit fontScale="90000"/>
          </a:bodyPr>
          <a:lstStyle/>
          <a:p>
            <a:pPr algn="ctr"/>
            <a:r>
              <a:rPr lang="en-US" sz="4700" b="1" i="1" kern="1200" spc="100" baseline="0" dirty="0">
                <a:solidFill>
                  <a:schemeClr val="tx1">
                    <a:lumMod val="85000"/>
                    <a:lumOff val="15000"/>
                  </a:schemeClr>
                </a:solidFill>
                <a:latin typeface="+mj-lt"/>
                <a:ea typeface="+mj-ea"/>
                <a:cs typeface="+mj-cs"/>
                <a:sym typeface="Times New Roman"/>
              </a:rPr>
              <a:t>National Policy and Legislative Frameworks</a:t>
            </a:r>
            <a:endParaRPr lang="en-US" sz="4700" b="1" i="1" kern="1200" spc="100" baseline="0" dirty="0">
              <a:solidFill>
                <a:schemeClr val="tx1">
                  <a:lumMod val="85000"/>
                  <a:lumOff val="15000"/>
                </a:schemeClr>
              </a:solidFill>
              <a:latin typeface="+mj-lt"/>
              <a:ea typeface="+mj-ea"/>
              <a:cs typeface="+mj-cs"/>
            </a:endParaRPr>
          </a:p>
        </p:txBody>
      </p:sp>
      <p:cxnSp>
        <p:nvCxnSpPr>
          <p:cNvPr id="33" name="Straight Connector 32">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5" name="Google Shape;207;g3bcc9bf1ad5_0_77">
            <a:extLst>
              <a:ext uri="{FF2B5EF4-FFF2-40B4-BE49-F238E27FC236}">
                <a16:creationId xmlns:a16="http://schemas.microsoft.com/office/drawing/2014/main" id="{84567459-21D7-3D28-0355-B48CD9525ED0}"/>
              </a:ext>
            </a:extLst>
          </p:cNvPr>
          <p:cNvPicPr preferRelativeResize="0"/>
          <p:nvPr/>
        </p:nvPicPr>
        <p:blipFill>
          <a:blip r:embed="rId2"/>
          <a:stretch>
            <a:fillRect/>
          </a:stretch>
        </p:blipFill>
        <p:spPr>
          <a:xfrm>
            <a:off x="989421" y="2372573"/>
            <a:ext cx="5455228" cy="3409517"/>
          </a:xfrm>
          <a:prstGeom prst="rect">
            <a:avLst/>
          </a:prstGeom>
          <a:noFill/>
        </p:spPr>
      </p:pic>
      <p:sp>
        <p:nvSpPr>
          <p:cNvPr id="4" name="Google Shape;204;g3bcc9bf1ad5_0_77">
            <a:extLst>
              <a:ext uri="{FF2B5EF4-FFF2-40B4-BE49-F238E27FC236}">
                <a16:creationId xmlns:a16="http://schemas.microsoft.com/office/drawing/2014/main" id="{16CD6D63-A14C-4509-0D79-60440E8C5294}"/>
              </a:ext>
            </a:extLst>
          </p:cNvPr>
          <p:cNvSpPr txBox="1">
            <a:spLocks/>
          </p:cNvSpPr>
          <p:nvPr/>
        </p:nvSpPr>
        <p:spPr>
          <a:xfrm>
            <a:off x="6821424" y="2202302"/>
            <a:ext cx="5074920" cy="3579788"/>
          </a:xfrm>
          <a:prstGeom prst="rect">
            <a:avLst/>
          </a:prstGeom>
        </p:spPr>
        <p:txBody>
          <a:bodyPr spcFirstLastPara="1" vert="horz" lIns="91440" tIns="45720" rIns="91440" bIns="45720" rtlCol="0" anchorCtr="0">
            <a:noAutofit/>
          </a:bodyPr>
          <a:lst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buSzPts val="1000"/>
            </a:pPr>
            <a:r>
              <a:rPr lang="en-US" sz="1600" dirty="0">
                <a:sym typeface="Times New Roman"/>
              </a:rPr>
              <a:t>One of the primary legislative driving forces is the Care Act 2014, which is moving towards emphasis on personal wellbeing and </a:t>
            </a:r>
            <a:r>
              <a:rPr lang="en-US" sz="1600" dirty="0" err="1">
                <a:sym typeface="Times New Roman"/>
              </a:rPr>
              <a:t>personalisation</a:t>
            </a:r>
            <a:r>
              <a:rPr lang="en-US" sz="1600" dirty="0">
                <a:sym typeface="Times New Roman"/>
              </a:rPr>
              <a:t> and avoidance of care requirements (Barnes et al. 2026).</a:t>
            </a:r>
          </a:p>
          <a:p>
            <a:pPr>
              <a:lnSpc>
                <a:spcPct val="100000"/>
              </a:lnSpc>
              <a:buSzPts val="1000"/>
            </a:pPr>
            <a:r>
              <a:rPr lang="en-US" sz="1600" dirty="0">
                <a:sym typeface="Times New Roman"/>
              </a:rPr>
              <a:t>Equality Act 2010 has offered the much-needed safeguard against discrimination challenges based on age, and older adults are shown fair treatment and health and social services (Gov.uk, 2026).</a:t>
            </a:r>
          </a:p>
          <a:p>
            <a:pPr>
              <a:lnSpc>
                <a:spcPct val="100000"/>
              </a:lnSpc>
              <a:buSzPts val="1000"/>
            </a:pPr>
            <a:r>
              <a:rPr lang="en-US" sz="1600" dirty="0">
                <a:sym typeface="Times New Roman"/>
              </a:rPr>
              <a:t>The NHS Long Term Plan has strategic commitments supporting the ageing populations by recommending integrated services and better models of community-based care (NHS England, 2026).</a:t>
            </a:r>
          </a:p>
        </p:txBody>
      </p:sp>
      <p:sp>
        <p:nvSpPr>
          <p:cNvPr id="3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Google Shape;208;g3bcc9bf1ad5_0_77">
            <a:extLst>
              <a:ext uri="{FF2B5EF4-FFF2-40B4-BE49-F238E27FC236}">
                <a16:creationId xmlns:a16="http://schemas.microsoft.com/office/drawing/2014/main" id="{DF215BAB-2697-5823-0A3F-F1C7EC58B81B}"/>
              </a:ext>
            </a:extLst>
          </p:cNvPr>
          <p:cNvSpPr txBox="1"/>
          <p:nvPr/>
        </p:nvSpPr>
        <p:spPr>
          <a:xfrm>
            <a:off x="2217035" y="5889187"/>
            <a:ext cx="3000000" cy="430857"/>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sz="1600" b="1" dirty="0">
                <a:latin typeface="Times New Roman"/>
                <a:ea typeface="Times New Roman"/>
                <a:cs typeface="Times New Roman"/>
                <a:sym typeface="Times New Roman"/>
              </a:rPr>
              <a:t>(Equalengineers.com, 2027)</a:t>
            </a:r>
            <a:endParaRPr sz="1600" b="1"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33683172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C4E321-D811-2032-85F4-A204C30C6006}"/>
              </a:ext>
            </a:extLst>
          </p:cNvPr>
          <p:cNvSpPr>
            <a:spLocks noGrp="1"/>
          </p:cNvSpPr>
          <p:nvPr>
            <p:ph type="title"/>
          </p:nvPr>
        </p:nvSpPr>
        <p:spPr>
          <a:xfrm>
            <a:off x="758952" y="420625"/>
            <a:ext cx="10667998" cy="1326814"/>
          </a:xfrm>
        </p:spPr>
        <p:txBody>
          <a:bodyPr vert="horz" lIns="91440" tIns="45720" rIns="91440" bIns="45720" rtlCol="0" anchor="ctr">
            <a:normAutofit fontScale="90000"/>
          </a:bodyPr>
          <a:lstStyle/>
          <a:p>
            <a:pPr algn="ctr"/>
            <a:r>
              <a:rPr lang="en-US" sz="4700" b="1" i="1" kern="1200" spc="100" baseline="0" dirty="0">
                <a:solidFill>
                  <a:schemeClr val="tx1">
                    <a:lumMod val="85000"/>
                    <a:lumOff val="15000"/>
                  </a:schemeClr>
                </a:solidFill>
                <a:latin typeface="+mj-lt"/>
                <a:ea typeface="+mj-ea"/>
                <a:cs typeface="+mj-cs"/>
                <a:sym typeface="Times New Roman"/>
              </a:rPr>
              <a:t>Evaluation of Domiciliary and Live-In Care</a:t>
            </a:r>
            <a:endParaRPr lang="en-US" sz="4700" b="1" i="1" kern="1200" spc="100" baseline="0" dirty="0">
              <a:solidFill>
                <a:schemeClr val="tx1">
                  <a:lumMod val="85000"/>
                  <a:lumOff val="15000"/>
                </a:schemeClr>
              </a:solidFill>
              <a:latin typeface="+mj-lt"/>
              <a:ea typeface="+mj-ea"/>
              <a:cs typeface="+mj-cs"/>
            </a:endParaRPr>
          </a:p>
        </p:txBody>
      </p:sp>
      <p:cxnSp>
        <p:nvCxnSpPr>
          <p:cNvPr id="19" name="Straight Connector 18">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5" name="Google Shape;217;g3bcc9bf1ad5_0_84">
            <a:extLst>
              <a:ext uri="{FF2B5EF4-FFF2-40B4-BE49-F238E27FC236}">
                <a16:creationId xmlns:a16="http://schemas.microsoft.com/office/drawing/2014/main" id="{4307E36E-8B16-771E-153B-7AB41561340B}"/>
              </a:ext>
            </a:extLst>
          </p:cNvPr>
          <p:cNvPicPr preferRelativeResize="0"/>
          <p:nvPr/>
        </p:nvPicPr>
        <p:blipFill>
          <a:blip r:embed="rId2"/>
          <a:srcRect r="2" b="7128"/>
          <a:stretch>
            <a:fillRect/>
          </a:stretch>
        </p:blipFill>
        <p:spPr>
          <a:xfrm>
            <a:off x="-1" y="2228029"/>
            <a:ext cx="7534635" cy="4670981"/>
          </a:xfrm>
          <a:prstGeom prst="rect">
            <a:avLst/>
          </a:prstGeom>
          <a:noFill/>
        </p:spPr>
      </p:pic>
      <p:sp>
        <p:nvSpPr>
          <p:cNvPr id="4" name="Google Shape;214;g3bcc9bf1ad5_0_84">
            <a:extLst>
              <a:ext uri="{FF2B5EF4-FFF2-40B4-BE49-F238E27FC236}">
                <a16:creationId xmlns:a16="http://schemas.microsoft.com/office/drawing/2014/main" id="{10F6B55D-1AFA-A699-4262-31A7135D04CF}"/>
              </a:ext>
            </a:extLst>
          </p:cNvPr>
          <p:cNvSpPr txBox="1">
            <a:spLocks/>
          </p:cNvSpPr>
          <p:nvPr/>
        </p:nvSpPr>
        <p:spPr>
          <a:xfrm>
            <a:off x="7748900" y="2203776"/>
            <a:ext cx="4035110" cy="3579788"/>
          </a:xfrm>
          <a:prstGeom prst="rect">
            <a:avLst/>
          </a:prstGeom>
        </p:spPr>
        <p:txBody>
          <a:bodyPr spcFirstLastPara="1" vert="horz" lIns="91440" tIns="45720" rIns="91440" bIns="45720" rtlCol="0" anchorCtr="0">
            <a:noAutofit/>
          </a:bodyPr>
          <a:lst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buSzPts val="1000"/>
            </a:pPr>
            <a:r>
              <a:rPr lang="en-US" sz="1600" dirty="0">
                <a:sym typeface="Times New Roman"/>
              </a:rPr>
              <a:t>Domiciliary care entails the support given to older people in the comfort of their own homes, which includes personal assistance and companionship in an effort to enhance independence and emotional stability (Dostálová et al. 2022).</a:t>
            </a:r>
          </a:p>
          <a:p>
            <a:pPr>
              <a:lnSpc>
                <a:spcPct val="100000"/>
              </a:lnSpc>
              <a:buSzPts val="1000"/>
            </a:pPr>
            <a:r>
              <a:rPr lang="en-US" sz="1600" dirty="0">
                <a:sym typeface="Times New Roman"/>
              </a:rPr>
              <a:t>NICE states that home care should be person-</a:t>
            </a:r>
            <a:r>
              <a:rPr lang="en-US" sz="1600" dirty="0" err="1">
                <a:sym typeface="Times New Roman"/>
              </a:rPr>
              <a:t>centred</a:t>
            </a:r>
            <a:r>
              <a:rPr lang="en-US" sz="1600" dirty="0">
                <a:sym typeface="Times New Roman"/>
              </a:rPr>
              <a:t> and that care should be based on the unique goals of a person and the functional ability.</a:t>
            </a:r>
          </a:p>
          <a:p>
            <a:pPr>
              <a:lnSpc>
                <a:spcPct val="100000"/>
              </a:lnSpc>
              <a:buSzPts val="1000"/>
            </a:pPr>
            <a:r>
              <a:rPr lang="en-US" sz="1600" dirty="0">
                <a:sym typeface="Times New Roman"/>
              </a:rPr>
              <a:t>Although home care promotes autonomy, the Department of Health finds the threat of social isolation and inadequate quality of care delivery as a consequence of workforce pressures.</a:t>
            </a:r>
          </a:p>
        </p:txBody>
      </p:sp>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Google Shape;218;g3bcc9bf1ad5_0_84">
            <a:extLst>
              <a:ext uri="{FF2B5EF4-FFF2-40B4-BE49-F238E27FC236}">
                <a16:creationId xmlns:a16="http://schemas.microsoft.com/office/drawing/2014/main" id="{F6ADC5A6-A8E3-C871-FE97-318926FCE31E}"/>
              </a:ext>
            </a:extLst>
          </p:cNvPr>
          <p:cNvSpPr txBox="1"/>
          <p:nvPr/>
        </p:nvSpPr>
        <p:spPr>
          <a:xfrm rot="16200000">
            <a:off x="-1584689" y="4663439"/>
            <a:ext cx="3631013" cy="461635"/>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dirty="0">
                <a:latin typeface="Times New Roman"/>
                <a:ea typeface="Times New Roman"/>
                <a:cs typeface="Times New Roman"/>
                <a:sym typeface="Times New Roman"/>
              </a:rPr>
              <a:t>(Premiercommunity.co.uk, 2024)</a:t>
            </a:r>
            <a:endParaRPr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7322960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A7B40B-B435-CAEE-E884-CC26AEF6B7D2}"/>
              </a:ext>
            </a:extLst>
          </p:cNvPr>
          <p:cNvSpPr>
            <a:spLocks noGrp="1"/>
          </p:cNvSpPr>
          <p:nvPr>
            <p:ph type="title"/>
          </p:nvPr>
        </p:nvSpPr>
        <p:spPr>
          <a:xfrm>
            <a:off x="5877532" y="1063255"/>
            <a:ext cx="5312254" cy="1806727"/>
          </a:xfrm>
        </p:spPr>
        <p:txBody>
          <a:bodyPr vert="horz" lIns="91440" tIns="45720" rIns="91440" bIns="45720" rtlCol="0" anchor="t">
            <a:normAutofit/>
          </a:bodyPr>
          <a:lstStyle/>
          <a:p>
            <a:pPr algn="ctr"/>
            <a:r>
              <a:rPr lang="en-US" sz="3800" b="1" i="1" kern="1200" spc="100" baseline="0" dirty="0">
                <a:solidFill>
                  <a:schemeClr val="tx1">
                    <a:lumMod val="85000"/>
                    <a:lumOff val="15000"/>
                  </a:schemeClr>
                </a:solidFill>
                <a:latin typeface="+mj-lt"/>
                <a:ea typeface="+mj-ea"/>
                <a:cs typeface="+mj-cs"/>
                <a:sym typeface="Times New Roman"/>
              </a:rPr>
              <a:t>Evaluation of Residential and Nursing Care</a:t>
            </a:r>
            <a:endParaRPr lang="en-US" sz="3800" b="1" i="1" kern="1200" spc="100" baseline="0" dirty="0">
              <a:solidFill>
                <a:schemeClr val="tx1">
                  <a:lumMod val="85000"/>
                  <a:lumOff val="15000"/>
                </a:schemeClr>
              </a:solidFill>
              <a:latin typeface="+mj-lt"/>
              <a:ea typeface="+mj-ea"/>
              <a:cs typeface="+mj-cs"/>
            </a:endParaRPr>
          </a:p>
        </p:txBody>
      </p:sp>
      <p:pic>
        <p:nvPicPr>
          <p:cNvPr id="9" name="Google Shape;227;g3bcc9bf1ad5_0_91">
            <a:extLst>
              <a:ext uri="{FF2B5EF4-FFF2-40B4-BE49-F238E27FC236}">
                <a16:creationId xmlns:a16="http://schemas.microsoft.com/office/drawing/2014/main" id="{82D49F9F-D6FD-8916-49A8-B17B31DA0861}"/>
              </a:ext>
            </a:extLst>
          </p:cNvPr>
          <p:cNvPicPr preferRelativeResize="0"/>
          <p:nvPr/>
        </p:nvPicPr>
        <p:blipFill>
          <a:blip r:embed="rId2"/>
          <a:srcRect l="44746" r="4494" b="-1"/>
          <a:stretch>
            <a:fillRect/>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a:noFill/>
        </p:spPr>
      </p:pic>
      <p:cxnSp>
        <p:nvCxnSpPr>
          <p:cNvPr id="19" name="Straight Connector 18">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 name="Google Shape;224;g3bcc9bf1ad5_0_91">
            <a:extLst>
              <a:ext uri="{FF2B5EF4-FFF2-40B4-BE49-F238E27FC236}">
                <a16:creationId xmlns:a16="http://schemas.microsoft.com/office/drawing/2014/main" id="{2F03351D-3EF2-E12F-8816-32AC91871980}"/>
              </a:ext>
            </a:extLst>
          </p:cNvPr>
          <p:cNvSpPr txBox="1">
            <a:spLocks/>
          </p:cNvSpPr>
          <p:nvPr/>
        </p:nvSpPr>
        <p:spPr>
          <a:xfrm>
            <a:off x="5776948" y="3172422"/>
            <a:ext cx="5312254" cy="2485157"/>
          </a:xfrm>
          <a:prstGeom prst="rect">
            <a:avLst/>
          </a:prstGeom>
        </p:spPr>
        <p:txBody>
          <a:bodyPr spcFirstLastPara="1" vert="horz" lIns="91440" tIns="45720" rIns="91440" bIns="45720" rtlCol="0" anchorCtr="0">
            <a:noAutofit/>
          </a:bodyPr>
          <a:lst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92100">
              <a:lnSpc>
                <a:spcPct val="100000"/>
              </a:lnSpc>
              <a:buSzPts val="1000"/>
              <a:buFont typeface="Arial" panose="020B0604020202020204" pitchFamily="34" charset="0"/>
              <a:buChar char="●"/>
            </a:pPr>
            <a:r>
              <a:rPr lang="en-US" sz="1800" dirty="0">
                <a:latin typeface="Arial" panose="020B0604020202020204" pitchFamily="34" charset="0"/>
                <a:cs typeface="Arial" panose="020B0604020202020204" pitchFamily="34" charset="0"/>
                <a:sym typeface="Times New Roman"/>
              </a:rPr>
              <a:t>Residential Care: Provides 24/7 safety and a friendly society, which can help to reduce the “isolation giant (Doody et al. 2023).</a:t>
            </a:r>
          </a:p>
          <a:p>
            <a:pPr indent="-292100">
              <a:lnSpc>
                <a:spcPct val="100000"/>
              </a:lnSpc>
              <a:buSzPts val="1000"/>
              <a:buFont typeface="Arial" panose="020B0604020202020204" pitchFamily="34" charset="0"/>
              <a:buChar char="●"/>
            </a:pPr>
            <a:r>
              <a:rPr lang="en-US" sz="1800" dirty="0">
                <a:latin typeface="Arial" panose="020B0604020202020204" pitchFamily="34" charset="0"/>
                <a:cs typeface="Arial" panose="020B0604020202020204" pitchFamily="34" charset="0"/>
                <a:sym typeface="Times New Roman"/>
              </a:rPr>
              <a:t>Nursing Care: This offers the necessary medical skill in very complicated cases but may not be very home-like.</a:t>
            </a:r>
          </a:p>
          <a:p>
            <a:pPr indent="-292100">
              <a:lnSpc>
                <a:spcPct val="100000"/>
              </a:lnSpc>
              <a:buSzPts val="1000"/>
              <a:buFont typeface="Arial" panose="020B0604020202020204" pitchFamily="34" charset="0"/>
              <a:buChar char="●"/>
            </a:pPr>
            <a:r>
              <a:rPr lang="en-US" sz="1800" dirty="0">
                <a:latin typeface="Arial" panose="020B0604020202020204" pitchFamily="34" charset="0"/>
                <a:cs typeface="Arial" panose="020B0604020202020204" pitchFamily="34" charset="0"/>
                <a:sym typeface="Times New Roman"/>
              </a:rPr>
              <a:t>The King Fund Critique: Highlights that inadequate social care funding is often the cause of delayed discharges in the NHS, with older people remaining in hospital due to an absence of care home places.</a:t>
            </a:r>
          </a:p>
        </p:txBody>
      </p:sp>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285409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78ACA2-553C-1B1D-86BB-B9B3ADF42AA0}"/>
              </a:ext>
            </a:extLst>
          </p:cNvPr>
          <p:cNvSpPr>
            <a:spLocks noGrp="1"/>
          </p:cNvSpPr>
          <p:nvPr>
            <p:ph type="title"/>
          </p:nvPr>
        </p:nvSpPr>
        <p:spPr>
          <a:xfrm>
            <a:off x="758952" y="420625"/>
            <a:ext cx="10667998" cy="1326814"/>
          </a:xfrm>
        </p:spPr>
        <p:txBody>
          <a:bodyPr vert="horz" lIns="91440" tIns="45720" rIns="91440" bIns="45720" rtlCol="0" anchor="ctr">
            <a:normAutofit fontScale="90000"/>
          </a:bodyPr>
          <a:lstStyle/>
          <a:p>
            <a:pPr algn="ctr"/>
            <a:r>
              <a:rPr lang="en-US" sz="4700" b="1" i="1" kern="1200" spc="100" baseline="0" dirty="0">
                <a:solidFill>
                  <a:schemeClr val="tx1">
                    <a:lumMod val="85000"/>
                    <a:lumOff val="15000"/>
                  </a:schemeClr>
                </a:solidFill>
                <a:latin typeface="+mj-lt"/>
                <a:ea typeface="+mj-ea"/>
                <a:cs typeface="+mj-cs"/>
                <a:sym typeface="Times New Roman"/>
              </a:rPr>
              <a:t>Technological Innovations in Elderly Care</a:t>
            </a:r>
            <a:endParaRPr lang="en-US" sz="4700" b="1" i="1" kern="1200" spc="100" baseline="0" dirty="0">
              <a:solidFill>
                <a:schemeClr val="tx1">
                  <a:lumMod val="85000"/>
                  <a:lumOff val="15000"/>
                </a:schemeClr>
              </a:solidFill>
              <a:latin typeface="+mj-lt"/>
              <a:ea typeface="+mj-ea"/>
              <a:cs typeface="+mj-cs"/>
            </a:endParaRPr>
          </a:p>
        </p:txBody>
      </p:sp>
      <p:cxnSp>
        <p:nvCxnSpPr>
          <p:cNvPr id="19" name="Straight Connector 18">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5" name="Google Shape;237;g3bcc9bf1ad5_0_98">
            <a:extLst>
              <a:ext uri="{FF2B5EF4-FFF2-40B4-BE49-F238E27FC236}">
                <a16:creationId xmlns:a16="http://schemas.microsoft.com/office/drawing/2014/main" id="{FF736A4D-FC34-D5E0-A164-4CB7654AC98C}"/>
              </a:ext>
            </a:extLst>
          </p:cNvPr>
          <p:cNvPicPr preferRelativeResize="0"/>
          <p:nvPr/>
        </p:nvPicPr>
        <p:blipFill>
          <a:blip r:embed="rId2"/>
          <a:srcRect t="399" r="2" b="1201"/>
          <a:stretch>
            <a:fillRect/>
          </a:stretch>
        </p:blipFill>
        <p:spPr>
          <a:xfrm>
            <a:off x="20" y="2202302"/>
            <a:ext cx="7534635" cy="4670981"/>
          </a:xfrm>
          <a:prstGeom prst="rect">
            <a:avLst/>
          </a:prstGeom>
          <a:noFill/>
        </p:spPr>
      </p:pic>
      <p:sp>
        <p:nvSpPr>
          <p:cNvPr id="4" name="Google Shape;234;g3bcc9bf1ad5_0_98">
            <a:extLst>
              <a:ext uri="{FF2B5EF4-FFF2-40B4-BE49-F238E27FC236}">
                <a16:creationId xmlns:a16="http://schemas.microsoft.com/office/drawing/2014/main" id="{963D6B07-92F5-74A7-8C2A-06A0CB9F1CA7}"/>
              </a:ext>
            </a:extLst>
          </p:cNvPr>
          <p:cNvSpPr txBox="1">
            <a:spLocks/>
          </p:cNvSpPr>
          <p:nvPr/>
        </p:nvSpPr>
        <p:spPr>
          <a:xfrm>
            <a:off x="7788082" y="2398525"/>
            <a:ext cx="3895344" cy="3579788"/>
          </a:xfrm>
          <a:prstGeom prst="rect">
            <a:avLst/>
          </a:prstGeom>
        </p:spPr>
        <p:txBody>
          <a:bodyPr spcFirstLastPara="1" vert="horz" lIns="91440" tIns="45720" rIns="91440" bIns="45720" rtlCol="0" anchorCtr="0">
            <a:noAutofit/>
          </a:bodyPr>
          <a:lst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92100">
              <a:lnSpc>
                <a:spcPct val="100000"/>
              </a:lnSpc>
              <a:buSzPts val="1000"/>
              <a:buFont typeface="Arial" panose="020B0604020202020204" pitchFamily="34" charset="0"/>
              <a:buChar char="●"/>
            </a:pPr>
            <a:r>
              <a:rPr lang="en-US" sz="1600" dirty="0">
                <a:sym typeface="Times New Roman"/>
              </a:rPr>
              <a:t>Innovations: Smart home sensors, telehealth, and AI-enhanced wearable technology are helping to proactively manage health (</a:t>
            </a:r>
            <a:r>
              <a:rPr lang="en-US" sz="1600" dirty="0" err="1">
                <a:sym typeface="Times New Roman"/>
              </a:rPr>
              <a:t>Facchinetti</a:t>
            </a:r>
            <a:r>
              <a:rPr lang="en-US" sz="1600" dirty="0">
                <a:sym typeface="Times New Roman"/>
              </a:rPr>
              <a:t> et al. 2023).</a:t>
            </a:r>
          </a:p>
          <a:p>
            <a:pPr indent="-292100">
              <a:lnSpc>
                <a:spcPct val="100000"/>
              </a:lnSpc>
              <a:buSzPts val="1000"/>
              <a:buFont typeface="Arial" panose="020B0604020202020204" pitchFamily="34" charset="0"/>
              <a:buChar char="●"/>
            </a:pPr>
            <a:r>
              <a:rPr lang="en-US" sz="1600" dirty="0">
                <a:sym typeface="Times New Roman"/>
              </a:rPr>
              <a:t>NHS Long Term Plan: Categorically pledges to be digitally enabled, so that individuals can now be in charge of their health through the NHS App.</a:t>
            </a:r>
          </a:p>
          <a:p>
            <a:pPr indent="-292100">
              <a:lnSpc>
                <a:spcPct val="100000"/>
              </a:lnSpc>
              <a:buSzPts val="1000"/>
              <a:buFont typeface="Arial" panose="020B0604020202020204" pitchFamily="34" charset="0"/>
              <a:buChar char="●"/>
            </a:pPr>
            <a:r>
              <a:rPr lang="en-US" sz="1600" dirty="0">
                <a:sym typeface="Times New Roman"/>
              </a:rPr>
              <a:t>NICE Guidance: NICE </a:t>
            </a:r>
            <a:r>
              <a:rPr lang="en-US" sz="1600" dirty="0" err="1">
                <a:sym typeface="Times New Roman"/>
              </a:rPr>
              <a:t>favours</a:t>
            </a:r>
            <a:r>
              <a:rPr lang="en-US" sz="1600" dirty="0">
                <a:sym typeface="Times New Roman"/>
              </a:rPr>
              <a:t> the application of assistive technologies in the special cases of dementia care to enhance safety and independent living.</a:t>
            </a:r>
          </a:p>
        </p:txBody>
      </p:sp>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Google Shape;238;g3bcc9bf1ad5_0_98">
            <a:extLst>
              <a:ext uri="{FF2B5EF4-FFF2-40B4-BE49-F238E27FC236}">
                <a16:creationId xmlns:a16="http://schemas.microsoft.com/office/drawing/2014/main" id="{26F26029-0BDC-83BC-B70E-E7D6742D5904}"/>
              </a:ext>
            </a:extLst>
          </p:cNvPr>
          <p:cNvSpPr txBox="1"/>
          <p:nvPr/>
        </p:nvSpPr>
        <p:spPr>
          <a:xfrm>
            <a:off x="-555528" y="6437375"/>
            <a:ext cx="3000000" cy="369302"/>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sz="1200" b="1" dirty="0">
                <a:latin typeface="Times New Roman"/>
                <a:ea typeface="Times New Roman"/>
                <a:cs typeface="Times New Roman"/>
                <a:sym typeface="Times New Roman"/>
              </a:rPr>
              <a:t>(Researchgate.net, 2025)</a:t>
            </a:r>
            <a:endParaRPr sz="1200" b="1"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1221544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000C83-D85A-2EEF-AE17-C911FA969838}"/>
              </a:ext>
            </a:extLst>
          </p:cNvPr>
          <p:cNvSpPr>
            <a:spLocks noGrp="1"/>
          </p:cNvSpPr>
          <p:nvPr>
            <p:ph type="title"/>
          </p:nvPr>
        </p:nvSpPr>
        <p:spPr>
          <a:xfrm>
            <a:off x="758952" y="420625"/>
            <a:ext cx="10667998" cy="1326814"/>
          </a:xfrm>
        </p:spPr>
        <p:txBody>
          <a:bodyPr vert="horz" lIns="91440" tIns="45720" rIns="91440" bIns="45720" rtlCol="0" anchor="ctr">
            <a:normAutofit/>
          </a:bodyPr>
          <a:lstStyle/>
          <a:p>
            <a:pPr algn="ctr"/>
            <a:r>
              <a:rPr lang="en-US" sz="4200" b="1" i="1" kern="1200" spc="100" baseline="0" dirty="0">
                <a:solidFill>
                  <a:schemeClr val="bg1"/>
                </a:solidFill>
                <a:latin typeface="+mj-lt"/>
                <a:ea typeface="+mj-ea"/>
                <a:cs typeface="+mj-cs"/>
                <a:sym typeface="Times New Roman"/>
              </a:rPr>
              <a:t>Critical Analysis of Technology and the Digital Divide</a:t>
            </a:r>
            <a:endParaRPr lang="en-US" sz="4200" b="1" i="1" kern="1200" spc="100" baseline="0" dirty="0">
              <a:solidFill>
                <a:schemeClr val="bg1"/>
              </a:solidFill>
              <a:latin typeface="+mj-lt"/>
              <a:ea typeface="+mj-ea"/>
              <a:cs typeface="+mj-cs"/>
            </a:endParaRPr>
          </a:p>
        </p:txBody>
      </p:sp>
      <p:sp>
        <p:nvSpPr>
          <p:cNvPr id="4" name="Google Shape;244;g3bcc9bf1ad5_0_105">
            <a:extLst>
              <a:ext uri="{FF2B5EF4-FFF2-40B4-BE49-F238E27FC236}">
                <a16:creationId xmlns:a16="http://schemas.microsoft.com/office/drawing/2014/main" id="{3B3A38B9-F0D9-01BB-B46B-38D42AB1A07A}"/>
              </a:ext>
            </a:extLst>
          </p:cNvPr>
          <p:cNvSpPr txBox="1">
            <a:spLocks/>
          </p:cNvSpPr>
          <p:nvPr/>
        </p:nvSpPr>
        <p:spPr>
          <a:xfrm>
            <a:off x="338328" y="2414644"/>
            <a:ext cx="6039340" cy="3368920"/>
          </a:xfrm>
          <a:prstGeom prst="rect">
            <a:avLst/>
          </a:prstGeom>
        </p:spPr>
        <p:txBody>
          <a:bodyPr spcFirstLastPara="1" vert="horz" lIns="91440" tIns="45720" rIns="91440" bIns="45720" rtlCol="0" anchor="ctr" anchorCtr="0">
            <a:noAutofit/>
          </a:bodyPr>
          <a:lst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92100">
              <a:lnSpc>
                <a:spcPct val="100000"/>
              </a:lnSpc>
              <a:buSzPts val="1000"/>
              <a:buFont typeface="Arial" panose="020B0604020202020204" pitchFamily="34" charset="0"/>
              <a:buChar char="●"/>
            </a:pPr>
            <a:r>
              <a:rPr lang="en-US" sz="1800" dirty="0">
                <a:sym typeface="Times New Roman"/>
              </a:rPr>
              <a:t>As much as the technology enhances independence, the digital divide is also very high with older adults who do not have access or skills being at risk of being digitally excluded.</a:t>
            </a:r>
          </a:p>
          <a:p>
            <a:pPr indent="-292100">
              <a:lnSpc>
                <a:spcPct val="100000"/>
              </a:lnSpc>
              <a:buSzPts val="1000"/>
              <a:buFont typeface="Arial" panose="020B0604020202020204" pitchFamily="34" charset="0"/>
              <a:buChar char="●"/>
            </a:pPr>
            <a:r>
              <a:rPr lang="en-US" sz="1800" dirty="0">
                <a:sym typeface="Times New Roman"/>
              </a:rPr>
              <a:t>Some ethical issues are a possible breach of privacy and the danger that excessive use of digital technologies can decrease some fundamental face-to-face human connections.</a:t>
            </a:r>
          </a:p>
          <a:p>
            <a:pPr indent="-292100">
              <a:lnSpc>
                <a:spcPct val="100000"/>
              </a:lnSpc>
              <a:buSzPts val="1000"/>
              <a:buFont typeface="Arial" panose="020B0604020202020204" pitchFamily="34" charset="0"/>
              <a:buChar char="●"/>
            </a:pPr>
            <a:r>
              <a:rPr lang="en-US" sz="1800" dirty="0">
                <a:sym typeface="Times New Roman"/>
              </a:rPr>
              <a:t>Online interventions should not substitute the compassionate human caregivers as the emotions of personal relationships are not possible to be supported through technology (Liu et al. 2025).</a:t>
            </a:r>
          </a:p>
        </p:txBody>
      </p:sp>
      <p:pic>
        <p:nvPicPr>
          <p:cNvPr id="5" name="Google Shape;247;g3bcc9bf1ad5_0_105">
            <a:extLst>
              <a:ext uri="{FF2B5EF4-FFF2-40B4-BE49-F238E27FC236}">
                <a16:creationId xmlns:a16="http://schemas.microsoft.com/office/drawing/2014/main" id="{96BED7B8-913A-D287-7C3A-D74FF0D50487}"/>
              </a:ext>
            </a:extLst>
          </p:cNvPr>
          <p:cNvPicPr preferRelativeResize="0"/>
          <p:nvPr/>
        </p:nvPicPr>
        <p:blipFill>
          <a:blip r:embed="rId2"/>
          <a:stretch>
            <a:fillRect/>
          </a:stretch>
        </p:blipFill>
        <p:spPr>
          <a:xfrm>
            <a:off x="7143054" y="2119821"/>
            <a:ext cx="4433249" cy="4216971"/>
          </a:xfrm>
          <a:prstGeom prst="rect">
            <a:avLst/>
          </a:prstGeom>
          <a:noFill/>
        </p:spPr>
      </p:pic>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Google Shape;248;g3bcc9bf1ad5_0_105">
            <a:extLst>
              <a:ext uri="{FF2B5EF4-FFF2-40B4-BE49-F238E27FC236}">
                <a16:creationId xmlns:a16="http://schemas.microsoft.com/office/drawing/2014/main" id="{D574F915-C556-58E4-5F18-DE35A4CD1998}"/>
              </a:ext>
            </a:extLst>
          </p:cNvPr>
          <p:cNvSpPr txBox="1"/>
          <p:nvPr/>
        </p:nvSpPr>
        <p:spPr>
          <a:xfrm>
            <a:off x="7859678" y="6381967"/>
            <a:ext cx="3000000" cy="430857"/>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sz="1600" b="1" dirty="0">
                <a:latin typeface="Times New Roman"/>
                <a:ea typeface="Times New Roman"/>
                <a:cs typeface="Times New Roman"/>
                <a:sym typeface="Times New Roman"/>
              </a:rPr>
              <a:t>(Prsglobal.com, 2024)</a:t>
            </a:r>
            <a:endParaRPr sz="1600" b="1"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2641590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4CE3AA-8E26-E4A9-32C4-478A95EBB34C}"/>
              </a:ext>
            </a:extLst>
          </p:cNvPr>
          <p:cNvSpPr>
            <a:spLocks noGrp="1"/>
          </p:cNvSpPr>
          <p:nvPr>
            <p:ph type="title"/>
          </p:nvPr>
        </p:nvSpPr>
        <p:spPr>
          <a:xfrm>
            <a:off x="758952" y="758951"/>
            <a:ext cx="4782039" cy="1966747"/>
          </a:xfrm>
        </p:spPr>
        <p:txBody>
          <a:bodyPr vert="horz" lIns="91440" tIns="45720" rIns="91440" bIns="45720" rtlCol="0" anchor="ctr">
            <a:normAutofit/>
          </a:bodyPr>
          <a:lstStyle/>
          <a:p>
            <a:r>
              <a:rPr lang="en-US" sz="4200" b="1" i="1" kern="1200" spc="100" baseline="0" dirty="0">
                <a:solidFill>
                  <a:schemeClr val="tx1">
                    <a:lumMod val="85000"/>
                    <a:lumOff val="15000"/>
                  </a:schemeClr>
                </a:solidFill>
                <a:latin typeface="+mj-lt"/>
                <a:ea typeface="+mj-ea"/>
                <a:cs typeface="+mj-cs"/>
                <a:sym typeface="Times New Roman"/>
              </a:rPr>
              <a:t>Real-World Application: Case Study Analysis</a:t>
            </a:r>
            <a:endParaRPr lang="en-US" sz="4200" b="1" i="1" kern="1200" spc="100" baseline="0" dirty="0">
              <a:solidFill>
                <a:schemeClr val="tx1">
                  <a:lumMod val="85000"/>
                  <a:lumOff val="15000"/>
                </a:schemeClr>
              </a:solidFill>
              <a:latin typeface="+mj-lt"/>
              <a:ea typeface="+mj-ea"/>
              <a:cs typeface="+mj-cs"/>
            </a:endParaRPr>
          </a:p>
        </p:txBody>
      </p:sp>
      <p:cxnSp>
        <p:nvCxnSpPr>
          <p:cNvPr id="19" name="Straight Connector 18">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Google Shape;254;g3bcc9bf1ad5_0_112">
            <a:extLst>
              <a:ext uri="{FF2B5EF4-FFF2-40B4-BE49-F238E27FC236}">
                <a16:creationId xmlns:a16="http://schemas.microsoft.com/office/drawing/2014/main" id="{8A521F1C-7774-0CDB-7017-13D6FFE21A0C}"/>
              </a:ext>
            </a:extLst>
          </p:cNvPr>
          <p:cNvSpPr txBox="1">
            <a:spLocks/>
          </p:cNvSpPr>
          <p:nvPr/>
        </p:nvSpPr>
        <p:spPr>
          <a:xfrm>
            <a:off x="218786" y="3041694"/>
            <a:ext cx="5641974" cy="2620405"/>
          </a:xfrm>
          <a:prstGeom prst="rect">
            <a:avLst/>
          </a:prstGeom>
        </p:spPr>
        <p:txBody>
          <a:bodyPr spcFirstLastPara="1" vert="horz" lIns="91440" tIns="45720" rIns="91440" bIns="45720" rtlCol="0" anchorCtr="0">
            <a:noAutofit/>
          </a:bodyPr>
          <a:lst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92100">
              <a:lnSpc>
                <a:spcPct val="100000"/>
              </a:lnSpc>
              <a:buSzPts val="1000"/>
              <a:buFont typeface="Arial" panose="020B0604020202020204" pitchFamily="34" charset="0"/>
              <a:buChar char="●"/>
            </a:pPr>
            <a:r>
              <a:rPr lang="en-US" sz="1600" dirty="0">
                <a:sym typeface="Times New Roman"/>
              </a:rPr>
              <a:t>The NHS digital health plan of Sarah shows that Clinician-guided digital treatment programs enable flexible interactive home-based access to therapy (</a:t>
            </a:r>
            <a:r>
              <a:rPr lang="en-US" sz="1600" dirty="0" err="1">
                <a:sym typeface="Times New Roman"/>
              </a:rPr>
              <a:t>Torous</a:t>
            </a:r>
            <a:r>
              <a:rPr lang="en-US" sz="1600" dirty="0">
                <a:sym typeface="Times New Roman"/>
              </a:rPr>
              <a:t> et al. 2025).</a:t>
            </a:r>
          </a:p>
          <a:p>
            <a:pPr indent="-292100">
              <a:lnSpc>
                <a:spcPct val="100000"/>
              </a:lnSpc>
              <a:buSzPts val="1000"/>
              <a:buFont typeface="Arial" panose="020B0604020202020204" pitchFamily="34" charset="0"/>
              <a:buChar char="●"/>
            </a:pPr>
            <a:r>
              <a:rPr lang="en-US" sz="1600" dirty="0">
                <a:sym typeface="Times New Roman"/>
              </a:rPr>
              <a:t>This application can be used to remind us of the importance of the Activity Theory in terms of supporting lifelong learning and involvement, as it shows how technology can help to alleviate ageing-related challenges.</a:t>
            </a:r>
          </a:p>
          <a:p>
            <a:pPr indent="-292100">
              <a:lnSpc>
                <a:spcPct val="100000"/>
              </a:lnSpc>
              <a:buSzPts val="1000"/>
              <a:buFont typeface="Arial" panose="020B0604020202020204" pitchFamily="34" charset="0"/>
              <a:buChar char="●"/>
            </a:pPr>
            <a:r>
              <a:rPr lang="en-US" sz="1600" dirty="0">
                <a:sym typeface="Times New Roman"/>
              </a:rPr>
              <a:t>The follow-up outcomes of the residents are the ability to communicate better with their family and greater control over the care, which leads to resiliency and enhancement of the social psychological outcome.</a:t>
            </a:r>
          </a:p>
        </p:txBody>
      </p:sp>
      <p:pic>
        <p:nvPicPr>
          <p:cNvPr id="5" name="Google Shape;257;g3bcc9bf1ad5_0_112">
            <a:extLst>
              <a:ext uri="{FF2B5EF4-FFF2-40B4-BE49-F238E27FC236}">
                <a16:creationId xmlns:a16="http://schemas.microsoft.com/office/drawing/2014/main" id="{3530297A-E6EF-81F9-EF23-ACD3FEBE0F32}"/>
              </a:ext>
            </a:extLst>
          </p:cNvPr>
          <p:cNvPicPr preferRelativeResize="0"/>
          <p:nvPr/>
        </p:nvPicPr>
        <p:blipFill>
          <a:blip r:embed="rId2"/>
          <a:stretch>
            <a:fillRect/>
          </a:stretch>
        </p:blipFill>
        <p:spPr>
          <a:xfrm>
            <a:off x="6331241" y="758951"/>
            <a:ext cx="5022900" cy="5022900"/>
          </a:xfrm>
          <a:prstGeom prst="rect">
            <a:avLst/>
          </a:prstGeom>
          <a:noFill/>
        </p:spPr>
      </p:pic>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Google Shape;258;g3bcc9bf1ad5_0_112">
            <a:extLst>
              <a:ext uri="{FF2B5EF4-FFF2-40B4-BE49-F238E27FC236}">
                <a16:creationId xmlns:a16="http://schemas.microsoft.com/office/drawing/2014/main" id="{8062F20E-8356-2B1A-97E9-3C29635EAC0E}"/>
              </a:ext>
            </a:extLst>
          </p:cNvPr>
          <p:cNvSpPr txBox="1"/>
          <p:nvPr/>
        </p:nvSpPr>
        <p:spPr>
          <a:xfrm>
            <a:off x="7342691" y="5858290"/>
            <a:ext cx="3000000" cy="461635"/>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dirty="0">
                <a:latin typeface="Times New Roman"/>
                <a:ea typeface="Times New Roman"/>
                <a:cs typeface="Times New Roman"/>
                <a:sym typeface="Times New Roman"/>
              </a:rPr>
              <a:t>(Siliconpractice.co.uk, 2025)</a:t>
            </a:r>
            <a:endParaRPr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4193388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D581A7-5687-0129-B4AA-8A80030A2AE5}"/>
              </a:ext>
            </a:extLst>
          </p:cNvPr>
          <p:cNvSpPr>
            <a:spLocks noGrp="1"/>
          </p:cNvSpPr>
          <p:nvPr>
            <p:ph type="title"/>
          </p:nvPr>
        </p:nvSpPr>
        <p:spPr>
          <a:xfrm>
            <a:off x="758952" y="420625"/>
            <a:ext cx="10667998" cy="1326814"/>
          </a:xfrm>
        </p:spPr>
        <p:txBody>
          <a:bodyPr vert="horz" lIns="91440" tIns="45720" rIns="91440" bIns="45720" rtlCol="0" anchor="ctr">
            <a:normAutofit/>
          </a:bodyPr>
          <a:lstStyle/>
          <a:p>
            <a:pPr algn="ctr"/>
            <a:r>
              <a:rPr lang="en-US" sz="4200" b="1" i="1" kern="1200" spc="100" baseline="0" dirty="0">
                <a:solidFill>
                  <a:schemeClr val="bg1"/>
                </a:solidFill>
                <a:latin typeface="+mj-lt"/>
                <a:ea typeface="+mj-ea"/>
                <a:cs typeface="+mj-cs"/>
                <a:sym typeface="Times New Roman"/>
              </a:rPr>
              <a:t>Recommendations for Service Improvement</a:t>
            </a:r>
            <a:endParaRPr lang="en-US" sz="4200" b="1" i="1" kern="1200" spc="100" baseline="0" dirty="0">
              <a:solidFill>
                <a:schemeClr val="bg1"/>
              </a:solidFill>
              <a:latin typeface="+mj-lt"/>
              <a:ea typeface="+mj-ea"/>
              <a:cs typeface="+mj-cs"/>
            </a:endParaRPr>
          </a:p>
        </p:txBody>
      </p:sp>
      <p:sp>
        <p:nvSpPr>
          <p:cNvPr id="4" name="Google Shape;264;g3bcc9bf1ad5_0_119">
            <a:extLst>
              <a:ext uri="{FF2B5EF4-FFF2-40B4-BE49-F238E27FC236}">
                <a16:creationId xmlns:a16="http://schemas.microsoft.com/office/drawing/2014/main" id="{934A8F9D-3483-45F1-6263-9E3832E2A93C}"/>
              </a:ext>
            </a:extLst>
          </p:cNvPr>
          <p:cNvSpPr txBox="1">
            <a:spLocks/>
          </p:cNvSpPr>
          <p:nvPr/>
        </p:nvSpPr>
        <p:spPr>
          <a:xfrm>
            <a:off x="758952" y="2413168"/>
            <a:ext cx="6039340" cy="3795607"/>
          </a:xfrm>
          <a:prstGeom prst="rect">
            <a:avLst/>
          </a:prstGeom>
        </p:spPr>
        <p:txBody>
          <a:bodyPr spcFirstLastPara="1" vert="horz" lIns="91440" tIns="45720" rIns="91440" bIns="45720" rtlCol="0" anchor="ctr" anchorCtr="0">
            <a:normAutofit/>
          </a:bodyPr>
          <a:lst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92100">
              <a:lnSpc>
                <a:spcPct val="100000"/>
              </a:lnSpc>
              <a:buSzPts val="1000"/>
              <a:buFont typeface="Arial" panose="020B0604020202020204" pitchFamily="34" charset="0"/>
              <a:buChar char="●"/>
            </a:pPr>
            <a:r>
              <a:rPr lang="en-US" sz="1700" dirty="0">
                <a:sym typeface="Times New Roman"/>
              </a:rPr>
              <a:t>Integrated Care: We recommend the King’s Fund recommendations to break down the boundaries between the NHS, social care and the community providers (Demirtas and </a:t>
            </a:r>
            <a:r>
              <a:rPr lang="en-US" sz="1700" dirty="0" err="1">
                <a:sym typeface="Times New Roman"/>
              </a:rPr>
              <a:t>Flahault</a:t>
            </a:r>
            <a:r>
              <a:rPr lang="en-US" sz="1700" dirty="0">
                <a:sym typeface="Times New Roman"/>
              </a:rPr>
              <a:t>, 2025).</a:t>
            </a:r>
          </a:p>
          <a:p>
            <a:pPr indent="-292100">
              <a:lnSpc>
                <a:spcPct val="100000"/>
              </a:lnSpc>
              <a:buSzPts val="1000"/>
              <a:buFont typeface="Arial" panose="020B0604020202020204" pitchFamily="34" charset="0"/>
              <a:buChar char="●"/>
            </a:pPr>
            <a:r>
              <a:rPr lang="en-US" sz="1700" dirty="0">
                <a:sym typeface="Times New Roman"/>
              </a:rPr>
              <a:t>Person-</a:t>
            </a:r>
            <a:r>
              <a:rPr lang="en-US" sz="1700" dirty="0" err="1">
                <a:sym typeface="Times New Roman"/>
              </a:rPr>
              <a:t>Centred</a:t>
            </a:r>
            <a:r>
              <a:rPr lang="en-US" sz="1700" dirty="0">
                <a:sym typeface="Times New Roman"/>
              </a:rPr>
              <a:t> Focus: Introduce NICE-based coordinated care, which is focused on the whole person, and not only a list of medical conditions.</a:t>
            </a:r>
          </a:p>
          <a:p>
            <a:pPr indent="-292100">
              <a:lnSpc>
                <a:spcPct val="100000"/>
              </a:lnSpc>
              <a:buSzPts val="1000"/>
              <a:buFont typeface="Arial" panose="020B0604020202020204" pitchFamily="34" charset="0"/>
              <a:buChar char="●"/>
            </a:pPr>
            <a:r>
              <a:rPr lang="en-US" sz="1700" dirty="0">
                <a:sym typeface="Times New Roman"/>
              </a:rPr>
              <a:t>Policy Reform: The Department of Health should focus on retaining and training employees to provide care that is of high quality, provided by qualified and sympathetic professionals.</a:t>
            </a:r>
          </a:p>
        </p:txBody>
      </p:sp>
      <p:pic>
        <p:nvPicPr>
          <p:cNvPr id="5" name="Google Shape;267;g3bcc9bf1ad5_0_119">
            <a:extLst>
              <a:ext uri="{FF2B5EF4-FFF2-40B4-BE49-F238E27FC236}">
                <a16:creationId xmlns:a16="http://schemas.microsoft.com/office/drawing/2014/main" id="{415A694D-8F86-9774-D0A8-FB14DA24650E}"/>
              </a:ext>
            </a:extLst>
          </p:cNvPr>
          <p:cNvPicPr preferRelativeResize="0"/>
          <p:nvPr/>
        </p:nvPicPr>
        <p:blipFill>
          <a:blip r:embed="rId2"/>
          <a:stretch>
            <a:fillRect/>
          </a:stretch>
        </p:blipFill>
        <p:spPr>
          <a:xfrm>
            <a:off x="7453951" y="2643256"/>
            <a:ext cx="3973000" cy="2910222"/>
          </a:xfrm>
          <a:prstGeom prst="rect">
            <a:avLst/>
          </a:prstGeom>
          <a:noFill/>
        </p:spPr>
      </p:pic>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Google Shape;268;g3bcc9bf1ad5_0_119">
            <a:extLst>
              <a:ext uri="{FF2B5EF4-FFF2-40B4-BE49-F238E27FC236}">
                <a16:creationId xmlns:a16="http://schemas.microsoft.com/office/drawing/2014/main" id="{1E5DB59B-B551-19BE-15DC-CE3E22FAA617}"/>
              </a:ext>
            </a:extLst>
          </p:cNvPr>
          <p:cNvSpPr txBox="1"/>
          <p:nvPr/>
        </p:nvSpPr>
        <p:spPr>
          <a:xfrm>
            <a:off x="7940451" y="5902241"/>
            <a:ext cx="3000000" cy="461635"/>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b="1" dirty="0">
                <a:latin typeface="Times New Roman"/>
                <a:ea typeface="Times New Roman"/>
                <a:cs typeface="Times New Roman"/>
                <a:sym typeface="Times New Roman"/>
              </a:rPr>
              <a:t>(Springernature.com, 2025)</a:t>
            </a:r>
            <a:endParaRPr b="1"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290360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E977A-F023-220D-9207-70A7D285B639}"/>
              </a:ext>
            </a:extLst>
          </p:cNvPr>
          <p:cNvSpPr>
            <a:spLocks noGrp="1"/>
          </p:cNvSpPr>
          <p:nvPr>
            <p:ph type="title"/>
          </p:nvPr>
        </p:nvSpPr>
        <p:spPr>
          <a:xfrm>
            <a:off x="758952" y="420625"/>
            <a:ext cx="10667998" cy="1326814"/>
          </a:xfrm>
        </p:spPr>
        <p:txBody>
          <a:bodyPr anchor="ctr">
            <a:normAutofit/>
          </a:bodyPr>
          <a:lstStyle/>
          <a:p>
            <a:r>
              <a:rPr lang="en-US" b="1" dirty="0">
                <a:solidFill>
                  <a:schemeClr val="bg1"/>
                </a:solidFill>
                <a:latin typeface="Times New Roman"/>
                <a:ea typeface="Times New Roman"/>
                <a:cs typeface="Times New Roman"/>
                <a:sym typeface="Times New Roman"/>
              </a:rPr>
              <a:t>References</a:t>
            </a:r>
            <a:endParaRPr lang="en-GB" b="1" dirty="0">
              <a:solidFill>
                <a:schemeClr val="bg1"/>
              </a:solidFill>
            </a:endParaRPr>
          </a:p>
        </p:txBody>
      </p:sp>
      <p:sp>
        <p:nvSpPr>
          <p:cNvPr id="2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Google Shape;274;g3bcc9bf1ad5_0_126">
            <a:extLst>
              <a:ext uri="{FF2B5EF4-FFF2-40B4-BE49-F238E27FC236}">
                <a16:creationId xmlns:a16="http://schemas.microsoft.com/office/drawing/2014/main" id="{98AE9B34-D254-4912-F15C-F4784FCF7E91}"/>
              </a:ext>
            </a:extLst>
          </p:cNvPr>
          <p:cNvSpPr txBox="1">
            <a:spLocks/>
          </p:cNvSpPr>
          <p:nvPr/>
        </p:nvSpPr>
        <p:spPr>
          <a:xfrm>
            <a:off x="273159" y="1945978"/>
            <a:ext cx="11918840" cy="1631526"/>
          </a:xfrm>
          <a:prstGeom prst="rect">
            <a:avLst/>
          </a:prstGeom>
          <a:noFill/>
          <a:ln>
            <a:noFill/>
          </a:ln>
        </p:spPr>
        <p:txBody>
          <a:bodyPr spcFirstLastPara="1" vert="horz" wrap="square" lIns="91425" tIns="91425" rIns="91425" bIns="91425" rtlCol="0" anchor="t" anchorCtr="0">
            <a:noAutofit/>
          </a:bodyPr>
          <a:lst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36550" indent="-171450" algn="just">
              <a:lnSpc>
                <a:spcPct val="100000"/>
              </a:lnSpc>
            </a:pPr>
            <a:r>
              <a:rPr lang="en-GB" sz="800" dirty="0">
                <a:latin typeface="Times New Roman" panose="02020603050405020304" pitchFamily="18" charset="0"/>
                <a:cs typeface="Times New Roman" panose="02020603050405020304" pitchFamily="18" charset="0"/>
              </a:rPr>
              <a:t>Barnes, D., Boland, B., Linhart, K., and Wilson, K. 2026. </a:t>
            </a:r>
            <a:r>
              <a:rPr lang="en-GB" sz="800" i="1" dirty="0">
                <a:latin typeface="Times New Roman" panose="02020603050405020304" pitchFamily="18" charset="0"/>
                <a:cs typeface="Times New Roman" panose="02020603050405020304" pitchFamily="18" charset="0"/>
              </a:rPr>
              <a:t>Personalisation and social care assessment – the Care Act 2014</a:t>
            </a:r>
            <a:r>
              <a:rPr lang="en-GB" sz="800" dirty="0">
                <a:latin typeface="Times New Roman" panose="02020603050405020304" pitchFamily="18" charset="0"/>
                <a:cs typeface="Times New Roman" panose="02020603050405020304" pitchFamily="18" charset="0"/>
              </a:rPr>
              <a:t>. </a:t>
            </a:r>
            <a:r>
              <a:rPr lang="en-GB" sz="800" i="1" dirty="0" err="1">
                <a:latin typeface="Times New Roman" panose="02020603050405020304" pitchFamily="18" charset="0"/>
                <a:cs typeface="Times New Roman" panose="02020603050405020304" pitchFamily="18" charset="0"/>
              </a:rPr>
              <a:t>BJPsych</a:t>
            </a:r>
            <a:r>
              <a:rPr lang="en-GB" sz="800" i="1" dirty="0">
                <a:latin typeface="Times New Roman" panose="02020603050405020304" pitchFamily="18" charset="0"/>
                <a:cs typeface="Times New Roman" panose="02020603050405020304" pitchFamily="18" charset="0"/>
              </a:rPr>
              <a:t> Bulletin, 41</a:t>
            </a:r>
            <a:r>
              <a:rPr lang="en-GB" sz="800" dirty="0">
                <a:latin typeface="Times New Roman" panose="02020603050405020304" pitchFamily="18" charset="0"/>
                <a:cs typeface="Times New Roman" panose="02020603050405020304" pitchFamily="18" charset="0"/>
              </a:rPr>
              <a:t>(3), 176–180. </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Centre for Ageing Better, 2023. </a:t>
            </a:r>
            <a:r>
              <a:rPr lang="en-GB" sz="800" i="1" dirty="0">
                <a:latin typeface="Times New Roman" panose="02020603050405020304" pitchFamily="18" charset="0"/>
                <a:cs typeface="Times New Roman" panose="02020603050405020304" pitchFamily="18" charset="0"/>
              </a:rPr>
              <a:t>Our ageing population | The state of ageing 2023-24</a:t>
            </a:r>
            <a:r>
              <a:rPr lang="en-GB" sz="800" dirty="0">
                <a:latin typeface="Times New Roman" panose="02020603050405020304" pitchFamily="18" charset="0"/>
                <a:cs typeface="Times New Roman" panose="02020603050405020304" pitchFamily="18" charset="0"/>
              </a:rPr>
              <a:t>.</a:t>
            </a:r>
            <a:r>
              <a:rPr lang="en-GB" sz="800" dirty="0">
                <a:latin typeface="Times New Roman" panose="02020603050405020304" pitchFamily="18" charset="0"/>
                <a:cs typeface="Times New Roman" panose="02020603050405020304" pitchFamily="18" charset="0"/>
                <a:hlinkClick r:id="rId2"/>
              </a:rPr>
              <a:t> </a:t>
            </a:r>
            <a:r>
              <a:rPr lang="en-GB" sz="800" dirty="0">
                <a:latin typeface="Times New Roman" panose="02020603050405020304" pitchFamily="18" charset="0"/>
                <a:cs typeface="Times New Roman" panose="02020603050405020304" pitchFamily="18" charset="0"/>
              </a:rPr>
              <a:t>Available at: </a:t>
            </a:r>
            <a:r>
              <a:rPr lang="en-GB" sz="800" u="sng" dirty="0">
                <a:latin typeface="Times New Roman" panose="02020603050405020304" pitchFamily="18" charset="0"/>
                <a:cs typeface="Times New Roman" panose="02020603050405020304" pitchFamily="18" charset="0"/>
                <a:hlinkClick r:id="rId3"/>
              </a:rPr>
              <a:t>https://ageing-better.org.uk/our-ageing-population-state-ageing-2023-4</a:t>
            </a:r>
            <a:r>
              <a:rPr lang="en-GB" sz="800" dirty="0">
                <a:latin typeface="Times New Roman" panose="02020603050405020304" pitchFamily="18" charset="0"/>
                <a:cs typeface="Times New Roman" panose="02020603050405020304" pitchFamily="18" charset="0"/>
              </a:rPr>
              <a:t> [Accessed on: 05.02.2026]</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Demirtas, E. D., and </a:t>
            </a:r>
            <a:r>
              <a:rPr lang="en-GB" sz="800" dirty="0" err="1">
                <a:latin typeface="Times New Roman" panose="02020603050405020304" pitchFamily="18" charset="0"/>
                <a:cs typeface="Times New Roman" panose="02020603050405020304" pitchFamily="18" charset="0"/>
              </a:rPr>
              <a:t>Flahault</a:t>
            </a:r>
            <a:r>
              <a:rPr lang="en-GB" sz="800" dirty="0">
                <a:latin typeface="Times New Roman" panose="02020603050405020304" pitchFamily="18" charset="0"/>
                <a:cs typeface="Times New Roman" panose="02020603050405020304" pitchFamily="18" charset="0"/>
              </a:rPr>
              <a:t>, A. 2025. A scoping review on the economic impacts of healthy ageing promotion and disease prevention in OECD member countries. </a:t>
            </a:r>
            <a:r>
              <a:rPr lang="en-GB" sz="800" i="1" dirty="0">
                <a:latin typeface="Times New Roman" panose="02020603050405020304" pitchFamily="18" charset="0"/>
                <a:cs typeface="Times New Roman" panose="02020603050405020304" pitchFamily="18" charset="0"/>
              </a:rPr>
              <a:t>International Journal of Environmental Research and Public Health</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22</a:t>
            </a:r>
            <a:r>
              <a:rPr lang="en-GB" sz="800" dirty="0">
                <a:latin typeface="Times New Roman" panose="02020603050405020304" pitchFamily="18" charset="0"/>
                <a:cs typeface="Times New Roman" panose="02020603050405020304" pitchFamily="18" charset="0"/>
              </a:rPr>
              <a:t>(8), 1161.  </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Doody, O., Hennessy, T., Moloney, M., Lyons, R., and Bright, A. M. 2023. The value and contribution of intellectual disability nurses/nurses caring for people with intellectual disability in intellectual disability settings: A scoping review. </a:t>
            </a:r>
            <a:r>
              <a:rPr lang="en-GB" sz="800" i="1" dirty="0">
                <a:latin typeface="Times New Roman" panose="02020603050405020304" pitchFamily="18" charset="0"/>
                <a:cs typeface="Times New Roman" panose="02020603050405020304" pitchFamily="18" charset="0"/>
              </a:rPr>
              <a:t>Journal of Clinical Nursing</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32</a:t>
            </a:r>
            <a:r>
              <a:rPr lang="en-GB" sz="800" dirty="0">
                <a:latin typeface="Times New Roman" panose="02020603050405020304" pitchFamily="18" charset="0"/>
                <a:cs typeface="Times New Roman" panose="02020603050405020304" pitchFamily="18" charset="0"/>
              </a:rPr>
              <a:t>(9-10), 1993-2040.    </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Dostálová, V., Bártová, A., Bláhová, H., and </a:t>
            </a:r>
            <a:r>
              <a:rPr lang="en-GB" sz="800" dirty="0" err="1">
                <a:latin typeface="Times New Roman" panose="02020603050405020304" pitchFamily="18" charset="0"/>
                <a:cs typeface="Times New Roman" panose="02020603050405020304" pitchFamily="18" charset="0"/>
              </a:rPr>
              <a:t>Holmerová</a:t>
            </a:r>
            <a:r>
              <a:rPr lang="en-GB" sz="800" dirty="0">
                <a:latin typeface="Times New Roman" panose="02020603050405020304" pitchFamily="18" charset="0"/>
                <a:cs typeface="Times New Roman" panose="02020603050405020304" pitchFamily="18" charset="0"/>
              </a:rPr>
              <a:t>, I. 2022. The experiences and needs of frail older people receiving home health care: a qualitative study. </a:t>
            </a:r>
            <a:r>
              <a:rPr lang="en-GB" sz="800" i="1" dirty="0">
                <a:latin typeface="Times New Roman" panose="02020603050405020304" pitchFamily="18" charset="0"/>
                <a:cs typeface="Times New Roman" panose="02020603050405020304" pitchFamily="18" charset="0"/>
              </a:rPr>
              <a:t>International journal of older people nursing</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17</a:t>
            </a:r>
            <a:r>
              <a:rPr lang="en-GB" sz="800" dirty="0">
                <a:latin typeface="Times New Roman" panose="02020603050405020304" pitchFamily="18" charset="0"/>
                <a:cs typeface="Times New Roman" panose="02020603050405020304" pitchFamily="18" charset="0"/>
              </a:rPr>
              <a:t>(1), e12418. </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err="1">
                <a:latin typeface="Times New Roman" panose="02020603050405020304" pitchFamily="18" charset="0"/>
                <a:cs typeface="Times New Roman" panose="02020603050405020304" pitchFamily="18" charset="0"/>
              </a:rPr>
              <a:t>Facchinetti</a:t>
            </a:r>
            <a:r>
              <a:rPr lang="en-GB" sz="800" dirty="0">
                <a:latin typeface="Times New Roman" panose="02020603050405020304" pitchFamily="18" charset="0"/>
                <a:cs typeface="Times New Roman" panose="02020603050405020304" pitchFamily="18" charset="0"/>
              </a:rPr>
              <a:t>, G., Petrucci, G., Albanesi, B., De Marinis, M. G., and </a:t>
            </a:r>
            <a:r>
              <a:rPr lang="en-GB" sz="800" dirty="0" err="1">
                <a:latin typeface="Times New Roman" panose="02020603050405020304" pitchFamily="18" charset="0"/>
                <a:cs typeface="Times New Roman" panose="02020603050405020304" pitchFamily="18" charset="0"/>
              </a:rPr>
              <a:t>Piredda</a:t>
            </a:r>
            <a:r>
              <a:rPr lang="en-GB" sz="800" dirty="0">
                <a:latin typeface="Times New Roman" panose="02020603050405020304" pitchFamily="18" charset="0"/>
                <a:cs typeface="Times New Roman" panose="02020603050405020304" pitchFamily="18" charset="0"/>
              </a:rPr>
              <a:t>, M. 2023. Can smart home technologies help older adults manage their chronic condition? A systematic literature review. </a:t>
            </a:r>
            <a:r>
              <a:rPr lang="en-GB" sz="800" i="1" dirty="0">
                <a:latin typeface="Times New Roman" panose="02020603050405020304" pitchFamily="18" charset="0"/>
                <a:cs typeface="Times New Roman" panose="02020603050405020304" pitchFamily="18" charset="0"/>
              </a:rPr>
              <a:t>International journal of environmental research and public health</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20</a:t>
            </a:r>
            <a:r>
              <a:rPr lang="en-GB" sz="800" dirty="0">
                <a:latin typeface="Times New Roman" panose="02020603050405020304" pitchFamily="18" charset="0"/>
                <a:cs typeface="Times New Roman" panose="02020603050405020304" pitchFamily="18" charset="0"/>
              </a:rPr>
              <a:t>(2), 1205. </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Gov.uk, 2026. </a:t>
            </a:r>
            <a:r>
              <a:rPr lang="en-GB" sz="800" i="1" dirty="0">
                <a:latin typeface="Times New Roman" panose="02020603050405020304" pitchFamily="18" charset="0"/>
                <a:cs typeface="Times New Roman" panose="02020603050405020304" pitchFamily="18" charset="0"/>
              </a:rPr>
              <a:t>Equality Act 2010: guidance</a:t>
            </a:r>
            <a:r>
              <a:rPr lang="en-GB" sz="800" dirty="0">
                <a:latin typeface="Times New Roman" panose="02020603050405020304" pitchFamily="18" charset="0"/>
                <a:cs typeface="Times New Roman" panose="02020603050405020304" pitchFamily="18" charset="0"/>
              </a:rPr>
              <a:t>. GOV.UK.</a:t>
            </a:r>
            <a:r>
              <a:rPr lang="en-GB" sz="800" dirty="0">
                <a:latin typeface="Times New Roman" panose="02020603050405020304" pitchFamily="18" charset="0"/>
                <a:cs typeface="Times New Roman" panose="02020603050405020304" pitchFamily="18" charset="0"/>
                <a:hlinkClick r:id="rId4"/>
              </a:rPr>
              <a:t> </a:t>
            </a:r>
            <a:r>
              <a:rPr lang="en-GB" sz="800" dirty="0">
                <a:latin typeface="Times New Roman" panose="02020603050405020304" pitchFamily="18" charset="0"/>
                <a:cs typeface="Times New Roman" panose="02020603050405020304" pitchFamily="18" charset="0"/>
              </a:rPr>
              <a:t>Available at: </a:t>
            </a:r>
            <a:r>
              <a:rPr lang="en-GB" sz="800" u="sng" dirty="0">
                <a:latin typeface="Times New Roman" panose="02020603050405020304" pitchFamily="18" charset="0"/>
                <a:cs typeface="Times New Roman" panose="02020603050405020304" pitchFamily="18" charset="0"/>
                <a:hlinkClick r:id="rId5"/>
              </a:rPr>
              <a:t>https://www.gov.uk/guidance/equality-act-2010-guidance</a:t>
            </a:r>
            <a:r>
              <a:rPr lang="en-GB" sz="800" dirty="0">
                <a:latin typeface="Times New Roman" panose="02020603050405020304" pitchFamily="18" charset="0"/>
                <a:cs typeface="Times New Roman" panose="02020603050405020304" pitchFamily="18" charset="0"/>
              </a:rPr>
              <a:t> [Accessed on: 05.02.2026]</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Hall, P., da Cruz Peniche, P., Hickey, J., and Lennon, O. (2025). Identifying mediators of healthy lifestyle adoption after stroke: a focus group study using a Theoretical Domains Framework guided analysis. </a:t>
            </a:r>
            <a:r>
              <a:rPr lang="en-GB" sz="800" i="1" dirty="0">
                <a:latin typeface="Times New Roman" panose="02020603050405020304" pitchFamily="18" charset="0"/>
                <a:cs typeface="Times New Roman" panose="02020603050405020304" pitchFamily="18" charset="0"/>
              </a:rPr>
              <a:t>BMC neurology</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25</a:t>
            </a:r>
            <a:r>
              <a:rPr lang="en-GB" sz="800" dirty="0">
                <a:latin typeface="Times New Roman" panose="02020603050405020304" pitchFamily="18" charset="0"/>
                <a:cs typeface="Times New Roman" panose="02020603050405020304" pitchFamily="18" charset="0"/>
              </a:rPr>
              <a:t>(1), 135. </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Hickmann, E., Richter, P., and Schlieter, H. 2022. All together now–patient engagement, patient empowerment, and associated terms in personal healthcare. </a:t>
            </a:r>
            <a:r>
              <a:rPr lang="en-GB" sz="800" i="1" dirty="0">
                <a:latin typeface="Times New Roman" panose="02020603050405020304" pitchFamily="18" charset="0"/>
                <a:cs typeface="Times New Roman" panose="02020603050405020304" pitchFamily="18" charset="0"/>
              </a:rPr>
              <a:t>BMC health services research</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22</a:t>
            </a:r>
            <a:r>
              <a:rPr lang="en-GB" sz="800" dirty="0">
                <a:latin typeface="Times New Roman" panose="02020603050405020304" pitchFamily="18" charset="0"/>
                <a:cs typeface="Times New Roman" panose="02020603050405020304" pitchFamily="18" charset="0"/>
              </a:rPr>
              <a:t>(1), 1116. </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Jarosz, E. 2022. What makes life enjoyable at an older age? Experiential wellbeing, daily activities, and satisfaction with life in general. </a:t>
            </a:r>
            <a:r>
              <a:rPr lang="en-GB" sz="800" i="1" dirty="0">
                <a:latin typeface="Times New Roman" panose="02020603050405020304" pitchFamily="18" charset="0"/>
                <a:cs typeface="Times New Roman" panose="02020603050405020304" pitchFamily="18" charset="0"/>
              </a:rPr>
              <a:t>Aging &amp; Mental Health</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26</a:t>
            </a:r>
            <a:r>
              <a:rPr lang="en-GB" sz="800" dirty="0">
                <a:latin typeface="Times New Roman" panose="02020603050405020304" pitchFamily="18" charset="0"/>
                <a:cs typeface="Times New Roman" panose="02020603050405020304" pitchFamily="18" charset="0"/>
              </a:rPr>
              <a:t>(6), 1242-1252. </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Kingsfund.org.uk, 2025. </a:t>
            </a:r>
            <a:r>
              <a:rPr lang="en-GB" sz="800" i="1" dirty="0">
                <a:latin typeface="Times New Roman" panose="02020603050405020304" pitchFamily="18" charset="0"/>
                <a:cs typeface="Times New Roman" panose="02020603050405020304" pitchFamily="18" charset="0"/>
              </a:rPr>
              <a:t>Hitting The Sweet Spot? Multi-morbidity, The NHS Long.</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6"/>
              </a:rPr>
              <a:t>https://www.kingsfund.org.uk/insight-and-analysis/blogs/hitting-sweet-spot-nhs-long-term-plan</a:t>
            </a:r>
            <a:r>
              <a:rPr lang="en-GB" sz="800" dirty="0">
                <a:latin typeface="Times New Roman" panose="02020603050405020304" pitchFamily="18" charset="0"/>
                <a:cs typeface="Times New Roman" panose="02020603050405020304" pitchFamily="18" charset="0"/>
              </a:rPr>
              <a:t> [Accessed on: 05.02.2026]</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Liu, J. L., Zhuo, S., Li, X., Dillon, A., Howell, N., Smith, A. D., and Zhang, Y. 2025. From Regulation to Support: </a:t>
            </a:r>
            <a:r>
              <a:rPr lang="en-GB" sz="800" dirty="0" err="1">
                <a:latin typeface="Times New Roman" panose="02020603050405020304" pitchFamily="18" charset="0"/>
                <a:cs typeface="Times New Roman" panose="02020603050405020304" pitchFamily="18" charset="0"/>
              </a:rPr>
              <a:t>Centering</a:t>
            </a:r>
            <a:r>
              <a:rPr lang="en-GB" sz="800" dirty="0">
                <a:latin typeface="Times New Roman" panose="02020603050405020304" pitchFamily="18" charset="0"/>
                <a:cs typeface="Times New Roman" panose="02020603050405020304" pitchFamily="18" charset="0"/>
              </a:rPr>
              <a:t> Humans in Technology-Mediated Emotion Intervention in Care Contexts. </a:t>
            </a:r>
            <a:r>
              <a:rPr lang="en-GB" sz="800" i="1" dirty="0">
                <a:latin typeface="Times New Roman" panose="02020603050405020304" pitchFamily="18" charset="0"/>
                <a:cs typeface="Times New Roman" panose="02020603050405020304" pitchFamily="18" charset="0"/>
              </a:rPr>
              <a:t>Proceedings of the ACM on Human-Computer Interaction</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9</a:t>
            </a:r>
            <a:r>
              <a:rPr lang="en-GB" sz="800" dirty="0">
                <a:latin typeface="Times New Roman" panose="02020603050405020304" pitchFamily="18" charset="0"/>
                <a:cs typeface="Times New Roman" panose="02020603050405020304" pitchFamily="18" charset="0"/>
              </a:rPr>
              <a:t>(7), 1-32. </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Lu, Y. R., Tian, X., and Sinclair, D. A. 2023. The information theory of aging. </a:t>
            </a:r>
            <a:r>
              <a:rPr lang="en-GB" sz="800" i="1" dirty="0">
                <a:latin typeface="Times New Roman" panose="02020603050405020304" pitchFamily="18" charset="0"/>
                <a:cs typeface="Times New Roman" panose="02020603050405020304" pitchFamily="18" charset="0"/>
              </a:rPr>
              <a:t>Nature aging</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3</a:t>
            </a:r>
            <a:r>
              <a:rPr lang="en-GB" sz="800" dirty="0">
                <a:latin typeface="Times New Roman" panose="02020603050405020304" pitchFamily="18" charset="0"/>
                <a:cs typeface="Times New Roman" panose="02020603050405020304" pitchFamily="18" charset="0"/>
              </a:rPr>
              <a:t>(12), 1486-1499. </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NHS England, 2026. </a:t>
            </a:r>
            <a:r>
              <a:rPr lang="en-GB" sz="800" i="1" dirty="0">
                <a:latin typeface="Times New Roman" panose="02020603050405020304" pitchFamily="18" charset="0"/>
                <a:cs typeface="Times New Roman" panose="02020603050405020304" pitchFamily="18" charset="0"/>
              </a:rPr>
              <a:t>The NHS Long Term Plan: Fit for the future – 10 year health plan for England</a:t>
            </a:r>
            <a:r>
              <a:rPr lang="en-GB" sz="800" dirty="0">
                <a:latin typeface="Times New Roman" panose="02020603050405020304" pitchFamily="18" charset="0"/>
                <a:cs typeface="Times New Roman" panose="02020603050405020304" pitchFamily="18" charset="0"/>
              </a:rPr>
              <a:t>.</a:t>
            </a:r>
            <a:r>
              <a:rPr lang="en-GB" sz="800" dirty="0">
                <a:latin typeface="Times New Roman" panose="02020603050405020304" pitchFamily="18" charset="0"/>
                <a:cs typeface="Times New Roman" panose="02020603050405020304" pitchFamily="18" charset="0"/>
                <a:hlinkClick r:id="rId7"/>
              </a:rPr>
              <a:t> </a:t>
            </a:r>
            <a:r>
              <a:rPr lang="en-GB" sz="800" dirty="0">
                <a:latin typeface="Times New Roman" panose="02020603050405020304" pitchFamily="18" charset="0"/>
                <a:cs typeface="Times New Roman" panose="02020603050405020304" pitchFamily="18" charset="0"/>
              </a:rPr>
              <a:t>Available at: </a:t>
            </a:r>
            <a:r>
              <a:rPr lang="en-GB" sz="800" u="sng" dirty="0">
                <a:latin typeface="Times New Roman" panose="02020603050405020304" pitchFamily="18" charset="0"/>
                <a:cs typeface="Times New Roman" panose="02020603050405020304" pitchFamily="18" charset="0"/>
                <a:hlinkClick r:id="rId8"/>
              </a:rPr>
              <a:t>https://www.longtermplan.nhs.uk/</a:t>
            </a:r>
            <a:r>
              <a:rPr lang="en-GB" sz="800" dirty="0">
                <a:latin typeface="Times New Roman" panose="02020603050405020304" pitchFamily="18" charset="0"/>
                <a:cs typeface="Times New Roman" panose="02020603050405020304" pitchFamily="18" charset="0"/>
              </a:rPr>
              <a:t> [Accessed on: 05.02.2026]</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Nice.org.uk, 2016. </a:t>
            </a:r>
            <a:r>
              <a:rPr lang="en-GB" sz="800" i="1" dirty="0">
                <a:latin typeface="Times New Roman" panose="02020603050405020304" pitchFamily="18" charset="0"/>
                <a:cs typeface="Times New Roman" panose="02020603050405020304" pitchFamily="18" charset="0"/>
              </a:rPr>
              <a:t>Quality statement 3: Social participation | Mental wellbeing.</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9"/>
              </a:rPr>
              <a:t>https://www.nice.org.uk/guidance/qs137/chapter/quality-statement-3-social-participation</a:t>
            </a:r>
            <a:r>
              <a:rPr lang="en-GB" sz="800" dirty="0">
                <a:latin typeface="Times New Roman" panose="02020603050405020304" pitchFamily="18" charset="0"/>
                <a:cs typeface="Times New Roman" panose="02020603050405020304" pitchFamily="18" charset="0"/>
              </a:rPr>
              <a:t> [Accessed on: 05.02.2026]</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Parliament.uk, 2025. </a:t>
            </a:r>
            <a:r>
              <a:rPr lang="en-GB" sz="800" i="1" dirty="0">
                <a:latin typeface="Times New Roman" panose="02020603050405020304" pitchFamily="18" charset="0"/>
                <a:cs typeface="Times New Roman" panose="02020603050405020304" pitchFamily="18" charset="0"/>
              </a:rPr>
              <a:t>1942 Beveridge Report.</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10"/>
              </a:rPr>
              <a:t>https://www.parliament.uk/about/living-heritage/transformingsociety/livinglearning/coll-9-health1/coll-9-health/</a:t>
            </a:r>
            <a:r>
              <a:rPr lang="en-GB" sz="800" dirty="0">
                <a:latin typeface="Times New Roman" panose="02020603050405020304" pitchFamily="18" charset="0"/>
                <a:cs typeface="Times New Roman" panose="02020603050405020304" pitchFamily="18" charset="0"/>
              </a:rPr>
              <a:t> [Accessed on: 05.02.2026]</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err="1">
                <a:latin typeface="Times New Roman" panose="02020603050405020304" pitchFamily="18" charset="0"/>
                <a:cs typeface="Times New Roman" panose="02020603050405020304" pitchFamily="18" charset="0"/>
              </a:rPr>
              <a:t>Torous</a:t>
            </a:r>
            <a:r>
              <a:rPr lang="en-GB" sz="800" dirty="0">
                <a:latin typeface="Times New Roman" panose="02020603050405020304" pitchFamily="18" charset="0"/>
                <a:cs typeface="Times New Roman" panose="02020603050405020304" pitchFamily="18" charset="0"/>
              </a:rPr>
              <a:t>, J., </a:t>
            </a:r>
            <a:r>
              <a:rPr lang="en-GB" sz="800" dirty="0" err="1">
                <a:latin typeface="Times New Roman" panose="02020603050405020304" pitchFamily="18" charset="0"/>
                <a:cs typeface="Times New Roman" panose="02020603050405020304" pitchFamily="18" charset="0"/>
              </a:rPr>
              <a:t>Linardon</a:t>
            </a:r>
            <a:r>
              <a:rPr lang="en-GB" sz="800" dirty="0">
                <a:latin typeface="Times New Roman" panose="02020603050405020304" pitchFamily="18" charset="0"/>
                <a:cs typeface="Times New Roman" panose="02020603050405020304" pitchFamily="18" charset="0"/>
              </a:rPr>
              <a:t>, J., Goldberg, S. B., Sun, S., Bell, I., Nicholas, J., Hassan, L., Hua, Y., Milton, A., and Firth, J. 2025. </a:t>
            </a:r>
            <a:r>
              <a:rPr lang="en-GB" sz="800" i="1" dirty="0">
                <a:latin typeface="Times New Roman" panose="02020603050405020304" pitchFamily="18" charset="0"/>
                <a:cs typeface="Times New Roman" panose="02020603050405020304" pitchFamily="18" charset="0"/>
              </a:rPr>
              <a:t>The evolving field of digital mental health: Current evidence and implementation issues for smartphone apps, generative artificial intelligence, and virtual reality.</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World Psychiatry, 24</a:t>
            </a:r>
            <a:r>
              <a:rPr lang="en-GB" sz="800" dirty="0">
                <a:latin typeface="Times New Roman" panose="02020603050405020304" pitchFamily="18" charset="0"/>
                <a:cs typeface="Times New Roman" panose="02020603050405020304" pitchFamily="18" charset="0"/>
              </a:rPr>
              <a:t>(2), 156–174.</a:t>
            </a:r>
            <a:r>
              <a:rPr lang="en-GB" sz="800" dirty="0">
                <a:latin typeface="Times New Roman" panose="02020603050405020304" pitchFamily="18" charset="0"/>
                <a:cs typeface="Times New Roman" panose="02020603050405020304" pitchFamily="18" charset="0"/>
                <a:hlinkClick r:id="rId11"/>
              </a:rPr>
              <a:t> </a:t>
            </a:r>
            <a:r>
              <a:rPr lang="en-GB" sz="800" dirty="0">
                <a:latin typeface="Times New Roman" panose="02020603050405020304" pitchFamily="18" charset="0"/>
                <a:cs typeface="Times New Roman" panose="02020603050405020304" pitchFamily="18" charset="0"/>
              </a:rPr>
              <a:t> </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van Loon, J., Janssen, M., Janssen, B., de </a:t>
            </a:r>
            <a:r>
              <a:rPr lang="en-GB" sz="800" dirty="0" err="1">
                <a:latin typeface="Times New Roman" panose="02020603050405020304" pitchFamily="18" charset="0"/>
                <a:cs typeface="Times New Roman" panose="02020603050405020304" pitchFamily="18" charset="0"/>
              </a:rPr>
              <a:t>Rooij</a:t>
            </a:r>
            <a:r>
              <a:rPr lang="en-GB" sz="800" dirty="0">
                <a:latin typeface="Times New Roman" panose="02020603050405020304" pitchFamily="18" charset="0"/>
                <a:cs typeface="Times New Roman" panose="02020603050405020304" pitchFamily="18" charset="0"/>
              </a:rPr>
              <a:t>, I., and </a:t>
            </a:r>
            <a:r>
              <a:rPr lang="en-GB" sz="800" dirty="0" err="1">
                <a:latin typeface="Times New Roman" panose="02020603050405020304" pitchFamily="18" charset="0"/>
                <a:cs typeface="Times New Roman" panose="02020603050405020304" pitchFamily="18" charset="0"/>
              </a:rPr>
              <a:t>Luijkx</a:t>
            </a:r>
            <a:r>
              <a:rPr lang="en-GB" sz="800" dirty="0">
                <a:latin typeface="Times New Roman" panose="02020603050405020304" pitchFamily="18" charset="0"/>
                <a:cs typeface="Times New Roman" panose="02020603050405020304" pitchFamily="18" charset="0"/>
              </a:rPr>
              <a:t>, K. 2023. Developing a person-centred care environment aiming to enhance the autonomy of nursing home residents with physical impairments, a descriptive study. </a:t>
            </a:r>
            <a:r>
              <a:rPr lang="en-GB" sz="800" i="1" dirty="0">
                <a:latin typeface="Times New Roman" panose="02020603050405020304" pitchFamily="18" charset="0"/>
                <a:cs typeface="Times New Roman" panose="02020603050405020304" pitchFamily="18" charset="0"/>
              </a:rPr>
              <a:t>BMC geriatrics</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23</a:t>
            </a:r>
            <a:r>
              <a:rPr lang="en-GB" sz="800" dirty="0">
                <a:latin typeface="Times New Roman" panose="02020603050405020304" pitchFamily="18" charset="0"/>
                <a:cs typeface="Times New Roman" panose="02020603050405020304" pitchFamily="18" charset="0"/>
              </a:rPr>
              <a:t>(1), 747. </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World Health Organization, 2025. </a:t>
            </a:r>
            <a:r>
              <a:rPr lang="en-GB" sz="800" i="1" dirty="0">
                <a:latin typeface="Times New Roman" panose="02020603050405020304" pitchFamily="18" charset="0"/>
                <a:cs typeface="Times New Roman" panose="02020603050405020304" pitchFamily="18" charset="0"/>
              </a:rPr>
              <a:t>Ageing and health</a:t>
            </a:r>
            <a:r>
              <a:rPr lang="en-GB" sz="800" dirty="0">
                <a:latin typeface="Times New Roman" panose="02020603050405020304" pitchFamily="18" charset="0"/>
                <a:cs typeface="Times New Roman" panose="02020603050405020304" pitchFamily="18" charset="0"/>
              </a:rPr>
              <a:t> (Fact sheet).</a:t>
            </a:r>
            <a:r>
              <a:rPr lang="en-GB" sz="800" dirty="0">
                <a:latin typeface="Times New Roman" panose="02020603050405020304" pitchFamily="18" charset="0"/>
                <a:cs typeface="Times New Roman" panose="02020603050405020304" pitchFamily="18" charset="0"/>
                <a:hlinkClick r:id="rId12"/>
              </a:rPr>
              <a:t> </a:t>
            </a:r>
            <a:r>
              <a:rPr lang="en-GB" sz="800" dirty="0">
                <a:latin typeface="Times New Roman" panose="02020603050405020304" pitchFamily="18" charset="0"/>
                <a:cs typeface="Times New Roman" panose="02020603050405020304" pitchFamily="18" charset="0"/>
              </a:rPr>
              <a:t>Available at: </a:t>
            </a:r>
            <a:r>
              <a:rPr lang="en-GB" sz="800" u="sng" dirty="0">
                <a:latin typeface="Times New Roman" panose="02020603050405020304" pitchFamily="18" charset="0"/>
                <a:cs typeface="Times New Roman" panose="02020603050405020304" pitchFamily="18" charset="0"/>
                <a:hlinkClick r:id="rId13"/>
              </a:rPr>
              <a:t>https://www.who.int/news-room/fact-sheets/detail/ageing-and-health</a:t>
            </a:r>
            <a:r>
              <a:rPr lang="en-GB" sz="800" dirty="0">
                <a:latin typeface="Times New Roman" panose="02020603050405020304" pitchFamily="18" charset="0"/>
                <a:cs typeface="Times New Roman" panose="02020603050405020304" pitchFamily="18" charset="0"/>
              </a:rPr>
              <a:t> [Accessed on: 05.02.2026]</a:t>
            </a:r>
            <a:endParaRPr lang="en-IN" sz="800" dirty="0">
              <a:latin typeface="Times New Roman" panose="02020603050405020304" pitchFamily="18" charset="0"/>
              <a:cs typeface="Times New Roman" panose="02020603050405020304" pitchFamily="18" charset="0"/>
            </a:endParaRPr>
          </a:p>
          <a:p>
            <a:pPr marL="336550" indent="-171450" algn="just">
              <a:lnSpc>
                <a:spcPct val="100000"/>
              </a:lnSpc>
            </a:pPr>
            <a:r>
              <a:rPr lang="en-GB" sz="800" dirty="0">
                <a:latin typeface="Times New Roman" panose="02020603050405020304" pitchFamily="18" charset="0"/>
                <a:cs typeface="Times New Roman" panose="02020603050405020304" pitchFamily="18" charset="0"/>
              </a:rPr>
              <a:t>Yalçın, E., and Aktaş, B. 2024. Disengagement from Moral Disengagement: A Review of Individual Differences and Interventions Programs. </a:t>
            </a:r>
            <a:r>
              <a:rPr lang="en-GB" sz="800" i="1" dirty="0" err="1">
                <a:latin typeface="Times New Roman" panose="02020603050405020304" pitchFamily="18" charset="0"/>
                <a:cs typeface="Times New Roman" panose="02020603050405020304" pitchFamily="18" charset="0"/>
              </a:rPr>
              <a:t>Psikiyatride</a:t>
            </a:r>
            <a:r>
              <a:rPr lang="en-GB" sz="800" i="1" dirty="0">
                <a:latin typeface="Times New Roman" panose="02020603050405020304" pitchFamily="18" charset="0"/>
                <a:cs typeface="Times New Roman" panose="02020603050405020304" pitchFamily="18" charset="0"/>
              </a:rPr>
              <a:t> </a:t>
            </a:r>
            <a:r>
              <a:rPr lang="en-GB" sz="800" i="1" dirty="0" err="1">
                <a:latin typeface="Times New Roman" panose="02020603050405020304" pitchFamily="18" charset="0"/>
                <a:cs typeface="Times New Roman" panose="02020603050405020304" pitchFamily="18" charset="0"/>
              </a:rPr>
              <a:t>Güncel</a:t>
            </a:r>
            <a:r>
              <a:rPr lang="en-GB" sz="800" i="1" dirty="0">
                <a:latin typeface="Times New Roman" panose="02020603050405020304" pitchFamily="18" charset="0"/>
                <a:cs typeface="Times New Roman" panose="02020603050405020304" pitchFamily="18" charset="0"/>
              </a:rPr>
              <a:t> </a:t>
            </a:r>
            <a:r>
              <a:rPr lang="en-GB" sz="800" i="1" dirty="0" err="1">
                <a:latin typeface="Times New Roman" panose="02020603050405020304" pitchFamily="18" charset="0"/>
                <a:cs typeface="Times New Roman" panose="02020603050405020304" pitchFamily="18" charset="0"/>
              </a:rPr>
              <a:t>Yaklaşımlar</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16</a:t>
            </a:r>
            <a:r>
              <a:rPr lang="en-GB" sz="800" dirty="0">
                <a:latin typeface="Times New Roman" panose="02020603050405020304" pitchFamily="18" charset="0"/>
                <a:cs typeface="Times New Roman" panose="02020603050405020304" pitchFamily="18" charset="0"/>
              </a:rPr>
              <a:t>(1), 31-47. </a:t>
            </a:r>
            <a:endParaRPr lang="en-IN"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18379440"/>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otalTime>0</TotalTime>
  <Words>2243</Words>
  <Application>Microsoft Office PowerPoint</Application>
  <PresentationFormat>Widescreen</PresentationFormat>
  <Paragraphs>85</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Avenir Next LT Pro</vt:lpstr>
      <vt:lpstr>Sitka Banner</vt:lpstr>
      <vt:lpstr>Times New Roman</vt:lpstr>
      <vt:lpstr>Wingdings</vt:lpstr>
      <vt:lpstr>HeadlinesVTI</vt:lpstr>
      <vt:lpstr>Empowering the Older Person</vt:lpstr>
      <vt:lpstr>Introduction to Ageing and Empowerment</vt:lpstr>
      <vt:lpstr>The Global and UK Demographic Shift</vt:lpstr>
      <vt:lpstr>Assessing Holistic Care and Support Needs</vt:lpstr>
      <vt:lpstr>Theoretical Frameworks: Activity and Continuity Theories</vt:lpstr>
      <vt:lpstr>Theoretical Frameworks: Disengagement and Life Course Theories</vt:lpstr>
      <vt:lpstr>National Policy and Legislative Frameworks</vt:lpstr>
      <vt:lpstr>Evaluation of Domiciliary and Live-In Care</vt:lpstr>
      <vt:lpstr>Evaluation of Residential and Nursing Care</vt:lpstr>
      <vt:lpstr>Technological Innovations in Elderly Care</vt:lpstr>
      <vt:lpstr>Critical Analysis of Technology and the Digital Divide</vt:lpstr>
      <vt:lpstr>Real-World Application: Case Study Analysis</vt:lpstr>
      <vt:lpstr>Recommendations for Service Improvement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Maryam shahid</dc:creator>
  <cp:revision>26</cp:revision>
  <dcterms:created xsi:type="dcterms:W3CDTF">2026-02-05T11:08:06Z</dcterms:created>
  <dcterms:modified xsi:type="dcterms:W3CDTF">2026-02-05T13:05:52Z</dcterms:modified>
</cp:coreProperties>
</file>