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3B819F-C42A-09F1-E59E-037073C8F79E}" v="436" dt="2020-05-31T23:19:01.168"/>
    <p1510:client id="{F82E7467-D8B3-0525-D0B9-ADBCEEB89ACE}" v="270" dt="2020-05-31T01:38:34.2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5/31/2020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7672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98457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5/31/2020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09468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93707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9404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31305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2970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5/31/2020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88281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5/31/2020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823139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9789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3554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5/31/2020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4245754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2" r:id="rId5"/>
    <p:sldLayoutId id="2147483687"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F0424C-DC62-47FC-80AC-259E9F156598}"/>
              </a:ext>
            </a:extLst>
          </p:cNvPr>
          <p:cNvPicPr>
            <a:picLocks noChangeAspect="1"/>
          </p:cNvPicPr>
          <p:nvPr/>
        </p:nvPicPr>
        <p:blipFill rotWithShape="1">
          <a:blip r:embed="rId2"/>
          <a:srcRect t="6827" b="8904"/>
          <a:stretch/>
        </p:blipFill>
        <p:spPr>
          <a:xfrm>
            <a:off x="20" y="10"/>
            <a:ext cx="12191980" cy="6857990"/>
          </a:xfrm>
          <a:prstGeom prst="rect">
            <a:avLst/>
          </a:prstGeom>
        </p:spPr>
      </p:pic>
      <p:sp useBgFill="1">
        <p:nvSpPr>
          <p:cNvPr id="18" name="Rectangle 17">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769532" y="2091263"/>
            <a:ext cx="8652938" cy="2461504"/>
          </a:xfrm>
        </p:spPr>
        <p:txBody>
          <a:bodyPr>
            <a:normAutofit fontScale="90000"/>
          </a:bodyPr>
          <a:lstStyle/>
          <a:p>
            <a:r>
              <a:rPr lang="en-GB" sz="4800" dirty="0">
                <a:cs typeface="Calibri Light"/>
              </a:rPr>
              <a:t>A proposal presentation on Asda  leading and </a:t>
            </a:r>
            <a:r>
              <a:rPr lang="en-GB" sz="4800">
                <a:cs typeface="Calibri Light"/>
              </a:rPr>
              <a:t>implementing its </a:t>
            </a:r>
            <a:r>
              <a:rPr lang="en-GB" sz="4800" dirty="0">
                <a:cs typeface="Calibri Light"/>
              </a:rPr>
              <a:t>workplace </a:t>
            </a:r>
            <a:r>
              <a:rPr lang="en-GB" sz="4800">
                <a:cs typeface="Calibri Light"/>
              </a:rPr>
              <a:t> </a:t>
            </a:r>
            <a:r>
              <a:rPr lang="en-GB" sz="4800" dirty="0">
                <a:cs typeface="Calibri Light"/>
              </a:rPr>
              <a:t>change</a:t>
            </a:r>
            <a:endParaRPr lang="en-GB" sz="4800" dirty="0"/>
          </a:p>
        </p:txBody>
      </p:sp>
      <p:sp>
        <p:nvSpPr>
          <p:cNvPr id="3" name="Subtitle 2"/>
          <p:cNvSpPr>
            <a:spLocks noGrp="1"/>
          </p:cNvSpPr>
          <p:nvPr>
            <p:ph type="subTitle" idx="1"/>
          </p:nvPr>
        </p:nvSpPr>
        <p:spPr>
          <a:xfrm>
            <a:off x="1771130" y="4682062"/>
            <a:ext cx="8652788" cy="457201"/>
          </a:xfrm>
        </p:spPr>
        <p:txBody>
          <a:bodyPr vert="horz" lIns="91440" tIns="45720" rIns="91440" bIns="45720" rtlCol="0">
            <a:normAutofit/>
          </a:bodyPr>
          <a:lstStyle/>
          <a:p>
            <a:pPr>
              <a:spcAft>
                <a:spcPts val="600"/>
              </a:spcAft>
            </a:pPr>
            <a:r>
              <a:rPr lang="en-GB">
                <a:cs typeface="Calibri"/>
              </a:rPr>
              <a:t>Sabia Begum 1709485</a:t>
            </a:r>
            <a:endParaRPr lang="en-GB"/>
          </a:p>
        </p:txBody>
      </p:sp>
      <p:sp>
        <p:nvSpPr>
          <p:cNvPr id="22" name="Rectangle 21">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uilding, outdoor, bus, large&#10;&#10;Description generated with very high confidence">
            <a:extLst>
              <a:ext uri="{FF2B5EF4-FFF2-40B4-BE49-F238E27FC236}">
                <a16:creationId xmlns:a16="http://schemas.microsoft.com/office/drawing/2014/main" id="{4BA3C147-5780-4768-A534-F38549D48D43}"/>
              </a:ext>
            </a:extLst>
          </p:cNvPr>
          <p:cNvPicPr>
            <a:picLocks noChangeAspect="1"/>
          </p:cNvPicPr>
          <p:nvPr/>
        </p:nvPicPr>
        <p:blipFill rotWithShape="1">
          <a:blip r:embed="rId2"/>
          <a:srcRect t="15871" r="9091" b="15948"/>
          <a:stretch/>
        </p:blipFill>
        <p:spPr>
          <a:xfrm>
            <a:off x="20" y="-1"/>
            <a:ext cx="12191980" cy="6857999"/>
          </a:xfrm>
          <a:prstGeom prst="rect">
            <a:avLst/>
          </a:prstGeom>
        </p:spPr>
      </p:pic>
      <p:sp>
        <p:nvSpPr>
          <p:cNvPr id="15"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88D43-19DC-40D9-9329-369BA036DDE2}"/>
              </a:ext>
            </a:extLst>
          </p:cNvPr>
          <p:cNvSpPr>
            <a:spLocks noGrp="1"/>
          </p:cNvSpPr>
          <p:nvPr>
            <p:ph type="title"/>
          </p:nvPr>
        </p:nvSpPr>
        <p:spPr>
          <a:xfrm>
            <a:off x="774043" y="458139"/>
            <a:ext cx="4602152" cy="863299"/>
          </a:xfrm>
        </p:spPr>
        <p:txBody>
          <a:bodyPr>
            <a:normAutofit/>
          </a:bodyPr>
          <a:lstStyle/>
          <a:p>
            <a:r>
              <a:rPr lang="en-GB" sz="4400" b="1" dirty="0"/>
              <a:t>The Change</a:t>
            </a:r>
            <a:r>
              <a:rPr lang="en-GB" sz="4400" dirty="0"/>
              <a:t> </a:t>
            </a:r>
          </a:p>
        </p:txBody>
      </p:sp>
      <p:sp>
        <p:nvSpPr>
          <p:cNvPr id="3" name="Content Placeholder 2">
            <a:extLst>
              <a:ext uri="{FF2B5EF4-FFF2-40B4-BE49-F238E27FC236}">
                <a16:creationId xmlns:a16="http://schemas.microsoft.com/office/drawing/2014/main" id="{C33ECE04-7A3C-476A-9D83-8AF4475722DB}"/>
              </a:ext>
            </a:extLst>
          </p:cNvPr>
          <p:cNvSpPr>
            <a:spLocks noGrp="1"/>
          </p:cNvSpPr>
          <p:nvPr>
            <p:ph idx="1"/>
          </p:nvPr>
        </p:nvSpPr>
        <p:spPr>
          <a:xfrm>
            <a:off x="774043" y="1284409"/>
            <a:ext cx="4602152" cy="5162040"/>
          </a:xfrm>
        </p:spPr>
        <p:txBody>
          <a:bodyPr vert="horz" lIns="91440" tIns="45720" rIns="91440" bIns="45720" rtlCol="0" anchor="t">
            <a:noAutofit/>
          </a:bodyPr>
          <a:lstStyle/>
          <a:p>
            <a:pPr>
              <a:lnSpc>
                <a:spcPct val="110000"/>
              </a:lnSpc>
            </a:pPr>
            <a:r>
              <a:rPr lang="en-GB" sz="1200" b="1" dirty="0">
                <a:ea typeface="+mn-lt"/>
                <a:cs typeface="+mn-lt"/>
              </a:rPr>
              <a:t>In April 2019, Asda has announced 60,000 employees to sign the new contract or leave the job (</a:t>
            </a:r>
            <a:r>
              <a:rPr lang="en-GB" sz="1200" b="1" dirty="0" err="1">
                <a:ea typeface="+mn-lt"/>
                <a:cs typeface="+mn-lt"/>
              </a:rPr>
              <a:t>Itv</a:t>
            </a:r>
            <a:r>
              <a:rPr lang="en-GB" sz="1200" b="1" dirty="0">
                <a:ea typeface="+mn-lt"/>
                <a:cs typeface="+mn-lt"/>
              </a:rPr>
              <a:t> News,2019). The new contract terms and conditions were that employees get basic pay of £9 an hour but they get to lose paid breaks and will have to work some bank holidays. Night shifts will be shorter, and Asda can make any changes to shifts with reasonable notice.  </a:t>
            </a:r>
          </a:p>
          <a:p>
            <a:pPr>
              <a:lnSpc>
                <a:spcPct val="110000"/>
              </a:lnSpc>
            </a:pPr>
            <a:r>
              <a:rPr lang="en-GB" sz="1200" b="1" dirty="0">
                <a:ea typeface="+mn-lt"/>
                <a:cs typeface="+mn-lt"/>
              </a:rPr>
              <a:t>Asda change has provided a fair process. The reason behind this change is to keep customers happy and in exchange cut down on  staff workforce. </a:t>
            </a:r>
          </a:p>
          <a:p>
            <a:pPr>
              <a:lnSpc>
                <a:spcPct val="110000"/>
              </a:lnSpc>
            </a:pPr>
            <a:r>
              <a:rPr lang="en-GB" sz="1200" b="1" dirty="0">
                <a:ea typeface="+mn-lt"/>
                <a:cs typeface="+mn-lt"/>
              </a:rPr>
              <a:t>The nature of change is ‘Leadership change’. As in Walmart, the owner of Asda is following different supermarket lead such as Tesco and Sainsbury who have imposed comparable contractual changes on their staffs in current years. </a:t>
            </a:r>
            <a:br>
              <a:rPr lang="en-GB" sz="1200" b="1" dirty="0">
                <a:ea typeface="+mn-lt"/>
                <a:cs typeface="+mn-lt"/>
              </a:rPr>
            </a:br>
            <a:r>
              <a:rPr lang="en-GB" sz="1200" b="1" dirty="0">
                <a:ea typeface="+mn-lt"/>
                <a:cs typeface="+mn-lt"/>
              </a:rPr>
              <a:t>This kind of change is based on the leader of Asda who has the framework of Asda's goals and desired outcomes and bringing collectively the right stability of resources, skills, and methods. Leadership change in managing a change faces a lot of criticisms, positive and negative. It is the management skills that carry success to the company which Asda has set up for many years.</a:t>
            </a:r>
            <a:endParaRPr lang="en-GB"/>
          </a:p>
          <a:p>
            <a:pPr>
              <a:lnSpc>
                <a:spcPct val="110000"/>
              </a:lnSpc>
            </a:pPr>
            <a:endParaRPr lang="en-GB" sz="900"/>
          </a:p>
        </p:txBody>
      </p:sp>
    </p:spTree>
    <p:extLst>
      <p:ext uri="{BB962C8B-B14F-4D97-AF65-F5344CB8AC3E}">
        <p14:creationId xmlns:p14="http://schemas.microsoft.com/office/powerpoint/2010/main" val="3063046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ign in front of a building&#10;&#10;Description generated with very high confidence">
            <a:extLst>
              <a:ext uri="{FF2B5EF4-FFF2-40B4-BE49-F238E27FC236}">
                <a16:creationId xmlns:a16="http://schemas.microsoft.com/office/drawing/2014/main" id="{AAD5CCA7-B1F8-443F-B9F5-176B8E7CBD32}"/>
              </a:ext>
            </a:extLst>
          </p:cNvPr>
          <p:cNvPicPr>
            <a:picLocks noChangeAspect="1"/>
          </p:cNvPicPr>
          <p:nvPr/>
        </p:nvPicPr>
        <p:blipFill rotWithShape="1">
          <a:blip r:embed="rId2"/>
          <a:srcRect l="26222" r="-1" b="-1"/>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8BEB3-A717-4F8D-8AC4-3F3E0E173601}"/>
              </a:ext>
            </a:extLst>
          </p:cNvPr>
          <p:cNvSpPr>
            <a:spLocks noGrp="1"/>
          </p:cNvSpPr>
          <p:nvPr>
            <p:ph type="title"/>
          </p:nvPr>
        </p:nvSpPr>
        <p:spPr>
          <a:xfrm>
            <a:off x="6846137" y="727626"/>
            <a:ext cx="4602152" cy="1718225"/>
          </a:xfrm>
        </p:spPr>
        <p:txBody>
          <a:bodyPr>
            <a:normAutofit/>
          </a:bodyPr>
          <a:lstStyle/>
          <a:p>
            <a:r>
              <a:rPr lang="en-GB" sz="4400" b="1" dirty="0"/>
              <a:t>Profile of Asda</a:t>
            </a:r>
          </a:p>
        </p:txBody>
      </p:sp>
      <p:sp>
        <p:nvSpPr>
          <p:cNvPr id="3" name="Content Placeholder 2">
            <a:extLst>
              <a:ext uri="{FF2B5EF4-FFF2-40B4-BE49-F238E27FC236}">
                <a16:creationId xmlns:a16="http://schemas.microsoft.com/office/drawing/2014/main" id="{A9437FD6-FA91-4724-948C-0B24FE864DF5}"/>
              </a:ext>
            </a:extLst>
          </p:cNvPr>
          <p:cNvSpPr>
            <a:spLocks noGrp="1"/>
          </p:cNvSpPr>
          <p:nvPr>
            <p:ph idx="1"/>
          </p:nvPr>
        </p:nvSpPr>
        <p:spPr>
          <a:xfrm>
            <a:off x="6846137" y="2157920"/>
            <a:ext cx="4602152" cy="3861066"/>
          </a:xfrm>
        </p:spPr>
        <p:txBody>
          <a:bodyPr vert="horz" lIns="91440" tIns="45720" rIns="91440" bIns="45720" rtlCol="0" anchor="t">
            <a:noAutofit/>
          </a:bodyPr>
          <a:lstStyle/>
          <a:p>
            <a:pPr>
              <a:lnSpc>
                <a:spcPct val="110000"/>
              </a:lnSpc>
            </a:pPr>
            <a:r>
              <a:rPr lang="en-GB" sz="1200" b="1" dirty="0">
                <a:ea typeface="+mn-lt"/>
                <a:cs typeface="+mn-lt"/>
              </a:rPr>
              <a:t>Asda is one of the UK’s third-largest supermarket retailers. It has a workforce of over 170,000 people, serving 19 million customers a week and generating £21bn of revenue in 2014, the footprint of the business is vast (CIPD,2020). Asda Stores Ltd is a British supermarket retailer, headquartered in Leeds, West Yorkshire. Asda has a range of store formats i.e. Superstores, Supermarkets, Asda Living, George stores, and Petrol Filling Stations (Asda,2020).  </a:t>
            </a:r>
          </a:p>
          <a:p>
            <a:pPr>
              <a:lnSpc>
                <a:spcPct val="110000"/>
              </a:lnSpc>
            </a:pPr>
            <a:r>
              <a:rPr lang="en-GB" sz="1200" b="1" dirty="0">
                <a:ea typeface="+mn-lt"/>
                <a:cs typeface="+mn-lt"/>
              </a:rPr>
              <a:t>Asda is a third sector company, as it operates Asda Logistics Services, which is a hub of activity for the business. Its distribution operation includes 39 operations nationwide including 21 food depots, three clothing centres, two ambient GM hubs, two import centres, two dot.com fulfilment centres, and nine ASCs. In an annual Which? supermarket survey, Asda is known for its 'rollback' reductions, pocket-tapping jingles, and promises of low prices (Walsh,2020).</a:t>
            </a:r>
          </a:p>
          <a:p>
            <a:pPr>
              <a:lnSpc>
                <a:spcPct val="110000"/>
              </a:lnSpc>
            </a:pPr>
            <a:endParaRPr lang="en-GB" sz="1100"/>
          </a:p>
        </p:txBody>
      </p:sp>
    </p:spTree>
    <p:extLst>
      <p:ext uri="{BB962C8B-B14F-4D97-AF65-F5344CB8AC3E}">
        <p14:creationId xmlns:p14="http://schemas.microsoft.com/office/powerpoint/2010/main" val="185786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CE64C-D3C9-40BC-B876-630CFC3D4781}"/>
              </a:ext>
            </a:extLst>
          </p:cNvPr>
          <p:cNvSpPr>
            <a:spLocks noGrp="1"/>
          </p:cNvSpPr>
          <p:nvPr>
            <p:ph type="title"/>
          </p:nvPr>
        </p:nvSpPr>
        <p:spPr>
          <a:xfrm>
            <a:off x="6569956" y="642594"/>
            <a:ext cx="4555243" cy="1371600"/>
          </a:xfrm>
        </p:spPr>
        <p:txBody>
          <a:bodyPr>
            <a:normAutofit/>
          </a:bodyPr>
          <a:lstStyle/>
          <a:p>
            <a:r>
              <a:rPr lang="en-GB" sz="3800" b="1" dirty="0"/>
              <a:t>Timeline of Asda</a:t>
            </a:r>
          </a:p>
        </p:txBody>
      </p:sp>
      <p:sp>
        <p:nvSpPr>
          <p:cNvPr id="37" name="Round Single Corner Rectangle 8">
            <a:extLst>
              <a:ext uri="{FF2B5EF4-FFF2-40B4-BE49-F238E27FC236}">
                <a16:creationId xmlns:a16="http://schemas.microsoft.com/office/drawing/2014/main" id="{2A77A974-349D-4B74-B0D3-E73790C24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808058"/>
            <a:ext cx="5280353" cy="2536764"/>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4" name="Picture 4" descr="A black sign with white letters above a storefront on a brick building&#10;&#10;Description generated with very high confidence">
            <a:extLst>
              <a:ext uri="{FF2B5EF4-FFF2-40B4-BE49-F238E27FC236}">
                <a16:creationId xmlns:a16="http://schemas.microsoft.com/office/drawing/2014/main" id="{2E9C775C-471B-4D6B-9865-9A9A1AF82A91}"/>
              </a:ext>
            </a:extLst>
          </p:cNvPr>
          <p:cNvPicPr>
            <a:picLocks noChangeAspect="1"/>
          </p:cNvPicPr>
          <p:nvPr/>
        </p:nvPicPr>
        <p:blipFill rotWithShape="1">
          <a:blip r:embed="rId2"/>
          <a:srcRect l="7491" r="36276" b="2"/>
          <a:stretch/>
        </p:blipFill>
        <p:spPr>
          <a:xfrm>
            <a:off x="2394344" y="1118771"/>
            <a:ext cx="2101609" cy="1915339"/>
          </a:xfrm>
          <a:prstGeom prst="rect">
            <a:avLst/>
          </a:prstGeom>
        </p:spPr>
      </p:pic>
      <p:sp>
        <p:nvSpPr>
          <p:cNvPr id="38" name="Round Diagonal Corner Rectangle 7">
            <a:extLst>
              <a:ext uri="{FF2B5EF4-FFF2-40B4-BE49-F238E27FC236}">
                <a16:creationId xmlns:a16="http://schemas.microsoft.com/office/drawing/2014/main" id="{6DC31DE9-F9FC-408C-827C-074E2BEDF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3505687"/>
            <a:ext cx="2565764" cy="2536763"/>
          </a:xfrm>
          <a:prstGeom prst="round2DiagRect">
            <a:avLst>
              <a:gd name="adj1" fmla="val 0"/>
              <a:gd name="adj2"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5" name="Picture 5" descr="A close up of a sign&#10;&#10;Description generated with very high confidence">
            <a:extLst>
              <a:ext uri="{FF2B5EF4-FFF2-40B4-BE49-F238E27FC236}">
                <a16:creationId xmlns:a16="http://schemas.microsoft.com/office/drawing/2014/main" id="{DDE850F3-1557-44A5-BC42-2968B0BFC2FD}"/>
              </a:ext>
            </a:extLst>
          </p:cNvPr>
          <p:cNvPicPr>
            <a:picLocks noChangeAspect="1"/>
          </p:cNvPicPr>
          <p:nvPr/>
        </p:nvPicPr>
        <p:blipFill rotWithShape="1">
          <a:blip r:embed="rId3"/>
          <a:srcRect l="23143" r="23125" b="4"/>
          <a:stretch/>
        </p:blipFill>
        <p:spPr>
          <a:xfrm>
            <a:off x="1431940" y="3827664"/>
            <a:ext cx="1299789" cy="1892808"/>
          </a:xfrm>
          <a:prstGeom prst="rect">
            <a:avLst/>
          </a:prstGeom>
        </p:spPr>
      </p:pic>
      <p:sp>
        <p:nvSpPr>
          <p:cNvPr id="39" name="Round Single Corner Rectangle 9">
            <a:extLst>
              <a:ext uri="{FF2B5EF4-FFF2-40B4-BE49-F238E27FC236}">
                <a16:creationId xmlns:a16="http://schemas.microsoft.com/office/drawing/2014/main" id="{FA004DE8-B266-4768-B305-766C439E7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525582" y="3505686"/>
            <a:ext cx="2559743" cy="253676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6" name="Picture 6" descr="A truck that is driving down the highway&#10;&#10;Description generated with high confidence">
            <a:extLst>
              <a:ext uri="{FF2B5EF4-FFF2-40B4-BE49-F238E27FC236}">
                <a16:creationId xmlns:a16="http://schemas.microsoft.com/office/drawing/2014/main" id="{ECB7B4DF-ADFD-4F60-B55D-0D759DD89C24}"/>
              </a:ext>
            </a:extLst>
          </p:cNvPr>
          <p:cNvPicPr>
            <a:picLocks noChangeAspect="1"/>
          </p:cNvPicPr>
          <p:nvPr/>
        </p:nvPicPr>
        <p:blipFill rotWithShape="1">
          <a:blip r:embed="rId4"/>
          <a:srcRect l="13646" r="27099" b="1"/>
          <a:stretch/>
        </p:blipFill>
        <p:spPr>
          <a:xfrm>
            <a:off x="3840761" y="3858307"/>
            <a:ext cx="1929384" cy="1831519"/>
          </a:xfrm>
          <a:prstGeom prst="rect">
            <a:avLst/>
          </a:prstGeom>
        </p:spPr>
      </p:pic>
      <p:sp>
        <p:nvSpPr>
          <p:cNvPr id="3" name="Content Placeholder 2">
            <a:extLst>
              <a:ext uri="{FF2B5EF4-FFF2-40B4-BE49-F238E27FC236}">
                <a16:creationId xmlns:a16="http://schemas.microsoft.com/office/drawing/2014/main" id="{89336547-A354-492A-9C3A-E178E0E8A268}"/>
              </a:ext>
            </a:extLst>
          </p:cNvPr>
          <p:cNvSpPr>
            <a:spLocks noGrp="1"/>
          </p:cNvSpPr>
          <p:nvPr>
            <p:ph idx="1"/>
          </p:nvPr>
        </p:nvSpPr>
        <p:spPr>
          <a:xfrm>
            <a:off x="6569956" y="1759292"/>
            <a:ext cx="4555244" cy="4554528"/>
          </a:xfrm>
        </p:spPr>
        <p:txBody>
          <a:bodyPr vert="horz" lIns="91440" tIns="45720" rIns="91440" bIns="45720" rtlCol="0" anchor="t">
            <a:noAutofit/>
          </a:bodyPr>
          <a:lstStyle/>
          <a:p>
            <a:pPr>
              <a:lnSpc>
                <a:spcPct val="110000"/>
              </a:lnSpc>
            </a:pPr>
            <a:r>
              <a:rPr lang="en-GB" sz="900" b="1" dirty="0">
                <a:ea typeface="+mn-lt"/>
                <a:cs typeface="+mn-lt"/>
              </a:rPr>
              <a:t>In the 1920s, it was the opening of Asda. The Asquith family used to run a butcher’s store in Knottingley, West Yorkshire, which used to be sooner or later increased to seven shops. The two sons of W.R. Asquith, Peter, and Fred have been actively involved in the family business and had been later to come to be co-founders of Asda (Asda,2020). Asda was named after the two brothers, </a:t>
            </a:r>
            <a:r>
              <a:rPr lang="en-GB" sz="900" b="1" dirty="0" err="1">
                <a:ea typeface="+mn-lt"/>
                <a:cs typeface="+mn-lt"/>
              </a:rPr>
              <a:t>ASquith</a:t>
            </a:r>
            <a:r>
              <a:rPr lang="en-GB" sz="900" b="1" dirty="0">
                <a:ea typeface="+mn-lt"/>
                <a:cs typeface="+mn-lt"/>
              </a:rPr>
              <a:t> and </a:t>
            </a:r>
            <a:r>
              <a:rPr lang="en-GB" sz="900" b="1" dirty="0" err="1">
                <a:ea typeface="+mn-lt"/>
                <a:cs typeface="+mn-lt"/>
              </a:rPr>
              <a:t>DAiries</a:t>
            </a:r>
            <a:r>
              <a:rPr lang="en-GB" sz="900" b="1" dirty="0">
                <a:ea typeface="+mn-lt"/>
                <a:cs typeface="+mn-lt"/>
              </a:rPr>
              <a:t> (My5,2020).</a:t>
            </a:r>
          </a:p>
          <a:p>
            <a:pPr>
              <a:lnSpc>
                <a:spcPct val="110000"/>
              </a:lnSpc>
            </a:pPr>
            <a:r>
              <a:rPr lang="en-GB" sz="900" b="1" dirty="0">
                <a:ea typeface="+mn-lt"/>
                <a:cs typeface="+mn-lt"/>
              </a:rPr>
              <a:t>1963</a:t>
            </a:r>
            <a:br>
              <a:rPr lang="en-GB" sz="900" b="1" dirty="0">
                <a:ea typeface="+mn-lt"/>
                <a:cs typeface="+mn-lt"/>
              </a:rPr>
            </a:br>
            <a:r>
              <a:rPr lang="en-GB" sz="900" b="1" dirty="0">
                <a:ea typeface="+mn-lt"/>
                <a:cs typeface="+mn-lt"/>
              </a:rPr>
              <a:t>Asda converted what was once a theatre called The Queens, into the UK's first self-service supermarket in Castleford. Soon after, they converted an indoor market into their second ‘Queens’ store.</a:t>
            </a:r>
          </a:p>
          <a:p>
            <a:pPr>
              <a:lnSpc>
                <a:spcPct val="110000"/>
              </a:lnSpc>
            </a:pPr>
            <a:r>
              <a:rPr lang="en-GB" sz="900" b="1" dirty="0">
                <a:ea typeface="+mn-lt"/>
                <a:cs typeface="+mn-lt"/>
              </a:rPr>
              <a:t>1977 </a:t>
            </a:r>
          </a:p>
          <a:p>
            <a:pPr>
              <a:lnSpc>
                <a:spcPct val="110000"/>
              </a:lnSpc>
            </a:pPr>
            <a:r>
              <a:rPr lang="en-GB" sz="900" b="1" dirty="0">
                <a:ea typeface="+mn-lt"/>
                <a:cs typeface="+mn-lt"/>
              </a:rPr>
              <a:t>The launch of the 'Asda Price' TV adverts proposing the 'pocket tap'. The pocket taps, in the end, grew to become so properly recognised that it took it place in sign language as the legitimate signal for Asda. People knew Asda by tapping the lower back pocket (My5,2020).</a:t>
            </a:r>
          </a:p>
          <a:p>
            <a:pPr>
              <a:lnSpc>
                <a:spcPct val="110000"/>
              </a:lnSpc>
            </a:pPr>
            <a:r>
              <a:rPr lang="en-GB" sz="900" b="1" dirty="0">
                <a:ea typeface="+mn-lt"/>
                <a:cs typeface="+mn-lt"/>
              </a:rPr>
              <a:t>1989 </a:t>
            </a:r>
          </a:p>
          <a:p>
            <a:pPr>
              <a:lnSpc>
                <a:spcPct val="110000"/>
              </a:lnSpc>
            </a:pPr>
            <a:r>
              <a:rPr lang="en-GB" sz="900" b="1" dirty="0">
                <a:ea typeface="+mn-lt"/>
                <a:cs typeface="+mn-lt"/>
              </a:rPr>
              <a:t>George Davies was requested to produce a range of clothing for Asda - high quality, high value, and with its very own identity. The partnership and pioneering brand George at Asda have been born – it was ultimately come to be one of the UK's top clothing brand</a:t>
            </a:r>
          </a:p>
          <a:p>
            <a:pPr>
              <a:lnSpc>
                <a:spcPct val="110000"/>
              </a:lnSpc>
            </a:pPr>
            <a:r>
              <a:rPr lang="en-GB" sz="900" b="1" dirty="0">
                <a:ea typeface="+mn-lt"/>
                <a:cs typeface="+mn-lt"/>
              </a:rPr>
              <a:t>2017 </a:t>
            </a:r>
          </a:p>
          <a:p>
            <a:pPr>
              <a:lnSpc>
                <a:spcPct val="110000"/>
              </a:lnSpc>
            </a:pPr>
            <a:r>
              <a:rPr lang="en-GB" sz="900" b="1" dirty="0">
                <a:ea typeface="+mn-lt"/>
                <a:cs typeface="+mn-lt"/>
              </a:rPr>
              <a:t>Asda's commitment to providing great value for customers is recognised again when the company is named the lowest priced supermarket at the Grocer Gold Awards for a record 20th year in a row.</a:t>
            </a:r>
          </a:p>
          <a:p>
            <a:pPr>
              <a:lnSpc>
                <a:spcPct val="110000"/>
              </a:lnSpc>
            </a:pPr>
            <a:endParaRPr lang="en-GB" sz="700"/>
          </a:p>
        </p:txBody>
      </p:sp>
    </p:spTree>
    <p:extLst>
      <p:ext uri="{BB962C8B-B14F-4D97-AF65-F5344CB8AC3E}">
        <p14:creationId xmlns:p14="http://schemas.microsoft.com/office/powerpoint/2010/main" val="259700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A417-5D24-484D-994F-05C889FE1AA2}"/>
              </a:ext>
            </a:extLst>
          </p:cNvPr>
          <p:cNvSpPr>
            <a:spLocks noGrp="1"/>
          </p:cNvSpPr>
          <p:nvPr>
            <p:ph type="title"/>
          </p:nvPr>
        </p:nvSpPr>
        <p:spPr>
          <a:xfrm>
            <a:off x="868680" y="642593"/>
            <a:ext cx="6603538" cy="1744183"/>
          </a:xfrm>
        </p:spPr>
        <p:txBody>
          <a:bodyPr>
            <a:normAutofit/>
          </a:bodyPr>
          <a:lstStyle/>
          <a:p>
            <a:r>
              <a:rPr lang="en-GB" b="1"/>
              <a:t>Stakeholders</a:t>
            </a:r>
            <a:r>
              <a:rPr lang="en-GB" b="1" dirty="0"/>
              <a:t> of Asda</a:t>
            </a:r>
          </a:p>
        </p:txBody>
      </p:sp>
      <p:sp>
        <p:nvSpPr>
          <p:cNvPr id="3" name="Content Placeholder 2">
            <a:extLst>
              <a:ext uri="{FF2B5EF4-FFF2-40B4-BE49-F238E27FC236}">
                <a16:creationId xmlns:a16="http://schemas.microsoft.com/office/drawing/2014/main" id="{6A477463-8827-4E3C-B3A9-BDB9F5DB6B03}"/>
              </a:ext>
            </a:extLst>
          </p:cNvPr>
          <p:cNvSpPr>
            <a:spLocks noGrp="1"/>
          </p:cNvSpPr>
          <p:nvPr>
            <p:ph idx="1"/>
          </p:nvPr>
        </p:nvSpPr>
        <p:spPr>
          <a:xfrm>
            <a:off x="868680" y="2386584"/>
            <a:ext cx="6603538" cy="3648456"/>
          </a:xfrm>
        </p:spPr>
        <p:txBody>
          <a:bodyPr vert="horz" lIns="91440" tIns="45720" rIns="91440" bIns="45720" rtlCol="0">
            <a:normAutofit/>
          </a:bodyPr>
          <a:lstStyle/>
          <a:p>
            <a:r>
              <a:rPr lang="en-GB" sz="1300" b="1">
                <a:ea typeface="+mn-lt"/>
                <a:cs typeface="+mn-lt"/>
              </a:rPr>
              <a:t>Employees are the most important asset of a company. Allowing employees in the say in some important decisions and have face-to-face verbal communication with customers. Which can help them make choices that will assist the improvement of the company and gain more customers? </a:t>
            </a:r>
          </a:p>
          <a:p>
            <a:r>
              <a:rPr lang="en-GB" sz="1300" b="1">
                <a:ea typeface="+mn-lt"/>
                <a:cs typeface="+mn-lt"/>
              </a:rPr>
              <a:t>Asda's main stakeholders are the customers who gain profits every year. Customers are additionally huge influence due to the fact it indicates the company what item is desired more. This will suggest that the company will have to furnish customer demands. It is key for the company to maintain customers going to their shop because they do not want to lose them.  </a:t>
            </a:r>
          </a:p>
          <a:p>
            <a:r>
              <a:rPr lang="en-GB" sz="1300" b="1">
                <a:ea typeface="+mn-lt"/>
                <a:cs typeface="+mn-lt"/>
              </a:rPr>
              <a:t>The suppliers grow to be a big influence too. They furnish all the products for Asda as they favour assisting the business sells the products and in return to get some of the profit made from the company. Asda tends to go for the greater popular provider as it is what the customers demand. If they did no longer do this, it can lead to the company dropping out on profit.</a:t>
            </a:r>
          </a:p>
          <a:p>
            <a:endParaRPr lang="en-GB" sz="1300">
              <a:ea typeface="+mn-lt"/>
              <a:cs typeface="+mn-lt"/>
            </a:endParaRPr>
          </a:p>
          <a:p>
            <a:endParaRPr lang="en-GB" sz="1300">
              <a:ea typeface="+mn-lt"/>
              <a:cs typeface="+mn-lt"/>
            </a:endParaRPr>
          </a:p>
          <a:p>
            <a:endParaRPr lang="en-GB" sz="1300"/>
          </a:p>
        </p:txBody>
      </p:sp>
      <p:pic>
        <p:nvPicPr>
          <p:cNvPr id="5" name="Picture 5">
            <a:extLst>
              <a:ext uri="{FF2B5EF4-FFF2-40B4-BE49-F238E27FC236}">
                <a16:creationId xmlns:a16="http://schemas.microsoft.com/office/drawing/2014/main" id="{3263A472-FA02-4B37-9293-882FC475F314}"/>
              </a:ext>
            </a:extLst>
          </p:cNvPr>
          <p:cNvPicPr>
            <a:picLocks noChangeAspect="1"/>
          </p:cNvPicPr>
          <p:nvPr/>
        </p:nvPicPr>
        <p:blipFill rotWithShape="1">
          <a:blip r:embed="rId2"/>
          <a:srcRect l="8134" r="11944"/>
          <a:stretch/>
        </p:blipFill>
        <p:spPr>
          <a:xfrm>
            <a:off x="7903029" y="365759"/>
            <a:ext cx="3917115" cy="3063241"/>
          </a:xfrm>
          <a:prstGeom prst="rect">
            <a:avLst/>
          </a:prstGeom>
        </p:spPr>
      </p:pic>
      <p:pic>
        <p:nvPicPr>
          <p:cNvPr id="4" name="Picture 4" descr="A group of people standing in front of a store&#10;&#10;Description generated with very high confidence">
            <a:extLst>
              <a:ext uri="{FF2B5EF4-FFF2-40B4-BE49-F238E27FC236}">
                <a16:creationId xmlns:a16="http://schemas.microsoft.com/office/drawing/2014/main" id="{1A060A4A-01C9-4EFD-BDCD-7A2D8B8B0B41}"/>
              </a:ext>
            </a:extLst>
          </p:cNvPr>
          <p:cNvPicPr>
            <a:picLocks noChangeAspect="1"/>
          </p:cNvPicPr>
          <p:nvPr/>
        </p:nvPicPr>
        <p:blipFill rotWithShape="1">
          <a:blip r:embed="rId3"/>
          <a:srcRect l="19370" r="13497" b="1"/>
          <a:stretch/>
        </p:blipFill>
        <p:spPr>
          <a:xfrm>
            <a:off x="7903028" y="3429002"/>
            <a:ext cx="3917115" cy="3063239"/>
          </a:xfrm>
          <a:prstGeom prst="rect">
            <a:avLst/>
          </a:prstGeom>
        </p:spPr>
      </p:pic>
      <p:sp>
        <p:nvSpPr>
          <p:cNvPr id="16" name="Rectangle 18">
            <a:extLst>
              <a:ext uri="{FF2B5EF4-FFF2-40B4-BE49-F238E27FC236}">
                <a16:creationId xmlns:a16="http://schemas.microsoft.com/office/drawing/2014/main" id="{1EE8F117-D5DC-4AF4-AD72-FB7A93BAA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67874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38E54-F527-4698-A49C-BDF898075275}"/>
              </a:ext>
            </a:extLst>
          </p:cNvPr>
          <p:cNvSpPr>
            <a:spLocks noGrp="1"/>
          </p:cNvSpPr>
          <p:nvPr>
            <p:ph type="title"/>
          </p:nvPr>
        </p:nvSpPr>
        <p:spPr/>
        <p:txBody>
          <a:bodyPr/>
          <a:lstStyle/>
          <a:p>
            <a:r>
              <a:rPr lang="en-GB" b="1"/>
              <a:t>SWOT Analysis</a:t>
            </a:r>
          </a:p>
        </p:txBody>
      </p:sp>
      <p:graphicFrame>
        <p:nvGraphicFramePr>
          <p:cNvPr id="5" name="Content Placeholder 4">
            <a:extLst>
              <a:ext uri="{FF2B5EF4-FFF2-40B4-BE49-F238E27FC236}">
                <a16:creationId xmlns:a16="http://schemas.microsoft.com/office/drawing/2014/main" id="{4DCAE3BB-ECE2-46BE-A9F9-5F457C12E4FD}"/>
              </a:ext>
            </a:extLst>
          </p:cNvPr>
          <p:cNvGraphicFramePr>
            <a:graphicFrameLocks noGrp="1"/>
          </p:cNvGraphicFramePr>
          <p:nvPr>
            <p:ph idx="1"/>
          </p:nvPr>
        </p:nvGraphicFramePr>
        <p:xfrm>
          <a:off x="1066800" y="2103438"/>
          <a:ext cx="10058400" cy="400050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3051237997"/>
                    </a:ext>
                  </a:extLst>
                </a:gridCol>
                <a:gridCol w="5029200">
                  <a:extLst>
                    <a:ext uri="{9D8B030D-6E8A-4147-A177-3AD203B41FA5}">
                      <a16:colId xmlns:a16="http://schemas.microsoft.com/office/drawing/2014/main" val="222833027"/>
                    </a:ext>
                  </a:extLst>
                </a:gridCol>
              </a:tblGrid>
              <a:tr h="0">
                <a:tc>
                  <a:txBody>
                    <a:bodyPr/>
                    <a:lstStyle/>
                    <a:p>
                      <a:pPr algn="just" rtl="0" fontAlgn="base"/>
                      <a:r>
                        <a:rPr lang="en-GB" sz="1200" u="sng">
                          <a:effectLst/>
                        </a:rPr>
                        <a:t>Strengths</a:t>
                      </a:r>
                      <a:r>
                        <a:rPr lang="en-GB" sz="1200">
                          <a:effectLst/>
                        </a:rPr>
                        <a:t> </a:t>
                      </a:r>
                      <a:endParaRPr lang="en-GB">
                        <a:effectLst/>
                      </a:endParaRPr>
                    </a:p>
                    <a:p>
                      <a:pPr algn="just" rtl="0" fontAlgn="base"/>
                      <a:r>
                        <a:rPr lang="en-GB" sz="1400">
                          <a:effectLst/>
                        </a:rPr>
                        <a:t> </a:t>
                      </a:r>
                      <a:endParaRPr lang="en-GB">
                        <a:effectLst/>
                      </a:endParaRPr>
                    </a:p>
                    <a:p>
                      <a:pPr marL="342900" lvl="0" indent="-342900" algn="just" rtl="0" fontAlgn="base">
                        <a:buFont typeface="Arial" panose="020B0604020202020204" pitchFamily="34" charset="0"/>
                        <a:buChar char="•"/>
                      </a:pPr>
                      <a:r>
                        <a:rPr lang="en-GB" sz="1200" u="none" strike="noStrike">
                          <a:effectLst/>
                        </a:rPr>
                        <a:t>Increase flexibility and efficiency</a:t>
                      </a:r>
                      <a:r>
                        <a:rPr lang="en-GB" sz="1200">
                          <a:effectLst/>
                        </a:rPr>
                        <a:t> </a:t>
                      </a:r>
                    </a:p>
                    <a:p>
                      <a:pPr marL="342900" lvl="0" indent="-342900" algn="just" rtl="0" fontAlgn="base">
                        <a:buFont typeface="Arial" panose="020B0604020202020204" pitchFamily="34" charset="0"/>
                        <a:buChar char="•"/>
                      </a:pPr>
                      <a:r>
                        <a:rPr lang="en-GB" sz="1200">
                          <a:effectLst/>
                        </a:rPr>
                        <a:t>Employees contract changes already imposed by Asda competitors </a:t>
                      </a:r>
                    </a:p>
                    <a:p>
                      <a:pPr marL="342900" lvl="0" indent="-342900" algn="just" rtl="0" fontAlgn="base">
                        <a:buFont typeface="Arial" panose="020B0604020202020204" pitchFamily="34" charset="0"/>
                        <a:buChar char="•"/>
                      </a:pPr>
                      <a:r>
                        <a:rPr lang="en-GB" sz="1200">
                          <a:effectLst/>
                        </a:rPr>
                        <a:t>Same terms and conditions for everyone </a:t>
                      </a:r>
                    </a:p>
                    <a:p>
                      <a:pPr marL="342900" lvl="0" indent="-342900" algn="just" rtl="0" fontAlgn="base">
                        <a:buFont typeface="Arial" panose="020B0604020202020204" pitchFamily="34" charset="0"/>
                        <a:buChar char="•"/>
                      </a:pPr>
                      <a:r>
                        <a:rPr lang="en-GB" sz="1200">
                          <a:effectLst/>
                        </a:rPr>
                        <a:t>Their leadership’s vision of changing the company’s atmosphere for better innovation. </a:t>
                      </a:r>
                    </a:p>
                    <a:p>
                      <a:pPr algn="just" rtl="0" fontAlgn="base"/>
                      <a:r>
                        <a:rPr lang="en-GB" sz="1250">
                          <a:effectLst/>
                        </a:rPr>
                        <a:t> </a:t>
                      </a:r>
                      <a:endParaRPr lang="en-GB">
                        <a:effectLst/>
                      </a:endParaRPr>
                    </a:p>
                    <a:p>
                      <a:pPr algn="just" rtl="0" fontAlgn="base"/>
                      <a:r>
                        <a:rPr lang="en-GB" sz="1400">
                          <a:effectLst/>
                        </a:rPr>
                        <a:t> </a:t>
                      </a:r>
                      <a:endParaRPr lang="en-GB">
                        <a:effectLst/>
                      </a:endParaRPr>
                    </a:p>
                    <a:p>
                      <a:pPr algn="just" rtl="0" fontAlgn="base"/>
                      <a:r>
                        <a:rPr lang="en-GB" sz="1400">
                          <a:effectLst/>
                        </a:rPr>
                        <a:t> </a:t>
                      </a:r>
                      <a:endParaRPr lang="en-GB">
                        <a:effectLst/>
                      </a:endParaRPr>
                    </a:p>
                    <a:p>
                      <a:pPr algn="just" rtl="0" fontAlgn="base"/>
                      <a:r>
                        <a:rPr lang="en-GB" sz="1400">
                          <a:effectLst/>
                        </a:rPr>
                        <a:t> </a:t>
                      </a:r>
                      <a:endParaRPr lang="en-GB" b="0" i="0">
                        <a:effectLst/>
                      </a:endParaRPr>
                    </a:p>
                  </a:txBody>
                  <a:tcPr/>
                </a:tc>
                <a:tc>
                  <a:txBody>
                    <a:bodyPr/>
                    <a:lstStyle/>
                    <a:p>
                      <a:pPr algn="just" rtl="0" fontAlgn="base"/>
                      <a:r>
                        <a:rPr lang="en-GB" sz="1200" u="sng">
                          <a:effectLst/>
                        </a:rPr>
                        <a:t>Weakness</a:t>
                      </a:r>
                      <a:r>
                        <a:rPr lang="en-GB" sz="1200">
                          <a:effectLst/>
                        </a:rPr>
                        <a:t> </a:t>
                      </a:r>
                      <a:endParaRPr lang="en-GB">
                        <a:effectLst/>
                      </a:endParaRPr>
                    </a:p>
                    <a:p>
                      <a:pPr algn="just" rtl="0" fontAlgn="base"/>
                      <a:r>
                        <a:rPr lang="en-GB" sz="1200">
                          <a:effectLst/>
                        </a:rPr>
                        <a:t> </a:t>
                      </a:r>
                      <a:endParaRPr lang="en-GB">
                        <a:effectLst/>
                      </a:endParaRPr>
                    </a:p>
                    <a:p>
                      <a:pPr marL="342900" lvl="0" indent="-342900" algn="just" rtl="0" fontAlgn="base">
                        <a:buFont typeface="Arial" panose="020B0604020202020204" pitchFamily="34" charset="0"/>
                        <a:buChar char="•"/>
                      </a:pPr>
                      <a:r>
                        <a:rPr lang="en-GB" sz="1200" u="none" strike="noStrike">
                          <a:effectLst/>
                        </a:rPr>
                        <a:t>Employees disappointment</a:t>
                      </a:r>
                      <a:r>
                        <a:rPr lang="en-GB" sz="1200">
                          <a:effectLst/>
                        </a:rPr>
                        <a:t> </a:t>
                      </a:r>
                    </a:p>
                    <a:p>
                      <a:pPr marL="342900" lvl="0" indent="-342900" algn="just" rtl="0" fontAlgn="base">
                        <a:buFont typeface="Arial" panose="020B0604020202020204" pitchFamily="34" charset="0"/>
                        <a:buChar char="•"/>
                      </a:pPr>
                      <a:r>
                        <a:rPr lang="en-GB" sz="1200" u="none" strike="noStrike">
                          <a:effectLst/>
                        </a:rPr>
                        <a:t>Employees mental health- stress/anxiety/security</a:t>
                      </a:r>
                      <a:r>
                        <a:rPr lang="en-GB" sz="1200">
                          <a:effectLst/>
                        </a:rPr>
                        <a:t> </a:t>
                      </a:r>
                    </a:p>
                    <a:p>
                      <a:pPr marL="342900" lvl="0" indent="-342900" algn="just" rtl="0" fontAlgn="base">
                        <a:buFont typeface="Arial" panose="020B0604020202020204" pitchFamily="34" charset="0"/>
                        <a:buChar char="•"/>
                      </a:pPr>
                      <a:r>
                        <a:rPr lang="en-GB" sz="1200" u="none" strike="noStrike">
                          <a:effectLst/>
                        </a:rPr>
                        <a:t> Employees motivation</a:t>
                      </a:r>
                      <a:r>
                        <a:rPr lang="en-GB" sz="1200">
                          <a:effectLst/>
                        </a:rPr>
                        <a:t> </a:t>
                      </a:r>
                    </a:p>
                    <a:p>
                      <a:pPr marL="342900" lvl="0" indent="-342900" algn="just" rtl="0" fontAlgn="base">
                        <a:buFont typeface="Arial" panose="020B0604020202020204" pitchFamily="34" charset="0"/>
                        <a:buChar char="•"/>
                      </a:pPr>
                      <a:r>
                        <a:rPr lang="en-GB" sz="1200" u="none" strike="noStrike">
                          <a:effectLst/>
                        </a:rPr>
                        <a:t>Employees may be labelled such as being less efficient than external applicants and live up to a self-fulfilling prophecy where they cannot challenge them  </a:t>
                      </a:r>
                      <a:r>
                        <a:rPr lang="en-GB" sz="1200">
                          <a:effectLst/>
                        </a:rPr>
                        <a:t> </a:t>
                      </a:r>
                    </a:p>
                    <a:p>
                      <a:pPr algn="just" rtl="0" fontAlgn="base"/>
                      <a:r>
                        <a:rPr lang="en-GB" sz="1400">
                          <a:effectLst/>
                        </a:rPr>
                        <a:t> </a:t>
                      </a:r>
                      <a:endParaRPr lang="en-GB">
                        <a:effectLst/>
                      </a:endParaRPr>
                    </a:p>
                    <a:p>
                      <a:pPr algn="just" rtl="0" fontAlgn="base"/>
                      <a:r>
                        <a:rPr lang="en-GB" sz="1400">
                          <a:effectLst/>
                        </a:rPr>
                        <a:t> </a:t>
                      </a:r>
                      <a:endParaRPr lang="en-GB" b="0" i="0">
                        <a:effectLst/>
                      </a:endParaRPr>
                    </a:p>
                  </a:txBody>
                  <a:tcPr/>
                </a:tc>
                <a:extLst>
                  <a:ext uri="{0D108BD9-81ED-4DB2-BD59-A6C34878D82A}">
                    <a16:rowId xmlns:a16="http://schemas.microsoft.com/office/drawing/2014/main" val="2928328626"/>
                  </a:ext>
                </a:extLst>
              </a:tr>
              <a:tr h="0">
                <a:tc>
                  <a:txBody>
                    <a:bodyPr/>
                    <a:lstStyle/>
                    <a:p>
                      <a:pPr algn="just" rtl="0" fontAlgn="base"/>
                      <a:r>
                        <a:rPr lang="en-GB" sz="1200" u="sng">
                          <a:effectLst/>
                        </a:rPr>
                        <a:t>Opportunities</a:t>
                      </a:r>
                      <a:r>
                        <a:rPr lang="en-GB" sz="1200">
                          <a:effectLst/>
                        </a:rPr>
                        <a:t> </a:t>
                      </a:r>
                      <a:endParaRPr lang="en-GB">
                        <a:effectLst/>
                      </a:endParaRPr>
                    </a:p>
                    <a:p>
                      <a:pPr algn="just" rtl="0" fontAlgn="base"/>
                      <a:r>
                        <a:rPr lang="en-GB" sz="1400">
                          <a:effectLst/>
                        </a:rPr>
                        <a:t> </a:t>
                      </a:r>
                      <a:endParaRPr lang="en-GB">
                        <a:effectLst/>
                      </a:endParaRPr>
                    </a:p>
                    <a:p>
                      <a:pPr marL="342900" lvl="0" indent="-342900" algn="just" rtl="0" fontAlgn="base">
                        <a:buFont typeface="Arial" panose="020B0604020202020204" pitchFamily="34" charset="0"/>
                        <a:buChar char="•"/>
                      </a:pPr>
                      <a:r>
                        <a:rPr lang="en-GB" sz="1200">
                          <a:effectLst/>
                        </a:rPr>
                        <a:t>As a result of changing, employees can learn to adapt and resist change  </a:t>
                      </a:r>
                    </a:p>
                    <a:p>
                      <a:pPr marL="342900" lvl="0" indent="-342900" algn="just" rtl="0" fontAlgn="base">
                        <a:buFont typeface="Arial" panose="020B0604020202020204" pitchFamily="34" charset="0"/>
                        <a:buChar char="•"/>
                      </a:pPr>
                      <a:r>
                        <a:rPr lang="en-GB" sz="1200">
                          <a:effectLst/>
                        </a:rPr>
                        <a:t>Bring external applicants in for the higher position, this can make employees high at resistance yet learn from them  </a:t>
                      </a:r>
                    </a:p>
                    <a:p>
                      <a:pPr marL="342900" lvl="0" indent="-342900" algn="just" rtl="0" fontAlgn="base">
                        <a:buFont typeface="Arial" panose="020B0604020202020204" pitchFamily="34" charset="0"/>
                        <a:buChar char="•"/>
                      </a:pPr>
                      <a:r>
                        <a:rPr lang="en-GB" sz="1200">
                          <a:effectLst/>
                        </a:rPr>
                        <a:t>A new applicant with a variety of skill sets </a:t>
                      </a:r>
                    </a:p>
                    <a:p>
                      <a:pPr algn="just" rtl="0" fontAlgn="base"/>
                      <a:r>
                        <a:rPr lang="en-GB" sz="1200">
                          <a:effectLst/>
                        </a:rPr>
                        <a:t> </a:t>
                      </a:r>
                      <a:endParaRPr lang="en-GB" b="0" i="0">
                        <a:effectLst/>
                      </a:endParaRPr>
                    </a:p>
                  </a:txBody>
                  <a:tcPr/>
                </a:tc>
                <a:tc>
                  <a:txBody>
                    <a:bodyPr/>
                    <a:lstStyle/>
                    <a:p>
                      <a:pPr algn="just" rtl="0" fontAlgn="base"/>
                      <a:r>
                        <a:rPr lang="en-GB" sz="1200" u="sng">
                          <a:effectLst/>
                        </a:rPr>
                        <a:t>Threats</a:t>
                      </a:r>
                      <a:r>
                        <a:rPr lang="en-GB" sz="1200">
                          <a:effectLst/>
                        </a:rPr>
                        <a:t> </a:t>
                      </a:r>
                      <a:endParaRPr lang="en-GB">
                        <a:effectLst/>
                      </a:endParaRPr>
                    </a:p>
                    <a:p>
                      <a:pPr algn="just" rtl="0" fontAlgn="base"/>
                      <a:r>
                        <a:rPr lang="en-GB" sz="1400">
                          <a:effectLst/>
                        </a:rPr>
                        <a:t> </a:t>
                      </a:r>
                      <a:endParaRPr lang="en-GB">
                        <a:effectLst/>
                      </a:endParaRPr>
                    </a:p>
                    <a:p>
                      <a:pPr marL="342900" lvl="0" indent="-342900" algn="just" rtl="0" fontAlgn="base">
                        <a:buFont typeface="Arial" panose="020B0604020202020204" pitchFamily="34" charset="0"/>
                        <a:buChar char="•"/>
                      </a:pPr>
                      <a:r>
                        <a:rPr lang="en-GB" sz="1050">
                          <a:effectLst/>
                        </a:rPr>
                        <a:t>Lose valuable and committed staff's disagreement to resist change </a:t>
                      </a:r>
                    </a:p>
                    <a:p>
                      <a:pPr marL="342900" lvl="0" indent="-342900" algn="just" rtl="0" fontAlgn="base">
                        <a:buFont typeface="Arial" panose="020B0604020202020204" pitchFamily="34" charset="0"/>
                        <a:buChar char="•"/>
                      </a:pPr>
                      <a:r>
                        <a:rPr lang="en-GB" sz="1050">
                          <a:effectLst/>
                        </a:rPr>
                        <a:t>risks of legal challenges from an employee damaging to their reputation. </a:t>
                      </a:r>
                    </a:p>
                    <a:p>
                      <a:pPr algn="just" rtl="0" fontAlgn="base"/>
                      <a:r>
                        <a:rPr lang="en-GB" sz="1050">
                          <a:effectLst/>
                        </a:rPr>
                        <a:t> </a:t>
                      </a:r>
                      <a:endParaRPr lang="en-GB">
                        <a:effectLst/>
                      </a:endParaRPr>
                    </a:p>
                    <a:p>
                      <a:pPr algn="just" rtl="0" fontAlgn="base"/>
                      <a:r>
                        <a:rPr lang="en-GB" sz="1050">
                          <a:effectLst/>
                        </a:rPr>
                        <a:t> </a:t>
                      </a:r>
                      <a:endParaRPr lang="en-GB" b="0" i="0">
                        <a:effectLst/>
                      </a:endParaRPr>
                    </a:p>
                  </a:txBody>
                  <a:tcPr/>
                </a:tc>
                <a:extLst>
                  <a:ext uri="{0D108BD9-81ED-4DB2-BD59-A6C34878D82A}">
                    <a16:rowId xmlns:a16="http://schemas.microsoft.com/office/drawing/2014/main" val="119406610"/>
                  </a:ext>
                </a:extLst>
              </a:tr>
            </a:tbl>
          </a:graphicData>
        </a:graphic>
      </p:graphicFrame>
    </p:spTree>
    <p:extLst>
      <p:ext uri="{BB962C8B-B14F-4D97-AF65-F5344CB8AC3E}">
        <p14:creationId xmlns:p14="http://schemas.microsoft.com/office/powerpoint/2010/main" val="100606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66E8-74BA-4095-A5F4-2635EA9E3F46}"/>
              </a:ext>
            </a:extLst>
          </p:cNvPr>
          <p:cNvSpPr>
            <a:spLocks noGrp="1"/>
          </p:cNvSpPr>
          <p:nvPr>
            <p:ph type="title"/>
          </p:nvPr>
        </p:nvSpPr>
        <p:spPr/>
        <p:txBody>
          <a:bodyPr/>
          <a:lstStyle/>
          <a:p>
            <a:r>
              <a:rPr lang="en-GB" b="1"/>
              <a:t>Required PESTLE</a:t>
            </a:r>
          </a:p>
        </p:txBody>
      </p:sp>
      <p:sp>
        <p:nvSpPr>
          <p:cNvPr id="3" name="Content Placeholder 2">
            <a:extLst>
              <a:ext uri="{FF2B5EF4-FFF2-40B4-BE49-F238E27FC236}">
                <a16:creationId xmlns:a16="http://schemas.microsoft.com/office/drawing/2014/main" id="{FE59A4DC-255A-44A2-B73F-B769C5FAD2E5}"/>
              </a:ext>
            </a:extLst>
          </p:cNvPr>
          <p:cNvSpPr>
            <a:spLocks noGrp="1"/>
          </p:cNvSpPr>
          <p:nvPr>
            <p:ph idx="1"/>
          </p:nvPr>
        </p:nvSpPr>
        <p:spPr/>
        <p:txBody>
          <a:bodyPr vert="horz" lIns="91440" tIns="45720" rIns="91440" bIns="45720" rtlCol="0" anchor="t">
            <a:normAutofit/>
          </a:bodyPr>
          <a:lstStyle/>
          <a:p>
            <a:pPr algn="just"/>
            <a:endParaRPr lang="en-GB" dirty="0">
              <a:ea typeface="+mn-lt"/>
              <a:cs typeface="+mn-lt"/>
            </a:endParaRPr>
          </a:p>
          <a:p>
            <a:pPr algn="just"/>
            <a:r>
              <a:rPr lang="en-GB" b="1" dirty="0">
                <a:ea typeface="+mn-lt"/>
                <a:cs typeface="+mn-lt"/>
              </a:rPr>
              <a:t>Political- Asda wants every employee to have the same terms and conditions in the contract. </a:t>
            </a:r>
            <a:endParaRPr lang="en-GB" b="1"/>
          </a:p>
          <a:p>
            <a:pPr algn="just"/>
            <a:r>
              <a:rPr lang="en-GB" b="1" dirty="0">
                <a:ea typeface="+mn-lt"/>
                <a:cs typeface="+mn-lt"/>
              </a:rPr>
              <a:t>Economic- Asda is considering economic factors such as wages and competitive pressures. These economic factors will have an impact on the employees significantly rather than losing customers.  </a:t>
            </a:r>
          </a:p>
          <a:p>
            <a:pPr algn="just"/>
            <a:r>
              <a:rPr lang="en-GB" b="1" dirty="0">
                <a:ea typeface="+mn-lt"/>
                <a:cs typeface="+mn-lt"/>
              </a:rPr>
              <a:t>Legal- Asda were clear about their employee's contract changes. According to UK law, Asda cannot pay employees less than the minimum wages. Likewise, they cannot be unfair to employees or they will face the employment tribunal.  </a:t>
            </a:r>
          </a:p>
          <a:p>
            <a:pPr algn="just"/>
            <a:endParaRPr lang="en-GB" dirty="0">
              <a:ea typeface="+mn-lt"/>
              <a:cs typeface="+mn-lt"/>
            </a:endParaRPr>
          </a:p>
          <a:p>
            <a:pPr algn="just"/>
            <a:endParaRPr lang="en-GB" dirty="0">
              <a:ea typeface="+mn-lt"/>
              <a:cs typeface="+mn-lt"/>
            </a:endParaRPr>
          </a:p>
          <a:p>
            <a:endParaRPr lang="en-GB" dirty="0"/>
          </a:p>
        </p:txBody>
      </p:sp>
    </p:spTree>
    <p:extLst>
      <p:ext uri="{BB962C8B-B14F-4D97-AF65-F5344CB8AC3E}">
        <p14:creationId xmlns:p14="http://schemas.microsoft.com/office/powerpoint/2010/main" val="449842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group of people standing in front of a store&#10;&#10;Description generated with very high confidence">
            <a:extLst>
              <a:ext uri="{FF2B5EF4-FFF2-40B4-BE49-F238E27FC236}">
                <a16:creationId xmlns:a16="http://schemas.microsoft.com/office/drawing/2014/main" id="{E2BEF38C-1DC0-4635-B842-3E825AEA3C18}"/>
              </a:ext>
            </a:extLst>
          </p:cNvPr>
          <p:cNvPicPr>
            <a:picLocks noChangeAspect="1"/>
          </p:cNvPicPr>
          <p:nvPr/>
        </p:nvPicPr>
        <p:blipFill rotWithShape="1">
          <a:blip r:embed="rId2"/>
          <a:srcRect l="14302" r="33921"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0F633-C939-4A8C-9AE8-9303623ACF5F}"/>
              </a:ext>
            </a:extLst>
          </p:cNvPr>
          <p:cNvSpPr>
            <a:spLocks noGrp="1"/>
          </p:cNvSpPr>
          <p:nvPr>
            <p:ph type="title"/>
          </p:nvPr>
        </p:nvSpPr>
        <p:spPr>
          <a:xfrm>
            <a:off x="6846137" y="727626"/>
            <a:ext cx="4602152" cy="1718225"/>
          </a:xfrm>
        </p:spPr>
        <p:txBody>
          <a:bodyPr>
            <a:normAutofit/>
          </a:bodyPr>
          <a:lstStyle/>
          <a:p>
            <a:r>
              <a:rPr lang="en-GB" b="1"/>
              <a:t>Impact of change in Asda</a:t>
            </a:r>
          </a:p>
        </p:txBody>
      </p:sp>
      <p:sp>
        <p:nvSpPr>
          <p:cNvPr id="3" name="Content Placeholder 2">
            <a:extLst>
              <a:ext uri="{FF2B5EF4-FFF2-40B4-BE49-F238E27FC236}">
                <a16:creationId xmlns:a16="http://schemas.microsoft.com/office/drawing/2014/main" id="{94B0022B-43D9-4D3A-AB69-E21B65EF8A89}"/>
              </a:ext>
            </a:extLst>
          </p:cNvPr>
          <p:cNvSpPr>
            <a:spLocks noGrp="1"/>
          </p:cNvSpPr>
          <p:nvPr>
            <p:ph idx="1"/>
          </p:nvPr>
        </p:nvSpPr>
        <p:spPr>
          <a:xfrm>
            <a:off x="6846137" y="2538919"/>
            <a:ext cx="4602152" cy="3557805"/>
          </a:xfrm>
        </p:spPr>
        <p:txBody>
          <a:bodyPr vert="horz" lIns="91440" tIns="45720" rIns="91440" bIns="45720" rtlCol="0" anchor="t">
            <a:normAutofit/>
          </a:bodyPr>
          <a:lstStyle/>
          <a:p>
            <a:endParaRPr lang="en-GB" dirty="0">
              <a:ea typeface="+mn-lt"/>
              <a:cs typeface="+mn-lt"/>
            </a:endParaRPr>
          </a:p>
          <a:p>
            <a:r>
              <a:rPr lang="en-GB" b="1" dirty="0">
                <a:ea typeface="+mn-lt"/>
                <a:cs typeface="+mn-lt"/>
              </a:rPr>
              <a:t>This change can help shape a better future for Asda as it will bring newer dedicated and intrigued employees. Also, Asda can replicate the old system to the new system by having less more skilled employees rather than having twice the amount who are less skilled. </a:t>
            </a:r>
            <a:endParaRPr lang="en-GB" b="1" dirty="0"/>
          </a:p>
          <a:p>
            <a:endParaRPr lang="en-GB" dirty="0"/>
          </a:p>
          <a:p>
            <a:endParaRPr lang="en-GB" dirty="0"/>
          </a:p>
        </p:txBody>
      </p:sp>
    </p:spTree>
    <p:extLst>
      <p:ext uri="{BB962C8B-B14F-4D97-AF65-F5344CB8AC3E}">
        <p14:creationId xmlns:p14="http://schemas.microsoft.com/office/powerpoint/2010/main" val="4157867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73665A3-02A5-4A33-B7CF-224349221463}"/>
              </a:ext>
            </a:extLst>
          </p:cNvPr>
          <p:cNvSpPr>
            <a:spLocks noGrp="1"/>
          </p:cNvSpPr>
          <p:nvPr>
            <p:ph type="title"/>
          </p:nvPr>
        </p:nvSpPr>
        <p:spPr>
          <a:xfrm>
            <a:off x="1066800" y="642594"/>
            <a:ext cx="10058400" cy="1371600"/>
          </a:xfrm>
        </p:spPr>
        <p:txBody>
          <a:bodyPr>
            <a:normAutofit/>
          </a:bodyPr>
          <a:lstStyle/>
          <a:p>
            <a:r>
              <a:rPr lang="en-GB" sz="3100" b="1" u="sng">
                <a:ea typeface="+mj-lt"/>
                <a:cs typeface="+mj-lt"/>
              </a:rPr>
              <a:t>Demonstrating the knowledge and understanding of the ‘models’ and ‘theories’ of the change process and applying one of these to Asda change.</a:t>
            </a:r>
            <a:r>
              <a:rPr lang="en-GB" sz="3100">
                <a:ea typeface="+mj-lt"/>
                <a:cs typeface="+mj-lt"/>
              </a:rPr>
              <a:t> </a:t>
            </a:r>
            <a:endParaRPr lang="en-US" sz="3100"/>
          </a:p>
        </p:txBody>
      </p:sp>
      <p:sp>
        <p:nvSpPr>
          <p:cNvPr id="3" name="Content Placeholder 2">
            <a:extLst>
              <a:ext uri="{FF2B5EF4-FFF2-40B4-BE49-F238E27FC236}">
                <a16:creationId xmlns:a16="http://schemas.microsoft.com/office/drawing/2014/main" id="{D66AEE8E-4762-4BDC-96AB-93F29781CA2A}"/>
              </a:ext>
            </a:extLst>
          </p:cNvPr>
          <p:cNvSpPr>
            <a:spLocks noGrp="1"/>
          </p:cNvSpPr>
          <p:nvPr>
            <p:ph idx="1"/>
          </p:nvPr>
        </p:nvSpPr>
        <p:spPr>
          <a:xfrm>
            <a:off x="1066800" y="2103120"/>
            <a:ext cx="6485467" cy="3931920"/>
          </a:xfrm>
        </p:spPr>
        <p:txBody>
          <a:bodyPr vert="horz" lIns="91440" tIns="45720" rIns="91440" bIns="45720" rtlCol="0">
            <a:normAutofit/>
          </a:bodyPr>
          <a:lstStyle/>
          <a:p>
            <a:pPr>
              <a:lnSpc>
                <a:spcPct val="110000"/>
              </a:lnSpc>
            </a:pPr>
            <a:r>
              <a:rPr lang="en-GB" sz="1100" b="1" u="sng">
                <a:ea typeface="+mn-lt"/>
                <a:cs typeface="+mn-lt"/>
              </a:rPr>
              <a:t>Lewin’s change management model</a:t>
            </a:r>
            <a:r>
              <a:rPr lang="en-GB" sz="1100" b="1">
                <a:ea typeface="+mn-lt"/>
                <a:cs typeface="+mn-lt"/>
              </a:rPr>
              <a:t>  </a:t>
            </a:r>
          </a:p>
          <a:p>
            <a:pPr>
              <a:lnSpc>
                <a:spcPct val="110000"/>
              </a:lnSpc>
            </a:pPr>
            <a:r>
              <a:rPr lang="en-GB" sz="1100" b="1">
                <a:ea typeface="+mn-lt"/>
                <a:cs typeface="+mn-lt"/>
              </a:rPr>
              <a:t>Kurt Lewin identified three stages of the change process-unfreezing, changing, and refreezing. The unfreezing stage is to motivate an individual to be ready to change as in the old ways of doing things so that individuals are ready to accept new changes. This stage can be very critical as some individuals resist change and some accept the new change. Communication is the key to educate an individual on how to accept the change that will benefit the organisation.</a:t>
            </a:r>
          </a:p>
          <a:p>
            <a:pPr>
              <a:lnSpc>
                <a:spcPct val="110000"/>
              </a:lnSpc>
            </a:pPr>
            <a:r>
              <a:rPr lang="en-GB" sz="1100" b="1">
                <a:ea typeface="+mn-lt"/>
                <a:cs typeface="+mn-lt"/>
              </a:rPr>
              <a:t>The Changing stage is when individuals are ready to change with a new pattern of behaviour. This process involves two mechanisms: identification and internalisation. Identification is adapting to the new change and trying to become one of them and internalisation is when individuals are put in the new change with demanding new behaviours. This can be challenging for individuals because they learn these new behaviours not only because necessary but for survival in fear of not losing the job (Hersey, Blanchard and Johnson,2011).</a:t>
            </a:r>
          </a:p>
          <a:p>
            <a:pPr>
              <a:lnSpc>
                <a:spcPct val="110000"/>
              </a:lnSpc>
            </a:pPr>
            <a:r>
              <a:rPr lang="en-GB" sz="1100" b="1">
                <a:ea typeface="+mn-lt"/>
                <a:cs typeface="+mn-lt"/>
              </a:rPr>
              <a:t>After the change has been formed and measured, the change will be refreezing. By carrying regular reviews on signs of progress, new methods will be followed and monitored. At this stage, its either an individual's reaction to change is a defence mechanism as in giving resignation or coping mechanism as in managing the change.</a:t>
            </a:r>
          </a:p>
          <a:p>
            <a:pPr>
              <a:lnSpc>
                <a:spcPct val="110000"/>
              </a:lnSpc>
            </a:pPr>
            <a:endParaRPr lang="en-GB" sz="1100"/>
          </a:p>
        </p:txBody>
      </p:sp>
      <p:pic>
        <p:nvPicPr>
          <p:cNvPr id="4" name="Picture 4" descr="A close up of a logo&#10;&#10;Description generated with high confidence">
            <a:extLst>
              <a:ext uri="{FF2B5EF4-FFF2-40B4-BE49-F238E27FC236}">
                <a16:creationId xmlns:a16="http://schemas.microsoft.com/office/drawing/2014/main" id="{9476A4C0-E919-4463-B7C5-501877040338}"/>
              </a:ext>
            </a:extLst>
          </p:cNvPr>
          <p:cNvPicPr>
            <a:picLocks noChangeAspect="1"/>
          </p:cNvPicPr>
          <p:nvPr/>
        </p:nvPicPr>
        <p:blipFill>
          <a:blip r:embed="rId2"/>
          <a:stretch>
            <a:fillRect/>
          </a:stretch>
        </p:blipFill>
        <p:spPr>
          <a:xfrm>
            <a:off x="8020571" y="2845442"/>
            <a:ext cx="3019646" cy="2264734"/>
          </a:xfrm>
          <a:prstGeom prst="rect">
            <a:avLst/>
          </a:prstGeom>
        </p:spPr>
      </p:pic>
    </p:spTree>
    <p:extLst>
      <p:ext uri="{BB962C8B-B14F-4D97-AF65-F5344CB8AC3E}">
        <p14:creationId xmlns:p14="http://schemas.microsoft.com/office/powerpoint/2010/main" val="614259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map&#10;&#10;Description generated with very high confidence">
            <a:extLst>
              <a:ext uri="{FF2B5EF4-FFF2-40B4-BE49-F238E27FC236}">
                <a16:creationId xmlns:a16="http://schemas.microsoft.com/office/drawing/2014/main" id="{C18B9ABF-2853-4B58-B59C-600A66C4D833}"/>
              </a:ext>
            </a:extLst>
          </p:cNvPr>
          <p:cNvPicPr>
            <a:picLocks noChangeAspect="1"/>
          </p:cNvPicPr>
          <p:nvPr/>
        </p:nvPicPr>
        <p:blipFill>
          <a:blip r:embed="rId2"/>
          <a:stretch>
            <a:fillRect/>
          </a:stretch>
        </p:blipFill>
        <p:spPr>
          <a:xfrm>
            <a:off x="727654" y="1657531"/>
            <a:ext cx="5367165" cy="3555746"/>
          </a:xfrm>
          <a:prstGeom prst="rect">
            <a:avLst/>
          </a:prstGeom>
        </p:spPr>
      </p:pic>
      <p:sp>
        <p:nvSpPr>
          <p:cNvPr id="7"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9B6FD-EAB3-4EA9-A7BB-B17C0C39AAD2}"/>
              </a:ext>
            </a:extLst>
          </p:cNvPr>
          <p:cNvSpPr>
            <a:spLocks noGrp="1"/>
          </p:cNvSpPr>
          <p:nvPr>
            <p:ph type="title"/>
          </p:nvPr>
        </p:nvSpPr>
        <p:spPr>
          <a:xfrm>
            <a:off x="7064082" y="642594"/>
            <a:ext cx="4472921" cy="1643928"/>
          </a:xfrm>
        </p:spPr>
        <p:txBody>
          <a:bodyPr>
            <a:normAutofit/>
          </a:bodyPr>
          <a:lstStyle/>
          <a:p>
            <a:r>
              <a:rPr lang="en-GB" sz="3700" b="1" u="sng" dirty="0">
                <a:ea typeface="+mj-lt"/>
                <a:cs typeface="+mj-lt"/>
              </a:rPr>
              <a:t>Kubler Ross (1969) Coping Cycle</a:t>
            </a:r>
            <a:r>
              <a:rPr lang="en-GB" sz="3700" b="1" dirty="0">
                <a:ea typeface="+mj-lt"/>
                <a:cs typeface="+mj-lt"/>
              </a:rPr>
              <a:t> </a:t>
            </a:r>
          </a:p>
          <a:p>
            <a:endParaRPr lang="en-GB" sz="3700"/>
          </a:p>
        </p:txBody>
      </p:sp>
      <p:sp>
        <p:nvSpPr>
          <p:cNvPr id="3" name="Content Placeholder 2">
            <a:extLst>
              <a:ext uri="{FF2B5EF4-FFF2-40B4-BE49-F238E27FC236}">
                <a16:creationId xmlns:a16="http://schemas.microsoft.com/office/drawing/2014/main" id="{2FA00FBB-4DF6-4968-B2C2-DF20B364DD1F}"/>
              </a:ext>
            </a:extLst>
          </p:cNvPr>
          <p:cNvSpPr>
            <a:spLocks noGrp="1"/>
          </p:cNvSpPr>
          <p:nvPr>
            <p:ph idx="1"/>
          </p:nvPr>
        </p:nvSpPr>
        <p:spPr>
          <a:xfrm>
            <a:off x="7064082" y="2385390"/>
            <a:ext cx="4472922" cy="3649649"/>
          </a:xfrm>
        </p:spPr>
        <p:txBody>
          <a:bodyPr vert="horz" lIns="91440" tIns="45720" rIns="91440" bIns="45720" rtlCol="0" anchor="t">
            <a:normAutofit/>
          </a:bodyPr>
          <a:lstStyle/>
          <a:p>
            <a:endParaRPr lang="en-GB" dirty="0">
              <a:ea typeface="+mn-lt"/>
              <a:cs typeface="+mn-lt"/>
            </a:endParaRPr>
          </a:p>
          <a:p>
            <a:r>
              <a:rPr lang="en-GB" b="1" dirty="0">
                <a:ea typeface="+mn-lt"/>
                <a:cs typeface="+mn-lt"/>
              </a:rPr>
              <a:t>Kubler Ross's (1969) model has five stages: denial, anger, bargaining, depression, and acceptance that help to understand how an individual reacts to change at different times. According to Kubler (1969), these stages can last for some time. Eventually, individuals will reach the stage of acceptance while going through the process of change.</a:t>
            </a:r>
            <a:endParaRPr lang="en-GB" b="1" dirty="0"/>
          </a:p>
          <a:p>
            <a:endParaRPr lang="en-GB" dirty="0"/>
          </a:p>
        </p:txBody>
      </p:sp>
    </p:spTree>
    <p:extLst>
      <p:ext uri="{BB962C8B-B14F-4D97-AF65-F5344CB8AC3E}">
        <p14:creationId xmlns:p14="http://schemas.microsoft.com/office/powerpoint/2010/main" val="3930698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D014E-6954-4FA9-BE9A-EE82A853E497}"/>
              </a:ext>
            </a:extLst>
          </p:cNvPr>
          <p:cNvSpPr>
            <a:spLocks noGrp="1"/>
          </p:cNvSpPr>
          <p:nvPr>
            <p:ph type="title"/>
          </p:nvPr>
        </p:nvSpPr>
        <p:spPr/>
        <p:txBody>
          <a:bodyPr/>
          <a:lstStyle/>
          <a:p>
            <a:pPr algn="just"/>
            <a:r>
              <a:rPr lang="en-GB" b="1" u="sng">
                <a:ea typeface="+mj-lt"/>
                <a:cs typeface="+mj-lt"/>
              </a:rPr>
              <a:t>Kotter's 8 step change model</a:t>
            </a:r>
            <a:r>
              <a:rPr lang="en-GB" b="1">
                <a:ea typeface="+mj-lt"/>
                <a:cs typeface="+mj-lt"/>
              </a:rPr>
              <a:t>  </a:t>
            </a:r>
          </a:p>
          <a:p>
            <a:endParaRPr lang="en-GB"/>
          </a:p>
        </p:txBody>
      </p:sp>
      <p:sp>
        <p:nvSpPr>
          <p:cNvPr id="3" name="Content Placeholder 2">
            <a:extLst>
              <a:ext uri="{FF2B5EF4-FFF2-40B4-BE49-F238E27FC236}">
                <a16:creationId xmlns:a16="http://schemas.microsoft.com/office/drawing/2014/main" id="{F11BC6C3-A25E-4F6B-BB35-B413E3D3400A}"/>
              </a:ext>
            </a:extLst>
          </p:cNvPr>
          <p:cNvSpPr>
            <a:spLocks noGrp="1"/>
          </p:cNvSpPr>
          <p:nvPr>
            <p:ph idx="1"/>
          </p:nvPr>
        </p:nvSpPr>
        <p:spPr>
          <a:xfrm>
            <a:off x="1066800" y="1508389"/>
            <a:ext cx="10058400" cy="4881110"/>
          </a:xfrm>
        </p:spPr>
        <p:txBody>
          <a:bodyPr vert="horz" lIns="91440" tIns="45720" rIns="91440" bIns="45720" rtlCol="0" anchor="t">
            <a:noAutofit/>
          </a:bodyPr>
          <a:lstStyle/>
          <a:p>
            <a:pPr algn="just"/>
            <a:endParaRPr lang="en-GB" sz="900" b="1" dirty="0">
              <a:ea typeface="+mn-lt"/>
              <a:cs typeface="+mn-lt"/>
            </a:endParaRPr>
          </a:p>
          <a:p>
            <a:pPr algn="just"/>
            <a:r>
              <a:rPr lang="en-GB" b="1" dirty="0">
                <a:ea typeface="+mn-lt"/>
                <a:cs typeface="+mn-lt"/>
              </a:rPr>
              <a:t>Kotter introduced his eight-step change process in which an individual must work hard on step 1 and spend their significant time and energy before moving onto the next steps (Kotter,2012).  </a:t>
            </a:r>
          </a:p>
          <a:p>
            <a:pPr algn="just"/>
            <a:r>
              <a:rPr lang="en-GB" b="1" dirty="0">
                <a:ea typeface="+mn-lt"/>
                <a:cs typeface="+mn-lt"/>
              </a:rPr>
              <a:t>Step1-Create urgency  </a:t>
            </a:r>
            <a:endParaRPr lang="en-GB" b="1"/>
          </a:p>
          <a:p>
            <a:pPr algn="just"/>
            <a:r>
              <a:rPr lang="en-GB" b="1" dirty="0">
                <a:ea typeface="+mn-lt"/>
                <a:cs typeface="+mn-lt"/>
              </a:rPr>
              <a:t>Individuals need a sense of urgency around the need for change. This helps spark the motivation of the team to get things moving. Discuss the threats and opportunities of the successful change will be. Give individuals the chance to ask questions and get them involved.   </a:t>
            </a:r>
            <a:endParaRPr lang="en-GB" b="1"/>
          </a:p>
          <a:p>
            <a:pPr algn="just"/>
            <a:r>
              <a:rPr lang="en-GB" b="1" dirty="0">
                <a:ea typeface="+mn-lt"/>
                <a:cs typeface="+mn-lt"/>
              </a:rPr>
              <a:t>Step 2- Form of a powerful coalition  </a:t>
            </a:r>
            <a:endParaRPr lang="en-GB" b="1"/>
          </a:p>
          <a:p>
            <a:pPr algn="just"/>
            <a:r>
              <a:rPr lang="en-GB" b="1" dirty="0">
                <a:ea typeface="+mn-lt"/>
                <a:cs typeface="+mn-lt"/>
              </a:rPr>
              <a:t>The powerful coalition will be the people that are willing to show support for the idea as in the stakeholders, leaders, experts, etc. </a:t>
            </a:r>
            <a:endParaRPr lang="en-GB" b="1"/>
          </a:p>
          <a:p>
            <a:pPr algn="just"/>
            <a:r>
              <a:rPr lang="en-GB" b="1" dirty="0">
                <a:ea typeface="+mn-lt"/>
                <a:cs typeface="+mn-lt"/>
              </a:rPr>
              <a:t>Step 3- create a vision  </a:t>
            </a:r>
            <a:endParaRPr lang="en-GB" b="1"/>
          </a:p>
          <a:p>
            <a:pPr algn="just"/>
            <a:r>
              <a:rPr lang="en-GB" b="1" dirty="0">
                <a:ea typeface="+mn-lt"/>
                <a:cs typeface="+mn-lt"/>
              </a:rPr>
              <a:t>This is the stage where communication is the key. Explaining the values to the process, share and inspire the picture of change.   </a:t>
            </a:r>
            <a:endParaRPr lang="en-GB" b="1"/>
          </a:p>
          <a:p>
            <a:pPr algn="just"/>
            <a:r>
              <a:rPr lang="en-GB" b="1" dirty="0">
                <a:ea typeface="+mn-lt"/>
                <a:cs typeface="+mn-lt"/>
              </a:rPr>
              <a:t>Step 4- communicate the vision  </a:t>
            </a:r>
            <a:endParaRPr lang="en-GB" b="1"/>
          </a:p>
          <a:p>
            <a:pPr algn="just"/>
            <a:r>
              <a:rPr lang="en-GB" b="1" dirty="0">
                <a:ea typeface="+mn-lt"/>
                <a:cs typeface="+mn-lt"/>
              </a:rPr>
              <a:t>Keep communicating frequently, discuss and talk about the change. </a:t>
            </a:r>
            <a:r>
              <a:rPr lang="en-GB" dirty="0">
                <a:ea typeface="+mn-lt"/>
                <a:cs typeface="+mn-lt"/>
              </a:rPr>
              <a:t>  </a:t>
            </a:r>
            <a:endParaRPr lang="en-GB"/>
          </a:p>
          <a:p>
            <a:endParaRPr lang="en-GB" dirty="0"/>
          </a:p>
        </p:txBody>
      </p:sp>
    </p:spTree>
    <p:extLst>
      <p:ext uri="{BB962C8B-B14F-4D97-AF65-F5344CB8AC3E}">
        <p14:creationId xmlns:p14="http://schemas.microsoft.com/office/powerpoint/2010/main" val="1442542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F44D9-BD75-41D7-9B19-6421E2363B84}"/>
              </a:ext>
            </a:extLst>
          </p:cNvPr>
          <p:cNvSpPr>
            <a:spLocks noGrp="1"/>
          </p:cNvSpPr>
          <p:nvPr>
            <p:ph type="title"/>
          </p:nvPr>
        </p:nvSpPr>
        <p:spPr/>
        <p:txBody>
          <a:bodyPr/>
          <a:lstStyle/>
          <a:p>
            <a:r>
              <a:rPr lang="en-GB" b="1"/>
              <a:t>Continued-</a:t>
            </a:r>
          </a:p>
        </p:txBody>
      </p:sp>
      <p:sp>
        <p:nvSpPr>
          <p:cNvPr id="3" name="Content Placeholder 2">
            <a:extLst>
              <a:ext uri="{FF2B5EF4-FFF2-40B4-BE49-F238E27FC236}">
                <a16:creationId xmlns:a16="http://schemas.microsoft.com/office/drawing/2014/main" id="{5A3B692F-E37E-49D8-91A0-F6E94C4FC549}"/>
              </a:ext>
            </a:extLst>
          </p:cNvPr>
          <p:cNvSpPr>
            <a:spLocks noGrp="1"/>
          </p:cNvSpPr>
          <p:nvPr>
            <p:ph idx="1"/>
          </p:nvPr>
        </p:nvSpPr>
        <p:spPr/>
        <p:txBody>
          <a:bodyPr vert="horz" lIns="91440" tIns="45720" rIns="91440" bIns="45720" rtlCol="0" anchor="t">
            <a:normAutofit fontScale="92500" lnSpcReduction="10000"/>
          </a:bodyPr>
          <a:lstStyle/>
          <a:p>
            <a:pPr algn="just"/>
            <a:r>
              <a:rPr lang="en-GB" b="1" dirty="0">
                <a:ea typeface="+mn-lt"/>
                <a:cs typeface="+mn-lt"/>
              </a:rPr>
              <a:t>Step 5- remove obstacles </a:t>
            </a:r>
          </a:p>
          <a:p>
            <a:pPr algn="just"/>
            <a:r>
              <a:rPr lang="en-GB" b="1" dirty="0">
                <a:ea typeface="+mn-lt"/>
                <a:cs typeface="+mn-lt"/>
              </a:rPr>
              <a:t>Removing obstacles can be physical or mental. Anyone is holding back or needs convincing, then the organisation needs to focus and spend some energy on there.  </a:t>
            </a:r>
          </a:p>
          <a:p>
            <a:pPr algn="just"/>
            <a:r>
              <a:rPr lang="en-GB" b="1" dirty="0">
                <a:ea typeface="+mn-lt"/>
                <a:cs typeface="+mn-lt"/>
              </a:rPr>
              <a:t>Step 6- create a short-term win </a:t>
            </a:r>
          </a:p>
          <a:p>
            <a:pPr algn="just"/>
            <a:r>
              <a:rPr lang="en-GB" b="1" dirty="0">
                <a:ea typeface="+mn-lt"/>
                <a:cs typeface="+mn-lt"/>
              </a:rPr>
              <a:t>The organisation should win an individual over by demonstrating a small win rather than waiting for the long-term.  </a:t>
            </a:r>
          </a:p>
          <a:p>
            <a:pPr algn="just"/>
            <a:r>
              <a:rPr lang="en-GB" b="1" dirty="0">
                <a:ea typeface="+mn-lt"/>
                <a:cs typeface="+mn-lt"/>
              </a:rPr>
              <a:t>Step 7- build on the change </a:t>
            </a:r>
          </a:p>
          <a:p>
            <a:pPr algn="just"/>
            <a:r>
              <a:rPr lang="en-GB" b="1" dirty="0">
                <a:ea typeface="+mn-lt"/>
                <a:cs typeface="+mn-lt"/>
              </a:rPr>
              <a:t>Keep repeating all the stages so the change can be embedded as in communicating, removing obstacles, and keep delivering benefits. </a:t>
            </a:r>
          </a:p>
          <a:p>
            <a:pPr algn="just"/>
            <a:r>
              <a:rPr lang="en-GB" b="1" dirty="0">
                <a:ea typeface="+mn-lt"/>
                <a:cs typeface="+mn-lt"/>
              </a:rPr>
              <a:t>Step 8- anchor the change </a:t>
            </a:r>
          </a:p>
          <a:p>
            <a:pPr algn="just"/>
            <a:r>
              <a:rPr lang="en-GB" b="1" dirty="0">
                <a:ea typeface="+mn-lt"/>
                <a:cs typeface="+mn-lt"/>
              </a:rPr>
              <a:t>This is the final stage where the change is embedded.  </a:t>
            </a:r>
          </a:p>
          <a:p>
            <a:pPr algn="just"/>
            <a:r>
              <a:rPr lang="en-GB" b="1" dirty="0">
                <a:ea typeface="+mn-lt"/>
                <a:cs typeface="+mn-lt"/>
              </a:rPr>
              <a:t>Kotter suggests if organisation jumps too fast on the change it can end up a very bumpy ride so if risk not to happen act slowly with proper preparation (Mindtools, 2007).   </a:t>
            </a:r>
          </a:p>
          <a:p>
            <a:endParaRPr lang="en-GB" dirty="0"/>
          </a:p>
        </p:txBody>
      </p:sp>
    </p:spTree>
    <p:extLst>
      <p:ext uri="{BB962C8B-B14F-4D97-AF65-F5344CB8AC3E}">
        <p14:creationId xmlns:p14="http://schemas.microsoft.com/office/powerpoint/2010/main" val="816297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E95E8-FF42-475E-AFE0-471B1C2FBE00}"/>
              </a:ext>
            </a:extLst>
          </p:cNvPr>
          <p:cNvSpPr>
            <a:spLocks noGrp="1"/>
          </p:cNvSpPr>
          <p:nvPr>
            <p:ph type="title"/>
          </p:nvPr>
        </p:nvSpPr>
        <p:spPr/>
        <p:txBody>
          <a:bodyPr/>
          <a:lstStyle/>
          <a:p>
            <a:r>
              <a:rPr lang="en-GB" b="1" u="sng">
                <a:ea typeface="+mj-lt"/>
                <a:cs typeface="+mj-lt"/>
              </a:rPr>
              <a:t>Applying Kubler Ross (1969) Coping change model in Asda change</a:t>
            </a:r>
            <a:endParaRPr lang="en-US" b="1"/>
          </a:p>
        </p:txBody>
      </p:sp>
      <p:sp>
        <p:nvSpPr>
          <p:cNvPr id="3" name="Content Placeholder 2">
            <a:extLst>
              <a:ext uri="{FF2B5EF4-FFF2-40B4-BE49-F238E27FC236}">
                <a16:creationId xmlns:a16="http://schemas.microsoft.com/office/drawing/2014/main" id="{A7EEFAE7-CD2E-4718-9868-75A6E242C5EB}"/>
              </a:ext>
            </a:extLst>
          </p:cNvPr>
          <p:cNvSpPr>
            <a:spLocks noGrp="1"/>
          </p:cNvSpPr>
          <p:nvPr>
            <p:ph idx="1"/>
          </p:nvPr>
        </p:nvSpPr>
        <p:spPr/>
        <p:txBody>
          <a:bodyPr vert="horz" lIns="91440" tIns="45720" rIns="91440" bIns="45720" rtlCol="0" anchor="t">
            <a:normAutofit lnSpcReduction="10000"/>
          </a:bodyPr>
          <a:lstStyle/>
          <a:p>
            <a:pPr algn="just"/>
            <a:r>
              <a:rPr lang="en-GB" b="1" dirty="0">
                <a:ea typeface="+mn-lt"/>
                <a:cs typeface="+mn-lt"/>
              </a:rPr>
              <a:t>This change of Asda on employees' contract does have a huge impact on the employees who have worked there for many years and employees who have a family to look after or carers. It will be difficult for them to work on bank holidays.  </a:t>
            </a:r>
          </a:p>
          <a:p>
            <a:pPr algn="just"/>
            <a:r>
              <a:rPr lang="en-GB" b="1" dirty="0">
                <a:ea typeface="+mn-lt"/>
                <a:cs typeface="+mn-lt"/>
              </a:rPr>
              <a:t>By applying this model, shows how the individual will find it hard to adapt to the new change. They will face these five stages. Its either they adapt or leave. It could take a long time to get around it. In Maslow's Hierarchy of social needs, individuals will feel the pressure to adapt to change in the sense of security.  </a:t>
            </a:r>
          </a:p>
          <a:p>
            <a:pPr algn="just"/>
            <a:r>
              <a:rPr lang="en-GB" b="1" dirty="0">
                <a:ea typeface="+mn-lt"/>
                <a:cs typeface="+mn-lt"/>
              </a:rPr>
              <a:t>Some people will find it hard to resist change, which is when the denial comes in, they start to blame someone such as the leader or trade union. In anger, they will decline the contract or protest. In the bargaining stage, employees can consider bargaining with other employees about the shifts or working night shifts. However, this could lead to an individual having different thoughts and hard decision making based upon whether it will affect their present and future even for those who do not have a dual-income or experiencing relative poverty which can lead to depression. Attentionally, going through denial, anger, bargaining, and depression, the result is acceptance. Employees will eventually realize the change is not going away, they need to move into the sea of acceptance. As it is a leadership change, its employee's decision to adapt or leave.  </a:t>
            </a:r>
          </a:p>
          <a:p>
            <a:endParaRPr lang="en-GB" dirty="0"/>
          </a:p>
        </p:txBody>
      </p:sp>
    </p:spTree>
    <p:extLst>
      <p:ext uri="{BB962C8B-B14F-4D97-AF65-F5344CB8AC3E}">
        <p14:creationId xmlns:p14="http://schemas.microsoft.com/office/powerpoint/2010/main" val="2310076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8EBAE-712E-4839-9881-8FBAAD9088E7}"/>
              </a:ext>
            </a:extLst>
          </p:cNvPr>
          <p:cNvSpPr>
            <a:spLocks noGrp="1"/>
          </p:cNvSpPr>
          <p:nvPr>
            <p:ph type="title"/>
          </p:nvPr>
        </p:nvSpPr>
        <p:spPr/>
        <p:txBody>
          <a:bodyPr/>
          <a:lstStyle/>
          <a:p>
            <a:r>
              <a:rPr lang="en-GB" b="1"/>
              <a:t>Was Asda 'change' successful or failure?</a:t>
            </a:r>
          </a:p>
        </p:txBody>
      </p:sp>
      <p:sp>
        <p:nvSpPr>
          <p:cNvPr id="3" name="Content Placeholder 2">
            <a:extLst>
              <a:ext uri="{FF2B5EF4-FFF2-40B4-BE49-F238E27FC236}">
                <a16:creationId xmlns:a16="http://schemas.microsoft.com/office/drawing/2014/main" id="{A44C67A4-1A0B-4F3F-8787-C148C172AFBA}"/>
              </a:ext>
            </a:extLst>
          </p:cNvPr>
          <p:cNvSpPr>
            <a:spLocks noGrp="1"/>
          </p:cNvSpPr>
          <p:nvPr>
            <p:ph idx="1"/>
          </p:nvPr>
        </p:nvSpPr>
        <p:spPr/>
        <p:txBody>
          <a:bodyPr vert="horz" lIns="91440" tIns="45720" rIns="91440" bIns="45720" rtlCol="0" anchor="t">
            <a:normAutofit lnSpcReduction="10000"/>
          </a:bodyPr>
          <a:lstStyle/>
          <a:p>
            <a:pPr algn="just"/>
            <a:r>
              <a:rPr lang="en-GB" b="1" dirty="0">
                <a:ea typeface="+mn-lt"/>
                <a:cs typeface="+mn-lt"/>
              </a:rPr>
              <a:t>According to research, Asda has not been yet been declared a success on the change. In the Guardian (2019), Asda employees have recently staged protests at stores across the country against the ‘new contract’. Employees who have worked for several years, saying that they will lose at least £400 a year and eight days holiday she signs the new contract. </a:t>
            </a:r>
          </a:p>
          <a:p>
            <a:pPr algn="just"/>
            <a:r>
              <a:rPr lang="en-GB" b="1" dirty="0">
                <a:ea typeface="+mn-lt"/>
                <a:cs typeface="+mn-lt"/>
              </a:rPr>
              <a:t>Also, in the Personnel Today (2019), it mentioned Asda need to understand the value of their dedicated workforce who have worked there for many years, grown Asda to be a multi-billion-pound profitable business.</a:t>
            </a:r>
          </a:p>
          <a:p>
            <a:pPr algn="just"/>
            <a:r>
              <a:rPr lang="en-GB" b="1" dirty="0">
                <a:ea typeface="+mn-lt"/>
                <a:cs typeface="+mn-lt"/>
              </a:rPr>
              <a:t>The Asda spokesperson said: “The retail area is undergoing significant change and it is essential that we are capable to keep pace with these changes. The overwhelming majority of our colleagues have signed onto the new contracts and whilst we admire that some of our colleagues find the changes more unsettling, we do now not want any of them to go away (Personnel Today,2019).</a:t>
            </a:r>
          </a:p>
          <a:p>
            <a:pPr algn="just"/>
            <a:r>
              <a:rPr lang="en-GB" b="1" dirty="0">
                <a:ea typeface="+mn-lt"/>
                <a:cs typeface="+mn-lt"/>
              </a:rPr>
              <a:t> In sky news (2019), Asda chief said, they are thinking about the business and the employees. "We have been clear that we don't want any of our colleagues to leave us and whilst the vast majority of colleagues have chosen to sign the new contract, we continue to have conversations with those who have chosen not to, to try and understand their concerns (Sky News, 2019).</a:t>
            </a:r>
          </a:p>
          <a:p>
            <a:pPr algn="just"/>
            <a:endParaRPr lang="en-GB" dirty="0">
              <a:ea typeface="+mn-lt"/>
              <a:cs typeface="+mn-lt"/>
            </a:endParaRPr>
          </a:p>
          <a:p>
            <a:endParaRPr lang="en-GB" dirty="0"/>
          </a:p>
        </p:txBody>
      </p:sp>
    </p:spTree>
    <p:extLst>
      <p:ext uri="{BB962C8B-B14F-4D97-AF65-F5344CB8AC3E}">
        <p14:creationId xmlns:p14="http://schemas.microsoft.com/office/powerpoint/2010/main" val="600210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5" name="Rectangle 24">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E07DE58-2C85-46DD-9AC5-7485895BCED4}"/>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cap="all" spc="-100"/>
              <a:t>Thank you</a:t>
            </a:r>
          </a:p>
        </p:txBody>
      </p:sp>
      <p:sp>
        <p:nvSpPr>
          <p:cNvPr id="27" name="Rectangle 26">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Graphic 6" descr="Smiling Face with No Fill">
            <a:extLst>
              <a:ext uri="{FF2B5EF4-FFF2-40B4-BE49-F238E27FC236}">
                <a16:creationId xmlns:a16="http://schemas.microsoft.com/office/drawing/2014/main" id="{8A5AA96A-FD60-48FF-9E06-86886FC2B3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66549" y="1681469"/>
            <a:ext cx="3513108" cy="3513108"/>
          </a:xfrm>
          <a:prstGeom prst="rect">
            <a:avLst/>
          </a:prstGeom>
        </p:spPr>
      </p:pic>
    </p:spTree>
    <p:extLst>
      <p:ext uri="{BB962C8B-B14F-4D97-AF65-F5344CB8AC3E}">
        <p14:creationId xmlns:p14="http://schemas.microsoft.com/office/powerpoint/2010/main" val="13726934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RightStep">
      <a:dk1>
        <a:srgbClr val="000000"/>
      </a:dk1>
      <a:lt1>
        <a:srgbClr val="FFFFFF"/>
      </a:lt1>
      <a:dk2>
        <a:srgbClr val="383A21"/>
      </a:dk2>
      <a:lt2>
        <a:srgbClr val="E2E7E8"/>
      </a:lt2>
      <a:accent1>
        <a:srgbClr val="E75329"/>
      </a:accent1>
      <a:accent2>
        <a:srgbClr val="D59117"/>
      </a:accent2>
      <a:accent3>
        <a:srgbClr val="A1A91E"/>
      </a:accent3>
      <a:accent4>
        <a:srgbClr val="68B414"/>
      </a:accent4>
      <a:accent5>
        <a:srgbClr val="32BC21"/>
      </a:accent5>
      <a:accent6>
        <a:srgbClr val="14BA47"/>
      </a:accent6>
      <a:hlink>
        <a:srgbClr val="378DA6"/>
      </a:hlink>
      <a:folHlink>
        <a:srgbClr val="828282"/>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SavonVTI</vt:lpstr>
      <vt:lpstr>A proposal presentation on Asda  leading and implementing its workplace  change</vt:lpstr>
      <vt:lpstr>The Change </vt:lpstr>
      <vt:lpstr>Profile of Asda</vt:lpstr>
      <vt:lpstr>Timeline of Asda</vt:lpstr>
      <vt:lpstr>Stakeholders of Asda</vt:lpstr>
      <vt:lpstr>SWOT Analysis</vt:lpstr>
      <vt:lpstr>Required PESTLE</vt:lpstr>
      <vt:lpstr>Impact of change in Asda</vt:lpstr>
      <vt:lpstr>Demonstrating the knowledge and understanding of the ‘models’ and ‘theories’ of the change process and applying one of these to Asda change. </vt:lpstr>
      <vt:lpstr>Kubler Ross (1969) Coping Cycle  </vt:lpstr>
      <vt:lpstr>Kotter's 8 step change model   </vt:lpstr>
      <vt:lpstr>Continued-</vt:lpstr>
      <vt:lpstr>Applying Kubler Ross (1969) Coping change model in Asda change</vt:lpstr>
      <vt:lpstr>Was Asda 'change' successful or failure?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282</cp:revision>
  <dcterms:created xsi:type="dcterms:W3CDTF">2020-05-31T01:10:04Z</dcterms:created>
  <dcterms:modified xsi:type="dcterms:W3CDTF">2020-05-31T23:19:02Z</dcterms:modified>
</cp:coreProperties>
</file>