
<file path=[Content_Types].xml><?xml version="1.0" encoding="utf-8"?>
<Types xmlns="http://schemas.openxmlformats.org/package/2006/content-types">
  <Default Extension="fntdata" ContentType="application/x-fontdata"/>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Caveat" pitchFamily="2" charset="0"/>
      <p:regular r:id="rId17"/>
      <p:bold r:id="rId18"/>
    </p:embeddedFont>
    <p:embeddedFont>
      <p:font typeface="Playfair Display" pitchFamily="2" charset="77"/>
      <p:regular r:id="rId19"/>
      <p:bold r:id="rId20"/>
      <p:italic r:id="rId21"/>
      <p:boldItalic r:id="rId22"/>
    </p:embeddedFont>
    <p:embeddedFont>
      <p:font typeface="Roboto" panose="02000000000000000000"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62285"/>
  </p:normalViewPr>
  <p:slideViewPr>
    <p:cSldViewPr snapToGrid="0">
      <p:cViewPr varScale="1">
        <p:scale>
          <a:sx n="79" d="100"/>
          <a:sy n="79" d="100"/>
        </p:scale>
        <p:origin x="2064" y="19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clipartmax.com/max/m2i8d3Z5Z5H7G6H7/"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“Rockstar Energy Presents Reading Festival.” </a:t>
            </a:r>
            <a:r>
              <a:rPr lang="en-GB" sz="1200" i="1">
                <a:solidFill>
                  <a:srgbClr val="444444"/>
                </a:solidFill>
                <a:highlight>
                  <a:srgbClr val="F5F5F5"/>
                </a:highlight>
                <a:latin typeface="Calibri"/>
                <a:ea typeface="Calibri"/>
                <a:cs typeface="Calibri"/>
                <a:sym typeface="Calibri"/>
              </a:rPr>
              <a:t>Rockstar Energy Presents Reading Festival</a:t>
            </a:r>
            <a:r>
              <a:rPr lang="en-GB" sz="1200">
                <a:solidFill>
                  <a:srgbClr val="444444"/>
                </a:solidFill>
                <a:highlight>
                  <a:srgbClr val="F5F5F5"/>
                </a:highlight>
                <a:latin typeface="Calibri"/>
                <a:ea typeface="Calibri"/>
                <a:cs typeface="Calibri"/>
                <a:sym typeface="Calibri"/>
              </a:rPr>
              <a:t>,(27/08/24), photos.readingfestival.com/2018/gallery/f4343d58-a877-11e8-ba57-4a82f5591c8d?image_keywords=Atmosphere. (Accessed 08/01/25)​</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“Sponsored by Great Western Railway - First Great Western Logo - (1000x232) Png Clipart Download. ClipartMax.com.” </a:t>
            </a:r>
            <a:r>
              <a:rPr lang="en-GB" sz="1200" i="1">
                <a:solidFill>
                  <a:srgbClr val="444444"/>
                </a:solidFill>
                <a:highlight>
                  <a:srgbClr val="F5F5F5"/>
                </a:highlight>
                <a:latin typeface="Calibri"/>
                <a:ea typeface="Calibri"/>
                <a:cs typeface="Calibri"/>
                <a:sym typeface="Calibri"/>
              </a:rPr>
              <a:t>ClipartMax.com</a:t>
            </a:r>
            <a:r>
              <a:rPr lang="en-GB" sz="1200">
                <a:solidFill>
                  <a:srgbClr val="444444"/>
                </a:solidFill>
                <a:highlight>
                  <a:srgbClr val="F5F5F5"/>
                </a:highlight>
                <a:latin typeface="Calibri"/>
                <a:ea typeface="Calibri"/>
                <a:cs typeface="Calibri"/>
                <a:sym typeface="Calibri"/>
              </a:rPr>
              <a:t>, (2018),</a:t>
            </a:r>
            <a:r>
              <a:rPr lang="en-GB" sz="1200">
                <a:solidFill>
                  <a:srgbClr val="444444"/>
                </a:solidFill>
                <a:highlight>
                  <a:srgbClr val="F5F5F5"/>
                </a:highlight>
                <a:uFill>
                  <a:noFill/>
                </a:uFill>
                <a:latin typeface="Calibri"/>
                <a:ea typeface="Calibri"/>
                <a:cs typeface="Calibri"/>
                <a:sym typeface="Calibri"/>
                <a:hlinkClick r:id="rId3">
                  <a:extLst>
                    <a:ext uri="{A12FA001-AC4F-418D-AE19-62706E023703}">
                      <ahyp:hlinkClr xmlns:ahyp="http://schemas.microsoft.com/office/drawing/2018/hyperlinkcolor" val="tx"/>
                    </a:ext>
                  </a:extLst>
                </a:hlinkClick>
              </a:rPr>
              <a:t> </a:t>
            </a:r>
            <a:r>
              <a:rPr lang="en-GB" sz="1200" u="sng">
                <a:solidFill>
                  <a:srgbClr val="467886"/>
                </a:solidFill>
                <a:highlight>
                  <a:srgbClr val="F5F5F5"/>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www.clipartmax.com/max/m2i8d3Z5Z5H7G6H7/</a:t>
            </a:r>
            <a:r>
              <a:rPr lang="en-GB" sz="1200">
                <a:solidFill>
                  <a:srgbClr val="444444"/>
                </a:solidFill>
                <a:highlight>
                  <a:srgbClr val="F5F5F5"/>
                </a:highlight>
                <a:latin typeface="Calibri"/>
                <a:ea typeface="Calibri"/>
                <a:cs typeface="Calibri"/>
                <a:sym typeface="Calibri"/>
              </a:rPr>
              <a:t>. (Accessed 08/01/25).​</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25763ab116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25763ab11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Daisy - We are here today, to pitch our social media campaign, as part of the events marketing team.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Arwen - One of the most recognizable and established music festivals in the UK, the Reading Festival has captivated crowds since 1971. Every year, thousands of music lovers from all over the world flock to Reading  for the festival, which takes place during the August bank holiday weekend.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Daisy - Fans of all genres can enjoy an unmatched experience at Reading Festival thanks to its varied </a:t>
            </a:r>
            <a:r>
              <a:rPr lang="en-GB" sz="1200" dirty="0" err="1">
                <a:solidFill>
                  <a:srgbClr val="444444"/>
                </a:solidFill>
                <a:latin typeface="Calibri"/>
                <a:ea typeface="Calibri"/>
                <a:cs typeface="Calibri"/>
                <a:sym typeface="Calibri"/>
              </a:rPr>
              <a:t>lineup</a:t>
            </a:r>
            <a:r>
              <a:rPr lang="en-GB" sz="1200" dirty="0">
                <a:solidFill>
                  <a:srgbClr val="444444"/>
                </a:solidFill>
                <a:latin typeface="Calibri"/>
                <a:ea typeface="Calibri"/>
                <a:cs typeface="Calibri"/>
                <a:sym typeface="Calibri"/>
              </a:rPr>
              <a:t>. The festival is a must-attend event for music fans due to its lively atmosphere, extensive history, and remarkable </a:t>
            </a:r>
            <a:r>
              <a:rPr lang="en-GB" sz="1200" dirty="0" err="1">
                <a:solidFill>
                  <a:srgbClr val="444444"/>
                </a:solidFill>
                <a:latin typeface="Calibri"/>
                <a:ea typeface="Calibri"/>
                <a:cs typeface="Calibri"/>
                <a:sym typeface="Calibri"/>
              </a:rPr>
              <a:t>lineup</a:t>
            </a:r>
            <a:r>
              <a:rPr lang="en-GB" sz="1200" dirty="0">
                <a:solidFill>
                  <a:srgbClr val="444444"/>
                </a:solidFill>
                <a:latin typeface="Calibri"/>
                <a:ea typeface="Calibri"/>
                <a:cs typeface="Calibri"/>
                <a:sym typeface="Calibri"/>
              </a:rPr>
              <a:t> of artists.​</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Karina - The Great Western Railway makes it easy to get to the Reading Festival. From major cities including London, Bristol, and Cardiff, GWR offers dependable and easy train services to Reading.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Nia - GWR ensures that visitors can get to the festival grounds quickly and comfortably with regular services and dedicated festival trains. Festival attendees can easily arrive and depart without any problems because the Reading Station is only a short stroll from the festival site.​</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Karina - Our aim for this campaign is to inspire and facilitate an unforgettable journey for young travellers aged 18-30 from South Wales to the Reading Festival by offering convenient, affordable and enjoyable train services, ensuring a seamless and vibrant travel experience that enhances their festival adventure.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Nia - Our objective is to create a 30 second TikTok video that promotes GWR's train services to the Reading Festival, highlighting the convenience, affordability and excitement of the journey. The video will feature engaging visuals, to encourage the target audience to choose GWR for their festival travel needs.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25763ab116_0_5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25763ab116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Daisy - We are thrilled to introduce our most recent campaign, which has been meticulously created to meet the objectives and goals of our target market. ​</a:t>
            </a:r>
            <a:endParaRPr sz="1200" dirty="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a:t>
            </a:r>
            <a:endParaRPr sz="1200" dirty="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Nia - The several phases of our campaign creation will be covered in this presentation, from preliminary research and plan formation to creative execution and expected results.​</a:t>
            </a:r>
            <a:endParaRPr sz="1200" dirty="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a:t>
            </a:r>
            <a:endParaRPr sz="1200" dirty="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Arwen -  We aim to provide you a thorough grasp of how this campaign will not only accomplish our business objectives but also strike an important note with our target demographic.​</a:t>
            </a:r>
            <a:endParaRPr sz="1200" dirty="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a:t>
            </a:r>
            <a:endParaRPr sz="1200" dirty="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Karina -We will be discussing visual displays, branding, key messages, hashtags, strapline, images, content ideas, visual and video content.​</a:t>
            </a:r>
            <a:endParaRPr sz="1200" dirty="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a:t>
            </a:r>
            <a:endParaRPr sz="1200" dirty="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a:t>
            </a:r>
            <a:endParaRPr sz="1200" dirty="0">
              <a:solidFill>
                <a:srgbClr val="444444"/>
              </a:solidFill>
              <a:highlight>
                <a:srgbClr val="F5F5F5"/>
              </a:highlight>
              <a:latin typeface="Calibri"/>
              <a:ea typeface="Calibri"/>
              <a:cs typeface="Calibri"/>
              <a:sym typeface="Calibri"/>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25763ab116_0_10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25763ab116_0_1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Arwen -Images and visual displays are vital components of any marketing campaign. They facilitate the audience's emotional connections, rapid message delivery, and attention-grabbing.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Nia - Visual displays are devices that show data, events and situations that are in a visual format.</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Karina - These images are based on the Reading Festival poster and map with a image of what the event looks like.</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Daisy - We have also  included a map showing attendees, the train journey from Swansea to Reading.</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325763ab116_0_16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325763ab116_0_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Nia - We decided to use the original colours of GWR, green and yellow and incorporate them into our campaign, to target a younger generation.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Arwen - Yellow gives the purpose of giving emotions such as positivity, enthusiasm, happiness and green provides harmony, nature and growth. </a:t>
            </a:r>
            <a:r>
              <a:rPr lang="en-GB" sz="1200" dirty="0" err="1">
                <a:solidFill>
                  <a:srgbClr val="444444"/>
                </a:solidFill>
                <a:latin typeface="Calibri"/>
                <a:ea typeface="Calibri"/>
                <a:cs typeface="Calibri"/>
                <a:sym typeface="Calibri"/>
              </a:rPr>
              <a:t>Jin</a:t>
            </a:r>
            <a:r>
              <a:rPr lang="en-GB" sz="1200" dirty="0">
                <a:solidFill>
                  <a:srgbClr val="444444"/>
                </a:solidFill>
                <a:latin typeface="Calibri"/>
                <a:ea typeface="Calibri"/>
                <a:cs typeface="Calibri"/>
                <a:sym typeface="Calibri"/>
              </a:rPr>
              <a:t>, J. (2019)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325763ab116_0_2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325763ab116_0_2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Karina - A strapline, also known as a tagline or slogan, is a short memorable phrase that encapsulates the essence of a brand or business.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Daisy - It helps define and reinforce our aim, of inspiring and facilitating the unforgettable journey to Reading Festival.​</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Arwen - A well-crafted strapline is easy to remember, which sticks in the minds of consumers. This can help increase brand recall and recognition, making it easier for customers to remember and identify the brand.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Nia - Making it powerful, can evoke emotions and create a connection with the target audience, resonating with consumers on a personal level, making them more likely to engage with the brand.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25763ab116_0_3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325763ab116_0_3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Nia - Hashtags consist of words or phrases that are prefixed with the # symbol. They serve several purposes on social media platforms, including : Organizing content and monitoring topics. Enhancing interaction and expanding audience reach. Assisting users in finding pertinent content. Offering supplementary context to posts.​</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Arwen - The hashtags we have used, as we can see here, will help bring brand awareness to GWR by advertising travelling to a famous event such as Reading Festival, where 90,000 people visit annually. As well as making it gender focused and incorporating the sustainable travel, this will captivate more people.</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325763ab116_0_38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325763ab116_0_3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Karina - Our launch image will represent our campaign so the target audience can distinguish the content. This is relevant because the photo is showing a group of female friends ready to venture to the reading festival.</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325763ab116_0_4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325763ab116_0_4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When creating our content, we worked collectively as a group to ensure that everyone contributed fairly to the production of our advertisement. Here, you can see some captures of the earlier seconds of our advert, showcasing two friends on their way to their train, with their other two friends running late behind them.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The aim of this was to showcase the excitement and the exhilaration that can come when travelling to music festivals, as oftentimes the eagerness to arrive and attend the concert or festival can lead to fun and upheaval.</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Furthermore, we chose this route to take with the content as it is a rather comedic approach to catching your train, whilst also being a relatively relatable experience.</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25763ab116_0_48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25763ab116_0_4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When showcasing the three friends on the train, we felt it was important as a group to include persuasive language, such as “book your tickets now”, as well as using language such as “I love sustainable travel” to help convey that travelling via rail transport is more environmentally friendly as opposed to travelling via bus or car to the destination. “Come rock with us at Reading” helps to reaffirm to the viewer that the advert is promoting travel with GWR to a music festival, with the images of all three friends on the train and their happy demeanours showing that travelling sustainably and efficiently by train can lead to a positive mood.</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325763ab116_0_5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325763ab116_0_5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Instagram and TikTok share similarities- for example, users can like, share, and comment on content posted by other users.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Whilst Instagram is predominantly known and recognised for being a platform to post pictures and short videos, the platform launched the concept of Instagram Reels in August of 2020, which enabled users to start posting solo 15-second long videos </a:t>
            </a:r>
            <a:r>
              <a:rPr lang="en-GB" dirty="0">
                <a:solidFill>
                  <a:schemeClr val="dk1"/>
                </a:solidFill>
              </a:rPr>
              <a:t>(Instagram, 2020). This means that whilst we would be able to post our TikTok ad over to Instagram, we can also post a simple photo grid of pictures relating to both GWR and Reading Festival. </a:t>
            </a:r>
            <a:endParaRPr dirty="0">
              <a:solidFill>
                <a:schemeClr val="dk1"/>
              </a:solidFill>
            </a:endParaRPr>
          </a:p>
          <a:p>
            <a:pPr marL="0" lvl="0" indent="0" algn="l" rtl="0">
              <a:spcBef>
                <a:spcPts val="0"/>
              </a:spcBef>
              <a:spcAft>
                <a:spcPts val="0"/>
              </a:spcAft>
              <a:buNone/>
            </a:pPr>
            <a:endParaRPr dirty="0">
              <a:solidFill>
                <a:schemeClr val="dk1"/>
              </a:solidFill>
            </a:endParaRPr>
          </a:p>
          <a:p>
            <a:pPr marL="0" lvl="0" indent="0" algn="l" rtl="0">
              <a:spcBef>
                <a:spcPts val="0"/>
              </a:spcBef>
              <a:spcAft>
                <a:spcPts val="0"/>
              </a:spcAft>
              <a:buNone/>
            </a:pPr>
            <a:r>
              <a:rPr lang="en-GB" dirty="0">
                <a:solidFill>
                  <a:schemeClr val="dk1"/>
                </a:solidFill>
              </a:rPr>
              <a:t>Pictured above, we utilised images from the internet in order to create an Instagram ad for our campaign, finding images from sites such as Pinterest, as well as from articles from the BBC and travel based websites. </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325763ab116_0_59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325763ab116_0_5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Within the Facebook ad, we utilised all previous content from the Instagram ad, however added an additional photograph directly from the company’s website. Facebook functions similarly to Instagram, due to their shared ownership– both platforms utilise reels, however makes it easier for users to share posts with their friends on the platform.</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Both advertisements utilised the Welsh language within their captions, as we have chosen to run our campaign from the South of Wales to Reading, making it imperative that we were as inclusive as possible to as many potential customers and attendees.</a:t>
            </a: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325763ab116_0_6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325763ab116_0_6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25763ab116_0_6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25763ab116_0_6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med">
        <p14:prism/>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med">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drive.google.com/file/d/1XEyUhTdDgmZpvCy4_d0db-Iw80IsD4Ol/view"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pro.similarweb.com/#/digitalsuite/websiteanalysis/audience-demographics/"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pic>
        <p:nvPicPr>
          <p:cNvPr id="54" name="Google Shape;54;p13" descr="A green logo with a white background&#10;&#10;Description automatically generated"/>
          <p:cNvPicPr preferRelativeResize="0"/>
          <p:nvPr/>
        </p:nvPicPr>
        <p:blipFill>
          <a:blip r:embed="rId4">
            <a:alphaModFix/>
          </a:blip>
          <a:stretch>
            <a:fillRect/>
          </a:stretch>
        </p:blipFill>
        <p:spPr>
          <a:xfrm>
            <a:off x="430600" y="963050"/>
            <a:ext cx="2419350" cy="2133600"/>
          </a:xfrm>
          <a:prstGeom prst="rect">
            <a:avLst/>
          </a:prstGeom>
          <a:noFill/>
          <a:ln>
            <a:noFill/>
          </a:ln>
        </p:spPr>
      </p:pic>
      <p:pic>
        <p:nvPicPr>
          <p:cNvPr id="55" name="Google Shape;55;p13" descr="A yellow text on a red background&#10;&#10;Description automatically generated"/>
          <p:cNvPicPr preferRelativeResize="0"/>
          <p:nvPr/>
        </p:nvPicPr>
        <p:blipFill>
          <a:blip r:embed="rId5">
            <a:alphaModFix/>
          </a:blip>
          <a:stretch>
            <a:fillRect/>
          </a:stretch>
        </p:blipFill>
        <p:spPr>
          <a:xfrm>
            <a:off x="299850" y="2933825"/>
            <a:ext cx="2857500" cy="1104900"/>
          </a:xfrm>
          <a:prstGeom prst="rect">
            <a:avLst/>
          </a:prstGeom>
          <a:noFill/>
          <a:ln>
            <a:noFill/>
          </a:ln>
        </p:spPr>
      </p:pic>
      <p:sp>
        <p:nvSpPr>
          <p:cNvPr id="56" name="Google Shape;56;p13"/>
          <p:cNvSpPr txBox="1"/>
          <p:nvPr/>
        </p:nvSpPr>
        <p:spPr>
          <a:xfrm>
            <a:off x="304800" y="378505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a:t> </a:t>
            </a:r>
            <a:endParaRPr/>
          </a:p>
        </p:txBody>
      </p:sp>
      <p:sp>
        <p:nvSpPr>
          <p:cNvPr id="57" name="Google Shape;57;p13"/>
          <p:cNvSpPr txBox="1"/>
          <p:nvPr/>
        </p:nvSpPr>
        <p:spPr>
          <a:xfrm>
            <a:off x="7066050" y="1032925"/>
            <a:ext cx="11322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Arwen</a:t>
            </a:r>
            <a:endParaRPr sz="2400" b="1">
              <a:solidFill>
                <a:schemeClr val="dk1"/>
              </a:solidFill>
              <a:highlight>
                <a:schemeClr val="lt1"/>
              </a:highlight>
            </a:endParaRPr>
          </a:p>
        </p:txBody>
      </p:sp>
      <p:sp>
        <p:nvSpPr>
          <p:cNvPr id="58" name="Google Shape;58;p13"/>
          <p:cNvSpPr txBox="1"/>
          <p:nvPr/>
        </p:nvSpPr>
        <p:spPr>
          <a:xfrm>
            <a:off x="7132875" y="1840838"/>
            <a:ext cx="11322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Daisy</a:t>
            </a:r>
            <a:endParaRPr sz="2400" b="1">
              <a:solidFill>
                <a:schemeClr val="dk1"/>
              </a:solidFill>
              <a:highlight>
                <a:schemeClr val="lt1"/>
              </a:highlight>
            </a:endParaRPr>
          </a:p>
        </p:txBody>
      </p:sp>
      <p:sp>
        <p:nvSpPr>
          <p:cNvPr id="59" name="Google Shape;59;p13"/>
          <p:cNvSpPr txBox="1"/>
          <p:nvPr/>
        </p:nvSpPr>
        <p:spPr>
          <a:xfrm>
            <a:off x="7066050" y="2712325"/>
            <a:ext cx="11322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Karina</a:t>
            </a:r>
            <a:endParaRPr sz="2400" b="1">
              <a:solidFill>
                <a:schemeClr val="dk1"/>
              </a:solidFill>
              <a:highlight>
                <a:schemeClr val="lt1"/>
              </a:highlight>
            </a:endParaRPr>
          </a:p>
        </p:txBody>
      </p:sp>
      <p:sp>
        <p:nvSpPr>
          <p:cNvPr id="60" name="Google Shape;60;p13"/>
          <p:cNvSpPr txBox="1"/>
          <p:nvPr/>
        </p:nvSpPr>
        <p:spPr>
          <a:xfrm>
            <a:off x="7282800" y="3479525"/>
            <a:ext cx="6987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Nia</a:t>
            </a:r>
            <a:endParaRPr sz="2400" b="1">
              <a:solidFill>
                <a:schemeClr val="dk1"/>
              </a:solidFill>
              <a:highlight>
                <a:schemeClr val="lt1"/>
              </a:highlight>
            </a:endParaRPr>
          </a:p>
        </p:txBody>
      </p:sp>
      <p:sp>
        <p:nvSpPr>
          <p:cNvPr id="61" name="Google Shape;61;p13"/>
          <p:cNvSpPr txBox="1"/>
          <p:nvPr/>
        </p:nvSpPr>
        <p:spPr>
          <a:xfrm>
            <a:off x="5324275" y="192755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2" name="Google Shape;62;p13" title="ticket to the band - Made with Clipchamp_1736442521818.mp4">
            <a:hlinkClick r:id="rId6"/>
          </p:cNvPr>
          <p:cNvPicPr preferRelativeResize="0"/>
          <p:nvPr/>
        </p:nvPicPr>
        <p:blipFill>
          <a:blip r:embed="rId7">
            <a:alphaModFix/>
          </a:blip>
          <a:stretch>
            <a:fillRect/>
          </a:stretch>
        </p:blipFill>
        <p:spPr>
          <a:xfrm>
            <a:off x="8324275" y="4440925"/>
            <a:ext cx="819725" cy="38780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1000"/>
                                        <p:tgtEl>
                                          <p:spTgt spid="62"/>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54"/>
                                        </p:tgtEl>
                                        <p:attrNameLst>
                                          <p:attrName>style.visibility</p:attrName>
                                        </p:attrNameLst>
                                      </p:cBhvr>
                                      <p:to>
                                        <p:strVal val="visible"/>
                                      </p:to>
                                    </p:set>
                                    <p:anim calcmode="lin" valueType="num">
                                      <p:cBhvr additive="base">
                                        <p:cTn id="12" dur="1000"/>
                                        <p:tgtEl>
                                          <p:spTgt spid="54"/>
                                        </p:tgtEl>
                                        <p:attrNameLst>
                                          <p:attrName>ppt_w</p:attrName>
                                        </p:attrNameLst>
                                      </p:cBhvr>
                                      <p:tavLst>
                                        <p:tav tm="0">
                                          <p:val>
                                            <p:strVal val="0"/>
                                          </p:val>
                                        </p:tav>
                                        <p:tav tm="100000">
                                          <p:val>
                                            <p:strVal val="#ppt_w"/>
                                          </p:val>
                                        </p:tav>
                                      </p:tavLst>
                                    </p:anim>
                                    <p:anim calcmode="lin" valueType="num">
                                      <p:cBhvr additive="base">
                                        <p:cTn id="13" dur="1000"/>
                                        <p:tgtEl>
                                          <p:spTgt spid="54"/>
                                        </p:tgtEl>
                                        <p:attrNameLst>
                                          <p:attrName>ppt_h</p:attrName>
                                        </p:attrNameLst>
                                      </p:cBhvr>
                                      <p:tavLst>
                                        <p:tav tm="0">
                                          <p:val>
                                            <p:str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3" presetClass="entr" presetSubtype="16" fill="hold" nodeType="clickEffect">
                                  <p:stCondLst>
                                    <p:cond delay="0"/>
                                  </p:stCondLst>
                                  <p:childTnLst>
                                    <p:set>
                                      <p:cBhvr>
                                        <p:cTn id="17" dur="1" fill="hold">
                                          <p:stCondLst>
                                            <p:cond delay="0"/>
                                          </p:stCondLst>
                                        </p:cTn>
                                        <p:tgtEl>
                                          <p:spTgt spid="55"/>
                                        </p:tgtEl>
                                        <p:attrNameLst>
                                          <p:attrName>style.visibility</p:attrName>
                                        </p:attrNameLst>
                                      </p:cBhvr>
                                      <p:to>
                                        <p:strVal val="visible"/>
                                      </p:to>
                                    </p:set>
                                    <p:anim calcmode="lin" valueType="num">
                                      <p:cBhvr additive="base">
                                        <p:cTn id="18" dur="1000"/>
                                        <p:tgtEl>
                                          <p:spTgt spid="55"/>
                                        </p:tgtEl>
                                        <p:attrNameLst>
                                          <p:attrName>ppt_w</p:attrName>
                                        </p:attrNameLst>
                                      </p:cBhvr>
                                      <p:tavLst>
                                        <p:tav tm="0">
                                          <p:val>
                                            <p:strVal val="0"/>
                                          </p:val>
                                        </p:tav>
                                        <p:tav tm="100000">
                                          <p:val>
                                            <p:strVal val="#ppt_w"/>
                                          </p:val>
                                        </p:tav>
                                      </p:tavLst>
                                    </p:anim>
                                    <p:anim calcmode="lin" valueType="num">
                                      <p:cBhvr additive="base">
                                        <p:cTn id="19" dur="1000"/>
                                        <p:tgtEl>
                                          <p:spTgt spid="55"/>
                                        </p:tgtEl>
                                        <p:attrNameLst>
                                          <p:attrName>ppt_h</p:attrName>
                                        </p:attrNameLst>
                                      </p:cBhvr>
                                      <p:tavLst>
                                        <p:tav tm="0">
                                          <p:val>
                                            <p:strVal val="0"/>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7"/>
                                        </p:tgtEl>
                                        <p:attrNameLst>
                                          <p:attrName>style.visibility</p:attrName>
                                        </p:attrNameLst>
                                      </p:cBhvr>
                                      <p:to>
                                        <p:strVal val="visible"/>
                                      </p:to>
                                    </p:set>
                                    <p:anim calcmode="lin" valueType="num">
                                      <p:cBhvr additive="base">
                                        <p:cTn id="24" dur="1000"/>
                                        <p:tgtEl>
                                          <p:spTgt spid="57"/>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8"/>
                                        </p:tgtEl>
                                        <p:attrNameLst>
                                          <p:attrName>style.visibility</p:attrName>
                                        </p:attrNameLst>
                                      </p:cBhvr>
                                      <p:to>
                                        <p:strVal val="visible"/>
                                      </p:to>
                                    </p:set>
                                    <p:anim calcmode="lin" valueType="num">
                                      <p:cBhvr additive="base">
                                        <p:cTn id="29" dur="1000"/>
                                        <p:tgtEl>
                                          <p:spTgt spid="58"/>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59"/>
                                        </p:tgtEl>
                                        <p:attrNameLst>
                                          <p:attrName>style.visibility</p:attrName>
                                        </p:attrNameLst>
                                      </p:cBhvr>
                                      <p:to>
                                        <p:strVal val="visible"/>
                                      </p:to>
                                    </p:set>
                                    <p:anim calcmode="lin" valueType="num">
                                      <p:cBhvr additive="base">
                                        <p:cTn id="34" dur="1000"/>
                                        <p:tgtEl>
                                          <p:spTgt spid="59"/>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60"/>
                                        </p:tgtEl>
                                        <p:attrNameLst>
                                          <p:attrName>style.visibility</p:attrName>
                                        </p:attrNameLst>
                                      </p:cBhvr>
                                      <p:to>
                                        <p:strVal val="visible"/>
                                      </p:to>
                                    </p:set>
                                    <p:anim calcmode="lin" valueType="num">
                                      <p:cBhvr additive="base">
                                        <p:cTn id="39" dur="1000"/>
                                        <p:tgtEl>
                                          <p:spTgt spid="60"/>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66"/>
        <p:cNvGrpSpPr/>
        <p:nvPr/>
      </p:nvGrpSpPr>
      <p:grpSpPr>
        <a:xfrm>
          <a:off x="0" y="0"/>
          <a:ext cx="0" cy="0"/>
          <a:chOff x="0" y="0"/>
          <a:chExt cx="0" cy="0"/>
        </a:xfrm>
      </p:grpSpPr>
      <p:sp>
        <p:nvSpPr>
          <p:cNvPr id="67" name="Google Shape;67;p14"/>
          <p:cNvSpPr txBox="1"/>
          <p:nvPr/>
        </p:nvSpPr>
        <p:spPr>
          <a:xfrm>
            <a:off x="361200" y="346750"/>
            <a:ext cx="4296000" cy="861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400" b="1" u="sng">
                <a:solidFill>
                  <a:schemeClr val="dk1"/>
                </a:solidFill>
                <a:latin typeface="Playfair Display"/>
                <a:ea typeface="Playfair Display"/>
                <a:cs typeface="Playfair Display"/>
                <a:sym typeface="Playfair Display"/>
              </a:rPr>
              <a:t>Introduction</a:t>
            </a:r>
            <a:r>
              <a:rPr lang="en-GB" sz="4400">
                <a:solidFill>
                  <a:schemeClr val="dk1"/>
                </a:solidFill>
                <a:latin typeface="Playfair Display"/>
                <a:ea typeface="Playfair Display"/>
                <a:cs typeface="Playfair Display"/>
                <a:sym typeface="Playfair Display"/>
              </a:rPr>
              <a:t>​</a:t>
            </a:r>
            <a:endParaRPr>
              <a:latin typeface="Playfair Display"/>
              <a:ea typeface="Playfair Display"/>
              <a:cs typeface="Playfair Display"/>
              <a:sym typeface="Playfair Display"/>
            </a:endParaRPr>
          </a:p>
        </p:txBody>
      </p:sp>
      <p:cxnSp>
        <p:nvCxnSpPr>
          <p:cNvPr id="68" name="Google Shape;68;p14"/>
          <p:cNvCxnSpPr>
            <a:stCxn id="69" idx="2"/>
            <a:endCxn id="70" idx="1"/>
          </p:cNvCxnSpPr>
          <p:nvPr/>
        </p:nvCxnSpPr>
        <p:spPr>
          <a:xfrm>
            <a:off x="1835250" y="3033600"/>
            <a:ext cx="1017000" cy="894600"/>
          </a:xfrm>
          <a:prstGeom prst="bentConnector3">
            <a:avLst>
              <a:gd name="adj1" fmla="val 50000"/>
            </a:avLst>
          </a:prstGeom>
          <a:noFill/>
          <a:ln w="9525" cap="flat" cmpd="sng">
            <a:solidFill>
              <a:srgbClr val="C2C2C2"/>
            </a:solidFill>
            <a:prstDash val="solid"/>
            <a:round/>
            <a:headEnd type="none" w="sm" len="sm"/>
            <a:tailEnd type="none" w="sm" len="sm"/>
          </a:ln>
        </p:spPr>
      </p:cxnSp>
      <p:cxnSp>
        <p:nvCxnSpPr>
          <p:cNvPr id="71" name="Google Shape;71;p14"/>
          <p:cNvCxnSpPr>
            <a:stCxn id="69" idx="2"/>
            <a:endCxn id="72" idx="1"/>
          </p:cNvCxnSpPr>
          <p:nvPr/>
        </p:nvCxnSpPr>
        <p:spPr>
          <a:xfrm rot="10800000" flipH="1">
            <a:off x="1835250" y="2354700"/>
            <a:ext cx="1017000" cy="678900"/>
          </a:xfrm>
          <a:prstGeom prst="bentConnector3">
            <a:avLst>
              <a:gd name="adj1" fmla="val 50000"/>
            </a:avLst>
          </a:prstGeom>
          <a:noFill/>
          <a:ln w="9525" cap="flat" cmpd="sng">
            <a:solidFill>
              <a:srgbClr val="C2C2C2"/>
            </a:solidFill>
            <a:prstDash val="solid"/>
            <a:round/>
            <a:headEnd type="none" w="sm" len="sm"/>
            <a:tailEnd type="none" w="sm" len="sm"/>
          </a:ln>
        </p:spPr>
      </p:cxnSp>
      <p:sp>
        <p:nvSpPr>
          <p:cNvPr id="69" name="Google Shape;69;p14"/>
          <p:cNvSpPr/>
          <p:nvPr/>
        </p:nvSpPr>
        <p:spPr>
          <a:xfrm rot="-5400000">
            <a:off x="-48000" y="2770950"/>
            <a:ext cx="3241200" cy="525300"/>
          </a:xfrm>
          <a:prstGeom prst="roundRect">
            <a:avLst>
              <a:gd name="adj" fmla="val 16667"/>
            </a:avLst>
          </a:prstGeom>
          <a:solidFill>
            <a:srgbClr val="93C47D"/>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rgbClr val="FFFFFF"/>
                </a:solidFill>
                <a:latin typeface="Roboto"/>
                <a:ea typeface="Roboto"/>
                <a:cs typeface="Roboto"/>
                <a:sym typeface="Roboto"/>
              </a:rPr>
              <a:t>Reading festival GWR for train travel</a:t>
            </a:r>
            <a:endParaRPr sz="1100">
              <a:solidFill>
                <a:srgbClr val="FFFFFF"/>
              </a:solidFill>
              <a:latin typeface="Roboto"/>
              <a:ea typeface="Roboto"/>
              <a:cs typeface="Roboto"/>
              <a:sym typeface="Roboto"/>
            </a:endParaRPr>
          </a:p>
        </p:txBody>
      </p:sp>
      <p:sp>
        <p:nvSpPr>
          <p:cNvPr id="72" name="Google Shape;72;p14"/>
          <p:cNvSpPr/>
          <p:nvPr/>
        </p:nvSpPr>
        <p:spPr>
          <a:xfrm>
            <a:off x="2852250" y="2092049"/>
            <a:ext cx="2020500" cy="525300"/>
          </a:xfrm>
          <a:prstGeom prst="roundRect">
            <a:avLst>
              <a:gd name="adj" fmla="val 16667"/>
            </a:avLst>
          </a:prstGeom>
          <a:solidFill>
            <a:srgbClr val="6AA84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sz="1100">
                <a:solidFill>
                  <a:srgbClr val="FFFFFF"/>
                </a:solidFill>
                <a:latin typeface="Roboto"/>
                <a:ea typeface="Roboto"/>
                <a:cs typeface="Roboto"/>
                <a:sym typeface="Roboto"/>
              </a:rPr>
              <a:t>                    Aim</a:t>
            </a:r>
            <a:endParaRPr sz="1100">
              <a:solidFill>
                <a:srgbClr val="FFFFFF"/>
              </a:solidFill>
              <a:latin typeface="Roboto"/>
              <a:ea typeface="Roboto"/>
              <a:cs typeface="Roboto"/>
              <a:sym typeface="Roboto"/>
            </a:endParaRPr>
          </a:p>
        </p:txBody>
      </p:sp>
      <p:sp>
        <p:nvSpPr>
          <p:cNvPr id="70" name="Google Shape;70;p14"/>
          <p:cNvSpPr/>
          <p:nvPr/>
        </p:nvSpPr>
        <p:spPr>
          <a:xfrm>
            <a:off x="2852250" y="3665649"/>
            <a:ext cx="2020500" cy="525300"/>
          </a:xfrm>
          <a:prstGeom prst="roundRect">
            <a:avLst>
              <a:gd name="adj" fmla="val 16667"/>
            </a:avLst>
          </a:prstGeom>
          <a:solidFill>
            <a:srgbClr val="6AA84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rgbClr val="FFFFFF"/>
                </a:solidFill>
                <a:latin typeface="Roboto"/>
                <a:ea typeface="Roboto"/>
                <a:cs typeface="Roboto"/>
                <a:sym typeface="Roboto"/>
              </a:rPr>
              <a:t>Objective</a:t>
            </a:r>
            <a:endParaRPr sz="1100">
              <a:solidFill>
                <a:srgbClr val="FFFFFF"/>
              </a:solidFill>
              <a:latin typeface="Roboto"/>
              <a:ea typeface="Roboto"/>
              <a:cs typeface="Roboto"/>
              <a:sym typeface="Roboto"/>
            </a:endParaRPr>
          </a:p>
        </p:txBody>
      </p:sp>
      <p:sp>
        <p:nvSpPr>
          <p:cNvPr id="73" name="Google Shape;73;p14"/>
          <p:cNvSpPr/>
          <p:nvPr/>
        </p:nvSpPr>
        <p:spPr>
          <a:xfrm>
            <a:off x="5482350" y="2123850"/>
            <a:ext cx="2400900" cy="895800"/>
          </a:xfrm>
          <a:prstGeom prst="roundRect">
            <a:avLst>
              <a:gd name="adj" fmla="val 16667"/>
            </a:avLst>
          </a:prstGeom>
          <a:solidFill>
            <a:srgbClr val="38761D"/>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rgbClr val="FFFFFF"/>
                </a:solidFill>
                <a:latin typeface="Roboto"/>
                <a:ea typeface="Roboto"/>
                <a:cs typeface="Roboto"/>
                <a:sym typeface="Roboto"/>
              </a:rPr>
              <a:t>Group train travel to Reading festival on GWR from South Wales</a:t>
            </a:r>
            <a:endParaRPr sz="1100">
              <a:solidFill>
                <a:srgbClr val="FFFFFF"/>
              </a:solidFill>
              <a:latin typeface="Roboto"/>
              <a:ea typeface="Roboto"/>
              <a:cs typeface="Roboto"/>
              <a:sym typeface="Roboto"/>
            </a:endParaRPr>
          </a:p>
        </p:txBody>
      </p:sp>
      <p:sp>
        <p:nvSpPr>
          <p:cNvPr id="74" name="Google Shape;74;p14"/>
          <p:cNvSpPr/>
          <p:nvPr/>
        </p:nvSpPr>
        <p:spPr>
          <a:xfrm>
            <a:off x="5482350" y="3168456"/>
            <a:ext cx="2400900" cy="724500"/>
          </a:xfrm>
          <a:prstGeom prst="roundRect">
            <a:avLst>
              <a:gd name="adj" fmla="val 16667"/>
            </a:avLst>
          </a:prstGeom>
          <a:solidFill>
            <a:srgbClr val="38761D"/>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rgbClr val="FFFFFF"/>
                </a:solidFill>
                <a:latin typeface="Roboto"/>
                <a:ea typeface="Roboto"/>
                <a:cs typeface="Roboto"/>
                <a:sym typeface="Roboto"/>
              </a:rPr>
              <a:t>Focus the age demographic on 18-30 through social media</a:t>
            </a:r>
            <a:endParaRPr sz="1100">
              <a:solidFill>
                <a:srgbClr val="FFFFFF"/>
              </a:solidFill>
              <a:latin typeface="Roboto"/>
              <a:ea typeface="Roboto"/>
              <a:cs typeface="Roboto"/>
              <a:sym typeface="Roboto"/>
            </a:endParaRPr>
          </a:p>
        </p:txBody>
      </p:sp>
      <p:cxnSp>
        <p:nvCxnSpPr>
          <p:cNvPr id="75" name="Google Shape;75;p14"/>
          <p:cNvCxnSpPr>
            <a:stCxn id="72" idx="3"/>
            <a:endCxn id="73" idx="1"/>
          </p:cNvCxnSpPr>
          <p:nvPr/>
        </p:nvCxnSpPr>
        <p:spPr>
          <a:xfrm>
            <a:off x="4872750" y="2354699"/>
            <a:ext cx="609600" cy="217200"/>
          </a:xfrm>
          <a:prstGeom prst="bentConnector3">
            <a:avLst>
              <a:gd name="adj1" fmla="val 50000"/>
            </a:avLst>
          </a:prstGeom>
          <a:noFill/>
          <a:ln w="9525" cap="flat" cmpd="sng">
            <a:solidFill>
              <a:srgbClr val="C2C2C2"/>
            </a:solidFill>
            <a:prstDash val="solid"/>
            <a:round/>
            <a:headEnd type="none" w="sm" len="sm"/>
            <a:tailEnd type="none" w="sm" len="sm"/>
          </a:ln>
        </p:spPr>
      </p:cxnSp>
      <p:cxnSp>
        <p:nvCxnSpPr>
          <p:cNvPr id="76" name="Google Shape;76;p14"/>
          <p:cNvCxnSpPr>
            <a:stCxn id="74" idx="1"/>
            <a:endCxn id="70" idx="3"/>
          </p:cNvCxnSpPr>
          <p:nvPr/>
        </p:nvCxnSpPr>
        <p:spPr>
          <a:xfrm flipH="1">
            <a:off x="4872750" y="3530706"/>
            <a:ext cx="609600" cy="397500"/>
          </a:xfrm>
          <a:prstGeom prst="bentConnector3">
            <a:avLst>
              <a:gd name="adj1" fmla="val 50000"/>
            </a:avLst>
          </a:prstGeom>
          <a:noFill/>
          <a:ln w="9525" cap="flat" cmpd="sng">
            <a:solidFill>
              <a:srgbClr val="C2C2C2"/>
            </a:solidFill>
            <a:prstDash val="solid"/>
            <a:round/>
            <a:headEnd type="none" w="sm" len="sm"/>
            <a:tailEnd type="none" w="sm" len="sm"/>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67"/>
                                        </p:tgtEl>
                                        <p:attrNameLst>
                                          <p:attrName>style.visibility</p:attrName>
                                        </p:attrNameLst>
                                      </p:cBhvr>
                                      <p:to>
                                        <p:strVal val="visible"/>
                                      </p:to>
                                    </p:set>
                                    <p:anim calcmode="lin" valueType="num">
                                      <p:cBhvr additive="base">
                                        <p:cTn id="7" dur="1000"/>
                                        <p:tgtEl>
                                          <p:spTgt spid="67"/>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69"/>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72"/>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3"/>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70"/>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80"/>
        <p:cNvGrpSpPr/>
        <p:nvPr/>
      </p:nvGrpSpPr>
      <p:grpSpPr>
        <a:xfrm>
          <a:off x="0" y="0"/>
          <a:ext cx="0" cy="0"/>
          <a:chOff x="0" y="0"/>
          <a:chExt cx="0" cy="0"/>
        </a:xfrm>
      </p:grpSpPr>
      <p:sp>
        <p:nvSpPr>
          <p:cNvPr id="81" name="Google Shape;81;p15"/>
          <p:cNvSpPr txBox="1"/>
          <p:nvPr/>
        </p:nvSpPr>
        <p:spPr>
          <a:xfrm>
            <a:off x="294975" y="152400"/>
            <a:ext cx="7933500" cy="1569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Campaign </a:t>
            </a:r>
            <a:endParaRPr sz="4500" b="1" u="sng">
              <a:solidFill>
                <a:schemeClr val="dk1"/>
              </a:solidFill>
              <a:latin typeface="Playfair Display"/>
              <a:ea typeface="Playfair Display"/>
              <a:cs typeface="Playfair Display"/>
              <a:sym typeface="Playfair Display"/>
            </a:endParaRPr>
          </a:p>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Presentation​</a:t>
            </a:r>
            <a:endParaRPr sz="4500" b="1" u="sng">
              <a:latin typeface="Playfair Display"/>
              <a:ea typeface="Playfair Display"/>
              <a:cs typeface="Playfair Display"/>
              <a:sym typeface="Playfair Display"/>
            </a:endParaRPr>
          </a:p>
        </p:txBody>
      </p:sp>
      <p:sp>
        <p:nvSpPr>
          <p:cNvPr id="82" name="Google Shape;82;p15"/>
          <p:cNvSpPr txBox="1"/>
          <p:nvPr/>
        </p:nvSpPr>
        <p:spPr>
          <a:xfrm>
            <a:off x="92200" y="1828000"/>
            <a:ext cx="6366300" cy="3103200"/>
          </a:xfrm>
          <a:prstGeom prst="rect">
            <a:avLst/>
          </a:prstGeom>
          <a:noFill/>
          <a:ln>
            <a:noFill/>
          </a:ln>
        </p:spPr>
        <p:txBody>
          <a:bodyPr spcFirstLastPara="1" wrap="square" lIns="91425" tIns="91425" rIns="91425" bIns="91425" anchor="t" anchorCtr="0">
            <a:spAutoFit/>
          </a:bodyPr>
          <a:lstStyle/>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Visual Displays and Images​</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Branding​</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Key Messages​</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Hashtags​</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Strapline​</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Content Ideas​</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Visual and Video Content​</a:t>
            </a:r>
            <a:endParaRPr sz="2400">
              <a:solidFill>
                <a:schemeClr val="dk1"/>
              </a:solidFill>
            </a:endParaRPr>
          </a:p>
        </p:txBody>
      </p:sp>
      <p:pic>
        <p:nvPicPr>
          <p:cNvPr id="83" name="Google Shape;83;p15" descr="A green cover with a green and black cover with trains&#10;&#10;Description automatically generated"/>
          <p:cNvPicPr preferRelativeResize="0"/>
          <p:nvPr/>
        </p:nvPicPr>
        <p:blipFill>
          <a:blip r:embed="rId3">
            <a:alphaModFix/>
          </a:blip>
          <a:stretch>
            <a:fillRect/>
          </a:stretch>
        </p:blipFill>
        <p:spPr>
          <a:xfrm>
            <a:off x="5667375" y="0"/>
            <a:ext cx="3476625" cy="51435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81"/>
                                        </p:tgtEl>
                                        <p:attrNameLst>
                                          <p:attrName>style.visibility</p:attrName>
                                        </p:attrNameLst>
                                      </p:cBhvr>
                                      <p:to>
                                        <p:strVal val="visible"/>
                                      </p:to>
                                    </p:set>
                                    <p:anim calcmode="lin" valueType="num">
                                      <p:cBhvr additive="base">
                                        <p:cTn id="7" dur="1000"/>
                                        <p:tgtEl>
                                          <p:spTgt spid="81"/>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82"/>
                                        </p:tgtEl>
                                        <p:attrNameLst>
                                          <p:attrName>style.visibility</p:attrName>
                                        </p:attrNameLst>
                                      </p:cBhvr>
                                      <p:to>
                                        <p:strVal val="visible"/>
                                      </p:to>
                                    </p:set>
                                    <p:anim calcmode="lin" valueType="num">
                                      <p:cBhvr additive="base">
                                        <p:cTn id="12" dur="1000"/>
                                        <p:tgtEl>
                                          <p:spTgt spid="82"/>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3"/>
                                        </p:tgtEl>
                                        <p:attrNameLst>
                                          <p:attrName>style.visibility</p:attrName>
                                        </p:attrNameLst>
                                      </p:cBhvr>
                                      <p:to>
                                        <p:strVal val="visible"/>
                                      </p:to>
                                    </p:set>
                                    <p:animEffect transition="in" filter="fade">
                                      <p:cBhvr>
                                        <p:cTn id="17" dur="10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87"/>
        <p:cNvGrpSpPr/>
        <p:nvPr/>
      </p:nvGrpSpPr>
      <p:grpSpPr>
        <a:xfrm>
          <a:off x="0" y="0"/>
          <a:ext cx="0" cy="0"/>
          <a:chOff x="0" y="0"/>
          <a:chExt cx="0" cy="0"/>
        </a:xfrm>
      </p:grpSpPr>
      <p:sp>
        <p:nvSpPr>
          <p:cNvPr id="88" name="Google Shape;88;p16"/>
          <p:cNvSpPr txBox="1"/>
          <p:nvPr/>
        </p:nvSpPr>
        <p:spPr>
          <a:xfrm>
            <a:off x="424000" y="331825"/>
            <a:ext cx="6919500" cy="1569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Visual Displays and Images​</a:t>
            </a:r>
            <a:endParaRPr sz="4500" b="1" u="sng">
              <a:latin typeface="Playfair Display"/>
              <a:ea typeface="Playfair Display"/>
              <a:cs typeface="Playfair Display"/>
              <a:sym typeface="Playfair Display"/>
            </a:endParaRPr>
          </a:p>
        </p:txBody>
      </p:sp>
      <p:sp>
        <p:nvSpPr>
          <p:cNvPr id="89" name="Google Shape;89;p16"/>
          <p:cNvSpPr txBox="1"/>
          <p:nvPr/>
        </p:nvSpPr>
        <p:spPr>
          <a:xfrm>
            <a:off x="378525" y="1901725"/>
            <a:ext cx="6835800" cy="2004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800">
              <a:solidFill>
                <a:schemeClr val="dk2"/>
              </a:solidFill>
            </a:endParaRPr>
          </a:p>
        </p:txBody>
      </p:sp>
      <p:pic>
        <p:nvPicPr>
          <p:cNvPr id="90" name="Google Shape;90;p16"/>
          <p:cNvPicPr preferRelativeResize="0"/>
          <p:nvPr/>
        </p:nvPicPr>
        <p:blipFill>
          <a:blip r:embed="rId3">
            <a:alphaModFix/>
          </a:blip>
          <a:stretch>
            <a:fillRect/>
          </a:stretch>
        </p:blipFill>
        <p:spPr>
          <a:xfrm>
            <a:off x="3371087" y="1502000"/>
            <a:ext cx="2139525" cy="2139525"/>
          </a:xfrm>
          <a:prstGeom prst="rect">
            <a:avLst/>
          </a:prstGeom>
          <a:noFill/>
          <a:ln>
            <a:noFill/>
          </a:ln>
        </p:spPr>
      </p:pic>
      <p:pic>
        <p:nvPicPr>
          <p:cNvPr id="91" name="Google Shape;91;p16"/>
          <p:cNvPicPr preferRelativeResize="0"/>
          <p:nvPr/>
        </p:nvPicPr>
        <p:blipFill>
          <a:blip r:embed="rId4">
            <a:alphaModFix/>
          </a:blip>
          <a:stretch>
            <a:fillRect/>
          </a:stretch>
        </p:blipFill>
        <p:spPr>
          <a:xfrm>
            <a:off x="6392126" y="1110276"/>
            <a:ext cx="2027025" cy="2531260"/>
          </a:xfrm>
          <a:prstGeom prst="rect">
            <a:avLst/>
          </a:prstGeom>
          <a:noFill/>
          <a:ln>
            <a:noFill/>
          </a:ln>
        </p:spPr>
      </p:pic>
      <p:pic>
        <p:nvPicPr>
          <p:cNvPr id="92" name="Google Shape;92;p16"/>
          <p:cNvPicPr preferRelativeResize="0"/>
          <p:nvPr/>
        </p:nvPicPr>
        <p:blipFill>
          <a:blip r:embed="rId5">
            <a:alphaModFix/>
          </a:blip>
          <a:stretch>
            <a:fillRect/>
          </a:stretch>
        </p:blipFill>
        <p:spPr>
          <a:xfrm>
            <a:off x="677747" y="2217613"/>
            <a:ext cx="1938525" cy="1372225"/>
          </a:xfrm>
          <a:prstGeom prst="rect">
            <a:avLst/>
          </a:prstGeom>
          <a:noFill/>
          <a:ln>
            <a:noFill/>
          </a:ln>
        </p:spPr>
      </p:pic>
      <p:pic>
        <p:nvPicPr>
          <p:cNvPr id="93" name="Google Shape;93;p16"/>
          <p:cNvPicPr preferRelativeResize="0"/>
          <p:nvPr/>
        </p:nvPicPr>
        <p:blipFill rotWithShape="1">
          <a:blip r:embed="rId6">
            <a:alphaModFix/>
          </a:blip>
          <a:srcRect l="6097" t="24556" r="6923" b="25100"/>
          <a:stretch/>
        </p:blipFill>
        <p:spPr>
          <a:xfrm>
            <a:off x="295725" y="3905725"/>
            <a:ext cx="8552551" cy="100887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88"/>
                                        </p:tgtEl>
                                        <p:attrNameLst>
                                          <p:attrName>style.visibility</p:attrName>
                                        </p:attrNameLst>
                                      </p:cBhvr>
                                      <p:to>
                                        <p:strVal val="visible"/>
                                      </p:to>
                                    </p:set>
                                    <p:anim calcmode="lin" valueType="num">
                                      <p:cBhvr additive="base">
                                        <p:cTn id="7" dur="1000"/>
                                        <p:tgtEl>
                                          <p:spTgt spid="88"/>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0"/>
                                        </p:tgtEl>
                                        <p:attrNameLst>
                                          <p:attrName>style.visibility</p:attrName>
                                        </p:attrNameLst>
                                      </p:cBhvr>
                                      <p:to>
                                        <p:strVal val="visible"/>
                                      </p:to>
                                    </p:set>
                                    <p:animEffect transition="in" filter="fade">
                                      <p:cBhvr>
                                        <p:cTn id="12" dur="1000"/>
                                        <p:tgtEl>
                                          <p:spTgt spid="9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2"/>
                                        </p:tgtEl>
                                        <p:attrNameLst>
                                          <p:attrName>style.visibility</p:attrName>
                                        </p:attrNameLst>
                                      </p:cBhvr>
                                      <p:to>
                                        <p:strVal val="visible"/>
                                      </p:to>
                                    </p:set>
                                    <p:animEffect transition="in" filter="fade">
                                      <p:cBhvr>
                                        <p:cTn id="17" dur="1000"/>
                                        <p:tgtEl>
                                          <p:spTgt spid="9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1"/>
                                        </p:tgtEl>
                                        <p:attrNameLst>
                                          <p:attrName>style.visibility</p:attrName>
                                        </p:attrNameLst>
                                      </p:cBhvr>
                                      <p:to>
                                        <p:strVal val="visible"/>
                                      </p:to>
                                    </p:set>
                                    <p:animEffect transition="in" filter="fade">
                                      <p:cBhvr>
                                        <p:cTn id="22" dur="1000"/>
                                        <p:tgtEl>
                                          <p:spTgt spid="9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3"/>
                                        </p:tgtEl>
                                        <p:attrNameLst>
                                          <p:attrName>style.visibility</p:attrName>
                                        </p:attrNameLst>
                                      </p:cBhvr>
                                      <p:to>
                                        <p:strVal val="visible"/>
                                      </p:to>
                                    </p:set>
                                    <p:animEffect transition="in" filter="fade">
                                      <p:cBhvr>
                                        <p:cTn id="27" dur="1000"/>
                                        <p:tgtEl>
                                          <p:spTgt spid="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97"/>
        <p:cNvGrpSpPr/>
        <p:nvPr/>
      </p:nvGrpSpPr>
      <p:grpSpPr>
        <a:xfrm>
          <a:off x="0" y="0"/>
          <a:ext cx="0" cy="0"/>
          <a:chOff x="0" y="0"/>
          <a:chExt cx="0" cy="0"/>
        </a:xfrm>
      </p:grpSpPr>
      <p:sp>
        <p:nvSpPr>
          <p:cNvPr id="98" name="Google Shape;98;p17"/>
          <p:cNvSpPr txBox="1"/>
          <p:nvPr/>
        </p:nvSpPr>
        <p:spPr>
          <a:xfrm>
            <a:off x="331825" y="202775"/>
            <a:ext cx="30000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Branding​</a:t>
            </a:r>
            <a:endParaRPr sz="4500" b="1" u="sng">
              <a:latin typeface="Playfair Display"/>
              <a:ea typeface="Playfair Display"/>
              <a:cs typeface="Playfair Display"/>
              <a:sym typeface="Playfair Display"/>
            </a:endParaRPr>
          </a:p>
        </p:txBody>
      </p:sp>
      <p:sp>
        <p:nvSpPr>
          <p:cNvPr id="99" name="Google Shape;99;p17"/>
          <p:cNvSpPr txBox="1"/>
          <p:nvPr/>
        </p:nvSpPr>
        <p:spPr>
          <a:xfrm>
            <a:off x="221225" y="1180538"/>
            <a:ext cx="6090000" cy="1111200"/>
          </a:xfrm>
          <a:prstGeom prst="rect">
            <a:avLst/>
          </a:prstGeom>
          <a:noFill/>
          <a:ln>
            <a:noFill/>
          </a:ln>
        </p:spPr>
        <p:txBody>
          <a:bodyPr spcFirstLastPara="1" wrap="square" lIns="91425" tIns="91425" rIns="91425" bIns="91425" anchor="t" anchorCtr="0">
            <a:spAutoFit/>
          </a:bodyPr>
          <a:lstStyle/>
          <a:p>
            <a:pPr marL="546100" lvl="0" indent="-285750" algn="l" rtl="0">
              <a:lnSpc>
                <a:spcPct val="115000"/>
              </a:lnSpc>
              <a:spcBef>
                <a:spcPts val="0"/>
              </a:spcBef>
              <a:spcAft>
                <a:spcPts val="0"/>
              </a:spcAft>
              <a:buClr>
                <a:schemeClr val="dk1"/>
              </a:buClr>
              <a:buSzPts val="900"/>
              <a:buFont typeface="Arial"/>
              <a:buChar char="●"/>
            </a:pPr>
            <a:r>
              <a:rPr lang="en-GB" sz="2800">
                <a:solidFill>
                  <a:schemeClr val="dk1"/>
                </a:solidFill>
              </a:rPr>
              <a:t>Gradients of the GWR colours (green/yellow)​</a:t>
            </a:r>
            <a:endParaRPr sz="2800">
              <a:solidFill>
                <a:schemeClr val="dk1"/>
              </a:solidFill>
            </a:endParaRPr>
          </a:p>
        </p:txBody>
      </p:sp>
      <p:pic>
        <p:nvPicPr>
          <p:cNvPr id="100" name="Google Shape;100;p17" descr="Green Gradient Images - Free Download ..."/>
          <p:cNvPicPr preferRelativeResize="0"/>
          <p:nvPr/>
        </p:nvPicPr>
        <p:blipFill>
          <a:blip r:embed="rId3">
            <a:alphaModFix/>
          </a:blip>
          <a:stretch>
            <a:fillRect/>
          </a:stretch>
        </p:blipFill>
        <p:spPr>
          <a:xfrm>
            <a:off x="6311225" y="392050"/>
            <a:ext cx="2480950" cy="1743640"/>
          </a:xfrm>
          <a:prstGeom prst="rect">
            <a:avLst/>
          </a:prstGeom>
          <a:noFill/>
          <a:ln>
            <a:noFill/>
          </a:ln>
        </p:spPr>
      </p:pic>
      <p:pic>
        <p:nvPicPr>
          <p:cNvPr id="101" name="Google Shape;101;p17" descr="Dark Green Gradient: + 20 Gradient ..."/>
          <p:cNvPicPr preferRelativeResize="0"/>
          <p:nvPr/>
        </p:nvPicPr>
        <p:blipFill>
          <a:blip r:embed="rId4">
            <a:alphaModFix/>
          </a:blip>
          <a:stretch>
            <a:fillRect/>
          </a:stretch>
        </p:blipFill>
        <p:spPr>
          <a:xfrm>
            <a:off x="4668330" y="2488500"/>
            <a:ext cx="3945620" cy="2409825"/>
          </a:xfrm>
          <a:prstGeom prst="rect">
            <a:avLst/>
          </a:prstGeom>
          <a:noFill/>
          <a:ln>
            <a:noFill/>
          </a:ln>
        </p:spPr>
      </p:pic>
      <p:pic>
        <p:nvPicPr>
          <p:cNvPr id="102" name="Google Shape;102;p17" descr="Green Gradient Color Palette"/>
          <p:cNvPicPr preferRelativeResize="0"/>
          <p:nvPr/>
        </p:nvPicPr>
        <p:blipFill>
          <a:blip r:embed="rId5">
            <a:alphaModFix/>
          </a:blip>
          <a:stretch>
            <a:fillRect/>
          </a:stretch>
        </p:blipFill>
        <p:spPr>
          <a:xfrm>
            <a:off x="417700" y="2488500"/>
            <a:ext cx="3486150" cy="24098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98"/>
                                        </p:tgtEl>
                                        <p:attrNameLst>
                                          <p:attrName>style.visibility</p:attrName>
                                        </p:attrNameLst>
                                      </p:cBhvr>
                                      <p:to>
                                        <p:strVal val="visible"/>
                                      </p:to>
                                    </p:set>
                                    <p:anim calcmode="lin" valueType="num">
                                      <p:cBhvr additive="base">
                                        <p:cTn id="7" dur="1000"/>
                                        <p:tgtEl>
                                          <p:spTgt spid="98"/>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99"/>
                                        </p:tgtEl>
                                        <p:attrNameLst>
                                          <p:attrName>style.visibility</p:attrName>
                                        </p:attrNameLst>
                                      </p:cBhvr>
                                      <p:to>
                                        <p:strVal val="visible"/>
                                      </p:to>
                                    </p:set>
                                    <p:anim calcmode="lin" valueType="num">
                                      <p:cBhvr additive="base">
                                        <p:cTn id="12" dur="1000"/>
                                        <p:tgtEl>
                                          <p:spTgt spid="99"/>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1"/>
                                        </p:tgtEl>
                                        <p:attrNameLst>
                                          <p:attrName>style.visibility</p:attrName>
                                        </p:attrNameLst>
                                      </p:cBhvr>
                                      <p:to>
                                        <p:strVal val="visible"/>
                                      </p:to>
                                    </p:set>
                                    <p:animEffect transition="in" filter="fade">
                                      <p:cBhvr>
                                        <p:cTn id="17" dur="1000"/>
                                        <p:tgtEl>
                                          <p:spTgt spid="10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0"/>
                                        </p:tgtEl>
                                        <p:attrNameLst>
                                          <p:attrName>style.visibility</p:attrName>
                                        </p:attrNameLst>
                                      </p:cBhvr>
                                      <p:to>
                                        <p:strVal val="visible"/>
                                      </p:to>
                                    </p:set>
                                    <p:animEffect transition="in" filter="fade">
                                      <p:cBhvr>
                                        <p:cTn id="22" dur="1000"/>
                                        <p:tgtEl>
                                          <p:spTgt spid="10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2"/>
                                        </p:tgtEl>
                                        <p:attrNameLst>
                                          <p:attrName>style.visibility</p:attrName>
                                        </p:attrNameLst>
                                      </p:cBhvr>
                                      <p:to>
                                        <p:strVal val="visible"/>
                                      </p:to>
                                    </p:set>
                                    <p:animEffect transition="in" filter="fade">
                                      <p:cBhvr>
                                        <p:cTn id="27" dur="1000"/>
                                        <p:tgtEl>
                                          <p:spTgt spid="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06"/>
        <p:cNvGrpSpPr/>
        <p:nvPr/>
      </p:nvGrpSpPr>
      <p:grpSpPr>
        <a:xfrm>
          <a:off x="0" y="0"/>
          <a:ext cx="0" cy="0"/>
          <a:chOff x="0" y="0"/>
          <a:chExt cx="0" cy="0"/>
        </a:xfrm>
      </p:grpSpPr>
      <p:sp>
        <p:nvSpPr>
          <p:cNvPr id="107" name="Google Shape;107;p18"/>
          <p:cNvSpPr txBox="1"/>
          <p:nvPr/>
        </p:nvSpPr>
        <p:spPr>
          <a:xfrm>
            <a:off x="633000" y="1106125"/>
            <a:ext cx="7878000" cy="3140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9600" b="1" u="sng">
                <a:solidFill>
                  <a:schemeClr val="dk1"/>
                </a:solidFill>
                <a:latin typeface="Playfair Display"/>
                <a:ea typeface="Playfair Display"/>
                <a:cs typeface="Playfair Display"/>
                <a:sym typeface="Playfair Display"/>
              </a:rPr>
              <a:t>From Station to Stage​</a:t>
            </a:r>
            <a:endParaRPr b="1" u="sng">
              <a:latin typeface="Playfair Display"/>
              <a:ea typeface="Playfair Display"/>
              <a:cs typeface="Playfair Display"/>
              <a:sym typeface="Playfair Display"/>
            </a:endParaRPr>
          </a:p>
        </p:txBody>
      </p:sp>
      <p:sp>
        <p:nvSpPr>
          <p:cNvPr id="108" name="Google Shape;108;p18"/>
          <p:cNvSpPr/>
          <p:nvPr/>
        </p:nvSpPr>
        <p:spPr>
          <a:xfrm>
            <a:off x="1948800" y="56357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9" name="Google Shape;109;p18"/>
          <p:cNvSpPr/>
          <p:nvPr/>
        </p:nvSpPr>
        <p:spPr>
          <a:xfrm>
            <a:off x="398250" y="404350"/>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0" name="Google Shape;110;p18"/>
          <p:cNvSpPr/>
          <p:nvPr/>
        </p:nvSpPr>
        <p:spPr>
          <a:xfrm>
            <a:off x="3408200" y="4143150"/>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1" name="Google Shape;111;p18"/>
          <p:cNvSpPr/>
          <p:nvPr/>
        </p:nvSpPr>
        <p:spPr>
          <a:xfrm>
            <a:off x="8222100" y="1936300"/>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2" name="Google Shape;112;p18"/>
          <p:cNvSpPr/>
          <p:nvPr/>
        </p:nvSpPr>
        <p:spPr>
          <a:xfrm>
            <a:off x="6782950" y="4246225"/>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3" name="Google Shape;113;p18"/>
          <p:cNvSpPr/>
          <p:nvPr/>
        </p:nvSpPr>
        <p:spPr>
          <a:xfrm>
            <a:off x="3355988" y="136975"/>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4" name="Google Shape;114;p18"/>
          <p:cNvSpPr/>
          <p:nvPr/>
        </p:nvSpPr>
        <p:spPr>
          <a:xfrm>
            <a:off x="6373950" y="136975"/>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5" name="Google Shape;115;p18"/>
          <p:cNvSpPr/>
          <p:nvPr/>
        </p:nvSpPr>
        <p:spPr>
          <a:xfrm>
            <a:off x="760300" y="2890113"/>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6" name="Google Shape;116;p18"/>
          <p:cNvSpPr/>
          <p:nvPr/>
        </p:nvSpPr>
        <p:spPr>
          <a:xfrm>
            <a:off x="7842225" y="47447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7" name="Google Shape;117;p18"/>
          <p:cNvSpPr/>
          <p:nvPr/>
        </p:nvSpPr>
        <p:spPr>
          <a:xfrm>
            <a:off x="5094125" y="56357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8" name="Google Shape;118;p18"/>
          <p:cNvSpPr/>
          <p:nvPr/>
        </p:nvSpPr>
        <p:spPr>
          <a:xfrm>
            <a:off x="5161950" y="4143150"/>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9" name="Google Shape;119;p18"/>
          <p:cNvSpPr/>
          <p:nvPr/>
        </p:nvSpPr>
        <p:spPr>
          <a:xfrm>
            <a:off x="101475" y="182027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0" name="Google Shape;120;p18"/>
          <p:cNvSpPr/>
          <p:nvPr/>
        </p:nvSpPr>
        <p:spPr>
          <a:xfrm>
            <a:off x="1374375" y="3959950"/>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1" name="Google Shape;121;p18"/>
          <p:cNvSpPr/>
          <p:nvPr/>
        </p:nvSpPr>
        <p:spPr>
          <a:xfrm>
            <a:off x="8048575" y="339812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7"/>
                                        </p:tgtEl>
                                        <p:attrNameLst>
                                          <p:attrName>style.visibility</p:attrName>
                                        </p:attrNameLst>
                                      </p:cBhvr>
                                      <p:to>
                                        <p:strVal val="visible"/>
                                      </p:to>
                                    </p:set>
                                    <p:animEffect transition="in" filter="fade">
                                      <p:cBhvr>
                                        <p:cTn id="7" dur="1000"/>
                                        <p:tgtEl>
                                          <p:spTgt spid="107"/>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109"/>
                                        </p:tgtEl>
                                        <p:attrNameLst>
                                          <p:attrName>style.visibility</p:attrName>
                                        </p:attrNameLst>
                                      </p:cBhvr>
                                      <p:to>
                                        <p:strVal val="visible"/>
                                      </p:to>
                                    </p:set>
                                    <p:animEffect transition="in" filter="fade">
                                      <p:cBhvr>
                                        <p:cTn id="11" dur="1000"/>
                                        <p:tgtEl>
                                          <p:spTgt spid="109"/>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108"/>
                                        </p:tgtEl>
                                        <p:attrNameLst>
                                          <p:attrName>style.visibility</p:attrName>
                                        </p:attrNameLst>
                                      </p:cBhvr>
                                      <p:to>
                                        <p:strVal val="visible"/>
                                      </p:to>
                                    </p:set>
                                    <p:animEffect transition="in" filter="fade">
                                      <p:cBhvr>
                                        <p:cTn id="15" dur="1000"/>
                                        <p:tgtEl>
                                          <p:spTgt spid="108"/>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113"/>
                                        </p:tgtEl>
                                        <p:attrNameLst>
                                          <p:attrName>style.visibility</p:attrName>
                                        </p:attrNameLst>
                                      </p:cBhvr>
                                      <p:to>
                                        <p:strVal val="visible"/>
                                      </p:to>
                                    </p:set>
                                    <p:animEffect transition="in" filter="fade">
                                      <p:cBhvr>
                                        <p:cTn id="19" dur="1000"/>
                                        <p:tgtEl>
                                          <p:spTgt spid="113"/>
                                        </p:tgtEl>
                                      </p:cBhvr>
                                    </p:animEffect>
                                  </p:childTnLst>
                                </p:cTn>
                              </p:par>
                            </p:childTnLst>
                          </p:cTn>
                        </p:par>
                        <p:par>
                          <p:cTn id="20" fill="hold">
                            <p:stCondLst>
                              <p:cond delay="4000"/>
                            </p:stCondLst>
                            <p:childTnLst>
                              <p:par>
                                <p:cTn id="21" presetID="10" presetClass="entr" presetSubtype="0" fill="hold" nodeType="afterEffect">
                                  <p:stCondLst>
                                    <p:cond delay="0"/>
                                  </p:stCondLst>
                                  <p:childTnLst>
                                    <p:set>
                                      <p:cBhvr>
                                        <p:cTn id="22" dur="1" fill="hold">
                                          <p:stCondLst>
                                            <p:cond delay="0"/>
                                          </p:stCondLst>
                                        </p:cTn>
                                        <p:tgtEl>
                                          <p:spTgt spid="117"/>
                                        </p:tgtEl>
                                        <p:attrNameLst>
                                          <p:attrName>style.visibility</p:attrName>
                                        </p:attrNameLst>
                                      </p:cBhvr>
                                      <p:to>
                                        <p:strVal val="visible"/>
                                      </p:to>
                                    </p:set>
                                    <p:animEffect transition="in" filter="fade">
                                      <p:cBhvr>
                                        <p:cTn id="23" dur="1000"/>
                                        <p:tgtEl>
                                          <p:spTgt spid="117"/>
                                        </p:tgtEl>
                                      </p:cBhvr>
                                    </p:animEffect>
                                  </p:childTnLst>
                                </p:cTn>
                              </p:par>
                            </p:childTnLst>
                          </p:cTn>
                        </p:par>
                        <p:par>
                          <p:cTn id="24" fill="hold">
                            <p:stCondLst>
                              <p:cond delay="5000"/>
                            </p:stCondLst>
                            <p:childTnLst>
                              <p:par>
                                <p:cTn id="25" presetID="10" presetClass="entr" presetSubtype="0" fill="hold" nodeType="afterEffect">
                                  <p:stCondLst>
                                    <p:cond delay="0"/>
                                  </p:stCondLst>
                                  <p:childTnLst>
                                    <p:set>
                                      <p:cBhvr>
                                        <p:cTn id="26" dur="1" fill="hold">
                                          <p:stCondLst>
                                            <p:cond delay="0"/>
                                          </p:stCondLst>
                                        </p:cTn>
                                        <p:tgtEl>
                                          <p:spTgt spid="114"/>
                                        </p:tgtEl>
                                        <p:attrNameLst>
                                          <p:attrName>style.visibility</p:attrName>
                                        </p:attrNameLst>
                                      </p:cBhvr>
                                      <p:to>
                                        <p:strVal val="visible"/>
                                      </p:to>
                                    </p:set>
                                    <p:animEffect transition="in" filter="fade">
                                      <p:cBhvr>
                                        <p:cTn id="27" dur="1000"/>
                                        <p:tgtEl>
                                          <p:spTgt spid="114"/>
                                        </p:tgtEl>
                                      </p:cBhvr>
                                    </p:animEffect>
                                  </p:childTnLst>
                                </p:cTn>
                              </p:par>
                            </p:childTnLst>
                          </p:cTn>
                        </p:par>
                        <p:par>
                          <p:cTn id="28" fill="hold">
                            <p:stCondLst>
                              <p:cond delay="6000"/>
                            </p:stCondLst>
                            <p:childTnLst>
                              <p:par>
                                <p:cTn id="29" presetID="10" presetClass="entr" presetSubtype="0" fill="hold" nodeType="afterEffect">
                                  <p:stCondLst>
                                    <p:cond delay="0"/>
                                  </p:stCondLst>
                                  <p:childTnLst>
                                    <p:set>
                                      <p:cBhvr>
                                        <p:cTn id="30" dur="1" fill="hold">
                                          <p:stCondLst>
                                            <p:cond delay="0"/>
                                          </p:stCondLst>
                                        </p:cTn>
                                        <p:tgtEl>
                                          <p:spTgt spid="116"/>
                                        </p:tgtEl>
                                        <p:attrNameLst>
                                          <p:attrName>style.visibility</p:attrName>
                                        </p:attrNameLst>
                                      </p:cBhvr>
                                      <p:to>
                                        <p:strVal val="visible"/>
                                      </p:to>
                                    </p:set>
                                    <p:animEffect transition="in" filter="fade">
                                      <p:cBhvr>
                                        <p:cTn id="31" dur="1000"/>
                                        <p:tgtEl>
                                          <p:spTgt spid="116"/>
                                        </p:tgtEl>
                                      </p:cBhvr>
                                    </p:animEffect>
                                  </p:childTnLst>
                                </p:cTn>
                              </p:par>
                            </p:childTnLst>
                          </p:cTn>
                        </p:par>
                        <p:par>
                          <p:cTn id="32" fill="hold">
                            <p:stCondLst>
                              <p:cond delay="7000"/>
                            </p:stCondLst>
                            <p:childTnLst>
                              <p:par>
                                <p:cTn id="33" presetID="10" presetClass="entr" presetSubtype="0" fill="hold" nodeType="afterEffect">
                                  <p:stCondLst>
                                    <p:cond delay="0"/>
                                  </p:stCondLst>
                                  <p:childTnLst>
                                    <p:set>
                                      <p:cBhvr>
                                        <p:cTn id="34" dur="1" fill="hold">
                                          <p:stCondLst>
                                            <p:cond delay="0"/>
                                          </p:stCondLst>
                                        </p:cTn>
                                        <p:tgtEl>
                                          <p:spTgt spid="111"/>
                                        </p:tgtEl>
                                        <p:attrNameLst>
                                          <p:attrName>style.visibility</p:attrName>
                                        </p:attrNameLst>
                                      </p:cBhvr>
                                      <p:to>
                                        <p:strVal val="visible"/>
                                      </p:to>
                                    </p:set>
                                    <p:animEffect transition="in" filter="fade">
                                      <p:cBhvr>
                                        <p:cTn id="35" dur="1000"/>
                                        <p:tgtEl>
                                          <p:spTgt spid="111"/>
                                        </p:tgtEl>
                                      </p:cBhvr>
                                    </p:animEffect>
                                  </p:childTnLst>
                                </p:cTn>
                              </p:par>
                            </p:childTnLst>
                          </p:cTn>
                        </p:par>
                        <p:par>
                          <p:cTn id="36" fill="hold">
                            <p:stCondLst>
                              <p:cond delay="8000"/>
                            </p:stCondLst>
                            <p:childTnLst>
                              <p:par>
                                <p:cTn id="37" presetID="10" presetClass="entr" presetSubtype="0" fill="hold" nodeType="afterEffect">
                                  <p:stCondLst>
                                    <p:cond delay="0"/>
                                  </p:stCondLst>
                                  <p:childTnLst>
                                    <p:set>
                                      <p:cBhvr>
                                        <p:cTn id="38" dur="1" fill="hold">
                                          <p:stCondLst>
                                            <p:cond delay="0"/>
                                          </p:stCondLst>
                                        </p:cTn>
                                        <p:tgtEl>
                                          <p:spTgt spid="121"/>
                                        </p:tgtEl>
                                        <p:attrNameLst>
                                          <p:attrName>style.visibility</p:attrName>
                                        </p:attrNameLst>
                                      </p:cBhvr>
                                      <p:to>
                                        <p:strVal val="visible"/>
                                      </p:to>
                                    </p:set>
                                    <p:animEffect transition="in" filter="fade">
                                      <p:cBhvr>
                                        <p:cTn id="39" dur="1000"/>
                                        <p:tgtEl>
                                          <p:spTgt spid="121"/>
                                        </p:tgtEl>
                                      </p:cBhvr>
                                    </p:animEffect>
                                  </p:childTnLst>
                                </p:cTn>
                              </p:par>
                            </p:childTnLst>
                          </p:cTn>
                        </p:par>
                        <p:par>
                          <p:cTn id="40" fill="hold">
                            <p:stCondLst>
                              <p:cond delay="9000"/>
                            </p:stCondLst>
                            <p:childTnLst>
                              <p:par>
                                <p:cTn id="41" presetID="10" presetClass="entr" presetSubtype="0" fill="hold" nodeType="afterEffect">
                                  <p:stCondLst>
                                    <p:cond delay="0"/>
                                  </p:stCondLst>
                                  <p:childTnLst>
                                    <p:set>
                                      <p:cBhvr>
                                        <p:cTn id="42" dur="1" fill="hold">
                                          <p:stCondLst>
                                            <p:cond delay="0"/>
                                          </p:stCondLst>
                                        </p:cTn>
                                        <p:tgtEl>
                                          <p:spTgt spid="112"/>
                                        </p:tgtEl>
                                        <p:attrNameLst>
                                          <p:attrName>style.visibility</p:attrName>
                                        </p:attrNameLst>
                                      </p:cBhvr>
                                      <p:to>
                                        <p:strVal val="visible"/>
                                      </p:to>
                                    </p:set>
                                    <p:animEffect transition="in" filter="fade">
                                      <p:cBhvr>
                                        <p:cTn id="43" dur="1000"/>
                                        <p:tgtEl>
                                          <p:spTgt spid="112"/>
                                        </p:tgtEl>
                                      </p:cBhvr>
                                    </p:animEffect>
                                  </p:childTnLst>
                                </p:cTn>
                              </p:par>
                            </p:childTnLst>
                          </p:cTn>
                        </p:par>
                        <p:par>
                          <p:cTn id="44" fill="hold">
                            <p:stCondLst>
                              <p:cond delay="10000"/>
                            </p:stCondLst>
                            <p:childTnLst>
                              <p:par>
                                <p:cTn id="45" presetID="10" presetClass="entr" presetSubtype="0" fill="hold" nodeType="afterEffect">
                                  <p:stCondLst>
                                    <p:cond delay="0"/>
                                  </p:stCondLst>
                                  <p:childTnLst>
                                    <p:set>
                                      <p:cBhvr>
                                        <p:cTn id="46" dur="1" fill="hold">
                                          <p:stCondLst>
                                            <p:cond delay="0"/>
                                          </p:stCondLst>
                                        </p:cTn>
                                        <p:tgtEl>
                                          <p:spTgt spid="118"/>
                                        </p:tgtEl>
                                        <p:attrNameLst>
                                          <p:attrName>style.visibility</p:attrName>
                                        </p:attrNameLst>
                                      </p:cBhvr>
                                      <p:to>
                                        <p:strVal val="visible"/>
                                      </p:to>
                                    </p:set>
                                    <p:animEffect transition="in" filter="fade">
                                      <p:cBhvr>
                                        <p:cTn id="47" dur="1000"/>
                                        <p:tgtEl>
                                          <p:spTgt spid="118"/>
                                        </p:tgtEl>
                                      </p:cBhvr>
                                    </p:animEffect>
                                  </p:childTnLst>
                                </p:cTn>
                              </p:par>
                            </p:childTnLst>
                          </p:cTn>
                        </p:par>
                        <p:par>
                          <p:cTn id="48" fill="hold">
                            <p:stCondLst>
                              <p:cond delay="11000"/>
                            </p:stCondLst>
                            <p:childTnLst>
                              <p:par>
                                <p:cTn id="49" presetID="10" presetClass="entr" presetSubtype="0" fill="hold" nodeType="afterEffect">
                                  <p:stCondLst>
                                    <p:cond delay="0"/>
                                  </p:stCondLst>
                                  <p:childTnLst>
                                    <p:set>
                                      <p:cBhvr>
                                        <p:cTn id="50" dur="1" fill="hold">
                                          <p:stCondLst>
                                            <p:cond delay="0"/>
                                          </p:stCondLst>
                                        </p:cTn>
                                        <p:tgtEl>
                                          <p:spTgt spid="110"/>
                                        </p:tgtEl>
                                        <p:attrNameLst>
                                          <p:attrName>style.visibility</p:attrName>
                                        </p:attrNameLst>
                                      </p:cBhvr>
                                      <p:to>
                                        <p:strVal val="visible"/>
                                      </p:to>
                                    </p:set>
                                    <p:animEffect transition="in" filter="fade">
                                      <p:cBhvr>
                                        <p:cTn id="51" dur="1000"/>
                                        <p:tgtEl>
                                          <p:spTgt spid="110"/>
                                        </p:tgtEl>
                                      </p:cBhvr>
                                    </p:animEffect>
                                  </p:childTnLst>
                                </p:cTn>
                              </p:par>
                            </p:childTnLst>
                          </p:cTn>
                        </p:par>
                        <p:par>
                          <p:cTn id="52" fill="hold">
                            <p:stCondLst>
                              <p:cond delay="12000"/>
                            </p:stCondLst>
                            <p:childTnLst>
                              <p:par>
                                <p:cTn id="53" presetID="10" presetClass="entr" presetSubtype="0" fill="hold" nodeType="afterEffect">
                                  <p:stCondLst>
                                    <p:cond delay="0"/>
                                  </p:stCondLst>
                                  <p:childTnLst>
                                    <p:set>
                                      <p:cBhvr>
                                        <p:cTn id="54" dur="1" fill="hold">
                                          <p:stCondLst>
                                            <p:cond delay="0"/>
                                          </p:stCondLst>
                                        </p:cTn>
                                        <p:tgtEl>
                                          <p:spTgt spid="120"/>
                                        </p:tgtEl>
                                        <p:attrNameLst>
                                          <p:attrName>style.visibility</p:attrName>
                                        </p:attrNameLst>
                                      </p:cBhvr>
                                      <p:to>
                                        <p:strVal val="visible"/>
                                      </p:to>
                                    </p:set>
                                    <p:animEffect transition="in" filter="fade">
                                      <p:cBhvr>
                                        <p:cTn id="55" dur="1000"/>
                                        <p:tgtEl>
                                          <p:spTgt spid="120"/>
                                        </p:tgtEl>
                                      </p:cBhvr>
                                    </p:animEffect>
                                  </p:childTnLst>
                                </p:cTn>
                              </p:par>
                            </p:childTnLst>
                          </p:cTn>
                        </p:par>
                        <p:par>
                          <p:cTn id="56" fill="hold">
                            <p:stCondLst>
                              <p:cond delay="13000"/>
                            </p:stCondLst>
                            <p:childTnLst>
                              <p:par>
                                <p:cTn id="57" presetID="10" presetClass="entr" presetSubtype="0" fill="hold" nodeType="afterEffect">
                                  <p:stCondLst>
                                    <p:cond delay="0"/>
                                  </p:stCondLst>
                                  <p:childTnLst>
                                    <p:set>
                                      <p:cBhvr>
                                        <p:cTn id="58" dur="1" fill="hold">
                                          <p:stCondLst>
                                            <p:cond delay="0"/>
                                          </p:stCondLst>
                                        </p:cTn>
                                        <p:tgtEl>
                                          <p:spTgt spid="115"/>
                                        </p:tgtEl>
                                        <p:attrNameLst>
                                          <p:attrName>style.visibility</p:attrName>
                                        </p:attrNameLst>
                                      </p:cBhvr>
                                      <p:to>
                                        <p:strVal val="visible"/>
                                      </p:to>
                                    </p:set>
                                    <p:animEffect transition="in" filter="fade">
                                      <p:cBhvr>
                                        <p:cTn id="59" dur="1000"/>
                                        <p:tgtEl>
                                          <p:spTgt spid="115"/>
                                        </p:tgtEl>
                                      </p:cBhvr>
                                    </p:animEffect>
                                  </p:childTnLst>
                                </p:cTn>
                              </p:par>
                            </p:childTnLst>
                          </p:cTn>
                        </p:par>
                        <p:par>
                          <p:cTn id="60" fill="hold">
                            <p:stCondLst>
                              <p:cond delay="14000"/>
                            </p:stCondLst>
                            <p:childTnLst>
                              <p:par>
                                <p:cTn id="61" presetID="10" presetClass="entr" presetSubtype="0" fill="hold" nodeType="afterEffect">
                                  <p:stCondLst>
                                    <p:cond delay="0"/>
                                  </p:stCondLst>
                                  <p:childTnLst>
                                    <p:set>
                                      <p:cBhvr>
                                        <p:cTn id="62" dur="1" fill="hold">
                                          <p:stCondLst>
                                            <p:cond delay="0"/>
                                          </p:stCondLst>
                                        </p:cTn>
                                        <p:tgtEl>
                                          <p:spTgt spid="119"/>
                                        </p:tgtEl>
                                        <p:attrNameLst>
                                          <p:attrName>style.visibility</p:attrName>
                                        </p:attrNameLst>
                                      </p:cBhvr>
                                      <p:to>
                                        <p:strVal val="visible"/>
                                      </p:to>
                                    </p:set>
                                    <p:animEffect transition="in" filter="fade">
                                      <p:cBhvr>
                                        <p:cTn id="63" dur="1000"/>
                                        <p:tgtEl>
                                          <p:spTgt spid="1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25"/>
        <p:cNvGrpSpPr/>
        <p:nvPr/>
      </p:nvGrpSpPr>
      <p:grpSpPr>
        <a:xfrm>
          <a:off x="0" y="0"/>
          <a:ext cx="0" cy="0"/>
          <a:chOff x="0" y="0"/>
          <a:chExt cx="0" cy="0"/>
        </a:xfrm>
      </p:grpSpPr>
      <p:sp>
        <p:nvSpPr>
          <p:cNvPr id="126" name="Google Shape;126;p19"/>
          <p:cNvSpPr txBox="1"/>
          <p:nvPr/>
        </p:nvSpPr>
        <p:spPr>
          <a:xfrm>
            <a:off x="479300" y="331825"/>
            <a:ext cx="30000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Hashtags​</a:t>
            </a:r>
            <a:endParaRPr sz="4500" b="1" u="sng">
              <a:latin typeface="Playfair Display"/>
              <a:ea typeface="Playfair Display"/>
              <a:cs typeface="Playfair Display"/>
              <a:sym typeface="Playfair Display"/>
            </a:endParaRPr>
          </a:p>
        </p:txBody>
      </p:sp>
      <p:pic>
        <p:nvPicPr>
          <p:cNvPr id="127" name="Google Shape;127;p19" descr="a man is sitting on a couch with his hands in the air and the word hashtag written on the screen . (provided by Tenor)"/>
          <p:cNvPicPr preferRelativeResize="0"/>
          <p:nvPr/>
        </p:nvPicPr>
        <p:blipFill>
          <a:blip r:embed="rId3">
            <a:alphaModFix/>
          </a:blip>
          <a:stretch>
            <a:fillRect/>
          </a:stretch>
        </p:blipFill>
        <p:spPr>
          <a:xfrm>
            <a:off x="4713325" y="726000"/>
            <a:ext cx="3691500" cy="3691500"/>
          </a:xfrm>
          <a:prstGeom prst="rect">
            <a:avLst/>
          </a:prstGeom>
          <a:noFill/>
          <a:ln w="28575" cap="flat" cmpd="sng">
            <a:solidFill>
              <a:schemeClr val="dk2"/>
            </a:solidFill>
            <a:prstDash val="solid"/>
            <a:round/>
            <a:headEnd type="none" w="sm" len="sm"/>
            <a:tailEnd type="none" w="sm" len="sm"/>
          </a:ln>
        </p:spPr>
      </p:pic>
      <p:sp>
        <p:nvSpPr>
          <p:cNvPr id="128" name="Google Shape;128;p19"/>
          <p:cNvSpPr txBox="1"/>
          <p:nvPr/>
        </p:nvSpPr>
        <p:spPr>
          <a:xfrm>
            <a:off x="1284650" y="2039450"/>
            <a:ext cx="4596000" cy="687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2500">
              <a:solidFill>
                <a:srgbClr val="47D45A"/>
              </a:solidFill>
            </a:endParaRPr>
          </a:p>
          <a:p>
            <a:pPr marL="0" lvl="0" indent="0" algn="l" rtl="0">
              <a:spcBef>
                <a:spcPts val="0"/>
              </a:spcBef>
              <a:spcAft>
                <a:spcPts val="0"/>
              </a:spcAft>
              <a:buClr>
                <a:schemeClr val="dk1"/>
              </a:buClr>
              <a:buSzPts val="1100"/>
              <a:buFont typeface="Arial"/>
              <a:buNone/>
            </a:pPr>
            <a:endParaRPr sz="1800">
              <a:solidFill>
                <a:schemeClr val="dk2"/>
              </a:solidFill>
            </a:endParaRPr>
          </a:p>
          <a:p>
            <a:pPr marL="0" lvl="0" indent="0" algn="l" rtl="0">
              <a:spcBef>
                <a:spcPts val="0"/>
              </a:spcBef>
              <a:spcAft>
                <a:spcPts val="0"/>
              </a:spcAft>
              <a:buNone/>
            </a:pPr>
            <a:endParaRPr sz="1800">
              <a:solidFill>
                <a:schemeClr val="dk2"/>
              </a:solidFill>
            </a:endParaRPr>
          </a:p>
        </p:txBody>
      </p:sp>
      <p:sp>
        <p:nvSpPr>
          <p:cNvPr id="129" name="Google Shape;129;p19"/>
          <p:cNvSpPr txBox="1"/>
          <p:nvPr/>
        </p:nvSpPr>
        <p:spPr>
          <a:xfrm>
            <a:off x="673525" y="1490400"/>
            <a:ext cx="4383300" cy="1553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3900">
                <a:solidFill>
                  <a:schemeClr val="dk1"/>
                </a:solidFill>
                <a:latin typeface="Caveat"/>
                <a:ea typeface="Caveat"/>
                <a:cs typeface="Caveat"/>
                <a:sym typeface="Caveat"/>
              </a:rPr>
              <a:t>#girlsweekend</a:t>
            </a:r>
            <a:endParaRPr sz="3900">
              <a:solidFill>
                <a:schemeClr val="dk1"/>
              </a:solidFill>
              <a:latin typeface="Caveat"/>
              <a:ea typeface="Caveat"/>
              <a:cs typeface="Caveat"/>
              <a:sym typeface="Caveat"/>
            </a:endParaRPr>
          </a:p>
          <a:p>
            <a:pPr marL="0" lvl="0" indent="0" algn="l" rtl="0">
              <a:spcBef>
                <a:spcPts val="0"/>
              </a:spcBef>
              <a:spcAft>
                <a:spcPts val="0"/>
              </a:spcAft>
              <a:buNone/>
            </a:pPr>
            <a:r>
              <a:rPr lang="en-GB" sz="3900">
                <a:solidFill>
                  <a:schemeClr val="dk1"/>
                </a:solidFill>
                <a:latin typeface="Caveat"/>
                <a:ea typeface="Caveat"/>
                <a:cs typeface="Caveat"/>
                <a:sym typeface="Caveat"/>
              </a:rPr>
              <a:t>#readingfestival</a:t>
            </a:r>
            <a:endParaRPr sz="3900">
              <a:solidFill>
                <a:schemeClr val="dk1"/>
              </a:solidFill>
              <a:latin typeface="Caveat"/>
              <a:ea typeface="Caveat"/>
              <a:cs typeface="Caveat"/>
              <a:sym typeface="Caveat"/>
            </a:endParaRPr>
          </a:p>
          <a:p>
            <a:pPr marL="0" lvl="0" indent="0" algn="l" rtl="0">
              <a:spcBef>
                <a:spcPts val="0"/>
              </a:spcBef>
              <a:spcAft>
                <a:spcPts val="0"/>
              </a:spcAft>
              <a:buNone/>
            </a:pPr>
            <a:r>
              <a:rPr lang="en-GB" sz="3900">
                <a:solidFill>
                  <a:schemeClr val="dk1"/>
                </a:solidFill>
                <a:latin typeface="Caveat"/>
                <a:ea typeface="Caveat"/>
                <a:cs typeface="Caveat"/>
                <a:sym typeface="Caveat"/>
              </a:rPr>
              <a:t>#GWR</a:t>
            </a:r>
            <a:endParaRPr sz="3900">
              <a:solidFill>
                <a:schemeClr val="dk1"/>
              </a:solidFill>
              <a:latin typeface="Caveat"/>
              <a:ea typeface="Caveat"/>
              <a:cs typeface="Caveat"/>
              <a:sym typeface="Caveat"/>
            </a:endParaRPr>
          </a:p>
          <a:p>
            <a:pPr marL="0" lvl="0" indent="0" algn="l" rtl="0">
              <a:spcBef>
                <a:spcPts val="0"/>
              </a:spcBef>
              <a:spcAft>
                <a:spcPts val="0"/>
              </a:spcAft>
              <a:buNone/>
            </a:pPr>
            <a:r>
              <a:rPr lang="en-GB" sz="3900">
                <a:solidFill>
                  <a:schemeClr val="dk1"/>
                </a:solidFill>
                <a:latin typeface="Caveat"/>
                <a:ea typeface="Caveat"/>
                <a:cs typeface="Caveat"/>
                <a:sym typeface="Caveat"/>
              </a:rPr>
              <a:t>#sustainabletravel</a:t>
            </a:r>
            <a:endParaRPr sz="3900">
              <a:solidFill>
                <a:schemeClr val="dk1"/>
              </a:solidFill>
              <a:latin typeface="Caveat"/>
              <a:ea typeface="Caveat"/>
              <a:cs typeface="Caveat"/>
              <a:sym typeface="Caveat"/>
            </a:endParaRPr>
          </a:p>
          <a:p>
            <a:pPr marL="0" lvl="0" indent="0" algn="l" rtl="0">
              <a:spcBef>
                <a:spcPts val="0"/>
              </a:spcBef>
              <a:spcAft>
                <a:spcPts val="0"/>
              </a:spcAft>
              <a:buNone/>
            </a:pPr>
            <a:r>
              <a:rPr lang="en-GB" sz="3900">
                <a:solidFill>
                  <a:schemeClr val="dk1"/>
                </a:solidFill>
                <a:latin typeface="Caveat"/>
                <a:ea typeface="Caveat"/>
                <a:cs typeface="Caveat"/>
                <a:sym typeface="Caveat"/>
              </a:rPr>
              <a:t>#fromstationtostage</a:t>
            </a:r>
            <a:endParaRPr sz="3900">
              <a:solidFill>
                <a:schemeClr val="dk1"/>
              </a:solidFill>
              <a:latin typeface="Caveat"/>
              <a:ea typeface="Caveat"/>
              <a:cs typeface="Caveat"/>
              <a:sym typeface="Caveat"/>
            </a:endParaRPr>
          </a:p>
          <a:p>
            <a:pPr marL="0" lvl="0" indent="0" algn="l" rtl="0">
              <a:spcBef>
                <a:spcPts val="0"/>
              </a:spcBef>
              <a:spcAft>
                <a:spcPts val="0"/>
              </a:spcAft>
              <a:buNone/>
            </a:pPr>
            <a:endParaRPr sz="3900">
              <a:solidFill>
                <a:schemeClr val="dk1"/>
              </a:solidFill>
              <a:latin typeface="Caveat"/>
              <a:ea typeface="Caveat"/>
              <a:cs typeface="Caveat"/>
              <a:sym typeface="Cavea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6"/>
                                        </p:tgtEl>
                                        <p:attrNameLst>
                                          <p:attrName>style.visibility</p:attrName>
                                        </p:attrNameLst>
                                      </p:cBhvr>
                                      <p:to>
                                        <p:strVal val="visible"/>
                                      </p:to>
                                    </p:set>
                                    <p:animEffect transition="in" filter="fade">
                                      <p:cBhvr>
                                        <p:cTn id="7" dur="1000"/>
                                        <p:tgtEl>
                                          <p:spTgt spid="1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9"/>
                                        </p:tgtEl>
                                        <p:attrNameLst>
                                          <p:attrName>style.visibility</p:attrName>
                                        </p:attrNameLst>
                                      </p:cBhvr>
                                      <p:to>
                                        <p:strVal val="visible"/>
                                      </p:to>
                                    </p:set>
                                    <p:animEffect transition="in" filter="fade">
                                      <p:cBhvr>
                                        <p:cTn id="12" dur="1000"/>
                                        <p:tgtEl>
                                          <p:spTgt spid="12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7"/>
                                        </p:tgtEl>
                                        <p:attrNameLst>
                                          <p:attrName>style.visibility</p:attrName>
                                        </p:attrNameLst>
                                      </p:cBhvr>
                                      <p:to>
                                        <p:strVal val="visible"/>
                                      </p:to>
                                    </p:set>
                                    <p:animEffect transition="in" filter="fade">
                                      <p:cBhvr>
                                        <p:cTn id="17" dur="1000"/>
                                        <p:tgtEl>
                                          <p:spTgt spid="1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33"/>
        <p:cNvGrpSpPr/>
        <p:nvPr/>
      </p:nvGrpSpPr>
      <p:grpSpPr>
        <a:xfrm>
          <a:off x="0" y="0"/>
          <a:ext cx="0" cy="0"/>
          <a:chOff x="0" y="0"/>
          <a:chExt cx="0" cy="0"/>
        </a:xfrm>
      </p:grpSpPr>
      <p:sp>
        <p:nvSpPr>
          <p:cNvPr id="134" name="Google Shape;134;p20"/>
          <p:cNvSpPr txBox="1"/>
          <p:nvPr/>
        </p:nvSpPr>
        <p:spPr>
          <a:xfrm>
            <a:off x="972675" y="54950"/>
            <a:ext cx="72759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Visual and Video Content​</a:t>
            </a:r>
            <a:endParaRPr sz="4500" b="1" u="sng">
              <a:latin typeface="Playfair Display"/>
              <a:ea typeface="Playfair Display"/>
              <a:cs typeface="Playfair Display"/>
              <a:sym typeface="Playfair Display"/>
            </a:endParaRPr>
          </a:p>
        </p:txBody>
      </p:sp>
      <p:pic>
        <p:nvPicPr>
          <p:cNvPr id="135" name="Google Shape;135;p20"/>
          <p:cNvPicPr preferRelativeResize="0"/>
          <p:nvPr/>
        </p:nvPicPr>
        <p:blipFill rotWithShape="1">
          <a:blip r:embed="rId3">
            <a:alphaModFix/>
          </a:blip>
          <a:srcRect b="14059"/>
          <a:stretch/>
        </p:blipFill>
        <p:spPr>
          <a:xfrm>
            <a:off x="2873700" y="932152"/>
            <a:ext cx="3222850" cy="421135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34"/>
                                        </p:tgtEl>
                                        <p:attrNameLst>
                                          <p:attrName>style.visibility</p:attrName>
                                        </p:attrNameLst>
                                      </p:cBhvr>
                                      <p:to>
                                        <p:strVal val="visible"/>
                                      </p:to>
                                    </p:set>
                                    <p:anim calcmode="lin" valueType="num">
                                      <p:cBhvr additive="base">
                                        <p:cTn id="7" dur="1000"/>
                                        <p:tgtEl>
                                          <p:spTgt spid="134"/>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35"/>
                                        </p:tgtEl>
                                        <p:attrNameLst>
                                          <p:attrName>style.visibility</p:attrName>
                                        </p:attrNameLst>
                                      </p:cBhvr>
                                      <p:to>
                                        <p:strVal val="visible"/>
                                      </p:to>
                                    </p:set>
                                    <p:anim calcmode="lin" valueType="num">
                                      <p:cBhvr additive="base">
                                        <p:cTn id="12" dur="1000"/>
                                        <p:tgtEl>
                                          <p:spTgt spid="1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Shape 139"/>
        <p:cNvGrpSpPr/>
        <p:nvPr/>
      </p:nvGrpSpPr>
      <p:grpSpPr>
        <a:xfrm>
          <a:off x="0" y="0"/>
          <a:ext cx="0" cy="0"/>
          <a:chOff x="0" y="0"/>
          <a:chExt cx="0" cy="0"/>
        </a:xfrm>
      </p:grpSpPr>
      <p:sp>
        <p:nvSpPr>
          <p:cNvPr id="140" name="Google Shape;140;p21"/>
          <p:cNvSpPr txBox="1"/>
          <p:nvPr/>
        </p:nvSpPr>
        <p:spPr>
          <a:xfrm>
            <a:off x="135375" y="203025"/>
            <a:ext cx="9649800" cy="708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3400" b="1" u="sng">
                <a:solidFill>
                  <a:schemeClr val="dk1"/>
                </a:solidFill>
                <a:latin typeface="Playfair Display"/>
                <a:ea typeface="Playfair Display"/>
                <a:cs typeface="Playfair Display"/>
                <a:sym typeface="Playfair Display"/>
              </a:rPr>
              <a:t>Examples of the Content, part one</a:t>
            </a:r>
            <a:endParaRPr sz="3400" b="1" u="sng">
              <a:latin typeface="Playfair Display"/>
              <a:ea typeface="Playfair Display"/>
              <a:cs typeface="Playfair Display"/>
              <a:sym typeface="Playfair Display"/>
            </a:endParaRPr>
          </a:p>
        </p:txBody>
      </p:sp>
      <p:pic>
        <p:nvPicPr>
          <p:cNvPr id="141" name="Google Shape;141;p21"/>
          <p:cNvPicPr preferRelativeResize="0"/>
          <p:nvPr/>
        </p:nvPicPr>
        <p:blipFill>
          <a:blip r:embed="rId3">
            <a:alphaModFix/>
          </a:blip>
          <a:stretch>
            <a:fillRect/>
          </a:stretch>
        </p:blipFill>
        <p:spPr>
          <a:xfrm>
            <a:off x="1365900" y="1063425"/>
            <a:ext cx="2745956" cy="3927674"/>
          </a:xfrm>
          <a:prstGeom prst="rect">
            <a:avLst/>
          </a:prstGeom>
          <a:noFill/>
          <a:ln w="38100" cap="flat" cmpd="sng">
            <a:solidFill>
              <a:schemeClr val="dk1"/>
            </a:solidFill>
            <a:prstDash val="solid"/>
            <a:round/>
            <a:headEnd type="none" w="sm" len="sm"/>
            <a:tailEnd type="none" w="sm" len="sm"/>
          </a:ln>
        </p:spPr>
      </p:pic>
      <p:pic>
        <p:nvPicPr>
          <p:cNvPr id="142" name="Google Shape;142;p21"/>
          <p:cNvPicPr preferRelativeResize="0"/>
          <p:nvPr/>
        </p:nvPicPr>
        <p:blipFill>
          <a:blip r:embed="rId4">
            <a:alphaModFix/>
          </a:blip>
          <a:stretch>
            <a:fillRect/>
          </a:stretch>
        </p:blipFill>
        <p:spPr>
          <a:xfrm>
            <a:off x="5021331" y="1063425"/>
            <a:ext cx="2821190" cy="3927676"/>
          </a:xfrm>
          <a:prstGeom prst="rect">
            <a:avLst/>
          </a:prstGeom>
          <a:noFill/>
          <a:ln w="38100" cap="flat" cmpd="sng">
            <a:solidFill>
              <a:schemeClr val="dk1"/>
            </a:solidFill>
            <a:prstDash val="solid"/>
            <a:round/>
            <a:headEnd type="none" w="sm" len="sm"/>
            <a:tailEnd type="none" w="sm" len="s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Shape 146"/>
        <p:cNvGrpSpPr/>
        <p:nvPr/>
      </p:nvGrpSpPr>
      <p:grpSpPr>
        <a:xfrm>
          <a:off x="0" y="0"/>
          <a:ext cx="0" cy="0"/>
          <a:chOff x="0" y="0"/>
          <a:chExt cx="0" cy="0"/>
        </a:xfrm>
      </p:grpSpPr>
      <p:sp>
        <p:nvSpPr>
          <p:cNvPr id="147" name="Google Shape;147;p22"/>
          <p:cNvSpPr txBox="1"/>
          <p:nvPr/>
        </p:nvSpPr>
        <p:spPr>
          <a:xfrm>
            <a:off x="161700" y="169200"/>
            <a:ext cx="8820600" cy="708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3400" b="1" u="sng">
                <a:solidFill>
                  <a:schemeClr val="dk1"/>
                </a:solidFill>
                <a:latin typeface="Playfair Display"/>
                <a:ea typeface="Playfair Display"/>
                <a:cs typeface="Playfair Display"/>
                <a:sym typeface="Playfair Display"/>
              </a:rPr>
              <a:t>Examples of the Content, part one​</a:t>
            </a:r>
            <a:endParaRPr sz="3400" b="1" u="sng">
              <a:latin typeface="Playfair Display"/>
              <a:ea typeface="Playfair Display"/>
              <a:cs typeface="Playfair Display"/>
              <a:sym typeface="Playfair Display"/>
            </a:endParaRPr>
          </a:p>
        </p:txBody>
      </p:sp>
      <p:sp>
        <p:nvSpPr>
          <p:cNvPr id="148" name="Google Shape;148;p22"/>
          <p:cNvSpPr txBox="1"/>
          <p:nvPr/>
        </p:nvSpPr>
        <p:spPr>
          <a:xfrm>
            <a:off x="943382" y="1883795"/>
            <a:ext cx="1667100" cy="14934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a:t> </a:t>
            </a:r>
            <a:endParaRPr/>
          </a:p>
        </p:txBody>
      </p:sp>
      <p:pic>
        <p:nvPicPr>
          <p:cNvPr id="149" name="Google Shape;149;p22"/>
          <p:cNvPicPr preferRelativeResize="0"/>
          <p:nvPr/>
        </p:nvPicPr>
        <p:blipFill>
          <a:blip r:embed="rId3">
            <a:alphaModFix/>
          </a:blip>
          <a:stretch>
            <a:fillRect/>
          </a:stretch>
        </p:blipFill>
        <p:spPr>
          <a:xfrm>
            <a:off x="280176" y="979913"/>
            <a:ext cx="2726875" cy="3301177"/>
          </a:xfrm>
          <a:prstGeom prst="rect">
            <a:avLst/>
          </a:prstGeom>
          <a:noFill/>
          <a:ln w="38100" cap="flat" cmpd="sng">
            <a:solidFill>
              <a:schemeClr val="dk1"/>
            </a:solidFill>
            <a:prstDash val="solid"/>
            <a:round/>
            <a:headEnd type="none" w="sm" len="sm"/>
            <a:tailEnd type="none" w="sm" len="sm"/>
          </a:ln>
        </p:spPr>
      </p:pic>
      <p:pic>
        <p:nvPicPr>
          <p:cNvPr id="150" name="Google Shape;150;p22"/>
          <p:cNvPicPr preferRelativeResize="0"/>
          <p:nvPr/>
        </p:nvPicPr>
        <p:blipFill>
          <a:blip r:embed="rId4">
            <a:alphaModFix/>
          </a:blip>
          <a:stretch>
            <a:fillRect/>
          </a:stretch>
        </p:blipFill>
        <p:spPr>
          <a:xfrm>
            <a:off x="3159450" y="979925"/>
            <a:ext cx="2671200" cy="3301176"/>
          </a:xfrm>
          <a:prstGeom prst="rect">
            <a:avLst/>
          </a:prstGeom>
          <a:noFill/>
          <a:ln w="38100" cap="flat" cmpd="sng">
            <a:solidFill>
              <a:schemeClr val="dk1"/>
            </a:solidFill>
            <a:prstDash val="solid"/>
            <a:round/>
            <a:headEnd type="none" w="sm" len="sm"/>
            <a:tailEnd type="none" w="sm" len="sm"/>
          </a:ln>
        </p:spPr>
      </p:pic>
      <p:pic>
        <p:nvPicPr>
          <p:cNvPr id="151" name="Google Shape;151;p22"/>
          <p:cNvPicPr preferRelativeResize="0"/>
          <p:nvPr/>
        </p:nvPicPr>
        <p:blipFill>
          <a:blip r:embed="rId5">
            <a:alphaModFix/>
          </a:blip>
          <a:stretch>
            <a:fillRect/>
          </a:stretch>
        </p:blipFill>
        <p:spPr>
          <a:xfrm>
            <a:off x="5983050" y="984431"/>
            <a:ext cx="2726875" cy="3296669"/>
          </a:xfrm>
          <a:prstGeom prst="rect">
            <a:avLst/>
          </a:prstGeom>
          <a:noFill/>
          <a:ln w="38100" cap="flat" cmpd="sng">
            <a:solidFill>
              <a:schemeClr val="dk1"/>
            </a:solidFill>
            <a:prstDash val="solid"/>
            <a:round/>
            <a:headEnd type="none" w="sm" len="sm"/>
            <a:tailEnd type="none" w="sm" len="sm"/>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Shape 155"/>
        <p:cNvGrpSpPr/>
        <p:nvPr/>
      </p:nvGrpSpPr>
      <p:grpSpPr>
        <a:xfrm>
          <a:off x="0" y="0"/>
          <a:ext cx="0" cy="0"/>
          <a:chOff x="0" y="0"/>
          <a:chExt cx="0" cy="0"/>
        </a:xfrm>
      </p:grpSpPr>
      <p:sp>
        <p:nvSpPr>
          <p:cNvPr id="156" name="Google Shape;156;p23"/>
          <p:cNvSpPr txBox="1"/>
          <p:nvPr/>
        </p:nvSpPr>
        <p:spPr>
          <a:xfrm>
            <a:off x="135375" y="169200"/>
            <a:ext cx="8550000" cy="708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3400" b="1" u="sng">
                <a:solidFill>
                  <a:schemeClr val="dk1"/>
                </a:solidFill>
                <a:latin typeface="Playfair Display"/>
                <a:ea typeface="Playfair Display"/>
                <a:cs typeface="Playfair Display"/>
                <a:sym typeface="Playfair Display"/>
              </a:rPr>
              <a:t>Adaption of Content - Instagram​</a:t>
            </a:r>
            <a:endParaRPr sz="3400" b="1" u="sng">
              <a:latin typeface="Playfair Display"/>
              <a:ea typeface="Playfair Display"/>
              <a:cs typeface="Playfair Display"/>
              <a:sym typeface="Playfair Display"/>
            </a:endParaRPr>
          </a:p>
        </p:txBody>
      </p:sp>
      <p:pic>
        <p:nvPicPr>
          <p:cNvPr id="157" name="Google Shape;157;p23"/>
          <p:cNvPicPr preferRelativeResize="0"/>
          <p:nvPr/>
        </p:nvPicPr>
        <p:blipFill>
          <a:blip r:embed="rId3">
            <a:alphaModFix/>
          </a:blip>
          <a:stretch>
            <a:fillRect/>
          </a:stretch>
        </p:blipFill>
        <p:spPr>
          <a:xfrm>
            <a:off x="152400" y="1213500"/>
            <a:ext cx="1592576" cy="3462400"/>
          </a:xfrm>
          <a:prstGeom prst="rect">
            <a:avLst/>
          </a:prstGeom>
          <a:noFill/>
          <a:ln w="19050" cap="flat" cmpd="sng">
            <a:solidFill>
              <a:schemeClr val="dk1"/>
            </a:solidFill>
            <a:prstDash val="solid"/>
            <a:round/>
            <a:headEnd type="none" w="sm" len="sm"/>
            <a:tailEnd type="none" w="sm" len="sm"/>
          </a:ln>
        </p:spPr>
      </p:pic>
      <p:pic>
        <p:nvPicPr>
          <p:cNvPr id="158" name="Google Shape;158;p23"/>
          <p:cNvPicPr preferRelativeResize="0"/>
          <p:nvPr/>
        </p:nvPicPr>
        <p:blipFill>
          <a:blip r:embed="rId4">
            <a:alphaModFix/>
          </a:blip>
          <a:stretch>
            <a:fillRect/>
          </a:stretch>
        </p:blipFill>
        <p:spPr>
          <a:xfrm>
            <a:off x="1976613" y="1213510"/>
            <a:ext cx="1592576" cy="3462380"/>
          </a:xfrm>
          <a:prstGeom prst="rect">
            <a:avLst/>
          </a:prstGeom>
          <a:noFill/>
          <a:ln w="19050" cap="flat" cmpd="sng">
            <a:solidFill>
              <a:schemeClr val="dk1"/>
            </a:solidFill>
            <a:prstDash val="solid"/>
            <a:round/>
            <a:headEnd type="none" w="sm" len="sm"/>
            <a:tailEnd type="none" w="sm" len="sm"/>
          </a:ln>
        </p:spPr>
      </p:pic>
      <p:pic>
        <p:nvPicPr>
          <p:cNvPr id="159" name="Google Shape;159;p23"/>
          <p:cNvPicPr preferRelativeResize="0"/>
          <p:nvPr/>
        </p:nvPicPr>
        <p:blipFill>
          <a:blip r:embed="rId5">
            <a:alphaModFix/>
          </a:blip>
          <a:stretch>
            <a:fillRect/>
          </a:stretch>
        </p:blipFill>
        <p:spPr>
          <a:xfrm>
            <a:off x="3800825" y="1213451"/>
            <a:ext cx="1592576" cy="3462426"/>
          </a:xfrm>
          <a:prstGeom prst="rect">
            <a:avLst/>
          </a:prstGeom>
          <a:noFill/>
          <a:ln w="19050" cap="flat" cmpd="sng">
            <a:solidFill>
              <a:schemeClr val="dk1"/>
            </a:solidFill>
            <a:prstDash val="solid"/>
            <a:round/>
            <a:headEnd type="none" w="sm" len="sm"/>
            <a:tailEnd type="none" w="sm" len="sm"/>
          </a:ln>
        </p:spPr>
      </p:pic>
      <p:pic>
        <p:nvPicPr>
          <p:cNvPr id="160" name="Google Shape;160;p23"/>
          <p:cNvPicPr preferRelativeResize="0"/>
          <p:nvPr/>
        </p:nvPicPr>
        <p:blipFill>
          <a:blip r:embed="rId6">
            <a:alphaModFix/>
          </a:blip>
          <a:stretch>
            <a:fillRect/>
          </a:stretch>
        </p:blipFill>
        <p:spPr>
          <a:xfrm>
            <a:off x="5586025" y="1213473"/>
            <a:ext cx="1592576" cy="3462380"/>
          </a:xfrm>
          <a:prstGeom prst="rect">
            <a:avLst/>
          </a:prstGeom>
          <a:noFill/>
          <a:ln w="19050" cap="flat" cmpd="sng">
            <a:solidFill>
              <a:schemeClr val="dk1"/>
            </a:solidFill>
            <a:prstDash val="solid"/>
            <a:round/>
            <a:headEnd type="none" w="sm" len="sm"/>
            <a:tailEnd type="none" w="sm" len="sm"/>
          </a:ln>
        </p:spPr>
      </p:pic>
      <p:pic>
        <p:nvPicPr>
          <p:cNvPr id="161" name="Google Shape;161;p23"/>
          <p:cNvPicPr preferRelativeResize="0"/>
          <p:nvPr/>
        </p:nvPicPr>
        <p:blipFill>
          <a:blip r:embed="rId7">
            <a:alphaModFix/>
          </a:blip>
          <a:stretch>
            <a:fillRect/>
          </a:stretch>
        </p:blipFill>
        <p:spPr>
          <a:xfrm>
            <a:off x="7371225" y="1213450"/>
            <a:ext cx="1592576" cy="3462426"/>
          </a:xfrm>
          <a:prstGeom prst="rect">
            <a:avLst/>
          </a:prstGeom>
          <a:noFill/>
          <a:ln w="19050" cap="flat" cmpd="sng">
            <a:solidFill>
              <a:schemeClr val="dk1"/>
            </a:solidFill>
            <a:prstDash val="solid"/>
            <a:round/>
            <a:headEnd type="none" w="sm" len="sm"/>
            <a:tailEnd type="none" w="sm" len="sm"/>
          </a:ln>
        </p:spPr>
      </p:pic>
      <p:sp>
        <p:nvSpPr>
          <p:cNvPr id="162" name="Google Shape;162;p23"/>
          <p:cNvSpPr txBox="1"/>
          <p:nvPr/>
        </p:nvSpPr>
        <p:spPr>
          <a:xfrm>
            <a:off x="5916200" y="4675900"/>
            <a:ext cx="956400" cy="545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000">
                <a:solidFill>
                  <a:schemeClr val="dk1"/>
                </a:solidFill>
                <a:latin typeface="Times New Roman"/>
                <a:ea typeface="Times New Roman"/>
                <a:cs typeface="Times New Roman"/>
                <a:sym typeface="Times New Roman"/>
              </a:rPr>
              <a:t>(Áurea, 2024)</a:t>
            </a:r>
            <a:endParaRPr sz="1000">
              <a:solidFill>
                <a:schemeClr val="dk2"/>
              </a:solidFill>
            </a:endParaRPr>
          </a:p>
        </p:txBody>
      </p:sp>
      <p:sp>
        <p:nvSpPr>
          <p:cNvPr id="163" name="Google Shape;163;p23"/>
          <p:cNvSpPr txBox="1"/>
          <p:nvPr/>
        </p:nvSpPr>
        <p:spPr>
          <a:xfrm>
            <a:off x="7738600" y="4675900"/>
            <a:ext cx="956400" cy="545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200">
                <a:solidFill>
                  <a:schemeClr val="dk1"/>
                </a:solidFill>
                <a:latin typeface="Times New Roman"/>
                <a:ea typeface="Times New Roman"/>
                <a:cs typeface="Times New Roman"/>
                <a:sym typeface="Times New Roman"/>
              </a:rPr>
              <a:t>(mie, 2024)</a:t>
            </a:r>
            <a:endParaRPr sz="1000">
              <a:solidFill>
                <a:schemeClr val="dk2"/>
              </a:solidFill>
            </a:endParaRPr>
          </a:p>
        </p:txBody>
      </p:sp>
      <p:sp>
        <p:nvSpPr>
          <p:cNvPr id="164" name="Google Shape;164;p23"/>
          <p:cNvSpPr txBox="1"/>
          <p:nvPr/>
        </p:nvSpPr>
        <p:spPr>
          <a:xfrm>
            <a:off x="4093800" y="4675900"/>
            <a:ext cx="956400" cy="545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000">
                <a:solidFill>
                  <a:schemeClr val="dk1"/>
                </a:solidFill>
                <a:latin typeface="Times New Roman"/>
                <a:ea typeface="Times New Roman"/>
                <a:cs typeface="Times New Roman"/>
                <a:sym typeface="Times New Roman"/>
              </a:rPr>
              <a:t>(BBC, 2023)</a:t>
            </a:r>
            <a:endParaRPr sz="1000">
              <a:solidFill>
                <a:schemeClr val="dk2"/>
              </a:solidFill>
            </a:endParaRPr>
          </a:p>
        </p:txBody>
      </p:sp>
      <p:sp>
        <p:nvSpPr>
          <p:cNvPr id="165" name="Google Shape;165;p23"/>
          <p:cNvSpPr txBox="1"/>
          <p:nvPr/>
        </p:nvSpPr>
        <p:spPr>
          <a:xfrm>
            <a:off x="312675" y="4675900"/>
            <a:ext cx="12720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200">
                <a:solidFill>
                  <a:schemeClr val="dk1"/>
                </a:solidFill>
                <a:latin typeface="Times New Roman"/>
                <a:ea typeface="Times New Roman"/>
                <a:cs typeface="Times New Roman"/>
                <a:sym typeface="Times New Roman"/>
              </a:rPr>
              <a:t>(ianVisits, 2022)</a:t>
            </a:r>
            <a:endParaRPr/>
          </a:p>
        </p:txBody>
      </p:sp>
      <p:pic>
        <p:nvPicPr>
          <p:cNvPr id="3" name="Picture 2" descr="A group of women standing together&#10;&#10;Description automatically generated">
            <a:extLst>
              <a:ext uri="{FF2B5EF4-FFF2-40B4-BE49-F238E27FC236}">
                <a16:creationId xmlns:a16="http://schemas.microsoft.com/office/drawing/2014/main" id="{3509C29F-43BC-7F7E-8C83-1CECA3B2A19F}"/>
              </a:ext>
            </a:extLst>
          </p:cNvPr>
          <p:cNvPicPr>
            <a:picLocks noChangeAspect="1"/>
          </p:cNvPicPr>
          <p:nvPr/>
        </p:nvPicPr>
        <p:blipFill>
          <a:blip r:embed="rId8"/>
          <a:stretch>
            <a:fillRect/>
          </a:stretch>
        </p:blipFill>
        <p:spPr>
          <a:xfrm>
            <a:off x="1972417" y="1838960"/>
            <a:ext cx="1618015" cy="199136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Shape 169"/>
        <p:cNvGrpSpPr/>
        <p:nvPr/>
      </p:nvGrpSpPr>
      <p:grpSpPr>
        <a:xfrm>
          <a:off x="0" y="0"/>
          <a:ext cx="0" cy="0"/>
          <a:chOff x="0" y="0"/>
          <a:chExt cx="0" cy="0"/>
        </a:xfrm>
      </p:grpSpPr>
      <p:sp>
        <p:nvSpPr>
          <p:cNvPr id="170" name="Google Shape;170;p24"/>
          <p:cNvSpPr txBox="1"/>
          <p:nvPr/>
        </p:nvSpPr>
        <p:spPr>
          <a:xfrm>
            <a:off x="221700" y="135350"/>
            <a:ext cx="8922300" cy="708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3400" b="1" u="sng">
                <a:solidFill>
                  <a:schemeClr val="dk1"/>
                </a:solidFill>
                <a:latin typeface="Playfair Display"/>
                <a:ea typeface="Playfair Display"/>
                <a:cs typeface="Playfair Display"/>
                <a:sym typeface="Playfair Display"/>
              </a:rPr>
              <a:t>Adaption of the Content - Facebook​</a:t>
            </a:r>
            <a:endParaRPr sz="3400" b="1" u="sng">
              <a:latin typeface="Playfair Display"/>
              <a:ea typeface="Playfair Display"/>
              <a:cs typeface="Playfair Display"/>
              <a:sym typeface="Playfair Display"/>
            </a:endParaRPr>
          </a:p>
        </p:txBody>
      </p:sp>
      <p:pic>
        <p:nvPicPr>
          <p:cNvPr id="171" name="Google Shape;171;p24"/>
          <p:cNvPicPr preferRelativeResize="0"/>
          <p:nvPr/>
        </p:nvPicPr>
        <p:blipFill>
          <a:blip r:embed="rId3">
            <a:alphaModFix/>
          </a:blip>
          <a:stretch>
            <a:fillRect/>
          </a:stretch>
        </p:blipFill>
        <p:spPr>
          <a:xfrm>
            <a:off x="3378738" y="843350"/>
            <a:ext cx="2386523" cy="3995349"/>
          </a:xfrm>
          <a:prstGeom prst="rect">
            <a:avLst/>
          </a:prstGeom>
          <a:noFill/>
          <a:ln w="19050" cap="flat" cmpd="sng">
            <a:solidFill>
              <a:schemeClr val="dk1"/>
            </a:solidFill>
            <a:prstDash val="solid"/>
            <a:round/>
            <a:headEnd type="none" w="sm" len="sm"/>
            <a:tailEnd type="none" w="sm" len="sm"/>
          </a:ln>
        </p:spPr>
      </p:pic>
      <p:sp>
        <p:nvSpPr>
          <p:cNvPr id="172" name="Google Shape;172;p24"/>
          <p:cNvSpPr txBox="1"/>
          <p:nvPr/>
        </p:nvSpPr>
        <p:spPr>
          <a:xfrm>
            <a:off x="3647550" y="4804800"/>
            <a:ext cx="1848900" cy="338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000">
                <a:solidFill>
                  <a:schemeClr val="dk1"/>
                </a:solidFill>
                <a:latin typeface="Times New Roman"/>
                <a:ea typeface="Times New Roman"/>
                <a:cs typeface="Times New Roman"/>
                <a:sym typeface="Times New Roman"/>
              </a:rPr>
              <a:t>(Great Western Railway, 2021)</a:t>
            </a:r>
            <a:endParaRPr sz="10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Shape 176"/>
        <p:cNvGrpSpPr/>
        <p:nvPr/>
      </p:nvGrpSpPr>
      <p:grpSpPr>
        <a:xfrm>
          <a:off x="0" y="0"/>
          <a:ext cx="0" cy="0"/>
          <a:chOff x="0" y="0"/>
          <a:chExt cx="0" cy="0"/>
        </a:xfrm>
      </p:grpSpPr>
      <p:sp>
        <p:nvSpPr>
          <p:cNvPr id="177" name="Google Shape;177;p25"/>
          <p:cNvSpPr txBox="1"/>
          <p:nvPr/>
        </p:nvSpPr>
        <p:spPr>
          <a:xfrm>
            <a:off x="221700" y="135350"/>
            <a:ext cx="8922300" cy="708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3400" b="1" u="sng">
                <a:solidFill>
                  <a:schemeClr val="dk1"/>
                </a:solidFill>
                <a:latin typeface="Playfair Display"/>
                <a:ea typeface="Playfair Display"/>
                <a:cs typeface="Playfair Display"/>
                <a:sym typeface="Playfair Display"/>
              </a:rPr>
              <a:t>Nia’s References.</a:t>
            </a:r>
            <a:endParaRPr sz="3400" b="1" u="sng">
              <a:latin typeface="Playfair Display"/>
              <a:ea typeface="Playfair Display"/>
              <a:cs typeface="Playfair Display"/>
              <a:sym typeface="Playfair Display"/>
            </a:endParaRPr>
          </a:p>
        </p:txBody>
      </p:sp>
      <p:sp>
        <p:nvSpPr>
          <p:cNvPr id="178" name="Google Shape;178;p25"/>
          <p:cNvSpPr txBox="1"/>
          <p:nvPr/>
        </p:nvSpPr>
        <p:spPr>
          <a:xfrm>
            <a:off x="0" y="135350"/>
            <a:ext cx="9144000" cy="42792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endParaRPr sz="1200">
              <a:solidFill>
                <a:schemeClr val="dk1"/>
              </a:solidFill>
              <a:latin typeface="Times New Roman"/>
              <a:ea typeface="Times New Roman"/>
              <a:cs typeface="Times New Roman"/>
              <a:sym typeface="Times New Roman"/>
            </a:endParaRPr>
          </a:p>
          <a:p>
            <a:pPr marL="457200" lvl="0" indent="-304800" algn="l" rtl="0">
              <a:lnSpc>
                <a:spcPct val="150000"/>
              </a:lnSpc>
              <a:spcBef>
                <a:spcPts val="1200"/>
              </a:spcBef>
              <a:spcAft>
                <a:spcPts val="0"/>
              </a:spcAft>
              <a:buClr>
                <a:schemeClr val="dk1"/>
              </a:buClr>
              <a:buSzPts val="1200"/>
              <a:buChar char="●"/>
            </a:pPr>
            <a:r>
              <a:rPr lang="en-GB" sz="1200">
                <a:solidFill>
                  <a:schemeClr val="dk1"/>
                </a:solidFill>
              </a:rPr>
              <a:t>Áurea (2024). </a:t>
            </a:r>
            <a:r>
              <a:rPr lang="en-GB" sz="1200" i="1">
                <a:solidFill>
                  <a:schemeClr val="dk1"/>
                </a:solidFill>
              </a:rPr>
              <a:t>Bastille!!</a:t>
            </a:r>
            <a:r>
              <a:rPr lang="en-GB" sz="1200">
                <a:solidFill>
                  <a:schemeClr val="dk1"/>
                </a:solidFill>
              </a:rPr>
              <a:t> (online) Pinterest. Available at: https://uk.pinterest.com/pin/2462974791926265/ (Accessed 8 Jan. 2025).</a:t>
            </a:r>
            <a:endParaRPr sz="1200">
              <a:solidFill>
                <a:schemeClr val="dk1"/>
              </a:solidFill>
            </a:endParaRPr>
          </a:p>
          <a:p>
            <a:pPr marL="457200" lvl="0" indent="-304800" algn="l" rtl="0">
              <a:lnSpc>
                <a:spcPct val="150000"/>
              </a:lnSpc>
              <a:spcBef>
                <a:spcPts val="0"/>
              </a:spcBef>
              <a:spcAft>
                <a:spcPts val="0"/>
              </a:spcAft>
              <a:buClr>
                <a:schemeClr val="dk1"/>
              </a:buClr>
              <a:buSzPts val="1200"/>
              <a:buChar char="●"/>
            </a:pPr>
            <a:r>
              <a:rPr lang="en-GB" sz="1200">
                <a:solidFill>
                  <a:schemeClr val="dk1"/>
                </a:solidFill>
              </a:rPr>
              <a:t>Construction of new railway station to begin early 2023. (2023). </a:t>
            </a:r>
            <a:r>
              <a:rPr lang="en-GB" sz="1200" i="1">
                <a:solidFill>
                  <a:schemeClr val="dk1"/>
                </a:solidFill>
              </a:rPr>
              <a:t>BBC News</a:t>
            </a:r>
            <a:r>
              <a:rPr lang="en-GB" sz="1200">
                <a:solidFill>
                  <a:schemeClr val="dk1"/>
                </a:solidFill>
              </a:rPr>
              <a:t>. (online) 1 Jan. Available at: https://www.bbc.co.uk/news/uk-england-bristol-64077517 (Accessed 8 Jan. 2025).</a:t>
            </a:r>
            <a:endParaRPr sz="1200">
              <a:solidFill>
                <a:schemeClr val="dk1"/>
              </a:solidFill>
            </a:endParaRPr>
          </a:p>
          <a:p>
            <a:pPr marL="457200" lvl="0" indent="-304800" algn="l" rtl="0">
              <a:lnSpc>
                <a:spcPct val="150000"/>
              </a:lnSpc>
              <a:spcBef>
                <a:spcPts val="0"/>
              </a:spcBef>
              <a:spcAft>
                <a:spcPts val="0"/>
              </a:spcAft>
              <a:buClr>
                <a:schemeClr val="dk1"/>
              </a:buClr>
              <a:buSzPts val="1200"/>
              <a:buChar char="●"/>
            </a:pPr>
            <a:r>
              <a:rPr lang="en-GB" sz="1200">
                <a:solidFill>
                  <a:schemeClr val="dk1"/>
                </a:solidFill>
              </a:rPr>
              <a:t>Great Western Railway (2021). </a:t>
            </a:r>
            <a:r>
              <a:rPr lang="en-GB" sz="1200" i="1">
                <a:solidFill>
                  <a:schemeClr val="dk1"/>
                </a:solidFill>
              </a:rPr>
              <a:t>IET Paddington Oct 16</a:t>
            </a:r>
            <a:r>
              <a:rPr lang="en-GB" sz="1200">
                <a:solidFill>
                  <a:schemeClr val="dk1"/>
                </a:solidFill>
              </a:rPr>
              <a:t>. (Online Image) </a:t>
            </a:r>
            <a:r>
              <a:rPr lang="en-GB" sz="1200" i="1">
                <a:solidFill>
                  <a:schemeClr val="dk1"/>
                </a:solidFill>
              </a:rPr>
              <a:t>GWR</a:t>
            </a:r>
            <a:r>
              <a:rPr lang="en-GB" sz="1200">
                <a:solidFill>
                  <a:schemeClr val="dk1"/>
                </a:solidFill>
              </a:rPr>
              <a:t>. Available at: https://news.gwr.com/resources/iet-paddington-article (Accessed 8 Jan. 2025).</a:t>
            </a:r>
            <a:endParaRPr sz="1200">
              <a:solidFill>
                <a:schemeClr val="dk1"/>
              </a:solidFill>
            </a:endParaRPr>
          </a:p>
          <a:p>
            <a:pPr marL="457200" lvl="0" indent="-304800" algn="l" rtl="0">
              <a:lnSpc>
                <a:spcPct val="150000"/>
              </a:lnSpc>
              <a:spcBef>
                <a:spcPts val="0"/>
              </a:spcBef>
              <a:spcAft>
                <a:spcPts val="0"/>
              </a:spcAft>
              <a:buClr>
                <a:schemeClr val="dk1"/>
              </a:buClr>
              <a:buSzPts val="1200"/>
              <a:buChar char="●"/>
            </a:pPr>
            <a:r>
              <a:rPr lang="en-GB" sz="1200">
                <a:solidFill>
                  <a:schemeClr val="dk1"/>
                </a:solidFill>
              </a:rPr>
              <a:t>ianVisits (2022). </a:t>
            </a:r>
            <a:r>
              <a:rPr lang="en-GB" sz="1200" i="1">
                <a:solidFill>
                  <a:schemeClr val="dk1"/>
                </a:solidFill>
              </a:rPr>
              <a:t>GWR’s rail franchise extended to 2025</a:t>
            </a:r>
            <a:r>
              <a:rPr lang="en-GB" sz="1200">
                <a:solidFill>
                  <a:schemeClr val="dk1"/>
                </a:solidFill>
              </a:rPr>
              <a:t>. (online) ianVisits. Available at: https://www.ianvisits.co.uk/articles/gwrs-rail-franchise-extended-to-2025-55499/ (Accessed 8 Jan. 2025).</a:t>
            </a:r>
            <a:endParaRPr sz="1200">
              <a:solidFill>
                <a:schemeClr val="dk1"/>
              </a:solidFill>
            </a:endParaRPr>
          </a:p>
          <a:p>
            <a:pPr marL="457200" lvl="0" indent="-304800" algn="l" rtl="0">
              <a:lnSpc>
                <a:spcPct val="150000"/>
              </a:lnSpc>
              <a:spcBef>
                <a:spcPts val="0"/>
              </a:spcBef>
              <a:spcAft>
                <a:spcPts val="0"/>
              </a:spcAft>
              <a:buClr>
                <a:schemeClr val="dk1"/>
              </a:buClr>
              <a:buSzPts val="1200"/>
              <a:buChar char="●"/>
            </a:pPr>
            <a:r>
              <a:rPr lang="en-GB" sz="1200">
                <a:solidFill>
                  <a:schemeClr val="dk1"/>
                </a:solidFill>
              </a:rPr>
              <a:t>Instagram (2020). </a:t>
            </a:r>
            <a:r>
              <a:rPr lang="en-GB" sz="1200" i="1">
                <a:solidFill>
                  <a:schemeClr val="dk1"/>
                </a:solidFill>
              </a:rPr>
              <a:t>Introducing Instagram Reels</a:t>
            </a:r>
            <a:r>
              <a:rPr lang="en-GB" sz="1200">
                <a:solidFill>
                  <a:schemeClr val="dk1"/>
                </a:solidFill>
              </a:rPr>
              <a:t>. (online) Instagram. Available at: https://about.instagram.com/blog/announcements/introducing-instagram-reels-announcement (Accessed 8 Jan. 2025).</a:t>
            </a:r>
            <a:endParaRPr sz="1200">
              <a:solidFill>
                <a:schemeClr val="dk1"/>
              </a:solidFill>
            </a:endParaRPr>
          </a:p>
          <a:p>
            <a:pPr marL="457200" lvl="0" indent="-304800" algn="l" rtl="0">
              <a:lnSpc>
                <a:spcPct val="150000"/>
              </a:lnSpc>
              <a:spcBef>
                <a:spcPts val="0"/>
              </a:spcBef>
              <a:spcAft>
                <a:spcPts val="0"/>
              </a:spcAft>
              <a:buClr>
                <a:schemeClr val="dk1"/>
              </a:buClr>
              <a:buSzPts val="1200"/>
              <a:buChar char="●"/>
            </a:pPr>
            <a:r>
              <a:rPr lang="en-GB" sz="1200">
                <a:solidFill>
                  <a:schemeClr val="dk1"/>
                </a:solidFill>
              </a:rPr>
              <a:t>mie (2024). </a:t>
            </a:r>
            <a:r>
              <a:rPr lang="en-GB" sz="1200" i="1">
                <a:solidFill>
                  <a:schemeClr val="dk1"/>
                </a:solidFill>
              </a:rPr>
              <a:t>reading festival</a:t>
            </a:r>
            <a:r>
              <a:rPr lang="en-GB" sz="1200">
                <a:solidFill>
                  <a:schemeClr val="dk1"/>
                </a:solidFill>
              </a:rPr>
              <a:t>. (online) Pinterest. Available at: https://uk.pinterest.com/pin/133559945193744067/ (Accessed 8 Jan. 2025).</a:t>
            </a:r>
            <a:endParaRPr sz="1200">
              <a:solidFill>
                <a:schemeClr val="dk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82"/>
        <p:cNvGrpSpPr/>
        <p:nvPr/>
      </p:nvGrpSpPr>
      <p:grpSpPr>
        <a:xfrm>
          <a:off x="0" y="0"/>
          <a:ext cx="0" cy="0"/>
          <a:chOff x="0" y="0"/>
          <a:chExt cx="0" cy="0"/>
        </a:xfrm>
      </p:grpSpPr>
      <p:sp>
        <p:nvSpPr>
          <p:cNvPr id="183" name="Google Shape;183;p26"/>
          <p:cNvSpPr txBox="1">
            <a:spLocks noGrp="1"/>
          </p:cNvSpPr>
          <p:nvPr>
            <p:ph type="title"/>
          </p:nvPr>
        </p:nvSpPr>
        <p:spPr>
          <a:xfrm>
            <a:off x="311700" y="3688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620" b="1" u="sng">
                <a:latin typeface="Playfair Display"/>
                <a:ea typeface="Playfair Display"/>
                <a:cs typeface="Playfair Display"/>
                <a:sym typeface="Playfair Display"/>
              </a:rPr>
              <a:t>References that were used as a Group</a:t>
            </a:r>
            <a:endParaRPr sz="3620" b="1" u="sng">
              <a:latin typeface="Playfair Display"/>
              <a:ea typeface="Playfair Display"/>
              <a:cs typeface="Playfair Display"/>
              <a:sym typeface="Playfair Display"/>
            </a:endParaRPr>
          </a:p>
        </p:txBody>
      </p:sp>
      <p:sp>
        <p:nvSpPr>
          <p:cNvPr id="184" name="Google Shape;184;p2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SimilarWeb (2024). </a:t>
            </a:r>
            <a:r>
              <a:rPr lang="en-GB" sz="1200" i="1">
                <a:solidFill>
                  <a:schemeClr val="dk1"/>
                </a:solidFill>
              </a:rPr>
              <a:t>Demographics</a:t>
            </a:r>
            <a:r>
              <a:rPr lang="en-GB" sz="1200">
                <a:solidFill>
                  <a:schemeClr val="dk1"/>
                </a:solidFill>
              </a:rPr>
              <a:t>. (online) Similarweb. Available at:</a:t>
            </a:r>
            <a:r>
              <a:rPr lang="en-GB" sz="1200">
                <a:solidFill>
                  <a:schemeClr val="dk1"/>
                </a:solidFill>
                <a:uFill>
                  <a:noFill/>
                </a:uFill>
                <a:hlinkClick r:id="rId3">
                  <a:extLst>
                    <a:ext uri="{A12FA001-AC4F-418D-AE19-62706E023703}">
                      <ahyp:hlinkClr xmlns:ahyp="http://schemas.microsoft.com/office/drawing/2018/hyperlinkcolor" val="tx"/>
                    </a:ext>
                  </a:extLst>
                </a:hlinkClick>
              </a:rPr>
              <a:t> </a:t>
            </a:r>
            <a:r>
              <a:rPr lang="en-GB" sz="1200" u="sng">
                <a:solidFill>
                  <a:schemeClr val="dk1"/>
                </a:solidFill>
                <a:hlinkClick r:id="rId3">
                  <a:extLst>
                    <a:ext uri="{A12FA001-AC4F-418D-AE19-62706E023703}">
                      <ahyp:hlinkClr xmlns:ahyp="http://schemas.microsoft.com/office/drawing/2018/hyperlinkcolor" val="tx"/>
                    </a:ext>
                  </a:extLst>
                </a:hlinkClick>
              </a:rPr>
              <a:t>https://pro.similarweb.com/#/digitalsuite/websiteanalysis/audience-demographics/</a:t>
            </a:r>
            <a:r>
              <a:rPr lang="en-GB" sz="1200">
                <a:solidFill>
                  <a:schemeClr val="dk1"/>
                </a:solidFill>
              </a:rPr>
              <a:t>.​</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‌Jin, Joy. “Colors and Emotions: How Different Colors Affect Perception and Mood.” </a:t>
            </a:r>
            <a:r>
              <a:rPr lang="en-GB" sz="1200" i="1">
                <a:solidFill>
                  <a:schemeClr val="dk1"/>
                </a:solidFill>
              </a:rPr>
              <a:t>Looka</a:t>
            </a:r>
            <a:r>
              <a:rPr lang="en-GB" sz="1200">
                <a:solidFill>
                  <a:schemeClr val="dk1"/>
                </a:solidFill>
              </a:rPr>
              <a:t>, (12/11/19), looka.com/blog/colors-and-emotions/. (Accessed 08/01/25).​</a:t>
            </a:r>
            <a:endParaRPr sz="1200">
              <a:solidFill>
                <a:schemeClr val="dk1"/>
              </a:solidFill>
            </a:endParaRPr>
          </a:p>
          <a:p>
            <a:pPr marL="457200" lvl="0" indent="-304800" algn="l" rtl="0">
              <a:lnSpc>
                <a:spcPct val="150000"/>
              </a:lnSpc>
              <a:spcBef>
                <a:spcPts val="0"/>
              </a:spcBef>
              <a:spcAft>
                <a:spcPts val="0"/>
              </a:spcAft>
              <a:buClr>
                <a:schemeClr val="dk1"/>
              </a:buClr>
              <a:buSzPts val="1200"/>
              <a:buChar char="●"/>
            </a:pPr>
            <a:r>
              <a:rPr lang="en-GB" sz="1200">
                <a:solidFill>
                  <a:schemeClr val="dk1"/>
                </a:solidFill>
              </a:rPr>
              <a:t>www.gwr.com. (n.d.). </a:t>
            </a:r>
            <a:r>
              <a:rPr lang="en-GB" sz="1200" i="1">
                <a:solidFill>
                  <a:schemeClr val="dk1"/>
                </a:solidFill>
              </a:rPr>
              <a:t>Sustainability | Great Western Railway</a:t>
            </a:r>
            <a:r>
              <a:rPr lang="en-GB" sz="1200">
                <a:solidFill>
                  <a:schemeClr val="dk1"/>
                </a:solidFill>
              </a:rPr>
              <a:t>. (online) Available at: https://www.gwr.com/about-gwr/what-you-can-expect/sustainability.</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‌Gwr.com. (2025). </a:t>
            </a:r>
            <a:r>
              <a:rPr lang="en-GB" sz="1200" i="1">
                <a:solidFill>
                  <a:schemeClr val="dk1"/>
                </a:solidFill>
              </a:rPr>
              <a:t>Travel Offers, Deals &amp; Discounts | Great Western Railway</a:t>
            </a:r>
            <a:r>
              <a:rPr lang="en-GB" sz="1200">
                <a:solidFill>
                  <a:schemeClr val="dk1"/>
                </a:solidFill>
              </a:rPr>
              <a:t>. (online) Available at: https://www.gwr.com/your-tickets/ways-to-save/offers (Accessed 9 Jan. 2025).</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‌Statista. (n.d.). </a:t>
            </a:r>
            <a:r>
              <a:rPr lang="en-GB" sz="1200" i="1">
                <a:solidFill>
                  <a:schemeClr val="dk1"/>
                </a:solidFill>
              </a:rPr>
              <a:t>UK festival attendance groups 2019</a:t>
            </a:r>
            <a:r>
              <a:rPr lang="en-GB" sz="1200">
                <a:solidFill>
                  <a:schemeClr val="dk1"/>
                </a:solidFill>
              </a:rPr>
              <a:t>. (online) Available at: https://www.statista.com/statistics/1097904/uk-festival-attendance-groups/.</a:t>
            </a:r>
            <a:endParaRPr sz="1200">
              <a:solidFill>
                <a:schemeClr val="dk1"/>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2007</Words>
  <Application>Microsoft Macintosh PowerPoint</Application>
  <PresentationFormat>On-screen Show (16:9)</PresentationFormat>
  <Paragraphs>131</Paragraphs>
  <Slides>14</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Playfair Display</vt:lpstr>
      <vt:lpstr>Arial</vt:lpstr>
      <vt:lpstr>Caveat</vt:lpstr>
      <vt:lpstr>Times New Roman</vt:lpstr>
      <vt:lpstr>Roboto</vt:lpstr>
      <vt:lpstr>Calibri</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that were used as a Group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Nia Mugford</cp:lastModifiedBy>
  <cp:revision>1</cp:revision>
  <dcterms:modified xsi:type="dcterms:W3CDTF">2025-01-14T15:12:16Z</dcterms:modified>
</cp:coreProperties>
</file>