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handoutMasterIdLst>
    <p:handoutMasterId r:id="rId20"/>
  </p:handoutMasterIdLst>
  <p:sldIdLst>
    <p:sldId id="287" r:id="rId2"/>
    <p:sldId id="288" r:id="rId3"/>
    <p:sldId id="289" r:id="rId4"/>
    <p:sldId id="290" r:id="rId5"/>
    <p:sldId id="291" r:id="rId6"/>
    <p:sldId id="300" r:id="rId7"/>
    <p:sldId id="302" r:id="rId8"/>
    <p:sldId id="301" r:id="rId9"/>
    <p:sldId id="303" r:id="rId10"/>
    <p:sldId id="299" r:id="rId11"/>
    <p:sldId id="292" r:id="rId12"/>
    <p:sldId id="305" r:id="rId13"/>
    <p:sldId id="293" r:id="rId14"/>
    <p:sldId id="294" r:id="rId15"/>
    <p:sldId id="295" r:id="rId16"/>
    <p:sldId id="296" r:id="rId17"/>
    <p:sldId id="297" r:id="rId18"/>
    <p:sldId id="298" r:id="rId19"/>
  </p:sldIdLst>
  <p:sldSz cx="9144000" cy="6858000" type="screen4x3"/>
  <p:notesSz cx="6858000" cy="97234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04FC"/>
    <a:srgbClr val="FF3300"/>
    <a:srgbClr val="FF0066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08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C885C188-8F46-4A17-BD54-418DEB7033B0}" type="datetimeFigureOut">
              <a:rPr lang="en-US" altLang="en-US"/>
              <a:pPr>
                <a:defRPr/>
              </a:pPr>
              <a:t>9/20/2022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052E181D-CD68-4A09-AB1F-BCD61979B0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927100"/>
            <a:ext cx="8991600" cy="4495800"/>
            <a:chOff x="0" y="584"/>
            <a:chExt cx="5664" cy="2832"/>
          </a:xfrm>
        </p:grpSpPr>
        <p:sp>
          <p:nvSpPr>
            <p:cNvPr id="5" name="AutoShape 3"/>
            <p:cNvSpPr>
              <a:spLocks noChangeArrowheads="1"/>
            </p:cNvSpPr>
            <p:nvPr userDrawn="1"/>
          </p:nvSpPr>
          <p:spPr bwMode="auto">
            <a:xfrm>
              <a:off x="432" y="1304"/>
              <a:ext cx="4656" cy="2112"/>
            </a:xfrm>
            <a:prstGeom prst="roundRect">
              <a:avLst>
                <a:gd name="adj" fmla="val 1666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 smtClean="0">
                <a:latin typeface="Times New Roman" panose="02020603050405020304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blackWhite">
            <a:xfrm>
              <a:off x="144" y="584"/>
              <a:ext cx="4512" cy="624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 smtClean="0">
                <a:latin typeface="Times New Roman" panose="02020603050405020304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blackWhite">
            <a:xfrm>
              <a:off x="0" y="872"/>
              <a:ext cx="5664" cy="1152"/>
            </a:xfrm>
            <a:custGeom>
              <a:avLst/>
              <a:gdLst>
                <a:gd name="T0" fmla="*/ 0 w 4917"/>
                <a:gd name="T1" fmla="*/ 0 h 1000"/>
                <a:gd name="T2" fmla="*/ 5087 w 4917"/>
                <a:gd name="T3" fmla="*/ 0 h 1000"/>
                <a:gd name="T4" fmla="*/ 5664 w 4917"/>
                <a:gd name="T5" fmla="*/ 576 h 1000"/>
                <a:gd name="T6" fmla="*/ 5088 w 4917"/>
                <a:gd name="T7" fmla="*/ 1152 h 1000"/>
                <a:gd name="T8" fmla="*/ 0 w 4917"/>
                <a:gd name="T9" fmla="*/ 1152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17"/>
                <a:gd name="T16" fmla="*/ 0 h 1000"/>
                <a:gd name="T17" fmla="*/ 2459 w 4917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17" h="1000">
                  <a:moveTo>
                    <a:pt x="0" y="0"/>
                  </a:moveTo>
                  <a:lnTo>
                    <a:pt x="4416" y="0"/>
                  </a:lnTo>
                  <a:cubicBezTo>
                    <a:pt x="4693" y="0"/>
                    <a:pt x="4917" y="223"/>
                    <a:pt x="4917" y="500"/>
                  </a:cubicBezTo>
                  <a:cubicBezTo>
                    <a:pt x="4917" y="776"/>
                    <a:pt x="4693" y="999"/>
                    <a:pt x="4417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6"/>
            <p:cNvSpPr>
              <a:spLocks noChangeShapeType="1"/>
            </p:cNvSpPr>
            <p:nvPr userDrawn="1"/>
          </p:nvSpPr>
          <p:spPr bwMode="auto">
            <a:xfrm>
              <a:off x="0" y="1928"/>
              <a:ext cx="5232" cy="0"/>
            </a:xfrm>
            <a:prstGeom prst="line">
              <a:avLst/>
            </a:prstGeom>
            <a:noFill/>
            <a:ln w="508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847" name="Rectangle 7"/>
          <p:cNvSpPr>
            <a:spLocks noGrp="1" noChangeArrowheads="1"/>
          </p:cNvSpPr>
          <p:nvPr>
            <p:ph type="ctrTitle"/>
          </p:nvPr>
        </p:nvSpPr>
        <p:spPr>
          <a:xfrm>
            <a:off x="228600" y="1427163"/>
            <a:ext cx="8077200" cy="1609725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584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441700"/>
            <a:ext cx="6629400" cy="16764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71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316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71488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69B86A7-9EF3-4B30-966F-CBCF8910DD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391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4A72C6-C363-4F7C-AB83-ACEF64F227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89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B2C29F-9249-4D6D-B4CD-DB17921618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238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E87B5-1D18-4CE0-9FC1-4A029BF052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632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67CF0-097F-45B6-8BC9-D298706D79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9096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D0804-8D07-4BBC-A6A9-D0388D4D26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2239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54C732-8E22-419B-8794-D79616A2EE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3580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0CA6-6FC3-4FA5-B231-845DB2696C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7323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E1794-A6DD-47F1-B577-D3518B357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4661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46864-5830-46C1-8300-F63EA0F818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745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50013" y="228600"/>
            <a:ext cx="2084387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5263" y="228600"/>
            <a:ext cx="6102350" cy="5791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2F28A-808F-4C4A-8DF2-1AA8196454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4864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3886200" cy="2133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886200"/>
            <a:ext cx="3886200" cy="2133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11DB6-8CA9-4727-B26D-69EE0AD9A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1522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5F202-A040-430F-95E3-B240B62E1E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0638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152400"/>
            <a:ext cx="8686800" cy="6096000"/>
            <a:chOff x="0" y="96"/>
            <a:chExt cx="5472" cy="384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240" y="336"/>
              <a:ext cx="5232" cy="3600"/>
            </a:xfrm>
            <a:prstGeom prst="roundRect">
              <a:avLst>
                <a:gd name="adj" fmla="val 1372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 smtClean="0">
                <a:latin typeface="Times New Roman" panose="02020603050405020304" pitchFamily="18" charset="0"/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blackWhite">
            <a:xfrm>
              <a:off x="0" y="96"/>
              <a:ext cx="5376" cy="768"/>
            </a:xfrm>
            <a:custGeom>
              <a:avLst/>
              <a:gdLst>
                <a:gd name="T0" fmla="*/ 0 w 7000"/>
                <a:gd name="T1" fmla="*/ 0 h 1000"/>
                <a:gd name="T2" fmla="*/ 4991 w 7000"/>
                <a:gd name="T3" fmla="*/ 0 h 1000"/>
                <a:gd name="T4" fmla="*/ 5376 w 7000"/>
                <a:gd name="T5" fmla="*/ 384 h 1000"/>
                <a:gd name="T6" fmla="*/ 4992 w 7000"/>
                <a:gd name="T7" fmla="*/ 768 h 1000"/>
                <a:gd name="T8" fmla="*/ 0 w 7000"/>
                <a:gd name="T9" fmla="*/ 768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000"/>
                <a:gd name="T16" fmla="*/ 0 h 1000"/>
                <a:gd name="T17" fmla="*/ 3500 w 7000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000" h="1000">
                  <a:moveTo>
                    <a:pt x="0" y="0"/>
                  </a:moveTo>
                  <a:lnTo>
                    <a:pt x="6499" y="0"/>
                  </a:lnTo>
                  <a:cubicBezTo>
                    <a:pt x="6776" y="0"/>
                    <a:pt x="7000" y="223"/>
                    <a:pt x="7000" y="500"/>
                  </a:cubicBezTo>
                  <a:cubicBezTo>
                    <a:pt x="7000" y="776"/>
                    <a:pt x="6776" y="999"/>
                    <a:pt x="6500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0" y="768"/>
              <a:ext cx="508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95263" y="228600"/>
            <a:ext cx="801528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79248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 Black" panose="020B0A04020102020204" pitchFamily="34" charset="0"/>
              </a:defRPr>
            </a:lvl1pPr>
          </a:lstStyle>
          <a:p>
            <a:pPr>
              <a:defRPr/>
            </a:pPr>
            <a:fld id="{09218080-C596-45FD-9A2A-CD28B9577FF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l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l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16287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8000" smtClean="0">
                <a:ea typeface="ＭＳ Ｐゴシック" panose="020B0600070205080204" pitchFamily="34" charset="-128"/>
              </a:rPr>
              <a:t>Interviewing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Sport and Exercise Psychology Coursework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Alison Connaughton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Introduction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Why interview?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Where do I start?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Isn</a:t>
            </a:r>
            <a:r>
              <a:rPr lang="ja-JP" altLang="en-GB" smtClean="0">
                <a:ea typeface="ＭＳ Ｐゴシック" panose="020B0600070205080204" pitchFamily="34" charset="-128"/>
              </a:rPr>
              <a:t>’</a:t>
            </a:r>
            <a:r>
              <a:rPr lang="en-GB" altLang="ja-JP" smtClean="0">
                <a:ea typeface="ＭＳ Ｐゴシック" panose="020B0600070205080204" pitchFamily="34" charset="-128"/>
              </a:rPr>
              <a:t>t it just talking to people? Is it an easy option?!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What type of information is gathered?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What do I do with all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How do I ensure my methodology is sound?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Type of Interview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Conversational 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Open ended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Semi- structured - Coursework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Structured 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Designing the Interview Schedule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285875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See example provided.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Setting the scene – background information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What issues does the first section address?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Who are you and what are you doing? Where will the results be going? What are the participants rights?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Orienting questions – getting participant to think about a particular timeframe (e.g. swimming at the Olympics / a particular time of their life such as childhood / a particular job they have had).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The Interview…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51133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Main section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Type of questions – (which is best?)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Has your level of self confidence changed at all since becoming a professional athlete?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How much has your confidence increased since becoming a professional athlete? 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 smtClean="0">
                <a:ea typeface="ＭＳ Ｐゴシック" panose="020B0600070205080204" pitchFamily="34" charset="-128"/>
              </a:rPr>
              <a:t>Neutral wording – not leading…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 smtClean="0">
                <a:ea typeface="ＭＳ Ｐゴシック" panose="020B0600070205080204" pitchFamily="34" charset="-128"/>
              </a:rPr>
              <a:t>Allow participants to raise issues / themes – don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t put words into their mouth.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Getting detailed information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611188" y="1412875"/>
            <a:ext cx="79248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 smtClean="0">
                <a:ea typeface="ＭＳ Ｐゴシック" panose="020B0600070205080204" pitchFamily="34" charset="-128"/>
              </a:rPr>
              <a:t>Easy???!</a:t>
            </a: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Q4. How do you feel about exercising in the Trinity fitness suite?</a:t>
            </a:r>
          </a:p>
          <a:p>
            <a:pPr eaLnBrk="1" hangingPunct="1"/>
            <a:r>
              <a:rPr lang="ja-JP" altLang="en-GB" sz="28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well it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endParaRPr lang="en-GB" altLang="ja-JP" sz="280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Q5. Ok, that is interesting, so how do you feel exercising in other environments?</a:t>
            </a:r>
          </a:p>
          <a:p>
            <a:pPr eaLnBrk="1" hangingPunct="1"/>
            <a:r>
              <a:rPr lang="ja-JP" altLang="en-GB" sz="28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well I enjoy going walking along the beach when I get the chance...and swimming...that is good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endParaRPr lang="en-GB" altLang="ja-JP" sz="2800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Or...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Q4. How do you feel about exercising in the Trinity fitness suite?</a:t>
            </a:r>
          </a:p>
          <a:p>
            <a:pPr eaLnBrk="1" hangingPunct="1"/>
            <a:r>
              <a:rPr lang="ja-JP" altLang="en-GB" sz="28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well it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endParaRPr lang="en-GB" altLang="ja-JP" sz="280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Probes: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Why do you think that you feel that way?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elaborate on that?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give me an example of when you felt like that?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What is it about the situation that makes you feel self conscious?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r>
              <a:rPr lang="en-GB" altLang="en-US" sz="2400" smtClean="0">
                <a:ea typeface="ＭＳ Ｐゴシック" panose="020B0600070205080204" pitchFamily="34" charset="-128"/>
              </a:rPr>
              <a:t>MORE INFORMATION...the </a:t>
            </a:r>
            <a:r>
              <a:rPr lang="ja-JP" altLang="en-GB" sz="24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400" smtClean="0">
                <a:ea typeface="ＭＳ Ｐゴシック" panose="020B0600070205080204" pitchFamily="34" charset="-128"/>
              </a:rPr>
              <a:t>WHY</a:t>
            </a:r>
            <a:r>
              <a:rPr lang="ja-JP" altLang="en-GB" sz="24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400" smtClean="0">
                <a:ea typeface="ＭＳ Ｐゴシック" panose="020B0600070205080204" pitchFamily="34" charset="-128"/>
              </a:rPr>
              <a:t>!.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Semi-structured interview...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Probes – used for elaboration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give me more detail about that situation?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How did this make you feel?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Is there anything else that happened at that time?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give me an example of that?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When did that happen?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Why do you think that was the case?</a:t>
            </a:r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Have a look at the interview guide – where are the elaboration probes?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You can go back...during / after interview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Many researchers do to clarify answers / ask for further examples / check understanding </a:t>
            </a:r>
            <a:r>
              <a:rPr lang="ja-JP" altLang="en-GB" smtClean="0">
                <a:ea typeface="ＭＳ Ｐゴシック" panose="020B0600070205080204" pitchFamily="34" charset="-128"/>
              </a:rPr>
              <a:t>‘</a:t>
            </a:r>
            <a:r>
              <a:rPr lang="en-GB" altLang="ja-JP" smtClean="0">
                <a:ea typeface="ＭＳ Ｐゴシック" panose="020B0600070205080204" pitchFamily="34" charset="-128"/>
              </a:rPr>
              <a:t>is this what you meant by...</a:t>
            </a:r>
            <a:r>
              <a:rPr lang="ja-JP" altLang="en-GB" smtClean="0">
                <a:ea typeface="ＭＳ Ｐゴシック" panose="020B0600070205080204" pitchFamily="34" charset="-128"/>
              </a:rPr>
              <a:t>’</a:t>
            </a:r>
            <a:endParaRPr lang="en-GB" altLang="ja-JP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Participant and interviewer skill will determine quality of interview.</a:t>
            </a: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May not find out until interview has started!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Devising questions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Inductive / Deductive / Continuum...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Inductive – see what comes from the interview (How do you feel about RM?)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Deductive – go looking for certain aspects from previous research (e.g. Difficult / boring / relevant to study)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>
                <a:ea typeface="ＭＳ Ｐゴシック" panose="020B0600070205080204" pitchFamily="34" charset="-128"/>
              </a:rPr>
              <a:t>Use the literature to code questions (e.g. 1a refers to Jones, 2010)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>
                <a:ea typeface="ＭＳ Ｐゴシック" panose="020B0600070205080204" pitchFamily="34" charset="-128"/>
              </a:rPr>
              <a:t>Very helpful during your discussion...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Interview guide beforehand or not?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Location….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Why is this important? Issues?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Privacy, comfort, barriers, participant should be at ease.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Phone interview – benefits / problems.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When? Timing…half an hour before they have en exam, after they have finished a long day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s work?!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How long? 30 mins – 4 hours?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By whom – impact of position of interviewer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Confidentiality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Recording of interview – what will happen to the file?!!!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Interview guide beforehand or not?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Consent form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Confidentiality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Stop interview at any point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Direct quotes may be used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Identifying information will be removed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The Interview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Control of the interview…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What if someone leaves the topics on your guide?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What if they start talking about a topic you didn</a:t>
            </a:r>
            <a:r>
              <a:rPr lang="ja-JP" altLang="en-GB" smtClean="0">
                <a:ea typeface="ＭＳ Ｐゴシック" panose="020B0600070205080204" pitchFamily="34" charset="-128"/>
              </a:rPr>
              <a:t>’</a:t>
            </a:r>
            <a:r>
              <a:rPr lang="en-GB" altLang="ja-JP" smtClean="0">
                <a:ea typeface="ＭＳ Ｐゴシック" panose="020B0600070205080204" pitchFamily="34" charset="-128"/>
              </a:rPr>
              <a:t>t want to cover until later in the interview?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Developing interview skills – pilot study 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Content analysis is the process of organising and integrating narrative qualitative information according to themes and concepts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Organising interview transcripts into themes / concepts / words.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Inductive / deductive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Coding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Tentative conceptual categories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E.g. Words / phrases / items / events / timings 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Pieces of A4 / notecards / notebook / computer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Qualitative software (picks up key words)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Problems – context / meaning of words?!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500" y="1428750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Two examples…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Causal networks &amp; associated text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Matrices to display quotes 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Hierarchical inductive analysis.</a:t>
            </a:r>
          </a:p>
          <a:p>
            <a:pPr lvl="1"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Anxiety research – sport psychology.</a:t>
            </a:r>
          </a:p>
          <a:p>
            <a:pPr lvl="1"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Task: Look for alternative ways of presenting qualitative data</a:t>
            </a:r>
          </a:p>
          <a:p>
            <a:pPr marL="457200" lvl="1" indent="0" eaLnBrk="1" hangingPunct="1"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This will be discussed later in the module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Concerns of Data Interpretation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Trustworthiness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Credibility – triangulation </a:t>
            </a:r>
          </a:p>
          <a:p>
            <a:pPr lvl="1" eaLnBrk="1" hangingPunct="1"/>
            <a:r>
              <a:rPr lang="en-GB" altLang="en-US" smtClean="0">
                <a:ea typeface="ＭＳ Ｐゴシック" panose="020B0600070205080204" pitchFamily="34" charset="-128"/>
              </a:rPr>
              <a:t>(Researchers)</a:t>
            </a:r>
          </a:p>
          <a:p>
            <a:pPr lvl="1" eaLnBrk="1" hangingPunct="1"/>
            <a:r>
              <a:rPr lang="en-GB" altLang="en-US" smtClean="0">
                <a:ea typeface="ＭＳ Ｐゴシック" panose="020B0600070205080204" pitchFamily="34" charset="-128"/>
              </a:rPr>
              <a:t>(Methods / questionnaires / observation)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Participant validation of information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Summary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Benefits of qualitative methods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Preparation of guide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Conducting the interview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Coding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Data presentation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adial">
  <a:themeElements>
    <a:clrScheme name="Radial 1">
      <a:dk1>
        <a:srgbClr val="000000"/>
      </a:dk1>
      <a:lt1>
        <a:srgbClr val="FFFFFF"/>
      </a:lt1>
      <a:dk2>
        <a:srgbClr val="FFFFFF"/>
      </a:dk2>
      <a:lt2>
        <a:srgbClr val="669999"/>
      </a:lt2>
      <a:accent1>
        <a:srgbClr val="99CCFF"/>
      </a:accent1>
      <a:accent2>
        <a:srgbClr val="9999FF"/>
      </a:accent2>
      <a:accent3>
        <a:srgbClr val="FFFFFF"/>
      </a:accent3>
      <a:accent4>
        <a:srgbClr val="000000"/>
      </a:accent4>
      <a:accent5>
        <a:srgbClr val="CAE2FF"/>
      </a:accent5>
      <a:accent6>
        <a:srgbClr val="8A8AE7"/>
      </a:accent6>
      <a:hlink>
        <a:srgbClr val="996666"/>
      </a:hlink>
      <a:folHlink>
        <a:srgbClr val="6666CC"/>
      </a:folHlink>
    </a:clrScheme>
    <a:fontScheme name="Rad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adial 1">
        <a:dk1>
          <a:srgbClr val="000000"/>
        </a:dk1>
        <a:lt1>
          <a:srgbClr val="FFFFFF"/>
        </a:lt1>
        <a:dk2>
          <a:srgbClr val="FFFFFF"/>
        </a:dk2>
        <a:lt2>
          <a:srgbClr val="669999"/>
        </a:lt2>
        <a:accent1>
          <a:srgbClr val="99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8A8AE7"/>
        </a:accent6>
        <a:hlink>
          <a:srgbClr val="996666"/>
        </a:hlink>
        <a:folHlink>
          <a:srgbClr val="66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2">
        <a:dk1>
          <a:srgbClr val="000000"/>
        </a:dk1>
        <a:lt1>
          <a:srgbClr val="FFFFFF"/>
        </a:lt1>
        <a:dk2>
          <a:srgbClr val="FFFFFF"/>
        </a:dk2>
        <a:lt2>
          <a:srgbClr val="817F3F"/>
        </a:lt2>
        <a:accent1>
          <a:srgbClr val="FFCC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8A00"/>
        </a:accent6>
        <a:hlink>
          <a:srgbClr val="996666"/>
        </a:hlink>
        <a:folHlink>
          <a:srgbClr val="C9450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3">
        <a:dk1>
          <a:srgbClr val="CC6600"/>
        </a:dk1>
        <a:lt1>
          <a:srgbClr val="FFFFFF"/>
        </a:lt1>
        <a:dk2>
          <a:srgbClr val="800000"/>
        </a:dk2>
        <a:lt2>
          <a:srgbClr val="FFFFFF"/>
        </a:lt2>
        <a:accent1>
          <a:srgbClr val="FF6600"/>
        </a:accent1>
        <a:accent2>
          <a:srgbClr val="33CCCC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2DB9B9"/>
        </a:accent6>
        <a:hlink>
          <a:srgbClr val="99FF33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4">
        <a:dk1>
          <a:srgbClr val="993300"/>
        </a:dk1>
        <a:lt1>
          <a:srgbClr val="FFFFFF"/>
        </a:lt1>
        <a:dk2>
          <a:srgbClr val="431A01"/>
        </a:dk2>
        <a:lt2>
          <a:srgbClr val="FFFFFF"/>
        </a:lt2>
        <a:accent1>
          <a:srgbClr val="FFCC00"/>
        </a:accent1>
        <a:accent2>
          <a:srgbClr val="FF9966"/>
        </a:accent2>
        <a:accent3>
          <a:srgbClr val="B0ABAA"/>
        </a:accent3>
        <a:accent4>
          <a:srgbClr val="DADADA"/>
        </a:accent4>
        <a:accent5>
          <a:srgbClr val="FFE2AA"/>
        </a:accent5>
        <a:accent6>
          <a:srgbClr val="E78A5C"/>
        </a:accent6>
        <a:hlink>
          <a:srgbClr val="FF66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5">
        <a:dk1>
          <a:srgbClr val="75878B"/>
        </a:dk1>
        <a:lt1>
          <a:srgbClr val="FFFFFF"/>
        </a:lt1>
        <a:dk2>
          <a:srgbClr val="260000"/>
        </a:dk2>
        <a:lt2>
          <a:srgbClr val="FFFFFF"/>
        </a:lt2>
        <a:accent1>
          <a:srgbClr val="0099CC"/>
        </a:accent1>
        <a:accent2>
          <a:srgbClr val="FF3300"/>
        </a:accent2>
        <a:accent3>
          <a:srgbClr val="ACAAAA"/>
        </a:accent3>
        <a:accent4>
          <a:srgbClr val="DADADA"/>
        </a:accent4>
        <a:accent5>
          <a:srgbClr val="AACAE2"/>
        </a:accent5>
        <a:accent6>
          <a:srgbClr val="E72D00"/>
        </a:accent6>
        <a:hlink>
          <a:srgbClr val="FFCC00"/>
        </a:hlink>
        <a:folHlink>
          <a:srgbClr val="CC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6">
        <a:dk1>
          <a:srgbClr val="666699"/>
        </a:dk1>
        <a:lt1>
          <a:srgbClr val="FFFFFF"/>
        </a:lt1>
        <a:dk2>
          <a:srgbClr val="000000"/>
        </a:dk2>
        <a:lt2>
          <a:srgbClr val="FFFFFF"/>
        </a:lt2>
        <a:accent1>
          <a:srgbClr val="9966FF"/>
        </a:accent1>
        <a:accent2>
          <a:srgbClr val="99CCFF"/>
        </a:accent2>
        <a:accent3>
          <a:srgbClr val="AAAAAA"/>
        </a:accent3>
        <a:accent4>
          <a:srgbClr val="DADADA"/>
        </a:accent4>
        <a:accent5>
          <a:srgbClr val="CAB8FF"/>
        </a:accent5>
        <a:accent6>
          <a:srgbClr val="8AB9E7"/>
        </a:accent6>
        <a:hlink>
          <a:srgbClr val="FFFFCC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7">
        <a:dk1>
          <a:srgbClr val="666699"/>
        </a:dk1>
        <a:lt1>
          <a:srgbClr val="FFFFFF"/>
        </a:lt1>
        <a:dk2>
          <a:srgbClr val="2A2A40"/>
        </a:dk2>
        <a:lt2>
          <a:srgbClr val="FFFFFF"/>
        </a:lt2>
        <a:accent1>
          <a:srgbClr val="006699"/>
        </a:accent1>
        <a:accent2>
          <a:srgbClr val="CC9900"/>
        </a:accent2>
        <a:accent3>
          <a:srgbClr val="ACACAF"/>
        </a:accent3>
        <a:accent4>
          <a:srgbClr val="DADADA"/>
        </a:accent4>
        <a:accent5>
          <a:srgbClr val="AAB8CA"/>
        </a:accent5>
        <a:accent6>
          <a:srgbClr val="B98A00"/>
        </a:accent6>
        <a:hlink>
          <a:srgbClr val="CC6600"/>
        </a:hlink>
        <a:folHlink>
          <a:srgbClr val="6C94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8">
        <a:dk1>
          <a:srgbClr val="BECBD8"/>
        </a:dk1>
        <a:lt1>
          <a:srgbClr val="FFFFFF"/>
        </a:lt1>
        <a:dk2>
          <a:srgbClr val="2B335B"/>
        </a:dk2>
        <a:lt2>
          <a:srgbClr val="FFFFFF"/>
        </a:lt2>
        <a:accent1>
          <a:srgbClr val="0099CC"/>
        </a:accent1>
        <a:accent2>
          <a:srgbClr val="B5DBE3"/>
        </a:accent2>
        <a:accent3>
          <a:srgbClr val="ACADB5"/>
        </a:accent3>
        <a:accent4>
          <a:srgbClr val="DADADA"/>
        </a:accent4>
        <a:accent5>
          <a:srgbClr val="AACAE2"/>
        </a:accent5>
        <a:accent6>
          <a:srgbClr val="A4C6CE"/>
        </a:accent6>
        <a:hlink>
          <a:srgbClr val="FFCC00"/>
        </a:hlink>
        <a:folHlink>
          <a:srgbClr val="5864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9">
        <a:dk1>
          <a:srgbClr val="3333FF"/>
        </a:dk1>
        <a:lt1>
          <a:srgbClr val="FFFFFF"/>
        </a:lt1>
        <a:dk2>
          <a:srgbClr val="000099"/>
        </a:dk2>
        <a:lt2>
          <a:srgbClr val="FFFFFF"/>
        </a:lt2>
        <a:accent1>
          <a:srgbClr val="339966"/>
        </a:accent1>
        <a:accent2>
          <a:srgbClr val="9999FF"/>
        </a:accent2>
        <a:accent3>
          <a:srgbClr val="AAAACA"/>
        </a:accent3>
        <a:accent4>
          <a:srgbClr val="DADADA"/>
        </a:accent4>
        <a:accent5>
          <a:srgbClr val="ADCAB8"/>
        </a:accent5>
        <a:accent6>
          <a:srgbClr val="8A8AE7"/>
        </a:accent6>
        <a:hlink>
          <a:srgbClr val="FFFF99"/>
        </a:hlink>
        <a:folHlink>
          <a:srgbClr val="17A0D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10">
        <a:dk1>
          <a:srgbClr val="808000"/>
        </a:dk1>
        <a:lt1>
          <a:srgbClr val="FFFFFF"/>
        </a:lt1>
        <a:dk2>
          <a:srgbClr val="354418"/>
        </a:dk2>
        <a:lt2>
          <a:srgbClr val="FFFFFF"/>
        </a:lt2>
        <a:accent1>
          <a:srgbClr val="60897C"/>
        </a:accent1>
        <a:accent2>
          <a:srgbClr val="99CC00"/>
        </a:accent2>
        <a:accent3>
          <a:srgbClr val="AEB0AB"/>
        </a:accent3>
        <a:accent4>
          <a:srgbClr val="DADADA"/>
        </a:accent4>
        <a:accent5>
          <a:srgbClr val="B6C4BF"/>
        </a:accent5>
        <a:accent6>
          <a:srgbClr val="8AB900"/>
        </a:accent6>
        <a:hlink>
          <a:srgbClr val="CCCC00"/>
        </a:hlink>
        <a:folHlink>
          <a:srgbClr val="66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605</TotalTime>
  <Words>888</Words>
  <Application>Microsoft Office PowerPoint</Application>
  <PresentationFormat>On-screen Show (4:3)</PresentationFormat>
  <Paragraphs>121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ＭＳ Ｐゴシック</vt:lpstr>
      <vt:lpstr>Arial</vt:lpstr>
      <vt:lpstr>Arial Black</vt:lpstr>
      <vt:lpstr>Times New Roman</vt:lpstr>
      <vt:lpstr>Wingdings</vt:lpstr>
      <vt:lpstr>Radial</vt:lpstr>
      <vt:lpstr>Interviewing</vt:lpstr>
      <vt:lpstr>Introduction</vt:lpstr>
      <vt:lpstr>Type of Interview </vt:lpstr>
      <vt:lpstr>Designing the Interview Schedule</vt:lpstr>
      <vt:lpstr>The Interview…</vt:lpstr>
      <vt:lpstr>Getting detailed information</vt:lpstr>
      <vt:lpstr>Or...</vt:lpstr>
      <vt:lpstr>Semi-structured interview...</vt:lpstr>
      <vt:lpstr>PowerPoint Presentation</vt:lpstr>
      <vt:lpstr>Devising questions</vt:lpstr>
      <vt:lpstr>Conducting the Interview</vt:lpstr>
      <vt:lpstr>Conducting the Interview</vt:lpstr>
      <vt:lpstr>The Interview</vt:lpstr>
      <vt:lpstr>Content Analysis</vt:lpstr>
      <vt:lpstr>Coding</vt:lpstr>
      <vt:lpstr>Content Analysis</vt:lpstr>
      <vt:lpstr>Concerns of Data Interpretation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Soccer Hooliganism</dc:title>
  <dc:creator>IT</dc:creator>
  <cp:lastModifiedBy>Administrator</cp:lastModifiedBy>
  <cp:revision>45</cp:revision>
  <dcterms:created xsi:type="dcterms:W3CDTF">2006-03-29T11:54:47Z</dcterms:created>
  <dcterms:modified xsi:type="dcterms:W3CDTF">2022-09-20T17:20:31Z</dcterms:modified>
</cp:coreProperties>
</file>