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9" r:id="rId4"/>
    <p:sldId id="260"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D2B974-266B-4CA6-9EC5-C3FE34D8E0E1}" v="12" dt="2023-03-03T15:03:50.2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zia aktar" userId="ee766956b4949042" providerId="LiveId" clId="{5FD2B974-266B-4CA6-9EC5-C3FE34D8E0E1}"/>
    <pc:docChg chg="undo custSel addSld modSld">
      <pc:chgData name="nazia aktar" userId="ee766956b4949042" providerId="LiveId" clId="{5FD2B974-266B-4CA6-9EC5-C3FE34D8E0E1}" dt="2023-03-03T15:03:38.823" v="1137" actId="20577"/>
      <pc:docMkLst>
        <pc:docMk/>
      </pc:docMkLst>
      <pc:sldChg chg="modSp mod">
        <pc:chgData name="nazia aktar" userId="ee766956b4949042" providerId="LiveId" clId="{5FD2B974-266B-4CA6-9EC5-C3FE34D8E0E1}" dt="2023-03-03T15:03:38.823" v="1137" actId="20577"/>
        <pc:sldMkLst>
          <pc:docMk/>
          <pc:sldMk cId="2201790733" sldId="256"/>
        </pc:sldMkLst>
        <pc:spChg chg="mod">
          <ac:chgData name="nazia aktar" userId="ee766956b4949042" providerId="LiveId" clId="{5FD2B974-266B-4CA6-9EC5-C3FE34D8E0E1}" dt="2023-02-27T00:26:14.803" v="1076" actId="1076"/>
          <ac:spMkLst>
            <pc:docMk/>
            <pc:sldMk cId="2201790733" sldId="256"/>
            <ac:spMk id="2" creationId="{7A336E50-DA1A-4FC9-BAC7-7E7F33726419}"/>
          </ac:spMkLst>
        </pc:spChg>
        <pc:spChg chg="mod">
          <ac:chgData name="nazia aktar" userId="ee766956b4949042" providerId="LiveId" clId="{5FD2B974-266B-4CA6-9EC5-C3FE34D8E0E1}" dt="2023-03-03T15:03:38.823" v="1137" actId="20577"/>
          <ac:spMkLst>
            <pc:docMk/>
            <pc:sldMk cId="2201790733" sldId="256"/>
            <ac:spMk id="3" creationId="{CE667264-80B1-4754-91D6-1218B6236BE3}"/>
          </ac:spMkLst>
        </pc:spChg>
        <pc:picChg chg="mod">
          <ac:chgData name="nazia aktar" userId="ee766956b4949042" providerId="LiveId" clId="{5FD2B974-266B-4CA6-9EC5-C3FE34D8E0E1}" dt="2023-02-27T00:26:42.922" v="1085" actId="1076"/>
          <ac:picMkLst>
            <pc:docMk/>
            <pc:sldMk cId="2201790733" sldId="256"/>
            <ac:picMk id="4" creationId="{3DF2DFD3-B347-5FDB-9CFA-16A7DE5211DE}"/>
          </ac:picMkLst>
        </pc:picChg>
      </pc:sldChg>
      <pc:sldChg chg="modSp mod">
        <pc:chgData name="nazia aktar" userId="ee766956b4949042" providerId="LiveId" clId="{5FD2B974-266B-4CA6-9EC5-C3FE34D8E0E1}" dt="2023-02-27T21:20:55.111" v="1105" actId="27636"/>
        <pc:sldMkLst>
          <pc:docMk/>
          <pc:sldMk cId="3278981596" sldId="257"/>
        </pc:sldMkLst>
        <pc:spChg chg="mod">
          <ac:chgData name="nazia aktar" userId="ee766956b4949042" providerId="LiveId" clId="{5FD2B974-266B-4CA6-9EC5-C3FE34D8E0E1}" dt="2023-02-26T23:00:07.907" v="89" actId="1076"/>
          <ac:spMkLst>
            <pc:docMk/>
            <pc:sldMk cId="3278981596" sldId="257"/>
            <ac:spMk id="2" creationId="{8F1018C2-635C-4658-AE95-E51E81E44535}"/>
          </ac:spMkLst>
        </pc:spChg>
        <pc:spChg chg="mod">
          <ac:chgData name="nazia aktar" userId="ee766956b4949042" providerId="LiveId" clId="{5FD2B974-266B-4CA6-9EC5-C3FE34D8E0E1}" dt="2023-02-27T21:20:55.111" v="1105" actId="27636"/>
          <ac:spMkLst>
            <pc:docMk/>
            <pc:sldMk cId="3278981596" sldId="257"/>
            <ac:spMk id="3" creationId="{2767FF80-4484-4556-96AC-E31917E51A65}"/>
          </ac:spMkLst>
        </pc:spChg>
      </pc:sldChg>
      <pc:sldChg chg="modSp mod">
        <pc:chgData name="nazia aktar" userId="ee766956b4949042" providerId="LiveId" clId="{5FD2B974-266B-4CA6-9EC5-C3FE34D8E0E1}" dt="2023-02-27T00:24:28.719" v="1037" actId="27636"/>
        <pc:sldMkLst>
          <pc:docMk/>
          <pc:sldMk cId="77426724" sldId="258"/>
        </pc:sldMkLst>
        <pc:spChg chg="mod">
          <ac:chgData name="nazia aktar" userId="ee766956b4949042" providerId="LiveId" clId="{5FD2B974-266B-4CA6-9EC5-C3FE34D8E0E1}" dt="2023-02-26T23:57:43.415" v="507" actId="122"/>
          <ac:spMkLst>
            <pc:docMk/>
            <pc:sldMk cId="77426724" sldId="258"/>
            <ac:spMk id="2" creationId="{26F169F3-9A28-41C4-A707-989EA71C3652}"/>
          </ac:spMkLst>
        </pc:spChg>
        <pc:spChg chg="mod">
          <ac:chgData name="nazia aktar" userId="ee766956b4949042" providerId="LiveId" clId="{5FD2B974-266B-4CA6-9EC5-C3FE34D8E0E1}" dt="2023-02-27T00:24:28.719" v="1037" actId="27636"/>
          <ac:spMkLst>
            <pc:docMk/>
            <pc:sldMk cId="77426724" sldId="258"/>
            <ac:spMk id="3" creationId="{F09DD683-709B-452B-93DC-B3B31077AA15}"/>
          </ac:spMkLst>
        </pc:spChg>
      </pc:sldChg>
      <pc:sldChg chg="addSp delSp modSp new mod">
        <pc:chgData name="nazia aktar" userId="ee766956b4949042" providerId="LiveId" clId="{5FD2B974-266B-4CA6-9EC5-C3FE34D8E0E1}" dt="2023-02-27T21:20:27.811" v="1103" actId="20577"/>
        <pc:sldMkLst>
          <pc:docMk/>
          <pc:sldMk cId="5494265" sldId="259"/>
        </pc:sldMkLst>
        <pc:spChg chg="mod">
          <ac:chgData name="nazia aktar" userId="ee766956b4949042" providerId="LiveId" clId="{5FD2B974-266B-4CA6-9EC5-C3FE34D8E0E1}" dt="2023-02-26T23:54:47.451" v="497" actId="1076"/>
          <ac:spMkLst>
            <pc:docMk/>
            <pc:sldMk cId="5494265" sldId="259"/>
            <ac:spMk id="2" creationId="{727CCC4A-EEE7-4D3A-82BA-3AECDB3C4C6E}"/>
          </ac:spMkLst>
        </pc:spChg>
        <pc:spChg chg="mod">
          <ac:chgData name="nazia aktar" userId="ee766956b4949042" providerId="LiveId" clId="{5FD2B974-266B-4CA6-9EC5-C3FE34D8E0E1}" dt="2023-02-26T23:59:25.714" v="518" actId="14100"/>
          <ac:spMkLst>
            <pc:docMk/>
            <pc:sldMk cId="5494265" sldId="259"/>
            <ac:spMk id="3" creationId="{6D8FB301-923B-43C7-82F2-A49A2DB4959A}"/>
          </ac:spMkLst>
        </pc:spChg>
        <pc:spChg chg="add mod">
          <ac:chgData name="nazia aktar" userId="ee766956b4949042" providerId="LiveId" clId="{5FD2B974-266B-4CA6-9EC5-C3FE34D8E0E1}" dt="2023-02-27T21:20:27.811" v="1103" actId="20577"/>
          <ac:spMkLst>
            <pc:docMk/>
            <pc:sldMk cId="5494265" sldId="259"/>
            <ac:spMk id="4" creationId="{8FDC32D9-82E2-4560-9458-DA67F3CF38C1}"/>
          </ac:spMkLst>
        </pc:spChg>
        <pc:spChg chg="add mod">
          <ac:chgData name="nazia aktar" userId="ee766956b4949042" providerId="LiveId" clId="{5FD2B974-266B-4CA6-9EC5-C3FE34D8E0E1}" dt="2023-02-26T23:59:32.165" v="520" actId="1076"/>
          <ac:spMkLst>
            <pc:docMk/>
            <pc:sldMk cId="5494265" sldId="259"/>
            <ac:spMk id="7" creationId="{A329E956-F67F-4A6B-B7B7-4FE393069478}"/>
          </ac:spMkLst>
        </pc:spChg>
        <pc:picChg chg="add del mod">
          <ac:chgData name="nazia aktar" userId="ee766956b4949042" providerId="LiveId" clId="{5FD2B974-266B-4CA6-9EC5-C3FE34D8E0E1}" dt="2023-02-26T23:54:11.231" v="484" actId="478"/>
          <ac:picMkLst>
            <pc:docMk/>
            <pc:sldMk cId="5494265" sldId="259"/>
            <ac:picMk id="5" creationId="{8C97D8BE-8268-4BED-A288-7AB096CA728C}"/>
          </ac:picMkLst>
        </pc:picChg>
        <pc:picChg chg="add mod">
          <ac:chgData name="nazia aktar" userId="ee766956b4949042" providerId="LiveId" clId="{5FD2B974-266B-4CA6-9EC5-C3FE34D8E0E1}" dt="2023-02-27T21:20:07.439" v="1101" actId="1076"/>
          <ac:picMkLst>
            <pc:docMk/>
            <pc:sldMk cId="5494265" sldId="259"/>
            <ac:picMk id="6" creationId="{E74DB7F1-FF61-495C-AF57-DE70DAACE854}"/>
          </ac:picMkLst>
        </pc:picChg>
      </pc:sldChg>
      <pc:sldChg chg="addSp modSp new mod">
        <pc:chgData name="nazia aktar" userId="ee766956b4949042" providerId="LiveId" clId="{5FD2B974-266B-4CA6-9EC5-C3FE34D8E0E1}" dt="2023-02-27T21:33:38.793" v="1109" actId="1076"/>
        <pc:sldMkLst>
          <pc:docMk/>
          <pc:sldMk cId="1232145282" sldId="260"/>
        </pc:sldMkLst>
        <pc:spChg chg="mod">
          <ac:chgData name="nazia aktar" userId="ee766956b4949042" providerId="LiveId" clId="{5FD2B974-266B-4CA6-9EC5-C3FE34D8E0E1}" dt="2023-02-27T21:18:55.655" v="1094" actId="1076"/>
          <ac:spMkLst>
            <pc:docMk/>
            <pc:sldMk cId="1232145282" sldId="260"/>
            <ac:spMk id="2" creationId="{772278A9-4040-4B3A-96EE-23CE25051A22}"/>
          </ac:spMkLst>
        </pc:spChg>
        <pc:spChg chg="mod">
          <ac:chgData name="nazia aktar" userId="ee766956b4949042" providerId="LiveId" clId="{5FD2B974-266B-4CA6-9EC5-C3FE34D8E0E1}" dt="2023-02-27T21:18:54.850" v="1093" actId="1076"/>
          <ac:spMkLst>
            <pc:docMk/>
            <pc:sldMk cId="1232145282" sldId="260"/>
            <ac:spMk id="3" creationId="{2D98D8AC-AD2F-43E0-AD25-EE2A33A57026}"/>
          </ac:spMkLst>
        </pc:spChg>
        <pc:spChg chg="add mod">
          <ac:chgData name="nazia aktar" userId="ee766956b4949042" providerId="LiveId" clId="{5FD2B974-266B-4CA6-9EC5-C3FE34D8E0E1}" dt="2023-02-27T21:33:38.793" v="1109" actId="1076"/>
          <ac:spMkLst>
            <pc:docMk/>
            <pc:sldMk cId="1232145282" sldId="260"/>
            <ac:spMk id="5" creationId="{4F3D1810-3DB1-4FB2-B2B0-007895E0567F}"/>
          </ac:spMkLst>
        </pc:spChg>
        <pc:picChg chg="add mod">
          <ac:chgData name="nazia aktar" userId="ee766956b4949042" providerId="LiveId" clId="{5FD2B974-266B-4CA6-9EC5-C3FE34D8E0E1}" dt="2023-02-27T00:21:32.153" v="1032" actId="14100"/>
          <ac:picMkLst>
            <pc:docMk/>
            <pc:sldMk cId="1232145282" sldId="260"/>
            <ac:picMk id="4" creationId="{93F867F1-3305-4CE9-9132-8A4A1BDB461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EBC55-5864-427B-84CF-6441AA82BD0B}"/>
              </a:ext>
            </a:extLst>
          </p:cNvPr>
          <p:cNvSpPr>
            <a:spLocks noGrp="1"/>
          </p:cNvSpPr>
          <p:nvPr>
            <p:ph type="ctrTitle"/>
          </p:nvPr>
        </p:nvSpPr>
        <p:spPr>
          <a:xfrm>
            <a:off x="966745" y="1205037"/>
            <a:ext cx="7744993" cy="2541336"/>
          </a:xfrm>
        </p:spPr>
        <p:txBody>
          <a:bodyPr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EB52BDB-18E0-4991-A6F2-7AD5420153F2}"/>
              </a:ext>
            </a:extLst>
          </p:cNvPr>
          <p:cNvSpPr>
            <a:spLocks noGrp="1"/>
          </p:cNvSpPr>
          <p:nvPr>
            <p:ph type="subTitle" idx="1"/>
          </p:nvPr>
        </p:nvSpPr>
        <p:spPr>
          <a:xfrm>
            <a:off x="966745" y="3949332"/>
            <a:ext cx="7744993" cy="2006735"/>
          </a:xfrm>
        </p:spPr>
        <p:txBody>
          <a:bodyPr>
            <a:normAutofit/>
          </a:bodyPr>
          <a:lstStyle>
            <a:lvl1pPr marL="0" indent="0" algn="l">
              <a:buNone/>
              <a:defRPr sz="20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F0ABC6-907E-47DE-8E40-61F2DD1B408B}"/>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5" name="Footer Placeholder 4">
            <a:extLst>
              <a:ext uri="{FF2B5EF4-FFF2-40B4-BE49-F238E27FC236}">
                <a16:creationId xmlns:a16="http://schemas.microsoft.com/office/drawing/2014/main" id="{158AB158-6097-43A1-90B6-406F93670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E077-FF20-4DD9-92B5-EE1C4D615C6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702175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31C13-CF9D-4E82-A5B4-91008DCD25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C06FD2-89E8-4415-ADF7-22F4A4C259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0CBBFF-8889-497F-B4CA-A031E8DD3B95}"/>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5" name="Footer Placeholder 4">
            <a:extLst>
              <a:ext uri="{FF2B5EF4-FFF2-40B4-BE49-F238E27FC236}">
                <a16:creationId xmlns:a16="http://schemas.microsoft.com/office/drawing/2014/main" id="{FDE78DAF-985B-4BB4-ADA9-02EA979F1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10DBC-42B5-46AB-B36A-B39128E69CBF}"/>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97478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B6E7-01C8-4375-B7C7-596CD11993F3}"/>
              </a:ext>
            </a:extLst>
          </p:cNvPr>
          <p:cNvSpPr>
            <a:spLocks noGrp="1"/>
          </p:cNvSpPr>
          <p:nvPr>
            <p:ph type="title"/>
          </p:nvPr>
        </p:nvSpPr>
        <p:spPr>
          <a:xfrm>
            <a:off x="831850" y="1883229"/>
            <a:ext cx="8214179" cy="3303133"/>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9C441675-8F3E-47CC-9573-D853C506D557}"/>
              </a:ext>
            </a:extLst>
          </p:cNvPr>
          <p:cNvSpPr>
            <a:spLocks noGrp="1"/>
          </p:cNvSpPr>
          <p:nvPr>
            <p:ph type="body" idx="1"/>
          </p:nvPr>
        </p:nvSpPr>
        <p:spPr>
          <a:xfrm>
            <a:off x="831850" y="5295900"/>
            <a:ext cx="8214179" cy="793750"/>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75419F49-690E-49EC-BD41-75A18C9E37FC}"/>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5" name="Footer Placeholder 4">
            <a:extLst>
              <a:ext uri="{FF2B5EF4-FFF2-40B4-BE49-F238E27FC236}">
                <a16:creationId xmlns:a16="http://schemas.microsoft.com/office/drawing/2014/main" id="{9BBC9E70-1401-468E-97DE-4255CA2221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ABE14C-9127-4582-A006-2AEA93AF76BE}"/>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017263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4DF9-FA60-4E7B-BDE8-C0F9AFE63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7F1133-890E-4E96-AEDD-0F921E26F51D}"/>
              </a:ext>
            </a:extLst>
          </p:cNvPr>
          <p:cNvSpPr>
            <a:spLocks noGrp="1"/>
          </p:cNvSpPr>
          <p:nvPr>
            <p:ph sz="half" idx="1"/>
          </p:nvPr>
        </p:nvSpPr>
        <p:spPr>
          <a:xfrm>
            <a:off x="966745" y="2250798"/>
            <a:ext cx="4445899" cy="37526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14763B4-4987-4303-9640-54B67DD75E46}"/>
              </a:ext>
            </a:extLst>
          </p:cNvPr>
          <p:cNvSpPr>
            <a:spLocks noGrp="1"/>
          </p:cNvSpPr>
          <p:nvPr>
            <p:ph sz="half" idx="2"/>
          </p:nvPr>
        </p:nvSpPr>
        <p:spPr>
          <a:xfrm>
            <a:off x="5597174" y="2250798"/>
            <a:ext cx="4445899" cy="37526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C94AAD8-D444-410E-98EC-47076908FA37}"/>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6" name="Footer Placeholder 5">
            <a:extLst>
              <a:ext uri="{FF2B5EF4-FFF2-40B4-BE49-F238E27FC236}">
                <a16:creationId xmlns:a16="http://schemas.microsoft.com/office/drawing/2014/main" id="{E072F01E-6867-4604-8B58-F65BCC820A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43D87-0EC8-43C7-9D1B-46DB5212931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628253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605AE-70FD-4CEE-BDFB-D5C0A3D3595C}"/>
              </a:ext>
            </a:extLst>
          </p:cNvPr>
          <p:cNvSpPr>
            <a:spLocks noGrp="1"/>
          </p:cNvSpPr>
          <p:nvPr>
            <p:ph type="title"/>
          </p:nvPr>
        </p:nvSpPr>
        <p:spPr>
          <a:xfrm>
            <a:off x="966745" y="960120"/>
            <a:ext cx="9196928" cy="1060704"/>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F9091E2-4532-4D16-827E-4DB0688FD829}"/>
              </a:ext>
            </a:extLst>
          </p:cNvPr>
          <p:cNvSpPr>
            <a:spLocks noGrp="1"/>
          </p:cNvSpPr>
          <p:nvPr>
            <p:ph type="body" idx="1"/>
          </p:nvPr>
        </p:nvSpPr>
        <p:spPr>
          <a:xfrm>
            <a:off x="967153" y="2062842"/>
            <a:ext cx="4445899"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52B53BE-9EDA-4D07-A042-0D101FAB9A87}"/>
              </a:ext>
            </a:extLst>
          </p:cNvPr>
          <p:cNvSpPr>
            <a:spLocks noGrp="1"/>
          </p:cNvSpPr>
          <p:nvPr>
            <p:ph sz="half" idx="2"/>
          </p:nvPr>
        </p:nvSpPr>
        <p:spPr>
          <a:xfrm>
            <a:off x="966745" y="2882837"/>
            <a:ext cx="4446642" cy="33437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1DFDFC1-7510-4F8E-A831-ABA33D977ACA}"/>
              </a:ext>
            </a:extLst>
          </p:cNvPr>
          <p:cNvSpPr>
            <a:spLocks noGrp="1"/>
          </p:cNvSpPr>
          <p:nvPr>
            <p:ph type="body" sz="quarter" idx="3"/>
          </p:nvPr>
        </p:nvSpPr>
        <p:spPr>
          <a:xfrm>
            <a:off x="5725280" y="2062842"/>
            <a:ext cx="4467794"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2A42F0-9A48-4946-8BA8-394CBF01A056}"/>
              </a:ext>
            </a:extLst>
          </p:cNvPr>
          <p:cNvSpPr>
            <a:spLocks noGrp="1"/>
          </p:cNvSpPr>
          <p:nvPr>
            <p:ph sz="quarter" idx="4"/>
          </p:nvPr>
        </p:nvSpPr>
        <p:spPr>
          <a:xfrm>
            <a:off x="5724868" y="2882837"/>
            <a:ext cx="4468541" cy="33437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00FC563-D319-494F-AA63-0BDF1D25E5D4}"/>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8" name="Footer Placeholder 7">
            <a:extLst>
              <a:ext uri="{FF2B5EF4-FFF2-40B4-BE49-F238E27FC236}">
                <a16:creationId xmlns:a16="http://schemas.microsoft.com/office/drawing/2014/main" id="{DD42F4FE-433A-42F6-8A73-AD843352BF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575352-FC7F-4BA8-940F-2F920C2801B7}"/>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582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3FB5-4B13-4412-9F42-62450D6AA1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0C87ECA-0E5D-4DD2-B664-DF351875FE29}"/>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4" name="Footer Placeholder 3">
            <a:extLst>
              <a:ext uri="{FF2B5EF4-FFF2-40B4-BE49-F238E27FC236}">
                <a16:creationId xmlns:a16="http://schemas.microsoft.com/office/drawing/2014/main" id="{D4E2406B-A925-466A-AF79-D0A4E0EA41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861B050-D381-4E1A-88DD-361F0EE9DD96}"/>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361328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8BF592-6A15-4999-ACFA-A535A113B25D}"/>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3" name="Footer Placeholder 2">
            <a:extLst>
              <a:ext uri="{FF2B5EF4-FFF2-40B4-BE49-F238E27FC236}">
                <a16:creationId xmlns:a16="http://schemas.microsoft.com/office/drawing/2014/main" id="{7819EFC1-AD45-4610-8FC6-2058F55E47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13DF506-CFF9-4BD2-8D76-3377927798E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189336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77674-EAFF-4CAE-A685-8AEA617D0655}"/>
              </a:ext>
            </a:extLst>
          </p:cNvPr>
          <p:cNvSpPr>
            <a:spLocks noGrp="1"/>
          </p:cNvSpPr>
          <p:nvPr>
            <p:ph type="title"/>
          </p:nvPr>
        </p:nvSpPr>
        <p:spPr>
          <a:xfrm>
            <a:off x="839788" y="1094014"/>
            <a:ext cx="3932237" cy="1436914"/>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DB3A185-E15D-46FD-A4FB-709A8B5D0BE3}"/>
              </a:ext>
            </a:extLst>
          </p:cNvPr>
          <p:cNvSpPr>
            <a:spLocks noGrp="1"/>
          </p:cNvSpPr>
          <p:nvPr>
            <p:ph idx="1"/>
          </p:nvPr>
        </p:nvSpPr>
        <p:spPr>
          <a:xfrm>
            <a:off x="5183188" y="1094014"/>
            <a:ext cx="6172200" cy="47670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14086F7-5F48-40D6-B4E3-1347EA21B0A8}"/>
              </a:ext>
            </a:extLst>
          </p:cNvPr>
          <p:cNvSpPr>
            <a:spLocks noGrp="1"/>
          </p:cNvSpPr>
          <p:nvPr>
            <p:ph type="body" sz="half" idx="2"/>
          </p:nvPr>
        </p:nvSpPr>
        <p:spPr>
          <a:xfrm>
            <a:off x="839788" y="2618012"/>
            <a:ext cx="3932237" cy="3250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EF4FC41-0A32-438D-9A47-F932AB492CBA}"/>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6" name="Footer Placeholder 5">
            <a:extLst>
              <a:ext uri="{FF2B5EF4-FFF2-40B4-BE49-F238E27FC236}">
                <a16:creationId xmlns:a16="http://schemas.microsoft.com/office/drawing/2014/main" id="{02F0F85D-CB6B-48E8-B56F-81472CE94F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E120E-E239-4B93-AC67-210D23BD227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052159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1F02C-5A08-45D4-AFE1-8EF0E6DECE4B}"/>
              </a:ext>
            </a:extLst>
          </p:cNvPr>
          <p:cNvSpPr>
            <a:spLocks noGrp="1"/>
          </p:cNvSpPr>
          <p:nvPr>
            <p:ph type="title"/>
          </p:nvPr>
        </p:nvSpPr>
        <p:spPr>
          <a:xfrm>
            <a:off x="839788" y="1065120"/>
            <a:ext cx="3932237" cy="1465806"/>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A22EF863-20E6-4CF9-A179-0A2A52E5F3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CFB1A-5B7E-45DA-9713-0CD8E3121F4B}"/>
              </a:ext>
            </a:extLst>
          </p:cNvPr>
          <p:cNvSpPr>
            <a:spLocks noGrp="1"/>
          </p:cNvSpPr>
          <p:nvPr>
            <p:ph type="body" sz="half" idx="2"/>
          </p:nvPr>
        </p:nvSpPr>
        <p:spPr>
          <a:xfrm>
            <a:off x="839788" y="2618014"/>
            <a:ext cx="3932237" cy="32509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EFD67F-901E-4423-A48F-41F00ECA520B}"/>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6" name="Footer Placeholder 5">
            <a:extLst>
              <a:ext uri="{FF2B5EF4-FFF2-40B4-BE49-F238E27FC236}">
                <a16:creationId xmlns:a16="http://schemas.microsoft.com/office/drawing/2014/main" id="{97B04982-0749-4F34-A4DB-DDC12BD4BE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B38447-AEAF-40D9-B3D3-94404C144AE9}"/>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936412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071ABCB-C306-49F0-8D5D-0B890583C1CE}"/>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24A67F94-2250-4B3A-8424-1BC0A0BCB3FF}"/>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FB942D8-95BE-4CFD-BFCC-26209EC192CE}"/>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9DF6499A-D398-4CBC-AA22-4277539430FC}"/>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0D91493C-6480-4A3F-8836-1727CBA3C849}"/>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A546BFEE-D3D9-4B18-BA88-49F7C7D266E7}"/>
              </a:ext>
            </a:extLst>
          </p:cNvPr>
          <p:cNvSpPr>
            <a:spLocks noGrp="1"/>
          </p:cNvSpPr>
          <p:nvPr>
            <p:ph type="title"/>
          </p:nvPr>
        </p:nvSpPr>
        <p:spPr>
          <a:xfrm>
            <a:off x="2148186" y="959587"/>
            <a:ext cx="9076329" cy="1064277"/>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DEA5BD3-1A63-4F94-ADFA-5CA2A414DE16}"/>
              </a:ext>
            </a:extLst>
          </p:cNvPr>
          <p:cNvSpPr>
            <a:spLocks noGrp="1"/>
          </p:cNvSpPr>
          <p:nvPr>
            <p:ph type="body" orient="vert" idx="1"/>
          </p:nvPr>
        </p:nvSpPr>
        <p:spPr>
          <a:xfrm>
            <a:off x="2148186" y="2248257"/>
            <a:ext cx="9076329" cy="365015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421888E-6FA1-446E-A77C-7D26923F6BAA}"/>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5" name="Footer Placeholder 4">
            <a:extLst>
              <a:ext uri="{FF2B5EF4-FFF2-40B4-BE49-F238E27FC236}">
                <a16:creationId xmlns:a16="http://schemas.microsoft.com/office/drawing/2014/main" id="{5A33313F-58CA-4397-A3B4-71B068D1E2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CC6AB3-89E2-4B6A-A5F3-3FB781C1AA8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243241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7BC2869-B8E0-44C7-801E-BA0C2C1B5E82}"/>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BA7CEB8F-94FA-4A87-AA80-066173AA5C5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4F9817E-A26F-4D7B-82A1-FA647EE4C86F}"/>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0E734839-B51C-4112-A4D8-DDFCB7F84A6F}"/>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51DFF651-C17F-4B2C-A962-32FA4958BCFA}"/>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DE9B263D-CDF8-431B-A5D1-9687649138B5}"/>
              </a:ext>
            </a:extLst>
          </p:cNvPr>
          <p:cNvSpPr>
            <a:spLocks noGrp="1"/>
          </p:cNvSpPr>
          <p:nvPr>
            <p:ph type="title" orient="vert"/>
          </p:nvPr>
        </p:nvSpPr>
        <p:spPr>
          <a:xfrm>
            <a:off x="9131030" y="866253"/>
            <a:ext cx="2222769" cy="5310710"/>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7FB6B9BE-E660-4F3A-ABA1-86667DC133EB}"/>
              </a:ext>
            </a:extLst>
          </p:cNvPr>
          <p:cNvSpPr>
            <a:spLocks noGrp="1"/>
          </p:cNvSpPr>
          <p:nvPr>
            <p:ph type="body" orient="vert" idx="1"/>
          </p:nvPr>
        </p:nvSpPr>
        <p:spPr>
          <a:xfrm>
            <a:off x="838200" y="866253"/>
            <a:ext cx="8164286" cy="531071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A082700-F509-4302-AE0E-6CC56401A40F}"/>
              </a:ext>
            </a:extLst>
          </p:cNvPr>
          <p:cNvSpPr>
            <a:spLocks noGrp="1"/>
          </p:cNvSpPr>
          <p:nvPr>
            <p:ph type="dt" sz="half" idx="10"/>
          </p:nvPr>
        </p:nvSpPr>
        <p:spPr/>
        <p:txBody>
          <a:bodyPr/>
          <a:lstStyle/>
          <a:p>
            <a:fld id="{11008460-8B2F-4AAA-A4E2-10730069204C}" type="datetimeFigureOut">
              <a:rPr lang="en-US" smtClean="0"/>
              <a:t>3/3/2023</a:t>
            </a:fld>
            <a:endParaRPr lang="en-US"/>
          </a:p>
        </p:txBody>
      </p:sp>
      <p:sp>
        <p:nvSpPr>
          <p:cNvPr id="5" name="Footer Placeholder 4">
            <a:extLst>
              <a:ext uri="{FF2B5EF4-FFF2-40B4-BE49-F238E27FC236}">
                <a16:creationId xmlns:a16="http://schemas.microsoft.com/office/drawing/2014/main" id="{0303BD63-5B0C-4FB3-8434-8EA1A84F2D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F3E9EB-019B-4F03-8147-D6CBA6B1E67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352521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206359A-F1E3-49EE-BBC2-40888C4A3628}"/>
              </a:ext>
            </a:extLst>
          </p:cNvPr>
          <p:cNvGrpSpPr/>
          <p:nvPr/>
        </p:nvGrpSpPr>
        <p:grpSpPr>
          <a:xfrm>
            <a:off x="9265700" y="2026"/>
            <a:ext cx="2926300" cy="5030922"/>
            <a:chOff x="9265700" y="2026"/>
            <a:chExt cx="2926300" cy="5030922"/>
          </a:xfrm>
        </p:grpSpPr>
        <p:sp>
          <p:nvSpPr>
            <p:cNvPr id="8" name="Freeform: Shape 7">
              <a:extLst>
                <a:ext uri="{FF2B5EF4-FFF2-40B4-BE49-F238E27FC236}">
                  <a16:creationId xmlns:a16="http://schemas.microsoft.com/office/drawing/2014/main" id="{CED90C42-6A0F-48E8-BF96-7D3E2A395EC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DA0863A-55F7-4EB0-9451-F3EE4D65DBDB}"/>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E7CFE2-40F6-44B2-8AAD-0C384EEFCF7E}"/>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9F0D6A17-AA80-4608-8660-8D1587A17704}"/>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laceholder 1">
            <a:extLst>
              <a:ext uri="{FF2B5EF4-FFF2-40B4-BE49-F238E27FC236}">
                <a16:creationId xmlns:a16="http://schemas.microsoft.com/office/drawing/2014/main" id="{7E11B74D-DF90-4993-88AE-4D05C91F2A96}"/>
              </a:ext>
            </a:extLst>
          </p:cNvPr>
          <p:cNvSpPr>
            <a:spLocks noGrp="1"/>
          </p:cNvSpPr>
          <p:nvPr>
            <p:ph type="title"/>
          </p:nvPr>
        </p:nvSpPr>
        <p:spPr>
          <a:xfrm>
            <a:off x="966744" y="959587"/>
            <a:ext cx="9076329" cy="1064277"/>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79B3DE9-A495-4E75-819D-E0B2E5505072}"/>
              </a:ext>
            </a:extLst>
          </p:cNvPr>
          <p:cNvSpPr>
            <a:spLocks noGrp="1"/>
          </p:cNvSpPr>
          <p:nvPr>
            <p:ph type="body" idx="1"/>
          </p:nvPr>
        </p:nvSpPr>
        <p:spPr>
          <a:xfrm>
            <a:off x="966744" y="2248257"/>
            <a:ext cx="9076329" cy="365015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02430AC-DB07-423B-A52A-0065639AFE68}"/>
              </a:ext>
            </a:extLst>
          </p:cNvPr>
          <p:cNvSpPr>
            <a:spLocks noGrp="1"/>
          </p:cNvSpPr>
          <p:nvPr>
            <p:ph type="dt" sz="half" idx="2"/>
          </p:nvPr>
        </p:nvSpPr>
        <p:spPr>
          <a:xfrm>
            <a:off x="8266975" y="6356350"/>
            <a:ext cx="2960914"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11008460-8B2F-4AAA-A4E2-10730069204C}" type="datetimeFigureOut">
              <a:rPr lang="en-US" smtClean="0"/>
              <a:pPr/>
              <a:t>3/3/2023</a:t>
            </a:fld>
            <a:endParaRPr lang="en-US" dirty="0"/>
          </a:p>
        </p:txBody>
      </p:sp>
      <p:sp>
        <p:nvSpPr>
          <p:cNvPr id="5" name="Footer Placeholder 4">
            <a:extLst>
              <a:ext uri="{FF2B5EF4-FFF2-40B4-BE49-F238E27FC236}">
                <a16:creationId xmlns:a16="http://schemas.microsoft.com/office/drawing/2014/main" id="{485FAFC9-FA18-4C55-8C92-B17603CAEEDC}"/>
              </a:ext>
            </a:extLst>
          </p:cNvPr>
          <p:cNvSpPr>
            <a:spLocks noGrp="1"/>
          </p:cNvSpPr>
          <p:nvPr>
            <p:ph type="ftr" sz="quarter" idx="3"/>
          </p:nvPr>
        </p:nvSpPr>
        <p:spPr>
          <a:xfrm>
            <a:off x="966745" y="501128"/>
            <a:ext cx="3311342" cy="365125"/>
          </a:xfrm>
          <a:prstGeom prst="rect">
            <a:avLst/>
          </a:prstGeom>
        </p:spPr>
        <p:txBody>
          <a:bodyPr vert="horz" lIns="91440" tIns="45720" rIns="91440" bIns="45720" rtlCol="0" anchor="ctr"/>
          <a:lstStyle>
            <a:lvl1pPr algn="l">
              <a:defRPr sz="1000" i="0">
                <a:solidFill>
                  <a:schemeClr val="tx2">
                    <a:alpha val="85000"/>
                  </a:schemeClr>
                </a:solidFill>
              </a:defRPr>
            </a:lvl1pPr>
          </a:lstStyle>
          <a:p>
            <a:endParaRPr lang="en-US" dirty="0"/>
          </a:p>
        </p:txBody>
      </p:sp>
      <p:sp>
        <p:nvSpPr>
          <p:cNvPr id="6" name="Slide Number Placeholder 5">
            <a:extLst>
              <a:ext uri="{FF2B5EF4-FFF2-40B4-BE49-F238E27FC236}">
                <a16:creationId xmlns:a16="http://schemas.microsoft.com/office/drawing/2014/main" id="{67D5A493-61FB-4764-90B6-8CC218A781C9}"/>
              </a:ext>
            </a:extLst>
          </p:cNvPr>
          <p:cNvSpPr>
            <a:spLocks noGrp="1"/>
          </p:cNvSpPr>
          <p:nvPr>
            <p:ph type="sldNum" sz="quarter" idx="4"/>
          </p:nvPr>
        </p:nvSpPr>
        <p:spPr>
          <a:xfrm>
            <a:off x="11239498" y="6356350"/>
            <a:ext cx="515479"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0946259B-8396-46CD-AD42-FDEDA89DA278}" type="slidenum">
              <a:rPr lang="en-US" smtClean="0"/>
              <a:pPr/>
              <a:t>‹#›</a:t>
            </a:fld>
            <a:endParaRPr lang="en-US" dirty="0"/>
          </a:p>
        </p:txBody>
      </p:sp>
    </p:spTree>
    <p:extLst>
      <p:ext uri="{BB962C8B-B14F-4D97-AF65-F5344CB8AC3E}">
        <p14:creationId xmlns:p14="http://schemas.microsoft.com/office/powerpoint/2010/main" val="309562300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01" r:id="rId5"/>
    <p:sldLayoutId id="2147483706" r:id="rId6"/>
    <p:sldLayoutId id="2147483702" r:id="rId7"/>
    <p:sldLayoutId id="2147483703" r:id="rId8"/>
    <p:sldLayoutId id="2147483704" r:id="rId9"/>
    <p:sldLayoutId id="2147483705" r:id="rId10"/>
    <p:sldLayoutId id="2147483707"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SzPct val="150000"/>
        <a:buFont typeface="Goudy Old Style" panose="02020502050305020303" pitchFamily="18" charset="0"/>
        <a:buChar char="∙"/>
        <a:defRPr sz="2000" kern="1200">
          <a:solidFill>
            <a:schemeClr val="tx2"/>
          </a:solidFill>
          <a:latin typeface="+mn-lt"/>
          <a:ea typeface="+mn-ea"/>
          <a:cs typeface="+mn-cs"/>
        </a:defRPr>
      </a:lvl1pPr>
      <a:lvl2pPr marL="274320" indent="0" algn="l" defTabSz="914400" rtl="0" eaLnBrk="1" latinLnBrk="0" hangingPunct="1">
        <a:lnSpc>
          <a:spcPct val="110000"/>
        </a:lnSpc>
        <a:spcBef>
          <a:spcPts val="500"/>
        </a:spcBef>
        <a:buFontTx/>
        <a:buNone/>
        <a:defRPr sz="1800" kern="1200">
          <a:solidFill>
            <a:schemeClr val="tx2"/>
          </a:solidFill>
          <a:latin typeface="+mn-lt"/>
          <a:ea typeface="+mn-ea"/>
          <a:cs typeface="+mn-cs"/>
        </a:defRPr>
      </a:lvl2pPr>
      <a:lvl3pPr marL="548640" indent="-228600" algn="l" defTabSz="914400" rtl="0" eaLnBrk="1" latinLnBrk="0" hangingPunct="1">
        <a:lnSpc>
          <a:spcPct val="110000"/>
        </a:lnSpc>
        <a:spcBef>
          <a:spcPts val="500"/>
        </a:spcBef>
        <a:buSzPct val="150000"/>
        <a:buFont typeface="Goudy Old Style" panose="02020502050305020303" pitchFamily="18" charset="0"/>
        <a:buChar char="∙"/>
        <a:defRPr sz="1600" kern="1200">
          <a:solidFill>
            <a:schemeClr val="tx2"/>
          </a:solidFill>
          <a:latin typeface="+mn-lt"/>
          <a:ea typeface="+mn-ea"/>
          <a:cs typeface="+mn-cs"/>
        </a:defRPr>
      </a:lvl3pPr>
      <a:lvl4pPr marL="59436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4pPr>
      <a:lvl5pPr marL="822960" indent="-228600" algn="l" defTabSz="914400" rtl="0" eaLnBrk="1" latinLnBrk="0" hangingPunct="1">
        <a:lnSpc>
          <a:spcPct val="110000"/>
        </a:lnSpc>
        <a:spcBef>
          <a:spcPts val="500"/>
        </a:spcBef>
        <a:buSzPct val="150000"/>
        <a:buFont typeface="Goudy Old Style" panose="02020502050305020303" pitchFamily="18"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958DF84-F5C6-794F-8945-485D6C107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lorful light bulb with business icons">
            <a:extLst>
              <a:ext uri="{FF2B5EF4-FFF2-40B4-BE49-F238E27FC236}">
                <a16:creationId xmlns:a16="http://schemas.microsoft.com/office/drawing/2014/main" id="{3DF2DFD3-B347-5FDB-9CFA-16A7DE5211DE}"/>
              </a:ext>
            </a:extLst>
          </p:cNvPr>
          <p:cNvPicPr>
            <a:picLocks noChangeAspect="1"/>
          </p:cNvPicPr>
          <p:nvPr/>
        </p:nvPicPr>
        <p:blipFill rotWithShape="1">
          <a:blip r:embed="rId2"/>
          <a:srcRect t="11465" b="8178"/>
          <a:stretch/>
        </p:blipFill>
        <p:spPr>
          <a:xfrm>
            <a:off x="0" y="54843"/>
            <a:ext cx="12191979" cy="6857989"/>
          </a:xfrm>
          <a:prstGeom prst="rect">
            <a:avLst/>
          </a:prstGeom>
        </p:spPr>
      </p:pic>
      <p:sp useBgFill="1">
        <p:nvSpPr>
          <p:cNvPr id="11" name="Freeform: Shape 10">
            <a:extLst>
              <a:ext uri="{FF2B5EF4-FFF2-40B4-BE49-F238E27FC236}">
                <a16:creationId xmlns:a16="http://schemas.microsoft.com/office/drawing/2014/main" id="{4AF0997A-7C0F-4AD2-BA90-5FE341A17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595" y="805231"/>
            <a:ext cx="3876811" cy="5245563"/>
          </a:xfrm>
          <a:custGeom>
            <a:avLst/>
            <a:gdLst>
              <a:gd name="connsiteX0" fmla="*/ 1941583 w 3876811"/>
              <a:gd name="connsiteY0" fmla="*/ 0 h 5245563"/>
              <a:gd name="connsiteX1" fmla="*/ 2111641 w 3876811"/>
              <a:gd name="connsiteY1" fmla="*/ 149097 h 5245563"/>
              <a:gd name="connsiteX2" fmla="*/ 3370493 w 3876811"/>
              <a:gd name="connsiteY2" fmla="*/ 774451 h 5245563"/>
              <a:gd name="connsiteX3" fmla="*/ 3876811 w 3876811"/>
              <a:gd name="connsiteY3" fmla="*/ 1854684 h 5245563"/>
              <a:gd name="connsiteX4" fmla="*/ 3876811 w 3876811"/>
              <a:gd name="connsiteY4" fmla="*/ 2019920 h 5245563"/>
              <a:gd name="connsiteX5" fmla="*/ 3876811 w 3876811"/>
              <a:gd name="connsiteY5" fmla="*/ 2491569 h 5245563"/>
              <a:gd name="connsiteX6" fmla="*/ 3876811 w 3876811"/>
              <a:gd name="connsiteY6" fmla="*/ 2753995 h 5245563"/>
              <a:gd name="connsiteX7" fmla="*/ 3876811 w 3876811"/>
              <a:gd name="connsiteY7" fmla="*/ 3115353 h 5245563"/>
              <a:gd name="connsiteX8" fmla="*/ 3876811 w 3876811"/>
              <a:gd name="connsiteY8" fmla="*/ 3390879 h 5245563"/>
              <a:gd name="connsiteX9" fmla="*/ 3370493 w 3876811"/>
              <a:gd name="connsiteY9" fmla="*/ 4471114 h 5245563"/>
              <a:gd name="connsiteX10" fmla="*/ 2111639 w 3876811"/>
              <a:gd name="connsiteY10" fmla="*/ 5096465 h 5245563"/>
              <a:gd name="connsiteX11" fmla="*/ 1935228 w 3876811"/>
              <a:gd name="connsiteY11" fmla="*/ 5245563 h 5245563"/>
              <a:gd name="connsiteX12" fmla="*/ 1765171 w 3876811"/>
              <a:gd name="connsiteY12" fmla="*/ 5096465 h 5245563"/>
              <a:gd name="connsiteX13" fmla="*/ 506317 w 3876811"/>
              <a:gd name="connsiteY13" fmla="*/ 4471114 h 5245563"/>
              <a:gd name="connsiteX14" fmla="*/ 0 w 3876811"/>
              <a:gd name="connsiteY14" fmla="*/ 3390879 h 5245563"/>
              <a:gd name="connsiteX15" fmla="*/ 0 w 3876811"/>
              <a:gd name="connsiteY15" fmla="*/ 3115353 h 5245563"/>
              <a:gd name="connsiteX16" fmla="*/ 0 w 3876811"/>
              <a:gd name="connsiteY16" fmla="*/ 2753995 h 5245563"/>
              <a:gd name="connsiteX17" fmla="*/ 0 w 3876811"/>
              <a:gd name="connsiteY17" fmla="*/ 2491569 h 5245563"/>
              <a:gd name="connsiteX18" fmla="*/ 0 w 3876811"/>
              <a:gd name="connsiteY18" fmla="*/ 2019920 h 5245563"/>
              <a:gd name="connsiteX19" fmla="*/ 0 w 3876811"/>
              <a:gd name="connsiteY19" fmla="*/ 1854684 h 5245563"/>
              <a:gd name="connsiteX20" fmla="*/ 506318 w 3876811"/>
              <a:gd name="connsiteY20" fmla="*/ 774451 h 5245563"/>
              <a:gd name="connsiteX21" fmla="*/ 1765173 w 3876811"/>
              <a:gd name="connsiteY21" fmla="*/ 149097 h 52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A336E50-DA1A-4FC9-BAC7-7E7F33726419}"/>
              </a:ext>
            </a:extLst>
          </p:cNvPr>
          <p:cNvSpPr>
            <a:spLocks noGrp="1"/>
          </p:cNvSpPr>
          <p:nvPr>
            <p:ph type="ctrTitle"/>
          </p:nvPr>
        </p:nvSpPr>
        <p:spPr>
          <a:xfrm>
            <a:off x="1473389" y="1341139"/>
            <a:ext cx="3149221" cy="2142699"/>
          </a:xfrm>
        </p:spPr>
        <p:txBody>
          <a:bodyPr anchor="b">
            <a:normAutofit/>
          </a:bodyPr>
          <a:lstStyle/>
          <a:p>
            <a:pPr algn="ctr"/>
            <a:r>
              <a:rPr lang="en-US" sz="4000" dirty="0"/>
              <a:t>Working in Teams </a:t>
            </a:r>
            <a:endParaRPr lang="en-GB" sz="4000" dirty="0"/>
          </a:p>
        </p:txBody>
      </p:sp>
      <p:sp>
        <p:nvSpPr>
          <p:cNvPr id="3" name="Subtitle 2">
            <a:extLst>
              <a:ext uri="{FF2B5EF4-FFF2-40B4-BE49-F238E27FC236}">
                <a16:creationId xmlns:a16="http://schemas.microsoft.com/office/drawing/2014/main" id="{CE667264-80B1-4754-91D6-1218B6236BE3}"/>
              </a:ext>
            </a:extLst>
          </p:cNvPr>
          <p:cNvSpPr>
            <a:spLocks noGrp="1"/>
          </p:cNvSpPr>
          <p:nvPr>
            <p:ph type="subTitle" idx="1"/>
          </p:nvPr>
        </p:nvSpPr>
        <p:spPr>
          <a:xfrm>
            <a:off x="1378337" y="3542945"/>
            <a:ext cx="3339323" cy="1973916"/>
          </a:xfrm>
        </p:spPr>
        <p:txBody>
          <a:bodyPr anchor="t">
            <a:normAutofit/>
          </a:bodyPr>
          <a:lstStyle/>
          <a:p>
            <a:pPr algn="ctr"/>
            <a:r>
              <a:rPr lang="en-US" sz="1600" dirty="0"/>
              <a:t>Jubli aktar </a:t>
            </a:r>
          </a:p>
          <a:p>
            <a:pPr algn="ctr"/>
            <a:r>
              <a:rPr lang="en-US" sz="1600" dirty="0"/>
              <a:t>2128699</a:t>
            </a:r>
          </a:p>
          <a:p>
            <a:pPr algn="ctr"/>
            <a:r>
              <a:rPr lang="en-US" sz="1200" dirty="0"/>
              <a:t>Module code: </a:t>
            </a:r>
            <a:r>
              <a:rPr lang="en-US" sz="1400" dirty="0"/>
              <a:t>LCHS4005</a:t>
            </a:r>
            <a:endParaRPr lang="en-US" sz="1200" dirty="0"/>
          </a:p>
          <a:p>
            <a:pPr algn="ctr"/>
            <a:r>
              <a:rPr lang="en-GB" sz="1400" dirty="0"/>
              <a:t>Module leader:</a:t>
            </a:r>
            <a:endParaRPr lang="en-GB" sz="1600" dirty="0"/>
          </a:p>
          <a:p>
            <a:pPr algn="ctr"/>
            <a:r>
              <a:rPr lang="en-GB" sz="1600" dirty="0"/>
              <a:t>Opeyemil odejimi</a:t>
            </a:r>
          </a:p>
        </p:txBody>
      </p:sp>
      <p:sp>
        <p:nvSpPr>
          <p:cNvPr id="13" name="Freeform: Shape 12">
            <a:extLst>
              <a:ext uri="{FF2B5EF4-FFF2-40B4-BE49-F238E27FC236}">
                <a16:creationId xmlns:a16="http://schemas.microsoft.com/office/drawing/2014/main" id="{72E67446-732B-4F72-8560-6FABB6CB2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01790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018C2-635C-4658-AE95-E51E81E44535}"/>
              </a:ext>
            </a:extLst>
          </p:cNvPr>
          <p:cNvSpPr>
            <a:spLocks noGrp="1"/>
          </p:cNvSpPr>
          <p:nvPr>
            <p:ph type="title"/>
          </p:nvPr>
        </p:nvSpPr>
        <p:spPr>
          <a:xfrm>
            <a:off x="572107" y="410947"/>
            <a:ext cx="9076329" cy="1064277"/>
          </a:xfrm>
        </p:spPr>
        <p:txBody>
          <a:bodyPr/>
          <a:lstStyle/>
          <a:p>
            <a:r>
              <a:rPr lang="en-US" dirty="0"/>
              <a:t>What is Teamwork? </a:t>
            </a:r>
            <a:endParaRPr lang="en-GB" dirty="0"/>
          </a:p>
        </p:txBody>
      </p:sp>
      <p:sp>
        <p:nvSpPr>
          <p:cNvPr id="3" name="Content Placeholder 2">
            <a:extLst>
              <a:ext uri="{FF2B5EF4-FFF2-40B4-BE49-F238E27FC236}">
                <a16:creationId xmlns:a16="http://schemas.microsoft.com/office/drawing/2014/main" id="{2767FF80-4484-4556-96AC-E31917E51A65}"/>
              </a:ext>
            </a:extLst>
          </p:cNvPr>
          <p:cNvSpPr>
            <a:spLocks noGrp="1"/>
          </p:cNvSpPr>
          <p:nvPr>
            <p:ph idx="1"/>
          </p:nvPr>
        </p:nvSpPr>
        <p:spPr>
          <a:xfrm>
            <a:off x="572106" y="1475224"/>
            <a:ext cx="9076329" cy="3650155"/>
          </a:xfrm>
        </p:spPr>
        <p:txBody>
          <a:bodyPr>
            <a:normAutofit/>
          </a:bodyPr>
          <a:lstStyle/>
          <a:p>
            <a:pPr marL="0" indent="0">
              <a:buNone/>
            </a:pPr>
            <a:r>
              <a:rPr lang="en-US" sz="2200" dirty="0">
                <a:solidFill>
                  <a:schemeClr val="accent1">
                    <a:lumMod val="75000"/>
                  </a:schemeClr>
                </a:solidFill>
              </a:rPr>
              <a:t>The term "teamwork skills" describes a group of connected skills and abilities that enables individuals to collaborate with people in a planned and empathic manner in a variety of settings, meetings, and projects, stated by (Indeed, 2021). </a:t>
            </a:r>
          </a:p>
        </p:txBody>
      </p:sp>
      <p:sp>
        <p:nvSpPr>
          <p:cNvPr id="4" name="Rectangle: Rounded Corners 3">
            <a:extLst>
              <a:ext uri="{FF2B5EF4-FFF2-40B4-BE49-F238E27FC236}">
                <a16:creationId xmlns:a16="http://schemas.microsoft.com/office/drawing/2014/main" id="{A6B3A8E8-4D21-4BB8-BC09-D6BF6934E861}"/>
              </a:ext>
            </a:extLst>
          </p:cNvPr>
          <p:cNvSpPr/>
          <p:nvPr/>
        </p:nvSpPr>
        <p:spPr>
          <a:xfrm>
            <a:off x="572105" y="3007360"/>
            <a:ext cx="1744375" cy="6968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t>Group</a:t>
            </a:r>
          </a:p>
        </p:txBody>
      </p:sp>
      <p:cxnSp>
        <p:nvCxnSpPr>
          <p:cNvPr id="8" name="Straight Arrow Connector 7">
            <a:extLst>
              <a:ext uri="{FF2B5EF4-FFF2-40B4-BE49-F238E27FC236}">
                <a16:creationId xmlns:a16="http://schemas.microsoft.com/office/drawing/2014/main" id="{EF4961D8-FC9B-45F7-A794-64F69A00F7AE}"/>
              </a:ext>
            </a:extLst>
          </p:cNvPr>
          <p:cNvCxnSpPr>
            <a:cxnSpLocks/>
          </p:cNvCxnSpPr>
          <p:nvPr/>
        </p:nvCxnSpPr>
        <p:spPr>
          <a:xfrm>
            <a:off x="2316480" y="3429000"/>
            <a:ext cx="97536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Rectangle: Rounded Corners 8">
            <a:extLst>
              <a:ext uri="{FF2B5EF4-FFF2-40B4-BE49-F238E27FC236}">
                <a16:creationId xmlns:a16="http://schemas.microsoft.com/office/drawing/2014/main" id="{268D1BEB-6879-4A20-88F8-B62CBB1C226D}"/>
              </a:ext>
            </a:extLst>
          </p:cNvPr>
          <p:cNvSpPr/>
          <p:nvPr/>
        </p:nvSpPr>
        <p:spPr>
          <a:xfrm>
            <a:off x="3309015" y="3153837"/>
            <a:ext cx="1584960" cy="5503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lumMod val="95000"/>
                    <a:lumOff val="5000"/>
                  </a:schemeClr>
                </a:solidFill>
              </a:rPr>
              <a:t>Formal</a:t>
            </a:r>
          </a:p>
        </p:txBody>
      </p:sp>
      <p:cxnSp>
        <p:nvCxnSpPr>
          <p:cNvPr id="13" name="Straight Arrow Connector 12">
            <a:extLst>
              <a:ext uri="{FF2B5EF4-FFF2-40B4-BE49-F238E27FC236}">
                <a16:creationId xmlns:a16="http://schemas.microsoft.com/office/drawing/2014/main" id="{9C31F702-8DBE-48E8-92C3-F3BA0BA3B457}"/>
              </a:ext>
            </a:extLst>
          </p:cNvPr>
          <p:cNvCxnSpPr>
            <a:cxnSpLocks/>
          </p:cNvCxnSpPr>
          <p:nvPr/>
        </p:nvCxnSpPr>
        <p:spPr>
          <a:xfrm>
            <a:off x="4893975" y="3471856"/>
            <a:ext cx="99253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8B25EE2A-FEDD-4CD7-A2DF-EA49F9448EEB}"/>
              </a:ext>
            </a:extLst>
          </p:cNvPr>
          <p:cNvSpPr/>
          <p:nvPr/>
        </p:nvSpPr>
        <p:spPr>
          <a:xfrm>
            <a:off x="6096000" y="2910834"/>
            <a:ext cx="3119120" cy="15866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i="1" dirty="0"/>
              <a:t>Formal Groups are teams assembled by an </a:t>
            </a:r>
            <a:r>
              <a:rPr lang="en-US" sz="2000" i="1" dirty="0" err="1"/>
              <a:t>organisation</a:t>
            </a:r>
            <a:r>
              <a:rPr lang="en-US" sz="2000" i="1" dirty="0"/>
              <a:t> with the aim of completing a particular objective, </a:t>
            </a:r>
            <a:r>
              <a:rPr lang="en-GB" sz="2000" i="1" dirty="0"/>
              <a:t>(S, 2018).</a:t>
            </a:r>
          </a:p>
        </p:txBody>
      </p:sp>
      <p:pic>
        <p:nvPicPr>
          <p:cNvPr id="16" name="Picture 15">
            <a:extLst>
              <a:ext uri="{FF2B5EF4-FFF2-40B4-BE49-F238E27FC236}">
                <a16:creationId xmlns:a16="http://schemas.microsoft.com/office/drawing/2014/main" id="{0F75BA7F-3E57-4DE9-8A59-EDFDACB57038}"/>
              </a:ext>
            </a:extLst>
          </p:cNvPr>
          <p:cNvPicPr>
            <a:picLocks noChangeAspect="1"/>
          </p:cNvPicPr>
          <p:nvPr/>
        </p:nvPicPr>
        <p:blipFill>
          <a:blip r:embed="rId2"/>
          <a:stretch>
            <a:fillRect/>
          </a:stretch>
        </p:blipFill>
        <p:spPr>
          <a:xfrm>
            <a:off x="1208738" y="3946492"/>
            <a:ext cx="4064302" cy="2709535"/>
          </a:xfrm>
          <a:prstGeom prst="rect">
            <a:avLst/>
          </a:prstGeom>
        </p:spPr>
      </p:pic>
      <p:cxnSp>
        <p:nvCxnSpPr>
          <p:cNvPr id="18" name="Straight Arrow Connector 17">
            <a:extLst>
              <a:ext uri="{FF2B5EF4-FFF2-40B4-BE49-F238E27FC236}">
                <a16:creationId xmlns:a16="http://schemas.microsoft.com/office/drawing/2014/main" id="{07E3FB4D-0EB9-4CE9-AB97-0DA602529CF2}"/>
              </a:ext>
            </a:extLst>
          </p:cNvPr>
          <p:cNvCxnSpPr>
            <a:cxnSpLocks/>
          </p:cNvCxnSpPr>
          <p:nvPr/>
        </p:nvCxnSpPr>
        <p:spPr>
          <a:xfrm flipH="1">
            <a:off x="6680200" y="4497491"/>
            <a:ext cx="228600" cy="7476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A96D46C5-F31A-407B-A5DB-042B65CA252E}"/>
              </a:ext>
            </a:extLst>
          </p:cNvPr>
          <p:cNvSpPr txBox="1"/>
          <p:nvPr/>
        </p:nvSpPr>
        <p:spPr>
          <a:xfrm>
            <a:off x="5489575" y="5198204"/>
            <a:ext cx="2381250" cy="400110"/>
          </a:xfrm>
          <a:prstGeom prst="rect">
            <a:avLst/>
          </a:prstGeom>
          <a:noFill/>
        </p:spPr>
        <p:txBody>
          <a:bodyPr wrap="square" rtlCol="0">
            <a:spAutoFit/>
          </a:bodyPr>
          <a:lstStyle/>
          <a:p>
            <a:r>
              <a:rPr lang="en-GB" sz="2000" dirty="0"/>
              <a:t>Person centred care </a:t>
            </a:r>
          </a:p>
        </p:txBody>
      </p:sp>
      <p:cxnSp>
        <p:nvCxnSpPr>
          <p:cNvPr id="22" name="Straight Arrow Connector 21">
            <a:extLst>
              <a:ext uri="{FF2B5EF4-FFF2-40B4-BE49-F238E27FC236}">
                <a16:creationId xmlns:a16="http://schemas.microsoft.com/office/drawing/2014/main" id="{AC0BDAE4-FE19-481F-82AF-2F56C7F54D3B}"/>
              </a:ext>
            </a:extLst>
          </p:cNvPr>
          <p:cNvCxnSpPr/>
          <p:nvPr/>
        </p:nvCxnSpPr>
        <p:spPr>
          <a:xfrm>
            <a:off x="8188960" y="4479133"/>
            <a:ext cx="127000" cy="596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BB4BCDE3-887F-41B4-927B-0DE487626435}"/>
              </a:ext>
            </a:extLst>
          </p:cNvPr>
          <p:cNvSpPr txBox="1"/>
          <p:nvPr/>
        </p:nvSpPr>
        <p:spPr>
          <a:xfrm>
            <a:off x="7720575" y="4982666"/>
            <a:ext cx="1435100" cy="400110"/>
          </a:xfrm>
          <a:prstGeom prst="rect">
            <a:avLst/>
          </a:prstGeom>
          <a:noFill/>
        </p:spPr>
        <p:txBody>
          <a:bodyPr wrap="square" rtlCol="0">
            <a:spAutoFit/>
          </a:bodyPr>
          <a:lstStyle/>
          <a:p>
            <a:r>
              <a:rPr lang="en-GB" sz="2000" dirty="0"/>
              <a:t>Professional </a:t>
            </a:r>
          </a:p>
        </p:txBody>
      </p:sp>
      <p:cxnSp>
        <p:nvCxnSpPr>
          <p:cNvPr id="24" name="Straight Arrow Connector 23">
            <a:extLst>
              <a:ext uri="{FF2B5EF4-FFF2-40B4-BE49-F238E27FC236}">
                <a16:creationId xmlns:a16="http://schemas.microsoft.com/office/drawing/2014/main" id="{A5E2B8A8-438F-431F-85B3-0B926B21CBE9}"/>
              </a:ext>
            </a:extLst>
          </p:cNvPr>
          <p:cNvCxnSpPr>
            <a:cxnSpLocks/>
          </p:cNvCxnSpPr>
          <p:nvPr/>
        </p:nvCxnSpPr>
        <p:spPr>
          <a:xfrm>
            <a:off x="9241277" y="3704162"/>
            <a:ext cx="538480" cy="2423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04609097-2AB1-4F21-8DB7-2DB5C1C4F687}"/>
              </a:ext>
            </a:extLst>
          </p:cNvPr>
          <p:cNvSpPr txBox="1"/>
          <p:nvPr/>
        </p:nvSpPr>
        <p:spPr>
          <a:xfrm>
            <a:off x="9724658" y="3623326"/>
            <a:ext cx="1888665" cy="646331"/>
          </a:xfrm>
          <a:prstGeom prst="rect">
            <a:avLst/>
          </a:prstGeom>
          <a:noFill/>
        </p:spPr>
        <p:txBody>
          <a:bodyPr wrap="square" rtlCol="0">
            <a:spAutoFit/>
          </a:bodyPr>
          <a:lstStyle/>
          <a:p>
            <a:r>
              <a:rPr lang="en-GB" dirty="0"/>
              <a:t>Work gets done faster </a:t>
            </a:r>
          </a:p>
        </p:txBody>
      </p:sp>
      <p:cxnSp>
        <p:nvCxnSpPr>
          <p:cNvPr id="28" name="Straight Arrow Connector 27">
            <a:extLst>
              <a:ext uri="{FF2B5EF4-FFF2-40B4-BE49-F238E27FC236}">
                <a16:creationId xmlns:a16="http://schemas.microsoft.com/office/drawing/2014/main" id="{A8E58F0C-9702-4B35-8EED-5DC30726915A}"/>
              </a:ext>
            </a:extLst>
          </p:cNvPr>
          <p:cNvCxnSpPr>
            <a:cxnSpLocks/>
          </p:cNvCxnSpPr>
          <p:nvPr/>
        </p:nvCxnSpPr>
        <p:spPr>
          <a:xfrm>
            <a:off x="9177777" y="4406948"/>
            <a:ext cx="443749" cy="838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7F4AC0E-0B32-405C-8242-4E9CA8CF9040}"/>
              </a:ext>
            </a:extLst>
          </p:cNvPr>
          <p:cNvSpPr txBox="1"/>
          <p:nvPr/>
        </p:nvSpPr>
        <p:spPr>
          <a:xfrm>
            <a:off x="9280904" y="5206215"/>
            <a:ext cx="1473176" cy="369332"/>
          </a:xfrm>
          <a:prstGeom prst="rect">
            <a:avLst/>
          </a:prstGeom>
          <a:noFill/>
        </p:spPr>
        <p:txBody>
          <a:bodyPr wrap="square" rtlCol="0">
            <a:spAutoFit/>
          </a:bodyPr>
          <a:lstStyle/>
          <a:p>
            <a:r>
              <a:rPr lang="en-GB" dirty="0"/>
              <a:t>Holistic care</a:t>
            </a:r>
          </a:p>
        </p:txBody>
      </p:sp>
      <p:cxnSp>
        <p:nvCxnSpPr>
          <p:cNvPr id="32" name="Straight Arrow Connector 31">
            <a:extLst>
              <a:ext uri="{FF2B5EF4-FFF2-40B4-BE49-F238E27FC236}">
                <a16:creationId xmlns:a16="http://schemas.microsoft.com/office/drawing/2014/main" id="{F067C5C8-EA7B-4FB9-A38C-D6032D301BC0}"/>
              </a:ext>
            </a:extLst>
          </p:cNvPr>
          <p:cNvCxnSpPr/>
          <p:nvPr/>
        </p:nvCxnSpPr>
        <p:spPr>
          <a:xfrm>
            <a:off x="9779757" y="4572000"/>
            <a:ext cx="1193043" cy="10263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26964DE4-FB8F-43EE-B3E4-52F1C9B05AAC}"/>
              </a:ext>
            </a:extLst>
          </p:cNvPr>
          <p:cNvSpPr txBox="1"/>
          <p:nvPr/>
        </p:nvSpPr>
        <p:spPr>
          <a:xfrm>
            <a:off x="10458438" y="5507070"/>
            <a:ext cx="1736522" cy="646331"/>
          </a:xfrm>
          <a:prstGeom prst="rect">
            <a:avLst/>
          </a:prstGeom>
          <a:noFill/>
        </p:spPr>
        <p:txBody>
          <a:bodyPr wrap="square" rtlCol="0">
            <a:spAutoFit/>
          </a:bodyPr>
          <a:lstStyle/>
          <a:p>
            <a:r>
              <a:rPr lang="en-GB" dirty="0"/>
              <a:t>Support and success together </a:t>
            </a:r>
          </a:p>
        </p:txBody>
      </p:sp>
    </p:spTree>
    <p:extLst>
      <p:ext uri="{BB962C8B-B14F-4D97-AF65-F5344CB8AC3E}">
        <p14:creationId xmlns:p14="http://schemas.microsoft.com/office/powerpoint/2010/main" val="3278981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CCC4A-EEE7-4D3A-82BA-3AECDB3C4C6E}"/>
              </a:ext>
            </a:extLst>
          </p:cNvPr>
          <p:cNvSpPr>
            <a:spLocks noGrp="1"/>
          </p:cNvSpPr>
          <p:nvPr>
            <p:ph type="title"/>
          </p:nvPr>
        </p:nvSpPr>
        <p:spPr>
          <a:xfrm>
            <a:off x="798965" y="674361"/>
            <a:ext cx="9076329" cy="1064277"/>
          </a:xfrm>
        </p:spPr>
        <p:txBody>
          <a:bodyPr/>
          <a:lstStyle/>
          <a:p>
            <a:r>
              <a:rPr lang="en-US" dirty="0"/>
              <a:t>Teamwork within Health and Social Care</a:t>
            </a:r>
            <a:endParaRPr lang="en-GB" dirty="0"/>
          </a:p>
        </p:txBody>
      </p:sp>
      <p:sp>
        <p:nvSpPr>
          <p:cNvPr id="3" name="Content Placeholder 2">
            <a:extLst>
              <a:ext uri="{FF2B5EF4-FFF2-40B4-BE49-F238E27FC236}">
                <a16:creationId xmlns:a16="http://schemas.microsoft.com/office/drawing/2014/main" id="{6D8FB301-923B-43C7-82F2-A49A2DB4959A}"/>
              </a:ext>
            </a:extLst>
          </p:cNvPr>
          <p:cNvSpPr>
            <a:spLocks noGrp="1"/>
          </p:cNvSpPr>
          <p:nvPr>
            <p:ph idx="1"/>
          </p:nvPr>
        </p:nvSpPr>
        <p:spPr>
          <a:xfrm>
            <a:off x="673324" y="1671527"/>
            <a:ext cx="4930716" cy="1697426"/>
          </a:xfrm>
        </p:spPr>
        <p:txBody>
          <a:bodyPr>
            <a:normAutofit/>
          </a:bodyPr>
          <a:lstStyle/>
          <a:p>
            <a:pPr marL="0" indent="0">
              <a:buNone/>
            </a:pPr>
            <a:r>
              <a:rPr lang="en-US" sz="1800" dirty="0">
                <a:solidFill>
                  <a:schemeClr val="accent1">
                    <a:lumMod val="75000"/>
                  </a:schemeClr>
                </a:solidFill>
              </a:rPr>
              <a:t>Teamwork in the healthcare system can immediately and positively impact patient safety and success. With an increase in founder and the difficulty of care specialty, there is an increasing need for effective teamworks, stated by </a:t>
            </a:r>
            <a:r>
              <a:rPr lang="en-GB" sz="1800" dirty="0">
                <a:solidFill>
                  <a:schemeClr val="accent1">
                    <a:lumMod val="75000"/>
                  </a:schemeClr>
                </a:solidFill>
              </a:rPr>
              <a:t>(</a:t>
            </a:r>
            <a:r>
              <a:rPr lang="en-GB" sz="1800" dirty="0" err="1">
                <a:solidFill>
                  <a:schemeClr val="accent1">
                    <a:lumMod val="75000"/>
                  </a:schemeClr>
                </a:solidFill>
              </a:rPr>
              <a:t>Babiker</a:t>
            </a:r>
            <a:r>
              <a:rPr lang="en-GB" sz="1800" dirty="0">
                <a:solidFill>
                  <a:schemeClr val="accent1">
                    <a:lumMod val="75000"/>
                  </a:schemeClr>
                </a:solidFill>
              </a:rPr>
              <a:t> et al., 2014). </a:t>
            </a:r>
          </a:p>
        </p:txBody>
      </p:sp>
      <p:sp>
        <p:nvSpPr>
          <p:cNvPr id="4" name="TextBox 3">
            <a:extLst>
              <a:ext uri="{FF2B5EF4-FFF2-40B4-BE49-F238E27FC236}">
                <a16:creationId xmlns:a16="http://schemas.microsoft.com/office/drawing/2014/main" id="{8FDC32D9-82E2-4560-9458-DA67F3CF38C1}"/>
              </a:ext>
            </a:extLst>
          </p:cNvPr>
          <p:cNvSpPr txBox="1"/>
          <p:nvPr/>
        </p:nvSpPr>
        <p:spPr>
          <a:xfrm>
            <a:off x="6272844" y="1767908"/>
            <a:ext cx="5165622" cy="4616648"/>
          </a:xfrm>
          <a:prstGeom prst="rect">
            <a:avLst/>
          </a:prstGeom>
          <a:noFill/>
        </p:spPr>
        <p:txBody>
          <a:bodyPr wrap="square" rtlCol="0">
            <a:spAutoFit/>
          </a:bodyPr>
          <a:lstStyle/>
          <a:p>
            <a:pPr marL="0" indent="0">
              <a:buNone/>
            </a:pPr>
            <a:r>
              <a:rPr lang="en-US" sz="2400" dirty="0">
                <a:latin typeface="+mj-lt"/>
              </a:rPr>
              <a:t>The importance?</a:t>
            </a:r>
          </a:p>
          <a:p>
            <a:pPr marL="0" indent="0">
              <a:buNone/>
            </a:pPr>
            <a:r>
              <a:rPr lang="en-US" dirty="0">
                <a:solidFill>
                  <a:srgbClr val="7030A0"/>
                </a:solidFill>
              </a:rPr>
              <a:t>Teamwork is important because no matter what industry of employment anyone works in, it will nearly always work as part of a team because most organisations have teams in every department and division. Understanding and keeping yourself engaged with team members will help achieve the company's goals. Indeed, (2021)  also stated that a “good teamwork also enhances the team's performance, motivation, and employee engagement</a:t>
            </a:r>
            <a:r>
              <a:rPr lang="en-US" dirty="0">
                <a:solidFill>
                  <a:srgbClr val="7030A0"/>
                </a:solidFill>
                <a:latin typeface="+mj-lt"/>
              </a:rPr>
              <a:t>”. </a:t>
            </a:r>
            <a:endParaRPr lang="en-GB" dirty="0">
              <a:solidFill>
                <a:srgbClr val="7030A0"/>
              </a:solidFill>
              <a:latin typeface="+mj-lt"/>
            </a:endParaRPr>
          </a:p>
          <a:p>
            <a:endParaRPr lang="en-US" dirty="0">
              <a:solidFill>
                <a:srgbClr val="7030A0"/>
              </a:solidFill>
            </a:endParaRPr>
          </a:p>
          <a:p>
            <a:r>
              <a:rPr lang="en-US" dirty="0">
                <a:solidFill>
                  <a:srgbClr val="7030A0"/>
                </a:solidFill>
              </a:rPr>
              <a:t>Teamwork also decreases the chance of unwanted outcomes brought on by errors of the roles and responsibilities and miscommunication with other healthcare providers who are caring for the patient, </a:t>
            </a:r>
            <a:r>
              <a:rPr lang="en-US" dirty="0" err="1">
                <a:solidFill>
                  <a:srgbClr val="7030A0"/>
                </a:solidFill>
              </a:rPr>
              <a:t>Babiker</a:t>
            </a:r>
            <a:r>
              <a:rPr lang="en-US" dirty="0">
                <a:solidFill>
                  <a:srgbClr val="7030A0"/>
                </a:solidFill>
              </a:rPr>
              <a:t> et al., (2014) .</a:t>
            </a:r>
            <a:endParaRPr lang="en-GB" dirty="0">
              <a:solidFill>
                <a:srgbClr val="7030A0"/>
              </a:solidFill>
            </a:endParaRPr>
          </a:p>
        </p:txBody>
      </p:sp>
      <p:pic>
        <p:nvPicPr>
          <p:cNvPr id="6" name="Picture 5">
            <a:extLst>
              <a:ext uri="{FF2B5EF4-FFF2-40B4-BE49-F238E27FC236}">
                <a16:creationId xmlns:a16="http://schemas.microsoft.com/office/drawing/2014/main" id="{E74DB7F1-FF61-495C-AF57-DE70DAACE854}"/>
              </a:ext>
            </a:extLst>
          </p:cNvPr>
          <p:cNvPicPr>
            <a:picLocks noChangeAspect="1"/>
          </p:cNvPicPr>
          <p:nvPr/>
        </p:nvPicPr>
        <p:blipFill>
          <a:blip r:embed="rId2"/>
          <a:stretch>
            <a:fillRect/>
          </a:stretch>
        </p:blipFill>
        <p:spPr>
          <a:xfrm>
            <a:off x="598561" y="3368953"/>
            <a:ext cx="4049872" cy="2923271"/>
          </a:xfrm>
          <a:prstGeom prst="rect">
            <a:avLst/>
          </a:prstGeom>
        </p:spPr>
      </p:pic>
      <p:sp>
        <p:nvSpPr>
          <p:cNvPr id="7" name="TextBox 6">
            <a:extLst>
              <a:ext uri="{FF2B5EF4-FFF2-40B4-BE49-F238E27FC236}">
                <a16:creationId xmlns:a16="http://schemas.microsoft.com/office/drawing/2014/main" id="{A329E956-F67F-4A6B-B7B7-4FE393069478}"/>
              </a:ext>
            </a:extLst>
          </p:cNvPr>
          <p:cNvSpPr txBox="1"/>
          <p:nvPr/>
        </p:nvSpPr>
        <p:spPr>
          <a:xfrm>
            <a:off x="2837490" y="6292223"/>
            <a:ext cx="1610685" cy="369332"/>
          </a:xfrm>
          <a:prstGeom prst="rect">
            <a:avLst/>
          </a:prstGeom>
          <a:noFill/>
        </p:spPr>
        <p:txBody>
          <a:bodyPr wrap="square" rtlCol="0">
            <a:spAutoFit/>
          </a:bodyPr>
          <a:lstStyle/>
          <a:p>
            <a:r>
              <a:rPr lang="en-GB" dirty="0"/>
              <a:t>( Richter, 2016)</a:t>
            </a:r>
          </a:p>
        </p:txBody>
      </p:sp>
    </p:spTree>
    <p:extLst>
      <p:ext uri="{BB962C8B-B14F-4D97-AF65-F5344CB8AC3E}">
        <p14:creationId xmlns:p14="http://schemas.microsoft.com/office/powerpoint/2010/main" val="549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278A9-4040-4B3A-96EE-23CE25051A22}"/>
              </a:ext>
            </a:extLst>
          </p:cNvPr>
          <p:cNvSpPr>
            <a:spLocks noGrp="1"/>
          </p:cNvSpPr>
          <p:nvPr>
            <p:ph type="title"/>
          </p:nvPr>
        </p:nvSpPr>
        <p:spPr>
          <a:xfrm>
            <a:off x="184424" y="27873"/>
            <a:ext cx="9076329" cy="1064277"/>
          </a:xfrm>
        </p:spPr>
        <p:txBody>
          <a:bodyPr/>
          <a:lstStyle/>
          <a:p>
            <a:r>
              <a:rPr lang="en-US" dirty="0"/>
              <a:t>Practical example </a:t>
            </a:r>
            <a:endParaRPr lang="en-GB" dirty="0"/>
          </a:p>
        </p:txBody>
      </p:sp>
      <p:sp>
        <p:nvSpPr>
          <p:cNvPr id="3" name="Content Placeholder 2">
            <a:extLst>
              <a:ext uri="{FF2B5EF4-FFF2-40B4-BE49-F238E27FC236}">
                <a16:creationId xmlns:a16="http://schemas.microsoft.com/office/drawing/2014/main" id="{2D98D8AC-AD2F-43E0-AD25-EE2A33A57026}"/>
              </a:ext>
            </a:extLst>
          </p:cNvPr>
          <p:cNvSpPr>
            <a:spLocks noGrp="1"/>
          </p:cNvSpPr>
          <p:nvPr>
            <p:ph idx="1"/>
          </p:nvPr>
        </p:nvSpPr>
        <p:spPr>
          <a:xfrm>
            <a:off x="247775" y="915315"/>
            <a:ext cx="6085912" cy="3191349"/>
          </a:xfrm>
        </p:spPr>
        <p:txBody>
          <a:bodyPr/>
          <a:lstStyle/>
          <a:p>
            <a:pPr marL="0" indent="0">
              <a:buNone/>
            </a:pPr>
            <a:r>
              <a:rPr lang="en-US" dirty="0">
                <a:solidFill>
                  <a:srgbClr val="7030A0"/>
                </a:solidFill>
              </a:rPr>
              <a:t>Team members should be encouraged to share thoughts with everyone within the group throughout shifts so that there is best outcomes for patients care, express concerns so that nothing in their mind is left out and ask questions in order to brainstorm solutions and raise awareness that might help others. Also, to provide the highest level of patient care and to ensure workplace satisfaction, each team member's strengths and abilities must be used.</a:t>
            </a:r>
          </a:p>
          <a:p>
            <a:pPr marL="0" indent="0">
              <a:buNone/>
            </a:pPr>
            <a:endParaRPr lang="en-GB" dirty="0"/>
          </a:p>
        </p:txBody>
      </p:sp>
      <p:pic>
        <p:nvPicPr>
          <p:cNvPr id="4" name="Picture 3">
            <a:extLst>
              <a:ext uri="{FF2B5EF4-FFF2-40B4-BE49-F238E27FC236}">
                <a16:creationId xmlns:a16="http://schemas.microsoft.com/office/drawing/2014/main" id="{93F867F1-3305-4CE9-9132-8A4A1BDB461A}"/>
              </a:ext>
            </a:extLst>
          </p:cNvPr>
          <p:cNvPicPr>
            <a:picLocks noChangeAspect="1"/>
          </p:cNvPicPr>
          <p:nvPr/>
        </p:nvPicPr>
        <p:blipFill>
          <a:blip r:embed="rId2"/>
          <a:stretch>
            <a:fillRect/>
          </a:stretch>
        </p:blipFill>
        <p:spPr>
          <a:xfrm>
            <a:off x="6333687" y="264041"/>
            <a:ext cx="4761316" cy="2671962"/>
          </a:xfrm>
          <a:prstGeom prst="rect">
            <a:avLst/>
          </a:prstGeom>
        </p:spPr>
      </p:pic>
      <p:sp>
        <p:nvSpPr>
          <p:cNvPr id="5" name="TextBox 4">
            <a:extLst>
              <a:ext uri="{FF2B5EF4-FFF2-40B4-BE49-F238E27FC236}">
                <a16:creationId xmlns:a16="http://schemas.microsoft.com/office/drawing/2014/main" id="{4F3D1810-3DB1-4FB2-B2B0-007895E0567F}"/>
              </a:ext>
            </a:extLst>
          </p:cNvPr>
          <p:cNvSpPr txBox="1"/>
          <p:nvPr/>
        </p:nvSpPr>
        <p:spPr>
          <a:xfrm>
            <a:off x="7415107" y="2967335"/>
            <a:ext cx="1989667" cy="369332"/>
          </a:xfrm>
          <a:prstGeom prst="rect">
            <a:avLst/>
          </a:prstGeom>
          <a:noFill/>
        </p:spPr>
        <p:txBody>
          <a:bodyPr wrap="square" rtlCol="0">
            <a:spAutoFit/>
          </a:bodyPr>
          <a:lstStyle/>
          <a:p>
            <a:r>
              <a:rPr lang="en-US" dirty="0">
                <a:effectLst/>
              </a:rPr>
              <a:t>Gavin, </a:t>
            </a:r>
            <a:r>
              <a:rPr lang="en-US" dirty="0" err="1">
                <a:effectLst/>
              </a:rPr>
              <a:t>kara</a:t>
            </a:r>
            <a:r>
              <a:rPr lang="en-US" dirty="0">
                <a:effectLst/>
              </a:rPr>
              <a:t> (2006)</a:t>
            </a:r>
            <a:endParaRPr lang="en-GB" dirty="0"/>
          </a:p>
        </p:txBody>
      </p:sp>
      <p:sp>
        <p:nvSpPr>
          <p:cNvPr id="6" name="Rectangle: Rounded Corners 5">
            <a:extLst>
              <a:ext uri="{FF2B5EF4-FFF2-40B4-BE49-F238E27FC236}">
                <a16:creationId xmlns:a16="http://schemas.microsoft.com/office/drawing/2014/main" id="{0CAC50DB-A664-49AF-9EA1-BF7A9E86990D}"/>
              </a:ext>
            </a:extLst>
          </p:cNvPr>
          <p:cNvSpPr/>
          <p:nvPr/>
        </p:nvSpPr>
        <p:spPr>
          <a:xfrm>
            <a:off x="160131" y="3886489"/>
            <a:ext cx="3202829" cy="1660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US" dirty="0"/>
              <a:t>Everyone’s skills, background</a:t>
            </a:r>
          </a:p>
          <a:p>
            <a:pPr marL="285750" indent="-285750" algn="ctr">
              <a:buFont typeface="Arial" panose="020B0604020202020204" pitchFamily="34" charset="0"/>
              <a:buChar char="•"/>
            </a:pPr>
            <a:r>
              <a:rPr lang="en-US" dirty="0"/>
              <a:t>The project goals</a:t>
            </a:r>
          </a:p>
          <a:p>
            <a:pPr marL="285750" indent="-285750" algn="ctr">
              <a:buFont typeface="Arial" panose="020B0604020202020204" pitchFamily="34" charset="0"/>
              <a:buChar char="•"/>
            </a:pPr>
            <a:r>
              <a:rPr lang="en-US" dirty="0"/>
              <a:t>The timeline</a:t>
            </a:r>
          </a:p>
          <a:p>
            <a:pPr marL="285750" indent="-285750" algn="ctr">
              <a:buFont typeface="Arial" panose="020B0604020202020204" pitchFamily="34" charset="0"/>
              <a:buChar char="•"/>
            </a:pPr>
            <a:r>
              <a:rPr lang="en-US" dirty="0"/>
              <a:t>What individual roles each member will play</a:t>
            </a:r>
            <a:endParaRPr lang="en-GB" dirty="0"/>
          </a:p>
        </p:txBody>
      </p:sp>
      <p:cxnSp>
        <p:nvCxnSpPr>
          <p:cNvPr id="10" name="Straight Connector 9">
            <a:extLst>
              <a:ext uri="{FF2B5EF4-FFF2-40B4-BE49-F238E27FC236}">
                <a16:creationId xmlns:a16="http://schemas.microsoft.com/office/drawing/2014/main" id="{8EC93EF8-B94C-4FA4-9B4C-8F15A49AE155}"/>
              </a:ext>
            </a:extLst>
          </p:cNvPr>
          <p:cNvCxnSpPr>
            <a:cxnSpLocks/>
            <a:stCxn id="6" idx="3"/>
          </p:cNvCxnSpPr>
          <p:nvPr/>
        </p:nvCxnSpPr>
        <p:spPr>
          <a:xfrm>
            <a:off x="3362960" y="4716925"/>
            <a:ext cx="482129"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Rectangle: Rounded Corners 10">
            <a:extLst>
              <a:ext uri="{FF2B5EF4-FFF2-40B4-BE49-F238E27FC236}">
                <a16:creationId xmlns:a16="http://schemas.microsoft.com/office/drawing/2014/main" id="{EE980699-8A65-4618-8AB3-D78BBFAC5A0E}"/>
              </a:ext>
            </a:extLst>
          </p:cNvPr>
          <p:cNvSpPr/>
          <p:nvPr/>
        </p:nvSpPr>
        <p:spPr>
          <a:xfrm>
            <a:off x="6096000" y="3921998"/>
            <a:ext cx="1822648" cy="16253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t>Clear duties </a:t>
            </a:r>
          </a:p>
          <a:p>
            <a:pPr marL="285750" indent="-285750">
              <a:buFont typeface="Arial" panose="020B0604020202020204" pitchFamily="34" charset="0"/>
              <a:buChar char="•"/>
            </a:pPr>
            <a:r>
              <a:rPr lang="en-GB" dirty="0"/>
              <a:t>Agreements/ disagreement addressed  </a:t>
            </a:r>
          </a:p>
          <a:p>
            <a:pPr marL="285750" indent="-285750">
              <a:buFont typeface="Arial" panose="020B0604020202020204" pitchFamily="34" charset="0"/>
              <a:buChar char="•"/>
            </a:pPr>
            <a:r>
              <a:rPr lang="en-GB" dirty="0"/>
              <a:t>Less conflict </a:t>
            </a:r>
          </a:p>
          <a:p>
            <a:pPr marL="285750" indent="-285750">
              <a:buFont typeface="Arial" panose="020B0604020202020204" pitchFamily="34" charset="0"/>
              <a:buChar char="•"/>
            </a:pPr>
            <a:endParaRPr lang="en-GB" dirty="0"/>
          </a:p>
        </p:txBody>
      </p:sp>
      <p:cxnSp>
        <p:nvCxnSpPr>
          <p:cNvPr id="17" name="Straight Connector 16">
            <a:extLst>
              <a:ext uri="{FF2B5EF4-FFF2-40B4-BE49-F238E27FC236}">
                <a16:creationId xmlns:a16="http://schemas.microsoft.com/office/drawing/2014/main" id="{6663F457-CC73-417D-9849-F048DAFDC15E}"/>
              </a:ext>
            </a:extLst>
          </p:cNvPr>
          <p:cNvCxnSpPr>
            <a:cxnSpLocks/>
          </p:cNvCxnSpPr>
          <p:nvPr/>
        </p:nvCxnSpPr>
        <p:spPr>
          <a:xfrm>
            <a:off x="5747025" y="4716925"/>
            <a:ext cx="362224"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0184C7F3-121C-499C-8C82-D1CBAD5FCC8D}"/>
              </a:ext>
            </a:extLst>
          </p:cNvPr>
          <p:cNvSpPr/>
          <p:nvPr/>
        </p:nvSpPr>
        <p:spPr>
          <a:xfrm>
            <a:off x="3733800" y="3921998"/>
            <a:ext cx="2013225" cy="14526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dirty="0"/>
              <a:t>Stronger leadership </a:t>
            </a:r>
          </a:p>
          <a:p>
            <a:pPr marL="285750" indent="-285750" algn="ctr">
              <a:buFont typeface="Arial" panose="020B0604020202020204" pitchFamily="34" charset="0"/>
              <a:buChar char="•"/>
            </a:pPr>
            <a:r>
              <a:rPr lang="en-GB" dirty="0"/>
              <a:t>Meetings to avoid conflict </a:t>
            </a:r>
          </a:p>
          <a:p>
            <a:pPr marL="285750" indent="-285750" algn="ctr">
              <a:buFont typeface="Arial" panose="020B0604020202020204" pitchFamily="34" charset="0"/>
              <a:buChar char="•"/>
            </a:pPr>
            <a:r>
              <a:rPr lang="en-GB" dirty="0"/>
              <a:t>Struggles </a:t>
            </a:r>
          </a:p>
        </p:txBody>
      </p:sp>
      <p:sp>
        <p:nvSpPr>
          <p:cNvPr id="13" name="Rectangle: Rounded Corners 12">
            <a:extLst>
              <a:ext uri="{FF2B5EF4-FFF2-40B4-BE49-F238E27FC236}">
                <a16:creationId xmlns:a16="http://schemas.microsoft.com/office/drawing/2014/main" id="{DF33C0AA-B672-4D06-960C-2F2A84967B09}"/>
              </a:ext>
            </a:extLst>
          </p:cNvPr>
          <p:cNvSpPr/>
          <p:nvPr/>
        </p:nvSpPr>
        <p:spPr>
          <a:xfrm>
            <a:off x="6425127" y="5471154"/>
            <a:ext cx="1412240" cy="395326"/>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Norming</a:t>
            </a:r>
          </a:p>
        </p:txBody>
      </p:sp>
      <p:sp>
        <p:nvSpPr>
          <p:cNvPr id="7" name="Rectangle: Rounded Corners 6">
            <a:extLst>
              <a:ext uri="{FF2B5EF4-FFF2-40B4-BE49-F238E27FC236}">
                <a16:creationId xmlns:a16="http://schemas.microsoft.com/office/drawing/2014/main" id="{C373E357-636A-47DB-9826-FE1ABA0E544A}"/>
              </a:ext>
            </a:extLst>
          </p:cNvPr>
          <p:cNvSpPr/>
          <p:nvPr/>
        </p:nvSpPr>
        <p:spPr>
          <a:xfrm>
            <a:off x="1055424" y="5547360"/>
            <a:ext cx="1535375" cy="395325"/>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Forming</a:t>
            </a:r>
          </a:p>
        </p:txBody>
      </p:sp>
      <p:sp>
        <p:nvSpPr>
          <p:cNvPr id="21" name="Rectangle: Rounded Corners 20">
            <a:extLst>
              <a:ext uri="{FF2B5EF4-FFF2-40B4-BE49-F238E27FC236}">
                <a16:creationId xmlns:a16="http://schemas.microsoft.com/office/drawing/2014/main" id="{1C4BBFE9-AD26-4E92-8356-7CEE8465A1D3}"/>
              </a:ext>
            </a:extLst>
          </p:cNvPr>
          <p:cNvSpPr/>
          <p:nvPr/>
        </p:nvSpPr>
        <p:spPr>
          <a:xfrm>
            <a:off x="4072232" y="5349694"/>
            <a:ext cx="1412240" cy="395325"/>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Storming</a:t>
            </a:r>
          </a:p>
        </p:txBody>
      </p:sp>
      <p:cxnSp>
        <p:nvCxnSpPr>
          <p:cNvPr id="22" name="Straight Connector 21">
            <a:extLst>
              <a:ext uri="{FF2B5EF4-FFF2-40B4-BE49-F238E27FC236}">
                <a16:creationId xmlns:a16="http://schemas.microsoft.com/office/drawing/2014/main" id="{4BD92558-2AD8-4414-AFB6-CA0AA6A4730D}"/>
              </a:ext>
            </a:extLst>
          </p:cNvPr>
          <p:cNvCxnSpPr>
            <a:cxnSpLocks/>
          </p:cNvCxnSpPr>
          <p:nvPr/>
        </p:nvCxnSpPr>
        <p:spPr>
          <a:xfrm>
            <a:off x="7918647" y="4716925"/>
            <a:ext cx="362224"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Rectangle: Rounded Corners 25">
            <a:extLst>
              <a:ext uri="{FF2B5EF4-FFF2-40B4-BE49-F238E27FC236}">
                <a16:creationId xmlns:a16="http://schemas.microsoft.com/office/drawing/2014/main" id="{17E47E99-4CD5-4DE3-BD25-05E9018D0E16}"/>
              </a:ext>
            </a:extLst>
          </p:cNvPr>
          <p:cNvSpPr/>
          <p:nvPr/>
        </p:nvSpPr>
        <p:spPr>
          <a:xfrm>
            <a:off x="8280871" y="3846031"/>
            <a:ext cx="1828329" cy="16253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dirty="0"/>
              <a:t>Confident &amp; motivated </a:t>
            </a:r>
          </a:p>
          <a:p>
            <a:pPr marL="285750" indent="-285750" algn="ctr">
              <a:buFont typeface="Arial" panose="020B0604020202020204" pitchFamily="34" charset="0"/>
              <a:buChar char="•"/>
            </a:pPr>
            <a:r>
              <a:rPr lang="en-GB" dirty="0"/>
              <a:t>Achievement </a:t>
            </a:r>
          </a:p>
          <a:p>
            <a:pPr marL="285750" indent="-285750" algn="ctr">
              <a:buFont typeface="Arial" panose="020B0604020202020204" pitchFamily="34" charset="0"/>
              <a:buChar char="•"/>
            </a:pPr>
            <a:r>
              <a:rPr lang="en-GB" dirty="0"/>
              <a:t>High moral </a:t>
            </a:r>
          </a:p>
        </p:txBody>
      </p:sp>
      <p:sp>
        <p:nvSpPr>
          <p:cNvPr id="27" name="Rectangle: Rounded Corners 26">
            <a:extLst>
              <a:ext uri="{FF2B5EF4-FFF2-40B4-BE49-F238E27FC236}">
                <a16:creationId xmlns:a16="http://schemas.microsoft.com/office/drawing/2014/main" id="{B6527FDD-0B84-4B8A-A82A-C218C8028C40}"/>
              </a:ext>
            </a:extLst>
          </p:cNvPr>
          <p:cNvSpPr/>
          <p:nvPr/>
        </p:nvSpPr>
        <p:spPr>
          <a:xfrm>
            <a:off x="8554633" y="5374630"/>
            <a:ext cx="1412240" cy="395326"/>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Performing</a:t>
            </a:r>
          </a:p>
        </p:txBody>
      </p:sp>
      <p:cxnSp>
        <p:nvCxnSpPr>
          <p:cNvPr id="28" name="Straight Connector 27">
            <a:extLst>
              <a:ext uri="{FF2B5EF4-FFF2-40B4-BE49-F238E27FC236}">
                <a16:creationId xmlns:a16="http://schemas.microsoft.com/office/drawing/2014/main" id="{B666BE5F-631B-4195-A505-379E3721A105}"/>
              </a:ext>
            </a:extLst>
          </p:cNvPr>
          <p:cNvCxnSpPr>
            <a:cxnSpLocks/>
          </p:cNvCxnSpPr>
          <p:nvPr/>
        </p:nvCxnSpPr>
        <p:spPr>
          <a:xfrm>
            <a:off x="10109200" y="4658711"/>
            <a:ext cx="362224" cy="0"/>
          </a:xfrm>
          <a:prstGeom prst="line">
            <a:avLst/>
          </a:prstGeom>
        </p:spPr>
        <p:style>
          <a:lnRef idx="1">
            <a:schemeClr val="accent1"/>
          </a:lnRef>
          <a:fillRef idx="0">
            <a:schemeClr val="accent1"/>
          </a:fillRef>
          <a:effectRef idx="0">
            <a:schemeClr val="accent1"/>
          </a:effectRef>
          <a:fontRef idx="minor">
            <a:schemeClr val="tx1"/>
          </a:fontRef>
        </p:style>
      </p:cxnSp>
      <p:sp>
        <p:nvSpPr>
          <p:cNvPr id="29" name="Rectangle: Rounded Corners 28">
            <a:extLst>
              <a:ext uri="{FF2B5EF4-FFF2-40B4-BE49-F238E27FC236}">
                <a16:creationId xmlns:a16="http://schemas.microsoft.com/office/drawing/2014/main" id="{06429931-3C1E-42D9-9B77-1EAF9FB67357}"/>
              </a:ext>
            </a:extLst>
          </p:cNvPr>
          <p:cNvSpPr/>
          <p:nvPr/>
        </p:nvSpPr>
        <p:spPr>
          <a:xfrm>
            <a:off x="10363673" y="3769359"/>
            <a:ext cx="1828328" cy="177799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dirty="0"/>
              <a:t>Success </a:t>
            </a:r>
          </a:p>
          <a:p>
            <a:pPr marL="285750" indent="-285750" algn="ctr">
              <a:buFont typeface="Arial" panose="020B0604020202020204" pitchFamily="34" charset="0"/>
              <a:buChar char="•"/>
            </a:pPr>
            <a:r>
              <a:rPr lang="en-GB" dirty="0"/>
              <a:t>Completions</a:t>
            </a:r>
          </a:p>
          <a:p>
            <a:pPr marL="285750" indent="-285750" algn="ctr">
              <a:buFont typeface="Arial" panose="020B0604020202020204" pitchFamily="34" charset="0"/>
              <a:buChar char="•"/>
            </a:pPr>
            <a:r>
              <a:rPr lang="en-GB" dirty="0"/>
              <a:t>Rewarding</a:t>
            </a:r>
          </a:p>
          <a:p>
            <a:pPr marL="285750" indent="-285750" algn="ctr">
              <a:buFont typeface="Arial" panose="020B0604020202020204" pitchFamily="34" charset="0"/>
              <a:buChar char="•"/>
            </a:pPr>
            <a:r>
              <a:rPr lang="en-GB" dirty="0"/>
              <a:t>recognition</a:t>
            </a:r>
          </a:p>
        </p:txBody>
      </p:sp>
      <p:sp>
        <p:nvSpPr>
          <p:cNvPr id="30" name="Rectangle: Rounded Corners 29">
            <a:extLst>
              <a:ext uri="{FF2B5EF4-FFF2-40B4-BE49-F238E27FC236}">
                <a16:creationId xmlns:a16="http://schemas.microsoft.com/office/drawing/2014/main" id="{3824D676-4FFD-4F8D-AC1B-AA239C7D36E0}"/>
              </a:ext>
            </a:extLst>
          </p:cNvPr>
          <p:cNvSpPr/>
          <p:nvPr/>
        </p:nvSpPr>
        <p:spPr>
          <a:xfrm>
            <a:off x="10602858" y="5510876"/>
            <a:ext cx="1412240" cy="395326"/>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Adjourning</a:t>
            </a:r>
          </a:p>
        </p:txBody>
      </p:sp>
      <p:sp>
        <p:nvSpPr>
          <p:cNvPr id="31" name="TextBox 30">
            <a:extLst>
              <a:ext uri="{FF2B5EF4-FFF2-40B4-BE49-F238E27FC236}">
                <a16:creationId xmlns:a16="http://schemas.microsoft.com/office/drawing/2014/main" id="{5D30EDCE-D492-4AD5-BB12-C73A866845D1}"/>
              </a:ext>
            </a:extLst>
          </p:cNvPr>
          <p:cNvSpPr txBox="1"/>
          <p:nvPr/>
        </p:nvSpPr>
        <p:spPr>
          <a:xfrm>
            <a:off x="2590799" y="5916026"/>
            <a:ext cx="6529494" cy="646331"/>
          </a:xfrm>
          <a:prstGeom prst="rect">
            <a:avLst/>
          </a:prstGeom>
          <a:noFill/>
        </p:spPr>
        <p:txBody>
          <a:bodyPr wrap="square" rtlCol="0">
            <a:spAutoFit/>
          </a:bodyPr>
          <a:lstStyle/>
          <a:p>
            <a:pPr algn="ctr"/>
            <a:r>
              <a:rPr lang="en-GB" sz="3600" dirty="0">
                <a:solidFill>
                  <a:srgbClr val="7030A0"/>
                </a:solidFill>
                <a:latin typeface="Agency FB" panose="020B0503020202020204" pitchFamily="34" charset="0"/>
              </a:rPr>
              <a:t>Tuckman’s Model</a:t>
            </a:r>
          </a:p>
        </p:txBody>
      </p:sp>
    </p:spTree>
    <p:extLst>
      <p:ext uri="{BB962C8B-B14F-4D97-AF65-F5344CB8AC3E}">
        <p14:creationId xmlns:p14="http://schemas.microsoft.com/office/powerpoint/2010/main" val="1232145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169F3-9A28-41C4-A707-989EA71C3652}"/>
              </a:ext>
            </a:extLst>
          </p:cNvPr>
          <p:cNvSpPr>
            <a:spLocks noGrp="1"/>
          </p:cNvSpPr>
          <p:nvPr>
            <p:ph type="title"/>
          </p:nvPr>
        </p:nvSpPr>
        <p:spPr>
          <a:xfrm>
            <a:off x="966744" y="45188"/>
            <a:ext cx="9076329" cy="1064277"/>
          </a:xfrm>
        </p:spPr>
        <p:txBody>
          <a:bodyPr/>
          <a:lstStyle/>
          <a:p>
            <a:pPr algn="ctr"/>
            <a:r>
              <a:rPr lang="en-US" dirty="0"/>
              <a:t>Reference </a:t>
            </a:r>
            <a:endParaRPr lang="en-GB" dirty="0"/>
          </a:p>
        </p:txBody>
      </p:sp>
      <p:sp>
        <p:nvSpPr>
          <p:cNvPr id="3" name="Content Placeholder 2">
            <a:extLst>
              <a:ext uri="{FF2B5EF4-FFF2-40B4-BE49-F238E27FC236}">
                <a16:creationId xmlns:a16="http://schemas.microsoft.com/office/drawing/2014/main" id="{F09DD683-709B-452B-93DC-B3B31077AA15}"/>
              </a:ext>
            </a:extLst>
          </p:cNvPr>
          <p:cNvSpPr>
            <a:spLocks noGrp="1"/>
          </p:cNvSpPr>
          <p:nvPr>
            <p:ph idx="1"/>
          </p:nvPr>
        </p:nvSpPr>
        <p:spPr>
          <a:xfrm>
            <a:off x="966743" y="964741"/>
            <a:ext cx="9527885" cy="4773329"/>
          </a:xfrm>
        </p:spPr>
        <p:txBody>
          <a:bodyPr>
            <a:normAutofit fontScale="92500" lnSpcReduction="20000"/>
          </a:bodyPr>
          <a:lstStyle/>
          <a:p>
            <a:r>
              <a:rPr lang="en-US" dirty="0">
                <a:effectLst/>
              </a:rPr>
              <a:t>Indeed (2021) </a:t>
            </a:r>
            <a:r>
              <a:rPr lang="en-US" i="1" dirty="0">
                <a:effectLst/>
              </a:rPr>
              <a:t>Teamwork skills: Definition, types and tips for improvement</a:t>
            </a:r>
            <a:r>
              <a:rPr lang="en-US" dirty="0">
                <a:effectLst/>
              </a:rPr>
              <a:t>, </a:t>
            </a:r>
            <a:r>
              <a:rPr lang="en-US" i="1" dirty="0">
                <a:effectLst/>
              </a:rPr>
              <a:t>Teamwork Skills: Definition, Types and Tips for Improvement</a:t>
            </a:r>
            <a:r>
              <a:rPr lang="en-US" dirty="0">
                <a:effectLst/>
              </a:rPr>
              <a:t>. Indeed Editorial Team. Available at: https://uk.indeed.com/career-advice/career-development/teamwork-skills (Accessed: February 26, 2023). </a:t>
            </a:r>
          </a:p>
          <a:p>
            <a:r>
              <a:rPr lang="en-US" dirty="0" err="1">
                <a:effectLst/>
              </a:rPr>
              <a:t>Babiker</a:t>
            </a:r>
            <a:r>
              <a:rPr lang="en-US" dirty="0">
                <a:effectLst/>
              </a:rPr>
              <a:t>, A. </a:t>
            </a:r>
            <a:r>
              <a:rPr lang="en-US" i="1" dirty="0">
                <a:effectLst/>
              </a:rPr>
              <a:t>et al.</a:t>
            </a:r>
            <a:r>
              <a:rPr lang="en-US" dirty="0">
                <a:effectLst/>
              </a:rPr>
              <a:t> (2014) </a:t>
            </a:r>
            <a:r>
              <a:rPr lang="en-US" i="1" dirty="0">
                <a:effectLst/>
              </a:rPr>
              <a:t>Health Care Professional Development: Working as a team to improve patient care</a:t>
            </a:r>
            <a:r>
              <a:rPr lang="en-US" dirty="0">
                <a:effectLst/>
              </a:rPr>
              <a:t>, </a:t>
            </a:r>
            <a:r>
              <a:rPr lang="en-US" i="1" dirty="0">
                <a:effectLst/>
              </a:rPr>
              <a:t>Sudanese journal of </a:t>
            </a:r>
            <a:r>
              <a:rPr lang="en-US" i="1" dirty="0" err="1">
                <a:effectLst/>
              </a:rPr>
              <a:t>paediatrics</a:t>
            </a:r>
            <a:r>
              <a:rPr lang="en-US" dirty="0">
                <a:effectLst/>
              </a:rPr>
              <a:t>. U.S. National Library of Medicine. Available at: https://www.ncbi.nlm.nih.gov/pmc/articles/PMC4949805/ (Accessed: February 26, 2023). </a:t>
            </a:r>
          </a:p>
          <a:p>
            <a:r>
              <a:rPr lang="en-US" dirty="0">
                <a:effectLst/>
              </a:rPr>
              <a:t>Richter, N. (2016) </a:t>
            </a:r>
            <a:r>
              <a:rPr lang="en-US" i="1" dirty="0">
                <a:effectLst/>
              </a:rPr>
              <a:t>Office design for Effective Teamwork &amp; Collaboration</a:t>
            </a:r>
            <a:r>
              <a:rPr lang="en-US" dirty="0">
                <a:effectLst/>
              </a:rPr>
              <a:t>, </a:t>
            </a:r>
            <a:r>
              <a:rPr lang="en-US" i="1" dirty="0" err="1">
                <a:effectLst/>
              </a:rPr>
              <a:t>Fuze</a:t>
            </a:r>
            <a:r>
              <a:rPr lang="en-US" i="1" dirty="0">
                <a:effectLst/>
              </a:rPr>
              <a:t> Business Interiors</a:t>
            </a:r>
            <a:r>
              <a:rPr lang="en-US" dirty="0">
                <a:effectLst/>
              </a:rPr>
              <a:t>. Available at: https://fuzeinteriors.co.nz/office-design-effective-teamwork/ (Accessed: February 26, 2023). </a:t>
            </a:r>
          </a:p>
          <a:p>
            <a:r>
              <a:rPr lang="en-US" dirty="0">
                <a:effectLst/>
              </a:rPr>
              <a:t>Gavin, </a:t>
            </a:r>
            <a:r>
              <a:rPr lang="en-US" dirty="0" err="1">
                <a:effectLst/>
              </a:rPr>
              <a:t>kara</a:t>
            </a:r>
            <a:r>
              <a:rPr lang="en-US" dirty="0">
                <a:effectLst/>
              </a:rPr>
              <a:t> (2006) </a:t>
            </a:r>
            <a:r>
              <a:rPr lang="en-US" i="1" dirty="0">
                <a:effectLst/>
              </a:rPr>
              <a:t>The more doctors interact, the better their patients do</a:t>
            </a:r>
            <a:r>
              <a:rPr lang="en-US" dirty="0">
                <a:effectLst/>
              </a:rPr>
              <a:t>, </a:t>
            </a:r>
            <a:r>
              <a:rPr lang="en-US" i="1" dirty="0">
                <a:effectLst/>
              </a:rPr>
              <a:t>The More Doctors Interact, the Better Their Patients Do</a:t>
            </a:r>
            <a:r>
              <a:rPr lang="en-US" dirty="0">
                <a:effectLst/>
              </a:rPr>
              <a:t>. Available at: https://www.michiganmedicine.org/health-lab/more-doctors-interact-better-their-patients-do (Accessed: February 27, 2023). </a:t>
            </a:r>
          </a:p>
          <a:p>
            <a:r>
              <a:rPr lang="en-US" dirty="0">
                <a:effectLst/>
              </a:rPr>
              <a:t>S, S. (2018) </a:t>
            </a:r>
            <a:r>
              <a:rPr lang="en-US" i="1" dirty="0">
                <a:effectLst/>
              </a:rPr>
              <a:t>Difference between formal and informal groups (with comparison chart)</a:t>
            </a:r>
            <a:r>
              <a:rPr lang="en-US" dirty="0">
                <a:effectLst/>
              </a:rPr>
              <a:t>, </a:t>
            </a:r>
            <a:r>
              <a:rPr lang="en-US" i="1" dirty="0">
                <a:effectLst/>
              </a:rPr>
              <a:t>Key Differences</a:t>
            </a:r>
            <a:r>
              <a:rPr lang="en-US" dirty="0">
                <a:effectLst/>
              </a:rPr>
              <a:t>. Available at: https://keydifferences.com/difference-between-formal-and-informal-groups.html (Accessed: March 1, 2023). </a:t>
            </a:r>
          </a:p>
          <a:p>
            <a:endParaRPr lang="en-US" dirty="0">
              <a:effectLst/>
            </a:endParaRPr>
          </a:p>
          <a:p>
            <a:endParaRPr lang="en-US" dirty="0">
              <a:effectLst/>
            </a:endParaRPr>
          </a:p>
          <a:p>
            <a:endParaRPr lang="en-US" dirty="0">
              <a:effectLst/>
            </a:endParaRPr>
          </a:p>
          <a:p>
            <a:endParaRPr lang="en-US" dirty="0">
              <a:effectLst/>
            </a:endParaRPr>
          </a:p>
          <a:p>
            <a:endParaRPr lang="en-GB" dirty="0"/>
          </a:p>
        </p:txBody>
      </p:sp>
    </p:spTree>
    <p:extLst>
      <p:ext uri="{BB962C8B-B14F-4D97-AF65-F5344CB8AC3E}">
        <p14:creationId xmlns:p14="http://schemas.microsoft.com/office/powerpoint/2010/main" val="77426724"/>
      </p:ext>
    </p:extLst>
  </p:cSld>
  <p:clrMapOvr>
    <a:masterClrMapping/>
  </p:clrMapOvr>
</p:sld>
</file>

<file path=ppt/theme/theme1.xml><?xml version="1.0" encoding="utf-8"?>
<a:theme xmlns:a="http://schemas.openxmlformats.org/drawingml/2006/main" name="MarrakeshVTI">
  <a:themeElements>
    <a:clrScheme name="AnalogousFromRegularSeedRightStep">
      <a:dk1>
        <a:srgbClr val="000000"/>
      </a:dk1>
      <a:lt1>
        <a:srgbClr val="FFFFFF"/>
      </a:lt1>
      <a:dk2>
        <a:srgbClr val="412724"/>
      </a:dk2>
      <a:lt2>
        <a:srgbClr val="E2E8E4"/>
      </a:lt2>
      <a:accent1>
        <a:srgbClr val="D739AE"/>
      </a:accent1>
      <a:accent2>
        <a:srgbClr val="C5275A"/>
      </a:accent2>
      <a:accent3>
        <a:srgbClr val="D74839"/>
      </a:accent3>
      <a:accent4>
        <a:srgbClr val="C57827"/>
      </a:accent4>
      <a:accent5>
        <a:srgbClr val="B0A72F"/>
      </a:accent5>
      <a:accent6>
        <a:srgbClr val="81B223"/>
      </a:accent6>
      <a:hlink>
        <a:srgbClr val="31944B"/>
      </a:hlink>
      <a:folHlink>
        <a:srgbClr val="7F7F7F"/>
      </a:folHlink>
    </a:clrScheme>
    <a:fontScheme name="Goudy">
      <a:majorFont>
        <a:latin typeface="Goudy Old Style"/>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rrakeshVTI" id="{DCD97A9B-DAE4-42FA-B2F9-0A5C34F43D6C}" vid="{A7163F41-974B-4A88-831F-D9DFFFE40CEC}"/>
    </a:ext>
  </a:extLst>
</a:theme>
</file>

<file path=docProps/app.xml><?xml version="1.0" encoding="utf-8"?>
<Properties xmlns="http://schemas.openxmlformats.org/officeDocument/2006/extended-properties" xmlns:vt="http://schemas.openxmlformats.org/officeDocument/2006/docPropsVTypes">
  <TotalTime>246</TotalTime>
  <Words>660</Words>
  <Application>Microsoft Office PowerPoint</Application>
  <PresentationFormat>Widescreen</PresentationFormat>
  <Paragraphs>58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Agency FB</vt:lpstr>
      <vt:lpstr>Arial</vt:lpstr>
      <vt:lpstr>Goudy Old Style</vt:lpstr>
      <vt:lpstr>MarrakeshVTI</vt:lpstr>
      <vt:lpstr>Working in Teams </vt:lpstr>
      <vt:lpstr>What is Teamwork? </vt:lpstr>
      <vt:lpstr>Teamwork within Health and Social Care</vt:lpstr>
      <vt:lpstr>Practical example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Teams </dc:title>
  <dc:creator>nazia aktar</dc:creator>
  <cp:lastModifiedBy>nazia aktar</cp:lastModifiedBy>
  <cp:revision>3</cp:revision>
  <dcterms:created xsi:type="dcterms:W3CDTF">2023-02-26T22:24:54Z</dcterms:created>
  <dcterms:modified xsi:type="dcterms:W3CDTF">2023-03-03T15:03:51Z</dcterms:modified>
</cp:coreProperties>
</file>