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sldIdLst>
    <p:sldId id="258" r:id="rId2"/>
  </p:sldIdLst>
  <p:sldSz cx="30275213" cy="21383625"/>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735" userDrawn="1">
          <p15:clr>
            <a:srgbClr val="A4A3A4"/>
          </p15:clr>
        </p15:guide>
        <p15:guide id="2" pos="953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C20866-FC53-4E87-A0C3-754C0E9CA8A2}" v="233" dt="2024-06-16T16:46:50.4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53" d="100"/>
          <a:sy n="53" d="100"/>
        </p:scale>
        <p:origin x="1896" y="126"/>
      </p:cViewPr>
      <p:guideLst>
        <p:guide orient="horz" pos="6735"/>
        <p:guide pos="9536"/>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oleObject" Target="https://dragonlng-my.sharepoint.com/personal/josh_thomas_dragonlng_com/Documents/2023%20-%20Nomination%20&amp;%20Fuel%20Gas%20Usage.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aseline="0"/>
              <a:t>Cost Saving of Reduced Fuel Gas Consumption Per Annum</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0"/>
          <c:order val="0"/>
          <c:tx>
            <c:strRef>
              <c:f>Summary!$Q$2</c:f>
              <c:strCache>
                <c:ptCount val="1"/>
                <c:pt idx="0">
                  <c:v>Calculated Saving (£)</c:v>
                </c:pt>
              </c:strCache>
            </c:strRef>
          </c:tx>
          <c:spPr>
            <a:solidFill>
              <a:schemeClr val="accent1"/>
            </a:solidFill>
            <a:ln>
              <a:noFill/>
            </a:ln>
            <a:effectLst/>
          </c:spPr>
          <c:invertIfNegative val="0"/>
          <c:cat>
            <c:numRef>
              <c:f>Summary!$P$3:$P$5</c:f>
              <c:numCache>
                <c:formatCode>General</c:formatCode>
                <c:ptCount val="3"/>
                <c:pt idx="0">
                  <c:v>2021</c:v>
                </c:pt>
                <c:pt idx="1">
                  <c:v>2022</c:v>
                </c:pt>
                <c:pt idx="2">
                  <c:v>2023</c:v>
                </c:pt>
              </c:numCache>
            </c:numRef>
          </c:cat>
          <c:val>
            <c:numRef>
              <c:f>Summary!$Q$3:$Q$5</c:f>
              <c:numCache>
                <c:formatCode>_-"£"* #,##0_-;\-"£"* #,##0_-;_-"£"* "-"??_-;_-@_-</c:formatCode>
                <c:ptCount val="3"/>
                <c:pt idx="0">
                  <c:v>5199935.6720663998</c:v>
                </c:pt>
                <c:pt idx="1">
                  <c:v>14994959.4706764</c:v>
                </c:pt>
                <c:pt idx="2">
                  <c:v>7081022.7174960002</c:v>
                </c:pt>
              </c:numCache>
            </c:numRef>
          </c:val>
          <c:extLst>
            <c:ext xmlns:c16="http://schemas.microsoft.com/office/drawing/2014/chart" uri="{C3380CC4-5D6E-409C-BE32-E72D297353CC}">
              <c16:uniqueId val="{00000000-4637-4C08-84A5-76E50E47D390}"/>
            </c:ext>
          </c:extLst>
        </c:ser>
        <c:ser>
          <c:idx val="1"/>
          <c:order val="1"/>
          <c:tx>
            <c:strRef>
              <c:f>Summary!$R$2</c:f>
              <c:strCache>
                <c:ptCount val="1"/>
                <c:pt idx="0">
                  <c:v>Total Cost (£)</c:v>
                </c:pt>
              </c:strCache>
            </c:strRef>
          </c:tx>
          <c:spPr>
            <a:solidFill>
              <a:schemeClr val="accent2"/>
            </a:solidFill>
            <a:ln>
              <a:noFill/>
            </a:ln>
            <a:effectLst/>
          </c:spPr>
          <c:invertIfNegative val="0"/>
          <c:cat>
            <c:numRef>
              <c:f>Summary!$P$3:$P$5</c:f>
              <c:numCache>
                <c:formatCode>General</c:formatCode>
                <c:ptCount val="3"/>
                <c:pt idx="0">
                  <c:v>2021</c:v>
                </c:pt>
                <c:pt idx="1">
                  <c:v>2022</c:v>
                </c:pt>
                <c:pt idx="2">
                  <c:v>2023</c:v>
                </c:pt>
              </c:numCache>
            </c:numRef>
          </c:cat>
          <c:val>
            <c:numRef>
              <c:f>Summary!$R$3:$R$5</c:f>
              <c:numCache>
                <c:formatCode>_-"£"* #,##0_-;\-"£"* #,##0_-;_-"£"* "-"??_-;_-@_-</c:formatCode>
                <c:ptCount val="3"/>
                <c:pt idx="0">
                  <c:v>17809581.48</c:v>
                </c:pt>
                <c:pt idx="1">
                  <c:v>55400220.340999998</c:v>
                </c:pt>
                <c:pt idx="2">
                  <c:v>27385202.037203282</c:v>
                </c:pt>
              </c:numCache>
            </c:numRef>
          </c:val>
          <c:extLst>
            <c:ext xmlns:c16="http://schemas.microsoft.com/office/drawing/2014/chart" uri="{C3380CC4-5D6E-409C-BE32-E72D297353CC}">
              <c16:uniqueId val="{00000001-4637-4C08-84A5-76E50E47D390}"/>
            </c:ext>
          </c:extLst>
        </c:ser>
        <c:dLbls>
          <c:showLegendKey val="0"/>
          <c:showVal val="0"/>
          <c:showCatName val="0"/>
          <c:showSerName val="0"/>
          <c:showPercent val="0"/>
          <c:showBubbleSize val="0"/>
        </c:dLbls>
        <c:gapWidth val="150"/>
        <c:overlap val="100"/>
        <c:axId val="359131120"/>
        <c:axId val="359130040"/>
      </c:barChart>
      <c:catAx>
        <c:axId val="35913112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Year</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59130040"/>
        <c:crosses val="autoZero"/>
        <c:auto val="1"/>
        <c:lblAlgn val="ctr"/>
        <c:lblOffset val="100"/>
        <c:noMultiLvlLbl val="0"/>
      </c:catAx>
      <c:valAx>
        <c:axId val="359130040"/>
        <c:scaling>
          <c:orientation val="minMax"/>
          <c:max val="75000000"/>
          <c:min val="0"/>
        </c:scaling>
        <c:delete val="0"/>
        <c:axPos val="l"/>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Saving (£)</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_-&quot;£&quot;* #,##0_-;\-&quot;£&quot;* #,##0_-;_-&quot;£&quot;* &quot;-&quot;??_-;_-@_-" sourceLinked="1"/>
        <c:majorTickMark val="in"/>
        <c:minorTickMark val="in"/>
        <c:tickLblPos val="nextTo"/>
        <c:spPr>
          <a:noFill/>
          <a:ln>
            <a:solidFill>
              <a:schemeClr val="accent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5913112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US"/>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2710136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54049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US"/>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solidFill>
              </a:defRPr>
            </a:lvl1pPr>
            <a:lvl2pPr marL="1425595" indent="0">
              <a:buNone/>
              <a:defRPr sz="6236">
                <a:solidFill>
                  <a:schemeClr val="tx1">
                    <a:tint val="75000"/>
                  </a:schemeClr>
                </a:solidFill>
              </a:defRPr>
            </a:lvl2pPr>
            <a:lvl3pPr marL="2851191" indent="0">
              <a:buNone/>
              <a:defRPr sz="5613">
                <a:solidFill>
                  <a:schemeClr val="tx1">
                    <a:tint val="75000"/>
                  </a:schemeClr>
                </a:solidFill>
              </a:defRPr>
            </a:lvl3pPr>
            <a:lvl4pPr marL="4276786" indent="0">
              <a:buNone/>
              <a:defRPr sz="4989">
                <a:solidFill>
                  <a:schemeClr val="tx1">
                    <a:tint val="75000"/>
                  </a:schemeClr>
                </a:solidFill>
              </a:defRPr>
            </a:lvl4pPr>
            <a:lvl5pPr marL="5702381" indent="0">
              <a:buNone/>
              <a:defRPr sz="4989">
                <a:solidFill>
                  <a:schemeClr val="tx1">
                    <a:tint val="75000"/>
                  </a:schemeClr>
                </a:solidFill>
              </a:defRPr>
            </a:lvl5pPr>
            <a:lvl6pPr marL="7127977" indent="0">
              <a:buNone/>
              <a:defRPr sz="4989">
                <a:solidFill>
                  <a:schemeClr val="tx1">
                    <a:tint val="75000"/>
                  </a:schemeClr>
                </a:solidFill>
              </a:defRPr>
            </a:lvl6pPr>
            <a:lvl7pPr marL="8553572" indent="0">
              <a:buNone/>
              <a:defRPr sz="4989">
                <a:solidFill>
                  <a:schemeClr val="tx1">
                    <a:tint val="75000"/>
                  </a:schemeClr>
                </a:solidFill>
              </a:defRPr>
            </a:lvl7pPr>
            <a:lvl8pPr marL="9979167" indent="0">
              <a:buNone/>
              <a:defRPr sz="4989">
                <a:solidFill>
                  <a:schemeClr val="tx1">
                    <a:tint val="75000"/>
                  </a:schemeClr>
                </a:solidFill>
              </a:defRPr>
            </a:lvl8pPr>
            <a:lvl9pPr marL="11404763" indent="0">
              <a:buNone/>
              <a:defRPr sz="49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0425493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388757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6/16/2024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7279714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6/16/2024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33497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6/16/2024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399173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279980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US"/>
              <a:t>Click icon to add picture</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754001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9662648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6577417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75000"/>
                  </a:schemeClr>
                </a:solidFill>
              </a:defRPr>
            </a:lvl1pPr>
          </a:lstStyle>
          <a:p>
            <a:fld id="{4C99151A-8971-494A-BD27-0348896E2E92}" type="datetimeFigureOut">
              <a:rPr lang="en-US" smtClean="0"/>
              <a:t>6/16/2024</a:t>
            </a:fld>
            <a:endParaRPr lang="en-US"/>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902238344"/>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emf"/><Relationship Id="rId13" Type="http://schemas.openxmlformats.org/officeDocument/2006/relationships/image" Target="../media/image11.emf"/><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9.emf"/><Relationship Id="rId5" Type="http://schemas.openxmlformats.org/officeDocument/2006/relationships/image" Target="../media/image4.png"/><Relationship Id="rId15" Type="http://schemas.openxmlformats.org/officeDocument/2006/relationships/image" Target="../media/image13.png"/><Relationship Id="rId10" Type="http://schemas.openxmlformats.org/officeDocument/2006/relationships/chart" Target="../charts/chart1.xml"/><Relationship Id="rId4" Type="http://schemas.openxmlformats.org/officeDocument/2006/relationships/image" Target="../media/image3.png"/><Relationship Id="rId9" Type="http://schemas.openxmlformats.org/officeDocument/2006/relationships/image" Target="../media/image8.emf"/><Relationship Id="rId14" Type="http://schemas.openxmlformats.org/officeDocument/2006/relationships/image" Target="../media/image12.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 name="Picture 39">
            <a:extLst>
              <a:ext uri="{FF2B5EF4-FFF2-40B4-BE49-F238E27FC236}">
                <a16:creationId xmlns:a16="http://schemas.microsoft.com/office/drawing/2014/main" id="{173DB79F-2641-D9E8-175E-808563AB9478}"/>
              </a:ext>
            </a:extLst>
          </p:cNvPr>
          <p:cNvPicPr>
            <a:picLocks noChangeAspect="1"/>
          </p:cNvPicPr>
          <p:nvPr/>
        </p:nvPicPr>
        <p:blipFill>
          <a:blip r:embed="rId2">
            <a:lum bright="70000" contrast="-70000"/>
            <a:alphaModFix amt="0"/>
          </a:blip>
          <a:stretch>
            <a:fillRect/>
          </a:stretch>
        </p:blipFill>
        <p:spPr>
          <a:xfrm>
            <a:off x="0" y="20232902"/>
            <a:ext cx="30275213" cy="1150723"/>
          </a:xfrm>
          <a:prstGeom prst="rect">
            <a:avLst/>
          </a:prstGeom>
          <a:solidFill>
            <a:schemeClr val="accent1">
              <a:lumMod val="20000"/>
              <a:lumOff val="80000"/>
              <a:alpha val="98000"/>
            </a:schemeClr>
          </a:solidFill>
        </p:spPr>
      </p:pic>
      <p:pic>
        <p:nvPicPr>
          <p:cNvPr id="34" name="Picture 33">
            <a:extLst>
              <a:ext uri="{FF2B5EF4-FFF2-40B4-BE49-F238E27FC236}">
                <a16:creationId xmlns:a16="http://schemas.microsoft.com/office/drawing/2014/main" id="{DF240522-EF32-8F45-D5BA-160C6540F334}"/>
              </a:ext>
            </a:extLst>
          </p:cNvPr>
          <p:cNvPicPr>
            <a:picLocks noChangeAspect="1"/>
          </p:cNvPicPr>
          <p:nvPr/>
        </p:nvPicPr>
        <p:blipFill>
          <a:blip r:embed="rId2">
            <a:lum bright="70000" contrast="-70000"/>
            <a:alphaModFix amt="0"/>
          </a:blip>
          <a:stretch>
            <a:fillRect/>
          </a:stretch>
        </p:blipFill>
        <p:spPr>
          <a:xfrm>
            <a:off x="0" y="0"/>
            <a:ext cx="30293606" cy="3128913"/>
          </a:xfrm>
          <a:prstGeom prst="rect">
            <a:avLst/>
          </a:prstGeom>
          <a:solidFill>
            <a:schemeClr val="accent1">
              <a:lumMod val="20000"/>
              <a:lumOff val="80000"/>
              <a:alpha val="98000"/>
            </a:schemeClr>
          </a:solidFill>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145232" y="301246"/>
            <a:ext cx="1791835" cy="1611944"/>
          </a:xfrm>
          <a:prstGeom prst="rect">
            <a:avLst/>
          </a:prstGeom>
        </p:spPr>
      </p:pic>
      <p:sp>
        <p:nvSpPr>
          <p:cNvPr id="9" name="Text Box 6"/>
          <p:cNvSpPr txBox="1">
            <a:spLocks noChangeArrowheads="1"/>
          </p:cNvSpPr>
          <p:nvPr/>
        </p:nvSpPr>
        <p:spPr bwMode="auto">
          <a:xfrm>
            <a:off x="288307" y="3350097"/>
            <a:ext cx="7238605" cy="55190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6991" tIns="186991" rIns="186991" bIns="186991">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543" b="1" dirty="0"/>
              <a:t>Introduction</a:t>
            </a:r>
          </a:p>
          <a:p>
            <a:pPr>
              <a:lnSpc>
                <a:spcPct val="150000"/>
              </a:lnSpc>
              <a:spcBef>
                <a:spcPct val="50000"/>
              </a:spcBef>
            </a:pPr>
            <a:r>
              <a:rPr lang="en-US" altLang="en-US" sz="1800" dirty="0"/>
              <a:t>Situated opposite one another on the Milford Haven Waterway, DragonLNG operate a liquefied natural gas (LNG) import and regasification terminal, while RWE operate a combined cycle gas turbine (CCGT) power station. Both companies are pursuing plans to reduce their carbon emissions, with RWE looking to meet the Department for Energy Security and Net Zero (2023) plan of a net zero power transmission system by 2035. Carbon capture and liquefaction is expected to play a role in meeting this goal, with DragonLNG having a potential synergy to liquefy captured CO2 on RWE’s behalf in an energy efficient method. </a:t>
            </a:r>
          </a:p>
          <a:p>
            <a:pPr>
              <a:spcBef>
                <a:spcPct val="50000"/>
              </a:spcBef>
            </a:pPr>
            <a:endParaRPr lang="en-US" altLang="en-US" sz="1978" dirty="0"/>
          </a:p>
        </p:txBody>
      </p:sp>
      <p:sp>
        <p:nvSpPr>
          <p:cNvPr id="22" name="Text Box 10"/>
          <p:cNvSpPr txBox="1">
            <a:spLocks noChangeArrowheads="1"/>
          </p:cNvSpPr>
          <p:nvPr/>
        </p:nvSpPr>
        <p:spPr bwMode="auto">
          <a:xfrm>
            <a:off x="22853120" y="12397998"/>
            <a:ext cx="7209419" cy="3349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6991" tIns="186991" rIns="186991" bIns="186991">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543" b="1" dirty="0"/>
              <a:t>Acknowledgements</a:t>
            </a:r>
          </a:p>
          <a:p>
            <a:pPr>
              <a:lnSpc>
                <a:spcPct val="150000"/>
              </a:lnSpc>
              <a:spcBef>
                <a:spcPct val="50000"/>
              </a:spcBef>
            </a:pPr>
            <a:r>
              <a:rPr lang="en-GB" sz="1800" kern="100" dirty="0">
                <a:latin typeface="Arial" panose="020B0604020202020204" pitchFamily="34" charset="0"/>
                <a:cs typeface="Arial" panose="020B0604020202020204" pitchFamily="34" charset="0"/>
              </a:rPr>
              <a:t>I would like to express a great deal of gratitude to those who have supported me during this project. My dearest thanks go to my project supervisor for guiding me, my shift supervisor and shift team for affording me time and understanding to undertake the project. Additionally, I would like to thank my partner for providing motivation throughout the last three years of study. </a:t>
            </a:r>
            <a:endParaRPr lang="en-US" altLang="en-US" sz="1800" kern="100" dirty="0">
              <a:latin typeface="Arial" panose="020B0604020202020204" pitchFamily="34" charset="0"/>
              <a:cs typeface="Arial" panose="020B0604020202020204" pitchFamily="34" charset="0"/>
            </a:endParaRPr>
          </a:p>
        </p:txBody>
      </p:sp>
      <p:sp>
        <p:nvSpPr>
          <p:cNvPr id="23" name="Text Box 11"/>
          <p:cNvSpPr txBox="1">
            <a:spLocks noChangeArrowheads="1"/>
          </p:cNvSpPr>
          <p:nvPr/>
        </p:nvSpPr>
        <p:spPr bwMode="auto">
          <a:xfrm>
            <a:off x="22763996" y="16122388"/>
            <a:ext cx="7246623" cy="4528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6991" tIns="186991" rIns="186991" bIns="186991">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543" b="1" dirty="0">
                <a:ea typeface="Arial" charset="0"/>
                <a:cs typeface="Arial" charset="0"/>
              </a:rPr>
              <a:t>References</a:t>
            </a:r>
          </a:p>
          <a:p>
            <a:pPr>
              <a:spcBef>
                <a:spcPts val="600"/>
              </a:spcBef>
              <a:spcAft>
                <a:spcPts val="1400"/>
              </a:spcAft>
            </a:pPr>
            <a:r>
              <a:rPr lang="en-GB" sz="1400" dirty="0">
                <a:cs typeface="Arial" charset="0"/>
              </a:rPr>
              <a:t>Department for Energy Security and Net Zero (2023) Carbon Budget Delivery Plan, GOV.UK. Available at: https://www.gov.uk/government/publications/carbon-budget-delivery-plan (Accessed: 12 November 2023).</a:t>
            </a:r>
          </a:p>
          <a:p>
            <a:pPr>
              <a:spcBef>
                <a:spcPts val="600"/>
              </a:spcBef>
              <a:spcAft>
                <a:spcPts val="1400"/>
              </a:spcAft>
            </a:pPr>
            <a:r>
              <a:rPr lang="en-GB" sz="1400" dirty="0">
                <a:cs typeface="Arial" charset="0"/>
              </a:rPr>
              <a:t>Hitchen, S.M. and Dean, J.R. (1993) ‘Properties of supercritical fluids’, Applications of Supercritical Fluids in Industrial Analysis, pp. 1–11. doi:10.1007/978-94-011-2146-0_1.</a:t>
            </a:r>
          </a:p>
          <a:p>
            <a:pPr>
              <a:spcBef>
                <a:spcPts val="600"/>
              </a:spcBef>
              <a:spcAft>
                <a:spcPts val="1400"/>
              </a:spcAft>
            </a:pPr>
            <a:r>
              <a:rPr lang="en-GB" sz="1400" dirty="0">
                <a:cs typeface="Arial" charset="0"/>
              </a:rPr>
              <a:t>NIST Chemistry Webbook, SRD 69 (2024) Thermophysical Properties of Fluid Systems. Available at: https://webbook.nist.gov/chemistry/fluid/</a:t>
            </a:r>
          </a:p>
          <a:p>
            <a:pPr>
              <a:spcBef>
                <a:spcPts val="600"/>
              </a:spcBef>
              <a:spcAft>
                <a:spcPts val="1400"/>
              </a:spcAft>
            </a:pPr>
            <a:r>
              <a:rPr lang="en-GB" sz="1400" kern="100" dirty="0">
                <a:effectLst/>
                <a:latin typeface="Arial" panose="020B0604020202020204" pitchFamily="34" charset="0"/>
                <a:ea typeface="Calibri" panose="020F0502020204030204" pitchFamily="34" charset="0"/>
                <a:cs typeface="Arial" panose="020B0604020202020204" pitchFamily="34" charset="0"/>
              </a:rPr>
              <a:t>Pauken, M. (2011) Thermodynamics for Dummies. Hoboken, NJ: Willey publishing, Inc.</a:t>
            </a:r>
          </a:p>
          <a:p>
            <a:pPr>
              <a:spcBef>
                <a:spcPts val="600"/>
              </a:spcBef>
              <a:spcAft>
                <a:spcPts val="1400"/>
              </a:spcAft>
            </a:pPr>
            <a:r>
              <a:rPr lang="sv-SE" altLang="en-US" sz="1400" dirty="0">
                <a:ea typeface="Arial" charset="0"/>
                <a:cs typeface="Arial" charset="0"/>
              </a:rPr>
              <a:t>Watkins, G (2024) DLNG-M-OM-001 – DragonLNG Operations Manual</a:t>
            </a:r>
          </a:p>
          <a:p>
            <a:pPr marL="0" indent="0">
              <a:spcBef>
                <a:spcPct val="50000"/>
              </a:spcBef>
            </a:pPr>
            <a:endParaRPr lang="en-US" altLang="en-US" sz="1400" dirty="0">
              <a:ea typeface="Arial" charset="0"/>
              <a:cs typeface="Arial" charset="0"/>
            </a:endParaRPr>
          </a:p>
        </p:txBody>
      </p:sp>
      <p:sp>
        <p:nvSpPr>
          <p:cNvPr id="32" name="Rectangle 31"/>
          <p:cNvSpPr>
            <a:spLocks noChangeArrowheads="1"/>
          </p:cNvSpPr>
          <p:nvPr/>
        </p:nvSpPr>
        <p:spPr bwMode="auto">
          <a:xfrm>
            <a:off x="17915717" y="19111061"/>
            <a:ext cx="4354523" cy="9884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47350" tIns="73675" rIns="147350" bIns="73675"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3390" b="1" dirty="0">
              <a:solidFill>
                <a:srgbClr val="002060"/>
              </a:solidFill>
              <a:latin typeface="Calibri" charset="0"/>
              <a:ea typeface="Calibri" charset="0"/>
              <a:cs typeface="Calibri" charset="0"/>
            </a:endParaRPr>
          </a:p>
        </p:txBody>
      </p:sp>
      <p:pic>
        <p:nvPicPr>
          <p:cNvPr id="43" name="Picture 9"/>
          <p:cNvPicPr>
            <a:picLocks noChangeAspect="1" noChangeArrowheads="1"/>
          </p:cNvPicPr>
          <p:nvPr/>
        </p:nvPicPr>
        <p:blipFill>
          <a:blip r:embed="rId4"/>
          <a:srcRect/>
          <a:stretch/>
        </p:blipFill>
        <p:spPr bwMode="auto">
          <a:xfrm>
            <a:off x="27255503" y="1913190"/>
            <a:ext cx="2731403" cy="949785"/>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a:spLocks noChangeArrowheads="1"/>
          </p:cNvSpPr>
          <p:nvPr/>
        </p:nvSpPr>
        <p:spPr bwMode="auto">
          <a:xfrm>
            <a:off x="3069549" y="675265"/>
            <a:ext cx="22748776" cy="24431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47350" tIns="73675" rIns="147350" bIns="73675"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spcBef>
                <a:spcPct val="0"/>
              </a:spcBef>
              <a:buFontTx/>
              <a:buNone/>
            </a:pPr>
            <a:r>
              <a:rPr lang="en-GB" altLang="en-US" sz="3390" dirty="0">
                <a:solidFill>
                  <a:srgbClr val="002060"/>
                </a:solidFill>
                <a:latin typeface="Calibri" charset="0"/>
                <a:ea typeface="Calibri" charset="0"/>
                <a:cs typeface="Calibri" charset="0"/>
              </a:rPr>
              <a:t>Feasibility Study Exploring the Integration of a CO2 Liquefaction Plant into an Existing Liquified Natural Gas Regasification Terminal</a:t>
            </a:r>
          </a:p>
          <a:p>
            <a:pPr eaLnBrk="1" hangingPunct="1">
              <a:spcBef>
                <a:spcPct val="0"/>
              </a:spcBef>
              <a:buFontTx/>
              <a:buNone/>
            </a:pPr>
            <a:r>
              <a:rPr lang="en-GB" altLang="en-US" sz="2825" b="1" dirty="0">
                <a:solidFill>
                  <a:srgbClr val="002060"/>
                </a:solidFill>
                <a:latin typeface="Calibri" charset="0"/>
                <a:ea typeface="Calibri" charset="0"/>
                <a:cs typeface="Calibri" charset="0"/>
              </a:rPr>
              <a:t>Joshua Thomas</a:t>
            </a:r>
          </a:p>
          <a:p>
            <a:pPr eaLnBrk="1" hangingPunct="1">
              <a:spcBef>
                <a:spcPct val="0"/>
              </a:spcBef>
              <a:buFontTx/>
              <a:buNone/>
            </a:pPr>
            <a:r>
              <a:rPr lang="en-GB" altLang="en-US" sz="2543" dirty="0">
                <a:solidFill>
                  <a:srgbClr val="002060"/>
                </a:solidFill>
                <a:latin typeface="Calibri" charset="0"/>
                <a:ea typeface="Calibri" charset="0"/>
                <a:cs typeface="Calibri" charset="0"/>
              </a:rPr>
              <a:t>Andrew Thorn</a:t>
            </a:r>
          </a:p>
          <a:p>
            <a:pPr eaLnBrk="1" hangingPunct="1">
              <a:spcBef>
                <a:spcPct val="0"/>
              </a:spcBef>
              <a:buFontTx/>
              <a:buNone/>
            </a:pPr>
            <a:endParaRPr lang="en-GB" altLang="en-US" sz="1271" dirty="0">
              <a:solidFill>
                <a:srgbClr val="002060"/>
              </a:solidFill>
              <a:latin typeface="Calibri" charset="0"/>
              <a:ea typeface="Calibri" charset="0"/>
              <a:cs typeface="Calibri" charset="0"/>
            </a:endParaRPr>
          </a:p>
          <a:p>
            <a:pPr eaLnBrk="1" hangingPunct="1">
              <a:spcBef>
                <a:spcPct val="0"/>
              </a:spcBef>
              <a:buFontTx/>
              <a:buNone/>
            </a:pPr>
            <a:r>
              <a:rPr lang="en-GB" altLang="en-US" sz="2543" dirty="0">
                <a:solidFill>
                  <a:srgbClr val="002060"/>
                </a:solidFill>
                <a:latin typeface="Calibri" charset="0"/>
                <a:ea typeface="Calibri" charset="0"/>
                <a:cs typeface="Calibri" charset="0"/>
              </a:rPr>
              <a:t>School</a:t>
            </a:r>
            <a:r>
              <a:rPr lang="en-GB" altLang="en-US" sz="2543" dirty="0">
                <a:solidFill>
                  <a:srgbClr val="002060"/>
                </a:solidFill>
                <a:latin typeface="Georgia" charset="0"/>
              </a:rPr>
              <a:t> </a:t>
            </a:r>
            <a:r>
              <a:rPr lang="en-GB" altLang="en-US" sz="2543" i="1" dirty="0">
                <a:solidFill>
                  <a:srgbClr val="002060"/>
                </a:solidFill>
                <a:latin typeface="Georgia" charset="0"/>
              </a:rPr>
              <a:t>of</a:t>
            </a:r>
            <a:r>
              <a:rPr lang="en-GB" altLang="en-US" sz="2543" dirty="0">
                <a:solidFill>
                  <a:srgbClr val="002060"/>
                </a:solidFill>
                <a:latin typeface="Georgia" charset="0"/>
              </a:rPr>
              <a:t> </a:t>
            </a:r>
            <a:r>
              <a:rPr lang="en-GB" altLang="en-US" sz="2543" b="1" dirty="0">
                <a:solidFill>
                  <a:srgbClr val="002060"/>
                </a:solidFill>
                <a:latin typeface="Calibri" charset="0"/>
                <a:ea typeface="Calibri" charset="0"/>
                <a:cs typeface="Calibri" charset="0"/>
              </a:rPr>
              <a:t>Engineering</a:t>
            </a:r>
          </a:p>
          <a:p>
            <a:pPr eaLnBrk="1" hangingPunct="1">
              <a:spcBef>
                <a:spcPct val="0"/>
              </a:spcBef>
              <a:buFontTx/>
              <a:buNone/>
            </a:pPr>
            <a:r>
              <a:rPr lang="en-GB" altLang="en-US" sz="2543" dirty="0">
                <a:solidFill>
                  <a:srgbClr val="002060"/>
                </a:solidFill>
                <a:latin typeface="Calibri" charset="0"/>
                <a:ea typeface="Calibri" charset="0"/>
                <a:cs typeface="Calibri" charset="0"/>
              </a:rPr>
              <a:t>BSc (Hons) Engineering Management</a:t>
            </a:r>
            <a:endParaRPr lang="en-US" altLang="zh-CN" sz="2543" dirty="0">
              <a:solidFill>
                <a:srgbClr val="002060"/>
              </a:solidFill>
              <a:latin typeface="Calibri" charset="0"/>
              <a:ea typeface="Calibri" charset="0"/>
              <a:cs typeface="Calibri" charset="0"/>
            </a:endParaRPr>
          </a:p>
        </p:txBody>
      </p:sp>
      <p:pic>
        <p:nvPicPr>
          <p:cNvPr id="3" name="Picture 2"/>
          <p:cNvPicPr>
            <a:picLocks noChangeAspect="1"/>
          </p:cNvPicPr>
          <p:nvPr/>
        </p:nvPicPr>
        <p:blipFill>
          <a:blip r:embed="rId5"/>
          <a:srcRect/>
          <a:stretch/>
        </p:blipFill>
        <p:spPr>
          <a:xfrm>
            <a:off x="480008" y="467281"/>
            <a:ext cx="2340833" cy="2395694"/>
          </a:xfrm>
          <a:prstGeom prst="rect">
            <a:avLst/>
          </a:prstGeom>
        </p:spPr>
      </p:pic>
      <p:sp>
        <p:nvSpPr>
          <p:cNvPr id="6" name="TextBox 5"/>
          <p:cNvSpPr txBox="1"/>
          <p:nvPr/>
        </p:nvSpPr>
        <p:spPr>
          <a:xfrm>
            <a:off x="27186695" y="20650179"/>
            <a:ext cx="2800211" cy="440120"/>
          </a:xfrm>
          <a:prstGeom prst="rect">
            <a:avLst/>
          </a:prstGeom>
          <a:noFill/>
        </p:spPr>
        <p:txBody>
          <a:bodyPr wrap="square" rtlCol="0">
            <a:spAutoFit/>
          </a:bodyPr>
          <a:lstStyle/>
          <a:p>
            <a:pPr algn="r"/>
            <a:r>
              <a:rPr lang="en-GB" altLang="en-US" sz="2260" dirty="0">
                <a:solidFill>
                  <a:srgbClr val="002060"/>
                </a:solidFill>
                <a:latin typeface="Calibri" charset="0"/>
                <a:ea typeface="Calibri" charset="0"/>
                <a:cs typeface="Calibri" charset="0"/>
              </a:rPr>
              <a:t>School</a:t>
            </a:r>
            <a:r>
              <a:rPr lang="en-GB" altLang="en-US" sz="2260" dirty="0">
                <a:solidFill>
                  <a:srgbClr val="002060"/>
                </a:solidFill>
                <a:latin typeface="Georgia" charset="0"/>
              </a:rPr>
              <a:t> </a:t>
            </a:r>
            <a:r>
              <a:rPr lang="en-GB" altLang="en-US" sz="2260" i="1" dirty="0">
                <a:solidFill>
                  <a:srgbClr val="002060"/>
                </a:solidFill>
                <a:latin typeface="Georgia" charset="0"/>
              </a:rPr>
              <a:t>of</a:t>
            </a:r>
            <a:r>
              <a:rPr lang="en-GB" altLang="en-US" sz="2260" dirty="0">
                <a:solidFill>
                  <a:srgbClr val="002060"/>
                </a:solidFill>
                <a:latin typeface="Georgia" charset="0"/>
              </a:rPr>
              <a:t> </a:t>
            </a:r>
            <a:r>
              <a:rPr lang="en-GB" altLang="en-US" sz="2260" b="1" dirty="0">
                <a:solidFill>
                  <a:srgbClr val="002060"/>
                </a:solidFill>
                <a:latin typeface="Calibri" charset="0"/>
                <a:ea typeface="Calibri" charset="0"/>
                <a:cs typeface="Calibri" charset="0"/>
              </a:rPr>
              <a:t>Engineering</a:t>
            </a:r>
            <a:endParaRPr lang="en-GB" sz="2260" dirty="0"/>
          </a:p>
        </p:txBody>
      </p:sp>
      <p:pic>
        <p:nvPicPr>
          <p:cNvPr id="5" name="Picture 4">
            <a:extLst>
              <a:ext uri="{FF2B5EF4-FFF2-40B4-BE49-F238E27FC236}">
                <a16:creationId xmlns:a16="http://schemas.microsoft.com/office/drawing/2014/main" id="{59820915-13DD-7363-A313-D554167C9FB0}"/>
              </a:ext>
            </a:extLst>
          </p:cNvPr>
          <p:cNvPicPr>
            <a:picLocks/>
          </p:cNvPicPr>
          <p:nvPr/>
        </p:nvPicPr>
        <p:blipFill>
          <a:blip r:embed="rId2"/>
          <a:stretch>
            <a:fillRect/>
          </a:stretch>
        </p:blipFill>
        <p:spPr>
          <a:xfrm>
            <a:off x="-787" y="3126592"/>
            <a:ext cx="30276000" cy="43200"/>
          </a:xfrm>
          <a:prstGeom prst="rect">
            <a:avLst/>
          </a:prstGeom>
        </p:spPr>
      </p:pic>
      <p:sp>
        <p:nvSpPr>
          <p:cNvPr id="24" name="Text Box 6">
            <a:extLst>
              <a:ext uri="{FF2B5EF4-FFF2-40B4-BE49-F238E27FC236}">
                <a16:creationId xmlns:a16="http://schemas.microsoft.com/office/drawing/2014/main" id="{3D56E116-03C5-55CC-56D1-19ADA092327F}"/>
              </a:ext>
            </a:extLst>
          </p:cNvPr>
          <p:cNvSpPr txBox="1">
            <a:spLocks noChangeArrowheads="1"/>
          </p:cNvSpPr>
          <p:nvPr/>
        </p:nvSpPr>
        <p:spPr bwMode="auto">
          <a:xfrm>
            <a:off x="22782599" y="3328433"/>
            <a:ext cx="7154467" cy="87865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6991" tIns="186991" rIns="186991" bIns="186991">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543" b="1" dirty="0"/>
              <a:t>Conclusions</a:t>
            </a:r>
          </a:p>
          <a:p>
            <a:pPr>
              <a:lnSpc>
                <a:spcPct val="150000"/>
              </a:lnSpc>
              <a:spcBef>
                <a:spcPts val="600"/>
              </a:spcBef>
              <a:spcAft>
                <a:spcPts val="1400"/>
              </a:spcAft>
            </a:pPr>
            <a:r>
              <a:rPr lang="en-GB" sz="1800" kern="100" dirty="0">
                <a:effectLst/>
                <a:latin typeface="Arial" panose="020B0604020202020204" pitchFamily="34" charset="0"/>
                <a:ea typeface="Calibri" panose="020F0502020204030204" pitchFamily="34" charset="0"/>
                <a:cs typeface="Arial" panose="020B0604020202020204" pitchFamily="34" charset="0"/>
              </a:rPr>
              <a:t>This report found that there is a clear environmental and economic benefit of integrating the proposed carbon capture project at Pembroke Power Station with DragonLNG’s regasification process.</a:t>
            </a:r>
          </a:p>
          <a:p>
            <a:pPr>
              <a:lnSpc>
                <a:spcPct val="150000"/>
              </a:lnSpc>
              <a:spcBef>
                <a:spcPts val="600"/>
              </a:spcBef>
              <a:spcAft>
                <a:spcPts val="1400"/>
              </a:spcAft>
            </a:pPr>
            <a:r>
              <a:rPr lang="en-GB" sz="1800" kern="100" dirty="0">
                <a:effectLst/>
                <a:latin typeface="Arial" panose="020B0604020202020204" pitchFamily="34" charset="0"/>
                <a:ea typeface="Calibri" panose="020F0502020204030204" pitchFamily="34" charset="0"/>
                <a:cs typeface="Arial" panose="020B0604020202020204" pitchFamily="34" charset="0"/>
              </a:rPr>
              <a:t>Through a comparison of calculated thermal duties, it is found that there is a sufficient energy balance between the proposed carbon dioxide liquefaction and liquified natural gas regasification mass flow rates to make integration feasible. There is the potential for significant cost saving in terms of fuel gas expenditure although this needs to evaluated against the cost of project construction and operation.</a:t>
            </a:r>
          </a:p>
          <a:p>
            <a:pPr>
              <a:lnSpc>
                <a:spcPct val="150000"/>
              </a:lnSpc>
              <a:spcBef>
                <a:spcPts val="600"/>
              </a:spcBef>
              <a:spcAft>
                <a:spcPts val="1400"/>
              </a:spcAft>
            </a:pPr>
            <a:r>
              <a:rPr lang="en-GB" sz="1800" kern="100" dirty="0">
                <a:effectLst/>
                <a:latin typeface="Arial" panose="020B0604020202020204" pitchFamily="34" charset="0"/>
                <a:ea typeface="Calibri" panose="020F0502020204030204" pitchFamily="34" charset="0"/>
                <a:cs typeface="Arial" panose="020B0604020202020204" pitchFamily="34" charset="0"/>
              </a:rPr>
              <a:t>A pipeline between PPS and DragonLNG would be necessary, likely carbon steel with options for it to be installed subsurface or on the Milford Haven Waterway riverbed. </a:t>
            </a:r>
            <a:r>
              <a:rPr lang="en-GB" sz="1800" kern="100" dirty="0">
                <a:latin typeface="Arial" panose="020B0604020202020204" pitchFamily="34" charset="0"/>
                <a:ea typeface="Calibri" panose="020F0502020204030204" pitchFamily="34" charset="0"/>
                <a:cs typeface="Arial" panose="020B0604020202020204" pitchFamily="34" charset="0"/>
              </a:rPr>
              <a:t>A large volume of storage would be required for liquefied carbon dioxide, either in the form of horizontal cylindrical pressure vessels or  spheres.</a:t>
            </a:r>
            <a:r>
              <a:rPr lang="en-GB" sz="1800" kern="100" dirty="0">
                <a:effectLst/>
                <a:latin typeface="Arial" panose="020B0604020202020204" pitchFamily="34" charset="0"/>
                <a:ea typeface="Calibri" panose="020F0502020204030204" pitchFamily="34" charset="0"/>
                <a:cs typeface="Arial" panose="020B0604020202020204" pitchFamily="34" charset="0"/>
              </a:rPr>
              <a:t> These aspects would require significant planning to mitigate environmental and visual impacts and would require significant consultation with regulators such as Natural Resources Wales. </a:t>
            </a:r>
            <a:endParaRPr lang="en-US" altLang="en-US" sz="1978" dirty="0"/>
          </a:p>
        </p:txBody>
      </p:sp>
      <p:pic>
        <p:nvPicPr>
          <p:cNvPr id="42" name="Picture 41">
            <a:extLst>
              <a:ext uri="{FF2B5EF4-FFF2-40B4-BE49-F238E27FC236}">
                <a16:creationId xmlns:a16="http://schemas.microsoft.com/office/drawing/2014/main" id="{204AECFE-E74E-E461-06F7-89ACD3E4782A}"/>
              </a:ext>
            </a:extLst>
          </p:cNvPr>
          <p:cNvPicPr>
            <a:picLocks/>
          </p:cNvPicPr>
          <p:nvPr/>
        </p:nvPicPr>
        <p:blipFill>
          <a:blip r:embed="rId2"/>
          <a:stretch>
            <a:fillRect/>
          </a:stretch>
        </p:blipFill>
        <p:spPr>
          <a:xfrm>
            <a:off x="0" y="20232903"/>
            <a:ext cx="30276000" cy="43200"/>
          </a:xfrm>
          <a:prstGeom prst="rect">
            <a:avLst/>
          </a:prstGeom>
        </p:spPr>
      </p:pic>
      <p:pic>
        <p:nvPicPr>
          <p:cNvPr id="44" name="Picture 43">
            <a:extLst>
              <a:ext uri="{FF2B5EF4-FFF2-40B4-BE49-F238E27FC236}">
                <a16:creationId xmlns:a16="http://schemas.microsoft.com/office/drawing/2014/main" id="{DC3E9056-92E0-7BC6-C8B1-17CFC8C008E2}"/>
              </a:ext>
            </a:extLst>
          </p:cNvPr>
          <p:cNvPicPr>
            <a:picLocks noChangeAspect="1"/>
          </p:cNvPicPr>
          <p:nvPr/>
        </p:nvPicPr>
        <p:blipFill>
          <a:blip r:embed="rId6"/>
          <a:stretch>
            <a:fillRect/>
          </a:stretch>
        </p:blipFill>
        <p:spPr>
          <a:xfrm>
            <a:off x="17216236" y="14804907"/>
            <a:ext cx="4869401" cy="5092916"/>
          </a:xfrm>
          <a:prstGeom prst="rect">
            <a:avLst/>
          </a:prstGeom>
        </p:spPr>
      </p:pic>
      <p:pic>
        <p:nvPicPr>
          <p:cNvPr id="1026" name="Picture 2">
            <a:extLst>
              <a:ext uri="{FF2B5EF4-FFF2-40B4-BE49-F238E27FC236}">
                <a16:creationId xmlns:a16="http://schemas.microsoft.com/office/drawing/2014/main" id="{7ABD9F4B-898A-2493-3B18-B96E96A6D0D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88307" y="20334912"/>
            <a:ext cx="2857500" cy="942975"/>
          </a:xfrm>
          <a:prstGeom prst="rect">
            <a:avLst/>
          </a:prstGeom>
          <a:noFill/>
          <a:extLst>
            <a:ext uri="{909E8E84-426E-40DD-AFC4-6F175D3DCCD1}">
              <a14:hiddenFill xmlns:a14="http://schemas.microsoft.com/office/drawing/2010/main">
                <a:solidFill>
                  <a:srgbClr val="FFFFFF"/>
                </a:solidFill>
              </a14:hiddenFill>
            </a:ext>
          </a:extLst>
        </p:spPr>
      </p:pic>
      <p:sp>
        <p:nvSpPr>
          <p:cNvPr id="46" name="Text Box 6">
            <a:extLst>
              <a:ext uri="{FF2B5EF4-FFF2-40B4-BE49-F238E27FC236}">
                <a16:creationId xmlns:a16="http://schemas.microsoft.com/office/drawing/2014/main" id="{8E00F1BB-792B-5F2F-89F3-80E0945DE903}"/>
              </a:ext>
            </a:extLst>
          </p:cNvPr>
          <p:cNvSpPr txBox="1">
            <a:spLocks noChangeArrowheads="1"/>
          </p:cNvSpPr>
          <p:nvPr/>
        </p:nvSpPr>
        <p:spPr bwMode="auto">
          <a:xfrm>
            <a:off x="178911" y="14392421"/>
            <a:ext cx="7332704" cy="6688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6991" tIns="186991" rIns="186991" bIns="186991">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543" b="1" dirty="0"/>
              <a:t>Aims &amp; Objectives</a:t>
            </a:r>
          </a:p>
          <a:p>
            <a:pPr>
              <a:lnSpc>
                <a:spcPct val="150000"/>
              </a:lnSpc>
              <a:spcBef>
                <a:spcPts val="600"/>
              </a:spcBef>
              <a:spcAft>
                <a:spcPts val="1400"/>
              </a:spcAft>
            </a:pPr>
            <a:r>
              <a:rPr lang="en-GB" sz="1800" kern="100" dirty="0">
                <a:effectLst/>
                <a:latin typeface="Arial" panose="020B0604020202020204" pitchFamily="34" charset="0"/>
                <a:ea typeface="Calibri" panose="020F0502020204030204" pitchFamily="34" charset="0"/>
                <a:cs typeface="Arial" panose="020B0604020202020204" pitchFamily="34" charset="0"/>
              </a:rPr>
              <a:t>This report aims to evaluate three key aspects relating to the feasibility of liquefying carbon dioxide through a heat exchange with LNG within an existing LNG regasification terminal. To achieve this aim, the report looks to meet the following objectives:</a:t>
            </a:r>
          </a:p>
          <a:p>
            <a:pPr marL="342900" lvl="0" indent="-342900">
              <a:lnSpc>
                <a:spcPct val="150000"/>
              </a:lnSpc>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cs typeface="Arial" panose="020B0604020202020204" pitchFamily="34" charset="0"/>
              </a:rPr>
              <a:t>Evaluate the thermal duties required to liquefy carbon dioxide and vapourise LNG.</a:t>
            </a:r>
          </a:p>
          <a:p>
            <a:pPr marL="342900" lvl="0" indent="-342900">
              <a:lnSpc>
                <a:spcPct val="150000"/>
              </a:lnSpc>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cs typeface="Arial" panose="020B0604020202020204" pitchFamily="34" charset="0"/>
              </a:rPr>
              <a:t>Calculate possible cost savings from operating carbon dioxide liquefaction.</a:t>
            </a:r>
          </a:p>
          <a:p>
            <a:pPr marL="342900" lvl="0" indent="-342900">
              <a:lnSpc>
                <a:spcPct val="150000"/>
              </a:lnSpc>
              <a:spcAft>
                <a:spcPts val="1400"/>
              </a:spcAft>
              <a:buFont typeface="Symbol" panose="05050102010706020507" pitchFamily="18" charset="2"/>
              <a:buChar char=""/>
            </a:pPr>
            <a:r>
              <a:rPr lang="en-GB" sz="1800" kern="100" dirty="0">
                <a:latin typeface="Arial" panose="020B0604020202020204" pitchFamily="34" charset="0"/>
                <a:ea typeface="Calibri" panose="020F0502020204030204" pitchFamily="34" charset="0"/>
                <a:cs typeface="Arial" panose="020B0604020202020204" pitchFamily="34" charset="0"/>
              </a:rPr>
              <a:t>E</a:t>
            </a:r>
            <a:r>
              <a:rPr lang="en-GB" sz="1800" kern="100" dirty="0">
                <a:effectLst/>
                <a:latin typeface="Arial" panose="020B0604020202020204" pitchFamily="34" charset="0"/>
                <a:ea typeface="Calibri" panose="020F0502020204030204" pitchFamily="34" charset="0"/>
                <a:cs typeface="Arial" panose="020B0604020202020204" pitchFamily="34" charset="0"/>
              </a:rPr>
              <a:t>quipment considerations including the feasibility of utilising a pipeline for carbon dioxide supply across the Milford Haven Waterway.</a:t>
            </a:r>
          </a:p>
          <a:p>
            <a:pPr>
              <a:spcBef>
                <a:spcPct val="50000"/>
              </a:spcBef>
            </a:pPr>
            <a:endParaRPr lang="en-US" altLang="en-US" sz="1978" dirty="0"/>
          </a:p>
          <a:p>
            <a:pPr>
              <a:spcBef>
                <a:spcPct val="50000"/>
              </a:spcBef>
            </a:pPr>
            <a:endParaRPr lang="en-US" altLang="en-US" sz="1978" dirty="0"/>
          </a:p>
        </p:txBody>
      </p:sp>
      <p:sp>
        <p:nvSpPr>
          <p:cNvPr id="47" name="Text Box 6">
            <a:extLst>
              <a:ext uri="{FF2B5EF4-FFF2-40B4-BE49-F238E27FC236}">
                <a16:creationId xmlns:a16="http://schemas.microsoft.com/office/drawing/2014/main" id="{1157346E-B589-48CB-F5AB-C721A52E807B}"/>
              </a:ext>
            </a:extLst>
          </p:cNvPr>
          <p:cNvSpPr txBox="1">
            <a:spLocks noChangeArrowheads="1"/>
          </p:cNvSpPr>
          <p:nvPr/>
        </p:nvSpPr>
        <p:spPr bwMode="auto">
          <a:xfrm>
            <a:off x="178911" y="9151006"/>
            <a:ext cx="7006642" cy="50111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6991" tIns="186991" rIns="186991" bIns="186991">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543" b="1" dirty="0"/>
              <a:t>Methods</a:t>
            </a:r>
          </a:p>
          <a:p>
            <a:pPr marL="342900" indent="-342900">
              <a:lnSpc>
                <a:spcPct val="150000"/>
              </a:lnSpc>
              <a:spcBef>
                <a:spcPct val="50000"/>
              </a:spcBef>
              <a:buFont typeface="Arial" panose="020B0604020202020204" pitchFamily="34" charset="0"/>
              <a:buChar char="•"/>
            </a:pPr>
            <a:r>
              <a:rPr lang="en-US" altLang="en-US" sz="1800" dirty="0"/>
              <a:t>Two-part literature review focused on thermodynamic principles of phase change and carbon capture usage and storage.</a:t>
            </a:r>
          </a:p>
          <a:p>
            <a:pPr marL="342900" indent="-342900">
              <a:lnSpc>
                <a:spcPct val="150000"/>
              </a:lnSpc>
              <a:spcBef>
                <a:spcPct val="50000"/>
              </a:spcBef>
              <a:buFont typeface="Arial" panose="020B0604020202020204" pitchFamily="34" charset="0"/>
              <a:buChar char="•"/>
            </a:pPr>
            <a:r>
              <a:rPr lang="en-US" altLang="en-US" sz="1800" dirty="0"/>
              <a:t>Gathered historical plant data from DragonLNG’s Emerson control system.</a:t>
            </a:r>
          </a:p>
          <a:p>
            <a:pPr marL="342900" indent="-342900">
              <a:lnSpc>
                <a:spcPct val="150000"/>
              </a:lnSpc>
              <a:spcBef>
                <a:spcPct val="50000"/>
              </a:spcBef>
              <a:buFont typeface="Arial" panose="020B0604020202020204" pitchFamily="34" charset="0"/>
              <a:buChar char="•"/>
            </a:pPr>
            <a:r>
              <a:rPr lang="en-US" altLang="en-US" sz="1800" dirty="0"/>
              <a:t>Data collection of plant send-out and fuel gas data from the DragonLNG Daily Nomination Allocation System (DNAS)</a:t>
            </a:r>
          </a:p>
          <a:p>
            <a:pPr marL="342900" indent="-342900">
              <a:lnSpc>
                <a:spcPct val="150000"/>
              </a:lnSpc>
              <a:spcBef>
                <a:spcPct val="50000"/>
              </a:spcBef>
              <a:buFont typeface="Arial" panose="020B0604020202020204" pitchFamily="34" charset="0"/>
              <a:buChar char="•"/>
            </a:pPr>
            <a:r>
              <a:rPr lang="en-US" altLang="en-US" sz="1800" dirty="0"/>
              <a:t>SWOT analysis of carbon capture integration within regasification process</a:t>
            </a:r>
          </a:p>
        </p:txBody>
      </p:sp>
      <p:sp>
        <p:nvSpPr>
          <p:cNvPr id="48" name="Text Box 6">
            <a:extLst>
              <a:ext uri="{FF2B5EF4-FFF2-40B4-BE49-F238E27FC236}">
                <a16:creationId xmlns:a16="http://schemas.microsoft.com/office/drawing/2014/main" id="{4209EE9C-B51C-FA39-913A-61188BD5AB8A}"/>
              </a:ext>
            </a:extLst>
          </p:cNvPr>
          <p:cNvSpPr txBox="1">
            <a:spLocks noChangeArrowheads="1"/>
          </p:cNvSpPr>
          <p:nvPr/>
        </p:nvSpPr>
        <p:spPr bwMode="auto">
          <a:xfrm>
            <a:off x="8064473" y="3388563"/>
            <a:ext cx="8676280" cy="7525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6991" tIns="186991" rIns="186991" bIns="186991">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543" b="1" dirty="0"/>
              <a:t>Results</a:t>
            </a:r>
          </a:p>
          <a:p>
            <a:pPr>
              <a:spcBef>
                <a:spcPct val="50000"/>
              </a:spcBef>
            </a:pPr>
            <a:r>
              <a:rPr lang="en-GB" altLang="en-US" sz="1978" b="1" dirty="0"/>
              <a:t>Evaluation of Thermal Duty </a:t>
            </a:r>
            <a:endParaRPr lang="en-US" altLang="en-US" sz="1978" b="1" dirty="0"/>
          </a:p>
          <a:p>
            <a:pPr>
              <a:lnSpc>
                <a:spcPct val="150000"/>
              </a:lnSpc>
              <a:spcBef>
                <a:spcPct val="50000"/>
              </a:spcBef>
            </a:pPr>
            <a:r>
              <a:rPr lang="en-US" altLang="en-US" sz="1800" dirty="0"/>
              <a:t>Heat exchange between gaseous carbon dioxide and liquified natural gas is proposed. To determine the thermal duty of carbon dioxide liquefaction, equation two was used after finding the thermal duty for gaseous and liquid sensible heats, as well as the latent heat of condensation, using equation one, Pauken (2011). Sensible heat alone was considered for regasification of LNG as the heat exchange takes place in the supercritical phase, Hitchen &amp; Dean (1993).</a:t>
            </a:r>
          </a:p>
          <a:p>
            <a:pPr>
              <a:lnSpc>
                <a:spcPct val="150000"/>
              </a:lnSpc>
              <a:spcBef>
                <a:spcPct val="50000"/>
              </a:spcBef>
            </a:pPr>
            <a:r>
              <a:rPr lang="en-US" altLang="en-US" sz="1800" dirty="0"/>
              <a:t>Thermal duty for liquefaction of carbon dioxide was found to be 29.08MWh. DragonLNG can provide a maximum of 136.09MWh of thermal duty through the regasification of LNG.</a:t>
            </a:r>
          </a:p>
          <a:p>
            <a:pPr>
              <a:spcBef>
                <a:spcPct val="50000"/>
              </a:spcBef>
            </a:pPr>
            <a:endParaRPr lang="en-US" altLang="en-US" sz="1978" dirty="0"/>
          </a:p>
          <a:p>
            <a:pPr>
              <a:spcBef>
                <a:spcPct val="50000"/>
              </a:spcBef>
            </a:pPr>
            <a:endParaRPr lang="en-US" altLang="en-US" sz="1978" dirty="0"/>
          </a:p>
          <a:p>
            <a:pPr>
              <a:spcBef>
                <a:spcPct val="50000"/>
              </a:spcBef>
            </a:pPr>
            <a:endParaRPr lang="en-US" altLang="en-US" sz="1978" dirty="0"/>
          </a:p>
          <a:p>
            <a:pPr>
              <a:spcBef>
                <a:spcPct val="50000"/>
              </a:spcBef>
            </a:pPr>
            <a:endParaRPr lang="en-US" altLang="en-US" sz="1978" dirty="0"/>
          </a:p>
          <a:p>
            <a:pPr>
              <a:spcBef>
                <a:spcPct val="50000"/>
              </a:spcBef>
            </a:pPr>
            <a:endParaRPr lang="en-US" altLang="en-US" sz="1978" dirty="0"/>
          </a:p>
        </p:txBody>
      </p:sp>
      <p:sp>
        <p:nvSpPr>
          <p:cNvPr id="53" name="Rectangle 52">
            <a:extLst>
              <a:ext uri="{FF2B5EF4-FFF2-40B4-BE49-F238E27FC236}">
                <a16:creationId xmlns:a16="http://schemas.microsoft.com/office/drawing/2014/main" id="{C9126C67-AC2C-B670-2FF5-D6A29D890857}"/>
              </a:ext>
            </a:extLst>
          </p:cNvPr>
          <p:cNvSpPr/>
          <p:nvPr/>
        </p:nvSpPr>
        <p:spPr>
          <a:xfrm flipH="1">
            <a:off x="7742574" y="3150338"/>
            <a:ext cx="43200" cy="17097054"/>
          </a:xfrm>
          <a:prstGeom prst="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54">
            <a:extLst>
              <a:ext uri="{FF2B5EF4-FFF2-40B4-BE49-F238E27FC236}">
                <a16:creationId xmlns:a16="http://schemas.microsoft.com/office/drawing/2014/main" id="{42C3A7B3-DF36-66DB-3F19-1B47FBCF7562}"/>
              </a:ext>
            </a:extLst>
          </p:cNvPr>
          <p:cNvSpPr/>
          <p:nvPr/>
        </p:nvSpPr>
        <p:spPr>
          <a:xfrm flipH="1">
            <a:off x="22545644" y="3150338"/>
            <a:ext cx="43200" cy="17097054"/>
          </a:xfrm>
          <a:prstGeom prst="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Text Box 21">
            <a:extLst>
              <a:ext uri="{FF2B5EF4-FFF2-40B4-BE49-F238E27FC236}">
                <a16:creationId xmlns:a16="http://schemas.microsoft.com/office/drawing/2014/main" id="{3983581B-2EB1-EA8E-84FB-FBE8645E4C59}"/>
              </a:ext>
            </a:extLst>
          </p:cNvPr>
          <p:cNvSpPr txBox="1">
            <a:spLocks noChangeArrowheads="1"/>
          </p:cNvSpPr>
          <p:nvPr/>
        </p:nvSpPr>
        <p:spPr bwMode="auto">
          <a:xfrm>
            <a:off x="19854412" y="14251040"/>
            <a:ext cx="2361839" cy="406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3495" tIns="93495" rIns="93495" bIns="9349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1413" i="1" dirty="0">
                <a:latin typeface="Times New Roman" charset="0"/>
              </a:rPr>
              <a:t>DragonLNG Plant Footprint</a:t>
            </a:r>
          </a:p>
        </p:txBody>
      </p:sp>
      <p:pic>
        <p:nvPicPr>
          <p:cNvPr id="1024" name="Picture 1023">
            <a:extLst>
              <a:ext uri="{FF2B5EF4-FFF2-40B4-BE49-F238E27FC236}">
                <a16:creationId xmlns:a16="http://schemas.microsoft.com/office/drawing/2014/main" id="{3BCF9DF6-C920-D8AD-6EBF-A1C3BB74A5FF}"/>
              </a:ext>
            </a:extLst>
          </p:cNvPr>
          <p:cNvPicPr>
            <a:picLocks noChangeAspect="1"/>
          </p:cNvPicPr>
          <p:nvPr/>
        </p:nvPicPr>
        <p:blipFill rotWithShape="1">
          <a:blip r:embed="rId8"/>
          <a:srcRect l="42521" t="9942" r="42303" b="41805"/>
          <a:stretch/>
        </p:blipFill>
        <p:spPr>
          <a:xfrm>
            <a:off x="19691303" y="3913746"/>
            <a:ext cx="2468888" cy="701085"/>
          </a:xfrm>
          <a:prstGeom prst="rect">
            <a:avLst/>
          </a:prstGeom>
        </p:spPr>
      </p:pic>
      <p:pic>
        <p:nvPicPr>
          <p:cNvPr id="1028" name="Picture 1027">
            <a:extLst>
              <a:ext uri="{FF2B5EF4-FFF2-40B4-BE49-F238E27FC236}">
                <a16:creationId xmlns:a16="http://schemas.microsoft.com/office/drawing/2014/main" id="{A2B4399B-1E7F-7EF0-5D3C-6D28C50DB2E5}"/>
              </a:ext>
            </a:extLst>
          </p:cNvPr>
          <p:cNvPicPr>
            <a:picLocks noChangeAspect="1"/>
          </p:cNvPicPr>
          <p:nvPr/>
        </p:nvPicPr>
        <p:blipFill rotWithShape="1">
          <a:blip r:embed="rId9"/>
          <a:srcRect l="32670" r="33825" b="31779"/>
          <a:stretch/>
        </p:blipFill>
        <p:spPr>
          <a:xfrm>
            <a:off x="17306117" y="4769090"/>
            <a:ext cx="5045772" cy="950370"/>
          </a:xfrm>
          <a:prstGeom prst="rect">
            <a:avLst/>
          </a:prstGeom>
        </p:spPr>
      </p:pic>
      <p:sp>
        <p:nvSpPr>
          <p:cNvPr id="1029" name="Text Box 6">
            <a:extLst>
              <a:ext uri="{FF2B5EF4-FFF2-40B4-BE49-F238E27FC236}">
                <a16:creationId xmlns:a16="http://schemas.microsoft.com/office/drawing/2014/main" id="{13F3E30D-98F0-FAF5-E356-610DBEB7B3C7}"/>
              </a:ext>
            </a:extLst>
          </p:cNvPr>
          <p:cNvSpPr txBox="1">
            <a:spLocks noChangeArrowheads="1"/>
          </p:cNvSpPr>
          <p:nvPr/>
        </p:nvSpPr>
        <p:spPr bwMode="auto">
          <a:xfrm>
            <a:off x="8082855" y="8520987"/>
            <a:ext cx="9313001" cy="2508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6991" tIns="186991" rIns="186991" bIns="186991">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US" altLang="en-US" sz="1978" b="1" dirty="0"/>
              <a:t>Cost Saving of Harnessing Cold Energy Productively</a:t>
            </a:r>
          </a:p>
          <a:p>
            <a:pPr>
              <a:spcBef>
                <a:spcPct val="50000"/>
              </a:spcBef>
            </a:pPr>
            <a:endParaRPr lang="en-US" altLang="en-US" sz="1978" dirty="0"/>
          </a:p>
          <a:p>
            <a:pPr>
              <a:spcBef>
                <a:spcPct val="50000"/>
              </a:spcBef>
            </a:pPr>
            <a:endParaRPr lang="en-US" altLang="en-US" sz="1978" dirty="0"/>
          </a:p>
          <a:p>
            <a:pPr>
              <a:spcBef>
                <a:spcPct val="50000"/>
              </a:spcBef>
            </a:pPr>
            <a:endParaRPr lang="en-US" altLang="en-US" sz="1978" dirty="0"/>
          </a:p>
          <a:p>
            <a:pPr>
              <a:spcBef>
                <a:spcPct val="50000"/>
              </a:spcBef>
            </a:pPr>
            <a:endParaRPr lang="en-US" altLang="en-US" sz="1978" dirty="0"/>
          </a:p>
        </p:txBody>
      </p:sp>
      <p:sp>
        <p:nvSpPr>
          <p:cNvPr id="1030" name="Text Box 6">
            <a:extLst>
              <a:ext uri="{FF2B5EF4-FFF2-40B4-BE49-F238E27FC236}">
                <a16:creationId xmlns:a16="http://schemas.microsoft.com/office/drawing/2014/main" id="{5E9EE0FF-19DE-0CCC-7330-C48E171EC1D0}"/>
              </a:ext>
            </a:extLst>
          </p:cNvPr>
          <p:cNvSpPr txBox="1">
            <a:spLocks noChangeArrowheads="1"/>
          </p:cNvSpPr>
          <p:nvPr/>
        </p:nvSpPr>
        <p:spPr bwMode="auto">
          <a:xfrm>
            <a:off x="7960078" y="13554572"/>
            <a:ext cx="9168582" cy="570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6991" tIns="186991" rIns="186991" bIns="186991">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US" altLang="en-US" sz="1978" b="1" dirty="0"/>
              <a:t>Equipment Considerations</a:t>
            </a:r>
          </a:p>
          <a:p>
            <a:pPr>
              <a:lnSpc>
                <a:spcPct val="150000"/>
              </a:lnSpc>
              <a:spcBef>
                <a:spcPct val="50000"/>
              </a:spcBef>
            </a:pPr>
            <a:r>
              <a:rPr lang="en-US" altLang="en-US" sz="1800" dirty="0"/>
              <a:t>Supply pipeline: It was found using equation three, that a pipeline diameter of between 0.35m to 0.71m was necessary at gas velocity of 5</a:t>
            </a:r>
            <a:r>
              <a:rPr lang="en-GB" sz="1800" dirty="0">
                <a:effectLst/>
                <a:latin typeface="Arial" panose="020B0604020202020204" pitchFamily="34" charset="0"/>
                <a:ea typeface="Yu Mincho" panose="02020400000000000000" pitchFamily="18" charset="-128"/>
              </a:rPr>
              <a:t>m.s</a:t>
            </a:r>
            <a:r>
              <a:rPr lang="en-GB" sz="1800" baseline="30000" dirty="0">
                <a:effectLst/>
                <a:latin typeface="Arial" panose="020B0604020202020204" pitchFamily="34" charset="0"/>
                <a:ea typeface="Yu Mincho" panose="02020400000000000000" pitchFamily="18" charset="-128"/>
              </a:rPr>
              <a:t>-1</a:t>
            </a:r>
            <a:r>
              <a:rPr lang="en-US" altLang="en-US" sz="1800" dirty="0"/>
              <a:t> to 20</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Yu Mincho" panose="02020400000000000000" pitchFamily="18" charset="-128"/>
                <a:cs typeface="+mn-cs"/>
              </a:rPr>
              <a:t>m.s</a:t>
            </a:r>
            <a:r>
              <a:rPr kumimoji="0" lang="en-GB" sz="1800" b="0" i="0" u="none" strike="noStrike" kern="1200" cap="none" spc="0" normalizeH="0" baseline="30000" noProof="0" dirty="0">
                <a:ln>
                  <a:noFill/>
                </a:ln>
                <a:solidFill>
                  <a:prstClr val="black"/>
                </a:solidFill>
                <a:effectLst/>
                <a:uLnTx/>
                <a:uFillTx/>
                <a:latin typeface="Arial" panose="020B0604020202020204" pitchFamily="34" charset="0"/>
                <a:ea typeface="Yu Mincho" panose="02020400000000000000" pitchFamily="18" charset="-128"/>
                <a:cs typeface="+mn-cs"/>
              </a:rPr>
              <a:t>-1</a:t>
            </a:r>
            <a:r>
              <a:rPr lang="en-US" altLang="en-US" sz="1800" dirty="0"/>
              <a:t>. </a:t>
            </a:r>
          </a:p>
          <a:p>
            <a:pPr>
              <a:lnSpc>
                <a:spcPct val="150000"/>
              </a:lnSpc>
              <a:spcBef>
                <a:spcPct val="50000"/>
              </a:spcBef>
            </a:pPr>
            <a:r>
              <a:rPr lang="en-US" altLang="en-US" sz="1800" dirty="0"/>
              <a:t>Vapouriser technology: There was no evidence found of a direct LNG/CO2 </a:t>
            </a:r>
            <a:r>
              <a:rPr lang="en-US" altLang="en-US" sz="1800" dirty="0" err="1"/>
              <a:t>vapouriser</a:t>
            </a:r>
            <a:r>
              <a:rPr lang="en-US" altLang="en-US" sz="1800" dirty="0"/>
              <a:t> already commercially available although it was suggested that further research into adapting Intermediary Fluid Vapouriser (IFV) could provide a suitable means of heat exchange.</a:t>
            </a:r>
          </a:p>
          <a:p>
            <a:pPr>
              <a:lnSpc>
                <a:spcPct val="150000"/>
              </a:lnSpc>
              <a:spcBef>
                <a:spcPct val="50000"/>
              </a:spcBef>
            </a:pPr>
            <a:r>
              <a:rPr lang="en-US" altLang="en-US" sz="1800" dirty="0"/>
              <a:t> Storage: Equation four was used to calculate the volume of liquefied CO2 for the proposed project. Equation five and six was used to determine that four horizontal cylindrical vessels of 8.5m radius by 60m length, or four spheres of 14.8m radius were required for 8 days of storage.</a:t>
            </a:r>
          </a:p>
          <a:p>
            <a:pPr>
              <a:spcBef>
                <a:spcPct val="50000"/>
              </a:spcBef>
            </a:pPr>
            <a:endParaRPr lang="en-US" altLang="en-US" sz="1978" dirty="0"/>
          </a:p>
        </p:txBody>
      </p:sp>
      <p:pic>
        <p:nvPicPr>
          <p:cNvPr id="1031" name="Picture 1030">
            <a:extLst>
              <a:ext uri="{FF2B5EF4-FFF2-40B4-BE49-F238E27FC236}">
                <a16:creationId xmlns:a16="http://schemas.microsoft.com/office/drawing/2014/main" id="{8C747088-403E-DFBF-2176-6C55725AB9BB}"/>
              </a:ext>
            </a:extLst>
          </p:cNvPr>
          <p:cNvPicPr>
            <a:picLocks/>
          </p:cNvPicPr>
          <p:nvPr/>
        </p:nvPicPr>
        <p:blipFill>
          <a:blip r:embed="rId2"/>
          <a:stretch>
            <a:fillRect/>
          </a:stretch>
        </p:blipFill>
        <p:spPr>
          <a:xfrm>
            <a:off x="-22021" y="14178019"/>
            <a:ext cx="7758000" cy="43200"/>
          </a:xfrm>
          <a:prstGeom prst="rect">
            <a:avLst/>
          </a:prstGeom>
        </p:spPr>
      </p:pic>
      <p:pic>
        <p:nvPicPr>
          <p:cNvPr id="1032" name="Picture 1031">
            <a:extLst>
              <a:ext uri="{FF2B5EF4-FFF2-40B4-BE49-F238E27FC236}">
                <a16:creationId xmlns:a16="http://schemas.microsoft.com/office/drawing/2014/main" id="{B57BE964-2CF3-41CC-A082-B1793C784753}"/>
              </a:ext>
            </a:extLst>
          </p:cNvPr>
          <p:cNvPicPr>
            <a:picLocks/>
          </p:cNvPicPr>
          <p:nvPr/>
        </p:nvPicPr>
        <p:blipFill>
          <a:blip r:embed="rId2"/>
          <a:stretch>
            <a:fillRect/>
          </a:stretch>
        </p:blipFill>
        <p:spPr>
          <a:xfrm>
            <a:off x="-22021" y="9111694"/>
            <a:ext cx="7758000" cy="43200"/>
          </a:xfrm>
          <a:prstGeom prst="rect">
            <a:avLst/>
          </a:prstGeom>
        </p:spPr>
      </p:pic>
      <p:pic>
        <p:nvPicPr>
          <p:cNvPr id="1033" name="Picture 1032">
            <a:extLst>
              <a:ext uri="{FF2B5EF4-FFF2-40B4-BE49-F238E27FC236}">
                <a16:creationId xmlns:a16="http://schemas.microsoft.com/office/drawing/2014/main" id="{7C7195CB-471A-5A64-0A28-5C821C848A04}"/>
              </a:ext>
            </a:extLst>
          </p:cNvPr>
          <p:cNvPicPr>
            <a:picLocks/>
          </p:cNvPicPr>
          <p:nvPr/>
        </p:nvPicPr>
        <p:blipFill>
          <a:blip r:embed="rId2"/>
          <a:stretch>
            <a:fillRect/>
          </a:stretch>
        </p:blipFill>
        <p:spPr>
          <a:xfrm>
            <a:off x="22535213" y="16090076"/>
            <a:ext cx="7740000" cy="43200"/>
          </a:xfrm>
          <a:prstGeom prst="rect">
            <a:avLst/>
          </a:prstGeom>
        </p:spPr>
      </p:pic>
      <p:pic>
        <p:nvPicPr>
          <p:cNvPr id="1034" name="Picture 1033">
            <a:extLst>
              <a:ext uri="{FF2B5EF4-FFF2-40B4-BE49-F238E27FC236}">
                <a16:creationId xmlns:a16="http://schemas.microsoft.com/office/drawing/2014/main" id="{20342A6A-1E42-A231-153A-5CAE0442E99A}"/>
              </a:ext>
            </a:extLst>
          </p:cNvPr>
          <p:cNvPicPr>
            <a:picLocks/>
          </p:cNvPicPr>
          <p:nvPr/>
        </p:nvPicPr>
        <p:blipFill>
          <a:blip r:embed="rId2"/>
          <a:stretch>
            <a:fillRect/>
          </a:stretch>
        </p:blipFill>
        <p:spPr>
          <a:xfrm>
            <a:off x="22535213" y="12228523"/>
            <a:ext cx="7740000" cy="43200"/>
          </a:xfrm>
          <a:prstGeom prst="rect">
            <a:avLst/>
          </a:prstGeom>
        </p:spPr>
      </p:pic>
      <p:graphicFrame>
        <p:nvGraphicFramePr>
          <p:cNvPr id="1036" name="Chart 1035">
            <a:extLst>
              <a:ext uri="{FF2B5EF4-FFF2-40B4-BE49-F238E27FC236}">
                <a16:creationId xmlns:a16="http://schemas.microsoft.com/office/drawing/2014/main" id="{1950D264-6E2E-3C71-D54D-9ED82611384B}"/>
              </a:ext>
            </a:extLst>
          </p:cNvPr>
          <p:cNvGraphicFramePr/>
          <p:nvPr>
            <p:extLst>
              <p:ext uri="{D42A27DB-BD31-4B8C-83A1-F6EECF244321}">
                <p14:modId xmlns:p14="http://schemas.microsoft.com/office/powerpoint/2010/main" val="3980720955"/>
              </p:ext>
            </p:extLst>
          </p:nvPr>
        </p:nvGraphicFramePr>
        <p:xfrm>
          <a:off x="7813428" y="9199120"/>
          <a:ext cx="4623691" cy="4134579"/>
        </p:xfrm>
        <a:graphic>
          <a:graphicData uri="http://schemas.openxmlformats.org/drawingml/2006/chart">
            <c:chart xmlns:c="http://schemas.openxmlformats.org/drawingml/2006/chart" xmlns:r="http://schemas.openxmlformats.org/officeDocument/2006/relationships" r:id="rId10"/>
          </a:graphicData>
        </a:graphic>
      </p:graphicFrame>
      <p:sp>
        <p:nvSpPr>
          <p:cNvPr id="1037" name="Text Box 6">
            <a:extLst>
              <a:ext uri="{FF2B5EF4-FFF2-40B4-BE49-F238E27FC236}">
                <a16:creationId xmlns:a16="http://schemas.microsoft.com/office/drawing/2014/main" id="{42D34A2D-4181-81F3-75CA-EE3F70FAE19B}"/>
              </a:ext>
            </a:extLst>
          </p:cNvPr>
          <p:cNvSpPr txBox="1">
            <a:spLocks noChangeArrowheads="1"/>
          </p:cNvSpPr>
          <p:nvPr/>
        </p:nvSpPr>
        <p:spPr bwMode="auto">
          <a:xfrm>
            <a:off x="12688186" y="9582319"/>
            <a:ext cx="9528065" cy="475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86991" tIns="186991" rIns="186991" bIns="186991">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nSpc>
                <a:spcPct val="150000"/>
              </a:lnSpc>
              <a:spcBef>
                <a:spcPct val="50000"/>
              </a:spcBef>
            </a:pPr>
            <a:r>
              <a:rPr lang="en-US" altLang="en-US" sz="1800" dirty="0"/>
              <a:t>The regasification of LNG currently consumes fuel gas which is expensed to DragonLNG at the prevailing natural gas spot price with UK ETS credits an additional expense of the process.</a:t>
            </a:r>
          </a:p>
          <a:p>
            <a:pPr>
              <a:lnSpc>
                <a:spcPct val="150000"/>
              </a:lnSpc>
              <a:spcBef>
                <a:spcPct val="50000"/>
              </a:spcBef>
            </a:pPr>
            <a:r>
              <a:rPr lang="en-US" altLang="en-US" sz="1800" dirty="0"/>
              <a:t>Liquefying carbon dioxide would significantly reduce required volumes of fuel gas. Natural gas prices and the cost of carbon has been volatile in recent years although it was calculated that between £5.2m and £14.9m could have been saved in recent years. A saving of between 25% and 30% is typical, with further scope to realise savings should the send-out profile of gas be optimised.</a:t>
            </a:r>
          </a:p>
          <a:p>
            <a:pPr>
              <a:spcBef>
                <a:spcPct val="50000"/>
              </a:spcBef>
            </a:pPr>
            <a:endParaRPr lang="en-US" altLang="en-US" sz="1978" dirty="0"/>
          </a:p>
          <a:p>
            <a:pPr>
              <a:spcBef>
                <a:spcPct val="50000"/>
              </a:spcBef>
            </a:pPr>
            <a:endParaRPr lang="en-US" altLang="en-US" sz="1978" dirty="0"/>
          </a:p>
        </p:txBody>
      </p:sp>
      <p:sp>
        <p:nvSpPr>
          <p:cNvPr id="1038" name="Text Box 21">
            <a:extLst>
              <a:ext uri="{FF2B5EF4-FFF2-40B4-BE49-F238E27FC236}">
                <a16:creationId xmlns:a16="http://schemas.microsoft.com/office/drawing/2014/main" id="{DB32C36E-6E77-20A5-1444-12718EE87CC5}"/>
              </a:ext>
            </a:extLst>
          </p:cNvPr>
          <p:cNvSpPr txBox="1">
            <a:spLocks noChangeArrowheads="1"/>
          </p:cNvSpPr>
          <p:nvPr/>
        </p:nvSpPr>
        <p:spPr bwMode="auto">
          <a:xfrm>
            <a:off x="8019245" y="13290246"/>
            <a:ext cx="6156945" cy="406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3495" tIns="93495" rIns="93495" bIns="9349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1413" i="1" dirty="0">
                <a:latin typeface="Times New Roman" charset="0"/>
              </a:rPr>
              <a:t>Graph visualising the potential savings versus incurred cost for years 2021-2023</a:t>
            </a:r>
          </a:p>
        </p:txBody>
      </p:sp>
      <p:pic>
        <p:nvPicPr>
          <p:cNvPr id="1040" name="Picture 1039">
            <a:extLst>
              <a:ext uri="{FF2B5EF4-FFF2-40B4-BE49-F238E27FC236}">
                <a16:creationId xmlns:a16="http://schemas.microsoft.com/office/drawing/2014/main" id="{FC3A7046-081B-2312-83E4-F527A09AD5D0}"/>
              </a:ext>
            </a:extLst>
          </p:cNvPr>
          <p:cNvPicPr>
            <a:picLocks noChangeAspect="1"/>
          </p:cNvPicPr>
          <p:nvPr/>
        </p:nvPicPr>
        <p:blipFill rotWithShape="1">
          <a:blip r:embed="rId11"/>
          <a:srcRect l="37774" t="6994" r="38597" b="19196"/>
          <a:stretch/>
        </p:blipFill>
        <p:spPr>
          <a:xfrm>
            <a:off x="7979529" y="18999341"/>
            <a:ext cx="2426793" cy="1100210"/>
          </a:xfrm>
          <a:prstGeom prst="rect">
            <a:avLst/>
          </a:prstGeom>
        </p:spPr>
      </p:pic>
      <p:sp>
        <p:nvSpPr>
          <p:cNvPr id="1041" name="Text Box 21">
            <a:extLst>
              <a:ext uri="{FF2B5EF4-FFF2-40B4-BE49-F238E27FC236}">
                <a16:creationId xmlns:a16="http://schemas.microsoft.com/office/drawing/2014/main" id="{8992F385-E5B3-433B-1E8A-81C0CD1AEAF5}"/>
              </a:ext>
            </a:extLst>
          </p:cNvPr>
          <p:cNvSpPr txBox="1">
            <a:spLocks noChangeArrowheads="1"/>
          </p:cNvSpPr>
          <p:nvPr/>
        </p:nvSpPr>
        <p:spPr bwMode="auto">
          <a:xfrm>
            <a:off x="19618441" y="3522862"/>
            <a:ext cx="2361839" cy="406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3495" tIns="93495" rIns="93495" bIns="9349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1413" i="1" dirty="0">
                <a:latin typeface="Times New Roman" charset="0"/>
              </a:rPr>
              <a:t>Equation One:</a:t>
            </a:r>
          </a:p>
        </p:txBody>
      </p:sp>
      <p:sp>
        <p:nvSpPr>
          <p:cNvPr id="1042" name="Text Box 21">
            <a:extLst>
              <a:ext uri="{FF2B5EF4-FFF2-40B4-BE49-F238E27FC236}">
                <a16:creationId xmlns:a16="http://schemas.microsoft.com/office/drawing/2014/main" id="{6265D8EF-494C-1467-1C87-1CD41ADECD82}"/>
              </a:ext>
            </a:extLst>
          </p:cNvPr>
          <p:cNvSpPr txBox="1">
            <a:spLocks noChangeArrowheads="1"/>
          </p:cNvSpPr>
          <p:nvPr/>
        </p:nvSpPr>
        <p:spPr bwMode="auto">
          <a:xfrm>
            <a:off x="17584400" y="4565123"/>
            <a:ext cx="2361839" cy="406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3495" tIns="93495" rIns="93495" bIns="9349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1413" i="1" dirty="0">
                <a:latin typeface="Times New Roman" charset="0"/>
              </a:rPr>
              <a:t>Equation Two:</a:t>
            </a:r>
          </a:p>
        </p:txBody>
      </p:sp>
      <p:pic>
        <p:nvPicPr>
          <p:cNvPr id="1043" name="Picture 1042">
            <a:extLst>
              <a:ext uri="{FF2B5EF4-FFF2-40B4-BE49-F238E27FC236}">
                <a16:creationId xmlns:a16="http://schemas.microsoft.com/office/drawing/2014/main" id="{60D94158-158F-A020-CA1B-C6FB11AE5478}"/>
              </a:ext>
            </a:extLst>
          </p:cNvPr>
          <p:cNvPicPr>
            <a:picLocks noChangeAspect="1"/>
          </p:cNvPicPr>
          <p:nvPr/>
        </p:nvPicPr>
        <p:blipFill>
          <a:blip r:embed="rId12"/>
          <a:stretch>
            <a:fillRect/>
          </a:stretch>
        </p:blipFill>
        <p:spPr>
          <a:xfrm>
            <a:off x="16532225" y="6396081"/>
            <a:ext cx="5730737" cy="3310415"/>
          </a:xfrm>
          <a:prstGeom prst="rect">
            <a:avLst/>
          </a:prstGeom>
        </p:spPr>
      </p:pic>
      <p:sp>
        <p:nvSpPr>
          <p:cNvPr id="1044" name="Text Box 21">
            <a:extLst>
              <a:ext uri="{FF2B5EF4-FFF2-40B4-BE49-F238E27FC236}">
                <a16:creationId xmlns:a16="http://schemas.microsoft.com/office/drawing/2014/main" id="{9ABF4D15-74C7-1DBC-5DFF-E067360DCDDD}"/>
              </a:ext>
            </a:extLst>
          </p:cNvPr>
          <p:cNvSpPr txBox="1">
            <a:spLocks noChangeArrowheads="1"/>
          </p:cNvSpPr>
          <p:nvPr/>
        </p:nvSpPr>
        <p:spPr bwMode="auto">
          <a:xfrm>
            <a:off x="8061177" y="18593092"/>
            <a:ext cx="1404163" cy="406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3495" tIns="93495" rIns="93495" bIns="9349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1413" i="1" dirty="0">
                <a:latin typeface="Times New Roman" charset="0"/>
              </a:rPr>
              <a:t>Equation Three:</a:t>
            </a:r>
          </a:p>
        </p:txBody>
      </p:sp>
      <p:pic>
        <p:nvPicPr>
          <p:cNvPr id="1046" name="Picture 1045">
            <a:extLst>
              <a:ext uri="{FF2B5EF4-FFF2-40B4-BE49-F238E27FC236}">
                <a16:creationId xmlns:a16="http://schemas.microsoft.com/office/drawing/2014/main" id="{3865F57C-3FD2-B838-E349-03CF1252D95B}"/>
              </a:ext>
            </a:extLst>
          </p:cNvPr>
          <p:cNvPicPr>
            <a:picLocks noChangeAspect="1"/>
          </p:cNvPicPr>
          <p:nvPr/>
        </p:nvPicPr>
        <p:blipFill rotWithShape="1">
          <a:blip r:embed="rId13"/>
          <a:srcRect r="90906" b="38405"/>
          <a:stretch/>
        </p:blipFill>
        <p:spPr>
          <a:xfrm>
            <a:off x="11032956" y="19028145"/>
            <a:ext cx="1283341" cy="882662"/>
          </a:xfrm>
          <a:prstGeom prst="rect">
            <a:avLst/>
          </a:prstGeom>
        </p:spPr>
      </p:pic>
      <p:pic>
        <p:nvPicPr>
          <p:cNvPr id="1048" name="Picture 1047">
            <a:extLst>
              <a:ext uri="{FF2B5EF4-FFF2-40B4-BE49-F238E27FC236}">
                <a16:creationId xmlns:a16="http://schemas.microsoft.com/office/drawing/2014/main" id="{9275B975-65A8-7570-CFF3-7C8E96DFB74E}"/>
              </a:ext>
            </a:extLst>
          </p:cNvPr>
          <p:cNvPicPr>
            <a:picLocks noChangeAspect="1"/>
          </p:cNvPicPr>
          <p:nvPr/>
        </p:nvPicPr>
        <p:blipFill rotWithShape="1">
          <a:blip r:embed="rId14"/>
          <a:srcRect l="42400" r="42857" b="25514"/>
          <a:stretch/>
        </p:blipFill>
        <p:spPr>
          <a:xfrm>
            <a:off x="12599450" y="18818415"/>
            <a:ext cx="1704599" cy="1249940"/>
          </a:xfrm>
          <a:prstGeom prst="rect">
            <a:avLst/>
          </a:prstGeom>
        </p:spPr>
      </p:pic>
      <p:sp>
        <p:nvSpPr>
          <p:cNvPr id="1049" name="Text Box 21">
            <a:extLst>
              <a:ext uri="{FF2B5EF4-FFF2-40B4-BE49-F238E27FC236}">
                <a16:creationId xmlns:a16="http://schemas.microsoft.com/office/drawing/2014/main" id="{4E94F15E-4D3A-F0DB-5564-BFCAA024BAB3}"/>
              </a:ext>
            </a:extLst>
          </p:cNvPr>
          <p:cNvSpPr txBox="1">
            <a:spLocks noChangeArrowheads="1"/>
          </p:cNvSpPr>
          <p:nvPr/>
        </p:nvSpPr>
        <p:spPr bwMode="auto">
          <a:xfrm>
            <a:off x="16425386" y="5806558"/>
            <a:ext cx="5844854" cy="6236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3495" tIns="93495" rIns="93495" bIns="9349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1413" i="1" dirty="0">
                <a:latin typeface="Times New Roman" charset="0"/>
              </a:rPr>
              <a:t>Carbon Dioxide change in enthalpy graph, NIST Chemistry Webbook, SRD 69 (2024):</a:t>
            </a:r>
          </a:p>
        </p:txBody>
      </p:sp>
      <mc:AlternateContent xmlns:mc="http://schemas.openxmlformats.org/markup-compatibility/2006">
        <mc:Choice xmlns:a14="http://schemas.microsoft.com/office/drawing/2010/main" Requires="a14">
          <p:sp>
            <p:nvSpPr>
              <p:cNvPr id="1051" name="TextBox 1050">
                <a:extLst>
                  <a:ext uri="{FF2B5EF4-FFF2-40B4-BE49-F238E27FC236}">
                    <a16:creationId xmlns:a16="http://schemas.microsoft.com/office/drawing/2014/main" id="{87E26E8E-2487-5C5F-EF40-4D3282D5D07C}"/>
                  </a:ext>
                </a:extLst>
              </p:cNvPr>
              <p:cNvSpPr txBox="1"/>
              <p:nvPr/>
            </p:nvSpPr>
            <p:spPr>
              <a:xfrm>
                <a:off x="14627771" y="19011096"/>
                <a:ext cx="1572308" cy="910699"/>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GB" i="1" smtClean="0">
                          <a:latin typeface="Cambria Math" panose="02040503050406030204" pitchFamily="18" charset="0"/>
                        </a:rPr>
                        <m:t>𝑟</m:t>
                      </m:r>
                      <m:r>
                        <a:rPr lang="en-GB" i="0">
                          <a:latin typeface="Cambria Math" panose="02040503050406030204" pitchFamily="18" charset="0"/>
                        </a:rPr>
                        <m:t>= </m:t>
                      </m:r>
                      <m:rad>
                        <m:radPr>
                          <m:ctrlPr>
                            <a:rPr lang="en-GB" i="1">
                              <a:solidFill>
                                <a:srgbClr val="836967"/>
                              </a:solidFill>
                              <a:latin typeface="Cambria Math" panose="02040503050406030204" pitchFamily="18" charset="0"/>
                            </a:rPr>
                          </m:ctrlPr>
                        </m:radPr>
                        <m:deg>
                          <m:r>
                            <a:rPr lang="en-GB" i="0">
                              <a:latin typeface="Cambria Math" panose="02040503050406030204" pitchFamily="18" charset="0"/>
                            </a:rPr>
                            <m:t>3</m:t>
                          </m:r>
                        </m:deg>
                        <m:e>
                          <m:f>
                            <m:fPr>
                              <m:ctrlPr>
                                <a:rPr lang="en-GB" i="1">
                                  <a:solidFill>
                                    <a:srgbClr val="836967"/>
                                  </a:solidFill>
                                  <a:latin typeface="Cambria Math" panose="02040503050406030204" pitchFamily="18" charset="0"/>
                                </a:rPr>
                              </m:ctrlPr>
                            </m:fPr>
                            <m:num>
                              <m:r>
                                <a:rPr lang="en-GB" i="1">
                                  <a:latin typeface="Cambria Math" panose="02040503050406030204" pitchFamily="18" charset="0"/>
                                </a:rPr>
                                <m:t>𝑉</m:t>
                              </m:r>
                            </m:num>
                            <m:den>
                              <m:f>
                                <m:fPr>
                                  <m:ctrlPr>
                                    <a:rPr lang="en-GB" i="1">
                                      <a:solidFill>
                                        <a:srgbClr val="836967"/>
                                      </a:solidFill>
                                      <a:latin typeface="Cambria Math" panose="02040503050406030204" pitchFamily="18" charset="0"/>
                                    </a:rPr>
                                  </m:ctrlPr>
                                </m:fPr>
                                <m:num>
                                  <m:r>
                                    <a:rPr lang="en-GB" i="0">
                                      <a:latin typeface="Cambria Math" panose="02040503050406030204" pitchFamily="18" charset="0"/>
                                    </a:rPr>
                                    <m:t>4</m:t>
                                  </m:r>
                                </m:num>
                                <m:den>
                                  <m:r>
                                    <a:rPr lang="en-GB" i="0">
                                      <a:latin typeface="Cambria Math" panose="02040503050406030204" pitchFamily="18" charset="0"/>
                                    </a:rPr>
                                    <m:t>3</m:t>
                                  </m:r>
                                </m:den>
                              </m:f>
                              <m:r>
                                <a:rPr lang="en-GB" i="1">
                                  <a:latin typeface="Cambria Math" panose="02040503050406030204" pitchFamily="18" charset="0"/>
                                </a:rPr>
                                <m:t>𝜋</m:t>
                              </m:r>
                            </m:den>
                          </m:f>
                        </m:e>
                      </m:rad>
                    </m:oMath>
                  </m:oMathPara>
                </a14:m>
                <a:endParaRPr lang="en-GB" dirty="0"/>
              </a:p>
            </p:txBody>
          </p:sp>
        </mc:Choice>
        <mc:Fallback>
          <p:sp>
            <p:nvSpPr>
              <p:cNvPr id="1051" name="TextBox 1050">
                <a:extLst>
                  <a:ext uri="{FF2B5EF4-FFF2-40B4-BE49-F238E27FC236}">
                    <a16:creationId xmlns:a16="http://schemas.microsoft.com/office/drawing/2014/main" id="{87E26E8E-2487-5C5F-EF40-4D3282D5D07C}"/>
                  </a:ext>
                </a:extLst>
              </p:cNvPr>
              <p:cNvSpPr txBox="1">
                <a:spLocks noRot="1" noChangeAspect="1" noMove="1" noResize="1" noEditPoints="1" noAdjustHandles="1" noChangeArrowheads="1" noChangeShapeType="1" noTextEdit="1"/>
              </p:cNvSpPr>
              <p:nvPr/>
            </p:nvSpPr>
            <p:spPr>
              <a:xfrm>
                <a:off x="14627771" y="19011096"/>
                <a:ext cx="1572308" cy="910699"/>
              </a:xfrm>
              <a:prstGeom prst="rect">
                <a:avLst/>
              </a:prstGeom>
              <a:blipFill>
                <a:blip r:embed="rId15"/>
                <a:stretch>
                  <a:fillRect/>
                </a:stretch>
              </a:blipFill>
            </p:spPr>
            <p:txBody>
              <a:bodyPr/>
              <a:lstStyle/>
              <a:p>
                <a:r>
                  <a:rPr lang="en-GB">
                    <a:noFill/>
                  </a:rPr>
                  <a:t> </a:t>
                </a:r>
              </a:p>
            </p:txBody>
          </p:sp>
        </mc:Fallback>
      </mc:AlternateContent>
      <p:sp>
        <p:nvSpPr>
          <p:cNvPr id="1052" name="Text Box 21">
            <a:extLst>
              <a:ext uri="{FF2B5EF4-FFF2-40B4-BE49-F238E27FC236}">
                <a16:creationId xmlns:a16="http://schemas.microsoft.com/office/drawing/2014/main" id="{BFEA2E19-2CBD-40D8-E27E-9B7CDA48B416}"/>
              </a:ext>
            </a:extLst>
          </p:cNvPr>
          <p:cNvSpPr txBox="1">
            <a:spLocks noChangeArrowheads="1"/>
          </p:cNvSpPr>
          <p:nvPr/>
        </p:nvSpPr>
        <p:spPr bwMode="auto">
          <a:xfrm>
            <a:off x="10884240" y="18593092"/>
            <a:ext cx="1404163" cy="406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3495" tIns="93495" rIns="93495" bIns="9349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1413" i="1" dirty="0">
                <a:latin typeface="Times New Roman" charset="0"/>
              </a:rPr>
              <a:t>Equation Four:</a:t>
            </a:r>
          </a:p>
        </p:txBody>
      </p:sp>
      <p:sp>
        <p:nvSpPr>
          <p:cNvPr id="1053" name="Text Box 21">
            <a:extLst>
              <a:ext uri="{FF2B5EF4-FFF2-40B4-BE49-F238E27FC236}">
                <a16:creationId xmlns:a16="http://schemas.microsoft.com/office/drawing/2014/main" id="{E98895D6-B133-734F-1384-C1C96FE8E122}"/>
              </a:ext>
            </a:extLst>
          </p:cNvPr>
          <p:cNvSpPr txBox="1">
            <a:spLocks noChangeArrowheads="1"/>
          </p:cNvSpPr>
          <p:nvPr/>
        </p:nvSpPr>
        <p:spPr bwMode="auto">
          <a:xfrm>
            <a:off x="12874853" y="18593092"/>
            <a:ext cx="1404163" cy="406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3495" tIns="93495" rIns="93495" bIns="9349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1413" i="1" dirty="0">
                <a:latin typeface="Times New Roman" charset="0"/>
              </a:rPr>
              <a:t>Equation Five:</a:t>
            </a:r>
          </a:p>
        </p:txBody>
      </p:sp>
      <p:sp>
        <p:nvSpPr>
          <p:cNvPr id="1054" name="Text Box 21">
            <a:extLst>
              <a:ext uri="{FF2B5EF4-FFF2-40B4-BE49-F238E27FC236}">
                <a16:creationId xmlns:a16="http://schemas.microsoft.com/office/drawing/2014/main" id="{F9DCC96F-89F2-5E74-68BA-2D14D2096FBE}"/>
              </a:ext>
            </a:extLst>
          </p:cNvPr>
          <p:cNvSpPr txBox="1">
            <a:spLocks noChangeArrowheads="1"/>
          </p:cNvSpPr>
          <p:nvPr/>
        </p:nvSpPr>
        <p:spPr bwMode="auto">
          <a:xfrm>
            <a:off x="14785537" y="18589244"/>
            <a:ext cx="1404163" cy="406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3495" tIns="93495" rIns="93495" bIns="9349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1413" i="1" dirty="0">
                <a:latin typeface="Times New Roman" charset="0"/>
              </a:rPr>
              <a:t>Equation Six:</a:t>
            </a:r>
          </a:p>
        </p:txBody>
      </p:sp>
    </p:spTree>
    <p:extLst>
      <p:ext uri="{BB962C8B-B14F-4D97-AF65-F5344CB8AC3E}">
        <p14:creationId xmlns:p14="http://schemas.microsoft.com/office/powerpoint/2010/main" val="43935410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966</TotalTime>
  <Words>1095</Words>
  <Application>Microsoft Office PowerPoint</Application>
  <PresentationFormat>Custom</PresentationFormat>
  <Paragraphs>60</Paragraphs>
  <Slides>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Arial</vt:lpstr>
      <vt:lpstr>Calibri</vt:lpstr>
      <vt:lpstr>Calibri Light</vt:lpstr>
      <vt:lpstr>Cambria Math</vt:lpstr>
      <vt:lpstr>Georgia</vt:lpstr>
      <vt:lpstr>Symbol</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Josh Thomas</cp:lastModifiedBy>
  <cp:revision>23</cp:revision>
  <cp:lastPrinted>2024-05-28T09:54:17Z</cp:lastPrinted>
  <dcterms:created xsi:type="dcterms:W3CDTF">2016-02-25T08:27:32Z</dcterms:created>
  <dcterms:modified xsi:type="dcterms:W3CDTF">2024-06-16T16:47:37Z</dcterms:modified>
</cp:coreProperties>
</file>