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 id="2147483708" r:id="rId6"/>
  </p:sldMasterIdLst>
  <p:notesMasterIdLst>
    <p:notesMasterId r:id="rId77"/>
  </p:notesMasterIdLst>
  <p:sldIdLst>
    <p:sldId id="455" r:id="rId7"/>
    <p:sldId id="456" r:id="rId8"/>
    <p:sldId id="256" r:id="rId9"/>
    <p:sldId id="460" r:id="rId10"/>
    <p:sldId id="493" r:id="rId11"/>
    <p:sldId id="335" r:id="rId12"/>
    <p:sldId id="334" r:id="rId13"/>
    <p:sldId id="336" r:id="rId14"/>
    <p:sldId id="338" r:id="rId15"/>
    <p:sldId id="339" r:id="rId16"/>
    <p:sldId id="342" r:id="rId17"/>
    <p:sldId id="344" r:id="rId18"/>
    <p:sldId id="340" r:id="rId19"/>
    <p:sldId id="348" r:id="rId20"/>
    <p:sldId id="347" r:id="rId21"/>
    <p:sldId id="349" r:id="rId22"/>
    <p:sldId id="358" r:id="rId23"/>
    <p:sldId id="350" r:id="rId24"/>
    <p:sldId id="351" r:id="rId25"/>
    <p:sldId id="461" r:id="rId26"/>
    <p:sldId id="458" r:id="rId27"/>
    <p:sldId id="472" r:id="rId28"/>
    <p:sldId id="473" r:id="rId29"/>
    <p:sldId id="474" r:id="rId30"/>
    <p:sldId id="261" r:id="rId31"/>
    <p:sldId id="263" r:id="rId32"/>
    <p:sldId id="271" r:id="rId33"/>
    <p:sldId id="272" r:id="rId34"/>
    <p:sldId id="275" r:id="rId35"/>
    <p:sldId id="276" r:id="rId36"/>
    <p:sldId id="475" r:id="rId37"/>
    <p:sldId id="476" r:id="rId38"/>
    <p:sldId id="278" r:id="rId39"/>
    <p:sldId id="477" r:id="rId40"/>
    <p:sldId id="478" r:id="rId41"/>
    <p:sldId id="283" r:id="rId42"/>
    <p:sldId id="479" r:id="rId43"/>
    <p:sldId id="480" r:id="rId44"/>
    <p:sldId id="286" r:id="rId45"/>
    <p:sldId id="287" r:id="rId46"/>
    <p:sldId id="481" r:id="rId47"/>
    <p:sldId id="289" r:id="rId48"/>
    <p:sldId id="290" r:id="rId49"/>
    <p:sldId id="482" r:id="rId50"/>
    <p:sldId id="291" r:id="rId51"/>
    <p:sldId id="483" r:id="rId52"/>
    <p:sldId id="294" r:id="rId53"/>
    <p:sldId id="296" r:id="rId54"/>
    <p:sldId id="295" r:id="rId55"/>
    <p:sldId id="297" r:id="rId56"/>
    <p:sldId id="484" r:id="rId57"/>
    <p:sldId id="492" r:id="rId58"/>
    <p:sldId id="488" r:id="rId59"/>
    <p:sldId id="486" r:id="rId60"/>
    <p:sldId id="485" r:id="rId61"/>
    <p:sldId id="308" r:id="rId62"/>
    <p:sldId id="489" r:id="rId63"/>
    <p:sldId id="467" r:id="rId64"/>
    <p:sldId id="491" r:id="rId65"/>
    <p:sldId id="468" r:id="rId66"/>
    <p:sldId id="266" r:id="rId67"/>
    <p:sldId id="269" r:id="rId68"/>
    <p:sldId id="258" r:id="rId69"/>
    <p:sldId id="259" r:id="rId70"/>
    <p:sldId id="429" r:id="rId71"/>
    <p:sldId id="260" r:id="rId72"/>
    <p:sldId id="470" r:id="rId73"/>
    <p:sldId id="471" r:id="rId74"/>
    <p:sldId id="328" r:id="rId75"/>
    <p:sldId id="302"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39" autoAdjust="0"/>
    <p:restoredTop sz="94660"/>
  </p:normalViewPr>
  <p:slideViewPr>
    <p:cSldViewPr snapToGrid="0">
      <p:cViewPr varScale="1">
        <p:scale>
          <a:sx n="56" d="100"/>
          <a:sy n="56" d="100"/>
        </p:scale>
        <p:origin x="44" y="192"/>
      </p:cViewPr>
      <p:guideLst/>
    </p:cSldViewPr>
  </p:slid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diagrams/_rels/data2.xml.rels><?xml version="1.0" encoding="UTF-8" standalone="yes"?>
<Relationships xmlns="http://schemas.openxmlformats.org/package/2006/relationships"><Relationship Id="rId1" Type="http://schemas.openxmlformats.org/officeDocument/2006/relationships/image" Target="../media/image67.jpg"/></Relationships>
</file>

<file path=ppt/diagrams/_rels/drawing2.xml.rels><?xml version="1.0" encoding="UTF-8" standalone="yes"?>
<Relationships xmlns="http://schemas.openxmlformats.org/package/2006/relationships"><Relationship Id="rId1" Type="http://schemas.openxmlformats.org/officeDocument/2006/relationships/image" Target="../media/image67.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138F8F-E7FC-4CD3-96D8-041945C1616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ECF802F-A828-41D8-8603-22C555BCDD09}">
      <dgm:prSet/>
      <dgm:spPr/>
      <dgm:t>
        <a:bodyPr/>
        <a:lstStyle/>
        <a:p>
          <a:r>
            <a:rPr lang="en-US" dirty="0"/>
            <a:t>1. </a:t>
          </a:r>
          <a:r>
            <a:rPr lang="en-US" b="1" dirty="0"/>
            <a:t>Leadership at Every Level</a:t>
          </a:r>
          <a:r>
            <a:rPr lang="en-US" dirty="0"/>
            <a:t>: to fight crime and keep people safe</a:t>
          </a:r>
        </a:p>
      </dgm:t>
    </dgm:pt>
    <dgm:pt modelId="{21EFC631-CF59-4C4D-A3E7-95F6DF02705F}" type="parTrans" cxnId="{85A496D1-FD5B-4D27-85EB-4974B1E362DB}">
      <dgm:prSet/>
      <dgm:spPr/>
      <dgm:t>
        <a:bodyPr/>
        <a:lstStyle/>
        <a:p>
          <a:endParaRPr lang="en-US"/>
        </a:p>
      </dgm:t>
    </dgm:pt>
    <dgm:pt modelId="{EBB1B6AD-B285-44B2-BAFE-1D7700AD5284}" type="sibTrans" cxnId="{85A496D1-FD5B-4D27-85EB-4974B1E362DB}">
      <dgm:prSet/>
      <dgm:spPr/>
      <dgm:t>
        <a:bodyPr/>
        <a:lstStyle/>
        <a:p>
          <a:endParaRPr lang="en-US"/>
        </a:p>
      </dgm:t>
    </dgm:pt>
    <dgm:pt modelId="{5063B11C-D749-43AF-96A7-2C52CFDC72B1}">
      <dgm:prSet/>
      <dgm:spPr/>
      <dgm:t>
        <a:bodyPr/>
        <a:lstStyle/>
        <a:p>
          <a:r>
            <a:rPr lang="en-US" dirty="0"/>
            <a:t>2. </a:t>
          </a:r>
          <a:r>
            <a:rPr lang="en-US" b="1" dirty="0"/>
            <a:t>Fighting</a:t>
          </a:r>
          <a:r>
            <a:rPr lang="en-US" dirty="0"/>
            <a:t> </a:t>
          </a:r>
          <a:r>
            <a:rPr lang="en-US" b="1" dirty="0"/>
            <a:t>Crime and Reconnecting with the Public</a:t>
          </a:r>
          <a:r>
            <a:rPr lang="en-US" dirty="0"/>
            <a:t>: policing by consent and engaging with the public are essential</a:t>
          </a:r>
        </a:p>
      </dgm:t>
    </dgm:pt>
    <dgm:pt modelId="{3ACFAFA2-1343-40A7-A337-F2789C4CB975}" type="parTrans" cxnId="{52DBF167-EA32-4CB9-984F-E4BD8FB47354}">
      <dgm:prSet/>
      <dgm:spPr/>
      <dgm:t>
        <a:bodyPr/>
        <a:lstStyle/>
        <a:p>
          <a:endParaRPr lang="en-US"/>
        </a:p>
      </dgm:t>
    </dgm:pt>
    <dgm:pt modelId="{3C033C31-763D-4991-9AF2-6BCB2F2FECEB}" type="sibTrans" cxnId="{52DBF167-EA32-4CB9-984F-E4BD8FB47354}">
      <dgm:prSet/>
      <dgm:spPr/>
      <dgm:t>
        <a:bodyPr/>
        <a:lstStyle/>
        <a:p>
          <a:endParaRPr lang="en-US"/>
        </a:p>
      </dgm:t>
    </dgm:pt>
    <dgm:pt modelId="{ED3AF16A-5DAD-4C5C-855D-DB1C3EA35876}">
      <dgm:prSet/>
      <dgm:spPr/>
      <dgm:t>
        <a:bodyPr/>
        <a:lstStyle/>
        <a:p>
          <a:r>
            <a:rPr lang="en-US" dirty="0"/>
            <a:t>3. </a:t>
          </a:r>
          <a:r>
            <a:rPr lang="en-US" b="1" dirty="0"/>
            <a:t>Police Officer Conduct and Competence</a:t>
          </a:r>
          <a:r>
            <a:rPr lang="en-US" dirty="0"/>
            <a:t>: weed out the incompetents and the criminals</a:t>
          </a:r>
        </a:p>
      </dgm:t>
    </dgm:pt>
    <dgm:pt modelId="{0A5D03B8-4D7D-42CD-94E8-8C7FA62A84F0}" type="parTrans" cxnId="{96866983-8BB0-4A08-9EA9-1DE053C4685A}">
      <dgm:prSet/>
      <dgm:spPr/>
      <dgm:t>
        <a:bodyPr/>
        <a:lstStyle/>
        <a:p>
          <a:endParaRPr lang="en-US"/>
        </a:p>
      </dgm:t>
    </dgm:pt>
    <dgm:pt modelId="{674FBE17-8E1E-47C2-97A8-428C8E028A88}" type="sibTrans" cxnId="{96866983-8BB0-4A08-9EA9-1DE053C4685A}">
      <dgm:prSet/>
      <dgm:spPr/>
      <dgm:t>
        <a:bodyPr/>
        <a:lstStyle/>
        <a:p>
          <a:endParaRPr lang="en-US"/>
        </a:p>
      </dgm:t>
    </dgm:pt>
    <dgm:pt modelId="{08BFE74C-42D8-44FC-8FD6-0DCD54AB8FCC}" type="pres">
      <dgm:prSet presAssocID="{92138F8F-E7FC-4CD3-96D8-041945C16164}" presName="vert0" presStyleCnt="0">
        <dgm:presLayoutVars>
          <dgm:dir/>
          <dgm:animOne val="branch"/>
          <dgm:animLvl val="lvl"/>
        </dgm:presLayoutVars>
      </dgm:prSet>
      <dgm:spPr/>
    </dgm:pt>
    <dgm:pt modelId="{7DB6A13F-03E6-4383-B8EB-47493D602F50}" type="pres">
      <dgm:prSet presAssocID="{4ECF802F-A828-41D8-8603-22C555BCDD09}" presName="thickLine" presStyleLbl="alignNode1" presStyleIdx="0" presStyleCnt="3"/>
      <dgm:spPr/>
    </dgm:pt>
    <dgm:pt modelId="{BFA678C3-EDEC-4790-BDFF-2C386030A696}" type="pres">
      <dgm:prSet presAssocID="{4ECF802F-A828-41D8-8603-22C555BCDD09}" presName="horz1" presStyleCnt="0"/>
      <dgm:spPr/>
    </dgm:pt>
    <dgm:pt modelId="{4CA21D50-F0F5-4D88-8FF2-40F3F65BF2AE}" type="pres">
      <dgm:prSet presAssocID="{4ECF802F-A828-41D8-8603-22C555BCDD09}" presName="tx1" presStyleLbl="revTx" presStyleIdx="0" presStyleCnt="3"/>
      <dgm:spPr/>
    </dgm:pt>
    <dgm:pt modelId="{2C795C3B-281E-42E4-90C5-A3015E1CC5E1}" type="pres">
      <dgm:prSet presAssocID="{4ECF802F-A828-41D8-8603-22C555BCDD09}" presName="vert1" presStyleCnt="0"/>
      <dgm:spPr/>
    </dgm:pt>
    <dgm:pt modelId="{DEC6C785-093D-4AB2-904A-49E599D9B6AF}" type="pres">
      <dgm:prSet presAssocID="{5063B11C-D749-43AF-96A7-2C52CFDC72B1}" presName="thickLine" presStyleLbl="alignNode1" presStyleIdx="1" presStyleCnt="3"/>
      <dgm:spPr/>
    </dgm:pt>
    <dgm:pt modelId="{A42C8C6F-6715-4A4C-BFC4-A02D939242E0}" type="pres">
      <dgm:prSet presAssocID="{5063B11C-D749-43AF-96A7-2C52CFDC72B1}" presName="horz1" presStyleCnt="0"/>
      <dgm:spPr/>
    </dgm:pt>
    <dgm:pt modelId="{9E93F3A0-8D45-4E3B-8856-FDC54EA07294}" type="pres">
      <dgm:prSet presAssocID="{5063B11C-D749-43AF-96A7-2C52CFDC72B1}" presName="tx1" presStyleLbl="revTx" presStyleIdx="1" presStyleCnt="3"/>
      <dgm:spPr/>
    </dgm:pt>
    <dgm:pt modelId="{E9550B4D-A42D-4ED1-93AD-836C6CB4E64F}" type="pres">
      <dgm:prSet presAssocID="{5063B11C-D749-43AF-96A7-2C52CFDC72B1}" presName="vert1" presStyleCnt="0"/>
      <dgm:spPr/>
    </dgm:pt>
    <dgm:pt modelId="{7564C68B-738E-498C-812B-5B3C94D612C7}" type="pres">
      <dgm:prSet presAssocID="{ED3AF16A-5DAD-4C5C-855D-DB1C3EA35876}" presName="thickLine" presStyleLbl="alignNode1" presStyleIdx="2" presStyleCnt="3"/>
      <dgm:spPr/>
    </dgm:pt>
    <dgm:pt modelId="{055ABDA7-6DD2-4D5F-BCB9-6601073CCF20}" type="pres">
      <dgm:prSet presAssocID="{ED3AF16A-5DAD-4C5C-855D-DB1C3EA35876}" presName="horz1" presStyleCnt="0"/>
      <dgm:spPr/>
    </dgm:pt>
    <dgm:pt modelId="{D0210051-46D9-4896-98DF-9E4FA71F3B12}" type="pres">
      <dgm:prSet presAssocID="{ED3AF16A-5DAD-4C5C-855D-DB1C3EA35876}" presName="tx1" presStyleLbl="revTx" presStyleIdx="2" presStyleCnt="3"/>
      <dgm:spPr/>
    </dgm:pt>
    <dgm:pt modelId="{AFA80CD2-6622-4877-8771-04F56BA9A7FF}" type="pres">
      <dgm:prSet presAssocID="{ED3AF16A-5DAD-4C5C-855D-DB1C3EA35876}" presName="vert1" presStyleCnt="0"/>
      <dgm:spPr/>
    </dgm:pt>
  </dgm:ptLst>
  <dgm:cxnLst>
    <dgm:cxn modelId="{1BF6D816-7764-4AB0-8718-56646C9EA57E}" type="presOf" srcId="{ED3AF16A-5DAD-4C5C-855D-DB1C3EA35876}" destId="{D0210051-46D9-4896-98DF-9E4FA71F3B12}" srcOrd="0" destOrd="0" presId="urn:microsoft.com/office/officeart/2008/layout/LinedList"/>
    <dgm:cxn modelId="{52DBF167-EA32-4CB9-984F-E4BD8FB47354}" srcId="{92138F8F-E7FC-4CD3-96D8-041945C16164}" destId="{5063B11C-D749-43AF-96A7-2C52CFDC72B1}" srcOrd="1" destOrd="0" parTransId="{3ACFAFA2-1343-40A7-A337-F2789C4CB975}" sibTransId="{3C033C31-763D-4991-9AF2-6BCB2F2FECEB}"/>
    <dgm:cxn modelId="{96866983-8BB0-4A08-9EA9-1DE053C4685A}" srcId="{92138F8F-E7FC-4CD3-96D8-041945C16164}" destId="{ED3AF16A-5DAD-4C5C-855D-DB1C3EA35876}" srcOrd="2" destOrd="0" parTransId="{0A5D03B8-4D7D-42CD-94E8-8C7FA62A84F0}" sibTransId="{674FBE17-8E1E-47C2-97A8-428C8E028A88}"/>
    <dgm:cxn modelId="{B1204885-6B5A-46D1-A1A1-0D7D430E9988}" type="presOf" srcId="{92138F8F-E7FC-4CD3-96D8-041945C16164}" destId="{08BFE74C-42D8-44FC-8FD6-0DCD54AB8FCC}" srcOrd="0" destOrd="0" presId="urn:microsoft.com/office/officeart/2008/layout/LinedList"/>
    <dgm:cxn modelId="{85A496D1-FD5B-4D27-85EB-4974B1E362DB}" srcId="{92138F8F-E7FC-4CD3-96D8-041945C16164}" destId="{4ECF802F-A828-41D8-8603-22C555BCDD09}" srcOrd="0" destOrd="0" parTransId="{21EFC631-CF59-4C4D-A3E7-95F6DF02705F}" sibTransId="{EBB1B6AD-B285-44B2-BAFE-1D7700AD5284}"/>
    <dgm:cxn modelId="{AA6C6AD8-126C-4145-80CE-8DCDB29B1B92}" type="presOf" srcId="{4ECF802F-A828-41D8-8603-22C555BCDD09}" destId="{4CA21D50-F0F5-4D88-8FF2-40F3F65BF2AE}" srcOrd="0" destOrd="0" presId="urn:microsoft.com/office/officeart/2008/layout/LinedList"/>
    <dgm:cxn modelId="{E3A03AE0-454C-4A8E-BF0D-9DC0A0FD9E43}" type="presOf" srcId="{5063B11C-D749-43AF-96A7-2C52CFDC72B1}" destId="{9E93F3A0-8D45-4E3B-8856-FDC54EA07294}" srcOrd="0" destOrd="0" presId="urn:microsoft.com/office/officeart/2008/layout/LinedList"/>
    <dgm:cxn modelId="{DA232E20-68D4-460C-A120-48D987A91EB6}" type="presParOf" srcId="{08BFE74C-42D8-44FC-8FD6-0DCD54AB8FCC}" destId="{7DB6A13F-03E6-4383-B8EB-47493D602F50}" srcOrd="0" destOrd="0" presId="urn:microsoft.com/office/officeart/2008/layout/LinedList"/>
    <dgm:cxn modelId="{F5D022D8-0B23-41B0-961C-20DA1928536F}" type="presParOf" srcId="{08BFE74C-42D8-44FC-8FD6-0DCD54AB8FCC}" destId="{BFA678C3-EDEC-4790-BDFF-2C386030A696}" srcOrd="1" destOrd="0" presId="urn:microsoft.com/office/officeart/2008/layout/LinedList"/>
    <dgm:cxn modelId="{18DEADF3-303B-4899-AA5B-D9F8C93BFF86}" type="presParOf" srcId="{BFA678C3-EDEC-4790-BDFF-2C386030A696}" destId="{4CA21D50-F0F5-4D88-8FF2-40F3F65BF2AE}" srcOrd="0" destOrd="0" presId="urn:microsoft.com/office/officeart/2008/layout/LinedList"/>
    <dgm:cxn modelId="{BCA379DA-7477-4F85-91EA-14F43998A762}" type="presParOf" srcId="{BFA678C3-EDEC-4790-BDFF-2C386030A696}" destId="{2C795C3B-281E-42E4-90C5-A3015E1CC5E1}" srcOrd="1" destOrd="0" presId="urn:microsoft.com/office/officeart/2008/layout/LinedList"/>
    <dgm:cxn modelId="{E717938E-077F-440B-A9B9-CD1FB7E2B3D6}" type="presParOf" srcId="{08BFE74C-42D8-44FC-8FD6-0DCD54AB8FCC}" destId="{DEC6C785-093D-4AB2-904A-49E599D9B6AF}" srcOrd="2" destOrd="0" presId="urn:microsoft.com/office/officeart/2008/layout/LinedList"/>
    <dgm:cxn modelId="{0600557E-E617-4FF3-891E-D96DC133D39C}" type="presParOf" srcId="{08BFE74C-42D8-44FC-8FD6-0DCD54AB8FCC}" destId="{A42C8C6F-6715-4A4C-BFC4-A02D939242E0}" srcOrd="3" destOrd="0" presId="urn:microsoft.com/office/officeart/2008/layout/LinedList"/>
    <dgm:cxn modelId="{AD7C7C21-9887-4E00-8010-E2D86B763C36}" type="presParOf" srcId="{A42C8C6F-6715-4A4C-BFC4-A02D939242E0}" destId="{9E93F3A0-8D45-4E3B-8856-FDC54EA07294}" srcOrd="0" destOrd="0" presId="urn:microsoft.com/office/officeart/2008/layout/LinedList"/>
    <dgm:cxn modelId="{E5E4237F-F4BD-4D76-AA5E-B4894E5A1BF4}" type="presParOf" srcId="{A42C8C6F-6715-4A4C-BFC4-A02D939242E0}" destId="{E9550B4D-A42D-4ED1-93AD-836C6CB4E64F}" srcOrd="1" destOrd="0" presId="urn:microsoft.com/office/officeart/2008/layout/LinedList"/>
    <dgm:cxn modelId="{4FDD2A5A-38E9-4A1D-99AA-5B34CD8DA7D5}" type="presParOf" srcId="{08BFE74C-42D8-44FC-8FD6-0DCD54AB8FCC}" destId="{7564C68B-738E-498C-812B-5B3C94D612C7}" srcOrd="4" destOrd="0" presId="urn:microsoft.com/office/officeart/2008/layout/LinedList"/>
    <dgm:cxn modelId="{0F8CB4C6-5A4C-4787-8DF5-B86959F398AC}" type="presParOf" srcId="{08BFE74C-42D8-44FC-8FD6-0DCD54AB8FCC}" destId="{055ABDA7-6DD2-4D5F-BCB9-6601073CCF20}" srcOrd="5" destOrd="0" presId="urn:microsoft.com/office/officeart/2008/layout/LinedList"/>
    <dgm:cxn modelId="{C55BFAC1-31DC-44AF-BFFD-2C3CB10FA356}" type="presParOf" srcId="{055ABDA7-6DD2-4D5F-BCB9-6601073CCF20}" destId="{D0210051-46D9-4896-98DF-9E4FA71F3B12}" srcOrd="0" destOrd="0" presId="urn:microsoft.com/office/officeart/2008/layout/LinedList"/>
    <dgm:cxn modelId="{FD34F065-625B-440A-941B-75BC9B106FAB}" type="presParOf" srcId="{055ABDA7-6DD2-4D5F-BCB9-6601073CCF20}" destId="{AFA80CD2-6622-4877-8771-04F56BA9A7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627474-6449-403B-9692-16C865D474E8}" type="doc">
      <dgm:prSet loTypeId="urn:microsoft.com/office/officeart/2005/8/layout/radial2" loCatId="relationship" qsTypeId="urn:microsoft.com/office/officeart/2005/8/quickstyle/3d3" qsCatId="3D" csTypeId="urn:microsoft.com/office/officeart/2005/8/colors/colorful1" csCatId="colorful" phldr="1"/>
      <dgm:spPr/>
      <dgm:t>
        <a:bodyPr/>
        <a:lstStyle/>
        <a:p>
          <a:endParaRPr lang="en-GB"/>
        </a:p>
      </dgm:t>
    </dgm:pt>
    <dgm:pt modelId="{06AB9756-BB56-476A-90F4-38C1E49F0559}">
      <dgm:prSet phldrT="[Text]" custT="1"/>
      <dgm:spPr>
        <a:solidFill>
          <a:srgbClr val="0070C0"/>
        </a:solidFill>
      </dgm:spPr>
      <dgm:t>
        <a:bodyPr/>
        <a:lstStyle/>
        <a:p>
          <a:r>
            <a:rPr lang="en-GB" sz="1600" b="1" dirty="0"/>
            <a:t>Money &amp; Jobs</a:t>
          </a:r>
        </a:p>
      </dgm:t>
    </dgm:pt>
    <dgm:pt modelId="{25C85214-51F5-4830-975C-AC7BBA14F193}" type="parTrans" cxnId="{6306C04C-A580-43F2-8128-7ACFEDBA41AA}">
      <dgm:prSet/>
      <dgm:spPr/>
      <dgm:t>
        <a:bodyPr/>
        <a:lstStyle/>
        <a:p>
          <a:endParaRPr lang="en-GB"/>
        </a:p>
      </dgm:t>
    </dgm:pt>
    <dgm:pt modelId="{507934C5-3EE7-4602-80C9-8556EBC2C5EE}" type="sibTrans" cxnId="{6306C04C-A580-43F2-8128-7ACFEDBA41AA}">
      <dgm:prSet/>
      <dgm:spPr/>
      <dgm:t>
        <a:bodyPr/>
        <a:lstStyle/>
        <a:p>
          <a:endParaRPr lang="en-GB"/>
        </a:p>
      </dgm:t>
    </dgm:pt>
    <dgm:pt modelId="{7D86AE86-7228-4B17-8451-85F5D655F085}">
      <dgm:prSet phldrT="[Text]" custT="1"/>
      <dgm:spPr>
        <a:solidFill>
          <a:schemeClr val="accent2">
            <a:lumMod val="75000"/>
          </a:schemeClr>
        </a:solidFill>
      </dgm:spPr>
      <dgm:t>
        <a:bodyPr/>
        <a:lstStyle/>
        <a:p>
          <a:r>
            <a:rPr lang="en-GB" sz="1600" b="1" dirty="0"/>
            <a:t>Education</a:t>
          </a:r>
        </a:p>
      </dgm:t>
    </dgm:pt>
    <dgm:pt modelId="{27770100-442D-4C31-A528-FDE4BA2B18AE}" type="parTrans" cxnId="{C3CECF14-1EB6-4DF8-A447-5C6B6A0D73D1}">
      <dgm:prSet/>
      <dgm:spPr/>
      <dgm:t>
        <a:bodyPr/>
        <a:lstStyle/>
        <a:p>
          <a:endParaRPr lang="en-GB"/>
        </a:p>
      </dgm:t>
    </dgm:pt>
    <dgm:pt modelId="{884AFF49-AB61-4CD1-96AF-AB8DD92C0EFD}" type="sibTrans" cxnId="{C3CECF14-1EB6-4DF8-A447-5C6B6A0D73D1}">
      <dgm:prSet/>
      <dgm:spPr/>
      <dgm:t>
        <a:bodyPr/>
        <a:lstStyle/>
        <a:p>
          <a:endParaRPr lang="en-GB"/>
        </a:p>
      </dgm:t>
    </dgm:pt>
    <dgm:pt modelId="{372B11FA-7C92-4782-A4BC-F2A705655D54}">
      <dgm:prSet phldrT="[Text]" custT="1"/>
      <dgm:spPr>
        <a:solidFill>
          <a:srgbClr val="00B050"/>
        </a:solidFill>
      </dgm:spPr>
      <dgm:t>
        <a:bodyPr/>
        <a:lstStyle/>
        <a:p>
          <a:r>
            <a:rPr lang="en-GB" sz="1600" b="1" dirty="0"/>
            <a:t>Health</a:t>
          </a:r>
        </a:p>
      </dgm:t>
    </dgm:pt>
    <dgm:pt modelId="{09701472-988E-4DC0-9006-B486EDB6F4AB}" type="parTrans" cxnId="{5CAD6869-C77A-4DE4-A994-8CEBF9F48AD7}">
      <dgm:prSet/>
      <dgm:spPr/>
      <dgm:t>
        <a:bodyPr/>
        <a:lstStyle/>
        <a:p>
          <a:endParaRPr lang="en-GB"/>
        </a:p>
      </dgm:t>
    </dgm:pt>
    <dgm:pt modelId="{7406039C-256D-48F7-B2B1-8BBA0004867D}" type="sibTrans" cxnId="{5CAD6869-C77A-4DE4-A994-8CEBF9F48AD7}">
      <dgm:prSet/>
      <dgm:spPr/>
      <dgm:t>
        <a:bodyPr/>
        <a:lstStyle/>
        <a:p>
          <a:endParaRPr lang="en-GB"/>
        </a:p>
      </dgm:t>
    </dgm:pt>
    <dgm:pt modelId="{9F863811-F007-41A7-8D55-D208AB699BB3}">
      <dgm:prSet phldrT="[Text]" custT="1"/>
      <dgm:spPr/>
      <dgm:t>
        <a:bodyPr/>
        <a:lstStyle/>
        <a:p>
          <a:r>
            <a:rPr lang="en-GB" sz="1600" dirty="0"/>
            <a:t>GPs</a:t>
          </a:r>
        </a:p>
      </dgm:t>
    </dgm:pt>
    <dgm:pt modelId="{8F91AA05-3AF1-4294-9E6F-9A74180DAB01}" type="parTrans" cxnId="{026A6B39-F38D-4F13-BD3E-790DDD2F4EDA}">
      <dgm:prSet/>
      <dgm:spPr/>
      <dgm:t>
        <a:bodyPr/>
        <a:lstStyle/>
        <a:p>
          <a:endParaRPr lang="en-GB"/>
        </a:p>
      </dgm:t>
    </dgm:pt>
    <dgm:pt modelId="{29DCCEB3-3AC2-4508-8723-E3DB29DE846A}" type="sibTrans" cxnId="{026A6B39-F38D-4F13-BD3E-790DDD2F4EDA}">
      <dgm:prSet/>
      <dgm:spPr/>
      <dgm:t>
        <a:bodyPr/>
        <a:lstStyle/>
        <a:p>
          <a:endParaRPr lang="en-GB"/>
        </a:p>
      </dgm:t>
    </dgm:pt>
    <dgm:pt modelId="{9275FBB7-3935-4564-9141-951B4B6EB87C}">
      <dgm:prSet phldrT="[Text]" custT="1"/>
      <dgm:spPr/>
      <dgm:t>
        <a:bodyPr/>
        <a:lstStyle/>
        <a:p>
          <a:r>
            <a:rPr lang="en-GB" sz="1600" dirty="0"/>
            <a:t>Sport &amp; fitness</a:t>
          </a:r>
        </a:p>
      </dgm:t>
    </dgm:pt>
    <dgm:pt modelId="{9D27130F-984C-4C74-93C6-11632994E028}" type="parTrans" cxnId="{A35512B2-0DE5-48B6-81A2-B8DB407F8AAF}">
      <dgm:prSet/>
      <dgm:spPr/>
      <dgm:t>
        <a:bodyPr/>
        <a:lstStyle/>
        <a:p>
          <a:endParaRPr lang="en-US"/>
        </a:p>
      </dgm:t>
    </dgm:pt>
    <dgm:pt modelId="{F9E75A25-EDF2-4D54-841C-C98AB31B0E6B}" type="sibTrans" cxnId="{A35512B2-0DE5-48B6-81A2-B8DB407F8AAF}">
      <dgm:prSet/>
      <dgm:spPr/>
      <dgm:t>
        <a:bodyPr/>
        <a:lstStyle/>
        <a:p>
          <a:endParaRPr lang="en-US"/>
        </a:p>
      </dgm:t>
    </dgm:pt>
    <dgm:pt modelId="{CC86E698-7AC2-444F-94AD-D482CB7A9311}">
      <dgm:prSet phldrT="[Text]" custT="1"/>
      <dgm:spPr/>
      <dgm:t>
        <a:bodyPr/>
        <a:lstStyle/>
        <a:p>
          <a:r>
            <a:rPr lang="en-GB" sz="1600" dirty="0"/>
            <a:t>Physical literacy</a:t>
          </a:r>
        </a:p>
      </dgm:t>
    </dgm:pt>
    <dgm:pt modelId="{D19A0487-A463-417F-9739-5B3CA3873E67}" type="parTrans" cxnId="{AC07F9BB-1040-4B25-9263-E8545E2334B0}">
      <dgm:prSet/>
      <dgm:spPr/>
      <dgm:t>
        <a:bodyPr/>
        <a:lstStyle/>
        <a:p>
          <a:endParaRPr lang="en-GB"/>
        </a:p>
      </dgm:t>
    </dgm:pt>
    <dgm:pt modelId="{846E2831-EA95-4D7F-8193-B3C370AC48E7}" type="sibTrans" cxnId="{AC07F9BB-1040-4B25-9263-E8545E2334B0}">
      <dgm:prSet/>
      <dgm:spPr/>
      <dgm:t>
        <a:bodyPr/>
        <a:lstStyle/>
        <a:p>
          <a:endParaRPr lang="en-GB"/>
        </a:p>
      </dgm:t>
    </dgm:pt>
    <dgm:pt modelId="{D08B9A53-BDF3-48F2-BB70-E4F6CB3BF629}">
      <dgm:prSet phldrT="[Text]" custT="1"/>
      <dgm:spPr>
        <a:solidFill>
          <a:schemeClr val="bg2">
            <a:lumMod val="75000"/>
          </a:schemeClr>
        </a:solidFill>
      </dgm:spPr>
      <dgm:t>
        <a:bodyPr/>
        <a:lstStyle/>
        <a:p>
          <a:r>
            <a:rPr lang="en-GB" sz="1600" b="1" dirty="0"/>
            <a:t>Family &amp; Community</a:t>
          </a:r>
        </a:p>
      </dgm:t>
    </dgm:pt>
    <dgm:pt modelId="{7F15CCB6-4828-4FAA-AC18-97157B81390E}" type="sibTrans" cxnId="{5D8D894B-EA41-4A51-B10D-0E193F78B6EB}">
      <dgm:prSet/>
      <dgm:spPr/>
      <dgm:t>
        <a:bodyPr/>
        <a:lstStyle/>
        <a:p>
          <a:endParaRPr lang="en-GB"/>
        </a:p>
      </dgm:t>
    </dgm:pt>
    <dgm:pt modelId="{D21F90FE-077D-480B-BF3E-C64D71B30298}" type="parTrans" cxnId="{5D8D894B-EA41-4A51-B10D-0E193F78B6EB}">
      <dgm:prSet/>
      <dgm:spPr/>
      <dgm:t>
        <a:bodyPr/>
        <a:lstStyle/>
        <a:p>
          <a:endParaRPr lang="en-GB"/>
        </a:p>
      </dgm:t>
    </dgm:pt>
    <dgm:pt modelId="{C27B2E71-1608-4925-9EC1-1A678222B70B}">
      <dgm:prSet phldrT="[Text]" custT="1"/>
      <dgm:spPr/>
      <dgm:t>
        <a:bodyPr/>
        <a:lstStyle/>
        <a:p>
          <a:r>
            <a:rPr lang="en-GB" sz="1600" dirty="0"/>
            <a:t>Child &amp; Family SSD</a:t>
          </a:r>
        </a:p>
      </dgm:t>
    </dgm:pt>
    <dgm:pt modelId="{ECBDA551-5D39-430C-9ECD-6F9571D880CD}" type="parTrans" cxnId="{16F34F92-9B5D-415F-B5A1-E5F31DF5E689}">
      <dgm:prSet/>
      <dgm:spPr/>
      <dgm:t>
        <a:bodyPr/>
        <a:lstStyle/>
        <a:p>
          <a:endParaRPr lang="en-GB"/>
        </a:p>
      </dgm:t>
    </dgm:pt>
    <dgm:pt modelId="{117950B3-E638-4F42-A979-F6DCB421FA46}" type="sibTrans" cxnId="{16F34F92-9B5D-415F-B5A1-E5F31DF5E689}">
      <dgm:prSet/>
      <dgm:spPr/>
      <dgm:t>
        <a:bodyPr/>
        <a:lstStyle/>
        <a:p>
          <a:endParaRPr lang="en-GB"/>
        </a:p>
      </dgm:t>
    </dgm:pt>
    <dgm:pt modelId="{A41FFEEA-178B-4035-BC27-B1BE4B3CDB80}">
      <dgm:prSet phldrT="[Text]" custT="1"/>
      <dgm:spPr/>
      <dgm:t>
        <a:bodyPr/>
        <a:lstStyle/>
        <a:p>
          <a:r>
            <a:rPr lang="en-GB" sz="1600" dirty="0"/>
            <a:t>Food: grow, cook, eat</a:t>
          </a:r>
        </a:p>
      </dgm:t>
    </dgm:pt>
    <dgm:pt modelId="{67FAE0FA-C1A8-426C-A9AB-438AE13527D2}" type="parTrans" cxnId="{7BE46F9A-F693-4990-87DC-025DA9E582A8}">
      <dgm:prSet/>
      <dgm:spPr/>
      <dgm:t>
        <a:bodyPr/>
        <a:lstStyle/>
        <a:p>
          <a:endParaRPr lang="en-GB"/>
        </a:p>
      </dgm:t>
    </dgm:pt>
    <dgm:pt modelId="{CEEAFED1-9745-4983-B7C8-7F4EA219F32B}" type="sibTrans" cxnId="{7BE46F9A-F693-4990-87DC-025DA9E582A8}">
      <dgm:prSet/>
      <dgm:spPr/>
      <dgm:t>
        <a:bodyPr/>
        <a:lstStyle/>
        <a:p>
          <a:endParaRPr lang="en-GB"/>
        </a:p>
      </dgm:t>
    </dgm:pt>
    <dgm:pt modelId="{F9495736-D068-445A-B4DC-2361EEA4DD9A}">
      <dgm:prSet phldrT="[Text]" custT="1"/>
      <dgm:spPr/>
      <dgm:t>
        <a:bodyPr/>
        <a:lstStyle/>
        <a:p>
          <a:r>
            <a:rPr lang="en-GB" sz="1600" dirty="0"/>
            <a:t>Mental health</a:t>
          </a:r>
        </a:p>
      </dgm:t>
    </dgm:pt>
    <dgm:pt modelId="{69058360-10E1-4DBD-B1DF-9EFB9403B2FC}" type="parTrans" cxnId="{2F9686B2-4735-48CB-ACBF-5B5F9FF3B537}">
      <dgm:prSet/>
      <dgm:spPr/>
      <dgm:t>
        <a:bodyPr/>
        <a:lstStyle/>
        <a:p>
          <a:endParaRPr lang="en-GB"/>
        </a:p>
      </dgm:t>
    </dgm:pt>
    <dgm:pt modelId="{AA4FD7D2-DF53-468F-B15D-5BABFE1C0410}" type="sibTrans" cxnId="{2F9686B2-4735-48CB-ACBF-5B5F9FF3B537}">
      <dgm:prSet/>
      <dgm:spPr/>
      <dgm:t>
        <a:bodyPr/>
        <a:lstStyle/>
        <a:p>
          <a:endParaRPr lang="en-GB"/>
        </a:p>
      </dgm:t>
    </dgm:pt>
    <dgm:pt modelId="{EA396517-1A85-4609-B17A-D4A80BBBD68C}">
      <dgm:prSet phldrT="[Text]" custT="1"/>
      <dgm:spPr/>
      <dgm:t>
        <a:bodyPr/>
        <a:lstStyle/>
        <a:p>
          <a:endParaRPr lang="en-GB" sz="1600" dirty="0"/>
        </a:p>
      </dgm:t>
    </dgm:pt>
    <dgm:pt modelId="{82B0532A-E29F-4B45-A1D8-0B388A5B3A26}" type="sibTrans" cxnId="{17D3B344-2F20-4C9C-A974-0ABB0E74CFA7}">
      <dgm:prSet/>
      <dgm:spPr/>
      <dgm:t>
        <a:bodyPr/>
        <a:lstStyle/>
        <a:p>
          <a:endParaRPr lang="en-GB"/>
        </a:p>
      </dgm:t>
    </dgm:pt>
    <dgm:pt modelId="{C5C478BF-2098-4A9B-98C8-8A00073C56D1}" type="parTrans" cxnId="{17D3B344-2F20-4C9C-A974-0ABB0E74CFA7}">
      <dgm:prSet/>
      <dgm:spPr/>
      <dgm:t>
        <a:bodyPr/>
        <a:lstStyle/>
        <a:p>
          <a:endParaRPr lang="en-GB"/>
        </a:p>
      </dgm:t>
    </dgm:pt>
    <dgm:pt modelId="{32BC0E58-B594-43C4-AFD5-C6C42CB34452}">
      <dgm:prSet custT="1"/>
      <dgm:spPr/>
      <dgm:t>
        <a:bodyPr/>
        <a:lstStyle/>
        <a:p>
          <a:r>
            <a:rPr lang="en-GB" sz="1600" dirty="0"/>
            <a:t>Benefit uptake</a:t>
          </a:r>
        </a:p>
      </dgm:t>
    </dgm:pt>
    <dgm:pt modelId="{CF15A6D9-E46D-48FA-989C-955E6ABBA86D}" type="parTrans" cxnId="{F0C3B094-22C3-41CE-8394-3942CC31B928}">
      <dgm:prSet/>
      <dgm:spPr/>
      <dgm:t>
        <a:bodyPr/>
        <a:lstStyle/>
        <a:p>
          <a:endParaRPr lang="en-GB"/>
        </a:p>
      </dgm:t>
    </dgm:pt>
    <dgm:pt modelId="{4C25AAD0-4FD6-4900-9CF3-317A1EB971BB}" type="sibTrans" cxnId="{F0C3B094-22C3-41CE-8394-3942CC31B928}">
      <dgm:prSet/>
      <dgm:spPr/>
      <dgm:t>
        <a:bodyPr/>
        <a:lstStyle/>
        <a:p>
          <a:endParaRPr lang="en-GB"/>
        </a:p>
      </dgm:t>
    </dgm:pt>
    <dgm:pt modelId="{313D3A53-6882-40D0-A61A-D6BBE49F507F}">
      <dgm:prSet custT="1"/>
      <dgm:spPr/>
      <dgm:t>
        <a:bodyPr/>
        <a:lstStyle/>
        <a:p>
          <a:endParaRPr lang="en-GB" sz="1800" dirty="0"/>
        </a:p>
      </dgm:t>
    </dgm:pt>
    <dgm:pt modelId="{B68EC3A5-CA69-475D-BA8E-2EF4337970F0}" type="parTrans" cxnId="{C403C39A-3C12-4172-953F-488639EC8664}">
      <dgm:prSet/>
      <dgm:spPr/>
      <dgm:t>
        <a:bodyPr/>
        <a:lstStyle/>
        <a:p>
          <a:endParaRPr lang="en-GB"/>
        </a:p>
      </dgm:t>
    </dgm:pt>
    <dgm:pt modelId="{B8EF5BE9-EF67-4619-A439-E68FD0981784}" type="sibTrans" cxnId="{C403C39A-3C12-4172-953F-488639EC8664}">
      <dgm:prSet/>
      <dgm:spPr/>
      <dgm:t>
        <a:bodyPr/>
        <a:lstStyle/>
        <a:p>
          <a:endParaRPr lang="en-GB"/>
        </a:p>
      </dgm:t>
    </dgm:pt>
    <dgm:pt modelId="{749A9EBE-EBA0-4486-A52A-9DFA7C403C98}">
      <dgm:prSet phldrT="[Text]" custT="1"/>
      <dgm:spPr/>
      <dgm:t>
        <a:bodyPr/>
        <a:lstStyle/>
        <a:p>
          <a:r>
            <a:rPr lang="en-GB" sz="1600" dirty="0"/>
            <a:t>Foetal Origins/ACEs</a:t>
          </a:r>
        </a:p>
      </dgm:t>
    </dgm:pt>
    <dgm:pt modelId="{BF94FC48-9CFA-490C-BE4A-A71E7544EB8B}" type="parTrans" cxnId="{87C2F3DC-5E5C-4601-8AFC-CA39FEC67E34}">
      <dgm:prSet/>
      <dgm:spPr/>
      <dgm:t>
        <a:bodyPr/>
        <a:lstStyle/>
        <a:p>
          <a:endParaRPr lang="en-GB"/>
        </a:p>
      </dgm:t>
    </dgm:pt>
    <dgm:pt modelId="{727B589E-EB05-40C5-937E-C5E0BC3F54C2}" type="sibTrans" cxnId="{87C2F3DC-5E5C-4601-8AFC-CA39FEC67E34}">
      <dgm:prSet/>
      <dgm:spPr/>
      <dgm:t>
        <a:bodyPr/>
        <a:lstStyle/>
        <a:p>
          <a:endParaRPr lang="en-GB"/>
        </a:p>
      </dgm:t>
    </dgm:pt>
    <dgm:pt modelId="{C99BC4AF-9B02-4CCB-AA43-102339A7DB63}">
      <dgm:prSet custT="1"/>
      <dgm:spPr/>
      <dgm:t>
        <a:bodyPr/>
        <a:lstStyle/>
        <a:p>
          <a:r>
            <a:rPr lang="en-GB" sz="1600" dirty="0"/>
            <a:t>Community &amp; Policing </a:t>
          </a:r>
        </a:p>
      </dgm:t>
    </dgm:pt>
    <dgm:pt modelId="{6E95F122-E4EE-4D37-BBD4-AD255E90D3C6}" type="parTrans" cxnId="{FA207400-5B76-4307-BEAA-12FA8D57162D}">
      <dgm:prSet/>
      <dgm:spPr/>
      <dgm:t>
        <a:bodyPr/>
        <a:lstStyle/>
        <a:p>
          <a:endParaRPr lang="en-GB"/>
        </a:p>
      </dgm:t>
    </dgm:pt>
    <dgm:pt modelId="{68190D42-7CAE-4BE3-B64E-BBB110F3414F}" type="sibTrans" cxnId="{FA207400-5B76-4307-BEAA-12FA8D57162D}">
      <dgm:prSet/>
      <dgm:spPr/>
      <dgm:t>
        <a:bodyPr/>
        <a:lstStyle/>
        <a:p>
          <a:endParaRPr lang="en-GB"/>
        </a:p>
      </dgm:t>
    </dgm:pt>
    <dgm:pt modelId="{57671216-D323-44BD-B352-577FE31B1857}">
      <dgm:prSet custT="1"/>
      <dgm:spPr/>
      <dgm:t>
        <a:bodyPr/>
        <a:lstStyle/>
        <a:p>
          <a:r>
            <a:rPr lang="en-GB" sz="1600" dirty="0"/>
            <a:t>Community centres &amp; parks (social &amp; rec)</a:t>
          </a:r>
        </a:p>
      </dgm:t>
    </dgm:pt>
    <dgm:pt modelId="{BC300DE1-92C2-409A-912C-156509ECE79C}" type="parTrans" cxnId="{040EE013-1CF3-4FFA-9814-AEFBF579D720}">
      <dgm:prSet/>
      <dgm:spPr/>
      <dgm:t>
        <a:bodyPr/>
        <a:lstStyle/>
        <a:p>
          <a:endParaRPr lang="en-GB"/>
        </a:p>
      </dgm:t>
    </dgm:pt>
    <dgm:pt modelId="{D9BB0C4E-CF44-49AC-B5E0-94C9D2D37799}" type="sibTrans" cxnId="{040EE013-1CF3-4FFA-9814-AEFBF579D720}">
      <dgm:prSet/>
      <dgm:spPr/>
      <dgm:t>
        <a:bodyPr/>
        <a:lstStyle/>
        <a:p>
          <a:endParaRPr lang="en-GB"/>
        </a:p>
      </dgm:t>
    </dgm:pt>
    <dgm:pt modelId="{286E22C4-E33F-4825-B833-DA5C027B7BD0}">
      <dgm:prSet custT="1"/>
      <dgm:spPr/>
      <dgm:t>
        <a:bodyPr/>
        <a:lstStyle/>
        <a:p>
          <a:r>
            <a:rPr lang="en-GB" sz="1600" dirty="0"/>
            <a:t>Libraries &amp; learning</a:t>
          </a:r>
        </a:p>
      </dgm:t>
    </dgm:pt>
    <dgm:pt modelId="{6E054C39-D5C5-4509-9F12-A3CA1319A3BF}" type="parTrans" cxnId="{FA40EB13-C2B0-4EF6-B96D-51D8348A74F5}">
      <dgm:prSet/>
      <dgm:spPr/>
      <dgm:t>
        <a:bodyPr/>
        <a:lstStyle/>
        <a:p>
          <a:endParaRPr lang="en-GB"/>
        </a:p>
      </dgm:t>
    </dgm:pt>
    <dgm:pt modelId="{CE90220F-12E4-4314-9C25-442D4E790131}" type="sibTrans" cxnId="{FA40EB13-C2B0-4EF6-B96D-51D8348A74F5}">
      <dgm:prSet/>
      <dgm:spPr/>
      <dgm:t>
        <a:bodyPr/>
        <a:lstStyle/>
        <a:p>
          <a:endParaRPr lang="en-GB"/>
        </a:p>
      </dgm:t>
    </dgm:pt>
    <dgm:pt modelId="{8BF0C11D-1DB0-4F57-86AF-5B1B71B94C97}">
      <dgm:prSet phldrT="[Text]" custT="1"/>
      <dgm:spPr/>
      <dgm:t>
        <a:bodyPr/>
        <a:lstStyle/>
        <a:p>
          <a:r>
            <a:rPr lang="en-GB" sz="1600" dirty="0"/>
            <a:t>Pre-school</a:t>
          </a:r>
        </a:p>
      </dgm:t>
    </dgm:pt>
    <dgm:pt modelId="{208DA6B8-46A2-4199-B2A3-E3058A37518E}" type="parTrans" cxnId="{C4DE80C7-BADC-4629-9399-07A0E3665522}">
      <dgm:prSet/>
      <dgm:spPr/>
      <dgm:t>
        <a:bodyPr/>
        <a:lstStyle/>
        <a:p>
          <a:endParaRPr lang="en-GB"/>
        </a:p>
      </dgm:t>
    </dgm:pt>
    <dgm:pt modelId="{38AFB70C-9122-4400-89CF-705780233B01}" type="sibTrans" cxnId="{C4DE80C7-BADC-4629-9399-07A0E3665522}">
      <dgm:prSet/>
      <dgm:spPr/>
      <dgm:t>
        <a:bodyPr/>
        <a:lstStyle/>
        <a:p>
          <a:endParaRPr lang="en-GB"/>
        </a:p>
      </dgm:t>
    </dgm:pt>
    <dgm:pt modelId="{309EB16F-5C3E-4431-BDCC-D8A06B84ED1E}">
      <dgm:prSet phldrT="[Text]" custT="1"/>
      <dgm:spPr/>
      <dgm:t>
        <a:bodyPr/>
        <a:lstStyle/>
        <a:p>
          <a:r>
            <a:rPr lang="en-GB" sz="1600" dirty="0"/>
            <a:t>Primary &amp; Secondary</a:t>
          </a:r>
        </a:p>
      </dgm:t>
    </dgm:pt>
    <dgm:pt modelId="{E08FCF45-CABB-4024-ADE9-78B868CA098F}" type="parTrans" cxnId="{1147B9C3-BF3A-4AE3-9592-AB9A4A1F41C0}">
      <dgm:prSet/>
      <dgm:spPr/>
      <dgm:t>
        <a:bodyPr/>
        <a:lstStyle/>
        <a:p>
          <a:endParaRPr lang="en-GB"/>
        </a:p>
      </dgm:t>
    </dgm:pt>
    <dgm:pt modelId="{5DADA103-DE59-4732-A423-BC0F177381DF}" type="sibTrans" cxnId="{1147B9C3-BF3A-4AE3-9592-AB9A4A1F41C0}">
      <dgm:prSet/>
      <dgm:spPr/>
      <dgm:t>
        <a:bodyPr/>
        <a:lstStyle/>
        <a:p>
          <a:endParaRPr lang="en-GB"/>
        </a:p>
      </dgm:t>
    </dgm:pt>
    <dgm:pt modelId="{52AB19FA-CEAE-4833-A9FA-B48E9C37B3D7}">
      <dgm:prSet phldrT="[Text]" custT="1"/>
      <dgm:spPr/>
      <dgm:t>
        <a:bodyPr/>
        <a:lstStyle/>
        <a:p>
          <a:r>
            <a:rPr lang="en-GB" sz="1600" dirty="0"/>
            <a:t>Post-16 progression</a:t>
          </a:r>
        </a:p>
      </dgm:t>
    </dgm:pt>
    <dgm:pt modelId="{966F4DC1-5769-49C1-87D3-909B5CF26AFE}" type="parTrans" cxnId="{1362641D-F12F-4B57-8AA9-2A4242FE7AE6}">
      <dgm:prSet/>
      <dgm:spPr/>
      <dgm:t>
        <a:bodyPr/>
        <a:lstStyle/>
        <a:p>
          <a:endParaRPr lang="en-GB"/>
        </a:p>
      </dgm:t>
    </dgm:pt>
    <dgm:pt modelId="{1A4E7240-0385-4316-BFBD-FFAE7592E491}" type="sibTrans" cxnId="{1362641D-F12F-4B57-8AA9-2A4242FE7AE6}">
      <dgm:prSet/>
      <dgm:spPr/>
      <dgm:t>
        <a:bodyPr/>
        <a:lstStyle/>
        <a:p>
          <a:endParaRPr lang="en-GB"/>
        </a:p>
      </dgm:t>
    </dgm:pt>
    <dgm:pt modelId="{B9B43751-81D1-4121-AD63-8F9CE0AAEF1B}">
      <dgm:prSet custT="1"/>
      <dgm:spPr/>
      <dgm:t>
        <a:bodyPr/>
        <a:lstStyle/>
        <a:p>
          <a:r>
            <a:rPr lang="en-GB" sz="1600" dirty="0"/>
            <a:t>Vocation &amp; apprenticeships</a:t>
          </a:r>
        </a:p>
      </dgm:t>
    </dgm:pt>
    <dgm:pt modelId="{F84F1DF5-F598-4970-94F4-BCF15962DE22}" type="parTrans" cxnId="{8D2DE709-3101-4552-90F8-0D656BAD1152}">
      <dgm:prSet/>
      <dgm:spPr/>
      <dgm:t>
        <a:bodyPr/>
        <a:lstStyle/>
        <a:p>
          <a:endParaRPr lang="en-GB"/>
        </a:p>
      </dgm:t>
    </dgm:pt>
    <dgm:pt modelId="{CEA4C674-E2D2-4E30-A1EE-F333BE467588}" type="sibTrans" cxnId="{8D2DE709-3101-4552-90F8-0D656BAD1152}">
      <dgm:prSet/>
      <dgm:spPr/>
      <dgm:t>
        <a:bodyPr/>
        <a:lstStyle/>
        <a:p>
          <a:endParaRPr lang="en-GB"/>
        </a:p>
      </dgm:t>
    </dgm:pt>
    <dgm:pt modelId="{C9B5DEBB-09AE-48FC-9188-5F0F6D6B780F}">
      <dgm:prSet phldrT="[Text]" custT="1"/>
      <dgm:spPr/>
      <dgm:t>
        <a:bodyPr/>
        <a:lstStyle/>
        <a:p>
          <a:r>
            <a:rPr lang="en-GB" sz="1600" dirty="0"/>
            <a:t>Commercial expertise</a:t>
          </a:r>
        </a:p>
      </dgm:t>
    </dgm:pt>
    <dgm:pt modelId="{97B52FF7-023A-48C6-AF3A-6E6C4DCD4B94}" type="sibTrans" cxnId="{500E3DE0-5FA1-4961-818B-6CD21A513F9B}">
      <dgm:prSet/>
      <dgm:spPr/>
      <dgm:t>
        <a:bodyPr/>
        <a:lstStyle/>
        <a:p>
          <a:endParaRPr lang="en-GB"/>
        </a:p>
      </dgm:t>
    </dgm:pt>
    <dgm:pt modelId="{46447BF6-BA8C-44AF-9C3E-AE9DE50D8CCC}" type="parTrans" cxnId="{500E3DE0-5FA1-4961-818B-6CD21A513F9B}">
      <dgm:prSet/>
      <dgm:spPr/>
      <dgm:t>
        <a:bodyPr/>
        <a:lstStyle/>
        <a:p>
          <a:endParaRPr lang="en-GB"/>
        </a:p>
      </dgm:t>
    </dgm:pt>
    <dgm:pt modelId="{9543F7BC-7437-47F6-8C5F-283D870D3402}">
      <dgm:prSet phldrT="[Text]" custT="1"/>
      <dgm:spPr/>
      <dgm:t>
        <a:bodyPr/>
        <a:lstStyle/>
        <a:p>
          <a:r>
            <a:rPr lang="en-GB" sz="1600" dirty="0"/>
            <a:t>Income generation</a:t>
          </a:r>
        </a:p>
      </dgm:t>
    </dgm:pt>
    <dgm:pt modelId="{D86E4C5F-22D4-4766-B3FC-20CDEF7F5C90}" type="parTrans" cxnId="{57FEB75B-047D-40DE-ABFC-D98ABB84BDFB}">
      <dgm:prSet/>
      <dgm:spPr/>
      <dgm:t>
        <a:bodyPr/>
        <a:lstStyle/>
        <a:p>
          <a:endParaRPr lang="en-GB"/>
        </a:p>
      </dgm:t>
    </dgm:pt>
    <dgm:pt modelId="{185466D0-CAB7-4CBB-84B5-85E9C4F92588}" type="sibTrans" cxnId="{57FEB75B-047D-40DE-ABFC-D98ABB84BDFB}">
      <dgm:prSet/>
      <dgm:spPr/>
      <dgm:t>
        <a:bodyPr/>
        <a:lstStyle/>
        <a:p>
          <a:endParaRPr lang="en-GB"/>
        </a:p>
      </dgm:t>
    </dgm:pt>
    <dgm:pt modelId="{8878B7AE-07FA-4BE9-9384-A2660D29DA12}">
      <dgm:prSet phldrT="[Text]" custT="1"/>
      <dgm:spPr/>
      <dgm:t>
        <a:bodyPr/>
        <a:lstStyle/>
        <a:p>
          <a:r>
            <a:rPr lang="en-GB" sz="1600" dirty="0"/>
            <a:t>Vulnerable Pupil Profiling</a:t>
          </a:r>
        </a:p>
      </dgm:t>
    </dgm:pt>
    <dgm:pt modelId="{93EEA01D-C9C2-48A6-AAEB-AC12E487F2AF}" type="parTrans" cxnId="{BB6B696C-661F-40D4-9A5E-54FB71895EB5}">
      <dgm:prSet/>
      <dgm:spPr/>
      <dgm:t>
        <a:bodyPr/>
        <a:lstStyle/>
        <a:p>
          <a:endParaRPr lang="en-GB"/>
        </a:p>
      </dgm:t>
    </dgm:pt>
    <dgm:pt modelId="{93AC26E0-5456-4F06-A74A-DECFA24D130F}" type="sibTrans" cxnId="{BB6B696C-661F-40D4-9A5E-54FB71895EB5}">
      <dgm:prSet/>
      <dgm:spPr/>
      <dgm:t>
        <a:bodyPr/>
        <a:lstStyle/>
        <a:p>
          <a:endParaRPr lang="en-GB"/>
        </a:p>
      </dgm:t>
    </dgm:pt>
    <dgm:pt modelId="{50FB7D2A-0157-4DA2-B291-213AB6541ACE}" type="pres">
      <dgm:prSet presAssocID="{0D627474-6449-403B-9692-16C865D474E8}" presName="composite" presStyleCnt="0">
        <dgm:presLayoutVars>
          <dgm:chMax val="5"/>
          <dgm:dir/>
          <dgm:animLvl val="ctr"/>
          <dgm:resizeHandles val="exact"/>
        </dgm:presLayoutVars>
      </dgm:prSet>
      <dgm:spPr/>
    </dgm:pt>
    <dgm:pt modelId="{C3025C30-B822-4DE3-9BEF-0D3556E8B74E}" type="pres">
      <dgm:prSet presAssocID="{0D627474-6449-403B-9692-16C865D474E8}" presName="cycle" presStyleCnt="0"/>
      <dgm:spPr/>
    </dgm:pt>
    <dgm:pt modelId="{5E608CED-103B-4A88-8A4C-B4FF7D36310E}" type="pres">
      <dgm:prSet presAssocID="{0D627474-6449-403B-9692-16C865D474E8}" presName="centerShape" presStyleCnt="0"/>
      <dgm:spPr/>
    </dgm:pt>
    <dgm:pt modelId="{B576259F-60B4-4669-8871-46E0AD5EE273}" type="pres">
      <dgm:prSet presAssocID="{0D627474-6449-403B-9692-16C865D474E8}" presName="connSite" presStyleLbl="node1" presStyleIdx="0" presStyleCnt="5"/>
      <dgm:spPr/>
    </dgm:pt>
    <dgm:pt modelId="{32B3E712-9498-4161-965F-9F6A6B3DF441}" type="pres">
      <dgm:prSet presAssocID="{0D627474-6449-403B-9692-16C865D474E8}" presName="visible"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dgm:spPr>
    </dgm:pt>
    <dgm:pt modelId="{A2DB7A65-18F3-45C3-A819-3A43EEC9DC50}" type="pres">
      <dgm:prSet presAssocID="{25C85214-51F5-4830-975C-AC7BBA14F193}" presName="Name25" presStyleLbl="parChTrans1D1" presStyleIdx="0" presStyleCnt="4"/>
      <dgm:spPr/>
    </dgm:pt>
    <dgm:pt modelId="{29C215AE-D767-4909-AEA0-4649E36F511E}" type="pres">
      <dgm:prSet presAssocID="{06AB9756-BB56-476A-90F4-38C1E49F0559}" presName="node" presStyleCnt="0"/>
      <dgm:spPr/>
    </dgm:pt>
    <dgm:pt modelId="{B91D384C-20D2-4702-9CC7-6E54A0369811}" type="pres">
      <dgm:prSet presAssocID="{06AB9756-BB56-476A-90F4-38C1E49F0559}" presName="parentNode" presStyleLbl="node1" presStyleIdx="1" presStyleCnt="5" custLinFactNeighborX="-790" custLinFactNeighborY="-20544">
        <dgm:presLayoutVars>
          <dgm:chMax val="1"/>
          <dgm:bulletEnabled val="1"/>
        </dgm:presLayoutVars>
      </dgm:prSet>
      <dgm:spPr/>
    </dgm:pt>
    <dgm:pt modelId="{FFE7C556-D555-4644-9085-42567A127D67}" type="pres">
      <dgm:prSet presAssocID="{06AB9756-BB56-476A-90F4-38C1E49F0559}" presName="childNode" presStyleLbl="revTx" presStyleIdx="0" presStyleCnt="4">
        <dgm:presLayoutVars>
          <dgm:bulletEnabled val="1"/>
        </dgm:presLayoutVars>
      </dgm:prSet>
      <dgm:spPr/>
    </dgm:pt>
    <dgm:pt modelId="{60832B2C-74EE-4B0B-B697-9D5FE66AE474}" type="pres">
      <dgm:prSet presAssocID="{27770100-442D-4C31-A528-FDE4BA2B18AE}" presName="Name25" presStyleLbl="parChTrans1D1" presStyleIdx="1" presStyleCnt="4"/>
      <dgm:spPr/>
    </dgm:pt>
    <dgm:pt modelId="{BD0BE4B2-D5CA-4F79-8E91-9719164A8664}" type="pres">
      <dgm:prSet presAssocID="{7D86AE86-7228-4B17-8451-85F5D655F085}" presName="node" presStyleCnt="0"/>
      <dgm:spPr/>
    </dgm:pt>
    <dgm:pt modelId="{220A0ADE-B1E1-4846-9D36-BC611D9E77FF}" type="pres">
      <dgm:prSet presAssocID="{7D86AE86-7228-4B17-8451-85F5D655F085}" presName="parentNode" presStyleLbl="node1" presStyleIdx="2" presStyleCnt="5">
        <dgm:presLayoutVars>
          <dgm:chMax val="1"/>
          <dgm:bulletEnabled val="1"/>
        </dgm:presLayoutVars>
      </dgm:prSet>
      <dgm:spPr/>
    </dgm:pt>
    <dgm:pt modelId="{625E93C7-1A1E-4659-964F-F12C38B95851}" type="pres">
      <dgm:prSet presAssocID="{7D86AE86-7228-4B17-8451-85F5D655F085}" presName="childNode" presStyleLbl="revTx" presStyleIdx="1" presStyleCnt="4">
        <dgm:presLayoutVars>
          <dgm:bulletEnabled val="1"/>
        </dgm:presLayoutVars>
      </dgm:prSet>
      <dgm:spPr/>
    </dgm:pt>
    <dgm:pt modelId="{B46FAFE4-89E7-41BE-9185-B095BD5CB473}" type="pres">
      <dgm:prSet presAssocID="{09701472-988E-4DC0-9006-B486EDB6F4AB}" presName="Name25" presStyleLbl="parChTrans1D1" presStyleIdx="2" presStyleCnt="4"/>
      <dgm:spPr/>
    </dgm:pt>
    <dgm:pt modelId="{429796E5-6000-4D74-8FCD-0008D41C7C62}" type="pres">
      <dgm:prSet presAssocID="{372B11FA-7C92-4782-A4BC-F2A705655D54}" presName="node" presStyleCnt="0"/>
      <dgm:spPr/>
    </dgm:pt>
    <dgm:pt modelId="{33AD7899-906A-4230-9D73-D582ED3D2E42}" type="pres">
      <dgm:prSet presAssocID="{372B11FA-7C92-4782-A4BC-F2A705655D54}" presName="parentNode" presStyleLbl="node1" presStyleIdx="3" presStyleCnt="5">
        <dgm:presLayoutVars>
          <dgm:chMax val="1"/>
          <dgm:bulletEnabled val="1"/>
        </dgm:presLayoutVars>
      </dgm:prSet>
      <dgm:spPr/>
    </dgm:pt>
    <dgm:pt modelId="{7DB665E0-69B4-4A6A-AD21-34C11666E040}" type="pres">
      <dgm:prSet presAssocID="{372B11FA-7C92-4782-A4BC-F2A705655D54}" presName="childNode" presStyleLbl="revTx" presStyleIdx="2" presStyleCnt="4">
        <dgm:presLayoutVars>
          <dgm:bulletEnabled val="1"/>
        </dgm:presLayoutVars>
      </dgm:prSet>
      <dgm:spPr/>
    </dgm:pt>
    <dgm:pt modelId="{F0DE3D34-2E29-4F4B-9E8D-95474CE0B4C9}" type="pres">
      <dgm:prSet presAssocID="{D21F90FE-077D-480B-BF3E-C64D71B30298}" presName="Name25" presStyleLbl="parChTrans1D1" presStyleIdx="3" presStyleCnt="4"/>
      <dgm:spPr/>
    </dgm:pt>
    <dgm:pt modelId="{09E967AB-8184-4A49-91D7-A543E706FAE1}" type="pres">
      <dgm:prSet presAssocID="{D08B9A53-BDF3-48F2-BB70-E4F6CB3BF629}" presName="node" presStyleCnt="0"/>
      <dgm:spPr/>
    </dgm:pt>
    <dgm:pt modelId="{C38CCB6D-5999-4A0D-B025-752333DA2456}" type="pres">
      <dgm:prSet presAssocID="{D08B9A53-BDF3-48F2-BB70-E4F6CB3BF629}" presName="parentNode" presStyleLbl="node1" presStyleIdx="4" presStyleCnt="5">
        <dgm:presLayoutVars>
          <dgm:chMax val="1"/>
          <dgm:bulletEnabled val="1"/>
        </dgm:presLayoutVars>
      </dgm:prSet>
      <dgm:spPr/>
    </dgm:pt>
    <dgm:pt modelId="{779DC50D-A0E4-4DE2-8030-E64D9DBCFC48}" type="pres">
      <dgm:prSet presAssocID="{D08B9A53-BDF3-48F2-BB70-E4F6CB3BF629}" presName="childNode" presStyleLbl="revTx" presStyleIdx="3" presStyleCnt="4">
        <dgm:presLayoutVars>
          <dgm:bulletEnabled val="1"/>
        </dgm:presLayoutVars>
      </dgm:prSet>
      <dgm:spPr/>
    </dgm:pt>
  </dgm:ptLst>
  <dgm:cxnLst>
    <dgm:cxn modelId="{FA207400-5B76-4307-BEAA-12FA8D57162D}" srcId="{D08B9A53-BDF3-48F2-BB70-E4F6CB3BF629}" destId="{C99BC4AF-9B02-4CCB-AA43-102339A7DB63}" srcOrd="1" destOrd="0" parTransId="{6E95F122-E4EE-4D37-BBD4-AD255E90D3C6}" sibTransId="{68190D42-7CAE-4BE3-B64E-BBB110F3414F}"/>
    <dgm:cxn modelId="{8FA37702-73A2-4521-B5C4-C98FCAF7A476}" type="presOf" srcId="{A41FFEEA-178B-4035-BC27-B1BE4B3CDB80}" destId="{7DB665E0-69B4-4A6A-AD21-34C11666E040}" srcOrd="0" destOrd="2" presId="urn:microsoft.com/office/officeart/2005/8/layout/radial2"/>
    <dgm:cxn modelId="{6B94FA03-B4C1-4EE3-A603-F5F636287309}" type="presOf" srcId="{313D3A53-6882-40D0-A61A-D6BBE49F507F}" destId="{FFE7C556-D555-4644-9085-42567A127D67}" srcOrd="0" destOrd="5" presId="urn:microsoft.com/office/officeart/2005/8/layout/radial2"/>
    <dgm:cxn modelId="{C5233505-BE1D-4FAD-85BD-A9D16BD20921}" type="presOf" srcId="{9F863811-F007-41A7-8D55-D208AB699BB3}" destId="{7DB665E0-69B4-4A6A-AD21-34C11666E040}" srcOrd="0" destOrd="0" presId="urn:microsoft.com/office/officeart/2005/8/layout/radial2"/>
    <dgm:cxn modelId="{8D2DE709-3101-4552-90F8-0D656BAD1152}" srcId="{06AB9756-BB56-476A-90F4-38C1E49F0559}" destId="{B9B43751-81D1-4121-AD63-8F9CE0AAEF1B}" srcOrd="4" destOrd="0" parTransId="{F84F1DF5-F598-4970-94F4-BCF15962DE22}" sibTransId="{CEA4C674-E2D2-4E30-A1EE-F333BE467588}"/>
    <dgm:cxn modelId="{4066D30B-918E-4AEC-BB9F-9E9A981362F7}" type="presOf" srcId="{32BC0E58-B594-43C4-AFD5-C6C42CB34452}" destId="{FFE7C556-D555-4644-9085-42567A127D67}" srcOrd="0" destOrd="3" presId="urn:microsoft.com/office/officeart/2005/8/layout/radial2"/>
    <dgm:cxn modelId="{08432613-12CE-44B9-B7BE-51FE2640F90C}" type="presOf" srcId="{09701472-988E-4DC0-9006-B486EDB6F4AB}" destId="{B46FAFE4-89E7-41BE-9185-B095BD5CB473}" srcOrd="0" destOrd="0" presId="urn:microsoft.com/office/officeart/2005/8/layout/radial2"/>
    <dgm:cxn modelId="{85FCDF13-75D4-435A-BD86-5A7311618E3F}" type="presOf" srcId="{EA396517-1A85-4609-B17A-D4A80BBBD68C}" destId="{FFE7C556-D555-4644-9085-42567A127D67}" srcOrd="0" destOrd="0" presId="urn:microsoft.com/office/officeart/2005/8/layout/radial2"/>
    <dgm:cxn modelId="{040EE013-1CF3-4FFA-9814-AEFBF579D720}" srcId="{D08B9A53-BDF3-48F2-BB70-E4F6CB3BF629}" destId="{57671216-D323-44BD-B352-577FE31B1857}" srcOrd="2" destOrd="0" parTransId="{BC300DE1-92C2-409A-912C-156509ECE79C}" sibTransId="{D9BB0C4E-CF44-49AC-B5E0-94C9D2D37799}"/>
    <dgm:cxn modelId="{FA40EB13-C2B0-4EF6-B96D-51D8348A74F5}" srcId="{D08B9A53-BDF3-48F2-BB70-E4F6CB3BF629}" destId="{286E22C4-E33F-4825-B833-DA5C027B7BD0}" srcOrd="3" destOrd="0" parTransId="{6E054C39-D5C5-4509-9F12-A3CA1319A3BF}" sibTransId="{CE90220F-12E4-4314-9C25-442D4E790131}"/>
    <dgm:cxn modelId="{C3CECF14-1EB6-4DF8-A447-5C6B6A0D73D1}" srcId="{0D627474-6449-403B-9692-16C865D474E8}" destId="{7D86AE86-7228-4B17-8451-85F5D655F085}" srcOrd="1" destOrd="0" parTransId="{27770100-442D-4C31-A528-FDE4BA2B18AE}" sibTransId="{884AFF49-AB61-4CD1-96AF-AB8DD92C0EFD}"/>
    <dgm:cxn modelId="{3EEEA318-BC54-4855-A425-4452286C1470}" type="presOf" srcId="{52AB19FA-CEAE-4833-A9FA-B48E9C37B3D7}" destId="{625E93C7-1A1E-4659-964F-F12C38B95851}" srcOrd="0" destOrd="4" presId="urn:microsoft.com/office/officeart/2005/8/layout/radial2"/>
    <dgm:cxn modelId="{1362641D-F12F-4B57-8AA9-2A4242FE7AE6}" srcId="{7D86AE86-7228-4B17-8451-85F5D655F085}" destId="{52AB19FA-CEAE-4833-A9FA-B48E9C37B3D7}" srcOrd="4" destOrd="0" parTransId="{966F4DC1-5769-49C1-87D3-909B5CF26AFE}" sibTransId="{1A4E7240-0385-4316-BFBD-FFAE7592E491}"/>
    <dgm:cxn modelId="{8B82421E-FAA9-4C25-A120-8AFBA5A13A34}" type="presOf" srcId="{8BF0C11D-1DB0-4F57-86AF-5B1B71B94C97}" destId="{625E93C7-1A1E-4659-964F-F12C38B95851}" srcOrd="0" destOrd="2" presId="urn:microsoft.com/office/officeart/2005/8/layout/radial2"/>
    <dgm:cxn modelId="{336D5129-FB02-47C3-867D-93651B03C9B9}" type="presOf" srcId="{0D627474-6449-403B-9692-16C865D474E8}" destId="{50FB7D2A-0157-4DA2-B291-213AB6541ACE}" srcOrd="0" destOrd="0" presId="urn:microsoft.com/office/officeart/2005/8/layout/radial2"/>
    <dgm:cxn modelId="{026A6B39-F38D-4F13-BD3E-790DDD2F4EDA}" srcId="{372B11FA-7C92-4782-A4BC-F2A705655D54}" destId="{9F863811-F007-41A7-8D55-D208AB699BB3}" srcOrd="0" destOrd="0" parTransId="{8F91AA05-3AF1-4294-9E6F-9A74180DAB01}" sibTransId="{29DCCEB3-3AC2-4508-8723-E3DB29DE846A}"/>
    <dgm:cxn modelId="{3C834E3C-6D85-4E1A-9227-607A2145FBFC}" type="presOf" srcId="{D21F90FE-077D-480B-BF3E-C64D71B30298}" destId="{F0DE3D34-2E29-4F4B-9E8D-95474CE0B4C9}" srcOrd="0" destOrd="0" presId="urn:microsoft.com/office/officeart/2005/8/layout/radial2"/>
    <dgm:cxn modelId="{57FEB75B-047D-40DE-ABFC-D98ABB84BDFB}" srcId="{06AB9756-BB56-476A-90F4-38C1E49F0559}" destId="{9543F7BC-7437-47F6-8C5F-283D870D3402}" srcOrd="2" destOrd="0" parTransId="{D86E4C5F-22D4-4766-B3FC-20CDEF7F5C90}" sibTransId="{185466D0-CAB7-4CBB-84B5-85E9C4F92588}"/>
    <dgm:cxn modelId="{86970B60-9CBD-425B-9567-0358EF686540}" type="presOf" srcId="{C99BC4AF-9B02-4CCB-AA43-102339A7DB63}" destId="{779DC50D-A0E4-4DE2-8030-E64D9DBCFC48}" srcOrd="0" destOrd="1" presId="urn:microsoft.com/office/officeart/2005/8/layout/radial2"/>
    <dgm:cxn modelId="{6B2FA861-74C1-45DD-B525-3E7A8E919840}" type="presOf" srcId="{57671216-D323-44BD-B352-577FE31B1857}" destId="{779DC50D-A0E4-4DE2-8030-E64D9DBCFC48}" srcOrd="0" destOrd="2" presId="urn:microsoft.com/office/officeart/2005/8/layout/radial2"/>
    <dgm:cxn modelId="{17D3B344-2F20-4C9C-A974-0ABB0E74CFA7}" srcId="{06AB9756-BB56-476A-90F4-38C1E49F0559}" destId="{EA396517-1A85-4609-B17A-D4A80BBBD68C}" srcOrd="0" destOrd="0" parTransId="{C5C478BF-2098-4A9B-98C8-8A00073C56D1}" sibTransId="{82B0532A-E29F-4B45-A1D8-0B388A5B3A26}"/>
    <dgm:cxn modelId="{ADC01967-CE16-496D-BA5D-8705886765F3}" type="presOf" srcId="{9543F7BC-7437-47F6-8C5F-283D870D3402}" destId="{FFE7C556-D555-4644-9085-42567A127D67}" srcOrd="0" destOrd="2" presId="urn:microsoft.com/office/officeart/2005/8/layout/radial2"/>
    <dgm:cxn modelId="{5CAD6869-C77A-4DE4-A994-8CEBF9F48AD7}" srcId="{0D627474-6449-403B-9692-16C865D474E8}" destId="{372B11FA-7C92-4782-A4BC-F2A705655D54}" srcOrd="2" destOrd="0" parTransId="{09701472-988E-4DC0-9006-B486EDB6F4AB}" sibTransId="{7406039C-256D-48F7-B2B1-8BBA0004867D}"/>
    <dgm:cxn modelId="{5D8D894B-EA41-4A51-B10D-0E193F78B6EB}" srcId="{0D627474-6449-403B-9692-16C865D474E8}" destId="{D08B9A53-BDF3-48F2-BB70-E4F6CB3BF629}" srcOrd="3" destOrd="0" parTransId="{D21F90FE-077D-480B-BF3E-C64D71B30298}" sibTransId="{7F15CCB6-4828-4FAA-AC18-97157B81390E}"/>
    <dgm:cxn modelId="{39D1954B-0188-4A33-AC0D-4D4D7A1CA29C}" type="presOf" srcId="{B9B43751-81D1-4121-AD63-8F9CE0AAEF1B}" destId="{FFE7C556-D555-4644-9085-42567A127D67}" srcOrd="0" destOrd="4" presId="urn:microsoft.com/office/officeart/2005/8/layout/radial2"/>
    <dgm:cxn modelId="{BB6B696C-661F-40D4-9A5E-54FB71895EB5}" srcId="{7D86AE86-7228-4B17-8451-85F5D655F085}" destId="{8878B7AE-07FA-4BE9-9384-A2660D29DA12}" srcOrd="1" destOrd="0" parTransId="{93EEA01D-C9C2-48A6-AAEB-AC12E487F2AF}" sibTransId="{93AC26E0-5456-4F06-A74A-DECFA24D130F}"/>
    <dgm:cxn modelId="{6306C04C-A580-43F2-8128-7ACFEDBA41AA}" srcId="{0D627474-6449-403B-9692-16C865D474E8}" destId="{06AB9756-BB56-476A-90F4-38C1E49F0559}" srcOrd="0" destOrd="0" parTransId="{25C85214-51F5-4830-975C-AC7BBA14F193}" sibTransId="{507934C5-3EE7-4602-80C9-8556EBC2C5EE}"/>
    <dgm:cxn modelId="{98D0A354-C4C6-4530-A1BD-77DF358EA9DC}" type="presOf" srcId="{286E22C4-E33F-4825-B833-DA5C027B7BD0}" destId="{779DC50D-A0E4-4DE2-8030-E64D9DBCFC48}" srcOrd="0" destOrd="3" presId="urn:microsoft.com/office/officeart/2005/8/layout/radial2"/>
    <dgm:cxn modelId="{99C8A459-3E17-4AF8-A6A3-F9EF236D098E}" type="presOf" srcId="{9275FBB7-3935-4564-9141-951B4B6EB87C}" destId="{7DB665E0-69B4-4A6A-AD21-34C11666E040}" srcOrd="0" destOrd="1" presId="urn:microsoft.com/office/officeart/2005/8/layout/radial2"/>
    <dgm:cxn modelId="{12DBBC84-11CC-4318-AE89-0BEE84FBE491}" type="presOf" srcId="{749A9EBE-EBA0-4486-A52A-9DFA7C403C98}" destId="{625E93C7-1A1E-4659-964F-F12C38B95851}" srcOrd="0" destOrd="0" presId="urn:microsoft.com/office/officeart/2005/8/layout/radial2"/>
    <dgm:cxn modelId="{16F34F92-9B5D-415F-B5A1-E5F31DF5E689}" srcId="{D08B9A53-BDF3-48F2-BB70-E4F6CB3BF629}" destId="{C27B2E71-1608-4925-9EC1-1A678222B70B}" srcOrd="0" destOrd="0" parTransId="{ECBDA551-5D39-430C-9ECD-6F9571D880CD}" sibTransId="{117950B3-E638-4F42-A979-F6DCB421FA46}"/>
    <dgm:cxn modelId="{F0C3B094-22C3-41CE-8394-3942CC31B928}" srcId="{06AB9756-BB56-476A-90F4-38C1E49F0559}" destId="{32BC0E58-B594-43C4-AFD5-C6C42CB34452}" srcOrd="3" destOrd="0" parTransId="{CF15A6D9-E46D-48FA-989C-955E6ABBA86D}" sibTransId="{4C25AAD0-4FD6-4900-9CF3-317A1EB971BB}"/>
    <dgm:cxn modelId="{AF8ED695-B51A-4C40-94B6-804A81FDB518}" type="presOf" srcId="{C27B2E71-1608-4925-9EC1-1A678222B70B}" destId="{779DC50D-A0E4-4DE2-8030-E64D9DBCFC48}" srcOrd="0" destOrd="0" presId="urn:microsoft.com/office/officeart/2005/8/layout/radial2"/>
    <dgm:cxn modelId="{7BE46F9A-F693-4990-87DC-025DA9E582A8}" srcId="{372B11FA-7C92-4782-A4BC-F2A705655D54}" destId="{A41FFEEA-178B-4035-BC27-B1BE4B3CDB80}" srcOrd="2" destOrd="0" parTransId="{67FAE0FA-C1A8-426C-A9AB-438AE13527D2}" sibTransId="{CEEAFED1-9745-4983-B7C8-7F4EA219F32B}"/>
    <dgm:cxn modelId="{C403C39A-3C12-4172-953F-488639EC8664}" srcId="{06AB9756-BB56-476A-90F4-38C1E49F0559}" destId="{313D3A53-6882-40D0-A61A-D6BBE49F507F}" srcOrd="5" destOrd="0" parTransId="{B68EC3A5-CA69-475D-BA8E-2EF4337970F0}" sibTransId="{B8EF5BE9-EF67-4619-A439-E68FD0981784}"/>
    <dgm:cxn modelId="{61599AA2-91E1-4D48-BFD2-B936BDD5FEEC}" type="presOf" srcId="{C9B5DEBB-09AE-48FC-9188-5F0F6D6B780F}" destId="{FFE7C556-D555-4644-9085-42567A127D67}" srcOrd="0" destOrd="1" presId="urn:microsoft.com/office/officeart/2005/8/layout/radial2"/>
    <dgm:cxn modelId="{B12365A5-1843-4C1C-8236-0EDFF0A11273}" type="presOf" srcId="{7D86AE86-7228-4B17-8451-85F5D655F085}" destId="{220A0ADE-B1E1-4846-9D36-BC611D9E77FF}" srcOrd="0" destOrd="0" presId="urn:microsoft.com/office/officeart/2005/8/layout/radial2"/>
    <dgm:cxn modelId="{A35512B2-0DE5-48B6-81A2-B8DB407F8AAF}" srcId="{372B11FA-7C92-4782-A4BC-F2A705655D54}" destId="{9275FBB7-3935-4564-9141-951B4B6EB87C}" srcOrd="1" destOrd="0" parTransId="{9D27130F-984C-4C74-93C6-11632994E028}" sibTransId="{F9E75A25-EDF2-4D54-841C-C98AB31B0E6B}"/>
    <dgm:cxn modelId="{2F9686B2-4735-48CB-ACBF-5B5F9FF3B537}" srcId="{372B11FA-7C92-4782-A4BC-F2A705655D54}" destId="{F9495736-D068-445A-B4DC-2361EEA4DD9A}" srcOrd="3" destOrd="0" parTransId="{69058360-10E1-4DBD-B1DF-9EFB9403B2FC}" sibTransId="{AA4FD7D2-DF53-468F-B15D-5BABFE1C0410}"/>
    <dgm:cxn modelId="{B339A9B4-B55F-42E7-A451-AE4DD0080864}" type="presOf" srcId="{D08B9A53-BDF3-48F2-BB70-E4F6CB3BF629}" destId="{C38CCB6D-5999-4A0D-B025-752333DA2456}" srcOrd="0" destOrd="0" presId="urn:microsoft.com/office/officeart/2005/8/layout/radial2"/>
    <dgm:cxn modelId="{0215D5B7-ED19-4210-9113-802A32E32D78}" type="presOf" srcId="{372B11FA-7C92-4782-A4BC-F2A705655D54}" destId="{33AD7899-906A-4230-9D73-D582ED3D2E42}" srcOrd="0" destOrd="0" presId="urn:microsoft.com/office/officeart/2005/8/layout/radial2"/>
    <dgm:cxn modelId="{AC07F9BB-1040-4B25-9263-E8545E2334B0}" srcId="{372B11FA-7C92-4782-A4BC-F2A705655D54}" destId="{CC86E698-7AC2-444F-94AD-D482CB7A9311}" srcOrd="4" destOrd="0" parTransId="{D19A0487-A463-417F-9739-5B3CA3873E67}" sibTransId="{846E2831-EA95-4D7F-8193-B3C370AC48E7}"/>
    <dgm:cxn modelId="{1147B9C3-BF3A-4AE3-9592-AB9A4A1F41C0}" srcId="{7D86AE86-7228-4B17-8451-85F5D655F085}" destId="{309EB16F-5C3E-4431-BDCC-D8A06B84ED1E}" srcOrd="3" destOrd="0" parTransId="{E08FCF45-CABB-4024-ADE9-78B868CA098F}" sibTransId="{5DADA103-DE59-4732-A423-BC0F177381DF}"/>
    <dgm:cxn modelId="{C4DE80C7-BADC-4629-9399-07A0E3665522}" srcId="{7D86AE86-7228-4B17-8451-85F5D655F085}" destId="{8BF0C11D-1DB0-4F57-86AF-5B1B71B94C97}" srcOrd="2" destOrd="0" parTransId="{208DA6B8-46A2-4199-B2A3-E3058A37518E}" sibTransId="{38AFB70C-9122-4400-89CF-705780233B01}"/>
    <dgm:cxn modelId="{F03173CC-90E8-4B37-89E8-F1C180FACAD7}" type="presOf" srcId="{309EB16F-5C3E-4431-BDCC-D8A06B84ED1E}" destId="{625E93C7-1A1E-4659-964F-F12C38B95851}" srcOrd="0" destOrd="3" presId="urn:microsoft.com/office/officeart/2005/8/layout/radial2"/>
    <dgm:cxn modelId="{037A6FCE-2BB2-47EE-A4AF-6B9B93AC615C}" type="presOf" srcId="{8878B7AE-07FA-4BE9-9384-A2660D29DA12}" destId="{625E93C7-1A1E-4659-964F-F12C38B95851}" srcOrd="0" destOrd="1" presId="urn:microsoft.com/office/officeart/2005/8/layout/radial2"/>
    <dgm:cxn modelId="{87C2F3DC-5E5C-4601-8AFC-CA39FEC67E34}" srcId="{7D86AE86-7228-4B17-8451-85F5D655F085}" destId="{749A9EBE-EBA0-4486-A52A-9DFA7C403C98}" srcOrd="0" destOrd="0" parTransId="{BF94FC48-9CFA-490C-BE4A-A71E7544EB8B}" sibTransId="{727B589E-EB05-40C5-937E-C5E0BC3F54C2}"/>
    <dgm:cxn modelId="{96F58CDD-FF46-482A-80A3-5BDCBAE17F0C}" type="presOf" srcId="{F9495736-D068-445A-B4DC-2361EEA4DD9A}" destId="{7DB665E0-69B4-4A6A-AD21-34C11666E040}" srcOrd="0" destOrd="3" presId="urn:microsoft.com/office/officeart/2005/8/layout/radial2"/>
    <dgm:cxn modelId="{500E3DE0-5FA1-4961-818B-6CD21A513F9B}" srcId="{06AB9756-BB56-476A-90F4-38C1E49F0559}" destId="{C9B5DEBB-09AE-48FC-9188-5F0F6D6B780F}" srcOrd="1" destOrd="0" parTransId="{46447BF6-BA8C-44AF-9C3E-AE9DE50D8CCC}" sibTransId="{97B52FF7-023A-48C6-AF3A-6E6C4DCD4B94}"/>
    <dgm:cxn modelId="{42F283E5-E13E-4E12-BCCB-03AC4C6A0959}" type="presOf" srcId="{CC86E698-7AC2-444F-94AD-D482CB7A9311}" destId="{7DB665E0-69B4-4A6A-AD21-34C11666E040}" srcOrd="0" destOrd="4" presId="urn:microsoft.com/office/officeart/2005/8/layout/radial2"/>
    <dgm:cxn modelId="{825064ED-2DAA-4990-88E6-313F7E6A694E}" type="presOf" srcId="{25C85214-51F5-4830-975C-AC7BBA14F193}" destId="{A2DB7A65-18F3-45C3-A819-3A43EEC9DC50}" srcOrd="0" destOrd="0" presId="urn:microsoft.com/office/officeart/2005/8/layout/radial2"/>
    <dgm:cxn modelId="{8D187AF3-5FCA-4759-8353-8FA447DEC85C}" type="presOf" srcId="{27770100-442D-4C31-A528-FDE4BA2B18AE}" destId="{60832B2C-74EE-4B0B-B697-9D5FE66AE474}" srcOrd="0" destOrd="0" presId="urn:microsoft.com/office/officeart/2005/8/layout/radial2"/>
    <dgm:cxn modelId="{60C73CF7-BB2B-4DA7-93E9-58B534398EC5}" type="presOf" srcId="{06AB9756-BB56-476A-90F4-38C1E49F0559}" destId="{B91D384C-20D2-4702-9CC7-6E54A0369811}" srcOrd="0" destOrd="0" presId="urn:microsoft.com/office/officeart/2005/8/layout/radial2"/>
    <dgm:cxn modelId="{55A0D079-31E3-441A-BE3B-F6E70C0EB47F}" type="presParOf" srcId="{50FB7D2A-0157-4DA2-B291-213AB6541ACE}" destId="{C3025C30-B822-4DE3-9BEF-0D3556E8B74E}" srcOrd="0" destOrd="0" presId="urn:microsoft.com/office/officeart/2005/8/layout/radial2"/>
    <dgm:cxn modelId="{4DC3378D-B90A-492D-A11E-A6BA2414C1C6}" type="presParOf" srcId="{C3025C30-B822-4DE3-9BEF-0D3556E8B74E}" destId="{5E608CED-103B-4A88-8A4C-B4FF7D36310E}" srcOrd="0" destOrd="0" presId="urn:microsoft.com/office/officeart/2005/8/layout/radial2"/>
    <dgm:cxn modelId="{43A22393-C31B-4F4F-9AE7-8F45BA61C816}" type="presParOf" srcId="{5E608CED-103B-4A88-8A4C-B4FF7D36310E}" destId="{B576259F-60B4-4669-8871-46E0AD5EE273}" srcOrd="0" destOrd="0" presId="urn:microsoft.com/office/officeart/2005/8/layout/radial2"/>
    <dgm:cxn modelId="{26982488-D6B0-4E56-B465-4A4826E1B464}" type="presParOf" srcId="{5E608CED-103B-4A88-8A4C-B4FF7D36310E}" destId="{32B3E712-9498-4161-965F-9F6A6B3DF441}" srcOrd="1" destOrd="0" presId="urn:microsoft.com/office/officeart/2005/8/layout/radial2"/>
    <dgm:cxn modelId="{B8EF8BEB-85AB-40EE-87F5-BD79AF278473}" type="presParOf" srcId="{C3025C30-B822-4DE3-9BEF-0D3556E8B74E}" destId="{A2DB7A65-18F3-45C3-A819-3A43EEC9DC50}" srcOrd="1" destOrd="0" presId="urn:microsoft.com/office/officeart/2005/8/layout/radial2"/>
    <dgm:cxn modelId="{40AB9406-2DDC-419C-946A-43E8B35591F1}" type="presParOf" srcId="{C3025C30-B822-4DE3-9BEF-0D3556E8B74E}" destId="{29C215AE-D767-4909-AEA0-4649E36F511E}" srcOrd="2" destOrd="0" presId="urn:microsoft.com/office/officeart/2005/8/layout/radial2"/>
    <dgm:cxn modelId="{22E656B0-746E-412B-BCC4-3975DE4B54F7}" type="presParOf" srcId="{29C215AE-D767-4909-AEA0-4649E36F511E}" destId="{B91D384C-20D2-4702-9CC7-6E54A0369811}" srcOrd="0" destOrd="0" presId="urn:microsoft.com/office/officeart/2005/8/layout/radial2"/>
    <dgm:cxn modelId="{3FA3D46F-5900-4FF6-82B4-90F40CE04A43}" type="presParOf" srcId="{29C215AE-D767-4909-AEA0-4649E36F511E}" destId="{FFE7C556-D555-4644-9085-42567A127D67}" srcOrd="1" destOrd="0" presId="urn:microsoft.com/office/officeart/2005/8/layout/radial2"/>
    <dgm:cxn modelId="{1A67A701-8974-47D1-9BD2-B12779F05511}" type="presParOf" srcId="{C3025C30-B822-4DE3-9BEF-0D3556E8B74E}" destId="{60832B2C-74EE-4B0B-B697-9D5FE66AE474}" srcOrd="3" destOrd="0" presId="urn:microsoft.com/office/officeart/2005/8/layout/radial2"/>
    <dgm:cxn modelId="{F44422B0-F514-4F48-97B7-E3F79F9F3135}" type="presParOf" srcId="{C3025C30-B822-4DE3-9BEF-0D3556E8B74E}" destId="{BD0BE4B2-D5CA-4F79-8E91-9719164A8664}" srcOrd="4" destOrd="0" presId="urn:microsoft.com/office/officeart/2005/8/layout/radial2"/>
    <dgm:cxn modelId="{E8BE4E04-335A-4621-A456-60A0B0A56D32}" type="presParOf" srcId="{BD0BE4B2-D5CA-4F79-8E91-9719164A8664}" destId="{220A0ADE-B1E1-4846-9D36-BC611D9E77FF}" srcOrd="0" destOrd="0" presId="urn:microsoft.com/office/officeart/2005/8/layout/radial2"/>
    <dgm:cxn modelId="{C8884A19-2EAD-4AB4-A612-965BFCB921FF}" type="presParOf" srcId="{BD0BE4B2-D5CA-4F79-8E91-9719164A8664}" destId="{625E93C7-1A1E-4659-964F-F12C38B95851}" srcOrd="1" destOrd="0" presId="urn:microsoft.com/office/officeart/2005/8/layout/radial2"/>
    <dgm:cxn modelId="{A882D098-2D34-40DE-A907-15BFF412EF15}" type="presParOf" srcId="{C3025C30-B822-4DE3-9BEF-0D3556E8B74E}" destId="{B46FAFE4-89E7-41BE-9185-B095BD5CB473}" srcOrd="5" destOrd="0" presId="urn:microsoft.com/office/officeart/2005/8/layout/radial2"/>
    <dgm:cxn modelId="{E90EB0C9-2033-4991-A72F-6F2105E0F3E5}" type="presParOf" srcId="{C3025C30-B822-4DE3-9BEF-0D3556E8B74E}" destId="{429796E5-6000-4D74-8FCD-0008D41C7C62}" srcOrd="6" destOrd="0" presId="urn:microsoft.com/office/officeart/2005/8/layout/radial2"/>
    <dgm:cxn modelId="{B5EF0F46-5A6D-48C3-A983-37937C15BB30}" type="presParOf" srcId="{429796E5-6000-4D74-8FCD-0008D41C7C62}" destId="{33AD7899-906A-4230-9D73-D582ED3D2E42}" srcOrd="0" destOrd="0" presId="urn:microsoft.com/office/officeart/2005/8/layout/radial2"/>
    <dgm:cxn modelId="{2D2D901C-779F-4F8E-80D4-D4544CF3BF11}" type="presParOf" srcId="{429796E5-6000-4D74-8FCD-0008D41C7C62}" destId="{7DB665E0-69B4-4A6A-AD21-34C11666E040}" srcOrd="1" destOrd="0" presId="urn:microsoft.com/office/officeart/2005/8/layout/radial2"/>
    <dgm:cxn modelId="{11E15A76-EECA-478A-8342-4BD015A24826}" type="presParOf" srcId="{C3025C30-B822-4DE3-9BEF-0D3556E8B74E}" destId="{F0DE3D34-2E29-4F4B-9E8D-95474CE0B4C9}" srcOrd="7" destOrd="0" presId="urn:microsoft.com/office/officeart/2005/8/layout/radial2"/>
    <dgm:cxn modelId="{3ED1504F-D4E2-4C37-B052-B73FCB3C7DD3}" type="presParOf" srcId="{C3025C30-B822-4DE3-9BEF-0D3556E8B74E}" destId="{09E967AB-8184-4A49-91D7-A543E706FAE1}" srcOrd="8" destOrd="0" presId="urn:microsoft.com/office/officeart/2005/8/layout/radial2"/>
    <dgm:cxn modelId="{71C2E896-0AFC-4F85-BCAE-B0F323EF4D0E}" type="presParOf" srcId="{09E967AB-8184-4A49-91D7-A543E706FAE1}" destId="{C38CCB6D-5999-4A0D-B025-752333DA2456}" srcOrd="0" destOrd="0" presId="urn:microsoft.com/office/officeart/2005/8/layout/radial2"/>
    <dgm:cxn modelId="{C63E484E-E689-453E-B8A6-531FA8843AB0}" type="presParOf" srcId="{09E967AB-8184-4A49-91D7-A543E706FAE1}" destId="{779DC50D-A0E4-4DE2-8030-E64D9DBCFC48}"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6A13F-03E6-4383-B8EB-47493D602F5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21D50-F0F5-4D88-8FF2-40F3F65BF2AE}">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1. </a:t>
          </a:r>
          <a:r>
            <a:rPr lang="en-US" sz="3200" b="1" kern="1200" dirty="0"/>
            <a:t>Leadership at Every Level</a:t>
          </a:r>
          <a:r>
            <a:rPr lang="en-US" sz="3200" kern="1200" dirty="0"/>
            <a:t>: to fight crime and keep people safe</a:t>
          </a:r>
        </a:p>
      </dsp:txBody>
      <dsp:txXfrm>
        <a:off x="0" y="2703"/>
        <a:ext cx="6900512" cy="1843578"/>
      </dsp:txXfrm>
    </dsp:sp>
    <dsp:sp modelId="{DEC6C785-093D-4AB2-904A-49E599D9B6AF}">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3F3A0-8D45-4E3B-8856-FDC54EA0729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2. </a:t>
          </a:r>
          <a:r>
            <a:rPr lang="en-US" sz="3200" b="1" kern="1200" dirty="0"/>
            <a:t>Fighting</a:t>
          </a:r>
          <a:r>
            <a:rPr lang="en-US" sz="3200" kern="1200" dirty="0"/>
            <a:t> </a:t>
          </a:r>
          <a:r>
            <a:rPr lang="en-US" sz="3200" b="1" kern="1200" dirty="0"/>
            <a:t>Crime and Reconnecting with the Public</a:t>
          </a:r>
          <a:r>
            <a:rPr lang="en-US" sz="3200" kern="1200" dirty="0"/>
            <a:t>: policing by consent and engaging with the public are essential</a:t>
          </a:r>
        </a:p>
      </dsp:txBody>
      <dsp:txXfrm>
        <a:off x="0" y="1846281"/>
        <a:ext cx="6900512" cy="1843578"/>
      </dsp:txXfrm>
    </dsp:sp>
    <dsp:sp modelId="{7564C68B-738E-498C-812B-5B3C94D612C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10051-46D9-4896-98DF-9E4FA71F3B1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3. </a:t>
          </a:r>
          <a:r>
            <a:rPr lang="en-US" sz="3200" b="1" kern="1200" dirty="0"/>
            <a:t>Police Officer Conduct and Competence</a:t>
          </a:r>
          <a:r>
            <a:rPr lang="en-US" sz="3200" kern="1200" dirty="0"/>
            <a:t>: weed out the incompetents and the criminals</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E3D34-2E29-4F4B-9E8D-95474CE0B4C9}">
      <dsp:nvSpPr>
        <dsp:cNvPr id="0" name=""/>
        <dsp:cNvSpPr/>
      </dsp:nvSpPr>
      <dsp:spPr>
        <a:xfrm rot="3683225">
          <a:off x="2169796" y="4597482"/>
          <a:ext cx="1209464" cy="52734"/>
        </a:xfrm>
        <a:custGeom>
          <a:avLst/>
          <a:gdLst/>
          <a:ahLst/>
          <a:cxnLst/>
          <a:rect l="0" t="0" r="0" b="0"/>
          <a:pathLst>
            <a:path>
              <a:moveTo>
                <a:pt x="0" y="26367"/>
              </a:moveTo>
              <a:lnTo>
                <a:pt x="1209464"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46FAFE4-89E7-41BE-9185-B095BD5CB473}">
      <dsp:nvSpPr>
        <dsp:cNvPr id="0" name=""/>
        <dsp:cNvSpPr/>
      </dsp:nvSpPr>
      <dsp:spPr>
        <a:xfrm rot="1312670">
          <a:off x="2835275" y="3725273"/>
          <a:ext cx="863883" cy="52734"/>
        </a:xfrm>
        <a:custGeom>
          <a:avLst/>
          <a:gdLst/>
          <a:ahLst/>
          <a:cxnLst/>
          <a:rect l="0" t="0" r="0" b="0"/>
          <a:pathLst>
            <a:path>
              <a:moveTo>
                <a:pt x="0" y="26367"/>
              </a:moveTo>
              <a:lnTo>
                <a:pt x="863883"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0832B2C-74EE-4B0B-B697-9D5FE66AE474}">
      <dsp:nvSpPr>
        <dsp:cNvPr id="0" name=""/>
        <dsp:cNvSpPr/>
      </dsp:nvSpPr>
      <dsp:spPr>
        <a:xfrm rot="20287330">
          <a:off x="2835275" y="2729323"/>
          <a:ext cx="863883" cy="52734"/>
        </a:xfrm>
        <a:custGeom>
          <a:avLst/>
          <a:gdLst/>
          <a:ahLst/>
          <a:cxnLst/>
          <a:rect l="0" t="0" r="0" b="0"/>
          <a:pathLst>
            <a:path>
              <a:moveTo>
                <a:pt x="0" y="26367"/>
              </a:moveTo>
              <a:lnTo>
                <a:pt x="863883"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A2DB7A65-18F3-45C3-A819-3A43EEC9DC50}">
      <dsp:nvSpPr>
        <dsp:cNvPr id="0" name=""/>
        <dsp:cNvSpPr/>
      </dsp:nvSpPr>
      <dsp:spPr>
        <a:xfrm rot="17903923">
          <a:off x="2164279" y="1856930"/>
          <a:ext cx="1207432" cy="52734"/>
        </a:xfrm>
        <a:custGeom>
          <a:avLst/>
          <a:gdLst/>
          <a:ahLst/>
          <a:cxnLst/>
          <a:rect l="0" t="0" r="0" b="0"/>
          <a:pathLst>
            <a:path>
              <a:moveTo>
                <a:pt x="0" y="26367"/>
              </a:moveTo>
              <a:lnTo>
                <a:pt x="1207432"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2B3E712-9498-4161-965F-9F6A6B3DF441}">
      <dsp:nvSpPr>
        <dsp:cNvPr id="0" name=""/>
        <dsp:cNvSpPr/>
      </dsp:nvSpPr>
      <dsp:spPr>
        <a:xfrm>
          <a:off x="828074" y="2054660"/>
          <a:ext cx="2398011" cy="239801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91D384C-20D2-4702-9CC7-6E54A0369811}">
      <dsp:nvSpPr>
        <dsp:cNvPr id="0" name=""/>
        <dsp:cNvSpPr/>
      </dsp:nvSpPr>
      <dsp:spPr>
        <a:xfrm>
          <a:off x="2677873" y="0"/>
          <a:ext cx="1438806" cy="1438806"/>
        </a:xfrm>
        <a:prstGeom prst="ellipse">
          <a:avLst/>
        </a:prstGeom>
        <a:solidFill>
          <a:srgbClr val="0070C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Money &amp; Jobs</a:t>
          </a:r>
        </a:p>
      </dsp:txBody>
      <dsp:txXfrm>
        <a:off x="2888581" y="210708"/>
        <a:ext cx="1017390" cy="1017390"/>
      </dsp:txXfrm>
    </dsp:sp>
    <dsp:sp modelId="{FFE7C556-D555-4644-9085-42567A127D67}">
      <dsp:nvSpPr>
        <dsp:cNvPr id="0" name=""/>
        <dsp:cNvSpPr/>
      </dsp:nvSpPr>
      <dsp:spPr>
        <a:xfrm>
          <a:off x="4260561" y="0"/>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endParaRPr lang="en-GB" sz="1600" kern="1200" dirty="0"/>
        </a:p>
        <a:p>
          <a:pPr marL="171450" lvl="1" indent="-171450" algn="l" defTabSz="711200">
            <a:lnSpc>
              <a:spcPct val="90000"/>
            </a:lnSpc>
            <a:spcBef>
              <a:spcPct val="0"/>
            </a:spcBef>
            <a:spcAft>
              <a:spcPct val="15000"/>
            </a:spcAft>
            <a:buChar char="•"/>
          </a:pPr>
          <a:r>
            <a:rPr lang="en-GB" sz="1600" kern="1200" dirty="0"/>
            <a:t>Commercial expertise</a:t>
          </a:r>
        </a:p>
        <a:p>
          <a:pPr marL="171450" lvl="1" indent="-171450" algn="l" defTabSz="711200">
            <a:lnSpc>
              <a:spcPct val="90000"/>
            </a:lnSpc>
            <a:spcBef>
              <a:spcPct val="0"/>
            </a:spcBef>
            <a:spcAft>
              <a:spcPct val="15000"/>
            </a:spcAft>
            <a:buChar char="•"/>
          </a:pPr>
          <a:r>
            <a:rPr lang="en-GB" sz="1600" kern="1200" dirty="0"/>
            <a:t>Income generation</a:t>
          </a:r>
        </a:p>
        <a:p>
          <a:pPr marL="171450" lvl="1" indent="-171450" algn="l" defTabSz="711200">
            <a:lnSpc>
              <a:spcPct val="90000"/>
            </a:lnSpc>
            <a:spcBef>
              <a:spcPct val="0"/>
            </a:spcBef>
            <a:spcAft>
              <a:spcPct val="15000"/>
            </a:spcAft>
            <a:buChar char="•"/>
          </a:pPr>
          <a:r>
            <a:rPr lang="en-GB" sz="1600" kern="1200" dirty="0"/>
            <a:t>Benefit uptake</a:t>
          </a:r>
        </a:p>
        <a:p>
          <a:pPr marL="171450" lvl="1" indent="-171450" algn="l" defTabSz="711200">
            <a:lnSpc>
              <a:spcPct val="90000"/>
            </a:lnSpc>
            <a:spcBef>
              <a:spcPct val="0"/>
            </a:spcBef>
            <a:spcAft>
              <a:spcPct val="15000"/>
            </a:spcAft>
            <a:buChar char="•"/>
          </a:pPr>
          <a:r>
            <a:rPr lang="en-GB" sz="1600" kern="1200" dirty="0"/>
            <a:t>Vocation &amp; apprenticeships</a:t>
          </a:r>
        </a:p>
        <a:p>
          <a:pPr marL="171450" lvl="1" indent="-171450" algn="l" defTabSz="800100">
            <a:lnSpc>
              <a:spcPct val="90000"/>
            </a:lnSpc>
            <a:spcBef>
              <a:spcPct val="0"/>
            </a:spcBef>
            <a:spcAft>
              <a:spcPct val="15000"/>
            </a:spcAft>
            <a:buChar char="•"/>
          </a:pPr>
          <a:endParaRPr lang="en-GB" sz="1800" kern="1200" dirty="0"/>
        </a:p>
      </dsp:txBody>
      <dsp:txXfrm>
        <a:off x="4260561" y="0"/>
        <a:ext cx="2158210" cy="1438806"/>
      </dsp:txXfrm>
    </dsp:sp>
    <dsp:sp modelId="{220A0ADE-B1E1-4846-9D36-BC611D9E77FF}">
      <dsp:nvSpPr>
        <dsp:cNvPr id="0" name=""/>
        <dsp:cNvSpPr/>
      </dsp:nvSpPr>
      <dsp:spPr>
        <a:xfrm>
          <a:off x="3616239" y="1607263"/>
          <a:ext cx="1438806" cy="1438806"/>
        </a:xfrm>
        <a:prstGeom prst="ellipse">
          <a:avLst/>
        </a:prstGeom>
        <a:solidFill>
          <a:schemeClr val="accent2">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Education</a:t>
          </a:r>
        </a:p>
      </dsp:txBody>
      <dsp:txXfrm>
        <a:off x="3826947" y="1817971"/>
        <a:ext cx="1017390" cy="1017390"/>
      </dsp:txXfrm>
    </dsp:sp>
    <dsp:sp modelId="{625E93C7-1A1E-4659-964F-F12C38B95851}">
      <dsp:nvSpPr>
        <dsp:cNvPr id="0" name=""/>
        <dsp:cNvSpPr/>
      </dsp:nvSpPr>
      <dsp:spPr>
        <a:xfrm>
          <a:off x="5198927" y="1607263"/>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Foetal Origins/ACEs</a:t>
          </a:r>
        </a:p>
        <a:p>
          <a:pPr marL="171450" lvl="1" indent="-171450" algn="l" defTabSz="711200">
            <a:lnSpc>
              <a:spcPct val="90000"/>
            </a:lnSpc>
            <a:spcBef>
              <a:spcPct val="0"/>
            </a:spcBef>
            <a:spcAft>
              <a:spcPct val="15000"/>
            </a:spcAft>
            <a:buChar char="•"/>
          </a:pPr>
          <a:r>
            <a:rPr lang="en-GB" sz="1600" kern="1200" dirty="0"/>
            <a:t>Vulnerable Pupil Profiling</a:t>
          </a:r>
        </a:p>
        <a:p>
          <a:pPr marL="171450" lvl="1" indent="-171450" algn="l" defTabSz="711200">
            <a:lnSpc>
              <a:spcPct val="90000"/>
            </a:lnSpc>
            <a:spcBef>
              <a:spcPct val="0"/>
            </a:spcBef>
            <a:spcAft>
              <a:spcPct val="15000"/>
            </a:spcAft>
            <a:buChar char="•"/>
          </a:pPr>
          <a:r>
            <a:rPr lang="en-GB" sz="1600" kern="1200" dirty="0"/>
            <a:t>Pre-school</a:t>
          </a:r>
        </a:p>
        <a:p>
          <a:pPr marL="171450" lvl="1" indent="-171450" algn="l" defTabSz="711200">
            <a:lnSpc>
              <a:spcPct val="90000"/>
            </a:lnSpc>
            <a:spcBef>
              <a:spcPct val="0"/>
            </a:spcBef>
            <a:spcAft>
              <a:spcPct val="15000"/>
            </a:spcAft>
            <a:buChar char="•"/>
          </a:pPr>
          <a:r>
            <a:rPr lang="en-GB" sz="1600" kern="1200" dirty="0"/>
            <a:t>Primary &amp; Secondary</a:t>
          </a:r>
        </a:p>
        <a:p>
          <a:pPr marL="171450" lvl="1" indent="-171450" algn="l" defTabSz="711200">
            <a:lnSpc>
              <a:spcPct val="90000"/>
            </a:lnSpc>
            <a:spcBef>
              <a:spcPct val="0"/>
            </a:spcBef>
            <a:spcAft>
              <a:spcPct val="15000"/>
            </a:spcAft>
            <a:buChar char="•"/>
          </a:pPr>
          <a:r>
            <a:rPr lang="en-GB" sz="1600" kern="1200" dirty="0"/>
            <a:t>Post-16 progression</a:t>
          </a:r>
        </a:p>
      </dsp:txBody>
      <dsp:txXfrm>
        <a:off x="5198927" y="1607263"/>
        <a:ext cx="2158210" cy="1438806"/>
      </dsp:txXfrm>
    </dsp:sp>
    <dsp:sp modelId="{33AD7899-906A-4230-9D73-D582ED3D2E42}">
      <dsp:nvSpPr>
        <dsp:cNvPr id="0" name=""/>
        <dsp:cNvSpPr/>
      </dsp:nvSpPr>
      <dsp:spPr>
        <a:xfrm>
          <a:off x="3616239" y="3461261"/>
          <a:ext cx="1438806" cy="1438806"/>
        </a:xfrm>
        <a:prstGeom prst="ellipse">
          <a:avLst/>
        </a:prstGeom>
        <a:solidFill>
          <a:srgbClr val="00B05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Health</a:t>
          </a:r>
        </a:p>
      </dsp:txBody>
      <dsp:txXfrm>
        <a:off x="3826947" y="3671969"/>
        <a:ext cx="1017390" cy="1017390"/>
      </dsp:txXfrm>
    </dsp:sp>
    <dsp:sp modelId="{7DB665E0-69B4-4A6A-AD21-34C11666E040}">
      <dsp:nvSpPr>
        <dsp:cNvPr id="0" name=""/>
        <dsp:cNvSpPr/>
      </dsp:nvSpPr>
      <dsp:spPr>
        <a:xfrm>
          <a:off x="5198927" y="3461261"/>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GPs</a:t>
          </a:r>
        </a:p>
        <a:p>
          <a:pPr marL="171450" lvl="1" indent="-171450" algn="l" defTabSz="711200">
            <a:lnSpc>
              <a:spcPct val="90000"/>
            </a:lnSpc>
            <a:spcBef>
              <a:spcPct val="0"/>
            </a:spcBef>
            <a:spcAft>
              <a:spcPct val="15000"/>
            </a:spcAft>
            <a:buChar char="•"/>
          </a:pPr>
          <a:r>
            <a:rPr lang="en-GB" sz="1600" kern="1200" dirty="0"/>
            <a:t>Sport &amp; fitness</a:t>
          </a:r>
        </a:p>
        <a:p>
          <a:pPr marL="171450" lvl="1" indent="-171450" algn="l" defTabSz="711200">
            <a:lnSpc>
              <a:spcPct val="90000"/>
            </a:lnSpc>
            <a:spcBef>
              <a:spcPct val="0"/>
            </a:spcBef>
            <a:spcAft>
              <a:spcPct val="15000"/>
            </a:spcAft>
            <a:buChar char="•"/>
          </a:pPr>
          <a:r>
            <a:rPr lang="en-GB" sz="1600" kern="1200" dirty="0"/>
            <a:t>Food: grow, cook, eat</a:t>
          </a:r>
        </a:p>
        <a:p>
          <a:pPr marL="171450" lvl="1" indent="-171450" algn="l" defTabSz="711200">
            <a:lnSpc>
              <a:spcPct val="90000"/>
            </a:lnSpc>
            <a:spcBef>
              <a:spcPct val="0"/>
            </a:spcBef>
            <a:spcAft>
              <a:spcPct val="15000"/>
            </a:spcAft>
            <a:buChar char="•"/>
          </a:pPr>
          <a:r>
            <a:rPr lang="en-GB" sz="1600" kern="1200" dirty="0"/>
            <a:t>Mental health</a:t>
          </a:r>
        </a:p>
        <a:p>
          <a:pPr marL="171450" lvl="1" indent="-171450" algn="l" defTabSz="711200">
            <a:lnSpc>
              <a:spcPct val="90000"/>
            </a:lnSpc>
            <a:spcBef>
              <a:spcPct val="0"/>
            </a:spcBef>
            <a:spcAft>
              <a:spcPct val="15000"/>
            </a:spcAft>
            <a:buChar char="•"/>
          </a:pPr>
          <a:r>
            <a:rPr lang="en-GB" sz="1600" kern="1200" dirty="0"/>
            <a:t>Physical literacy</a:t>
          </a:r>
        </a:p>
      </dsp:txBody>
      <dsp:txXfrm>
        <a:off x="5198927" y="3461261"/>
        <a:ext cx="2158210" cy="1438806"/>
      </dsp:txXfrm>
    </dsp:sp>
    <dsp:sp modelId="{C38CCB6D-5999-4A0D-B025-752333DA2456}">
      <dsp:nvSpPr>
        <dsp:cNvPr id="0" name=""/>
        <dsp:cNvSpPr/>
      </dsp:nvSpPr>
      <dsp:spPr>
        <a:xfrm>
          <a:off x="2689240" y="5066871"/>
          <a:ext cx="1438806" cy="1438806"/>
        </a:xfrm>
        <a:prstGeom prst="ellipse">
          <a:avLst/>
        </a:prstGeom>
        <a:solidFill>
          <a:schemeClr val="bg2">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Family &amp; Community</a:t>
          </a:r>
        </a:p>
      </dsp:txBody>
      <dsp:txXfrm>
        <a:off x="2899948" y="5277579"/>
        <a:ext cx="1017390" cy="1017390"/>
      </dsp:txXfrm>
    </dsp:sp>
    <dsp:sp modelId="{779DC50D-A0E4-4DE2-8030-E64D9DBCFC48}">
      <dsp:nvSpPr>
        <dsp:cNvPr id="0" name=""/>
        <dsp:cNvSpPr/>
      </dsp:nvSpPr>
      <dsp:spPr>
        <a:xfrm>
          <a:off x="4271928" y="5066871"/>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Child &amp; Family SSD</a:t>
          </a:r>
        </a:p>
        <a:p>
          <a:pPr marL="171450" lvl="1" indent="-171450" algn="l" defTabSz="711200">
            <a:lnSpc>
              <a:spcPct val="90000"/>
            </a:lnSpc>
            <a:spcBef>
              <a:spcPct val="0"/>
            </a:spcBef>
            <a:spcAft>
              <a:spcPct val="15000"/>
            </a:spcAft>
            <a:buChar char="•"/>
          </a:pPr>
          <a:r>
            <a:rPr lang="en-GB" sz="1600" kern="1200" dirty="0"/>
            <a:t>Community &amp; Policing </a:t>
          </a:r>
        </a:p>
        <a:p>
          <a:pPr marL="171450" lvl="1" indent="-171450" algn="l" defTabSz="711200">
            <a:lnSpc>
              <a:spcPct val="90000"/>
            </a:lnSpc>
            <a:spcBef>
              <a:spcPct val="0"/>
            </a:spcBef>
            <a:spcAft>
              <a:spcPct val="15000"/>
            </a:spcAft>
            <a:buChar char="•"/>
          </a:pPr>
          <a:r>
            <a:rPr lang="en-GB" sz="1600" kern="1200" dirty="0"/>
            <a:t>Community centres &amp; parks (social &amp; rec)</a:t>
          </a:r>
        </a:p>
        <a:p>
          <a:pPr marL="171450" lvl="1" indent="-171450" algn="l" defTabSz="711200">
            <a:lnSpc>
              <a:spcPct val="90000"/>
            </a:lnSpc>
            <a:spcBef>
              <a:spcPct val="0"/>
            </a:spcBef>
            <a:spcAft>
              <a:spcPct val="15000"/>
            </a:spcAft>
            <a:buChar char="•"/>
          </a:pPr>
          <a:r>
            <a:rPr lang="en-GB" sz="1600" kern="1200" dirty="0"/>
            <a:t>Libraries &amp; learning</a:t>
          </a:r>
        </a:p>
      </dsp:txBody>
      <dsp:txXfrm>
        <a:off x="4271928" y="5066871"/>
        <a:ext cx="2158210" cy="14388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715E72-003B-4192-8264-B0453F99243F}" type="datetimeFigureOut">
              <a:rPr lang="en-GB" smtClean="0"/>
              <a:t>03/07/2023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C6AEE3-B05D-4DCD-931B-D2E99DA0781C}" type="slidenum">
              <a:rPr lang="en-GB" smtClean="0"/>
              <a:t>‹#›</a:t>
            </a:fld>
            <a:endParaRPr lang="en-GB"/>
          </a:p>
        </p:txBody>
      </p:sp>
    </p:spTree>
    <p:extLst>
      <p:ext uri="{BB962C8B-B14F-4D97-AF65-F5344CB8AC3E}">
        <p14:creationId xmlns:p14="http://schemas.microsoft.com/office/powerpoint/2010/main" val="2867696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B0DD0D-4FAB-4339-957A-0A9FAD01279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545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4FBC0FF-F760-432C-8D4D-0C14D80A4F4E}"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833348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570807-ECA7-471E-8D43-74BFC8B8A5D1}"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82173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54C60B-2802-4EDA-8AC8-208E73959CA5}"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775189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D7DD7F1-6469-42AA-BA44-E4F73AAB0556}" type="datetime1">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8820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EB2F3E8-2CB5-405F-9817-B0B1EDA35A2B}" type="datetime1">
              <a:rPr lang="en-GB" smtClean="0"/>
              <a:t>03/07/2023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62653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C0F47C-03D4-400D-96A1-5238FEEB1B3B}" type="datetime1">
              <a:rPr lang="en-GB" smtClean="0"/>
              <a:t>03/07/2023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716436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9F75C4-3BE7-4010-926A-8827DE06C4D4}" type="datetime1">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585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20C50-4348-4171-8382-AE553D2498E5}" type="datetime1">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392484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E0AF1D-EE4A-4CF4-A411-D1BC93A8F3DF}" type="datetime1">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100615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81D8FD-85F7-4810-816B-DD271AE63B92}"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462621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062234-4BAE-4FE2-AE21-096BD4798DD4}"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013500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FEDD2-15B8-4C84-A8F0-3A602B4CE0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F8E0AA-6094-4C18-89C6-3B06C474F6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7DFC68-408A-470D-B50E-6AD00FA0D96B}"/>
              </a:ext>
            </a:extLst>
          </p:cNvPr>
          <p:cNvSpPr>
            <a:spLocks noGrp="1"/>
          </p:cNvSpPr>
          <p:nvPr>
            <p:ph type="dt" sz="half" idx="10"/>
          </p:nvPr>
        </p:nvSpPr>
        <p:spPr/>
        <p:txBody>
          <a:bodyPr/>
          <a:lstStyle/>
          <a:p>
            <a:fld id="{FB3E2C7B-2663-4BA9-866C-712AC0D4D959}" type="datetime1">
              <a:rPr lang="en-GB" smtClean="0"/>
              <a:t>03/07/2023</a:t>
            </a:fld>
            <a:endParaRPr lang="en-GB"/>
          </a:p>
        </p:txBody>
      </p:sp>
      <p:sp>
        <p:nvSpPr>
          <p:cNvPr id="5" name="Footer Placeholder 4">
            <a:extLst>
              <a:ext uri="{FF2B5EF4-FFF2-40B4-BE49-F238E27FC236}">
                <a16:creationId xmlns:a16="http://schemas.microsoft.com/office/drawing/2014/main" id="{7DC1A204-C52E-44BF-96C5-F6F90B5C9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F12C8-CA04-419D-AF59-A3216F4D23A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288527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35976-9B07-498A-AE2C-A39D6927B6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26E3EB-9EC0-4CE5-9CFC-ABF2A6FF95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BDA3A7-2465-4FC5-B5C6-E5B78D3C4335}"/>
              </a:ext>
            </a:extLst>
          </p:cNvPr>
          <p:cNvSpPr>
            <a:spLocks noGrp="1"/>
          </p:cNvSpPr>
          <p:nvPr>
            <p:ph type="dt" sz="half" idx="10"/>
          </p:nvPr>
        </p:nvSpPr>
        <p:spPr/>
        <p:txBody>
          <a:bodyPr/>
          <a:lstStyle/>
          <a:p>
            <a:fld id="{2E5D92E6-1CC8-418E-B817-764004FA4CCD}" type="datetime1">
              <a:rPr lang="en-GB" smtClean="0"/>
              <a:t>03/07/2023</a:t>
            </a:fld>
            <a:endParaRPr lang="en-GB"/>
          </a:p>
        </p:txBody>
      </p:sp>
      <p:sp>
        <p:nvSpPr>
          <p:cNvPr id="5" name="Footer Placeholder 4">
            <a:extLst>
              <a:ext uri="{FF2B5EF4-FFF2-40B4-BE49-F238E27FC236}">
                <a16:creationId xmlns:a16="http://schemas.microsoft.com/office/drawing/2014/main" id="{F1E9A083-1FAD-4D5A-A066-D917A1E98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FB22B-23B1-4EBD-B9D8-22C970D31ECA}"/>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495020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E5329-100C-46C9-9898-14A5AD4070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620DD6-1D74-4D12-AC42-17C5955003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4C000E-371C-475A-95B6-2A91A81B9CAF}"/>
              </a:ext>
            </a:extLst>
          </p:cNvPr>
          <p:cNvSpPr>
            <a:spLocks noGrp="1"/>
          </p:cNvSpPr>
          <p:nvPr>
            <p:ph type="dt" sz="half" idx="10"/>
          </p:nvPr>
        </p:nvSpPr>
        <p:spPr/>
        <p:txBody>
          <a:bodyPr/>
          <a:lstStyle/>
          <a:p>
            <a:fld id="{95C6EDB1-7015-4692-91EA-E0BCD52935B1}" type="datetime1">
              <a:rPr lang="en-GB" smtClean="0"/>
              <a:t>03/07/2023</a:t>
            </a:fld>
            <a:endParaRPr lang="en-GB"/>
          </a:p>
        </p:txBody>
      </p:sp>
      <p:sp>
        <p:nvSpPr>
          <p:cNvPr id="5" name="Footer Placeholder 4">
            <a:extLst>
              <a:ext uri="{FF2B5EF4-FFF2-40B4-BE49-F238E27FC236}">
                <a16:creationId xmlns:a16="http://schemas.microsoft.com/office/drawing/2014/main" id="{D0D80AE2-5CE1-4EA7-B2CD-87CD4DA7DE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8A16B5-DCD2-46E3-BDBB-FC3D416EF6B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87407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63BA-EBE8-4C6F-A0BA-11B3ECA53C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D85724-502D-496F-86F6-04068ABDDF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DC2BDB-F5ED-4C13-B1E0-85246942DA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659541-2B6E-4DAA-B6F5-47110D4ED608}"/>
              </a:ext>
            </a:extLst>
          </p:cNvPr>
          <p:cNvSpPr>
            <a:spLocks noGrp="1"/>
          </p:cNvSpPr>
          <p:nvPr>
            <p:ph type="dt" sz="half" idx="10"/>
          </p:nvPr>
        </p:nvSpPr>
        <p:spPr/>
        <p:txBody>
          <a:bodyPr/>
          <a:lstStyle/>
          <a:p>
            <a:fld id="{DA74C5F5-349F-4F75-B78E-A891AF9B546B}" type="datetime1">
              <a:rPr lang="en-GB" smtClean="0"/>
              <a:t>03/07/2023</a:t>
            </a:fld>
            <a:endParaRPr lang="en-GB"/>
          </a:p>
        </p:txBody>
      </p:sp>
      <p:sp>
        <p:nvSpPr>
          <p:cNvPr id="6" name="Footer Placeholder 5">
            <a:extLst>
              <a:ext uri="{FF2B5EF4-FFF2-40B4-BE49-F238E27FC236}">
                <a16:creationId xmlns:a16="http://schemas.microsoft.com/office/drawing/2014/main" id="{44C9A9BB-514F-4678-BB02-D00741DFA5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E2DBD1-5318-4BA0-929A-F2FE51724F55}"/>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4256085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20A9-C942-4C0D-AB09-D6447CE265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7C9BE1-DCC7-49EE-9D51-2107AA5606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475DA7-D4E9-4B61-8023-77435D6FF9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FD3BED-8BEF-46A8-AA19-9BC6E8C07D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7CB72E-FB61-46C7-AF4A-D0AECAEE5A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E50BE2-6955-4731-9A45-2F783FFB2F27}"/>
              </a:ext>
            </a:extLst>
          </p:cNvPr>
          <p:cNvSpPr>
            <a:spLocks noGrp="1"/>
          </p:cNvSpPr>
          <p:nvPr>
            <p:ph type="dt" sz="half" idx="10"/>
          </p:nvPr>
        </p:nvSpPr>
        <p:spPr/>
        <p:txBody>
          <a:bodyPr/>
          <a:lstStyle/>
          <a:p>
            <a:fld id="{07D5BAEB-6A91-4245-9E0A-5AB6C8039204}" type="datetime1">
              <a:rPr lang="en-GB" smtClean="0"/>
              <a:t>03/07/2023</a:t>
            </a:fld>
            <a:endParaRPr lang="en-GB"/>
          </a:p>
        </p:txBody>
      </p:sp>
      <p:sp>
        <p:nvSpPr>
          <p:cNvPr id="8" name="Footer Placeholder 7">
            <a:extLst>
              <a:ext uri="{FF2B5EF4-FFF2-40B4-BE49-F238E27FC236}">
                <a16:creationId xmlns:a16="http://schemas.microsoft.com/office/drawing/2014/main" id="{BB424764-6A78-4803-B00B-F60125F735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E300B6-E245-4006-B9BD-C36BC9D8869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6094061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F7C0-97E5-4FDD-AA24-0D784103FE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A37D83-08F9-41EB-91A8-DB6916E2242C}"/>
              </a:ext>
            </a:extLst>
          </p:cNvPr>
          <p:cNvSpPr>
            <a:spLocks noGrp="1"/>
          </p:cNvSpPr>
          <p:nvPr>
            <p:ph type="dt" sz="half" idx="10"/>
          </p:nvPr>
        </p:nvSpPr>
        <p:spPr/>
        <p:txBody>
          <a:bodyPr/>
          <a:lstStyle/>
          <a:p>
            <a:fld id="{44979B89-20E3-4FE0-BFE2-3D7055276133}" type="datetime1">
              <a:rPr lang="en-GB" smtClean="0"/>
              <a:t>03/07/2023</a:t>
            </a:fld>
            <a:endParaRPr lang="en-GB"/>
          </a:p>
        </p:txBody>
      </p:sp>
      <p:sp>
        <p:nvSpPr>
          <p:cNvPr id="4" name="Footer Placeholder 3">
            <a:extLst>
              <a:ext uri="{FF2B5EF4-FFF2-40B4-BE49-F238E27FC236}">
                <a16:creationId xmlns:a16="http://schemas.microsoft.com/office/drawing/2014/main" id="{E99BA4FD-C969-497B-B669-1DDF3C4D7A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3B7C91-BE4A-4CB3-908B-98F77B064AB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6302489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17B4BC-EE17-4066-B68C-218AC27FC834}"/>
              </a:ext>
            </a:extLst>
          </p:cNvPr>
          <p:cNvSpPr>
            <a:spLocks noGrp="1"/>
          </p:cNvSpPr>
          <p:nvPr>
            <p:ph type="dt" sz="half" idx="10"/>
          </p:nvPr>
        </p:nvSpPr>
        <p:spPr/>
        <p:txBody>
          <a:bodyPr/>
          <a:lstStyle/>
          <a:p>
            <a:fld id="{76EE2D49-736B-49F3-94DB-AE365CD074A0}" type="datetime1">
              <a:rPr lang="en-GB" smtClean="0"/>
              <a:t>03/07/2023</a:t>
            </a:fld>
            <a:endParaRPr lang="en-GB"/>
          </a:p>
        </p:txBody>
      </p:sp>
      <p:sp>
        <p:nvSpPr>
          <p:cNvPr id="3" name="Footer Placeholder 2">
            <a:extLst>
              <a:ext uri="{FF2B5EF4-FFF2-40B4-BE49-F238E27FC236}">
                <a16:creationId xmlns:a16="http://schemas.microsoft.com/office/drawing/2014/main" id="{CC375797-0BFD-4419-9D5D-8CD8CAAD89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B2192A-6EA2-4DC2-9FB1-3AA82D9EC0A4}"/>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2523140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C4F3B-8C3C-4930-8BC8-A387D8BFAD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4F6D67-1642-4F65-8FCA-C2FFC82953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59F86A-D0E0-4AC4-A950-18C5624669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7EB0B-A5EC-431F-A160-1F088E0139D9}"/>
              </a:ext>
            </a:extLst>
          </p:cNvPr>
          <p:cNvSpPr>
            <a:spLocks noGrp="1"/>
          </p:cNvSpPr>
          <p:nvPr>
            <p:ph type="dt" sz="half" idx="10"/>
          </p:nvPr>
        </p:nvSpPr>
        <p:spPr/>
        <p:txBody>
          <a:bodyPr/>
          <a:lstStyle/>
          <a:p>
            <a:fld id="{C8FE36A1-C581-4A70-A1B9-7EA02F77B424}" type="datetime1">
              <a:rPr lang="en-GB" smtClean="0"/>
              <a:t>03/07/2023</a:t>
            </a:fld>
            <a:endParaRPr lang="en-GB"/>
          </a:p>
        </p:txBody>
      </p:sp>
      <p:sp>
        <p:nvSpPr>
          <p:cNvPr id="6" name="Footer Placeholder 5">
            <a:extLst>
              <a:ext uri="{FF2B5EF4-FFF2-40B4-BE49-F238E27FC236}">
                <a16:creationId xmlns:a16="http://schemas.microsoft.com/office/drawing/2014/main" id="{21087C76-6F64-4230-BE8F-4C93AB253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13D1E-871F-499A-9AE0-5DC3651F5A0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783890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D5D13-5D79-452F-8A6F-A0894CFC5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F8EF70-1CE6-489E-9131-B5429B0027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B0926E-1109-404A-98F2-0EC379D915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70650E-FC6C-4B85-8F3D-A743FF81271E}"/>
              </a:ext>
            </a:extLst>
          </p:cNvPr>
          <p:cNvSpPr>
            <a:spLocks noGrp="1"/>
          </p:cNvSpPr>
          <p:nvPr>
            <p:ph type="dt" sz="half" idx="10"/>
          </p:nvPr>
        </p:nvSpPr>
        <p:spPr/>
        <p:txBody>
          <a:bodyPr/>
          <a:lstStyle/>
          <a:p>
            <a:fld id="{19E0A6E2-4E2A-461A-8121-237AD2F946D6}" type="datetime1">
              <a:rPr lang="en-GB" smtClean="0"/>
              <a:t>03/07/2023</a:t>
            </a:fld>
            <a:endParaRPr lang="en-GB"/>
          </a:p>
        </p:txBody>
      </p:sp>
      <p:sp>
        <p:nvSpPr>
          <p:cNvPr id="6" name="Footer Placeholder 5">
            <a:extLst>
              <a:ext uri="{FF2B5EF4-FFF2-40B4-BE49-F238E27FC236}">
                <a16:creationId xmlns:a16="http://schemas.microsoft.com/office/drawing/2014/main" id="{D3DEBB6A-6FFB-4600-96E2-8DFC48784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0110C-2025-4BE2-A0FE-F47EDB47D61E}"/>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6957632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285B1-10B0-4DBD-BAA1-F74F50B6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BB998F-0C76-4F79-9E10-44B5548DA3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7015ED-0F6E-4B0F-AB21-A15F98C813D1}"/>
              </a:ext>
            </a:extLst>
          </p:cNvPr>
          <p:cNvSpPr>
            <a:spLocks noGrp="1"/>
          </p:cNvSpPr>
          <p:nvPr>
            <p:ph type="dt" sz="half" idx="10"/>
          </p:nvPr>
        </p:nvSpPr>
        <p:spPr/>
        <p:txBody>
          <a:bodyPr/>
          <a:lstStyle/>
          <a:p>
            <a:fld id="{47091281-4E6F-4CF8-A394-AA9BC0A468E2}" type="datetime1">
              <a:rPr lang="en-GB" smtClean="0"/>
              <a:t>03/07/2023</a:t>
            </a:fld>
            <a:endParaRPr lang="en-GB"/>
          </a:p>
        </p:txBody>
      </p:sp>
      <p:sp>
        <p:nvSpPr>
          <p:cNvPr id="5" name="Footer Placeholder 4">
            <a:extLst>
              <a:ext uri="{FF2B5EF4-FFF2-40B4-BE49-F238E27FC236}">
                <a16:creationId xmlns:a16="http://schemas.microsoft.com/office/drawing/2014/main" id="{27541AD8-1B20-4354-B09D-8F8C4DCC1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82ECF-38FE-499C-9F71-F27A56D819C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2839996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2DDAAE-7EE8-4855-B74A-7D213FD7C1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A473C8-A78B-4251-81F1-1F7FC2E90F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BB23C-4FD9-4526-ACDC-91579C3BD66E}"/>
              </a:ext>
            </a:extLst>
          </p:cNvPr>
          <p:cNvSpPr>
            <a:spLocks noGrp="1"/>
          </p:cNvSpPr>
          <p:nvPr>
            <p:ph type="dt" sz="half" idx="10"/>
          </p:nvPr>
        </p:nvSpPr>
        <p:spPr/>
        <p:txBody>
          <a:bodyPr/>
          <a:lstStyle/>
          <a:p>
            <a:fld id="{C0DCB1C6-8289-4BCE-B523-46BEE5075534}" type="datetime1">
              <a:rPr lang="en-GB" smtClean="0"/>
              <a:t>03/07/2023</a:t>
            </a:fld>
            <a:endParaRPr lang="en-GB"/>
          </a:p>
        </p:txBody>
      </p:sp>
      <p:sp>
        <p:nvSpPr>
          <p:cNvPr id="5" name="Footer Placeholder 4">
            <a:extLst>
              <a:ext uri="{FF2B5EF4-FFF2-40B4-BE49-F238E27FC236}">
                <a16:creationId xmlns:a16="http://schemas.microsoft.com/office/drawing/2014/main" id="{1B8ABF31-E96A-478E-B202-3E7358805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458D1-20D5-4201-9240-FEDF5AA430A9}"/>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9250194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552B5FA-BEF5-44C8-84C4-EB39C879EF0A}"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1399689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0F213-45DC-495E-90C7-9473632E86E4}"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527357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E53E26-4A94-429C-AF15-9260C83FD645}"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1256132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961986-E50B-42DC-883F-098EAEE912AD}" type="datetime1">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40305595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7A28EA1-4E0A-4071-BE4F-44F4E8F624EB}" type="datetime1">
              <a:rPr lang="en-GB" smtClean="0"/>
              <a:t>03/07/2023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24808185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FA6704D-C96A-436F-8C8C-476B46CC87AB}" type="datetime1">
              <a:rPr lang="en-GB" smtClean="0"/>
              <a:t>03/07/2023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4683326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ECD049-CEED-4820-885A-7C6FCA231F59}" type="datetime1">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562188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D03C95-A312-4512-83BE-CE22281FD756}" type="datetime1">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42943593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FBFA4-B891-4E33-82F6-286AA16132EF}" type="datetime1">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0068340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5113FC-78D6-4D95-A2A7-7221AD4EF0C6}"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7128516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FB7DE7-3268-41A3-B087-5321FB753D45}" type="datetime1">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4772341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A733-F558-5046-6A92-5399B05501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3A0F1E-FBBC-59DF-54FC-B3318FFA8C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16DF74-0497-EF87-8F24-F0D459ECA713}"/>
              </a:ext>
            </a:extLst>
          </p:cNvPr>
          <p:cNvSpPr>
            <a:spLocks noGrp="1"/>
          </p:cNvSpPr>
          <p:nvPr>
            <p:ph type="dt" sz="half" idx="10"/>
          </p:nvPr>
        </p:nvSpPr>
        <p:spPr/>
        <p:txBody>
          <a:bodyPr/>
          <a:lstStyle/>
          <a:p>
            <a:fld id="{56A454CA-AEB9-4A16-9209-A0B985119F6C}" type="datetime1">
              <a:rPr lang="en-GB" smtClean="0"/>
              <a:t>03/07/2023</a:t>
            </a:fld>
            <a:endParaRPr lang="en-GB"/>
          </a:p>
        </p:txBody>
      </p:sp>
      <p:sp>
        <p:nvSpPr>
          <p:cNvPr id="5" name="Footer Placeholder 4">
            <a:extLst>
              <a:ext uri="{FF2B5EF4-FFF2-40B4-BE49-F238E27FC236}">
                <a16:creationId xmlns:a16="http://schemas.microsoft.com/office/drawing/2014/main" id="{81579715-4E4D-D691-F46A-345F4D256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2D660C-4DEF-C951-D9FF-7AF7FE5B303D}"/>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77077653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D3E65-2D45-698B-B922-2E7D818720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9A1369-A37A-8512-BE7D-2852DBA7B1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AD6C84-5987-C71B-3BA7-DF4230AC1BBB}"/>
              </a:ext>
            </a:extLst>
          </p:cNvPr>
          <p:cNvSpPr>
            <a:spLocks noGrp="1"/>
          </p:cNvSpPr>
          <p:nvPr>
            <p:ph type="dt" sz="half" idx="10"/>
          </p:nvPr>
        </p:nvSpPr>
        <p:spPr/>
        <p:txBody>
          <a:bodyPr/>
          <a:lstStyle/>
          <a:p>
            <a:fld id="{7A97C5AC-4119-4069-AE56-D0E45BAC9361}" type="datetime1">
              <a:rPr lang="en-GB" smtClean="0"/>
              <a:t>03/07/2023</a:t>
            </a:fld>
            <a:endParaRPr lang="en-GB"/>
          </a:p>
        </p:txBody>
      </p:sp>
      <p:sp>
        <p:nvSpPr>
          <p:cNvPr id="5" name="Footer Placeholder 4">
            <a:extLst>
              <a:ext uri="{FF2B5EF4-FFF2-40B4-BE49-F238E27FC236}">
                <a16:creationId xmlns:a16="http://schemas.microsoft.com/office/drawing/2014/main" id="{1354C00C-80CB-3A28-620A-EA16ED8DC0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F6796B-1EBC-29DD-232D-38E723505707}"/>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9994826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2F30C-0EF6-F29F-D888-19FF95CB45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C3ADDA-BF8E-49DD-9FD7-9447329D02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9D42A2-007A-4CA7-E75E-CFFC0982BEE9}"/>
              </a:ext>
            </a:extLst>
          </p:cNvPr>
          <p:cNvSpPr>
            <a:spLocks noGrp="1"/>
          </p:cNvSpPr>
          <p:nvPr>
            <p:ph type="dt" sz="half" idx="10"/>
          </p:nvPr>
        </p:nvSpPr>
        <p:spPr/>
        <p:txBody>
          <a:bodyPr/>
          <a:lstStyle/>
          <a:p>
            <a:fld id="{DE62EB01-A7AE-4B8D-9AF6-ACA8DBD4E936}" type="datetime1">
              <a:rPr lang="en-GB" smtClean="0"/>
              <a:t>03/07/2023</a:t>
            </a:fld>
            <a:endParaRPr lang="en-GB"/>
          </a:p>
        </p:txBody>
      </p:sp>
      <p:sp>
        <p:nvSpPr>
          <p:cNvPr id="5" name="Footer Placeholder 4">
            <a:extLst>
              <a:ext uri="{FF2B5EF4-FFF2-40B4-BE49-F238E27FC236}">
                <a16:creationId xmlns:a16="http://schemas.microsoft.com/office/drawing/2014/main" id="{3A40C95D-90CF-7E08-CFA9-87B96758D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B7F8A-4441-5B56-58C2-83C091168054}"/>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6452546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301A4-25F1-9E9C-2865-66D5057E93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4B4615-A623-18B6-B19A-B788356EC2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0698EF-531D-34DA-BE5E-9BD4551FE2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45BAFF-D192-5AAE-4F54-4E027C25F087}"/>
              </a:ext>
            </a:extLst>
          </p:cNvPr>
          <p:cNvSpPr>
            <a:spLocks noGrp="1"/>
          </p:cNvSpPr>
          <p:nvPr>
            <p:ph type="dt" sz="half" idx="10"/>
          </p:nvPr>
        </p:nvSpPr>
        <p:spPr/>
        <p:txBody>
          <a:bodyPr/>
          <a:lstStyle/>
          <a:p>
            <a:fld id="{D6ACC001-C001-45F0-8DA1-BA778C65F26F}" type="datetime1">
              <a:rPr lang="en-GB" smtClean="0"/>
              <a:t>03/07/2023</a:t>
            </a:fld>
            <a:endParaRPr lang="en-GB"/>
          </a:p>
        </p:txBody>
      </p:sp>
      <p:sp>
        <p:nvSpPr>
          <p:cNvPr id="6" name="Footer Placeholder 5">
            <a:extLst>
              <a:ext uri="{FF2B5EF4-FFF2-40B4-BE49-F238E27FC236}">
                <a16:creationId xmlns:a16="http://schemas.microsoft.com/office/drawing/2014/main" id="{60D8B4B1-1002-1E05-F736-633DEC4D7A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2F2025-4F2D-1194-4ADD-E704E7F1CAC8}"/>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342894298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C452F-DDF9-5A57-14C9-36DD395275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AAF72B-BB01-6553-D885-E0522FC45E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030CB9-B83B-72DE-BBB1-BFBF83AB1C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163107-55B7-EA46-2EFC-5ED2228006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D9A58F-4578-17A7-2D58-E558CBC319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434642-DF33-8F64-18F3-FE7ED0356079}"/>
              </a:ext>
            </a:extLst>
          </p:cNvPr>
          <p:cNvSpPr>
            <a:spLocks noGrp="1"/>
          </p:cNvSpPr>
          <p:nvPr>
            <p:ph type="dt" sz="half" idx="10"/>
          </p:nvPr>
        </p:nvSpPr>
        <p:spPr/>
        <p:txBody>
          <a:bodyPr/>
          <a:lstStyle/>
          <a:p>
            <a:fld id="{C2DA27C1-0012-49DF-91A5-E370E463772D}" type="datetime1">
              <a:rPr lang="en-GB" smtClean="0"/>
              <a:t>03/07/2023</a:t>
            </a:fld>
            <a:endParaRPr lang="en-GB"/>
          </a:p>
        </p:txBody>
      </p:sp>
      <p:sp>
        <p:nvSpPr>
          <p:cNvPr id="8" name="Footer Placeholder 7">
            <a:extLst>
              <a:ext uri="{FF2B5EF4-FFF2-40B4-BE49-F238E27FC236}">
                <a16:creationId xmlns:a16="http://schemas.microsoft.com/office/drawing/2014/main" id="{8834448A-2324-8A33-7B08-A1517DC498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02B402-2AFE-843A-D981-58A89A2898A8}"/>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23416132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88959-2804-5018-D8D8-3953D1A307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1B5FE7-6C49-3CD1-1F3C-CC5D1BAB256F}"/>
              </a:ext>
            </a:extLst>
          </p:cNvPr>
          <p:cNvSpPr>
            <a:spLocks noGrp="1"/>
          </p:cNvSpPr>
          <p:nvPr>
            <p:ph type="dt" sz="half" idx="10"/>
          </p:nvPr>
        </p:nvSpPr>
        <p:spPr/>
        <p:txBody>
          <a:bodyPr/>
          <a:lstStyle/>
          <a:p>
            <a:fld id="{8AA6F105-102C-4DE7-A89A-789D18C00D1D}" type="datetime1">
              <a:rPr lang="en-GB" smtClean="0"/>
              <a:t>03/07/2023</a:t>
            </a:fld>
            <a:endParaRPr lang="en-GB"/>
          </a:p>
        </p:txBody>
      </p:sp>
      <p:sp>
        <p:nvSpPr>
          <p:cNvPr id="4" name="Footer Placeholder 3">
            <a:extLst>
              <a:ext uri="{FF2B5EF4-FFF2-40B4-BE49-F238E27FC236}">
                <a16:creationId xmlns:a16="http://schemas.microsoft.com/office/drawing/2014/main" id="{3D0A4FC0-1662-6426-4CAF-D4EC52CCCF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75C59A-BC5A-07A9-AA2E-DEA1926A7779}"/>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31603798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433328-DD0E-417B-2BAB-244459AB8E5D}"/>
              </a:ext>
            </a:extLst>
          </p:cNvPr>
          <p:cNvSpPr>
            <a:spLocks noGrp="1"/>
          </p:cNvSpPr>
          <p:nvPr>
            <p:ph type="dt" sz="half" idx="10"/>
          </p:nvPr>
        </p:nvSpPr>
        <p:spPr/>
        <p:txBody>
          <a:bodyPr/>
          <a:lstStyle/>
          <a:p>
            <a:fld id="{E74B16D8-4442-46CC-AD93-5154011315DC}" type="datetime1">
              <a:rPr lang="en-GB" smtClean="0"/>
              <a:t>03/07/2023</a:t>
            </a:fld>
            <a:endParaRPr lang="en-GB"/>
          </a:p>
        </p:txBody>
      </p:sp>
      <p:sp>
        <p:nvSpPr>
          <p:cNvPr id="3" name="Footer Placeholder 2">
            <a:extLst>
              <a:ext uri="{FF2B5EF4-FFF2-40B4-BE49-F238E27FC236}">
                <a16:creationId xmlns:a16="http://schemas.microsoft.com/office/drawing/2014/main" id="{63DF451D-CFC8-884F-742D-3C317AAEDF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518213-0C99-AEC3-ACBA-3305FD9AC79A}"/>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24640287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5BE05-33A5-5642-B79A-6D9F4457F7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E72811-A19A-57DF-704C-2F966D575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69345A-5294-1E13-EE7C-7A0B7E84C8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19C994-70B6-DC36-607B-846FA2C91DB6}"/>
              </a:ext>
            </a:extLst>
          </p:cNvPr>
          <p:cNvSpPr>
            <a:spLocks noGrp="1"/>
          </p:cNvSpPr>
          <p:nvPr>
            <p:ph type="dt" sz="half" idx="10"/>
          </p:nvPr>
        </p:nvSpPr>
        <p:spPr/>
        <p:txBody>
          <a:bodyPr/>
          <a:lstStyle/>
          <a:p>
            <a:fld id="{4B812C89-6664-4B9F-8239-5D7771246617}" type="datetime1">
              <a:rPr lang="en-GB" smtClean="0"/>
              <a:t>03/07/2023</a:t>
            </a:fld>
            <a:endParaRPr lang="en-GB"/>
          </a:p>
        </p:txBody>
      </p:sp>
      <p:sp>
        <p:nvSpPr>
          <p:cNvPr id="6" name="Footer Placeholder 5">
            <a:extLst>
              <a:ext uri="{FF2B5EF4-FFF2-40B4-BE49-F238E27FC236}">
                <a16:creationId xmlns:a16="http://schemas.microsoft.com/office/drawing/2014/main" id="{2C76BCE1-B7D8-9A82-7C18-AA183EFBEF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319909-491C-C9AC-BE54-22767CA5630A}"/>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5306940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BE167-B82C-29BD-793A-EE0580FDC6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BFB15E-5740-469E-D939-3AEB95CF39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E11A2E-E164-393B-CFBB-2BEF002BFE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CFEA02-81B4-246C-581B-224664B8419B}"/>
              </a:ext>
            </a:extLst>
          </p:cNvPr>
          <p:cNvSpPr>
            <a:spLocks noGrp="1"/>
          </p:cNvSpPr>
          <p:nvPr>
            <p:ph type="dt" sz="half" idx="10"/>
          </p:nvPr>
        </p:nvSpPr>
        <p:spPr/>
        <p:txBody>
          <a:bodyPr/>
          <a:lstStyle/>
          <a:p>
            <a:fld id="{008D64A1-4B78-4EFD-8034-E0D88E6039BC}" type="datetime1">
              <a:rPr lang="en-GB" smtClean="0"/>
              <a:t>03/07/2023</a:t>
            </a:fld>
            <a:endParaRPr lang="en-GB"/>
          </a:p>
        </p:txBody>
      </p:sp>
      <p:sp>
        <p:nvSpPr>
          <p:cNvPr id="6" name="Footer Placeholder 5">
            <a:extLst>
              <a:ext uri="{FF2B5EF4-FFF2-40B4-BE49-F238E27FC236}">
                <a16:creationId xmlns:a16="http://schemas.microsoft.com/office/drawing/2014/main" id="{1523B4D7-B80F-6217-85B2-DC7CC57FB3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DE9A7-3FCC-7E90-7A6A-1B6E573FE8B1}"/>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7915450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B390-D823-357A-7DC5-02983D2C4E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AE1590-2B08-9D9F-E93E-3030292A5E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B9031E-D680-9DBA-4687-4A3CE388CE04}"/>
              </a:ext>
            </a:extLst>
          </p:cNvPr>
          <p:cNvSpPr>
            <a:spLocks noGrp="1"/>
          </p:cNvSpPr>
          <p:nvPr>
            <p:ph type="dt" sz="half" idx="10"/>
          </p:nvPr>
        </p:nvSpPr>
        <p:spPr/>
        <p:txBody>
          <a:bodyPr/>
          <a:lstStyle/>
          <a:p>
            <a:fld id="{750CA83D-1A59-4563-8D9C-84A62FCCF65E}" type="datetime1">
              <a:rPr lang="en-GB" smtClean="0"/>
              <a:t>03/07/2023</a:t>
            </a:fld>
            <a:endParaRPr lang="en-GB"/>
          </a:p>
        </p:txBody>
      </p:sp>
      <p:sp>
        <p:nvSpPr>
          <p:cNvPr id="5" name="Footer Placeholder 4">
            <a:extLst>
              <a:ext uri="{FF2B5EF4-FFF2-40B4-BE49-F238E27FC236}">
                <a16:creationId xmlns:a16="http://schemas.microsoft.com/office/drawing/2014/main" id="{B237B7C7-E575-3843-92AA-5A542F7F0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F71074-320F-F0A1-BB61-819FA9F76037}"/>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790114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28BD7B-D405-497F-087F-9614D1C51D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5B1176-C871-0DC9-9BAF-167D3D9297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3D4040-A19A-9D07-D1A3-C5B7878CBDD8}"/>
              </a:ext>
            </a:extLst>
          </p:cNvPr>
          <p:cNvSpPr>
            <a:spLocks noGrp="1"/>
          </p:cNvSpPr>
          <p:nvPr>
            <p:ph type="dt" sz="half" idx="10"/>
          </p:nvPr>
        </p:nvSpPr>
        <p:spPr/>
        <p:txBody>
          <a:bodyPr/>
          <a:lstStyle/>
          <a:p>
            <a:fld id="{D30E773F-6C6F-4A16-8447-F1FED2787971}" type="datetime1">
              <a:rPr lang="en-GB" smtClean="0"/>
              <a:t>03/07/2023</a:t>
            </a:fld>
            <a:endParaRPr lang="en-GB"/>
          </a:p>
        </p:txBody>
      </p:sp>
      <p:sp>
        <p:nvSpPr>
          <p:cNvPr id="5" name="Footer Placeholder 4">
            <a:extLst>
              <a:ext uri="{FF2B5EF4-FFF2-40B4-BE49-F238E27FC236}">
                <a16:creationId xmlns:a16="http://schemas.microsoft.com/office/drawing/2014/main" id="{208D546A-6B10-EDA3-9539-8265669501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8E3FD-628C-6E3A-A484-01CC176CEBE5}"/>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996232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2ED3F-D0C0-48B2-9290-83653554FA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8A73D8-F471-405C-AE58-F56B7274D3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31F7EF-7814-4E91-B477-CFCCBECAE0DB}"/>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5" name="Footer Placeholder 4">
            <a:extLst>
              <a:ext uri="{FF2B5EF4-FFF2-40B4-BE49-F238E27FC236}">
                <a16:creationId xmlns:a16="http://schemas.microsoft.com/office/drawing/2014/main" id="{602380C3-42F8-40BF-9E6A-86EDE5B42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744D88-E914-4F23-8E47-DA0536F09780}"/>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15041599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BFA9-C445-4165-9E7E-D686675961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9CD348-6690-4B4E-9CB4-AACC531616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F9CB12-5110-40AA-A38C-082F781EDFB8}"/>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5" name="Footer Placeholder 4">
            <a:extLst>
              <a:ext uri="{FF2B5EF4-FFF2-40B4-BE49-F238E27FC236}">
                <a16:creationId xmlns:a16="http://schemas.microsoft.com/office/drawing/2014/main" id="{1D64F2D3-C56F-4896-B43F-9A12A41FB6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5648EB-4D3F-484B-A2B0-61549CCEF9CC}"/>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8516403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7106-91F6-4AC3-8531-796FECF2FB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E0D2F4-E3FD-41F9-9A6D-236881116F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16A61C-04F2-40FE-94DE-1BA731EC2A28}"/>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5" name="Footer Placeholder 4">
            <a:extLst>
              <a:ext uri="{FF2B5EF4-FFF2-40B4-BE49-F238E27FC236}">
                <a16:creationId xmlns:a16="http://schemas.microsoft.com/office/drawing/2014/main" id="{C39992E0-8598-46F2-A94C-76E982E70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2937AA-1073-4827-9ABA-228DDEC2D18F}"/>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24255561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269E-A2D8-4EBE-AF6B-DC4BE2E5A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4C8DCB-56BC-4C9B-AA10-E00AE37E1C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EF129E-D6A6-4E15-BEBF-90C8984AFE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11528A-2A9A-4108-A93D-7932AF30251D}"/>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6" name="Footer Placeholder 5">
            <a:extLst>
              <a:ext uri="{FF2B5EF4-FFF2-40B4-BE49-F238E27FC236}">
                <a16:creationId xmlns:a16="http://schemas.microsoft.com/office/drawing/2014/main" id="{F17E1C53-3A79-4DE8-875E-8FB6103666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E71BA-9234-4C2A-9636-72AE7B6E3F07}"/>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179188983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57DBA-FC5B-4953-9E24-1B04874996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087B7-8DBF-493B-80CB-4299C5FB7E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8A7C5C-6900-4B8C-BD3C-6DAF4AFC14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F15B61-92FA-4941-ADD7-EE0A74B7E9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2443EB-D9C3-4AB5-AD8F-74A2462D0D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E8B489-89CA-4024-8024-F9ABA5D7C51B}"/>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8" name="Footer Placeholder 7">
            <a:extLst>
              <a:ext uri="{FF2B5EF4-FFF2-40B4-BE49-F238E27FC236}">
                <a16:creationId xmlns:a16="http://schemas.microsoft.com/office/drawing/2014/main" id="{50586E6E-39FB-4890-8D45-26D3B9E822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094E2F-44E0-499F-9967-2F85C7E2DC11}"/>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30401139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884C-8D2A-4B05-B15F-C1E020353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A3594C-DD01-4856-89FE-86848AF01674}"/>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4" name="Footer Placeholder 3">
            <a:extLst>
              <a:ext uri="{FF2B5EF4-FFF2-40B4-BE49-F238E27FC236}">
                <a16:creationId xmlns:a16="http://schemas.microsoft.com/office/drawing/2014/main" id="{8BFE2D21-9BDE-455A-B2D2-853809BB17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2FA5A5-2869-4B6A-B85B-43695F1F6E63}"/>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8969159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9F675F-67CB-4A50-8098-CE3B5F2CE624}"/>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3" name="Footer Placeholder 2">
            <a:extLst>
              <a:ext uri="{FF2B5EF4-FFF2-40B4-BE49-F238E27FC236}">
                <a16:creationId xmlns:a16="http://schemas.microsoft.com/office/drawing/2014/main" id="{B34DD3F9-0A7A-4241-9CF4-3D3A22F243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56D5C3-25D0-4CAB-999A-34326694D19E}"/>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22404333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A33FC-2D63-4E10-B749-4B35C3A7B1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25A690-24E4-4D87-B330-B4C557CF72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CEFCF1-57A5-4999-B0CE-CFDB618A1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A48EA9-1933-4F9C-8332-65F87D14B1C7}"/>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6" name="Footer Placeholder 5">
            <a:extLst>
              <a:ext uri="{FF2B5EF4-FFF2-40B4-BE49-F238E27FC236}">
                <a16:creationId xmlns:a16="http://schemas.microsoft.com/office/drawing/2014/main" id="{6197830A-D1E5-4BDF-9B2C-E0EC9A976C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DC7534-89C1-4271-A354-6945FFAD27B9}"/>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17118189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88FD1-DDFD-4987-906B-46475E29B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0E512B-98A1-4D98-8C39-B8DFCFE649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A1CFB3-E7DC-47AF-A43E-2ACFBAC30E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576369-3AA0-4740-AF5B-B56749F26CDF}"/>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6" name="Footer Placeholder 5">
            <a:extLst>
              <a:ext uri="{FF2B5EF4-FFF2-40B4-BE49-F238E27FC236}">
                <a16:creationId xmlns:a16="http://schemas.microsoft.com/office/drawing/2014/main" id="{B8A6AA98-636E-472C-9AB1-98A0DD3EE5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749A3-B145-43F0-B9C0-E221A888B9FB}"/>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79742872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DE1A7-ABBD-473B-9B00-405109686B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ADE1E9-ED2E-491C-BD7B-7748C0822D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02C69-359E-49F5-A7B0-FEDF26C23B23}"/>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5" name="Footer Placeholder 4">
            <a:extLst>
              <a:ext uri="{FF2B5EF4-FFF2-40B4-BE49-F238E27FC236}">
                <a16:creationId xmlns:a16="http://schemas.microsoft.com/office/drawing/2014/main" id="{3D91F8BD-6BE1-42EF-B5B5-1922A39CF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ABA55-503C-4191-AFFD-F453789480C8}"/>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402921816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E47CA0-1ACC-45F4-8B2C-D8608629F0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D9D8EB-52FB-422D-8C0C-336BE9ADA6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442400-26C8-4E3E-9A28-A0035019F454}"/>
              </a:ext>
            </a:extLst>
          </p:cNvPr>
          <p:cNvSpPr>
            <a:spLocks noGrp="1"/>
          </p:cNvSpPr>
          <p:nvPr>
            <p:ph type="dt" sz="half" idx="10"/>
          </p:nvPr>
        </p:nvSpPr>
        <p:spPr/>
        <p:txBody>
          <a:bodyPr/>
          <a:lstStyle/>
          <a:p>
            <a:fld id="{CACDB024-1B38-40AA-B7CB-51723E82CCDB}" type="datetimeFigureOut">
              <a:rPr lang="en-GB" smtClean="0"/>
              <a:t>03/07/2023</a:t>
            </a:fld>
            <a:endParaRPr lang="en-GB"/>
          </a:p>
        </p:txBody>
      </p:sp>
      <p:sp>
        <p:nvSpPr>
          <p:cNvPr id="5" name="Footer Placeholder 4">
            <a:extLst>
              <a:ext uri="{FF2B5EF4-FFF2-40B4-BE49-F238E27FC236}">
                <a16:creationId xmlns:a16="http://schemas.microsoft.com/office/drawing/2014/main" id="{9955E72C-33A5-4E7B-BD33-4CD7253FF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E076E-65DE-41BF-B7D8-121D628EBBCB}"/>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40831168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841902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37621368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71943751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24926339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t>03/07/2023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7370096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t>03/07/2023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45696591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11284849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78778114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77340619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2052524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723163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A8F31-E2A4-4F9F-B8C2-4C1F29D6C588}" type="datetime1">
              <a:rPr lang="en-GB" smtClean="0"/>
              <a:t>03/07/2023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6E5A39-1A70-4A77-B7F3-85DDEF9DEE4B}" type="slidenum">
              <a:rPr lang="en-GB" smtClean="0"/>
              <a:t>‹#›</a:t>
            </a:fld>
            <a:endParaRPr lang="en-GB"/>
          </a:p>
        </p:txBody>
      </p:sp>
    </p:spTree>
    <p:extLst>
      <p:ext uri="{BB962C8B-B14F-4D97-AF65-F5344CB8AC3E}">
        <p14:creationId xmlns:p14="http://schemas.microsoft.com/office/powerpoint/2010/main" val="20788074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424087-CF40-4EB8-B9C5-126249E587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947AED-3488-48F8-89E4-5DC2413832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C9294-49B1-44CD-B61B-75937D8B7A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394325-680E-49EC-9250-26768CF24A91}" type="datetime1">
              <a:rPr lang="en-GB" smtClean="0"/>
              <a:t>03/07/2023</a:t>
            </a:fld>
            <a:endParaRPr lang="en-GB"/>
          </a:p>
        </p:txBody>
      </p:sp>
      <p:sp>
        <p:nvSpPr>
          <p:cNvPr id="5" name="Footer Placeholder 4">
            <a:extLst>
              <a:ext uri="{FF2B5EF4-FFF2-40B4-BE49-F238E27FC236}">
                <a16:creationId xmlns:a16="http://schemas.microsoft.com/office/drawing/2014/main" id="{EA72C448-78E8-4FEA-A6A0-AB6FEDAA5F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60BB33-1461-49DB-9B19-32C4FD1A84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EF3AEB-938C-47C6-B146-9A4D32834ACE}" type="slidenum">
              <a:rPr lang="en-GB" smtClean="0"/>
              <a:t>‹#›</a:t>
            </a:fld>
            <a:endParaRPr lang="en-GB"/>
          </a:p>
        </p:txBody>
      </p:sp>
    </p:spTree>
    <p:extLst>
      <p:ext uri="{BB962C8B-B14F-4D97-AF65-F5344CB8AC3E}">
        <p14:creationId xmlns:p14="http://schemas.microsoft.com/office/powerpoint/2010/main" val="30293844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05ADC4-3823-4D43-A946-335DA82B2DB5}" type="datetime1">
              <a:rPr lang="en-GB" smtClean="0"/>
              <a:t>03/07/2023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EFB764-85D0-4B83-A451-C4C64E1BA9BB}" type="slidenum">
              <a:rPr lang="en-GB" smtClean="0"/>
              <a:t>‹#›</a:t>
            </a:fld>
            <a:endParaRPr lang="en-GB"/>
          </a:p>
        </p:txBody>
      </p:sp>
    </p:spTree>
    <p:extLst>
      <p:ext uri="{BB962C8B-B14F-4D97-AF65-F5344CB8AC3E}">
        <p14:creationId xmlns:p14="http://schemas.microsoft.com/office/powerpoint/2010/main" val="21846262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BEAE97-42A5-6650-4B40-1E98DD1F4F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F4257C-ECCA-8386-44EE-247CF978DC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CAB63-8338-0E45-87E9-645D7E32AE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1FBAA0-726D-4714-BFB0-D968589D389A}" type="datetime1">
              <a:rPr lang="en-GB" smtClean="0"/>
              <a:t>03/07/2023</a:t>
            </a:fld>
            <a:endParaRPr lang="en-GB"/>
          </a:p>
        </p:txBody>
      </p:sp>
      <p:sp>
        <p:nvSpPr>
          <p:cNvPr id="5" name="Footer Placeholder 4">
            <a:extLst>
              <a:ext uri="{FF2B5EF4-FFF2-40B4-BE49-F238E27FC236}">
                <a16:creationId xmlns:a16="http://schemas.microsoft.com/office/drawing/2014/main" id="{6520A241-A284-8D02-95B9-800070595D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7A4518-3812-EBA0-530B-79154AB077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3E7572-8D7A-4C70-B50C-6BE09701D35A}" type="slidenum">
              <a:rPr lang="en-GB" smtClean="0"/>
              <a:t>‹#›</a:t>
            </a:fld>
            <a:endParaRPr lang="en-GB"/>
          </a:p>
        </p:txBody>
      </p:sp>
    </p:spTree>
    <p:extLst>
      <p:ext uri="{BB962C8B-B14F-4D97-AF65-F5344CB8AC3E}">
        <p14:creationId xmlns:p14="http://schemas.microsoft.com/office/powerpoint/2010/main" val="13409168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03F9AF-8DCD-42D1-A2A3-ABEA17D968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882ED3-91D8-4D0E-A878-3D7CB14882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64005-241E-4564-AECE-33CCAD2877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CDB024-1B38-40AA-B7CB-51723E82CCDB}" type="datetimeFigureOut">
              <a:rPr lang="en-GB" smtClean="0"/>
              <a:t>03/07/2023</a:t>
            </a:fld>
            <a:endParaRPr lang="en-GB"/>
          </a:p>
        </p:txBody>
      </p:sp>
      <p:sp>
        <p:nvSpPr>
          <p:cNvPr id="5" name="Footer Placeholder 4">
            <a:extLst>
              <a:ext uri="{FF2B5EF4-FFF2-40B4-BE49-F238E27FC236}">
                <a16:creationId xmlns:a16="http://schemas.microsoft.com/office/drawing/2014/main" id="{964FEEDD-5B3E-4187-AC8C-47E76C6BCF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1E968F-9880-41EA-B495-3453059330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33CD1-72BE-42B9-8CD5-7CD176F37E28}" type="slidenum">
              <a:rPr lang="en-GB" smtClean="0"/>
              <a:t>‹#›</a:t>
            </a:fld>
            <a:endParaRPr lang="en-GB"/>
          </a:p>
        </p:txBody>
      </p:sp>
    </p:spTree>
    <p:extLst>
      <p:ext uri="{BB962C8B-B14F-4D97-AF65-F5344CB8AC3E}">
        <p14:creationId xmlns:p14="http://schemas.microsoft.com/office/powerpoint/2010/main" val="322462322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71A169-6760-4451-B567-DD5E360501F2}" type="datetimeFigureOut">
              <a:rPr lang="en-GB" smtClean="0"/>
              <a:t>03/07/2023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197F62-6C3C-41F7-A1BC-A026399F9CB1}" type="slidenum">
              <a:rPr lang="en-GB" smtClean="0"/>
              <a:t>‹#›</a:t>
            </a:fld>
            <a:endParaRPr lang="en-GB"/>
          </a:p>
        </p:txBody>
      </p:sp>
    </p:spTree>
    <p:extLst>
      <p:ext uri="{BB962C8B-B14F-4D97-AF65-F5344CB8AC3E}">
        <p14:creationId xmlns:p14="http://schemas.microsoft.com/office/powerpoint/2010/main" val="254318090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5.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35.xml"/><Relationship Id="rId1" Type="http://schemas.openxmlformats.org/officeDocument/2006/relationships/video" Target="https://www.youtube.com/embed/98X5iFjjGu0?feature=oembed"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teSPN8sVbFU?t=22" TargetMode="External"/><Relationship Id="rId2" Type="http://schemas.openxmlformats.org/officeDocument/2006/relationships/image" Target="../media/image15.png"/><Relationship Id="rId1" Type="http://schemas.openxmlformats.org/officeDocument/2006/relationships/slideLayout" Target="../slideLayouts/slideLayout35.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35.xml"/><Relationship Id="rId1" Type="http://schemas.openxmlformats.org/officeDocument/2006/relationships/video" Target="https://www.youtube.com/embed/6XU0Qlkedrs?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0.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hyperlink" Target="https://www.sosyalarastirmalar.com/articles/implementation-of-compstat-in-police-organizations-the-case-of-newark-police-department.pdf" TargetMode="External"/><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3" Type="http://schemas.openxmlformats.org/officeDocument/2006/relationships/hyperlink" Target="https://zencity.io/zencity-for-law-enforcement/" TargetMode="External"/><Relationship Id="rId2" Type="http://schemas.openxmlformats.org/officeDocument/2006/relationships/hyperlink" Target="https://docplayer.net/58498652-Community-engagement-in-policing-lessons-from-the-literature-andy-myhill-first-published-2006-reprinted-2012.html" TargetMode="External"/><Relationship Id="rId1" Type="http://schemas.openxmlformats.org/officeDocument/2006/relationships/slideLayout" Target="../slideLayouts/slideLayout35.xml"/><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35.xml"/><Relationship Id="rId1" Type="http://schemas.openxmlformats.org/officeDocument/2006/relationships/video" Target="https://www.youtube.com/embed/XrafDe9ajyU?feature=oembed"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6.xml"/></Relationships>
</file>

<file path=ppt/slides/_rels/slide5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6.xml"/></Relationships>
</file>

<file path=ppt/slides/_rels/slide5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6.xml"/></Relationships>
</file>

<file path=ppt/slides/_rels/slide5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2.xml"/><Relationship Id="rId4" Type="http://schemas.openxmlformats.org/officeDocument/2006/relationships/image" Target="../media/image52.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hyperlink" Target="https://bcomm-wales.gov.uk/reviews/06-23/2023-parliamentary-review-final-recommendations" TargetMode="External"/><Relationship Id="rId2" Type="http://schemas.openxmlformats.org/officeDocument/2006/relationships/image" Target="../media/image53.pn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3" Type="http://schemas.openxmlformats.org/officeDocument/2006/relationships/image" Target="../media/image55.tiff"/><Relationship Id="rId2" Type="http://schemas.openxmlformats.org/officeDocument/2006/relationships/image" Target="../media/image54.tiff"/><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image" Target="../media/image57.tiff"/><Relationship Id="rId2" Type="http://schemas.openxmlformats.org/officeDocument/2006/relationships/image" Target="../media/image56.tiff"/><Relationship Id="rId1" Type="http://schemas.openxmlformats.org/officeDocument/2006/relationships/slideLayout" Target="../slideLayouts/slideLayout13.xml"/><Relationship Id="rId5" Type="http://schemas.openxmlformats.org/officeDocument/2006/relationships/image" Target="../media/image59.svg"/><Relationship Id="rId4" Type="http://schemas.openxmlformats.org/officeDocument/2006/relationships/image" Target="../media/image58.png"/></Relationships>
</file>

<file path=ppt/slides/_rels/slide6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57.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6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hcz.org/" TargetMode="Externa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slideLayout" Target="../slideLayouts/slideLayout6.xml"/><Relationship Id="rId1" Type="http://schemas.openxmlformats.org/officeDocument/2006/relationships/tags" Target="../tags/tag1.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6.xml"/><Relationship Id="rId1" Type="http://schemas.openxmlformats.org/officeDocument/2006/relationships/tags" Target="../tags/tag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57.xml"/></Relationships>
</file>

<file path=ppt/slides/_rels/slide70.xml.rels><?xml version="1.0" encoding="UTF-8" standalone="yes"?>
<Relationships xmlns="http://schemas.openxmlformats.org/package/2006/relationships"><Relationship Id="rId3" Type="http://schemas.openxmlformats.org/officeDocument/2006/relationships/hyperlink" Target="https://policyexchange.org.uk/wp-content/uploads/2022/07/Policing-Can-Win-2.pdf" TargetMode="External"/><Relationship Id="rId2" Type="http://schemas.openxmlformats.org/officeDocument/2006/relationships/hyperlink" Target="https://www.spiked-online.com/2020/06/17/the-blm-movement-could-not-be-more-wro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BF8D9-BC2F-0599-4B8E-39A7E346467A}"/>
              </a:ext>
            </a:extLst>
          </p:cNvPr>
          <p:cNvSpPr>
            <a:spLocks noGrp="1"/>
          </p:cNvSpPr>
          <p:nvPr>
            <p:ph type="ctrTitle"/>
          </p:nvPr>
        </p:nvSpPr>
        <p:spPr>
          <a:xfrm>
            <a:off x="1524000" y="4923404"/>
            <a:ext cx="9144000" cy="920875"/>
          </a:xfrm>
        </p:spPr>
        <p:txBody>
          <a:bodyPr/>
          <a:lstStyle/>
          <a:p>
            <a:r>
              <a:rPr lang="en-GB" dirty="0">
                <a:solidFill>
                  <a:schemeClr val="bg1"/>
                </a:solidFill>
              </a:rPr>
              <a:t>Policing Can Win</a:t>
            </a:r>
          </a:p>
        </p:txBody>
      </p:sp>
      <p:sp>
        <p:nvSpPr>
          <p:cNvPr id="3" name="Subtitle 2">
            <a:extLst>
              <a:ext uri="{FF2B5EF4-FFF2-40B4-BE49-F238E27FC236}">
                <a16:creationId xmlns:a16="http://schemas.microsoft.com/office/drawing/2014/main" id="{79F5B9E2-6124-D8CD-D502-3979F0377E9D}"/>
              </a:ext>
            </a:extLst>
          </p:cNvPr>
          <p:cNvSpPr>
            <a:spLocks noGrp="1"/>
          </p:cNvSpPr>
          <p:nvPr>
            <p:ph type="subTitle" idx="1"/>
          </p:nvPr>
        </p:nvSpPr>
        <p:spPr>
          <a:xfrm>
            <a:off x="1524000" y="5863854"/>
            <a:ext cx="9144000" cy="839912"/>
          </a:xfrm>
        </p:spPr>
        <p:txBody>
          <a:bodyPr>
            <a:normAutofit/>
          </a:bodyPr>
          <a:lstStyle/>
          <a:p>
            <a:r>
              <a:rPr lang="en-GB" sz="3600" dirty="0">
                <a:solidFill>
                  <a:schemeClr val="bg1"/>
                </a:solidFill>
              </a:rPr>
              <a:t>Innovation and the Future</a:t>
            </a:r>
          </a:p>
        </p:txBody>
      </p:sp>
      <p:pic>
        <p:nvPicPr>
          <p:cNvPr id="5" name="Picture 4">
            <a:extLst>
              <a:ext uri="{FF2B5EF4-FFF2-40B4-BE49-F238E27FC236}">
                <a16:creationId xmlns:a16="http://schemas.microsoft.com/office/drawing/2014/main" id="{6203585D-F219-72AD-CEF0-C794CC7611A0}"/>
              </a:ext>
            </a:extLst>
          </p:cNvPr>
          <p:cNvPicPr>
            <a:picLocks noChangeAspect="1"/>
          </p:cNvPicPr>
          <p:nvPr/>
        </p:nvPicPr>
        <p:blipFill>
          <a:blip r:embed="rId2"/>
          <a:stretch>
            <a:fillRect/>
          </a:stretch>
        </p:blipFill>
        <p:spPr>
          <a:xfrm>
            <a:off x="1739307" y="270268"/>
            <a:ext cx="3460024" cy="4653136"/>
          </a:xfrm>
          <a:prstGeom prst="rect">
            <a:avLst/>
          </a:prstGeom>
        </p:spPr>
      </p:pic>
      <p:pic>
        <p:nvPicPr>
          <p:cNvPr id="6" name="Picture 5">
            <a:extLst>
              <a:ext uri="{FF2B5EF4-FFF2-40B4-BE49-F238E27FC236}">
                <a16:creationId xmlns:a16="http://schemas.microsoft.com/office/drawing/2014/main" id="{757EE3F7-B9A6-01F2-1C23-4F294E8CCD54}"/>
              </a:ext>
            </a:extLst>
          </p:cNvPr>
          <p:cNvPicPr>
            <a:picLocks noChangeAspect="1"/>
          </p:cNvPicPr>
          <p:nvPr/>
        </p:nvPicPr>
        <p:blipFill>
          <a:blip r:embed="rId3"/>
          <a:stretch>
            <a:fillRect/>
          </a:stretch>
        </p:blipFill>
        <p:spPr>
          <a:xfrm>
            <a:off x="6992671" y="180158"/>
            <a:ext cx="3460024" cy="4833357"/>
          </a:xfrm>
          <a:prstGeom prst="rect">
            <a:avLst/>
          </a:prstGeom>
        </p:spPr>
      </p:pic>
      <p:sp>
        <p:nvSpPr>
          <p:cNvPr id="7" name="Slide Number Placeholder 6">
            <a:extLst>
              <a:ext uri="{FF2B5EF4-FFF2-40B4-BE49-F238E27FC236}">
                <a16:creationId xmlns:a16="http://schemas.microsoft.com/office/drawing/2014/main" id="{62E24EB0-506C-24FA-5A79-01A9E5A95EFF}"/>
              </a:ext>
            </a:extLst>
          </p:cNvPr>
          <p:cNvSpPr>
            <a:spLocks noGrp="1"/>
          </p:cNvSpPr>
          <p:nvPr>
            <p:ph type="sldNum" sz="quarter" idx="12"/>
          </p:nvPr>
        </p:nvSpPr>
        <p:spPr/>
        <p:txBody>
          <a:bodyPr/>
          <a:lstStyle/>
          <a:p>
            <a:fld id="{CE6E5A39-1A70-4A77-B7F3-85DDEF9DEE4B}" type="slidenum">
              <a:rPr lang="en-GB" smtClean="0"/>
              <a:t>1</a:t>
            </a:fld>
            <a:endParaRPr lang="en-GB"/>
          </a:p>
        </p:txBody>
      </p:sp>
    </p:spTree>
    <p:extLst>
      <p:ext uri="{BB962C8B-B14F-4D97-AF65-F5344CB8AC3E}">
        <p14:creationId xmlns:p14="http://schemas.microsoft.com/office/powerpoint/2010/main" val="272330053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52A8F-F870-A0F1-D8F6-B23CD5798C34}"/>
              </a:ext>
            </a:extLst>
          </p:cNvPr>
          <p:cNvSpPr>
            <a:spLocks noGrp="1"/>
          </p:cNvSpPr>
          <p:nvPr>
            <p:ph type="title"/>
          </p:nvPr>
        </p:nvSpPr>
        <p:spPr>
          <a:xfrm>
            <a:off x="481013" y="3752849"/>
            <a:ext cx="3290887" cy="2452687"/>
          </a:xfrm>
        </p:spPr>
        <p:txBody>
          <a:bodyPr anchor="ctr">
            <a:normAutofit/>
          </a:bodyPr>
          <a:lstStyle/>
          <a:p>
            <a:r>
              <a:rPr lang="en-GB" sz="6000" dirty="0"/>
              <a:t>Aims</a:t>
            </a:r>
          </a:p>
        </p:txBody>
      </p:sp>
      <p:pic>
        <p:nvPicPr>
          <p:cNvPr id="4" name="Picture 3">
            <a:extLst>
              <a:ext uri="{FF2B5EF4-FFF2-40B4-BE49-F238E27FC236}">
                <a16:creationId xmlns:a16="http://schemas.microsoft.com/office/drawing/2014/main" id="{36D80F25-E85A-D441-A844-F86C704625EF}"/>
              </a:ext>
            </a:extLst>
          </p:cNvPr>
          <p:cNvPicPr>
            <a:picLocks noChangeAspect="1"/>
          </p:cNvPicPr>
          <p:nvPr/>
        </p:nvPicPr>
        <p:blipFill rotWithShape="1">
          <a:blip r:embed="rId2"/>
          <a:srcRect t="14433" b="3146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27BAC63-E365-4AB2-4AED-33BA69B5F8DB}"/>
              </a:ext>
            </a:extLst>
          </p:cNvPr>
          <p:cNvSpPr>
            <a:spLocks noGrp="1"/>
          </p:cNvSpPr>
          <p:nvPr>
            <p:ph idx="1"/>
          </p:nvPr>
        </p:nvSpPr>
        <p:spPr>
          <a:xfrm>
            <a:off x="4223982" y="3752850"/>
            <a:ext cx="7487005" cy="2890321"/>
          </a:xfrm>
        </p:spPr>
        <p:txBody>
          <a:bodyPr anchor="ctr">
            <a:normAutofit/>
          </a:bodyPr>
          <a:lstStyle/>
          <a:p>
            <a:r>
              <a:rPr lang="en-GB" dirty="0"/>
              <a:t>Freedom of speech: the most contentious issue of our time?</a:t>
            </a:r>
          </a:p>
          <a:p>
            <a:r>
              <a:rPr lang="en-GB" dirty="0"/>
              <a:t>Policing Innovation</a:t>
            </a:r>
          </a:p>
          <a:p>
            <a:r>
              <a:rPr lang="en-GB" dirty="0"/>
              <a:t>MP Follett</a:t>
            </a:r>
          </a:p>
          <a:p>
            <a:r>
              <a:rPr lang="en-GB" dirty="0"/>
              <a:t>Boundaries matter</a:t>
            </a:r>
          </a:p>
          <a:p>
            <a:endParaRPr lang="en-GB" sz="1800" dirty="0"/>
          </a:p>
        </p:txBody>
      </p:sp>
      <p:sp>
        <p:nvSpPr>
          <p:cNvPr id="5" name="Slide Number Placeholder 4">
            <a:extLst>
              <a:ext uri="{FF2B5EF4-FFF2-40B4-BE49-F238E27FC236}">
                <a16:creationId xmlns:a16="http://schemas.microsoft.com/office/drawing/2014/main" id="{3098CB08-1180-C4CC-E70B-4C3ED70593A9}"/>
              </a:ext>
            </a:extLst>
          </p:cNvPr>
          <p:cNvSpPr>
            <a:spLocks noGrp="1"/>
          </p:cNvSpPr>
          <p:nvPr>
            <p:ph type="sldNum" sz="quarter" idx="12"/>
          </p:nvPr>
        </p:nvSpPr>
        <p:spPr/>
        <p:txBody>
          <a:bodyPr/>
          <a:lstStyle/>
          <a:p>
            <a:fld id="{CE6E5A39-1A70-4A77-B7F3-85DDEF9DEE4B}" type="slidenum">
              <a:rPr lang="en-GB" smtClean="0"/>
              <a:t>2</a:t>
            </a:fld>
            <a:endParaRPr lang="en-GB"/>
          </a:p>
        </p:txBody>
      </p:sp>
    </p:spTree>
    <p:extLst>
      <p:ext uri="{BB962C8B-B14F-4D97-AF65-F5344CB8AC3E}">
        <p14:creationId xmlns:p14="http://schemas.microsoft.com/office/powerpoint/2010/main" val="355131068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49D9F5D-1451-16E2-C071-96F414AC4939}"/>
              </a:ext>
            </a:extLst>
          </p:cNvPr>
          <p:cNvPicPr>
            <a:picLocks noChangeAspect="1"/>
          </p:cNvPicPr>
          <p:nvPr/>
        </p:nvPicPr>
        <p:blipFill>
          <a:blip r:embed="rId3"/>
          <a:stretch>
            <a:fillRect/>
          </a:stretch>
        </p:blipFill>
        <p:spPr>
          <a:xfrm>
            <a:off x="8610600" y="429997"/>
            <a:ext cx="3359150" cy="4518025"/>
          </a:xfrm>
          <a:prstGeom prst="rect">
            <a:avLst/>
          </a:prstGeom>
        </p:spPr>
      </p:pic>
      <p:sp>
        <p:nvSpPr>
          <p:cNvPr id="2" name="Title 1">
            <a:extLst>
              <a:ext uri="{FF2B5EF4-FFF2-40B4-BE49-F238E27FC236}">
                <a16:creationId xmlns:a16="http://schemas.microsoft.com/office/drawing/2014/main" id="{A3090CC0-3B92-5A04-CC94-F08F155DBE31}"/>
              </a:ext>
            </a:extLst>
          </p:cNvPr>
          <p:cNvSpPr>
            <a:spLocks noGrp="1"/>
          </p:cNvSpPr>
          <p:nvPr>
            <p:ph type="ctrTitle"/>
          </p:nvPr>
        </p:nvSpPr>
        <p:spPr>
          <a:xfrm>
            <a:off x="699714" y="5490971"/>
            <a:ext cx="6962072" cy="1159200"/>
          </a:xfrm>
        </p:spPr>
        <p:txBody>
          <a:bodyPr anchor="ctr">
            <a:normAutofit/>
          </a:bodyPr>
          <a:lstStyle/>
          <a:p>
            <a:pPr algn="l"/>
            <a:r>
              <a:rPr lang="en-GB" dirty="0">
                <a:solidFill>
                  <a:srgbClr val="FFFFFF"/>
                </a:solidFill>
              </a:rPr>
              <a:t>Freedom of Speech</a:t>
            </a:r>
          </a:p>
        </p:txBody>
      </p:sp>
      <p:sp>
        <p:nvSpPr>
          <p:cNvPr id="3" name="Subtitle 2">
            <a:extLst>
              <a:ext uri="{FF2B5EF4-FFF2-40B4-BE49-F238E27FC236}">
                <a16:creationId xmlns:a16="http://schemas.microsoft.com/office/drawing/2014/main" id="{291F772E-BDEC-7706-D647-64674FEE12FC}"/>
              </a:ext>
            </a:extLst>
          </p:cNvPr>
          <p:cNvSpPr>
            <a:spLocks noGrp="1"/>
          </p:cNvSpPr>
          <p:nvPr>
            <p:ph type="subTitle" idx="1"/>
          </p:nvPr>
        </p:nvSpPr>
        <p:spPr>
          <a:xfrm>
            <a:off x="8456522" y="5633765"/>
            <a:ext cx="3408555" cy="873612"/>
          </a:xfrm>
        </p:spPr>
        <p:txBody>
          <a:bodyPr anchor="ctr">
            <a:normAutofit/>
          </a:bodyPr>
          <a:lstStyle/>
          <a:p>
            <a:pPr algn="l"/>
            <a:r>
              <a:rPr lang="en-GB" sz="2000" dirty="0">
                <a:solidFill>
                  <a:srgbClr val="FFFFFF"/>
                </a:solidFill>
              </a:rPr>
              <a:t>Mike Durke</a:t>
            </a:r>
          </a:p>
        </p:txBody>
      </p:sp>
      <p:sp>
        <p:nvSpPr>
          <p:cNvPr id="7" name="Slide Number Placeholder 6">
            <a:extLst>
              <a:ext uri="{FF2B5EF4-FFF2-40B4-BE49-F238E27FC236}">
                <a16:creationId xmlns:a16="http://schemas.microsoft.com/office/drawing/2014/main" id="{6BE444C5-0708-9AB1-1778-4E9A271222A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E673727-FB6C-8560-2CA6-C7338BD5C601}"/>
              </a:ext>
            </a:extLst>
          </p:cNvPr>
          <p:cNvPicPr>
            <a:picLocks noChangeAspect="1"/>
          </p:cNvPicPr>
          <p:nvPr/>
        </p:nvPicPr>
        <p:blipFill>
          <a:blip r:embed="rId4"/>
          <a:stretch>
            <a:fillRect/>
          </a:stretch>
        </p:blipFill>
        <p:spPr>
          <a:xfrm>
            <a:off x="384972" y="350623"/>
            <a:ext cx="8058150" cy="46767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3742019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7FA84E-12B6-4789-B90F-0FFF75A10E14}"/>
              </a:ext>
            </a:extLst>
          </p:cNvPr>
          <p:cNvSpPr>
            <a:spLocks noGrp="1"/>
          </p:cNvSpPr>
          <p:nvPr>
            <p:ph idx="1"/>
          </p:nvPr>
        </p:nvSpPr>
        <p:spPr>
          <a:xfrm>
            <a:off x="239697" y="248575"/>
            <a:ext cx="6356312" cy="6472900"/>
          </a:xfrm>
        </p:spPr>
        <p:txBody>
          <a:bodyPr>
            <a:normAutofit fontScale="62500" lnSpcReduction="20000"/>
          </a:bodyPr>
          <a:lstStyle/>
          <a:p>
            <a:pPr>
              <a:lnSpc>
                <a:spcPct val="120000"/>
              </a:lnSpc>
            </a:pPr>
            <a:r>
              <a:rPr lang="en-US" dirty="0">
                <a:latin typeface="Arial" panose="020B0604020202020204" pitchFamily="34" charset="0"/>
                <a:cs typeface="Arial" panose="020B0604020202020204" pitchFamily="34" charset="0"/>
              </a:rPr>
              <a:t>Humberside Police contacted Harry Miller over something he re-tweeted</a:t>
            </a:r>
          </a:p>
          <a:p>
            <a:pPr>
              <a:lnSpc>
                <a:spcPct val="120000"/>
              </a:lnSpc>
            </a:pPr>
            <a:r>
              <a:rPr lang="en-US" dirty="0">
                <a:latin typeface="Arial" panose="020B0604020202020204" pitchFamily="34" charset="0"/>
                <a:cs typeface="Arial" panose="020B0604020202020204" pitchFamily="34" charset="0"/>
              </a:rPr>
              <a:t>He is now seeking a judicial review of the College of Policing (CoP) guidelines at the High Court.</a:t>
            </a:r>
          </a:p>
          <a:p>
            <a:pPr>
              <a:lnSpc>
                <a:spcPct val="120000"/>
              </a:lnSpc>
            </a:pPr>
            <a:r>
              <a:rPr lang="en-US" dirty="0">
                <a:latin typeface="Arial" panose="020B0604020202020204" pitchFamily="34" charset="0"/>
                <a:cs typeface="Arial" panose="020B0604020202020204" pitchFamily="34" charset="0"/>
              </a:rPr>
              <a:t>The CoP said it would be "responding accordingly" to the legal action.</a:t>
            </a:r>
          </a:p>
          <a:p>
            <a:pPr>
              <a:lnSpc>
                <a:spcPct val="120000"/>
              </a:lnSpc>
            </a:pPr>
            <a:r>
              <a:rPr lang="en-US" dirty="0" err="1">
                <a:latin typeface="Arial" panose="020B0604020202020204" pitchFamily="34" charset="0"/>
                <a:cs typeface="Arial" panose="020B0604020202020204" pitchFamily="34" charset="0"/>
              </a:rPr>
              <a:t>Mr</a:t>
            </a:r>
            <a:r>
              <a:rPr lang="en-US" dirty="0">
                <a:latin typeface="Arial" panose="020B0604020202020204" pitchFamily="34" charset="0"/>
                <a:cs typeface="Arial" panose="020B0604020202020204" pitchFamily="34" charset="0"/>
              </a:rPr>
              <a:t> Miller, a former police officer, said his legal challenge would argue that the guidelines undermined his freedom of expression under the European Convention on Human Rights.</a:t>
            </a:r>
          </a:p>
          <a:p>
            <a:pPr>
              <a:lnSpc>
                <a:spcPct val="120000"/>
              </a:lnSpc>
            </a:pPr>
            <a:r>
              <a:rPr lang="en-US" dirty="0">
                <a:latin typeface="Arial" panose="020B0604020202020204" pitchFamily="34" charset="0"/>
                <a:cs typeface="Arial" panose="020B0604020202020204" pitchFamily="34" charset="0"/>
              </a:rPr>
              <a:t>He claimed the Humberside Police officer who interviewed him said "you've committed no crime, but we need to check your thinking".</a:t>
            </a:r>
          </a:p>
          <a:p>
            <a:pPr>
              <a:lnSpc>
                <a:spcPct val="120000"/>
              </a:lnSpc>
            </a:pPr>
            <a:r>
              <a:rPr lang="en-US" dirty="0">
                <a:latin typeface="Arial" panose="020B0604020202020204" pitchFamily="34" charset="0"/>
                <a:cs typeface="Arial" panose="020B0604020202020204" pitchFamily="34" charset="0"/>
              </a:rPr>
              <a:t>He added that the police's intervention was a "chilling effect" on free speech.</a:t>
            </a:r>
          </a:p>
          <a:p>
            <a:pPr>
              <a:lnSpc>
                <a:spcPct val="120000"/>
              </a:lnSpc>
            </a:pPr>
            <a:r>
              <a:rPr lang="en-US" dirty="0">
                <a:latin typeface="Arial" panose="020B0604020202020204" pitchFamily="34" charset="0"/>
                <a:cs typeface="Arial" panose="020B0604020202020204" pitchFamily="34" charset="0"/>
              </a:rPr>
              <a:t>"Any right-minded person has got to say 'now hold on a minute that's not on'," he said</a:t>
            </a:r>
          </a:p>
          <a:p>
            <a:pPr>
              <a:lnSpc>
                <a:spcPct val="120000"/>
              </a:lnSpc>
            </a:pPr>
            <a:r>
              <a:rPr lang="en-US" dirty="0">
                <a:latin typeface="Arial" panose="020B0604020202020204" pitchFamily="34" charset="0"/>
                <a:cs typeface="Arial" panose="020B0604020202020204" pitchFamily="34" charset="0"/>
              </a:rPr>
              <a:t>"We're turning into a police state if that's where we're at and I'm resisting it".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8D38A3C-332B-4B57-9242-67A85052239C}"/>
              </a:ext>
            </a:extLst>
          </p:cNvPr>
          <p:cNvPicPr>
            <a:picLocks noChangeAspect="1"/>
          </p:cNvPicPr>
          <p:nvPr/>
        </p:nvPicPr>
        <p:blipFill>
          <a:blip r:embed="rId2"/>
          <a:stretch>
            <a:fillRect/>
          </a:stretch>
        </p:blipFill>
        <p:spPr>
          <a:xfrm>
            <a:off x="6709025" y="248575"/>
            <a:ext cx="4944594" cy="62029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Slide Number Placeholder 1">
            <a:extLst>
              <a:ext uri="{FF2B5EF4-FFF2-40B4-BE49-F238E27FC236}">
                <a16:creationId xmlns:a16="http://schemas.microsoft.com/office/drawing/2014/main" id="{A0C3E8BD-AA4B-A54F-1CE2-AE5AFD10A53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E1FE-B6DA-42E9-95F4-113E51B912D8}"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408382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3562AC-5DFB-658F-D687-FDE3EFEB63D3}"/>
              </a:ext>
            </a:extLst>
          </p:cNvPr>
          <p:cNvSpPr>
            <a:spLocks noGrp="1"/>
          </p:cNvSpPr>
          <p:nvPr>
            <p:ph type="title"/>
          </p:nvPr>
        </p:nvSpPr>
        <p:spPr>
          <a:xfrm>
            <a:off x="601894" y="2237001"/>
            <a:ext cx="11141468" cy="1325563"/>
          </a:xfrm>
        </p:spPr>
        <p:txBody>
          <a:bodyPr>
            <a:noAutofit/>
          </a:bodyPr>
          <a:lstStyle/>
          <a:p>
            <a:r>
              <a:rPr lang="en-GB" sz="6000" dirty="0">
                <a:solidFill>
                  <a:schemeClr val="bg1"/>
                </a:solidFill>
              </a:rPr>
              <a:t>Freedom of expression is important</a:t>
            </a:r>
          </a:p>
        </p:txBody>
      </p:sp>
      <p:sp>
        <p:nvSpPr>
          <p:cNvPr id="4" name="Slide Number Placeholder 3">
            <a:extLst>
              <a:ext uri="{FF2B5EF4-FFF2-40B4-BE49-F238E27FC236}">
                <a16:creationId xmlns:a16="http://schemas.microsoft.com/office/drawing/2014/main" id="{838EC3D7-69F9-1F38-300F-A6247BA9B967}"/>
              </a:ext>
            </a:extLst>
          </p:cNvPr>
          <p:cNvSpPr>
            <a:spLocks noGrp="1"/>
          </p:cNvSpPr>
          <p:nvPr>
            <p:ph type="sldNum" sz="quarter" idx="12"/>
          </p:nvPr>
        </p:nvSpPr>
        <p:spPr/>
        <p:txBody>
          <a:bodyPr/>
          <a:lstStyle/>
          <a:p>
            <a:fld id="{8E3E7572-8D7A-4C70-B50C-6BE09701D35A}" type="slidenum">
              <a:rPr lang="en-GB" smtClean="0"/>
              <a:t>5</a:t>
            </a:fld>
            <a:endParaRPr lang="en-GB"/>
          </a:p>
        </p:txBody>
      </p:sp>
    </p:spTree>
    <p:extLst>
      <p:ext uri="{BB962C8B-B14F-4D97-AF65-F5344CB8AC3E}">
        <p14:creationId xmlns:p14="http://schemas.microsoft.com/office/powerpoint/2010/main" val="288910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2"/>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A6BD8108-CFB0-9895-5F36-3151895CF6ED}"/>
              </a:ext>
            </a:extLst>
          </p:cNvPr>
          <p:cNvPicPr>
            <a:picLocks noChangeAspect="1"/>
          </p:cNvPicPr>
          <p:nvPr/>
        </p:nvPicPr>
        <p:blipFill>
          <a:blip r:embed="rId3"/>
          <a:stretch>
            <a:fillRect/>
          </a:stretch>
        </p:blipFill>
        <p:spPr>
          <a:xfrm>
            <a:off x="467088" y="752431"/>
            <a:ext cx="5591175" cy="9429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60E735B3-BD4E-CAB9-7E3F-C6F9F1F4F4C5}"/>
              </a:ext>
            </a:extLst>
          </p:cNvPr>
          <p:cNvPicPr>
            <a:picLocks noChangeAspect="1"/>
          </p:cNvPicPr>
          <p:nvPr/>
        </p:nvPicPr>
        <p:blipFill>
          <a:blip r:embed="rId4"/>
          <a:stretch>
            <a:fillRect/>
          </a:stretch>
        </p:blipFill>
        <p:spPr>
          <a:xfrm>
            <a:off x="467088" y="2117173"/>
            <a:ext cx="5591175" cy="22833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F362C414-E0AA-FA5D-0F84-CDAD5BF93AA9}"/>
              </a:ext>
            </a:extLst>
          </p:cNvPr>
          <p:cNvPicPr>
            <a:picLocks noChangeAspect="1"/>
          </p:cNvPicPr>
          <p:nvPr/>
        </p:nvPicPr>
        <p:blipFill>
          <a:blip r:embed="rId5"/>
          <a:stretch>
            <a:fillRect/>
          </a:stretch>
        </p:blipFill>
        <p:spPr>
          <a:xfrm>
            <a:off x="467088" y="4740826"/>
            <a:ext cx="5628912" cy="13939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Rectangle: Rounded Corners 11">
            <a:extLst>
              <a:ext uri="{FF2B5EF4-FFF2-40B4-BE49-F238E27FC236}">
                <a16:creationId xmlns:a16="http://schemas.microsoft.com/office/drawing/2014/main" id="{E361CCE9-FF33-C35B-EF39-0872F64F5B38}"/>
              </a:ext>
            </a:extLst>
          </p:cNvPr>
          <p:cNvSpPr/>
          <p:nvPr/>
        </p:nvSpPr>
        <p:spPr>
          <a:xfrm>
            <a:off x="944578" y="2571847"/>
            <a:ext cx="4196589" cy="1748226"/>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Rounded Corners 12">
            <a:extLst>
              <a:ext uri="{FF2B5EF4-FFF2-40B4-BE49-F238E27FC236}">
                <a16:creationId xmlns:a16="http://schemas.microsoft.com/office/drawing/2014/main" id="{674F6CBA-A2CE-F199-7FA0-DCF9DB85E0A3}"/>
              </a:ext>
            </a:extLst>
          </p:cNvPr>
          <p:cNvSpPr/>
          <p:nvPr/>
        </p:nvSpPr>
        <p:spPr>
          <a:xfrm>
            <a:off x="246580" y="4582274"/>
            <a:ext cx="6102849" cy="1684962"/>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Rounded Corners 13">
            <a:extLst>
              <a:ext uri="{FF2B5EF4-FFF2-40B4-BE49-F238E27FC236}">
                <a16:creationId xmlns:a16="http://schemas.microsoft.com/office/drawing/2014/main" id="{9AF367E6-1AC1-AE4D-6B7F-B1615BA1BD58}"/>
              </a:ext>
            </a:extLst>
          </p:cNvPr>
          <p:cNvSpPr/>
          <p:nvPr/>
        </p:nvSpPr>
        <p:spPr>
          <a:xfrm>
            <a:off x="1019262" y="1147465"/>
            <a:ext cx="4420485" cy="547941"/>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lide Number Placeholder 2">
            <a:extLst>
              <a:ext uri="{FF2B5EF4-FFF2-40B4-BE49-F238E27FC236}">
                <a16:creationId xmlns:a16="http://schemas.microsoft.com/office/drawing/2014/main" id="{D5E2B153-AD56-00C8-1246-428FDCC49B4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705632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1000"/>
                                        <p:tgtEl>
                                          <p:spTgt spid="13"/>
                                        </p:tgtEl>
                                      </p:cBhvr>
                                    </p:animEffect>
                                    <p:anim calcmode="lin" valueType="num">
                                      <p:cBhvr>
                                        <p:cTn id="22" dur="1000" fill="hold"/>
                                        <p:tgtEl>
                                          <p:spTgt spid="13"/>
                                        </p:tgtEl>
                                        <p:attrNameLst>
                                          <p:attrName>ppt_x</p:attrName>
                                        </p:attrNameLst>
                                      </p:cBhvr>
                                      <p:tavLst>
                                        <p:tav tm="0">
                                          <p:val>
                                            <p:strVal val="#ppt_x"/>
                                          </p:val>
                                        </p:tav>
                                        <p:tav tm="100000">
                                          <p:val>
                                            <p:strVal val="#ppt_x"/>
                                          </p:val>
                                        </p:tav>
                                      </p:tavLst>
                                    </p:anim>
                                    <p:anim calcmode="lin" valueType="num">
                                      <p:cBhvr>
                                        <p:cTn id="2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5B60-9421-F5B7-8D07-D9A492A47D74}"/>
              </a:ext>
            </a:extLst>
          </p:cNvPr>
          <p:cNvSpPr>
            <a:spLocks noGrp="1"/>
          </p:cNvSpPr>
          <p:nvPr>
            <p:ph type="title"/>
          </p:nvPr>
        </p:nvSpPr>
        <p:spPr>
          <a:xfrm>
            <a:off x="838200" y="365125"/>
            <a:ext cx="4870457" cy="1325563"/>
          </a:xfrm>
        </p:spPr>
        <p:txBody>
          <a:bodyPr/>
          <a:lstStyle/>
          <a:p>
            <a:endParaRPr lang="en-GB" dirty="0"/>
          </a:p>
        </p:txBody>
      </p:sp>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838200" y="1825625"/>
            <a:ext cx="4870457" cy="4351338"/>
          </a:xfrm>
        </p:spPr>
        <p:txBody>
          <a:bodyPr/>
          <a:lstStyle/>
          <a:p>
            <a:endParaRPr lang="en-GB" dirty="0"/>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2"/>
          <a:stretch>
            <a:fillRect/>
          </a:stretch>
        </p:blipFill>
        <p:spPr>
          <a:xfrm>
            <a:off x="8111799" y="1115072"/>
            <a:ext cx="3409952" cy="43246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0DFA84A9-4F09-11A1-8E99-EB408905E246}"/>
              </a:ext>
            </a:extLst>
          </p:cNvPr>
          <p:cNvPicPr>
            <a:picLocks noChangeAspect="1"/>
          </p:cNvPicPr>
          <p:nvPr/>
        </p:nvPicPr>
        <p:blipFill>
          <a:blip r:embed="rId3"/>
          <a:stretch>
            <a:fillRect/>
          </a:stretch>
        </p:blipFill>
        <p:spPr>
          <a:xfrm>
            <a:off x="341678" y="1191593"/>
            <a:ext cx="7477048" cy="44748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Rectangle: Rounded Corners 7">
            <a:extLst>
              <a:ext uri="{FF2B5EF4-FFF2-40B4-BE49-F238E27FC236}">
                <a16:creationId xmlns:a16="http://schemas.microsoft.com/office/drawing/2014/main" id="{13DE1947-031D-67BC-A4E6-64BF96228756}"/>
              </a:ext>
            </a:extLst>
          </p:cNvPr>
          <p:cNvSpPr/>
          <p:nvPr/>
        </p:nvSpPr>
        <p:spPr>
          <a:xfrm>
            <a:off x="1131683" y="3811712"/>
            <a:ext cx="5151422" cy="1715785"/>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1DA48FB6-DA68-1EC6-6C27-69F8BB8297B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707376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401216" y="462709"/>
            <a:ext cx="5856365" cy="5900770"/>
          </a:xfrm>
          <a:solidFill>
            <a:srgbClr val="7030A0"/>
          </a:solidFill>
        </p:spPr>
        <p:txBody>
          <a:bodyPr>
            <a:normAutofit fontScale="92500" lnSpcReduction="10000"/>
          </a:bodyPr>
          <a:lstStyle/>
          <a:p>
            <a:pPr marL="0" indent="0">
              <a:buNone/>
            </a:pPr>
            <a:r>
              <a:rPr lang="en-GB" dirty="0">
                <a:solidFill>
                  <a:schemeClr val="bg1"/>
                </a:solidFill>
              </a:rPr>
              <a:t>Article 10.1 European Convention on Human Rights</a:t>
            </a:r>
          </a:p>
          <a:p>
            <a:pPr marL="0" indent="0">
              <a:buNone/>
            </a:pPr>
            <a:endParaRPr lang="en-GB" dirty="0">
              <a:solidFill>
                <a:schemeClr val="bg1"/>
              </a:solidFill>
            </a:endParaRPr>
          </a:p>
          <a:p>
            <a:pPr marL="0" indent="0">
              <a:buNone/>
            </a:pPr>
            <a:r>
              <a:rPr lang="en-GB" dirty="0">
                <a:solidFill>
                  <a:schemeClr val="bg1"/>
                </a:solidFill>
              </a:rPr>
              <a:t>“Everyone has the right to freedom of expression. This right shall include the freedom to hold opinions and to receive and impart information and ideas without interference by public authorities and regardless of frontiers.”</a:t>
            </a:r>
          </a:p>
          <a:p>
            <a:pPr marL="0" indent="0">
              <a:buNone/>
            </a:pPr>
            <a:endParaRPr lang="en-GB" dirty="0">
              <a:solidFill>
                <a:schemeClr val="bg1"/>
              </a:solidFill>
            </a:endParaRPr>
          </a:p>
          <a:p>
            <a:pPr marL="0" indent="0">
              <a:buNone/>
            </a:pPr>
            <a:endParaRPr lang="en-GB" dirty="0">
              <a:solidFill>
                <a:schemeClr val="bg1"/>
              </a:solidFill>
            </a:endParaRPr>
          </a:p>
          <a:p>
            <a:pPr marL="0" indent="0">
              <a:buNone/>
            </a:pPr>
            <a:r>
              <a:rPr lang="en-GB" dirty="0">
                <a:solidFill>
                  <a:schemeClr val="bg1"/>
                </a:solidFill>
              </a:rPr>
              <a:t>“Speak what we feel, not what we ought to say”</a:t>
            </a:r>
          </a:p>
          <a:p>
            <a:pPr marL="0" indent="0">
              <a:buNone/>
            </a:pPr>
            <a:r>
              <a:rPr lang="en-GB" sz="2400" dirty="0">
                <a:solidFill>
                  <a:schemeClr val="bg1"/>
                </a:solidFill>
              </a:rPr>
              <a:t>King Lear Act V, scene 3</a:t>
            </a:r>
          </a:p>
          <a:p>
            <a:pPr marL="0" indent="0">
              <a:buNone/>
            </a:pPr>
            <a:r>
              <a:rPr lang="en-GB" sz="2400" dirty="0">
                <a:solidFill>
                  <a:schemeClr val="bg1"/>
                </a:solidFill>
              </a:rPr>
              <a:t>Edgar, son of Gloucester</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2"/>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A8BC7239-6701-1DB2-44BF-9B4DBE40CF6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192156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5B60-9421-F5B7-8D07-D9A492A47D74}"/>
              </a:ext>
            </a:extLst>
          </p:cNvPr>
          <p:cNvSpPr>
            <a:spLocks noGrp="1"/>
          </p:cNvSpPr>
          <p:nvPr>
            <p:ph type="title"/>
          </p:nvPr>
        </p:nvSpPr>
        <p:spPr>
          <a:xfrm>
            <a:off x="838200" y="365125"/>
            <a:ext cx="4870457" cy="1325563"/>
          </a:xfrm>
        </p:spPr>
        <p:txBody>
          <a:bodyPr/>
          <a:lstStyle/>
          <a:p>
            <a:r>
              <a:rPr lang="en-GB" dirty="0"/>
              <a:t>Outline of the case</a:t>
            </a:r>
          </a:p>
        </p:txBody>
      </p:sp>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838200" y="1825624"/>
            <a:ext cx="5346843" cy="4375999"/>
          </a:xfrm>
        </p:spPr>
        <p:txBody>
          <a:bodyPr>
            <a:normAutofit fontScale="92500"/>
          </a:bodyPr>
          <a:lstStyle/>
          <a:p>
            <a:r>
              <a:rPr lang="en-GB" dirty="0"/>
              <a:t>Harry Miller Tweeted comments about transgender issues</a:t>
            </a:r>
          </a:p>
          <a:p>
            <a:r>
              <a:rPr lang="en-GB" dirty="0"/>
              <a:t>[These were lyrics of a song]</a:t>
            </a:r>
          </a:p>
          <a:p>
            <a:r>
              <a:rPr lang="en-GB" dirty="0"/>
              <a:t>Mrs B reported these as transphobic</a:t>
            </a:r>
          </a:p>
          <a:p>
            <a:r>
              <a:rPr lang="en-GB" dirty="0"/>
              <a:t>Under CoP Hate Crime Operational Guidance (HCOG) this was recorded as a non-crime hate incident</a:t>
            </a:r>
          </a:p>
          <a:p>
            <a:r>
              <a:rPr lang="en-GB" dirty="0"/>
              <a:t>Officer spoke to the claimant who then complained about his treatment by the police</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2"/>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CF3E6D87-59A7-087A-D531-61D13DCD98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783717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5B60-9421-F5B7-8D07-D9A492A47D74}"/>
              </a:ext>
            </a:extLst>
          </p:cNvPr>
          <p:cNvSpPr>
            <a:spLocks noGrp="1"/>
          </p:cNvSpPr>
          <p:nvPr>
            <p:ph type="title"/>
          </p:nvPr>
        </p:nvSpPr>
        <p:spPr>
          <a:xfrm>
            <a:off x="838199" y="365125"/>
            <a:ext cx="7463673" cy="1823271"/>
          </a:xfrm>
        </p:spPr>
        <p:txBody>
          <a:bodyPr>
            <a:normAutofit/>
          </a:bodyPr>
          <a:lstStyle/>
          <a:p>
            <a:r>
              <a:rPr lang="en-GB" dirty="0"/>
              <a:t>22.11.2018</a:t>
            </a:r>
            <a:br>
              <a:rPr lang="en-GB" dirty="0"/>
            </a:br>
            <a:r>
              <a:rPr lang="en-GB" dirty="0"/>
              <a:t>Lyrics re-tweeted [Ali Bee]</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3"/>
          <a:stretch>
            <a:fillRect/>
          </a:stretch>
        </p:blipFill>
        <p:spPr>
          <a:xfrm>
            <a:off x="8301873" y="1631526"/>
            <a:ext cx="3411523" cy="43266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Online Media 3" title="you're a man">
            <a:hlinkClick r:id="" action="ppaction://media"/>
            <a:extLst>
              <a:ext uri="{FF2B5EF4-FFF2-40B4-BE49-F238E27FC236}">
                <a16:creationId xmlns:a16="http://schemas.microsoft.com/office/drawing/2014/main" id="{111365B5-8C75-AFF7-8318-7A68D280D65B}"/>
              </a:ext>
            </a:extLst>
          </p:cNvPr>
          <p:cNvPicPr>
            <a:picLocks noRot="1" noChangeAspect="1"/>
          </p:cNvPicPr>
          <p:nvPr>
            <a:videoFile r:link="rId1"/>
          </p:nvPr>
        </p:nvPicPr>
        <p:blipFill>
          <a:blip r:embed="rId4"/>
          <a:stretch>
            <a:fillRect/>
          </a:stretch>
        </p:blipFill>
        <p:spPr>
          <a:xfrm>
            <a:off x="961490" y="2188396"/>
            <a:ext cx="6672209" cy="3769798"/>
          </a:xfrm>
          <a:prstGeom prst="rect">
            <a:avLst/>
          </a:prstGeom>
        </p:spPr>
      </p:pic>
      <p:sp>
        <p:nvSpPr>
          <p:cNvPr id="6" name="Slide Number Placeholder 5">
            <a:extLst>
              <a:ext uri="{FF2B5EF4-FFF2-40B4-BE49-F238E27FC236}">
                <a16:creationId xmlns:a16="http://schemas.microsoft.com/office/drawing/2014/main" id="{E1146075-EC1F-8C0A-5134-A5FCEA655BC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755451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C1FD-CB43-E8BD-93FF-4461549302A7}"/>
              </a:ext>
            </a:extLst>
          </p:cNvPr>
          <p:cNvSpPr>
            <a:spLocks noGrp="1"/>
          </p:cNvSpPr>
          <p:nvPr>
            <p:ph type="title"/>
          </p:nvPr>
        </p:nvSpPr>
        <p:spPr>
          <a:xfrm>
            <a:off x="7161088" y="365125"/>
            <a:ext cx="4192712" cy="1504518"/>
          </a:xfrm>
        </p:spPr>
        <p:txBody>
          <a:bodyPr/>
          <a:lstStyle/>
          <a:p>
            <a:pPr algn="r"/>
            <a:r>
              <a:rPr lang="en-GB" dirty="0"/>
              <a:t>Mr Miller was stunned</a:t>
            </a:r>
          </a:p>
        </p:txBody>
      </p:sp>
      <p:pic>
        <p:nvPicPr>
          <p:cNvPr id="7" name="Picture 6">
            <a:extLst>
              <a:ext uri="{FF2B5EF4-FFF2-40B4-BE49-F238E27FC236}">
                <a16:creationId xmlns:a16="http://schemas.microsoft.com/office/drawing/2014/main" id="{FAD011DC-F02C-2EE5-DE6E-6C1A94DDA834}"/>
              </a:ext>
            </a:extLst>
          </p:cNvPr>
          <p:cNvPicPr>
            <a:picLocks noChangeAspect="1"/>
          </p:cNvPicPr>
          <p:nvPr/>
        </p:nvPicPr>
        <p:blipFill>
          <a:blip r:embed="rId2"/>
          <a:stretch>
            <a:fillRect/>
          </a:stretch>
        </p:blipFill>
        <p:spPr>
          <a:xfrm>
            <a:off x="6644665" y="1946275"/>
            <a:ext cx="4904398" cy="2965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Slide Number Placeholder 9">
            <a:extLst>
              <a:ext uri="{FF2B5EF4-FFF2-40B4-BE49-F238E27FC236}">
                <a16:creationId xmlns:a16="http://schemas.microsoft.com/office/drawing/2014/main" id="{7147899E-AE5F-75D0-58B4-F86A29E54AC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256BA45-D3E4-3266-E26D-31A8841BE9AF}"/>
              </a:ext>
            </a:extLst>
          </p:cNvPr>
          <p:cNvPicPr>
            <a:picLocks noChangeAspect="1"/>
          </p:cNvPicPr>
          <p:nvPr/>
        </p:nvPicPr>
        <p:blipFill>
          <a:blip r:embed="rId3"/>
          <a:stretch>
            <a:fillRect/>
          </a:stretch>
        </p:blipFill>
        <p:spPr>
          <a:xfrm>
            <a:off x="841625" y="1027906"/>
            <a:ext cx="5394649" cy="49988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Rectangle 11">
            <a:extLst>
              <a:ext uri="{FF2B5EF4-FFF2-40B4-BE49-F238E27FC236}">
                <a16:creationId xmlns:a16="http://schemas.microsoft.com/office/drawing/2014/main" id="{997D0883-4D7C-7788-CE15-62C998A0D2B8}"/>
              </a:ext>
            </a:extLst>
          </p:cNvPr>
          <p:cNvSpPr/>
          <p:nvPr/>
        </p:nvSpPr>
        <p:spPr>
          <a:xfrm>
            <a:off x="841625" y="3339101"/>
            <a:ext cx="5254375" cy="188017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7D70080C-6FE1-920A-8E6A-6232F7D1EE48}"/>
              </a:ext>
            </a:extLst>
          </p:cNvPr>
          <p:cNvCxnSpPr>
            <a:cxnSpLocks/>
          </p:cNvCxnSpPr>
          <p:nvPr/>
        </p:nvCxnSpPr>
        <p:spPr>
          <a:xfrm>
            <a:off x="7808360" y="2445249"/>
            <a:ext cx="339047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6546625-22E0-C82F-AC18-F42E1F2935F6}"/>
              </a:ext>
            </a:extLst>
          </p:cNvPr>
          <p:cNvCxnSpPr>
            <a:cxnSpLocks/>
          </p:cNvCxnSpPr>
          <p:nvPr/>
        </p:nvCxnSpPr>
        <p:spPr>
          <a:xfrm>
            <a:off x="7963329" y="2885325"/>
            <a:ext cx="339047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BC88A40-D9DC-647D-AF1B-68F74807B9EA}"/>
              </a:ext>
            </a:extLst>
          </p:cNvPr>
          <p:cNvCxnSpPr>
            <a:cxnSpLocks/>
          </p:cNvCxnSpPr>
          <p:nvPr/>
        </p:nvCxnSpPr>
        <p:spPr>
          <a:xfrm>
            <a:off x="6655942" y="3337388"/>
            <a:ext cx="3053137"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143514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0-#ppt_w/2"/>
                                          </p:val>
                                        </p:tav>
                                        <p:tav tm="100000">
                                          <p:val>
                                            <p:strVal val="#ppt_x"/>
                                          </p:val>
                                        </p:tav>
                                      </p:tavLst>
                                    </p:anim>
                                    <p:anim calcmode="lin" valueType="num">
                                      <p:cBhvr additive="base">
                                        <p:cTn id="15"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 calcmode="lin" valueType="num">
                                      <p:cBhvr additive="base">
                                        <p:cTn id="20" dur="500" fill="hold"/>
                                        <p:tgtEl>
                                          <p:spTgt spid="16"/>
                                        </p:tgtEl>
                                        <p:attrNameLst>
                                          <p:attrName>ppt_x</p:attrName>
                                        </p:attrNameLst>
                                      </p:cBhvr>
                                      <p:tavLst>
                                        <p:tav tm="0">
                                          <p:val>
                                            <p:strVal val="0-#ppt_w/2"/>
                                          </p:val>
                                        </p:tav>
                                        <p:tav tm="100000">
                                          <p:val>
                                            <p:strVal val="#ppt_x"/>
                                          </p:val>
                                        </p:tav>
                                      </p:tavLst>
                                    </p:anim>
                                    <p:anim calcmode="lin" valueType="num">
                                      <p:cBhvr additive="base">
                                        <p:cTn id="21"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17"/>
                                        </p:tgtEl>
                                        <p:attrNameLst>
                                          <p:attrName>style.visibility</p:attrName>
                                        </p:attrNameLst>
                                      </p:cBhvr>
                                      <p:to>
                                        <p:strVal val="visible"/>
                                      </p:to>
                                    </p:set>
                                    <p:anim calcmode="lin" valueType="num">
                                      <p:cBhvr additive="base">
                                        <p:cTn id="26" dur="500" fill="hold"/>
                                        <p:tgtEl>
                                          <p:spTgt spid="17"/>
                                        </p:tgtEl>
                                        <p:attrNameLst>
                                          <p:attrName>ppt_x</p:attrName>
                                        </p:attrNameLst>
                                      </p:cBhvr>
                                      <p:tavLst>
                                        <p:tav tm="0">
                                          <p:val>
                                            <p:strVal val="0-#ppt_w/2"/>
                                          </p:val>
                                        </p:tav>
                                        <p:tav tm="100000">
                                          <p:val>
                                            <p:strVal val="#ppt_x"/>
                                          </p:val>
                                        </p:tav>
                                      </p:tavLst>
                                    </p:anim>
                                    <p:anim calcmode="lin" valueType="num">
                                      <p:cBhvr additive="base">
                                        <p:cTn id="27"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38442-F50B-F118-86AD-0A4419980D85}"/>
              </a:ext>
            </a:extLst>
          </p:cNvPr>
          <p:cNvSpPr>
            <a:spLocks noGrp="1"/>
          </p:cNvSpPr>
          <p:nvPr>
            <p:ph type="title"/>
          </p:nvPr>
        </p:nvSpPr>
        <p:spPr/>
        <p:txBody>
          <a:bodyPr/>
          <a:lstStyle/>
          <a:p>
            <a:r>
              <a:rPr lang="en-GB" dirty="0"/>
              <a:t>Do you remember Constable Savage?</a:t>
            </a:r>
          </a:p>
        </p:txBody>
      </p:sp>
      <p:pic>
        <p:nvPicPr>
          <p:cNvPr id="5" name="Picture 4">
            <a:extLst>
              <a:ext uri="{FF2B5EF4-FFF2-40B4-BE49-F238E27FC236}">
                <a16:creationId xmlns:a16="http://schemas.microsoft.com/office/drawing/2014/main" id="{AD9B6AD9-AE3F-24C8-0EE9-48177B7AD754}"/>
              </a:ext>
            </a:extLst>
          </p:cNvPr>
          <p:cNvPicPr>
            <a:picLocks noChangeAspect="1"/>
          </p:cNvPicPr>
          <p:nvPr/>
        </p:nvPicPr>
        <p:blipFill>
          <a:blip r:embed="rId2"/>
          <a:stretch>
            <a:fillRect/>
          </a:stretch>
        </p:blipFill>
        <p:spPr>
          <a:xfrm>
            <a:off x="838200" y="1907693"/>
            <a:ext cx="5820239" cy="33961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B7E9BBB5-66A3-8941-8DEC-D5775B759890}"/>
              </a:ext>
            </a:extLst>
          </p:cNvPr>
          <p:cNvSpPr/>
          <p:nvPr/>
        </p:nvSpPr>
        <p:spPr>
          <a:xfrm>
            <a:off x="968906" y="2479731"/>
            <a:ext cx="5558826" cy="82386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F5141EA-54D0-F5EA-46EC-4D0020DE24EC}"/>
              </a:ext>
            </a:extLst>
          </p:cNvPr>
          <p:cNvSpPr txBox="1"/>
          <p:nvPr/>
        </p:nvSpPr>
        <p:spPr>
          <a:xfrm>
            <a:off x="7411281" y="5400399"/>
            <a:ext cx="379522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https://youtu.be/teSPN8sVbFU?t=22</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Picture 7">
            <a:extLst>
              <a:ext uri="{FF2B5EF4-FFF2-40B4-BE49-F238E27FC236}">
                <a16:creationId xmlns:a16="http://schemas.microsoft.com/office/drawing/2014/main" id="{DFFBFFAE-DA06-6818-BC7C-D1B0ECB64D4B}"/>
              </a:ext>
            </a:extLst>
          </p:cNvPr>
          <p:cNvPicPr>
            <a:picLocks noChangeAspect="1"/>
          </p:cNvPicPr>
          <p:nvPr/>
        </p:nvPicPr>
        <p:blipFill>
          <a:blip r:embed="rId4"/>
          <a:stretch>
            <a:fillRect/>
          </a:stretch>
        </p:blipFill>
        <p:spPr>
          <a:xfrm>
            <a:off x="7049089" y="2327295"/>
            <a:ext cx="4519612" cy="2976562"/>
          </a:xfrm>
          <a:prstGeom prst="rect">
            <a:avLst/>
          </a:prstGeom>
        </p:spPr>
      </p:pic>
      <p:sp>
        <p:nvSpPr>
          <p:cNvPr id="10" name="Slide Number Placeholder 9">
            <a:extLst>
              <a:ext uri="{FF2B5EF4-FFF2-40B4-BE49-F238E27FC236}">
                <a16:creationId xmlns:a16="http://schemas.microsoft.com/office/drawing/2014/main" id="{0B7DBB6C-A26C-CD3C-F3DF-2BC366EF9D6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625834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166F4-5081-8BD1-F802-45ACAAEE9CE0}"/>
              </a:ext>
            </a:extLst>
          </p:cNvPr>
          <p:cNvSpPr>
            <a:spLocks noGrp="1"/>
          </p:cNvSpPr>
          <p:nvPr>
            <p:ph type="title"/>
          </p:nvPr>
        </p:nvSpPr>
        <p:spPr>
          <a:xfrm>
            <a:off x="838200" y="365125"/>
            <a:ext cx="10515600" cy="2350889"/>
          </a:xfrm>
        </p:spPr>
        <p:txBody>
          <a:bodyPr>
            <a:normAutofit/>
          </a:bodyPr>
          <a:lstStyle/>
          <a:p>
            <a:r>
              <a:rPr lang="en-GB" dirty="0"/>
              <a:t>Ali Bee: satirist and feminist</a:t>
            </a:r>
            <a:br>
              <a:rPr lang="en-GB" dirty="0"/>
            </a:br>
            <a:br>
              <a:rPr lang="en-GB" dirty="0"/>
            </a:br>
            <a:r>
              <a:rPr lang="en-GB" dirty="0"/>
              <a:t>… also has a song about the thought police</a:t>
            </a:r>
          </a:p>
        </p:txBody>
      </p:sp>
      <p:pic>
        <p:nvPicPr>
          <p:cNvPr id="4" name="Online Media 3" title="The Thought Police Are Coming.">
            <a:hlinkClick r:id="" action="ppaction://media"/>
            <a:extLst>
              <a:ext uri="{FF2B5EF4-FFF2-40B4-BE49-F238E27FC236}">
                <a16:creationId xmlns:a16="http://schemas.microsoft.com/office/drawing/2014/main" id="{C2140576-B51C-6B66-F69B-244CE8368E08}"/>
              </a:ext>
            </a:extLst>
          </p:cNvPr>
          <p:cNvPicPr>
            <a:picLocks noGrp="1" noRot="1" noChangeAspect="1"/>
          </p:cNvPicPr>
          <p:nvPr>
            <p:ph idx="1"/>
            <a:videoFile r:link="rId1"/>
          </p:nvPr>
        </p:nvPicPr>
        <p:blipFill>
          <a:blip r:embed="rId3"/>
          <a:stretch>
            <a:fillRect/>
          </a:stretch>
        </p:blipFill>
        <p:spPr>
          <a:xfrm>
            <a:off x="3068209" y="2887321"/>
            <a:ext cx="5836281" cy="3297722"/>
          </a:xfrm>
          <a:prstGeom prst="rect">
            <a:avLst/>
          </a:prstGeom>
        </p:spPr>
      </p:pic>
      <p:sp>
        <p:nvSpPr>
          <p:cNvPr id="5" name="Slide Number Placeholder 4">
            <a:extLst>
              <a:ext uri="{FF2B5EF4-FFF2-40B4-BE49-F238E27FC236}">
                <a16:creationId xmlns:a16="http://schemas.microsoft.com/office/drawing/2014/main" id="{171C5A4E-CE4B-5FFB-A179-E2435631622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39219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1E130D-1722-E5A7-5359-7CB8E43FAD66}"/>
              </a:ext>
            </a:extLst>
          </p:cNvPr>
          <p:cNvSpPr>
            <a:spLocks noGrp="1"/>
          </p:cNvSpPr>
          <p:nvPr>
            <p:ph type="title"/>
          </p:nvPr>
        </p:nvSpPr>
        <p:spPr>
          <a:xfrm>
            <a:off x="640080" y="325369"/>
            <a:ext cx="4368602" cy="1956841"/>
          </a:xfrm>
        </p:spPr>
        <p:txBody>
          <a:bodyPr anchor="b">
            <a:normAutofit/>
          </a:bodyPr>
          <a:lstStyle/>
          <a:p>
            <a:r>
              <a:rPr lang="en-GB" sz="5400"/>
              <a:t>Prof. Kathleen Stock</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6586408-FC65-9D9D-F9D4-A14860478611}"/>
              </a:ext>
            </a:extLst>
          </p:cNvPr>
          <p:cNvSpPr>
            <a:spLocks noGrp="1"/>
          </p:cNvSpPr>
          <p:nvPr>
            <p:ph idx="1"/>
          </p:nvPr>
        </p:nvSpPr>
        <p:spPr>
          <a:xfrm>
            <a:off x="640079" y="2827150"/>
            <a:ext cx="4671623" cy="3705481"/>
          </a:xfrm>
        </p:spPr>
        <p:txBody>
          <a:bodyPr>
            <a:normAutofit/>
          </a:bodyPr>
          <a:lstStyle/>
          <a:p>
            <a:r>
              <a:rPr lang="en-US" sz="2400" dirty="0"/>
              <a:t>“In my work, among other things I argue that there’s nothing wrong, either theoretically, linguistically, empirically, or politically, with the once-familiar idea that a woman is, definitionally, an adult human female…”</a:t>
            </a:r>
          </a:p>
          <a:p>
            <a:r>
              <a:rPr lang="en-US" sz="2400" dirty="0">
                <a:solidFill>
                  <a:srgbClr val="FF0000"/>
                </a:solidFill>
              </a:rPr>
              <a:t>“I am clear throughout my work that trans people are deserving of all human rights and dignity.” </a:t>
            </a:r>
          </a:p>
          <a:p>
            <a:endParaRPr lang="en-US" sz="2400" dirty="0"/>
          </a:p>
        </p:txBody>
      </p:sp>
      <p:pic>
        <p:nvPicPr>
          <p:cNvPr id="7" name="Picture 6">
            <a:extLst>
              <a:ext uri="{FF2B5EF4-FFF2-40B4-BE49-F238E27FC236}">
                <a16:creationId xmlns:a16="http://schemas.microsoft.com/office/drawing/2014/main" id="{38925D8C-347F-0199-0D68-A6B63155A431}"/>
              </a:ext>
            </a:extLst>
          </p:cNvPr>
          <p:cNvPicPr>
            <a:picLocks noChangeAspect="1"/>
          </p:cNvPicPr>
          <p:nvPr/>
        </p:nvPicPr>
        <p:blipFill rotWithShape="1">
          <a:blip r:embed="rId2"/>
          <a:srcRect l="29029" r="77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4210713A-20D5-9215-676F-3CCD0AA66BD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549454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8D80-8B29-5133-AC41-FA75BD996624}"/>
              </a:ext>
            </a:extLst>
          </p:cNvPr>
          <p:cNvSpPr>
            <a:spLocks noGrp="1"/>
          </p:cNvSpPr>
          <p:nvPr>
            <p:ph type="title"/>
          </p:nvPr>
        </p:nvSpPr>
        <p:spPr/>
        <p:txBody>
          <a:bodyPr/>
          <a:lstStyle/>
          <a:p>
            <a:r>
              <a:rPr lang="en-GB" dirty="0"/>
              <a:t>Conclusion – legality of the police’s treatment</a:t>
            </a:r>
          </a:p>
        </p:txBody>
      </p:sp>
      <p:sp>
        <p:nvSpPr>
          <p:cNvPr id="3" name="Content Placeholder 2">
            <a:extLst>
              <a:ext uri="{FF2B5EF4-FFF2-40B4-BE49-F238E27FC236}">
                <a16:creationId xmlns:a16="http://schemas.microsoft.com/office/drawing/2014/main" id="{3B98F2DE-1323-7985-8C2A-87BE034D0936}"/>
              </a:ext>
            </a:extLst>
          </p:cNvPr>
          <p:cNvSpPr>
            <a:spLocks noGrp="1"/>
          </p:cNvSpPr>
          <p:nvPr>
            <p:ph idx="1"/>
          </p:nvPr>
        </p:nvSpPr>
        <p:spPr>
          <a:xfrm>
            <a:off x="838200" y="1825625"/>
            <a:ext cx="5001285" cy="4351338"/>
          </a:xfrm>
        </p:spPr>
        <p:txBody>
          <a:bodyPr>
            <a:normAutofit/>
          </a:bodyPr>
          <a:lstStyle/>
          <a:p>
            <a:r>
              <a:rPr lang="en-US" dirty="0"/>
              <a:t>As Lord Steyn said in R (Daly) v Secretary of State for the Home Department [2001] 2 AC 532, 548, ‘in law, context is everything.’</a:t>
            </a:r>
          </a:p>
          <a:p>
            <a:r>
              <a:rPr lang="en-US" dirty="0"/>
              <a:t>256. … the undisputed facts plainly show that the police interfered with </a:t>
            </a:r>
            <a:r>
              <a:rPr lang="en-US" dirty="0">
                <a:solidFill>
                  <a:srgbClr val="FF0000"/>
                </a:solidFill>
              </a:rPr>
              <a:t>the Claimant’s right to freedom of expression</a:t>
            </a:r>
            <a:r>
              <a:rPr lang="en-US" dirty="0"/>
              <a:t>.</a:t>
            </a:r>
          </a:p>
          <a:p>
            <a:endParaRPr lang="en-US" dirty="0"/>
          </a:p>
          <a:p>
            <a:endParaRPr lang="en-GB" dirty="0"/>
          </a:p>
        </p:txBody>
      </p:sp>
      <p:pic>
        <p:nvPicPr>
          <p:cNvPr id="5" name="Picture 4">
            <a:extLst>
              <a:ext uri="{FF2B5EF4-FFF2-40B4-BE49-F238E27FC236}">
                <a16:creationId xmlns:a16="http://schemas.microsoft.com/office/drawing/2014/main" id="{B8B30A66-0650-EB0A-598F-1BDB40A0ADE5}"/>
              </a:ext>
            </a:extLst>
          </p:cNvPr>
          <p:cNvPicPr>
            <a:picLocks noChangeAspect="1"/>
          </p:cNvPicPr>
          <p:nvPr/>
        </p:nvPicPr>
        <p:blipFill>
          <a:blip r:embed="rId2"/>
          <a:stretch>
            <a:fillRect/>
          </a:stretch>
        </p:blipFill>
        <p:spPr>
          <a:xfrm>
            <a:off x="6001315" y="2459808"/>
            <a:ext cx="5796687" cy="25558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4" name="Straight Connector 3">
            <a:extLst>
              <a:ext uri="{FF2B5EF4-FFF2-40B4-BE49-F238E27FC236}">
                <a16:creationId xmlns:a16="http://schemas.microsoft.com/office/drawing/2014/main" id="{23389E88-F5D0-E7B6-1C7D-1F578CA61FD9}"/>
              </a:ext>
            </a:extLst>
          </p:cNvPr>
          <p:cNvCxnSpPr>
            <a:cxnSpLocks/>
          </p:cNvCxnSpPr>
          <p:nvPr/>
        </p:nvCxnSpPr>
        <p:spPr>
          <a:xfrm>
            <a:off x="6096000" y="2761307"/>
            <a:ext cx="5392848"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9BC67A0-54E0-4712-889E-563F71D76DCA}"/>
              </a:ext>
            </a:extLst>
          </p:cNvPr>
          <p:cNvCxnSpPr>
            <a:cxnSpLocks/>
          </p:cNvCxnSpPr>
          <p:nvPr/>
        </p:nvCxnSpPr>
        <p:spPr>
          <a:xfrm>
            <a:off x="6096000" y="3051018"/>
            <a:ext cx="5012602"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E6906B7-B7DE-C055-B7FF-F6D7C4E3C3D8}"/>
              </a:ext>
            </a:extLst>
          </p:cNvPr>
          <p:cNvCxnSpPr>
            <a:cxnSpLocks/>
          </p:cNvCxnSpPr>
          <p:nvPr/>
        </p:nvCxnSpPr>
        <p:spPr>
          <a:xfrm>
            <a:off x="6096000" y="3802455"/>
            <a:ext cx="3138535"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BCE0E7D-AE7E-1A94-C011-17022F699767}"/>
              </a:ext>
            </a:extLst>
          </p:cNvPr>
          <p:cNvCxnSpPr>
            <a:cxnSpLocks/>
          </p:cNvCxnSpPr>
          <p:nvPr/>
        </p:nvCxnSpPr>
        <p:spPr>
          <a:xfrm>
            <a:off x="8714714" y="4345663"/>
            <a:ext cx="2774134"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ED703DA-1DD1-6EAE-A2C6-4F4D065BC4D0}"/>
              </a:ext>
            </a:extLst>
          </p:cNvPr>
          <p:cNvCxnSpPr>
            <a:cxnSpLocks/>
          </p:cNvCxnSpPr>
          <p:nvPr/>
        </p:nvCxnSpPr>
        <p:spPr>
          <a:xfrm>
            <a:off x="6096000" y="4617267"/>
            <a:ext cx="278545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03449523-98CF-9C68-1503-C176EAA37DA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488289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0-#ppt_w/2"/>
                                          </p:val>
                                        </p:tav>
                                        <p:tav tm="100000">
                                          <p:val>
                                            <p:strVal val="#ppt_x"/>
                                          </p:val>
                                        </p:tav>
                                      </p:tavLst>
                                    </p:anim>
                                    <p:anim calcmode="lin" valueType="num">
                                      <p:cBhvr additive="base">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0-#ppt_w/2"/>
                                          </p:val>
                                        </p:tav>
                                        <p:tav tm="100000">
                                          <p:val>
                                            <p:strVal val="#ppt_x"/>
                                          </p:val>
                                        </p:tav>
                                      </p:tavLst>
                                    </p:anim>
                                    <p:anim calcmode="lin" valueType="num">
                                      <p:cBhvr additive="base">
                                        <p:cTn id="32"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 calcmode="lin" valueType="num">
                                      <p:cBhvr additive="base">
                                        <p:cTn id="4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639F4-44BE-A102-1278-9CD9CA0854A9}"/>
              </a:ext>
            </a:extLst>
          </p:cNvPr>
          <p:cNvSpPr>
            <a:spLocks noGrp="1"/>
          </p:cNvSpPr>
          <p:nvPr>
            <p:ph type="title"/>
          </p:nvPr>
        </p:nvSpPr>
        <p:spPr/>
        <p:txBody>
          <a:bodyPr/>
          <a:lstStyle/>
          <a:p>
            <a:r>
              <a:rPr lang="en-US" dirty="0"/>
              <a:t>Conclusion – legality of the police’s treatment</a:t>
            </a:r>
            <a:endParaRPr lang="en-GB" dirty="0"/>
          </a:p>
        </p:txBody>
      </p:sp>
      <p:sp>
        <p:nvSpPr>
          <p:cNvPr id="3" name="Content Placeholder 2">
            <a:extLst>
              <a:ext uri="{FF2B5EF4-FFF2-40B4-BE49-F238E27FC236}">
                <a16:creationId xmlns:a16="http://schemas.microsoft.com/office/drawing/2014/main" id="{2E1791D9-DBFE-A693-9762-A2E54B0DFD01}"/>
              </a:ext>
            </a:extLst>
          </p:cNvPr>
          <p:cNvSpPr>
            <a:spLocks noGrp="1"/>
          </p:cNvSpPr>
          <p:nvPr>
            <p:ph idx="1"/>
          </p:nvPr>
        </p:nvSpPr>
        <p:spPr/>
        <p:txBody>
          <a:bodyPr>
            <a:normAutofit/>
          </a:bodyPr>
          <a:lstStyle/>
          <a:p>
            <a:r>
              <a:rPr lang="en-US" dirty="0"/>
              <a:t>271. </a:t>
            </a:r>
            <a:r>
              <a:rPr lang="en-US" dirty="0">
                <a:solidFill>
                  <a:srgbClr val="FF0000"/>
                </a:solidFill>
              </a:rPr>
              <a:t>No reasonable person could have regarded the tweets as grossly offensive</a:t>
            </a:r>
            <a:r>
              <a:rPr lang="en-US" dirty="0"/>
              <a:t>, and certainly not having regard to the context in which they were sent, namely, as part of a debate on a matter of current controversy.</a:t>
            </a:r>
          </a:p>
          <a:p>
            <a:r>
              <a:rPr lang="en-US" dirty="0"/>
              <a:t>Nor could they be reasonably regarded as indecent or menacing. </a:t>
            </a:r>
          </a:p>
          <a:p>
            <a:r>
              <a:rPr lang="en-US" dirty="0"/>
              <a:t>The lyric which apparently most concerned PC Gul used the words ‘breasts’ and ‘vagina’. </a:t>
            </a:r>
          </a:p>
          <a:p>
            <a:r>
              <a:rPr lang="en-US" dirty="0"/>
              <a:t>The use of such words in twenty-first century United Kingdom is not indecent, or at least not in the satirical context in which they were deployed. </a:t>
            </a:r>
          </a:p>
        </p:txBody>
      </p:sp>
      <p:sp>
        <p:nvSpPr>
          <p:cNvPr id="5" name="Slide Number Placeholder 4">
            <a:extLst>
              <a:ext uri="{FF2B5EF4-FFF2-40B4-BE49-F238E27FC236}">
                <a16:creationId xmlns:a16="http://schemas.microsoft.com/office/drawing/2014/main" id="{D791FD13-BC2A-AA74-16C9-9876324439D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994559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639F4-44BE-A102-1278-9CD9CA0854A9}"/>
              </a:ext>
            </a:extLst>
          </p:cNvPr>
          <p:cNvSpPr>
            <a:spLocks noGrp="1"/>
          </p:cNvSpPr>
          <p:nvPr>
            <p:ph type="title"/>
          </p:nvPr>
        </p:nvSpPr>
        <p:spPr/>
        <p:txBody>
          <a:bodyPr/>
          <a:lstStyle/>
          <a:p>
            <a:r>
              <a:rPr lang="en-US" dirty="0"/>
              <a:t>Conclusion – legality of the police’s treatment</a:t>
            </a:r>
            <a:endParaRPr lang="en-GB" dirty="0"/>
          </a:p>
        </p:txBody>
      </p:sp>
      <p:sp>
        <p:nvSpPr>
          <p:cNvPr id="3" name="Content Placeholder 2">
            <a:extLst>
              <a:ext uri="{FF2B5EF4-FFF2-40B4-BE49-F238E27FC236}">
                <a16:creationId xmlns:a16="http://schemas.microsoft.com/office/drawing/2014/main" id="{2E1791D9-DBFE-A693-9762-A2E54B0DFD01}"/>
              </a:ext>
            </a:extLst>
          </p:cNvPr>
          <p:cNvSpPr>
            <a:spLocks noGrp="1"/>
          </p:cNvSpPr>
          <p:nvPr>
            <p:ph idx="1"/>
          </p:nvPr>
        </p:nvSpPr>
        <p:spPr/>
        <p:txBody>
          <a:bodyPr>
            <a:normAutofit/>
          </a:bodyPr>
          <a:lstStyle/>
          <a:p>
            <a:r>
              <a:rPr lang="en-US" dirty="0"/>
              <a:t>Nor was the use of the words ‘penis’ in one of the other tweets. Nor was there any evidence that the Claimant intended to be grossly offensive: </a:t>
            </a:r>
            <a:r>
              <a:rPr lang="en-US" dirty="0">
                <a:solidFill>
                  <a:srgbClr val="FF0000"/>
                </a:solidFill>
              </a:rPr>
              <a:t>he regarded himself as simply using sarcasm and satire as part of the gender recognition debate</a:t>
            </a:r>
            <a:r>
              <a:rPr lang="en-US" dirty="0"/>
              <a:t> in tweets to his Twitter followers. </a:t>
            </a:r>
          </a:p>
          <a:p>
            <a:r>
              <a:rPr lang="en-US" dirty="0"/>
              <a:t>As I have held, apart from </a:t>
            </a:r>
            <a:r>
              <a:rPr lang="en-US" dirty="0" err="1"/>
              <a:t>Mrs</a:t>
            </a:r>
            <a:r>
              <a:rPr lang="en-US" dirty="0"/>
              <a:t> B, there is no firm evidence about who read the tweets, or what their reaction was. </a:t>
            </a:r>
            <a:r>
              <a:rPr lang="en-US" dirty="0">
                <a:solidFill>
                  <a:srgbClr val="FF0000"/>
                </a:solidFill>
              </a:rPr>
              <a:t>I infer from this that apart from her, no-one else was remotely concerned by them</a:t>
            </a:r>
            <a:r>
              <a:rPr lang="en-US" dirty="0"/>
              <a:t>. However, the Claimant had no reason to know that </a:t>
            </a:r>
            <a:r>
              <a:rPr lang="en-US" dirty="0" err="1"/>
              <a:t>Mrs</a:t>
            </a:r>
            <a:r>
              <a:rPr lang="en-US" dirty="0"/>
              <a:t> B would read them and be offended</a:t>
            </a:r>
            <a:endParaRPr lang="en-GB" dirty="0"/>
          </a:p>
        </p:txBody>
      </p:sp>
      <p:sp>
        <p:nvSpPr>
          <p:cNvPr id="5" name="Slide Number Placeholder 4">
            <a:extLst>
              <a:ext uri="{FF2B5EF4-FFF2-40B4-BE49-F238E27FC236}">
                <a16:creationId xmlns:a16="http://schemas.microsoft.com/office/drawing/2014/main" id="{5FFC51D3-F142-6341-7F09-61DC4851D4C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7079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D665D-2ECC-460B-06A3-77A9FA3D676E}"/>
              </a:ext>
            </a:extLst>
          </p:cNvPr>
          <p:cNvSpPr>
            <a:spLocks noGrp="1"/>
          </p:cNvSpPr>
          <p:nvPr>
            <p:ph type="title"/>
          </p:nvPr>
        </p:nvSpPr>
        <p:spPr/>
        <p:txBody>
          <a:bodyPr/>
          <a:lstStyle/>
          <a:p>
            <a:r>
              <a:rPr lang="en-US" dirty="0"/>
              <a:t>Conclusion – legality of the police’s treatment</a:t>
            </a:r>
            <a:endParaRPr lang="en-GB" dirty="0"/>
          </a:p>
        </p:txBody>
      </p:sp>
      <p:sp>
        <p:nvSpPr>
          <p:cNvPr id="3" name="Content Placeholder 2">
            <a:extLst>
              <a:ext uri="{FF2B5EF4-FFF2-40B4-BE49-F238E27FC236}">
                <a16:creationId xmlns:a16="http://schemas.microsoft.com/office/drawing/2014/main" id="{D560DD5A-9DBA-47D3-6465-47E9E26BA7BA}"/>
              </a:ext>
            </a:extLst>
          </p:cNvPr>
          <p:cNvSpPr>
            <a:spLocks noGrp="1"/>
          </p:cNvSpPr>
          <p:nvPr>
            <p:ph idx="1"/>
          </p:nvPr>
        </p:nvSpPr>
        <p:spPr/>
        <p:txBody>
          <a:bodyPr>
            <a:normAutofit/>
          </a:bodyPr>
          <a:lstStyle/>
          <a:p>
            <a:r>
              <a:rPr lang="en-GB" dirty="0"/>
              <a:t>280. …</a:t>
            </a:r>
            <a:r>
              <a:rPr lang="en-US" dirty="0"/>
              <a:t>I hesitate to be overly critical of </a:t>
            </a:r>
            <a:r>
              <a:rPr lang="en-US" dirty="0" err="1"/>
              <a:t>Mrs</a:t>
            </a:r>
            <a:r>
              <a:rPr lang="en-US" dirty="0"/>
              <a:t> B, given she has not given evidence, but I consider it fair to say that her reaction to the Claimant’s tweets was, at times, </a:t>
            </a:r>
            <a:r>
              <a:rPr lang="en-US" dirty="0">
                <a:solidFill>
                  <a:srgbClr val="FF0000"/>
                </a:solidFill>
              </a:rPr>
              <a:t>at the outer margins of rationality</a:t>
            </a:r>
          </a:p>
          <a:p>
            <a:r>
              <a:rPr lang="en-US" dirty="0"/>
              <a:t>281. Although I do not need to decide the point, </a:t>
            </a:r>
            <a:r>
              <a:rPr lang="en-US" dirty="0">
                <a:solidFill>
                  <a:srgbClr val="FF0000"/>
                </a:solidFill>
              </a:rPr>
              <a:t>I entertain considerable doubt whether the Claimant’s tweets were properly recordable under HCOG at all</a:t>
            </a:r>
            <a:r>
              <a:rPr lang="en-US" dirty="0"/>
              <a:t>. </a:t>
            </a:r>
          </a:p>
          <a:p>
            <a:r>
              <a:rPr lang="en-US" dirty="0"/>
              <a:t>It seems to me to be arguable that the tweets (or at least some of them) </a:t>
            </a:r>
            <a:r>
              <a:rPr lang="en-US" dirty="0">
                <a:solidFill>
                  <a:srgbClr val="FF0000"/>
                </a:solidFill>
              </a:rPr>
              <a:t>did not disclose hostility or prejudice to the transgender community and so did not come within the definition of a non-crime hate incident</a:t>
            </a:r>
            <a:r>
              <a:rPr lang="en-US" dirty="0"/>
              <a:t>.</a:t>
            </a:r>
            <a:endParaRPr lang="en-GB" dirty="0"/>
          </a:p>
        </p:txBody>
      </p:sp>
      <p:sp>
        <p:nvSpPr>
          <p:cNvPr id="5" name="Slide Number Placeholder 4">
            <a:extLst>
              <a:ext uri="{FF2B5EF4-FFF2-40B4-BE49-F238E27FC236}">
                <a16:creationId xmlns:a16="http://schemas.microsoft.com/office/drawing/2014/main" id="{F04D9463-0B74-E5A2-ABF4-254D249F56D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07153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D5947AF-EAF7-65BC-321E-5150C73093AC}"/>
              </a:ext>
            </a:extLst>
          </p:cNvPr>
          <p:cNvPicPr>
            <a:picLocks noGrp="1" noChangeAspect="1"/>
          </p:cNvPicPr>
          <p:nvPr>
            <p:ph idx="1"/>
          </p:nvPr>
        </p:nvPicPr>
        <p:blipFill>
          <a:blip r:embed="rId2"/>
          <a:stretch>
            <a:fillRect/>
          </a:stretch>
        </p:blipFill>
        <p:spPr>
          <a:xfrm>
            <a:off x="457200" y="1004316"/>
            <a:ext cx="11277600" cy="4849368"/>
          </a:xfrm>
          <a:prstGeom prst="rect">
            <a:avLst/>
          </a:prstGeom>
        </p:spPr>
      </p:pic>
      <p:sp>
        <p:nvSpPr>
          <p:cNvPr id="3" name="Slide Number Placeholder 2">
            <a:extLst>
              <a:ext uri="{FF2B5EF4-FFF2-40B4-BE49-F238E27FC236}">
                <a16:creationId xmlns:a16="http://schemas.microsoft.com/office/drawing/2014/main" id="{BCC49FA9-5AFB-E00B-C1D5-1A190CDD101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cxnSp>
        <p:nvCxnSpPr>
          <p:cNvPr id="6" name="Straight Connector 5">
            <a:extLst>
              <a:ext uri="{FF2B5EF4-FFF2-40B4-BE49-F238E27FC236}">
                <a16:creationId xmlns:a16="http://schemas.microsoft.com/office/drawing/2014/main" id="{4402E39A-B42A-173A-4664-4BB1BDD8DB0F}"/>
              </a:ext>
            </a:extLst>
          </p:cNvPr>
          <p:cNvCxnSpPr/>
          <p:nvPr/>
        </p:nvCxnSpPr>
        <p:spPr>
          <a:xfrm>
            <a:off x="2301411" y="4715838"/>
            <a:ext cx="913372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ED7ABE3-72A6-3442-C843-118FADBC62AA}"/>
              </a:ext>
            </a:extLst>
          </p:cNvPr>
          <p:cNvCxnSpPr>
            <a:cxnSpLocks/>
          </p:cNvCxnSpPr>
          <p:nvPr/>
        </p:nvCxnSpPr>
        <p:spPr>
          <a:xfrm>
            <a:off x="1239748" y="5022351"/>
            <a:ext cx="10195389"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26017BE-6262-6D9A-C6E0-BD857EE2572F}"/>
              </a:ext>
            </a:extLst>
          </p:cNvPr>
          <p:cNvCxnSpPr>
            <a:cxnSpLocks/>
          </p:cNvCxnSpPr>
          <p:nvPr/>
        </p:nvCxnSpPr>
        <p:spPr>
          <a:xfrm>
            <a:off x="1239748" y="5421330"/>
            <a:ext cx="775014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2211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0-#ppt_w/2"/>
                                          </p:val>
                                        </p:tav>
                                        <p:tav tm="100000">
                                          <p:val>
                                            <p:strVal val="#ppt_x"/>
                                          </p:val>
                                        </p:tav>
                                      </p:tavLst>
                                    </p:anim>
                                    <p:anim calcmode="lin" valueType="num">
                                      <p:cBhvr additive="base">
                                        <p:cTn id="20"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B48B5-86BF-EFF8-AE60-43240AB4D8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E8C04B-C37F-BA73-9034-38FC7BAB81BC}"/>
              </a:ext>
            </a:extLst>
          </p:cNvPr>
          <p:cNvSpPr>
            <a:spLocks noGrp="1"/>
          </p:cNvSpPr>
          <p:nvPr>
            <p:ph idx="1"/>
          </p:nvPr>
        </p:nvSpPr>
        <p:spPr/>
        <p:txBody>
          <a:bodyPr/>
          <a:lstStyle/>
          <a:p>
            <a:endParaRPr lang="en-GB"/>
          </a:p>
        </p:txBody>
      </p:sp>
      <p:sp>
        <p:nvSpPr>
          <p:cNvPr id="5" name="Slide Number Placeholder 4">
            <a:extLst>
              <a:ext uri="{FF2B5EF4-FFF2-40B4-BE49-F238E27FC236}">
                <a16:creationId xmlns:a16="http://schemas.microsoft.com/office/drawing/2014/main" id="{2ABEA884-D0E5-B872-9C62-CBA0568F161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49A1091-BF7B-0962-F6C2-C58B4BC1E8F5}"/>
              </a:ext>
            </a:extLst>
          </p:cNvPr>
          <p:cNvPicPr>
            <a:picLocks noChangeAspect="1"/>
          </p:cNvPicPr>
          <p:nvPr/>
        </p:nvPicPr>
        <p:blipFill>
          <a:blip r:embed="rId2"/>
          <a:stretch>
            <a:fillRect/>
          </a:stretch>
        </p:blipFill>
        <p:spPr>
          <a:xfrm>
            <a:off x="0" y="-860817"/>
            <a:ext cx="12192000" cy="8123801"/>
          </a:xfrm>
          <a:prstGeom prst="rect">
            <a:avLst/>
          </a:prstGeom>
        </p:spPr>
      </p:pic>
      <p:pic>
        <p:nvPicPr>
          <p:cNvPr id="4" name="Picture 3">
            <a:extLst>
              <a:ext uri="{FF2B5EF4-FFF2-40B4-BE49-F238E27FC236}">
                <a16:creationId xmlns:a16="http://schemas.microsoft.com/office/drawing/2014/main" id="{4DAF9D92-191F-BCD5-48C6-DEA7D1C5D91E}"/>
              </a:ext>
            </a:extLst>
          </p:cNvPr>
          <p:cNvPicPr>
            <a:picLocks noChangeAspect="1"/>
          </p:cNvPicPr>
          <p:nvPr/>
        </p:nvPicPr>
        <p:blipFill>
          <a:blip r:embed="rId3"/>
          <a:stretch>
            <a:fillRect/>
          </a:stretch>
        </p:blipFill>
        <p:spPr>
          <a:xfrm>
            <a:off x="312966" y="-178244"/>
            <a:ext cx="3388702" cy="3872802"/>
          </a:xfrm>
          <a:prstGeom prst="rect">
            <a:avLst/>
          </a:prstGeom>
        </p:spPr>
      </p:pic>
      <p:sp>
        <p:nvSpPr>
          <p:cNvPr id="7" name="TextBox 6">
            <a:extLst>
              <a:ext uri="{FF2B5EF4-FFF2-40B4-BE49-F238E27FC236}">
                <a16:creationId xmlns:a16="http://schemas.microsoft.com/office/drawing/2014/main" id="{E9956798-C627-6D11-6CD2-0BAF8D51413E}"/>
              </a:ext>
            </a:extLst>
          </p:cNvPr>
          <p:cNvSpPr txBox="1"/>
          <p:nvPr/>
        </p:nvSpPr>
        <p:spPr>
          <a:xfrm>
            <a:off x="6964892" y="-37102"/>
            <a:ext cx="4914142" cy="3731660"/>
          </a:xfrm>
          <a:prstGeom prst="rect">
            <a:avLst/>
          </a:prstGeom>
          <a:solidFill>
            <a:srgbClr val="7030A0"/>
          </a:solidFill>
        </p:spPr>
        <p:txBody>
          <a:bodyPr vert="horz" lIns="91440" tIns="45720" rIns="91440" bIns="45720" rtlCol="0">
            <a:normAutofit lnSpcReduction="10000"/>
          </a:bodyPr>
          <a:lstStyle/>
          <a:p>
            <a:pPr marL="0" marR="0" lvl="0" indent="0" algn="ctr" defTabSz="914400" eaLnBrk="1" fontAlgn="auto" latinLnBrk="0" hangingPunct="1">
              <a:lnSpc>
                <a:spcPct val="90000"/>
              </a:lnSpc>
              <a:spcBef>
                <a:spcPts val="0"/>
              </a:spcBef>
              <a:spcAft>
                <a:spcPts val="600"/>
              </a:spcAft>
              <a:buClrTx/>
              <a:buSzTx/>
              <a:buFontTx/>
              <a:buNone/>
              <a:tabLst/>
              <a:defRPr/>
            </a:pPr>
            <a:endParaRPr kumimoji="0" lang="en-US" sz="2800" b="0" i="0" u="none" strike="noStrike" kern="0" cap="none" spc="0" normalizeH="0" baseline="0" noProof="0" dirty="0">
              <a:ln>
                <a:noFill/>
              </a:ln>
              <a:solidFill>
                <a:prstClr val="white"/>
              </a:solidFill>
              <a:effectLst/>
              <a:uLnTx/>
              <a:uFillTx/>
            </a:endParaRPr>
          </a:p>
          <a:p>
            <a:pPr marL="0" marR="0" lvl="0" indent="0" algn="ctr" defTabSz="914400" eaLnBrk="1" fontAlgn="auto" latinLnBrk="0" hangingPunct="1">
              <a:lnSpc>
                <a:spcPct val="90000"/>
              </a:lnSpc>
              <a:spcBef>
                <a:spcPts val="0"/>
              </a:spcBef>
              <a:spcAft>
                <a:spcPts val="600"/>
              </a:spcAft>
              <a:buClrTx/>
              <a:buSzTx/>
              <a:buFontTx/>
              <a:buNone/>
              <a:tabLst/>
              <a:defRPr/>
            </a:pPr>
            <a:r>
              <a:rPr kumimoji="0" lang="en-US" sz="2800" b="0" i="0" u="none" strike="noStrike" kern="0" cap="none" spc="0" normalizeH="0" baseline="0" noProof="0" dirty="0">
                <a:ln>
                  <a:noFill/>
                </a:ln>
                <a:solidFill>
                  <a:prstClr val="white"/>
                </a:solidFill>
                <a:effectLst/>
                <a:uLnTx/>
                <a:uFillTx/>
              </a:rPr>
              <a:t>“The only purpose for which power can be rightfully exercised over any member of a civilized community, against his will, is to prevent harm to others.”</a:t>
            </a:r>
          </a:p>
          <a:p>
            <a:pPr marL="0" marR="0" lvl="0" indent="0" algn="ctr" defTabSz="914400" eaLnBrk="1" fontAlgn="auto" latinLnBrk="0" hangingPunct="1">
              <a:lnSpc>
                <a:spcPct val="90000"/>
              </a:lnSpc>
              <a:spcBef>
                <a:spcPts val="0"/>
              </a:spcBef>
              <a:spcAft>
                <a:spcPts val="600"/>
              </a:spcAft>
              <a:buClrTx/>
              <a:buSzTx/>
              <a:buFontTx/>
              <a:buNone/>
              <a:tabLst/>
              <a:defRPr/>
            </a:pPr>
            <a:endParaRPr kumimoji="0" lang="en-US" sz="2800" b="0" i="0" u="none" strike="noStrike" kern="0" cap="none" spc="0" normalizeH="0" baseline="0" noProof="0" dirty="0">
              <a:ln>
                <a:noFill/>
              </a:ln>
              <a:solidFill>
                <a:prstClr val="white"/>
              </a:solidFill>
              <a:effectLst/>
              <a:uLnTx/>
              <a:uFillTx/>
            </a:endParaRPr>
          </a:p>
          <a:p>
            <a:pPr marL="0" marR="0" lvl="0" indent="0" algn="ctr" defTabSz="914400" eaLnBrk="1" fontAlgn="auto" latinLnBrk="0" hangingPunct="1">
              <a:lnSpc>
                <a:spcPct val="90000"/>
              </a:lnSpc>
              <a:spcBef>
                <a:spcPts val="0"/>
              </a:spcBef>
              <a:spcAft>
                <a:spcPts val="600"/>
              </a:spcAft>
              <a:buClrTx/>
              <a:buSzTx/>
              <a:buFontTx/>
              <a:buNone/>
              <a:tabLst/>
              <a:defRPr/>
            </a:pPr>
            <a:r>
              <a:rPr kumimoji="0" lang="en-US" sz="2800" b="0" i="0" u="none" strike="noStrike" kern="0" cap="none" spc="0" normalizeH="0" baseline="0" noProof="0" dirty="0">
                <a:ln>
                  <a:noFill/>
                </a:ln>
                <a:solidFill>
                  <a:prstClr val="white"/>
                </a:solidFill>
                <a:effectLst/>
                <a:uLnTx/>
                <a:uFillTx/>
              </a:rPr>
              <a:t>The Harm Principle</a:t>
            </a:r>
          </a:p>
        </p:txBody>
      </p:sp>
    </p:spTree>
    <p:extLst>
      <p:ext uri="{BB962C8B-B14F-4D97-AF65-F5344CB8AC3E}">
        <p14:creationId xmlns:p14="http://schemas.microsoft.com/office/powerpoint/2010/main" val="34963735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5FD4C-D5C8-915A-12DC-3A3587CEFF7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02A713-F3C0-6F26-EACF-BD727CE48BD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4EAFEB1F-6EB3-A13E-E43B-9BAF47B16B1A}"/>
              </a:ext>
            </a:extLst>
          </p:cNvPr>
          <p:cNvSpPr>
            <a:spLocks noGrp="1"/>
          </p:cNvSpPr>
          <p:nvPr>
            <p:ph type="sldNum" sz="quarter" idx="12"/>
          </p:nvPr>
        </p:nvSpPr>
        <p:spPr/>
        <p:txBody>
          <a:bodyPr/>
          <a:lstStyle/>
          <a:p>
            <a:fld id="{60EFB764-85D0-4B83-A451-C4C64E1BA9BB}" type="slidenum">
              <a:rPr lang="en-GB" smtClean="0"/>
              <a:t>21</a:t>
            </a:fld>
            <a:endParaRPr lang="en-GB"/>
          </a:p>
        </p:txBody>
      </p:sp>
    </p:spTree>
    <p:extLst>
      <p:ext uri="{BB962C8B-B14F-4D97-AF65-F5344CB8AC3E}">
        <p14:creationId xmlns:p14="http://schemas.microsoft.com/office/powerpoint/2010/main" val="411840799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02FCE0-9605-2F13-482C-66E4613EE159}"/>
              </a:ext>
            </a:extLst>
          </p:cNvPr>
          <p:cNvPicPr>
            <a:picLocks noChangeAspect="1"/>
          </p:cNvPicPr>
          <p:nvPr/>
        </p:nvPicPr>
        <p:blipFill>
          <a:blip r:embed="rId2"/>
          <a:stretch>
            <a:fillRect/>
          </a:stretch>
        </p:blipFill>
        <p:spPr>
          <a:xfrm>
            <a:off x="488014" y="484632"/>
            <a:ext cx="4166280" cy="58887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AA1F4F97-6C00-280F-A233-72D0F027CBAD}"/>
              </a:ext>
            </a:extLst>
          </p:cNvPr>
          <p:cNvPicPr>
            <a:picLocks noChangeAspect="1"/>
          </p:cNvPicPr>
          <p:nvPr/>
        </p:nvPicPr>
        <p:blipFill>
          <a:blip r:embed="rId3"/>
          <a:stretch>
            <a:fillRect/>
          </a:stretch>
        </p:blipFill>
        <p:spPr>
          <a:xfrm>
            <a:off x="4976029" y="1064618"/>
            <a:ext cx="6731338" cy="4728765"/>
          </a:xfrm>
          <a:prstGeom prst="rect">
            <a:avLst/>
          </a:prstGeom>
        </p:spPr>
      </p:pic>
      <p:sp>
        <p:nvSpPr>
          <p:cNvPr id="3" name="Slide Number Placeholder 2">
            <a:extLst>
              <a:ext uri="{FF2B5EF4-FFF2-40B4-BE49-F238E27FC236}">
                <a16:creationId xmlns:a16="http://schemas.microsoft.com/office/drawing/2014/main" id="{DB3A56F1-CAE0-8BE6-09C5-42DB4A7386D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410177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C03B2-4ACF-6428-23B4-CAC892974AFC}"/>
              </a:ext>
            </a:extLst>
          </p:cNvPr>
          <p:cNvSpPr>
            <a:spLocks noGrp="1"/>
          </p:cNvSpPr>
          <p:nvPr>
            <p:ph type="title"/>
          </p:nvPr>
        </p:nvSpPr>
        <p:spPr/>
        <p:txBody>
          <a:bodyPr/>
          <a:lstStyle/>
          <a:p>
            <a:r>
              <a:rPr lang="en-GB" dirty="0"/>
              <a:t>Foreword</a:t>
            </a:r>
          </a:p>
        </p:txBody>
      </p:sp>
      <p:sp>
        <p:nvSpPr>
          <p:cNvPr id="3" name="Content Placeholder 2">
            <a:extLst>
              <a:ext uri="{FF2B5EF4-FFF2-40B4-BE49-F238E27FC236}">
                <a16:creationId xmlns:a16="http://schemas.microsoft.com/office/drawing/2014/main" id="{F38B445C-11FF-63C4-BFC6-512E3E50596E}"/>
              </a:ext>
            </a:extLst>
          </p:cNvPr>
          <p:cNvSpPr>
            <a:spLocks noGrp="1"/>
          </p:cNvSpPr>
          <p:nvPr>
            <p:ph idx="1"/>
          </p:nvPr>
        </p:nvSpPr>
        <p:spPr>
          <a:xfrm>
            <a:off x="5718018" y="630567"/>
            <a:ext cx="6097508" cy="5724966"/>
          </a:xfrm>
        </p:spPr>
        <p:txBody>
          <a:bodyPr>
            <a:normAutofit/>
          </a:bodyPr>
          <a:lstStyle/>
          <a:p>
            <a:pPr marL="0" indent="0">
              <a:buNone/>
            </a:pPr>
            <a:r>
              <a:rPr lang="en-US" dirty="0"/>
              <a:t>Controversy is to be expected but we have serious pressures</a:t>
            </a:r>
          </a:p>
          <a:p>
            <a:r>
              <a:rPr lang="en-US" dirty="0"/>
              <a:t>Collapsing public confidence</a:t>
            </a:r>
          </a:p>
          <a:p>
            <a:r>
              <a:rPr lang="en-US" dirty="0"/>
              <a:t>A non-existent performance regime</a:t>
            </a:r>
          </a:p>
          <a:p>
            <a:r>
              <a:rPr lang="en-US" dirty="0"/>
              <a:t>Acts of the most serious criminality, misconduct or incompetence by police officers</a:t>
            </a:r>
          </a:p>
          <a:p>
            <a:r>
              <a:rPr lang="en-US" dirty="0"/>
              <a:t>Extraordinary current challenges common to policing in the UK and the USA</a:t>
            </a:r>
          </a:p>
          <a:p>
            <a:r>
              <a:rPr lang="en-US" dirty="0"/>
              <a:t>Nothing less than an urgent and major turnaround of the Met is required. </a:t>
            </a:r>
            <a:endParaRPr lang="en-GB" dirty="0"/>
          </a:p>
        </p:txBody>
      </p:sp>
      <p:sp>
        <p:nvSpPr>
          <p:cNvPr id="5" name="TextBox 4">
            <a:extLst>
              <a:ext uri="{FF2B5EF4-FFF2-40B4-BE49-F238E27FC236}">
                <a16:creationId xmlns:a16="http://schemas.microsoft.com/office/drawing/2014/main" id="{FE581EEE-3AC3-B4B8-170F-E1844EF082AF}"/>
              </a:ext>
            </a:extLst>
          </p:cNvPr>
          <p:cNvSpPr txBox="1"/>
          <p:nvPr/>
        </p:nvSpPr>
        <p:spPr>
          <a:xfrm>
            <a:off x="376474" y="3741994"/>
            <a:ext cx="5183108" cy="20313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William J. Bratton CBE, former Commissioner of the New York Police Department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former Chief of Police of the Los Angeles Police Department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Lord Stevens of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Kirkwhelpington</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former Commissioner of the Metropolitan Police Service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DF8AD71C-D4D0-EE15-8B8C-897CFBB9E622}"/>
              </a:ext>
            </a:extLst>
          </p:cNvPr>
          <p:cNvPicPr>
            <a:picLocks noChangeAspect="1"/>
          </p:cNvPicPr>
          <p:nvPr/>
        </p:nvPicPr>
        <p:blipFill>
          <a:blip r:embed="rId2"/>
          <a:stretch>
            <a:fillRect/>
          </a:stretch>
        </p:blipFill>
        <p:spPr>
          <a:xfrm>
            <a:off x="683124" y="1676399"/>
            <a:ext cx="1574884" cy="1857555"/>
          </a:xfrm>
          <a:prstGeom prst="rect">
            <a:avLst/>
          </a:prstGeom>
        </p:spPr>
      </p:pic>
      <p:pic>
        <p:nvPicPr>
          <p:cNvPr id="7" name="Picture 6">
            <a:extLst>
              <a:ext uri="{FF2B5EF4-FFF2-40B4-BE49-F238E27FC236}">
                <a16:creationId xmlns:a16="http://schemas.microsoft.com/office/drawing/2014/main" id="{E8192A6C-02A2-B062-0DF0-D0DE55CD7B3A}"/>
              </a:ext>
            </a:extLst>
          </p:cNvPr>
          <p:cNvPicPr>
            <a:picLocks noChangeAspect="1"/>
          </p:cNvPicPr>
          <p:nvPr/>
        </p:nvPicPr>
        <p:blipFill>
          <a:blip r:embed="rId3"/>
          <a:stretch>
            <a:fillRect/>
          </a:stretch>
        </p:blipFill>
        <p:spPr>
          <a:xfrm>
            <a:off x="3149252" y="1705493"/>
            <a:ext cx="1574883" cy="1941451"/>
          </a:xfrm>
          <a:prstGeom prst="rect">
            <a:avLst/>
          </a:prstGeom>
        </p:spPr>
      </p:pic>
      <p:sp>
        <p:nvSpPr>
          <p:cNvPr id="8" name="Slide Number Placeholder 7">
            <a:extLst>
              <a:ext uri="{FF2B5EF4-FFF2-40B4-BE49-F238E27FC236}">
                <a16:creationId xmlns:a16="http://schemas.microsoft.com/office/drawing/2014/main" id="{EDF53E92-7A77-3BD0-497D-58F869FDD9D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07020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ADC67B-1583-E2B4-265D-5180374788E6}"/>
              </a:ext>
            </a:extLst>
          </p:cNvPr>
          <p:cNvPicPr>
            <a:picLocks noChangeAspect="1"/>
          </p:cNvPicPr>
          <p:nvPr/>
        </p:nvPicPr>
        <p:blipFill>
          <a:blip r:embed="rId2"/>
          <a:stretch>
            <a:fillRect/>
          </a:stretch>
        </p:blipFill>
        <p:spPr>
          <a:xfrm>
            <a:off x="431515" y="242727"/>
            <a:ext cx="11517773" cy="6478747"/>
          </a:xfrm>
          <a:prstGeom prst="rect">
            <a:avLst/>
          </a:prstGeom>
        </p:spPr>
      </p:pic>
      <p:sp>
        <p:nvSpPr>
          <p:cNvPr id="2" name="Title 1">
            <a:extLst>
              <a:ext uri="{FF2B5EF4-FFF2-40B4-BE49-F238E27FC236}">
                <a16:creationId xmlns:a16="http://schemas.microsoft.com/office/drawing/2014/main" id="{1C5F4033-3C69-7963-FDE8-0AE9218DD0A8}"/>
              </a:ext>
            </a:extLst>
          </p:cNvPr>
          <p:cNvSpPr>
            <a:spLocks noGrp="1"/>
          </p:cNvSpPr>
          <p:nvPr>
            <p:ph type="title"/>
          </p:nvPr>
        </p:nvSpPr>
        <p:spPr>
          <a:xfrm>
            <a:off x="1064232" y="418671"/>
            <a:ext cx="10515600" cy="1325563"/>
          </a:xfrm>
        </p:spPr>
        <p:txBody>
          <a:bodyPr>
            <a:normAutofit/>
          </a:bodyPr>
          <a:lstStyle/>
          <a:p>
            <a:pPr algn="r"/>
            <a:r>
              <a:rPr lang="en-GB" sz="6000" dirty="0"/>
              <a:t>Foreword</a:t>
            </a:r>
          </a:p>
        </p:txBody>
      </p:sp>
      <p:sp>
        <p:nvSpPr>
          <p:cNvPr id="3" name="Content Placeholder 2">
            <a:extLst>
              <a:ext uri="{FF2B5EF4-FFF2-40B4-BE49-F238E27FC236}">
                <a16:creationId xmlns:a16="http://schemas.microsoft.com/office/drawing/2014/main" id="{5E6A366A-E158-670D-9282-048C7AE453B1}"/>
              </a:ext>
            </a:extLst>
          </p:cNvPr>
          <p:cNvSpPr>
            <a:spLocks noGrp="1"/>
          </p:cNvSpPr>
          <p:nvPr>
            <p:ph idx="1"/>
          </p:nvPr>
        </p:nvSpPr>
        <p:spPr>
          <a:xfrm>
            <a:off x="838200" y="647271"/>
            <a:ext cx="6240693" cy="5845603"/>
          </a:xfrm>
          <a:solidFill>
            <a:schemeClr val="accent1">
              <a:lumMod val="50000"/>
            </a:schemeClr>
          </a:solidFill>
        </p:spPr>
        <p:txBody>
          <a:bodyPr>
            <a:normAutofit fontScale="92500"/>
          </a:bodyPr>
          <a:lstStyle/>
          <a:p>
            <a:r>
              <a:rPr lang="en-GB" dirty="0">
                <a:solidFill>
                  <a:schemeClr val="bg1"/>
                </a:solidFill>
              </a:rPr>
              <a:t>There is hope under Sir Mark Rowley’s leadership</a:t>
            </a:r>
          </a:p>
          <a:p>
            <a:r>
              <a:rPr lang="en-GB" dirty="0">
                <a:solidFill>
                  <a:schemeClr val="bg1"/>
                </a:solidFill>
              </a:rPr>
              <a:t>Dynamic local Commanders held accountable through CompStat</a:t>
            </a:r>
          </a:p>
          <a:p>
            <a:r>
              <a:rPr lang="en-GB" dirty="0">
                <a:solidFill>
                  <a:schemeClr val="bg1"/>
                </a:solidFill>
              </a:rPr>
              <a:t>Policing by consent is essential to build confidence</a:t>
            </a:r>
          </a:p>
          <a:p>
            <a:r>
              <a:rPr lang="en-GB" dirty="0">
                <a:solidFill>
                  <a:schemeClr val="bg1"/>
                </a:solidFill>
              </a:rPr>
              <a:t>Neighbourhood policing and low-level crime which blights communities</a:t>
            </a:r>
          </a:p>
          <a:p>
            <a:r>
              <a:rPr lang="en-GB" dirty="0">
                <a:solidFill>
                  <a:schemeClr val="bg1"/>
                </a:solidFill>
              </a:rPr>
              <a:t>2021 saw the highest number of teenagers killed since records began, but Stop and Search in July 2022 41% lower than July 2020</a:t>
            </a:r>
          </a:p>
          <a:p>
            <a:r>
              <a:rPr lang="en-GB" dirty="0">
                <a:solidFill>
                  <a:schemeClr val="bg1"/>
                </a:solidFill>
              </a:rPr>
              <a:t>Engage residents in discussion about how tactics are used to tackle violent crime</a:t>
            </a:r>
          </a:p>
          <a:p>
            <a:endParaRPr lang="en-GB" dirty="0"/>
          </a:p>
          <a:p>
            <a:endParaRPr lang="en-GB" dirty="0"/>
          </a:p>
        </p:txBody>
      </p:sp>
      <p:sp>
        <p:nvSpPr>
          <p:cNvPr id="5" name="Slide Number Placeholder 4">
            <a:extLst>
              <a:ext uri="{FF2B5EF4-FFF2-40B4-BE49-F238E27FC236}">
                <a16:creationId xmlns:a16="http://schemas.microsoft.com/office/drawing/2014/main" id="{3FC531AD-EC62-D61D-B6D5-F1539F9B2E9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73098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0D7C4-9D90-0AB0-7F51-9CF3AB00EE40}"/>
              </a:ext>
            </a:extLst>
          </p:cNvPr>
          <p:cNvSpPr>
            <a:spLocks noGrp="1"/>
          </p:cNvSpPr>
          <p:nvPr>
            <p:ph type="title"/>
          </p:nvPr>
        </p:nvSpPr>
        <p:spPr>
          <a:xfrm>
            <a:off x="774826" y="727264"/>
            <a:ext cx="10515600" cy="1325563"/>
          </a:xfrm>
        </p:spPr>
        <p:txBody>
          <a:bodyPr>
            <a:normAutofit/>
          </a:bodyPr>
          <a:lstStyle/>
          <a:p>
            <a:r>
              <a:rPr lang="en-GB" sz="6000" dirty="0">
                <a:solidFill>
                  <a:schemeClr val="bg1"/>
                </a:solidFill>
              </a:rPr>
              <a:t>Foreword</a:t>
            </a:r>
          </a:p>
        </p:txBody>
      </p:sp>
      <p:sp>
        <p:nvSpPr>
          <p:cNvPr id="3" name="Content Placeholder 2">
            <a:extLst>
              <a:ext uri="{FF2B5EF4-FFF2-40B4-BE49-F238E27FC236}">
                <a16:creationId xmlns:a16="http://schemas.microsoft.com/office/drawing/2014/main" id="{04668690-F7C0-3E7F-5E70-95890689AA26}"/>
              </a:ext>
            </a:extLst>
          </p:cNvPr>
          <p:cNvSpPr>
            <a:spLocks noGrp="1"/>
          </p:cNvSpPr>
          <p:nvPr>
            <p:ph idx="1"/>
          </p:nvPr>
        </p:nvSpPr>
        <p:spPr>
          <a:xfrm>
            <a:off x="5540721" y="727264"/>
            <a:ext cx="6237837" cy="5687886"/>
          </a:xfrm>
        </p:spPr>
        <p:txBody>
          <a:bodyPr>
            <a:normAutofit/>
          </a:bodyPr>
          <a:lstStyle/>
          <a:p>
            <a:r>
              <a:rPr lang="en-GB" dirty="0">
                <a:solidFill>
                  <a:schemeClr val="bg1"/>
                </a:solidFill>
              </a:rPr>
              <a:t>Proactively engage officers at all levels, improve culture and confidence, avoid the perception of constraints through the Human Rights Act</a:t>
            </a:r>
          </a:p>
          <a:p>
            <a:r>
              <a:rPr lang="en-GB" dirty="0">
                <a:solidFill>
                  <a:schemeClr val="bg1"/>
                </a:solidFill>
              </a:rPr>
              <a:t>Officers must act with “unimpeachable impartiality and humanity.”</a:t>
            </a:r>
          </a:p>
          <a:p>
            <a:r>
              <a:rPr lang="en-US" dirty="0">
                <a:solidFill>
                  <a:schemeClr val="bg1"/>
                </a:solidFill>
              </a:rPr>
              <a:t>“Even a perception that an officer’s decision making might be influenced by a partisan political view could be damaging to the public’s confidence that policing is being done fairly.”</a:t>
            </a:r>
          </a:p>
          <a:p>
            <a:r>
              <a:rPr lang="en-US" dirty="0">
                <a:solidFill>
                  <a:schemeClr val="bg1"/>
                </a:solidFill>
              </a:rPr>
              <a:t>Knee-jerk, reactive political sniping from the side-lines must stop.</a:t>
            </a:r>
          </a:p>
        </p:txBody>
      </p:sp>
      <p:sp>
        <p:nvSpPr>
          <p:cNvPr id="7" name="TextBox 6">
            <a:extLst>
              <a:ext uri="{FF2B5EF4-FFF2-40B4-BE49-F238E27FC236}">
                <a16:creationId xmlns:a16="http://schemas.microsoft.com/office/drawing/2014/main" id="{D3625EE5-692C-8803-C4F9-D9B36FCF1558}"/>
              </a:ext>
            </a:extLst>
          </p:cNvPr>
          <p:cNvSpPr txBox="1"/>
          <p:nvPr/>
        </p:nvSpPr>
        <p:spPr>
          <a:xfrm>
            <a:off x="693347" y="2527529"/>
            <a:ext cx="4599158" cy="2677656"/>
          </a:xfrm>
          <a:prstGeom prst="rect">
            <a:avLst/>
          </a:prstGeom>
          <a:solidFill>
            <a:srgbClr val="FFC000"/>
          </a:solidFill>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“That recent polling in the UK found that, “the public were almost twice as likely to agree than disagree with the statement that ‘the police are more interested in being woke than solving crimes’” should concern us all.”</a:t>
            </a:r>
          </a:p>
        </p:txBody>
      </p:sp>
      <p:sp>
        <p:nvSpPr>
          <p:cNvPr id="5" name="Slide Number Placeholder 4">
            <a:extLst>
              <a:ext uri="{FF2B5EF4-FFF2-40B4-BE49-F238E27FC236}">
                <a16:creationId xmlns:a16="http://schemas.microsoft.com/office/drawing/2014/main" id="{E94486FB-D64E-98C1-8B97-8C9CD0FB1E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621898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CC03B2-4ACF-6428-23B4-CAC892974AFC}"/>
              </a:ext>
            </a:extLst>
          </p:cNvPr>
          <p:cNvSpPr>
            <a:spLocks noGrp="1"/>
          </p:cNvSpPr>
          <p:nvPr>
            <p:ph type="title"/>
          </p:nvPr>
        </p:nvSpPr>
        <p:spPr>
          <a:xfrm>
            <a:off x="635000" y="640823"/>
            <a:ext cx="3418659" cy="5583148"/>
          </a:xfrm>
        </p:spPr>
        <p:txBody>
          <a:bodyPr anchor="ctr">
            <a:normAutofit/>
          </a:bodyPr>
          <a:lstStyle/>
          <a:p>
            <a:r>
              <a:rPr lang="en-GB" sz="5400"/>
              <a:t>Three key areas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BA24B3FF-D8B5-C0CD-1211-22D507B46CFE}"/>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4B9CC85E-ED59-CCB8-EFC2-2E5C000612F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55327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ACCD72-6628-E65F-2BAF-07EE3471B81F}"/>
              </a:ext>
            </a:extLst>
          </p:cNvPr>
          <p:cNvSpPr>
            <a:spLocks noGrp="1"/>
          </p:cNvSpPr>
          <p:nvPr>
            <p:ph type="title"/>
          </p:nvPr>
        </p:nvSpPr>
        <p:spPr>
          <a:xfrm>
            <a:off x="630936" y="639520"/>
            <a:ext cx="3429000" cy="1719072"/>
          </a:xfrm>
        </p:spPr>
        <p:txBody>
          <a:bodyPr anchor="b">
            <a:noAutofit/>
          </a:bodyPr>
          <a:lstStyle/>
          <a:p>
            <a:r>
              <a:rPr lang="en-GB" sz="6000" dirty="0">
                <a:solidFill>
                  <a:schemeClr val="bg1"/>
                </a:solidFill>
              </a:rPr>
              <a:t>Race and Policing</a:t>
            </a: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70B8FA-F05F-70A4-3B78-5904C71978C8}"/>
              </a:ext>
            </a:extLst>
          </p:cNvPr>
          <p:cNvSpPr>
            <a:spLocks noGrp="1"/>
          </p:cNvSpPr>
          <p:nvPr>
            <p:ph idx="1"/>
          </p:nvPr>
        </p:nvSpPr>
        <p:spPr>
          <a:xfrm>
            <a:off x="630935" y="3232268"/>
            <a:ext cx="4836803" cy="2985652"/>
          </a:xfrm>
        </p:spPr>
        <p:txBody>
          <a:bodyPr anchor="t">
            <a:normAutofit/>
          </a:bodyPr>
          <a:lstStyle/>
          <a:p>
            <a:r>
              <a:rPr lang="en-GB" sz="2200" dirty="0">
                <a:solidFill>
                  <a:schemeClr val="bg1"/>
                </a:solidFill>
              </a:rPr>
              <a:t>Less than 20% MPS officers are black compared with 40% of Londoners</a:t>
            </a:r>
          </a:p>
          <a:p>
            <a:r>
              <a:rPr lang="en-GB" sz="2200" dirty="0">
                <a:solidFill>
                  <a:schemeClr val="bg1"/>
                </a:solidFill>
              </a:rPr>
              <a:t>15-yeard-old female strip search (IOPC – racism a likely factor)</a:t>
            </a:r>
          </a:p>
          <a:p>
            <a:r>
              <a:rPr lang="en-GB" sz="2200" dirty="0">
                <a:solidFill>
                  <a:schemeClr val="bg1"/>
                </a:solidFill>
              </a:rPr>
              <a:t>Athletes  Bianca Williams and Ricardo dos Santos (IOPC – gross misconduct)</a:t>
            </a:r>
          </a:p>
          <a:p>
            <a:endParaRPr lang="en-GB" sz="2200" dirty="0"/>
          </a:p>
        </p:txBody>
      </p:sp>
      <p:pic>
        <p:nvPicPr>
          <p:cNvPr id="5" name="Picture 4">
            <a:extLst>
              <a:ext uri="{FF2B5EF4-FFF2-40B4-BE49-F238E27FC236}">
                <a16:creationId xmlns:a16="http://schemas.microsoft.com/office/drawing/2014/main" id="{8AB5A564-4EF9-F152-339B-A514403B59BA}"/>
              </a:ext>
            </a:extLst>
          </p:cNvPr>
          <p:cNvPicPr>
            <a:picLocks noChangeAspect="1"/>
          </p:cNvPicPr>
          <p:nvPr/>
        </p:nvPicPr>
        <p:blipFill>
          <a:blip r:embed="rId2"/>
          <a:stretch>
            <a:fillRect/>
          </a:stretch>
        </p:blipFill>
        <p:spPr>
          <a:xfrm>
            <a:off x="6035383" y="640080"/>
            <a:ext cx="4141546" cy="55778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2E4E5127-67FB-16AC-B6DC-621A2DF4047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06248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D42478-04EC-514A-EDF2-A04C370D5071}"/>
              </a:ext>
            </a:extLst>
          </p:cNvPr>
          <p:cNvSpPr>
            <a:spLocks noGrp="1"/>
          </p:cNvSpPr>
          <p:nvPr>
            <p:ph type="title"/>
          </p:nvPr>
        </p:nvSpPr>
        <p:spPr>
          <a:xfrm>
            <a:off x="5297762" y="329184"/>
            <a:ext cx="6733276" cy="1783080"/>
          </a:xfrm>
        </p:spPr>
        <p:txBody>
          <a:bodyPr anchor="b">
            <a:normAutofit/>
          </a:bodyPr>
          <a:lstStyle/>
          <a:p>
            <a:r>
              <a:rPr lang="en-GB" sz="6000" b="1" dirty="0">
                <a:solidFill>
                  <a:schemeClr val="bg1"/>
                </a:solidFill>
              </a:rPr>
              <a:t>Leadership </a:t>
            </a:r>
            <a:br>
              <a:rPr lang="en-GB" sz="6000" b="1" dirty="0">
                <a:solidFill>
                  <a:schemeClr val="bg1"/>
                </a:solidFill>
              </a:rPr>
            </a:br>
            <a:r>
              <a:rPr lang="en-GB" sz="6000" b="1" dirty="0">
                <a:solidFill>
                  <a:schemeClr val="bg1"/>
                </a:solidFill>
              </a:rPr>
              <a:t>at every level</a:t>
            </a:r>
          </a:p>
        </p:txBody>
      </p:sp>
      <p:pic>
        <p:nvPicPr>
          <p:cNvPr id="4" name="Picture 3">
            <a:extLst>
              <a:ext uri="{FF2B5EF4-FFF2-40B4-BE49-F238E27FC236}">
                <a16:creationId xmlns:a16="http://schemas.microsoft.com/office/drawing/2014/main" id="{2C237B05-1A2F-2DDA-5388-DBD39FCB93D1}"/>
              </a:ext>
            </a:extLst>
          </p:cNvPr>
          <p:cNvPicPr>
            <a:picLocks noChangeAspect="1"/>
          </p:cNvPicPr>
          <p:nvPr/>
        </p:nvPicPr>
        <p:blipFill rotWithShape="1">
          <a:blip r:embed="rId2"/>
          <a:srcRect l="8739" r="391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8ED2D2-8333-9A7A-BBAF-1D2A9E8A3323}"/>
              </a:ext>
            </a:extLst>
          </p:cNvPr>
          <p:cNvSpPr>
            <a:spLocks noGrp="1"/>
          </p:cNvSpPr>
          <p:nvPr>
            <p:ph idx="1"/>
          </p:nvPr>
        </p:nvSpPr>
        <p:spPr>
          <a:xfrm>
            <a:off x="5297762" y="2706624"/>
            <a:ext cx="6374834" cy="3563920"/>
          </a:xfrm>
        </p:spPr>
        <p:txBody>
          <a:bodyPr>
            <a:noAutofit/>
          </a:bodyPr>
          <a:lstStyle/>
          <a:p>
            <a:pPr marL="514350" indent="-514350">
              <a:buFont typeface="+mj-lt"/>
              <a:buAutoNum type="arabicPeriod"/>
            </a:pPr>
            <a:r>
              <a:rPr lang="en-GB" sz="2400" dirty="0">
                <a:solidFill>
                  <a:schemeClr val="bg1"/>
                </a:solidFill>
              </a:rPr>
              <a:t>Hierarchy and rebalancing in favour of the frontline</a:t>
            </a:r>
          </a:p>
          <a:p>
            <a:pPr marL="514350" indent="-514350">
              <a:buFont typeface="+mj-lt"/>
              <a:buAutoNum type="arabicPeriod"/>
            </a:pPr>
            <a:r>
              <a:rPr lang="en-GB" sz="2400" dirty="0">
                <a:solidFill>
                  <a:schemeClr val="bg1"/>
                </a:solidFill>
              </a:rPr>
              <a:t>The most difficult and important decisions are often made by the most junior people. We need ‘Strategic Constables’ </a:t>
            </a:r>
          </a:p>
          <a:p>
            <a:pPr marL="514350" indent="-514350">
              <a:buFont typeface="+mj-lt"/>
              <a:buAutoNum type="arabicPeriod"/>
            </a:pPr>
            <a:r>
              <a:rPr lang="en-GB" sz="2400" dirty="0">
                <a:solidFill>
                  <a:schemeClr val="bg1"/>
                </a:solidFill>
              </a:rPr>
              <a:t>Vast majority of officers never meet a chief officer (Commander and above). Culture and performance change depends on winning the hearts and minds of Sergeants and Inspectors</a:t>
            </a:r>
          </a:p>
        </p:txBody>
      </p:sp>
      <p:sp>
        <p:nvSpPr>
          <p:cNvPr id="5" name="Slide Number Placeholder 4">
            <a:extLst>
              <a:ext uri="{FF2B5EF4-FFF2-40B4-BE49-F238E27FC236}">
                <a16:creationId xmlns:a16="http://schemas.microsoft.com/office/drawing/2014/main" id="{0A3B42DE-487D-B7F9-45E4-ECDB52E89471}"/>
              </a:ext>
            </a:extLst>
          </p:cNvPr>
          <p:cNvSpPr>
            <a:spLocks noGrp="1"/>
          </p:cNvSpPr>
          <p:nvPr>
            <p:ph type="sldNum" sz="quarter" idx="12"/>
          </p:nvPr>
        </p:nvSpPr>
        <p:spPr>
          <a:xfrm>
            <a:off x="10052978" y="6356350"/>
            <a:ext cx="1300821"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761024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A0DF36-2482-FACF-81B9-720B9B57436B}"/>
              </a:ext>
            </a:extLst>
          </p:cNvPr>
          <p:cNvSpPr>
            <a:spLocks noGrp="1"/>
          </p:cNvSpPr>
          <p:nvPr>
            <p:ph type="title"/>
          </p:nvPr>
        </p:nvSpPr>
        <p:spPr>
          <a:xfrm>
            <a:off x="630936" y="640080"/>
            <a:ext cx="7834970" cy="1481328"/>
          </a:xfrm>
        </p:spPr>
        <p:txBody>
          <a:bodyPr anchor="b">
            <a:normAutofit/>
          </a:bodyPr>
          <a:lstStyle/>
          <a:p>
            <a:r>
              <a:rPr lang="en-GB" sz="5000" dirty="0"/>
              <a:t>Task 1 Leading from the Top</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DE6A8B-FE07-DA7A-4761-FBC49D155425}"/>
              </a:ext>
            </a:extLst>
          </p:cNvPr>
          <p:cNvSpPr>
            <a:spLocks noGrp="1"/>
          </p:cNvSpPr>
          <p:nvPr>
            <p:ph idx="1"/>
          </p:nvPr>
        </p:nvSpPr>
        <p:spPr>
          <a:xfrm>
            <a:off x="630936" y="2660904"/>
            <a:ext cx="10742556" cy="3547872"/>
          </a:xfrm>
        </p:spPr>
        <p:txBody>
          <a:bodyPr anchor="t">
            <a:normAutofit/>
          </a:bodyPr>
          <a:lstStyle/>
          <a:p>
            <a:r>
              <a:rPr lang="en-GB" sz="2400" dirty="0"/>
              <a:t>Amend the Mayor – Commissioner relationship in law</a:t>
            </a:r>
          </a:p>
          <a:p>
            <a:r>
              <a:rPr lang="en-GB" sz="2400" dirty="0"/>
              <a:t>Khan’s actions led to a serious risk to the stability of the Met</a:t>
            </a:r>
          </a:p>
          <a:p>
            <a:r>
              <a:rPr lang="en-GB" sz="2400" dirty="0"/>
              <a:t>Home Secretary should consider using powers under s.40 of the Police Act 1996 and give directions to the local policing body (MOPAC)</a:t>
            </a:r>
          </a:p>
          <a:p>
            <a:r>
              <a:rPr lang="en-US" sz="2400" dirty="0"/>
              <a:t>The Home Secretary, the Minister of State for Crime and Policing and the Mayor of London must vocally support the Commissioner</a:t>
            </a:r>
            <a:endParaRPr lang="en-GB" sz="2400" dirty="0"/>
          </a:p>
          <a:p>
            <a:endParaRPr lang="en-GB" sz="1700" dirty="0"/>
          </a:p>
        </p:txBody>
      </p:sp>
      <p:pic>
        <p:nvPicPr>
          <p:cNvPr id="4" name="Picture 3">
            <a:extLst>
              <a:ext uri="{FF2B5EF4-FFF2-40B4-BE49-F238E27FC236}">
                <a16:creationId xmlns:a16="http://schemas.microsoft.com/office/drawing/2014/main" id="{98748BCF-713F-86E5-D826-D2B599EC4E06}"/>
              </a:ext>
            </a:extLst>
          </p:cNvPr>
          <p:cNvPicPr>
            <a:picLocks noChangeAspect="1"/>
          </p:cNvPicPr>
          <p:nvPr/>
        </p:nvPicPr>
        <p:blipFill>
          <a:blip r:embed="rId2"/>
          <a:stretch>
            <a:fillRect/>
          </a:stretch>
        </p:blipFill>
        <p:spPr>
          <a:xfrm>
            <a:off x="1644570" y="5192523"/>
            <a:ext cx="8902859" cy="10253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Slide Number Placeholder 7">
            <a:extLst>
              <a:ext uri="{FF2B5EF4-FFF2-40B4-BE49-F238E27FC236}">
                <a16:creationId xmlns:a16="http://schemas.microsoft.com/office/drawing/2014/main" id="{A4417C00-76D7-44B0-664F-2BB401D5303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662941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89E2E7-13D6-4C44-35E5-AD76154B35DC}"/>
              </a:ext>
            </a:extLst>
          </p:cNvPr>
          <p:cNvSpPr>
            <a:spLocks noGrp="1"/>
          </p:cNvSpPr>
          <p:nvPr>
            <p:ph type="title"/>
          </p:nvPr>
        </p:nvSpPr>
        <p:spPr>
          <a:xfrm>
            <a:off x="630935" y="321992"/>
            <a:ext cx="4459481" cy="2036600"/>
          </a:xfrm>
        </p:spPr>
        <p:txBody>
          <a:bodyPr anchor="b">
            <a:normAutofit/>
          </a:bodyPr>
          <a:lstStyle/>
          <a:p>
            <a:r>
              <a:rPr lang="en-GB" sz="3400" dirty="0"/>
              <a:t>Task 2 Empowering Local Commanders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E639EE-76B7-C23B-85B9-D8CCB3F9E497}"/>
              </a:ext>
            </a:extLst>
          </p:cNvPr>
          <p:cNvSpPr>
            <a:spLocks noGrp="1"/>
          </p:cNvSpPr>
          <p:nvPr>
            <p:ph idx="1"/>
          </p:nvPr>
        </p:nvSpPr>
        <p:spPr>
          <a:xfrm>
            <a:off x="630935" y="2807208"/>
            <a:ext cx="4459482" cy="3530218"/>
          </a:xfrm>
        </p:spPr>
        <p:txBody>
          <a:bodyPr anchor="t">
            <a:normAutofit/>
          </a:bodyPr>
          <a:lstStyle/>
          <a:p>
            <a:r>
              <a:rPr lang="en-GB" sz="2200" dirty="0"/>
              <a:t>12 BCU Commanders have teams of approx. 1,600 people – larger than 25% of police forces in England and Wales</a:t>
            </a:r>
          </a:p>
          <a:p>
            <a:r>
              <a:rPr lang="en-GB" sz="2200" dirty="0"/>
              <a:t>34% increase in chief officers from 29 in 2016, to 39 in 2021</a:t>
            </a:r>
          </a:p>
          <a:p>
            <a:r>
              <a:rPr lang="en-US" sz="2200" dirty="0"/>
              <a:t>20% reduction in Chief Supers in the same period</a:t>
            </a:r>
          </a:p>
          <a:p>
            <a:r>
              <a:rPr lang="en-US" sz="2200" dirty="0"/>
              <a:t>Leaders of frontline policing BCUs</a:t>
            </a:r>
          </a:p>
          <a:p>
            <a:endParaRPr lang="en-GB" sz="2200" dirty="0"/>
          </a:p>
          <a:p>
            <a:endParaRPr lang="en-GB" sz="2200" dirty="0"/>
          </a:p>
        </p:txBody>
      </p:sp>
      <p:pic>
        <p:nvPicPr>
          <p:cNvPr id="4" name="Picture 3">
            <a:extLst>
              <a:ext uri="{FF2B5EF4-FFF2-40B4-BE49-F238E27FC236}">
                <a16:creationId xmlns:a16="http://schemas.microsoft.com/office/drawing/2014/main" id="{A34C29E9-A51E-BB22-3EB7-0CA5A1B0E3A5}"/>
              </a:ext>
            </a:extLst>
          </p:cNvPr>
          <p:cNvPicPr>
            <a:picLocks noChangeAspect="1"/>
          </p:cNvPicPr>
          <p:nvPr/>
        </p:nvPicPr>
        <p:blipFill>
          <a:blip r:embed="rId2"/>
          <a:stretch>
            <a:fillRect/>
          </a:stretch>
        </p:blipFill>
        <p:spPr>
          <a:xfrm>
            <a:off x="5090417" y="1001007"/>
            <a:ext cx="6912436" cy="4855985"/>
          </a:xfrm>
          <a:prstGeom prst="rect">
            <a:avLst/>
          </a:prstGeom>
        </p:spPr>
      </p:pic>
      <p:sp>
        <p:nvSpPr>
          <p:cNvPr id="6" name="Slide Number Placeholder 5">
            <a:extLst>
              <a:ext uri="{FF2B5EF4-FFF2-40B4-BE49-F238E27FC236}">
                <a16:creationId xmlns:a16="http://schemas.microsoft.com/office/drawing/2014/main" id="{48AD42F6-E855-71D7-2E0F-D12A16D0994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734825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89E2E7-13D6-4C44-35E5-AD76154B35DC}"/>
              </a:ext>
            </a:extLst>
          </p:cNvPr>
          <p:cNvSpPr>
            <a:spLocks noGrp="1"/>
          </p:cNvSpPr>
          <p:nvPr>
            <p:ph type="title"/>
          </p:nvPr>
        </p:nvSpPr>
        <p:spPr>
          <a:xfrm>
            <a:off x="630935" y="639520"/>
            <a:ext cx="4269837" cy="1719072"/>
          </a:xfrm>
        </p:spPr>
        <p:txBody>
          <a:bodyPr anchor="b">
            <a:normAutofit/>
          </a:bodyPr>
          <a:lstStyle/>
          <a:p>
            <a:r>
              <a:rPr lang="en-GB" sz="3400" dirty="0"/>
              <a:t>Task 2 Empowering Local Commanders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E639EE-76B7-C23B-85B9-D8CCB3F9E497}"/>
              </a:ext>
            </a:extLst>
          </p:cNvPr>
          <p:cNvSpPr>
            <a:spLocks noGrp="1"/>
          </p:cNvSpPr>
          <p:nvPr>
            <p:ph idx="1"/>
          </p:nvPr>
        </p:nvSpPr>
        <p:spPr>
          <a:xfrm>
            <a:off x="410965" y="2807207"/>
            <a:ext cx="4872535" cy="3919517"/>
          </a:xfrm>
        </p:spPr>
        <p:txBody>
          <a:bodyPr anchor="t">
            <a:normAutofit/>
          </a:bodyPr>
          <a:lstStyle/>
          <a:p>
            <a:r>
              <a:rPr lang="en-US" sz="2200" dirty="0"/>
              <a:t>Engage local people with BCU Commander appointments and measure performance on:</a:t>
            </a:r>
          </a:p>
          <a:p>
            <a:pPr marL="457200" indent="-457200">
              <a:buFont typeface="+mj-lt"/>
              <a:buAutoNum type="arabicPeriod"/>
            </a:pPr>
            <a:r>
              <a:rPr lang="en-US" sz="2200" dirty="0"/>
              <a:t>whether local people believe that the police are doing a good job locally; </a:t>
            </a:r>
          </a:p>
          <a:p>
            <a:pPr marL="457200" indent="-457200">
              <a:buFont typeface="+mj-lt"/>
              <a:buAutoNum type="arabicPeriod"/>
            </a:pPr>
            <a:r>
              <a:rPr lang="en-US" sz="2200" dirty="0"/>
              <a:t>effectiveness at dealing with the priorities of local people; and </a:t>
            </a:r>
          </a:p>
          <a:p>
            <a:pPr marL="457200" indent="-457200">
              <a:buFont typeface="+mj-lt"/>
              <a:buAutoNum type="arabicPeriod"/>
            </a:pPr>
            <a:r>
              <a:rPr lang="en-US" sz="2200" dirty="0"/>
              <a:t>effectiveness at preventing, reducing and detecting crime and disorder</a:t>
            </a:r>
            <a:endParaRPr lang="en-GB" sz="2200" dirty="0"/>
          </a:p>
        </p:txBody>
      </p:sp>
      <p:pic>
        <p:nvPicPr>
          <p:cNvPr id="4" name="Picture 3">
            <a:extLst>
              <a:ext uri="{FF2B5EF4-FFF2-40B4-BE49-F238E27FC236}">
                <a16:creationId xmlns:a16="http://schemas.microsoft.com/office/drawing/2014/main" id="{A34C29E9-A51E-BB22-3EB7-0CA5A1B0E3A5}"/>
              </a:ext>
            </a:extLst>
          </p:cNvPr>
          <p:cNvPicPr>
            <a:picLocks noChangeAspect="1"/>
          </p:cNvPicPr>
          <p:nvPr/>
        </p:nvPicPr>
        <p:blipFill>
          <a:blip r:embed="rId2"/>
          <a:stretch>
            <a:fillRect/>
          </a:stretch>
        </p:blipFill>
        <p:spPr>
          <a:xfrm>
            <a:off x="5283501" y="922277"/>
            <a:ext cx="6823408" cy="4793443"/>
          </a:xfrm>
          <a:prstGeom prst="rect">
            <a:avLst/>
          </a:prstGeom>
        </p:spPr>
      </p:pic>
      <p:sp>
        <p:nvSpPr>
          <p:cNvPr id="6" name="Slide Number Placeholder 5">
            <a:extLst>
              <a:ext uri="{FF2B5EF4-FFF2-40B4-BE49-F238E27FC236}">
                <a16:creationId xmlns:a16="http://schemas.microsoft.com/office/drawing/2014/main" id="{801C53F0-A14A-0573-7C40-6B88E8A65D9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135848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89E2E7-13D6-4C44-35E5-AD76154B35DC}"/>
              </a:ext>
            </a:extLst>
          </p:cNvPr>
          <p:cNvSpPr>
            <a:spLocks noGrp="1"/>
          </p:cNvSpPr>
          <p:nvPr>
            <p:ph type="title"/>
          </p:nvPr>
        </p:nvSpPr>
        <p:spPr>
          <a:xfrm>
            <a:off x="630936" y="639520"/>
            <a:ext cx="3429000" cy="1719072"/>
          </a:xfrm>
        </p:spPr>
        <p:txBody>
          <a:bodyPr anchor="b">
            <a:normAutofit/>
          </a:bodyPr>
          <a:lstStyle/>
          <a:p>
            <a:r>
              <a:rPr lang="en-GB" sz="3400" dirty="0"/>
              <a:t>Task 2 Empowering Local Commanders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E639EE-76B7-C23B-85B9-D8CCB3F9E497}"/>
              </a:ext>
            </a:extLst>
          </p:cNvPr>
          <p:cNvSpPr>
            <a:spLocks noGrp="1"/>
          </p:cNvSpPr>
          <p:nvPr>
            <p:ph idx="1"/>
          </p:nvPr>
        </p:nvSpPr>
        <p:spPr>
          <a:xfrm>
            <a:off x="630935" y="3016398"/>
            <a:ext cx="5914720" cy="2624113"/>
          </a:xfrm>
        </p:spPr>
        <p:txBody>
          <a:bodyPr anchor="t">
            <a:normAutofit/>
          </a:bodyPr>
          <a:lstStyle/>
          <a:p>
            <a:r>
              <a:rPr lang="en-US" sz="2400" dirty="0"/>
              <a:t>Rather than 12 BCU’s (deeply unpopular)</a:t>
            </a:r>
          </a:p>
          <a:p>
            <a:r>
              <a:rPr lang="en-US" sz="2400" dirty="0"/>
              <a:t>Widely suggested this has compromised operational effectiveness</a:t>
            </a:r>
          </a:p>
          <a:p>
            <a:r>
              <a:rPr lang="en-US" sz="2400" dirty="0"/>
              <a:t>Accountability through Frontline Executive Boards does not work, so use a full CompStat process:</a:t>
            </a:r>
          </a:p>
        </p:txBody>
      </p:sp>
      <p:sp>
        <p:nvSpPr>
          <p:cNvPr id="6" name="Slide Number Placeholder 5">
            <a:extLst>
              <a:ext uri="{FF2B5EF4-FFF2-40B4-BE49-F238E27FC236}">
                <a16:creationId xmlns:a16="http://schemas.microsoft.com/office/drawing/2014/main" id="{C0A88C81-4D1B-26D9-C711-FB73782837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F49C181-C343-846F-9E31-966AEBEBC75F}"/>
              </a:ext>
            </a:extLst>
          </p:cNvPr>
          <p:cNvSpPr txBox="1"/>
          <p:nvPr/>
        </p:nvSpPr>
        <p:spPr>
          <a:xfrm>
            <a:off x="6709025" y="3327252"/>
            <a:ext cx="4644775" cy="2308324"/>
          </a:xfrm>
          <a:prstGeom prst="rect">
            <a:avLst/>
          </a:prstGeom>
          <a:solidFill>
            <a:srgbClr val="FFC000"/>
          </a:solidFill>
        </p:spPr>
        <p:txBody>
          <a:bodyPr wrap="square">
            <a:spAutoFit/>
          </a:bodyPr>
          <a:lstStyle/>
          <a:p>
            <a:pPr marL="342900" indent="-342900">
              <a:buFont typeface="+mj-lt"/>
              <a:buAutoNum type="arabicPeriod"/>
            </a:pPr>
            <a:r>
              <a:rPr lang="en-US" sz="2400" dirty="0"/>
              <a:t>BCU Commanders empowered and accountable</a:t>
            </a:r>
          </a:p>
          <a:p>
            <a:pPr marL="342900" indent="-342900">
              <a:buFont typeface="+mj-lt"/>
              <a:buAutoNum type="arabicPeriod"/>
            </a:pPr>
            <a:r>
              <a:rPr lang="en-US" sz="2400" dirty="0"/>
              <a:t>Mindset: we can win. Right resources, right place, right time</a:t>
            </a:r>
          </a:p>
          <a:p>
            <a:pPr marL="342900" indent="-342900">
              <a:buFont typeface="+mj-lt"/>
              <a:buAutoNum type="arabicPeriod"/>
            </a:pPr>
            <a:r>
              <a:rPr lang="en-US" sz="2400" dirty="0"/>
              <a:t>Appreciate the full CompStat process</a:t>
            </a:r>
          </a:p>
        </p:txBody>
      </p:sp>
      <p:pic>
        <p:nvPicPr>
          <p:cNvPr id="14" name="Picture 13">
            <a:extLst>
              <a:ext uri="{FF2B5EF4-FFF2-40B4-BE49-F238E27FC236}">
                <a16:creationId xmlns:a16="http://schemas.microsoft.com/office/drawing/2014/main" id="{6C97C49B-FDE5-4567-D293-3A9E4F256521}"/>
              </a:ext>
            </a:extLst>
          </p:cNvPr>
          <p:cNvPicPr>
            <a:picLocks noChangeAspect="1"/>
          </p:cNvPicPr>
          <p:nvPr/>
        </p:nvPicPr>
        <p:blipFill>
          <a:blip r:embed="rId2"/>
          <a:stretch>
            <a:fillRect/>
          </a:stretch>
        </p:blipFill>
        <p:spPr>
          <a:xfrm>
            <a:off x="6962902" y="261548"/>
            <a:ext cx="4164867" cy="2929179"/>
          </a:xfrm>
          <a:prstGeom prst="rect">
            <a:avLst/>
          </a:prstGeom>
        </p:spPr>
      </p:pic>
    </p:spTree>
    <p:extLst>
      <p:ext uri="{BB962C8B-B14F-4D97-AF65-F5344CB8AC3E}">
        <p14:creationId xmlns:p14="http://schemas.microsoft.com/office/powerpoint/2010/main" val="120598477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BEAA75-5471-A54C-E238-DE5B2BD48099}"/>
              </a:ext>
            </a:extLst>
          </p:cNvPr>
          <p:cNvSpPr>
            <a:spLocks noGrp="1"/>
          </p:cNvSpPr>
          <p:nvPr>
            <p:ph type="title"/>
          </p:nvPr>
        </p:nvSpPr>
        <p:spPr>
          <a:xfrm>
            <a:off x="630936" y="640080"/>
            <a:ext cx="4818888" cy="1481328"/>
          </a:xfrm>
        </p:spPr>
        <p:txBody>
          <a:bodyPr anchor="b">
            <a:normAutofit fontScale="90000"/>
          </a:bodyPr>
          <a:lstStyle/>
          <a:p>
            <a:r>
              <a:rPr lang="en-GB" sz="5400" dirty="0"/>
              <a:t>CompStat Process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5400D25-9094-1810-47FD-7CBAAB9FE8EE}"/>
              </a:ext>
            </a:extLst>
          </p:cNvPr>
          <p:cNvSpPr>
            <a:spLocks noGrp="1"/>
          </p:cNvSpPr>
          <p:nvPr>
            <p:ph idx="1"/>
          </p:nvPr>
        </p:nvSpPr>
        <p:spPr>
          <a:xfrm>
            <a:off x="630936" y="2660904"/>
            <a:ext cx="5275342" cy="3547872"/>
          </a:xfrm>
        </p:spPr>
        <p:txBody>
          <a:bodyPr anchor="t">
            <a:noAutofit/>
          </a:bodyPr>
          <a:lstStyle/>
          <a:p>
            <a:pPr marL="342900" indent="-342900">
              <a:buFont typeface="+mj-lt"/>
              <a:buAutoNum type="arabicPeriod"/>
            </a:pPr>
            <a:r>
              <a:rPr lang="en-US" sz="2000" dirty="0"/>
              <a:t>Timely and accurate information or intelligence on crime and disorder problems made available at all levels of the </a:t>
            </a:r>
            <a:r>
              <a:rPr lang="en-US" sz="2000" dirty="0" err="1"/>
              <a:t>organisation</a:t>
            </a:r>
            <a:r>
              <a:rPr lang="en-US" sz="2000" dirty="0"/>
              <a:t>;</a:t>
            </a:r>
          </a:p>
          <a:p>
            <a:pPr marL="342900" indent="-342900">
              <a:buFont typeface="+mj-lt"/>
              <a:buAutoNum type="arabicPeriod"/>
            </a:pPr>
            <a:r>
              <a:rPr lang="en-US" sz="2000" dirty="0"/>
              <a:t>Policing leaders determining the most effective tactics to tackle crime and disorder problems;</a:t>
            </a:r>
          </a:p>
          <a:p>
            <a:pPr marL="342900" indent="-342900">
              <a:buFont typeface="+mj-lt"/>
              <a:buAutoNum type="arabicPeriod"/>
            </a:pPr>
            <a:r>
              <a:rPr lang="en-US" sz="2000" dirty="0"/>
              <a:t>Rapid, focused deployment of resources; and </a:t>
            </a:r>
          </a:p>
          <a:p>
            <a:pPr marL="342900" indent="-342900">
              <a:buFont typeface="+mj-lt"/>
              <a:buAutoNum type="arabicPeriod"/>
            </a:pPr>
            <a:r>
              <a:rPr lang="en-US" sz="2000" dirty="0"/>
              <a:t>Relentless follow-up and assessment to learn what happened and make performance assessment.</a:t>
            </a:r>
            <a:endParaRPr lang="en-GB" sz="2000" dirty="0"/>
          </a:p>
        </p:txBody>
      </p:sp>
      <p:pic>
        <p:nvPicPr>
          <p:cNvPr id="5" name="Picture 4">
            <a:extLst>
              <a:ext uri="{FF2B5EF4-FFF2-40B4-BE49-F238E27FC236}">
                <a16:creationId xmlns:a16="http://schemas.microsoft.com/office/drawing/2014/main" id="{7FCB33E9-8DCD-8500-8310-CF0284C9D606}"/>
              </a:ext>
            </a:extLst>
          </p:cNvPr>
          <p:cNvPicPr>
            <a:picLocks noChangeAspect="1"/>
          </p:cNvPicPr>
          <p:nvPr/>
        </p:nvPicPr>
        <p:blipFill>
          <a:blip r:embed="rId2"/>
          <a:stretch>
            <a:fillRect/>
          </a:stretch>
        </p:blipFill>
        <p:spPr>
          <a:xfrm>
            <a:off x="6099048" y="939522"/>
            <a:ext cx="5458968" cy="49789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A9BCFE7F-3894-9C7B-65F5-BE58BA05567C}"/>
              </a:ext>
            </a:extLst>
          </p:cNvPr>
          <p:cNvSpPr txBox="1"/>
          <p:nvPr/>
        </p:nvSpPr>
        <p:spPr>
          <a:xfrm>
            <a:off x="2964279" y="6217920"/>
            <a:ext cx="9227721"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https://www.sosyalarastirmalar.com/articles/implementation-of-compstat-in-police-organizations-the-case-of-newark-police-department.pdf</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6" name="Slide Number Placeholder 5">
            <a:extLst>
              <a:ext uri="{FF2B5EF4-FFF2-40B4-BE49-F238E27FC236}">
                <a16:creationId xmlns:a16="http://schemas.microsoft.com/office/drawing/2014/main" id="{768436CA-A18E-EFE9-2E5F-811521EFD9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389240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7A581-2E26-8BCA-4A66-8C950EA689DF}"/>
              </a:ext>
            </a:extLst>
          </p:cNvPr>
          <p:cNvSpPr>
            <a:spLocks noGrp="1"/>
          </p:cNvSpPr>
          <p:nvPr>
            <p:ph type="title"/>
          </p:nvPr>
        </p:nvSpPr>
        <p:spPr>
          <a:xfrm>
            <a:off x="847254" y="75414"/>
            <a:ext cx="2656438" cy="3063875"/>
          </a:xfrm>
        </p:spPr>
        <p:txBody>
          <a:bodyPr/>
          <a:lstStyle/>
          <a:p>
            <a:r>
              <a:rPr lang="en-GB" dirty="0"/>
              <a:t>CompStat in practice</a:t>
            </a:r>
          </a:p>
        </p:txBody>
      </p:sp>
      <p:sp>
        <p:nvSpPr>
          <p:cNvPr id="3" name="Content Placeholder 2">
            <a:extLst>
              <a:ext uri="{FF2B5EF4-FFF2-40B4-BE49-F238E27FC236}">
                <a16:creationId xmlns:a16="http://schemas.microsoft.com/office/drawing/2014/main" id="{FDEEFD4F-E497-14FE-EEBD-5A605AFE087D}"/>
              </a:ext>
            </a:extLst>
          </p:cNvPr>
          <p:cNvSpPr>
            <a:spLocks noGrp="1"/>
          </p:cNvSpPr>
          <p:nvPr>
            <p:ph idx="1"/>
          </p:nvPr>
        </p:nvSpPr>
        <p:spPr>
          <a:xfrm>
            <a:off x="4414318" y="579422"/>
            <a:ext cx="7400454" cy="6002447"/>
          </a:xfrm>
        </p:spPr>
        <p:txBody>
          <a:bodyPr>
            <a:normAutofit fontScale="92500"/>
          </a:bodyPr>
          <a:lstStyle/>
          <a:p>
            <a:pPr marL="514350" indent="-514350">
              <a:buFont typeface="+mj-lt"/>
              <a:buAutoNum type="arabicPeriod"/>
            </a:pPr>
            <a:r>
              <a:rPr lang="en-GB" dirty="0"/>
              <a:t>Commissioner to attend</a:t>
            </a:r>
          </a:p>
          <a:p>
            <a:pPr marL="514350" indent="-514350">
              <a:buFont typeface="+mj-lt"/>
              <a:buAutoNum type="arabicPeriod"/>
            </a:pPr>
            <a:r>
              <a:rPr lang="en-GB" dirty="0"/>
              <a:t>Weekly meetings with at least 25% of BCU Commanders</a:t>
            </a:r>
          </a:p>
          <a:p>
            <a:pPr marL="514350" indent="-514350">
              <a:buFont typeface="+mj-lt"/>
              <a:buAutoNum type="arabicPeriod"/>
            </a:pPr>
            <a:r>
              <a:rPr lang="en-GB" dirty="0"/>
              <a:t>Central operation unit to attend to help problem solving and deployment of resources</a:t>
            </a:r>
          </a:p>
          <a:p>
            <a:pPr marL="514350" indent="-514350">
              <a:buFont typeface="+mj-lt"/>
              <a:buAutoNum type="arabicPeriod"/>
            </a:pPr>
            <a:r>
              <a:rPr lang="en-GB" dirty="0"/>
              <a:t>Focus on effectiveness of police response in tackling local people’s priorities, levels of public confidence, and other high priority crimes</a:t>
            </a:r>
          </a:p>
          <a:p>
            <a:pPr marL="514350" indent="-514350">
              <a:buFont typeface="+mj-lt"/>
              <a:buAutoNum type="arabicPeriod"/>
            </a:pPr>
            <a:r>
              <a:rPr lang="en-GB" dirty="0"/>
              <a:t>A single, centrally produced performance and analysis tool to consider information at ward level </a:t>
            </a:r>
          </a:p>
          <a:p>
            <a:pPr marL="514350" indent="-514350">
              <a:buFont typeface="+mj-lt"/>
              <a:buAutoNum type="arabicPeriod"/>
            </a:pPr>
            <a:r>
              <a:rPr lang="en-GB" dirty="0"/>
              <a:t>Data scientists (Strategic Insight Unit) – what works, new tactics to be shared widely</a:t>
            </a:r>
          </a:p>
          <a:p>
            <a:pPr marL="514350" indent="-514350">
              <a:buFont typeface="+mj-lt"/>
              <a:buAutoNum type="arabicPeriod"/>
            </a:pPr>
            <a:r>
              <a:rPr lang="en-GB" dirty="0"/>
              <a:t>The only pan-London meeting BCU Commanders are required to attend</a:t>
            </a:r>
          </a:p>
        </p:txBody>
      </p:sp>
      <p:sp>
        <p:nvSpPr>
          <p:cNvPr id="6" name="TextBox 5">
            <a:extLst>
              <a:ext uri="{FF2B5EF4-FFF2-40B4-BE49-F238E27FC236}">
                <a16:creationId xmlns:a16="http://schemas.microsoft.com/office/drawing/2014/main" id="{B2F7F8C7-68C1-4554-BC79-DC4D6D8AD2A2}"/>
              </a:ext>
            </a:extLst>
          </p:cNvPr>
          <p:cNvSpPr txBox="1"/>
          <p:nvPr/>
        </p:nvSpPr>
        <p:spPr>
          <a:xfrm>
            <a:off x="693345" y="2768096"/>
            <a:ext cx="3607051" cy="2554545"/>
          </a:xfrm>
          <a:prstGeom prst="rect">
            <a:avLst/>
          </a:prstGeom>
          <a:solidFill>
            <a:srgbClr val="FFC0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BCU Commander to present to their communities every 100 days their achievement against agreed targets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Public meetings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Media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All agencies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Live streamed and accessible</a:t>
            </a:r>
          </a:p>
        </p:txBody>
      </p:sp>
      <p:sp>
        <p:nvSpPr>
          <p:cNvPr id="5" name="Slide Number Placeholder 4">
            <a:extLst>
              <a:ext uri="{FF2B5EF4-FFF2-40B4-BE49-F238E27FC236}">
                <a16:creationId xmlns:a16="http://schemas.microsoft.com/office/drawing/2014/main" id="{DAAA700D-4454-03B7-1BB4-1F220BDFEF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373689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69A019-E10B-71E3-8C07-7DD47B8C2CEB}"/>
              </a:ext>
            </a:extLst>
          </p:cNvPr>
          <p:cNvSpPr>
            <a:spLocks noGrp="1"/>
          </p:cNvSpPr>
          <p:nvPr>
            <p:ph type="title"/>
          </p:nvPr>
        </p:nvSpPr>
        <p:spPr>
          <a:xfrm>
            <a:off x="5297762" y="329184"/>
            <a:ext cx="6251110" cy="1783080"/>
          </a:xfrm>
        </p:spPr>
        <p:txBody>
          <a:bodyPr anchor="b">
            <a:normAutofit/>
          </a:bodyPr>
          <a:lstStyle/>
          <a:p>
            <a:r>
              <a:rPr lang="en-US" sz="5400"/>
              <a:t>Task 3: Recruiting and training leaders</a:t>
            </a:r>
            <a:endParaRPr lang="en-GB" sz="5400"/>
          </a:p>
        </p:txBody>
      </p:sp>
      <p:pic>
        <p:nvPicPr>
          <p:cNvPr id="7" name="Picture 6" descr="White paper ships being led by a yellow ship">
            <a:extLst>
              <a:ext uri="{FF2B5EF4-FFF2-40B4-BE49-F238E27FC236}">
                <a16:creationId xmlns:a16="http://schemas.microsoft.com/office/drawing/2014/main" id="{C643508A-83F6-0A78-E791-65C57B9C2B26}"/>
              </a:ext>
            </a:extLst>
          </p:cNvPr>
          <p:cNvPicPr>
            <a:picLocks noChangeAspect="1"/>
          </p:cNvPicPr>
          <p:nvPr/>
        </p:nvPicPr>
        <p:blipFill rotWithShape="1">
          <a:blip r:embed="rId2"/>
          <a:srcRect l="41115" r="1355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DDA8503-2009-7A61-C8B3-B6BD78969E08}"/>
              </a:ext>
            </a:extLst>
          </p:cNvPr>
          <p:cNvSpPr>
            <a:spLocks noGrp="1"/>
          </p:cNvSpPr>
          <p:nvPr>
            <p:ph idx="1"/>
          </p:nvPr>
        </p:nvSpPr>
        <p:spPr>
          <a:xfrm>
            <a:off x="3667874" y="2706623"/>
            <a:ext cx="8322068" cy="4014851"/>
          </a:xfrm>
        </p:spPr>
        <p:txBody>
          <a:bodyPr>
            <a:normAutofit/>
          </a:bodyPr>
          <a:lstStyle/>
          <a:p>
            <a:r>
              <a:rPr lang="en-GB" sz="2400" dirty="0"/>
              <a:t>Accelerate opportunities for recruits those with previous leadership roles</a:t>
            </a:r>
          </a:p>
          <a:p>
            <a:r>
              <a:rPr lang="en-GB" sz="2400" dirty="0"/>
              <a:t>Same uplift focus to supervisory and management roles</a:t>
            </a:r>
          </a:p>
          <a:p>
            <a:r>
              <a:rPr lang="en-GB" sz="2400" dirty="0"/>
              <a:t>Enable junior officers to pitch ideas to senior colleagues</a:t>
            </a:r>
          </a:p>
          <a:p>
            <a:r>
              <a:rPr lang="en-GB" sz="2400" dirty="0"/>
              <a:t>Policing Education Qualifications Framework: no longer in-house, initial</a:t>
            </a:r>
            <a:r>
              <a:rPr lang="en-US" sz="2400" dirty="0"/>
              <a:t> police officer training is now predominantly delivered by an outsourced commercial provider alongside four universities</a:t>
            </a:r>
          </a:p>
          <a:p>
            <a:r>
              <a:rPr lang="en-US" sz="2400" dirty="0"/>
              <a:t>Almost 25% of officers have less than 3-years experience</a:t>
            </a:r>
          </a:p>
          <a:p>
            <a:endParaRPr lang="en-GB" sz="2000" dirty="0"/>
          </a:p>
          <a:p>
            <a:endParaRPr lang="en-GB" sz="2000" dirty="0"/>
          </a:p>
        </p:txBody>
      </p:sp>
      <p:sp>
        <p:nvSpPr>
          <p:cNvPr id="5" name="Slide Number Placeholder 4">
            <a:extLst>
              <a:ext uri="{FF2B5EF4-FFF2-40B4-BE49-F238E27FC236}">
                <a16:creationId xmlns:a16="http://schemas.microsoft.com/office/drawing/2014/main" id="{80C9F373-0068-78FA-9450-5ED7A03E6634}"/>
              </a:ext>
            </a:extLst>
          </p:cNvPr>
          <p:cNvSpPr>
            <a:spLocks noGrp="1"/>
          </p:cNvSpPr>
          <p:nvPr>
            <p:ph type="sldNum" sz="quarter" idx="12"/>
          </p:nvPr>
        </p:nvSpPr>
        <p:spPr>
          <a:xfrm>
            <a:off x="10052978" y="6356350"/>
            <a:ext cx="1300821"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694313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9A019-E10B-71E3-8C07-7DD47B8C2CEB}"/>
              </a:ext>
            </a:extLst>
          </p:cNvPr>
          <p:cNvSpPr>
            <a:spLocks noGrp="1"/>
          </p:cNvSpPr>
          <p:nvPr>
            <p:ph type="title"/>
          </p:nvPr>
        </p:nvSpPr>
        <p:spPr/>
        <p:txBody>
          <a:bodyPr/>
          <a:lstStyle/>
          <a:p>
            <a:r>
              <a:rPr lang="en-US" dirty="0"/>
              <a:t>Task 3: Recruiting and training leaders</a:t>
            </a:r>
            <a:endParaRPr lang="en-GB" dirty="0"/>
          </a:p>
        </p:txBody>
      </p:sp>
      <p:sp>
        <p:nvSpPr>
          <p:cNvPr id="3" name="Content Placeholder 2">
            <a:extLst>
              <a:ext uri="{FF2B5EF4-FFF2-40B4-BE49-F238E27FC236}">
                <a16:creationId xmlns:a16="http://schemas.microsoft.com/office/drawing/2014/main" id="{DDDA8503-2009-7A61-C8B3-B6BD78969E08}"/>
              </a:ext>
            </a:extLst>
          </p:cNvPr>
          <p:cNvSpPr>
            <a:spLocks noGrp="1"/>
          </p:cNvSpPr>
          <p:nvPr>
            <p:ph idx="1"/>
          </p:nvPr>
        </p:nvSpPr>
        <p:spPr>
          <a:xfrm>
            <a:off x="838200" y="1825625"/>
            <a:ext cx="5571653" cy="4351338"/>
          </a:xfrm>
        </p:spPr>
        <p:txBody>
          <a:bodyPr/>
          <a:lstStyle/>
          <a:p>
            <a:pPr marL="0" indent="0">
              <a:buNone/>
            </a:pPr>
            <a:r>
              <a:rPr lang="en-US" sz="3600" b="1" dirty="0"/>
              <a:t>Concerns </a:t>
            </a:r>
          </a:p>
          <a:p>
            <a:r>
              <a:rPr lang="en-US" dirty="0"/>
              <a:t>Officers leave the training environment without meeting the necessary standard of operational policing skills. </a:t>
            </a:r>
          </a:p>
          <a:p>
            <a:r>
              <a:rPr lang="en-US" dirty="0"/>
              <a:t>Examples of training materials not meeting the necessary standard </a:t>
            </a:r>
          </a:p>
          <a:p>
            <a:r>
              <a:rPr lang="en-US" dirty="0"/>
              <a:t>Trainers no longer being current in their operational policing expertise. </a:t>
            </a:r>
            <a:endParaRPr lang="en-GB" dirty="0"/>
          </a:p>
          <a:p>
            <a:endParaRPr lang="en-GB" dirty="0"/>
          </a:p>
        </p:txBody>
      </p:sp>
      <p:sp>
        <p:nvSpPr>
          <p:cNvPr id="8" name="TextBox 7">
            <a:extLst>
              <a:ext uri="{FF2B5EF4-FFF2-40B4-BE49-F238E27FC236}">
                <a16:creationId xmlns:a16="http://schemas.microsoft.com/office/drawing/2014/main" id="{E81875DA-8EF3-CE1C-BE06-8EA0AFBB387D}"/>
              </a:ext>
            </a:extLst>
          </p:cNvPr>
          <p:cNvSpPr txBox="1"/>
          <p:nvPr/>
        </p:nvSpPr>
        <p:spPr>
          <a:xfrm>
            <a:off x="6626831" y="1825625"/>
            <a:ext cx="4979712" cy="4062651"/>
          </a:xfrm>
          <a:prstGeom prst="rect">
            <a:avLst/>
          </a:prstGeom>
          <a:solidFill>
            <a:srgbClr val="FFC0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Commissioner to review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If issues are found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Bring in a new leadership team to focus on initial training (to resolve the apparent crisis in initial police training)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Withdraw from commercial relationships if standards not met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19F4F894-9821-0264-64D1-F194E0861E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284038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B23FA8-82B1-99CC-D20B-57A356104AAA}"/>
              </a:ext>
            </a:extLst>
          </p:cNvPr>
          <p:cNvSpPr>
            <a:spLocks noGrp="1"/>
          </p:cNvSpPr>
          <p:nvPr>
            <p:ph type="title"/>
          </p:nvPr>
        </p:nvSpPr>
        <p:spPr>
          <a:xfrm>
            <a:off x="630936" y="640080"/>
            <a:ext cx="4818888" cy="1481328"/>
          </a:xfrm>
        </p:spPr>
        <p:txBody>
          <a:bodyPr anchor="b">
            <a:normAutofit/>
          </a:bodyPr>
          <a:lstStyle/>
          <a:p>
            <a:r>
              <a:rPr lang="en-GB" sz="3800"/>
              <a:t>College of Policing has Reduced Standards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837875-C7B2-85FC-1EC1-260651132D43}"/>
              </a:ext>
            </a:extLst>
          </p:cNvPr>
          <p:cNvSpPr>
            <a:spLocks noGrp="1"/>
          </p:cNvSpPr>
          <p:nvPr>
            <p:ph idx="1"/>
          </p:nvPr>
        </p:nvSpPr>
        <p:spPr>
          <a:xfrm>
            <a:off x="630936" y="2599207"/>
            <a:ext cx="6088363" cy="3968240"/>
          </a:xfrm>
        </p:spPr>
        <p:txBody>
          <a:bodyPr anchor="t">
            <a:noAutofit/>
          </a:bodyPr>
          <a:lstStyle/>
          <a:p>
            <a:r>
              <a:rPr lang="en-US" sz="2400" dirty="0"/>
              <a:t>“The College had not yet lived up to our potential or fully delivered on the expectations that officers, staff and the public have of policing’s professional body.” </a:t>
            </a:r>
          </a:p>
          <a:p>
            <a:r>
              <a:rPr lang="en-US" sz="2400" dirty="0"/>
              <a:t>“The quality of the College’s products are not always as good as they could be, which undermines our credibility in the eyes of the service.” </a:t>
            </a:r>
          </a:p>
          <a:p>
            <a:r>
              <a:rPr lang="en-US" sz="2400" dirty="0"/>
              <a:t>“An often slow and bureaucratic culture that is not sufficiently responsive to policing or other parts of the system, such as PCCs.”</a:t>
            </a:r>
            <a:endParaRPr lang="en-GB" sz="2400" dirty="0"/>
          </a:p>
        </p:txBody>
      </p:sp>
      <p:pic>
        <p:nvPicPr>
          <p:cNvPr id="5" name="Picture 4">
            <a:extLst>
              <a:ext uri="{FF2B5EF4-FFF2-40B4-BE49-F238E27FC236}">
                <a16:creationId xmlns:a16="http://schemas.microsoft.com/office/drawing/2014/main" id="{A7F494B1-A6B2-7B6C-4FDD-DD5862D1B869}"/>
              </a:ext>
            </a:extLst>
          </p:cNvPr>
          <p:cNvPicPr>
            <a:picLocks noChangeAspect="1"/>
          </p:cNvPicPr>
          <p:nvPr/>
        </p:nvPicPr>
        <p:blipFill>
          <a:blip r:embed="rId2"/>
          <a:stretch>
            <a:fillRect/>
          </a:stretch>
        </p:blipFill>
        <p:spPr>
          <a:xfrm>
            <a:off x="6862343" y="640080"/>
            <a:ext cx="3932377" cy="5577840"/>
          </a:xfrm>
          <a:prstGeom prst="rect">
            <a:avLst/>
          </a:prstGeom>
        </p:spPr>
      </p:pic>
      <p:sp>
        <p:nvSpPr>
          <p:cNvPr id="6" name="TextBox 5">
            <a:extLst>
              <a:ext uri="{FF2B5EF4-FFF2-40B4-BE49-F238E27FC236}">
                <a16:creationId xmlns:a16="http://schemas.microsoft.com/office/drawing/2014/main" id="{3943B55D-740A-4721-3A0B-C087964778DE}"/>
              </a:ext>
            </a:extLst>
          </p:cNvPr>
          <p:cNvSpPr txBox="1"/>
          <p:nvPr/>
        </p:nvSpPr>
        <p:spPr>
          <a:xfrm>
            <a:off x="7660528" y="6352143"/>
            <a:ext cx="306097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College of Policing 2020</a:t>
            </a:r>
          </a:p>
        </p:txBody>
      </p:sp>
      <p:sp>
        <p:nvSpPr>
          <p:cNvPr id="7" name="Slide Number Placeholder 6">
            <a:extLst>
              <a:ext uri="{FF2B5EF4-FFF2-40B4-BE49-F238E27FC236}">
                <a16:creationId xmlns:a16="http://schemas.microsoft.com/office/drawing/2014/main" id="{1C06FF79-6BD5-D6E8-B9BD-4FF19ED03EF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78600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77C5C-B260-3D0A-4905-8474A2AAC0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D8DCD8-7742-A6E4-4E87-0892A71F4EE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8083022-5EAF-DE83-5AA3-046119E579B0}"/>
              </a:ext>
            </a:extLst>
          </p:cNvPr>
          <p:cNvPicPr>
            <a:picLocks noChangeAspect="1"/>
          </p:cNvPicPr>
          <p:nvPr/>
        </p:nvPicPr>
        <p:blipFill>
          <a:blip r:embed="rId2"/>
          <a:stretch>
            <a:fillRect/>
          </a:stretch>
        </p:blipFill>
        <p:spPr>
          <a:xfrm>
            <a:off x="0" y="198848"/>
            <a:ext cx="12192000" cy="6460303"/>
          </a:xfrm>
          <a:prstGeom prst="rect">
            <a:avLst/>
          </a:prstGeom>
        </p:spPr>
      </p:pic>
      <p:sp>
        <p:nvSpPr>
          <p:cNvPr id="7" name="TextBox 6">
            <a:extLst>
              <a:ext uri="{FF2B5EF4-FFF2-40B4-BE49-F238E27FC236}">
                <a16:creationId xmlns:a16="http://schemas.microsoft.com/office/drawing/2014/main" id="{7306DDCF-52FC-9006-8CD9-9F46186FAD2F}"/>
              </a:ext>
            </a:extLst>
          </p:cNvPr>
          <p:cNvSpPr txBox="1"/>
          <p:nvPr/>
        </p:nvSpPr>
        <p:spPr>
          <a:xfrm>
            <a:off x="5418969" y="4635440"/>
            <a:ext cx="6503220" cy="1785104"/>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But, above all, we need police forces to </a:t>
            </a: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recognise</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that while one house burglary, one </a:t>
            </a: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vandalised</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park, one store front smashed, might not be the most major crime in and of itself, it is a major and distressing event for the people that it affects.</a:t>
            </a: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4FC1823-BC22-4F15-1D6C-0F6C7856B71D}"/>
              </a:ext>
            </a:extLst>
          </p:cNvPr>
          <p:cNvSpPr txBox="1"/>
          <p:nvPr/>
        </p:nvSpPr>
        <p:spPr>
          <a:xfrm>
            <a:off x="269811" y="1490007"/>
            <a:ext cx="5149158" cy="1938992"/>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Recent polling has found that, “the public were almost twice as likely to agree than disagree with the statement that ‘the police are more interested in being woke than solving crimes’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80A0AF12-1F5C-BCCA-9E26-6582205A40A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489315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7F2D7ED7-51C5-D975-AB7D-A9E09655980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082FC5A-9996-CB1D-9A3F-7EC6AB75BA51}"/>
              </a:ext>
            </a:extLst>
          </p:cNvPr>
          <p:cNvPicPr>
            <a:picLocks noChangeAspect="1"/>
          </p:cNvPicPr>
          <p:nvPr/>
        </p:nvPicPr>
        <p:blipFill>
          <a:blip r:embed="rId2"/>
          <a:stretch>
            <a:fillRect/>
          </a:stretch>
        </p:blipFill>
        <p:spPr>
          <a:xfrm>
            <a:off x="-287149" y="-96609"/>
            <a:ext cx="12716609" cy="8456546"/>
          </a:xfrm>
          <a:prstGeom prst="rect">
            <a:avLst/>
          </a:prstGeom>
        </p:spPr>
      </p:pic>
      <p:sp>
        <p:nvSpPr>
          <p:cNvPr id="2" name="Title 1">
            <a:extLst>
              <a:ext uri="{FF2B5EF4-FFF2-40B4-BE49-F238E27FC236}">
                <a16:creationId xmlns:a16="http://schemas.microsoft.com/office/drawing/2014/main" id="{22FB389C-7771-1E6C-B485-1F9EF44D5EA9}"/>
              </a:ext>
            </a:extLst>
          </p:cNvPr>
          <p:cNvSpPr>
            <a:spLocks noGrp="1"/>
          </p:cNvSpPr>
          <p:nvPr>
            <p:ph type="title"/>
          </p:nvPr>
        </p:nvSpPr>
        <p:spPr>
          <a:xfrm>
            <a:off x="98351" y="-4456"/>
            <a:ext cx="11966058" cy="3076802"/>
          </a:xfrm>
          <a:solidFill>
            <a:srgbClr val="002060"/>
          </a:solidFill>
        </p:spPr>
        <p:txBody>
          <a:bodyPr anchor="b">
            <a:noAutofit/>
          </a:bodyPr>
          <a:lstStyle/>
          <a:p>
            <a:pPr algn="ctr"/>
            <a:r>
              <a:rPr lang="en-GB" sz="6000" b="1" dirty="0">
                <a:solidFill>
                  <a:schemeClr val="bg1"/>
                </a:solidFill>
              </a:rPr>
              <a:t>Fighting Crime and </a:t>
            </a:r>
            <a:br>
              <a:rPr lang="en-GB" sz="6000" b="1" dirty="0">
                <a:solidFill>
                  <a:schemeClr val="bg1"/>
                </a:solidFill>
              </a:rPr>
            </a:br>
            <a:r>
              <a:rPr lang="en-GB" sz="6000" b="1" dirty="0">
                <a:solidFill>
                  <a:schemeClr val="bg1"/>
                </a:solidFill>
              </a:rPr>
              <a:t>Reconnecting with the Public</a:t>
            </a:r>
            <a:br>
              <a:rPr lang="en-GB" sz="6000" b="1" dirty="0">
                <a:solidFill>
                  <a:schemeClr val="bg1"/>
                </a:solidFill>
              </a:rPr>
            </a:br>
            <a:endParaRPr lang="en-GB" sz="6000" b="1" dirty="0">
              <a:solidFill>
                <a:schemeClr val="bg1"/>
              </a:solidFill>
            </a:endParaRPr>
          </a:p>
        </p:txBody>
      </p:sp>
      <p:sp>
        <p:nvSpPr>
          <p:cNvPr id="8" name="Content Placeholder 2">
            <a:extLst>
              <a:ext uri="{FF2B5EF4-FFF2-40B4-BE49-F238E27FC236}">
                <a16:creationId xmlns:a16="http://schemas.microsoft.com/office/drawing/2014/main" id="{69BBAC9E-34C3-FCF9-7A56-CB2230B41697}"/>
              </a:ext>
            </a:extLst>
          </p:cNvPr>
          <p:cNvSpPr>
            <a:spLocks noGrp="1"/>
          </p:cNvSpPr>
          <p:nvPr>
            <p:ph idx="1"/>
          </p:nvPr>
        </p:nvSpPr>
        <p:spPr>
          <a:xfrm>
            <a:off x="98351" y="3208871"/>
            <a:ext cx="11995297" cy="3512604"/>
          </a:xfrm>
          <a:solidFill>
            <a:srgbClr val="002060"/>
          </a:solidFill>
        </p:spPr>
        <p:txBody>
          <a:bodyPr anchor="t">
            <a:normAutofit/>
          </a:bodyPr>
          <a:lstStyle/>
          <a:p>
            <a:r>
              <a:rPr lang="en-GB" sz="2400" dirty="0">
                <a:solidFill>
                  <a:schemeClr val="bg1"/>
                </a:solidFill>
              </a:rPr>
              <a:t>Tackle the feeling that the police have withdrawn</a:t>
            </a:r>
          </a:p>
          <a:p>
            <a:r>
              <a:rPr lang="en-GB" sz="2400" dirty="0">
                <a:solidFill>
                  <a:schemeClr val="bg1"/>
                </a:solidFill>
              </a:rPr>
              <a:t>Ward-based neighbourhood teams have been significantly reduced:</a:t>
            </a:r>
          </a:p>
          <a:p>
            <a:pPr lvl="1"/>
            <a:r>
              <a:rPr lang="en-GB" dirty="0">
                <a:solidFill>
                  <a:schemeClr val="bg1"/>
                </a:solidFill>
              </a:rPr>
              <a:t>Early 2000s one Sergeant, two Constables and three PCSOs in each of the 624 Wards, with addition three PCSOs in Wards with +14,000 residents</a:t>
            </a:r>
          </a:p>
          <a:p>
            <a:pPr lvl="1"/>
            <a:r>
              <a:rPr lang="en-GB" dirty="0">
                <a:solidFill>
                  <a:schemeClr val="bg1"/>
                </a:solidFill>
              </a:rPr>
              <a:t>From 1,872 Ward-based Police Officers we are down to 1,518</a:t>
            </a:r>
          </a:p>
          <a:p>
            <a:pPr lvl="1"/>
            <a:r>
              <a:rPr lang="en-GB" dirty="0">
                <a:solidFill>
                  <a:schemeClr val="bg1"/>
                </a:solidFill>
              </a:rPr>
              <a:t>PCSO number have reduced from 2,133 to only 569</a:t>
            </a:r>
          </a:p>
          <a:p>
            <a:r>
              <a:rPr lang="en-GB" sz="2400" dirty="0">
                <a:solidFill>
                  <a:schemeClr val="bg1"/>
                </a:solidFill>
              </a:rPr>
              <a:t>Ward teams were ring-fenced and not deployed elsewhere, now they are not</a:t>
            </a:r>
          </a:p>
          <a:p>
            <a:r>
              <a:rPr lang="en-GB" sz="2400" dirty="0">
                <a:solidFill>
                  <a:schemeClr val="bg1"/>
                </a:solidFill>
              </a:rPr>
              <a:t>Community-based police stations have reduced</a:t>
            </a:r>
          </a:p>
        </p:txBody>
      </p:sp>
    </p:spTree>
    <p:extLst>
      <p:ext uri="{BB962C8B-B14F-4D97-AF65-F5344CB8AC3E}">
        <p14:creationId xmlns:p14="http://schemas.microsoft.com/office/powerpoint/2010/main" val="45527881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bg/>
                                          </p:spTgt>
                                        </p:tgtEl>
                                        <p:attrNameLst>
                                          <p:attrName>style.visibility</p:attrName>
                                        </p:attrNameLst>
                                      </p:cBhvr>
                                      <p:to>
                                        <p:strVal val="visible"/>
                                      </p:to>
                                    </p:set>
                                    <p:anim calcmode="lin" valueType="num">
                                      <p:cBhvr additive="base">
                                        <p:cTn id="14" dur="500" fill="hold"/>
                                        <p:tgtEl>
                                          <p:spTgt spid="8">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 calcmode="lin" valueType="num">
                                      <p:cBhvr additive="base">
                                        <p:cTn id="20"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anim calcmode="lin" valueType="num">
                                      <p:cBhvr additive="base">
                                        <p:cTn id="26"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
                                            <p:txEl>
                                              <p:pRg st="1" end="1"/>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8">
                                            <p:txEl>
                                              <p:pRg st="2" end="2"/>
                                            </p:txEl>
                                          </p:spTgt>
                                        </p:tgtEl>
                                        <p:attrNameLst>
                                          <p:attrName>style.visibility</p:attrName>
                                        </p:attrNameLst>
                                      </p:cBhvr>
                                      <p:to>
                                        <p:strVal val="visible"/>
                                      </p:to>
                                    </p:set>
                                    <p:anim calcmode="lin" valueType="num">
                                      <p:cBhvr additive="base">
                                        <p:cTn id="30"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txEl>
                                              <p:pRg st="2" end="2"/>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8">
                                            <p:txEl>
                                              <p:pRg st="3" end="3"/>
                                            </p:txEl>
                                          </p:spTgt>
                                        </p:tgtEl>
                                        <p:attrNameLst>
                                          <p:attrName>style.visibility</p:attrName>
                                        </p:attrNameLst>
                                      </p:cBhvr>
                                      <p:to>
                                        <p:strVal val="visible"/>
                                      </p:to>
                                    </p:set>
                                    <p:anim calcmode="lin" valueType="num">
                                      <p:cBhvr additive="base">
                                        <p:cTn id="34"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8">
                                            <p:txEl>
                                              <p:pRg st="3" end="3"/>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8">
                                            <p:txEl>
                                              <p:pRg st="4" end="4"/>
                                            </p:txEl>
                                          </p:spTgt>
                                        </p:tgtEl>
                                        <p:attrNameLst>
                                          <p:attrName>style.visibility</p:attrName>
                                        </p:attrNameLst>
                                      </p:cBhvr>
                                      <p:to>
                                        <p:strVal val="visible"/>
                                      </p:to>
                                    </p:set>
                                    <p:anim calcmode="lin" valueType="num">
                                      <p:cBhvr additive="base">
                                        <p:cTn id="38"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xEl>
                                              <p:pRg st="5" end="5"/>
                                            </p:txEl>
                                          </p:spTgt>
                                        </p:tgtEl>
                                        <p:attrNameLst>
                                          <p:attrName>style.visibility</p:attrName>
                                        </p:attrNameLst>
                                      </p:cBhvr>
                                      <p:to>
                                        <p:strVal val="visible"/>
                                      </p:to>
                                    </p:set>
                                    <p:anim calcmode="lin" valueType="num">
                                      <p:cBhvr additive="base">
                                        <p:cTn id="44"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8">
                                            <p:txEl>
                                              <p:pRg st="6" end="6"/>
                                            </p:txEl>
                                          </p:spTgt>
                                        </p:tgtEl>
                                        <p:attrNameLst>
                                          <p:attrName>style.visibility</p:attrName>
                                        </p:attrNameLst>
                                      </p:cBhvr>
                                      <p:to>
                                        <p:strVal val="visible"/>
                                      </p:to>
                                    </p:set>
                                    <p:anim calcmode="lin" valueType="num">
                                      <p:cBhvr additive="base">
                                        <p:cTn id="50"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uiExpand="1"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734869-9CCC-8724-667C-B509185798D4}"/>
              </a:ext>
            </a:extLst>
          </p:cNvPr>
          <p:cNvSpPr>
            <a:spLocks noGrp="1"/>
          </p:cNvSpPr>
          <p:nvPr>
            <p:ph type="title"/>
          </p:nvPr>
        </p:nvSpPr>
        <p:spPr>
          <a:xfrm>
            <a:off x="5297762" y="329184"/>
            <a:ext cx="6251110" cy="1783080"/>
          </a:xfrm>
        </p:spPr>
        <p:txBody>
          <a:bodyPr anchor="b">
            <a:normAutofit/>
          </a:bodyPr>
          <a:lstStyle/>
          <a:p>
            <a:r>
              <a:rPr lang="en-US" sz="3800"/>
              <a:t>Task 1: Rebuilding ward-based neighbourhood policing (NP) teams</a:t>
            </a:r>
            <a:endParaRPr lang="en-GB" sz="3800"/>
          </a:p>
        </p:txBody>
      </p:sp>
      <p:pic>
        <p:nvPicPr>
          <p:cNvPr id="4" name="Picture 3">
            <a:extLst>
              <a:ext uri="{FF2B5EF4-FFF2-40B4-BE49-F238E27FC236}">
                <a16:creationId xmlns:a16="http://schemas.microsoft.com/office/drawing/2014/main" id="{6431F0DD-08FC-8997-ADA3-B496DA6192DE}"/>
              </a:ext>
            </a:extLst>
          </p:cNvPr>
          <p:cNvPicPr>
            <a:picLocks noChangeAspect="1"/>
          </p:cNvPicPr>
          <p:nvPr/>
        </p:nvPicPr>
        <p:blipFill rotWithShape="1">
          <a:blip r:embed="rId2"/>
          <a:srcRect l="32524" r="292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DB37C0-2941-94A9-02FA-A3247C5010D5}"/>
              </a:ext>
            </a:extLst>
          </p:cNvPr>
          <p:cNvSpPr>
            <a:spLocks noGrp="1"/>
          </p:cNvSpPr>
          <p:nvPr>
            <p:ph idx="1"/>
          </p:nvPr>
        </p:nvSpPr>
        <p:spPr>
          <a:xfrm>
            <a:off x="5297762" y="3100534"/>
            <a:ext cx="6251110" cy="3089954"/>
          </a:xfrm>
        </p:spPr>
        <p:txBody>
          <a:bodyPr>
            <a:normAutofit/>
          </a:bodyPr>
          <a:lstStyle/>
          <a:p>
            <a:r>
              <a:rPr lang="en-GB" sz="2400" dirty="0"/>
              <a:t>Tackle lowest level issues and perceptions</a:t>
            </a:r>
          </a:p>
          <a:p>
            <a:r>
              <a:rPr lang="en-GB" sz="2400" dirty="0"/>
              <a:t>People feel unsafe</a:t>
            </a:r>
          </a:p>
          <a:p>
            <a:r>
              <a:rPr lang="en-GB" sz="2400" dirty="0"/>
              <a:t>Lower-level issues can escalate (anti-social behaviour, drugs markets and serious crime)</a:t>
            </a:r>
          </a:p>
          <a:p>
            <a:r>
              <a:rPr lang="en-GB" sz="2400" dirty="0"/>
              <a:t>Timely and appropriate interventions will shape public perceptions</a:t>
            </a:r>
          </a:p>
          <a:p>
            <a:endParaRPr lang="en-GB" sz="2200" dirty="0"/>
          </a:p>
        </p:txBody>
      </p:sp>
      <p:sp>
        <p:nvSpPr>
          <p:cNvPr id="6" name="Slide Number Placeholder 5">
            <a:extLst>
              <a:ext uri="{FF2B5EF4-FFF2-40B4-BE49-F238E27FC236}">
                <a16:creationId xmlns:a16="http://schemas.microsoft.com/office/drawing/2014/main" id="{2077DA2B-4288-CF68-C9B1-FC8A4AEB50F4}"/>
              </a:ext>
            </a:extLst>
          </p:cNvPr>
          <p:cNvSpPr>
            <a:spLocks noGrp="1"/>
          </p:cNvSpPr>
          <p:nvPr>
            <p:ph type="sldNum" sz="quarter" idx="12"/>
          </p:nvPr>
        </p:nvSpPr>
        <p:spPr>
          <a:xfrm>
            <a:off x="10052978" y="6356350"/>
            <a:ext cx="1300821"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07521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734869-9CCC-8724-667C-B509185798D4}"/>
              </a:ext>
            </a:extLst>
          </p:cNvPr>
          <p:cNvSpPr>
            <a:spLocks noGrp="1"/>
          </p:cNvSpPr>
          <p:nvPr>
            <p:ph type="title"/>
          </p:nvPr>
        </p:nvSpPr>
        <p:spPr>
          <a:xfrm>
            <a:off x="572493" y="238539"/>
            <a:ext cx="11018520" cy="1434415"/>
          </a:xfrm>
        </p:spPr>
        <p:txBody>
          <a:bodyPr anchor="b">
            <a:normAutofit/>
          </a:bodyPr>
          <a:lstStyle/>
          <a:p>
            <a:r>
              <a:rPr lang="en-US" sz="4600"/>
              <a:t>Task 1: Rebuilding ward-based neighbourhood policing (NP) teams</a:t>
            </a: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DB37C0-2941-94A9-02FA-A3247C5010D5}"/>
              </a:ext>
            </a:extLst>
          </p:cNvPr>
          <p:cNvSpPr>
            <a:spLocks noGrp="1"/>
          </p:cNvSpPr>
          <p:nvPr>
            <p:ph idx="1"/>
          </p:nvPr>
        </p:nvSpPr>
        <p:spPr>
          <a:xfrm>
            <a:off x="572493" y="2425212"/>
            <a:ext cx="6713552" cy="3765276"/>
          </a:xfrm>
        </p:spPr>
        <p:txBody>
          <a:bodyPr anchor="t">
            <a:normAutofit/>
          </a:bodyPr>
          <a:lstStyle/>
          <a:p>
            <a:pPr marL="0" indent="0">
              <a:buNone/>
            </a:pPr>
            <a:r>
              <a:rPr lang="en-GB" dirty="0"/>
              <a:t>Clarity from the Commissioner:</a:t>
            </a:r>
          </a:p>
          <a:p>
            <a:endParaRPr lang="en-GB" sz="2200" dirty="0"/>
          </a:p>
          <a:p>
            <a:pPr marL="514350" indent="-514350">
              <a:buFont typeface="+mj-lt"/>
              <a:buAutoNum type="arabicPeriod"/>
            </a:pPr>
            <a:r>
              <a:rPr lang="en-US" sz="2400" dirty="0"/>
              <a:t>Providing a visible uniformed policing presence on the streets. </a:t>
            </a:r>
          </a:p>
          <a:p>
            <a:pPr marL="514350" indent="-514350">
              <a:buFont typeface="+mj-lt"/>
              <a:buAutoNum type="arabicPeriod"/>
            </a:pPr>
            <a:r>
              <a:rPr lang="en-US" sz="2400" dirty="0"/>
              <a:t>Visibly tackling what </a:t>
            </a:r>
            <a:r>
              <a:rPr lang="en-US" sz="2400" b="1" u="sng" dirty="0"/>
              <a:t>local residents </a:t>
            </a:r>
            <a:r>
              <a:rPr lang="en-US" sz="2400" dirty="0"/>
              <a:t>perceive as being the most important crime and disorder issues in their area through problem-solving techniques</a:t>
            </a:r>
            <a:endParaRPr lang="en-GB" sz="2400" dirty="0"/>
          </a:p>
        </p:txBody>
      </p:sp>
      <p:pic>
        <p:nvPicPr>
          <p:cNvPr id="5" name="Picture 4">
            <a:extLst>
              <a:ext uri="{FF2B5EF4-FFF2-40B4-BE49-F238E27FC236}">
                <a16:creationId xmlns:a16="http://schemas.microsoft.com/office/drawing/2014/main" id="{47790F0C-E826-D37E-912E-F40528D433B9}"/>
              </a:ext>
            </a:extLst>
          </p:cNvPr>
          <p:cNvPicPr>
            <a:picLocks noChangeAspect="1"/>
          </p:cNvPicPr>
          <p:nvPr/>
        </p:nvPicPr>
        <p:blipFill rotWithShape="1">
          <a:blip r:embed="rId2"/>
          <a:srcRect r="44923" b="2"/>
          <a:stretch/>
        </p:blipFill>
        <p:spPr>
          <a:xfrm>
            <a:off x="7370019" y="1911493"/>
            <a:ext cx="4414543" cy="45886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E189AFA1-F778-B23E-3C88-4AD45B808C0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3764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734869-9CCC-8724-667C-B509185798D4}"/>
              </a:ext>
            </a:extLst>
          </p:cNvPr>
          <p:cNvSpPr>
            <a:spLocks noGrp="1"/>
          </p:cNvSpPr>
          <p:nvPr>
            <p:ph type="title"/>
          </p:nvPr>
        </p:nvSpPr>
        <p:spPr>
          <a:xfrm>
            <a:off x="630936" y="353817"/>
            <a:ext cx="5811376" cy="2004775"/>
          </a:xfrm>
        </p:spPr>
        <p:txBody>
          <a:bodyPr anchor="b">
            <a:noAutofit/>
          </a:bodyPr>
          <a:lstStyle/>
          <a:p>
            <a:r>
              <a:rPr lang="en-US" sz="4000" dirty="0"/>
              <a:t>Task 1: Rebuilding ward-based </a:t>
            </a:r>
            <a:r>
              <a:rPr lang="en-US" sz="4000" dirty="0" err="1"/>
              <a:t>neighbourhood</a:t>
            </a:r>
            <a:r>
              <a:rPr lang="en-US" sz="4000" dirty="0"/>
              <a:t> policing (NP) teams</a:t>
            </a:r>
            <a:endParaRPr lang="en-GB" sz="4000" dirty="0"/>
          </a:p>
        </p:txBody>
      </p:sp>
      <p:sp>
        <p:nvSpPr>
          <p:cNvPr id="17"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DB37C0-2941-94A9-02FA-A3247C5010D5}"/>
              </a:ext>
            </a:extLst>
          </p:cNvPr>
          <p:cNvSpPr>
            <a:spLocks noGrp="1"/>
          </p:cNvSpPr>
          <p:nvPr>
            <p:ph idx="1"/>
          </p:nvPr>
        </p:nvSpPr>
        <p:spPr>
          <a:xfrm>
            <a:off x="630936" y="2807208"/>
            <a:ext cx="5465064" cy="3613000"/>
          </a:xfrm>
        </p:spPr>
        <p:txBody>
          <a:bodyPr anchor="t">
            <a:normAutofit/>
          </a:bodyPr>
          <a:lstStyle/>
          <a:p>
            <a:pPr marL="0" indent="0">
              <a:buNone/>
            </a:pPr>
            <a:r>
              <a:rPr lang="en-GB" sz="3200" b="1" dirty="0"/>
              <a:t>Action</a:t>
            </a:r>
          </a:p>
          <a:p>
            <a:r>
              <a:rPr lang="en-GB" sz="2400" dirty="0"/>
              <a:t>Repopulate neighbourhood teams</a:t>
            </a:r>
          </a:p>
          <a:p>
            <a:r>
              <a:rPr lang="en-GB" sz="2400" dirty="0"/>
              <a:t>Two-year postings so relationships and trust can be built</a:t>
            </a:r>
          </a:p>
          <a:p>
            <a:r>
              <a:rPr lang="en-GB" sz="2400" dirty="0"/>
              <a:t>Requirement for promotion candidates</a:t>
            </a:r>
          </a:p>
          <a:p>
            <a:r>
              <a:rPr lang="en-GB" sz="2400" dirty="0"/>
              <a:t>Do not see them as </a:t>
            </a:r>
            <a:r>
              <a:rPr lang="en-GB" sz="2400" dirty="0" err="1"/>
              <a:t>taskable</a:t>
            </a:r>
            <a:r>
              <a:rPr lang="en-GB" sz="2400" dirty="0"/>
              <a:t> resources</a:t>
            </a:r>
          </a:p>
          <a:p>
            <a:r>
              <a:rPr lang="en-GB" sz="2400" dirty="0"/>
              <a:t>Ring-fence the teams, and use only to support the most serious exceptions</a:t>
            </a:r>
          </a:p>
          <a:p>
            <a:pPr marL="0" indent="0">
              <a:buNone/>
            </a:pPr>
            <a:endParaRPr lang="en-GB" sz="1700" dirty="0"/>
          </a:p>
          <a:p>
            <a:pPr marL="0" indent="0">
              <a:buNone/>
            </a:pPr>
            <a:endParaRPr lang="en-GB" sz="1700" dirty="0"/>
          </a:p>
        </p:txBody>
      </p:sp>
      <p:pic>
        <p:nvPicPr>
          <p:cNvPr id="4" name="Picture 3">
            <a:extLst>
              <a:ext uri="{FF2B5EF4-FFF2-40B4-BE49-F238E27FC236}">
                <a16:creationId xmlns:a16="http://schemas.microsoft.com/office/drawing/2014/main" id="{6D4CCB75-F507-3592-F33C-8238B7FB63FC}"/>
              </a:ext>
            </a:extLst>
          </p:cNvPr>
          <p:cNvPicPr>
            <a:picLocks noChangeAspect="1"/>
          </p:cNvPicPr>
          <p:nvPr/>
        </p:nvPicPr>
        <p:blipFill>
          <a:blip r:embed="rId2"/>
          <a:stretch>
            <a:fillRect/>
          </a:stretch>
        </p:blipFill>
        <p:spPr>
          <a:xfrm>
            <a:off x="6442312" y="1773832"/>
            <a:ext cx="5137984" cy="4084698"/>
          </a:xfrm>
          <a:prstGeom prst="rect">
            <a:avLst/>
          </a:prstGeom>
        </p:spPr>
      </p:pic>
      <p:sp>
        <p:nvSpPr>
          <p:cNvPr id="6" name="Slide Number Placeholder 5">
            <a:extLst>
              <a:ext uri="{FF2B5EF4-FFF2-40B4-BE49-F238E27FC236}">
                <a16:creationId xmlns:a16="http://schemas.microsoft.com/office/drawing/2014/main" id="{DE8B5292-F711-95A9-3220-77FC219E3D8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449982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15B77-4095-AC77-9A38-8AA897817DEC}"/>
              </a:ext>
            </a:extLst>
          </p:cNvPr>
          <p:cNvSpPr>
            <a:spLocks noGrp="1"/>
          </p:cNvSpPr>
          <p:nvPr>
            <p:ph type="title"/>
          </p:nvPr>
        </p:nvSpPr>
        <p:spPr/>
        <p:txBody>
          <a:bodyPr/>
          <a:lstStyle/>
          <a:p>
            <a:r>
              <a:rPr lang="en-US" dirty="0"/>
              <a:t>Task 2: Give the power to the people</a:t>
            </a:r>
            <a:endParaRPr lang="en-GB" dirty="0"/>
          </a:p>
        </p:txBody>
      </p:sp>
      <p:sp>
        <p:nvSpPr>
          <p:cNvPr id="3" name="Content Placeholder 2">
            <a:extLst>
              <a:ext uri="{FF2B5EF4-FFF2-40B4-BE49-F238E27FC236}">
                <a16:creationId xmlns:a16="http://schemas.microsoft.com/office/drawing/2014/main" id="{F16EA907-15E1-4365-0124-08406C451B09}"/>
              </a:ext>
            </a:extLst>
          </p:cNvPr>
          <p:cNvSpPr>
            <a:spLocks noGrp="1"/>
          </p:cNvSpPr>
          <p:nvPr>
            <p:ph idx="1"/>
          </p:nvPr>
        </p:nvSpPr>
        <p:spPr>
          <a:xfrm>
            <a:off x="838200" y="1825625"/>
            <a:ext cx="6852077" cy="4351338"/>
          </a:xfrm>
        </p:spPr>
        <p:txBody>
          <a:bodyPr/>
          <a:lstStyle/>
          <a:p>
            <a:r>
              <a:rPr lang="en-GB" dirty="0"/>
              <a:t>The sense of community ownership is essential to the success of neighbourhood policing</a:t>
            </a:r>
          </a:p>
          <a:p>
            <a:r>
              <a:rPr lang="en-GB" dirty="0"/>
              <a:t>Engage the wider community, avoid concentrating on advisory boards and panels, where the usual suspects dominate</a:t>
            </a:r>
          </a:p>
          <a:p>
            <a:r>
              <a:rPr lang="en-GB" dirty="0"/>
              <a:t>Consider using polling apps to identify the local issues</a:t>
            </a:r>
          </a:p>
        </p:txBody>
      </p:sp>
      <p:sp>
        <p:nvSpPr>
          <p:cNvPr id="6" name="TextBox 5">
            <a:extLst>
              <a:ext uri="{FF2B5EF4-FFF2-40B4-BE49-F238E27FC236}">
                <a16:creationId xmlns:a16="http://schemas.microsoft.com/office/drawing/2014/main" id="{EF2DCCF0-5753-B310-A56A-61F3BED90277}"/>
              </a:ext>
            </a:extLst>
          </p:cNvPr>
          <p:cNvSpPr txBox="1"/>
          <p:nvPr/>
        </p:nvSpPr>
        <p:spPr>
          <a:xfrm>
            <a:off x="1348966" y="5758004"/>
            <a:ext cx="927980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Myhill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2012 available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https://docplayer.net/58498652-Community-engagement-in-policing-lessons-from-the-literature-andy-myhill-first-published-2006-reprinted-2012.html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8" name="TextBox 7">
            <a:extLst>
              <a:ext uri="{FF2B5EF4-FFF2-40B4-BE49-F238E27FC236}">
                <a16:creationId xmlns:a16="http://schemas.microsoft.com/office/drawing/2014/main" id="{445A70BC-DCB8-0980-61D4-A072248E1822}"/>
              </a:ext>
            </a:extLst>
          </p:cNvPr>
          <p:cNvSpPr txBox="1"/>
          <p:nvPr/>
        </p:nvSpPr>
        <p:spPr>
          <a:xfrm>
            <a:off x="8145856" y="5097646"/>
            <a:ext cx="3442580"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https://zencity.io/zencity-for-law-enforcement/</a:t>
            </a: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10" name="Picture 9">
            <a:extLst>
              <a:ext uri="{FF2B5EF4-FFF2-40B4-BE49-F238E27FC236}">
                <a16:creationId xmlns:a16="http://schemas.microsoft.com/office/drawing/2014/main" id="{234E0702-895F-0D0F-7765-8301ECD95F71}"/>
              </a:ext>
            </a:extLst>
          </p:cNvPr>
          <p:cNvPicPr>
            <a:picLocks noChangeAspect="1"/>
          </p:cNvPicPr>
          <p:nvPr/>
        </p:nvPicPr>
        <p:blipFill>
          <a:blip r:embed="rId4"/>
          <a:stretch>
            <a:fillRect/>
          </a:stretch>
        </p:blipFill>
        <p:spPr>
          <a:xfrm>
            <a:off x="7690277" y="2104825"/>
            <a:ext cx="3663523" cy="2924034"/>
          </a:xfrm>
          <a:prstGeom prst="rect">
            <a:avLst/>
          </a:prstGeom>
        </p:spPr>
      </p:pic>
      <p:sp>
        <p:nvSpPr>
          <p:cNvPr id="5" name="Slide Number Placeholder 4">
            <a:extLst>
              <a:ext uri="{FF2B5EF4-FFF2-40B4-BE49-F238E27FC236}">
                <a16:creationId xmlns:a16="http://schemas.microsoft.com/office/drawing/2014/main" id="{46101329-F48C-F0B7-B99B-2C39A70E9E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603215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A15B77-4095-AC77-9A38-8AA897817DEC}"/>
              </a:ext>
            </a:extLst>
          </p:cNvPr>
          <p:cNvSpPr>
            <a:spLocks noGrp="1"/>
          </p:cNvSpPr>
          <p:nvPr>
            <p:ph type="title"/>
          </p:nvPr>
        </p:nvSpPr>
        <p:spPr>
          <a:xfrm>
            <a:off x="630936" y="639520"/>
            <a:ext cx="8634362" cy="1312444"/>
          </a:xfrm>
        </p:spPr>
        <p:txBody>
          <a:bodyPr anchor="b">
            <a:normAutofit/>
          </a:bodyPr>
          <a:lstStyle/>
          <a:p>
            <a:r>
              <a:rPr lang="en-US" sz="4000" dirty="0"/>
              <a:t>Task 2: Give the power to the people</a:t>
            </a:r>
            <a:endParaRPr lang="en-GB" sz="4000" dirty="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6EA907-15E1-4365-0124-08406C451B09}"/>
              </a:ext>
            </a:extLst>
          </p:cNvPr>
          <p:cNvSpPr>
            <a:spLocks noGrp="1"/>
          </p:cNvSpPr>
          <p:nvPr>
            <p:ph idx="1"/>
          </p:nvPr>
        </p:nvSpPr>
        <p:spPr>
          <a:xfrm>
            <a:off x="630935" y="2807208"/>
            <a:ext cx="5367157" cy="3749964"/>
          </a:xfrm>
        </p:spPr>
        <p:txBody>
          <a:bodyPr anchor="t">
            <a:normAutofit/>
          </a:bodyPr>
          <a:lstStyle/>
          <a:p>
            <a:r>
              <a:rPr lang="en-GB" sz="2400" dirty="0"/>
              <a:t>Policing by consent – and co-operation</a:t>
            </a:r>
          </a:p>
          <a:p>
            <a:r>
              <a:rPr lang="en-GB" sz="2400" dirty="0"/>
              <a:t>Take local priorities seriously</a:t>
            </a:r>
          </a:p>
          <a:p>
            <a:r>
              <a:rPr lang="en-GB" sz="2400" dirty="0"/>
              <a:t>Public monthly updates on:</a:t>
            </a:r>
          </a:p>
          <a:p>
            <a:pPr lvl="1"/>
            <a:r>
              <a:rPr lang="en-US" dirty="0"/>
              <a:t>the specific local crime and disorder priorities set by the public;</a:t>
            </a:r>
          </a:p>
          <a:p>
            <a:pPr lvl="1"/>
            <a:r>
              <a:rPr lang="en-US" dirty="0"/>
              <a:t>general foot-patrol duties in ‘hot-spot’ areas; and </a:t>
            </a:r>
          </a:p>
          <a:p>
            <a:pPr lvl="1"/>
            <a:r>
              <a:rPr lang="en-US" dirty="0"/>
              <a:t>local public confidence building activities;</a:t>
            </a:r>
            <a:endParaRPr lang="en-GB" dirty="0"/>
          </a:p>
        </p:txBody>
      </p:sp>
      <p:pic>
        <p:nvPicPr>
          <p:cNvPr id="5" name="Online Media 4" title="100 Day Impact Event (2016)">
            <a:hlinkClick r:id="" action="ppaction://media"/>
            <a:extLst>
              <a:ext uri="{FF2B5EF4-FFF2-40B4-BE49-F238E27FC236}">
                <a16:creationId xmlns:a16="http://schemas.microsoft.com/office/drawing/2014/main" id="{73311759-8E70-416D-D200-8802CF571D14}"/>
              </a:ext>
            </a:extLst>
          </p:cNvPr>
          <p:cNvPicPr>
            <a:picLocks noRot="1" noChangeAspect="1"/>
          </p:cNvPicPr>
          <p:nvPr>
            <a:videoFile r:link="rId1"/>
          </p:nvPr>
        </p:nvPicPr>
        <p:blipFill>
          <a:blip r:embed="rId3"/>
          <a:stretch>
            <a:fillRect/>
          </a:stretch>
        </p:blipFill>
        <p:spPr>
          <a:xfrm>
            <a:off x="6096000" y="2484368"/>
            <a:ext cx="5367157" cy="3032444"/>
          </a:xfrm>
          <a:prstGeom prst="rect">
            <a:avLst/>
          </a:prstGeom>
        </p:spPr>
      </p:pic>
      <p:sp>
        <p:nvSpPr>
          <p:cNvPr id="6" name="Slide Number Placeholder 5">
            <a:extLst>
              <a:ext uri="{FF2B5EF4-FFF2-40B4-BE49-F238E27FC236}">
                <a16:creationId xmlns:a16="http://schemas.microsoft.com/office/drawing/2014/main" id="{93953D92-A9DB-CFB2-AF5D-120A5EAD82D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743915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477672-D25A-7537-A26A-45A486405C69}"/>
              </a:ext>
            </a:extLst>
          </p:cNvPr>
          <p:cNvSpPr>
            <a:spLocks noGrp="1"/>
          </p:cNvSpPr>
          <p:nvPr>
            <p:ph type="title"/>
          </p:nvPr>
        </p:nvSpPr>
        <p:spPr>
          <a:xfrm>
            <a:off x="838200" y="365125"/>
            <a:ext cx="10515600" cy="1325563"/>
          </a:xfrm>
        </p:spPr>
        <p:txBody>
          <a:bodyPr>
            <a:normAutofit/>
          </a:bodyPr>
          <a:lstStyle/>
          <a:p>
            <a:r>
              <a:rPr lang="en-US" sz="4200"/>
              <a:t>Task 3: A rapid, professional and transparent media response</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5E7CA-50A1-A98A-05DF-AE84BE5CBF01}"/>
              </a:ext>
            </a:extLst>
          </p:cNvPr>
          <p:cNvSpPr>
            <a:spLocks noGrp="1"/>
          </p:cNvSpPr>
          <p:nvPr>
            <p:ph idx="1"/>
          </p:nvPr>
        </p:nvSpPr>
        <p:spPr>
          <a:xfrm>
            <a:off x="838200" y="2301410"/>
            <a:ext cx="10515600" cy="3879933"/>
          </a:xfrm>
        </p:spPr>
        <p:txBody>
          <a:bodyPr>
            <a:normAutofit/>
          </a:bodyPr>
          <a:lstStyle/>
          <a:p>
            <a:pPr marL="0" indent="0">
              <a:buNone/>
            </a:pPr>
            <a:r>
              <a:rPr lang="en-US" b="1" dirty="0"/>
              <a:t>Social media rapid response (minutes/hours, not days/weeks)</a:t>
            </a:r>
          </a:p>
          <a:p>
            <a:r>
              <a:rPr lang="en-US" sz="2400" dirty="0"/>
              <a:t>Immediate public acknowledgement of the incident; </a:t>
            </a:r>
          </a:p>
          <a:p>
            <a:r>
              <a:rPr lang="en-US" sz="2400" dirty="0"/>
              <a:t>Detailed summary of the officers’ and witnesses’ version of events</a:t>
            </a:r>
          </a:p>
          <a:p>
            <a:r>
              <a:rPr lang="en-US" sz="2400" dirty="0"/>
              <a:t>Officers’ body worn video footage;</a:t>
            </a:r>
          </a:p>
          <a:p>
            <a:r>
              <a:rPr lang="en-US" sz="2400" dirty="0"/>
              <a:t>CCTV where it is available;</a:t>
            </a:r>
          </a:p>
          <a:p>
            <a:r>
              <a:rPr lang="en-US" sz="2400" dirty="0"/>
              <a:t>Links to relevant policies and data, for example concerning police </a:t>
            </a:r>
          </a:p>
          <a:p>
            <a:r>
              <a:rPr lang="en-US" sz="2400" dirty="0"/>
              <a:t>Use of force; and, a short video statement by a senior officer or the Commissioner’s spokesperson</a:t>
            </a:r>
          </a:p>
          <a:p>
            <a:endParaRPr lang="en-GB" sz="2200" dirty="0"/>
          </a:p>
        </p:txBody>
      </p:sp>
      <p:sp>
        <p:nvSpPr>
          <p:cNvPr id="5" name="Slide Number Placeholder 4">
            <a:extLst>
              <a:ext uri="{FF2B5EF4-FFF2-40B4-BE49-F238E27FC236}">
                <a16:creationId xmlns:a16="http://schemas.microsoft.com/office/drawing/2014/main" id="{62F2CE71-EADE-3622-73B7-13AE9CA1749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799845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643D50-D70C-B781-47A4-423F627C6100}"/>
              </a:ext>
            </a:extLst>
          </p:cNvPr>
          <p:cNvSpPr>
            <a:spLocks noGrp="1"/>
          </p:cNvSpPr>
          <p:nvPr>
            <p:ph type="title"/>
          </p:nvPr>
        </p:nvSpPr>
        <p:spPr>
          <a:xfrm>
            <a:off x="838200" y="365125"/>
            <a:ext cx="10515600" cy="1325563"/>
          </a:xfrm>
        </p:spPr>
        <p:txBody>
          <a:bodyPr>
            <a:normAutofit/>
          </a:bodyPr>
          <a:lstStyle/>
          <a:p>
            <a:r>
              <a:rPr lang="en-GB" sz="6000" b="1" dirty="0">
                <a:solidFill>
                  <a:schemeClr val="bg1"/>
                </a:solidFill>
              </a:rPr>
              <a:t>Police Officer Misconduct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87A5B9-804A-6336-AE1C-4A1AC3DB8C61}"/>
              </a:ext>
            </a:extLst>
          </p:cNvPr>
          <p:cNvSpPr>
            <a:spLocks noGrp="1"/>
          </p:cNvSpPr>
          <p:nvPr>
            <p:ph idx="1"/>
          </p:nvPr>
        </p:nvSpPr>
        <p:spPr>
          <a:xfrm>
            <a:off x="838200" y="2500230"/>
            <a:ext cx="10515600" cy="3681114"/>
          </a:xfrm>
        </p:spPr>
        <p:txBody>
          <a:bodyPr>
            <a:normAutofit/>
          </a:bodyPr>
          <a:lstStyle/>
          <a:p>
            <a:r>
              <a:rPr lang="en-US" sz="2400" dirty="0">
                <a:solidFill>
                  <a:schemeClr val="bg1"/>
                </a:solidFill>
              </a:rPr>
              <a:t>Increased involvement of legal professionals throughout the misconduct process adds considerable time, cost and complexity.</a:t>
            </a:r>
          </a:p>
          <a:p>
            <a:r>
              <a:rPr lang="en-US" sz="2400" dirty="0">
                <a:solidFill>
                  <a:schemeClr val="bg1"/>
                </a:solidFill>
              </a:rPr>
              <a:t>The bar to demonstrating incompetence or misconduct is too high.</a:t>
            </a:r>
          </a:p>
          <a:p>
            <a:r>
              <a:rPr lang="en-US" sz="2400" dirty="0">
                <a:solidFill>
                  <a:schemeClr val="bg1"/>
                </a:solidFill>
              </a:rPr>
              <a:t>As a response to 2010 austerity, supervision ratios have grown, with less chance of issues being picked up quickly</a:t>
            </a:r>
          </a:p>
          <a:p>
            <a:r>
              <a:rPr lang="en-US" sz="2400" dirty="0">
                <a:solidFill>
                  <a:schemeClr val="bg1"/>
                </a:solidFill>
              </a:rPr>
              <a:t>Social media records and shared </a:t>
            </a:r>
            <a:r>
              <a:rPr lang="en-US" sz="2400" dirty="0" err="1">
                <a:solidFill>
                  <a:schemeClr val="bg1"/>
                </a:solidFill>
              </a:rPr>
              <a:t>behaviour</a:t>
            </a:r>
            <a:r>
              <a:rPr lang="en-US" sz="2400" dirty="0">
                <a:solidFill>
                  <a:schemeClr val="bg1"/>
                </a:solidFill>
              </a:rPr>
              <a:t> which would have been invisible or unprovable years ago</a:t>
            </a:r>
          </a:p>
          <a:p>
            <a:endParaRPr lang="en-GB" sz="2200" dirty="0"/>
          </a:p>
        </p:txBody>
      </p:sp>
      <p:sp>
        <p:nvSpPr>
          <p:cNvPr id="5" name="Slide Number Placeholder 4">
            <a:extLst>
              <a:ext uri="{FF2B5EF4-FFF2-40B4-BE49-F238E27FC236}">
                <a16:creationId xmlns:a16="http://schemas.microsoft.com/office/drawing/2014/main" id="{62512FC6-980B-F04C-C1C2-4C94D008F83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085979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41A149-6C49-2CB0-9950-11B65B3558C7}"/>
              </a:ext>
            </a:extLst>
          </p:cNvPr>
          <p:cNvSpPr>
            <a:spLocks noGrp="1"/>
          </p:cNvSpPr>
          <p:nvPr>
            <p:ph type="title"/>
          </p:nvPr>
        </p:nvSpPr>
        <p:spPr>
          <a:xfrm>
            <a:off x="838200" y="365125"/>
            <a:ext cx="10515600" cy="1325563"/>
          </a:xfrm>
        </p:spPr>
        <p:txBody>
          <a:bodyPr>
            <a:normAutofit/>
          </a:bodyPr>
          <a:lstStyle/>
          <a:p>
            <a:r>
              <a:rPr lang="en-US" sz="5400"/>
              <a:t>Task 1: Setting the standard</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F3B33A-CF37-F3F5-EB2D-5D5B51DB9473}"/>
              </a:ext>
            </a:extLst>
          </p:cNvPr>
          <p:cNvSpPr>
            <a:spLocks noGrp="1"/>
          </p:cNvSpPr>
          <p:nvPr>
            <p:ph idx="1"/>
          </p:nvPr>
        </p:nvSpPr>
        <p:spPr>
          <a:xfrm>
            <a:off x="838200" y="2509188"/>
            <a:ext cx="10515600" cy="3672156"/>
          </a:xfrm>
        </p:spPr>
        <p:txBody>
          <a:bodyPr>
            <a:normAutofit/>
          </a:bodyPr>
          <a:lstStyle/>
          <a:p>
            <a:r>
              <a:rPr lang="en-US" sz="2400" dirty="0"/>
              <a:t>Misconduct hearings which might lead to the dismissal of a police officer the panel must currently be led by a Legally Qualified Chair.</a:t>
            </a:r>
          </a:p>
          <a:p>
            <a:r>
              <a:rPr lang="en-US" sz="2400" dirty="0"/>
              <a:t>Introduced to increase public confidence they have had the opposite effect and must be removed.</a:t>
            </a:r>
          </a:p>
          <a:p>
            <a:r>
              <a:rPr lang="en-US" sz="2400" dirty="0"/>
              <a:t>Police regs say officers and forces are entitled to legal representations at misconduct hearings.</a:t>
            </a:r>
          </a:p>
          <a:p>
            <a:r>
              <a:rPr lang="en-US" sz="2400" dirty="0"/>
              <a:t>Remove this requirement and replace with Police Federation representatives</a:t>
            </a:r>
          </a:p>
          <a:p>
            <a:r>
              <a:rPr lang="en-US" sz="2400" dirty="0"/>
              <a:t>Further recourse could be sought through employment tribunals</a:t>
            </a:r>
          </a:p>
          <a:p>
            <a:endParaRPr lang="en-GB" sz="2200" dirty="0"/>
          </a:p>
        </p:txBody>
      </p:sp>
      <p:sp>
        <p:nvSpPr>
          <p:cNvPr id="5" name="Slide Number Placeholder 4">
            <a:extLst>
              <a:ext uri="{FF2B5EF4-FFF2-40B4-BE49-F238E27FC236}">
                <a16:creationId xmlns:a16="http://schemas.microsoft.com/office/drawing/2014/main" id="{749D095A-AD7C-9454-5EA9-3E553561C51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34095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41A149-6C49-2CB0-9950-11B65B3558C7}"/>
              </a:ext>
            </a:extLst>
          </p:cNvPr>
          <p:cNvSpPr>
            <a:spLocks noGrp="1"/>
          </p:cNvSpPr>
          <p:nvPr>
            <p:ph type="title"/>
          </p:nvPr>
        </p:nvSpPr>
        <p:spPr>
          <a:xfrm>
            <a:off x="838200" y="365125"/>
            <a:ext cx="10515600" cy="1325563"/>
          </a:xfrm>
        </p:spPr>
        <p:txBody>
          <a:bodyPr>
            <a:normAutofit/>
          </a:bodyPr>
          <a:lstStyle/>
          <a:p>
            <a:r>
              <a:rPr lang="en-US" sz="5400"/>
              <a:t>Task 1: Setting the standard</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F3B33A-CF37-F3F5-EB2D-5D5B51DB9473}"/>
              </a:ext>
            </a:extLst>
          </p:cNvPr>
          <p:cNvSpPr>
            <a:spLocks noGrp="1"/>
          </p:cNvSpPr>
          <p:nvPr>
            <p:ph idx="1"/>
          </p:nvPr>
        </p:nvSpPr>
        <p:spPr>
          <a:xfrm>
            <a:off x="838201" y="2272548"/>
            <a:ext cx="4946150" cy="3908795"/>
          </a:xfrm>
        </p:spPr>
        <p:txBody>
          <a:bodyPr>
            <a:normAutofit/>
          </a:bodyPr>
          <a:lstStyle/>
          <a:p>
            <a:r>
              <a:rPr lang="en-US" sz="2400" dirty="0"/>
              <a:t>Overhaul the vetting process</a:t>
            </a:r>
          </a:p>
          <a:p>
            <a:r>
              <a:rPr lang="en-US" sz="2400" dirty="0"/>
              <a:t>Re-vetting of a proportion on an annual basis</a:t>
            </a:r>
          </a:p>
          <a:p>
            <a:r>
              <a:rPr lang="en-US" sz="2400" dirty="0"/>
              <a:t>Include interviews with officers’ colleagues and members of the public</a:t>
            </a:r>
          </a:p>
          <a:p>
            <a:r>
              <a:rPr lang="en-US" sz="2400" dirty="0"/>
              <a:t>Dip sampling of electronic records, review of social media platforms</a:t>
            </a:r>
          </a:p>
          <a:p>
            <a:r>
              <a:rPr lang="en-US" sz="2400" dirty="0"/>
              <a:t>Consider psychological tools</a:t>
            </a:r>
            <a:endParaRPr lang="en-GB" sz="2400" dirty="0"/>
          </a:p>
        </p:txBody>
      </p:sp>
      <p:sp>
        <p:nvSpPr>
          <p:cNvPr id="5" name="Slide Number Placeholder 4">
            <a:extLst>
              <a:ext uri="{FF2B5EF4-FFF2-40B4-BE49-F238E27FC236}">
                <a16:creationId xmlns:a16="http://schemas.microsoft.com/office/drawing/2014/main" id="{7BDB7D72-1F11-8C8D-F32B-EB6EB482BE0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DA60BE3C-3291-933D-CDCE-5E9814E1502E}"/>
              </a:ext>
            </a:extLst>
          </p:cNvPr>
          <p:cNvPicPr>
            <a:picLocks noChangeAspect="1"/>
          </p:cNvPicPr>
          <p:nvPr/>
        </p:nvPicPr>
        <p:blipFill>
          <a:blip r:embed="rId2"/>
          <a:stretch>
            <a:fillRect/>
          </a:stretch>
        </p:blipFill>
        <p:spPr>
          <a:xfrm>
            <a:off x="6229565" y="2217683"/>
            <a:ext cx="5426964" cy="3617976"/>
          </a:xfrm>
          <a:prstGeom prst="rect">
            <a:avLst/>
          </a:prstGeom>
        </p:spPr>
      </p:pic>
    </p:spTree>
    <p:extLst>
      <p:ext uri="{BB962C8B-B14F-4D97-AF65-F5344CB8AC3E}">
        <p14:creationId xmlns:p14="http://schemas.microsoft.com/office/powerpoint/2010/main" val="242545719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E446AB-CBBE-FDE9-E925-3ABD390B8540}"/>
              </a:ext>
            </a:extLst>
          </p:cNvPr>
          <p:cNvSpPr>
            <a:spLocks noGrp="1"/>
          </p:cNvSpPr>
          <p:nvPr>
            <p:ph type="title"/>
          </p:nvPr>
        </p:nvSpPr>
        <p:spPr>
          <a:xfrm>
            <a:off x="838200" y="365125"/>
            <a:ext cx="10515600" cy="1325563"/>
          </a:xfrm>
        </p:spPr>
        <p:txBody>
          <a:bodyPr>
            <a:normAutofit/>
          </a:bodyPr>
          <a:lstStyle/>
          <a:p>
            <a:r>
              <a:rPr lang="en-US" sz="4200"/>
              <a:t>Task 2: Applying ‘broken windows’ to misconduct</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CCA030-61E0-28EA-60EF-500EB5772BEC}"/>
              </a:ext>
            </a:extLst>
          </p:cNvPr>
          <p:cNvSpPr>
            <a:spLocks noGrp="1"/>
          </p:cNvSpPr>
          <p:nvPr>
            <p:ph idx="1"/>
          </p:nvPr>
        </p:nvSpPr>
        <p:spPr>
          <a:xfrm>
            <a:off x="838200" y="2266218"/>
            <a:ext cx="5346843" cy="3915126"/>
          </a:xfrm>
        </p:spPr>
        <p:txBody>
          <a:bodyPr>
            <a:normAutofit/>
          </a:bodyPr>
          <a:lstStyle/>
          <a:p>
            <a:r>
              <a:rPr lang="en-GB" sz="2400" dirty="0"/>
              <a:t>Handle borderline issues efficiently</a:t>
            </a:r>
          </a:p>
          <a:p>
            <a:r>
              <a:rPr lang="en-GB" sz="2400" dirty="0"/>
              <a:t>Use reflective practice appropriately</a:t>
            </a:r>
          </a:p>
          <a:p>
            <a:r>
              <a:rPr lang="en-GB" sz="2400" dirty="0"/>
              <a:t>Training school opportunities should be maximised with professional standards investigators</a:t>
            </a:r>
          </a:p>
          <a:p>
            <a:r>
              <a:rPr lang="en-GB" sz="2400" dirty="0"/>
              <a:t>Importance of frontline supervision and Local Professional Standards Units</a:t>
            </a:r>
          </a:p>
          <a:p>
            <a:endParaRPr lang="en-GB" sz="2200" dirty="0"/>
          </a:p>
        </p:txBody>
      </p:sp>
      <p:sp>
        <p:nvSpPr>
          <p:cNvPr id="5" name="Slide Number Placeholder 4">
            <a:extLst>
              <a:ext uri="{FF2B5EF4-FFF2-40B4-BE49-F238E27FC236}">
                <a16:creationId xmlns:a16="http://schemas.microsoft.com/office/drawing/2014/main" id="{C4D33381-6C2D-05E3-69FE-68AA3B980C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Rectangle: Rounded Corners 5">
            <a:extLst>
              <a:ext uri="{FF2B5EF4-FFF2-40B4-BE49-F238E27FC236}">
                <a16:creationId xmlns:a16="http://schemas.microsoft.com/office/drawing/2014/main" id="{ED14286C-C395-6F3C-8004-485BE4E35766}"/>
              </a:ext>
            </a:extLst>
          </p:cNvPr>
          <p:cNvSpPr/>
          <p:nvPr/>
        </p:nvSpPr>
        <p:spPr>
          <a:xfrm>
            <a:off x="6623407" y="1902323"/>
            <a:ext cx="4730393" cy="459055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Zimbardo – 1969 [of Stanford Prison Experiment fame]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Two cars with bonnets open one in the Bronx and one in Palo Alto</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Bronx – destroyed in no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Pala Alto care was fine until he smashed a window with a sledgehammer, then it was wrecked soon afterwards</a:t>
            </a:r>
          </a:p>
        </p:txBody>
      </p:sp>
    </p:spTree>
    <p:extLst>
      <p:ext uri="{BB962C8B-B14F-4D97-AF65-F5344CB8AC3E}">
        <p14:creationId xmlns:p14="http://schemas.microsoft.com/office/powerpoint/2010/main" val="361262223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C181C-3866-8024-BEF7-DBB9210E7989}"/>
              </a:ext>
            </a:extLst>
          </p:cNvPr>
          <p:cNvSpPr>
            <a:spLocks noGrp="1"/>
          </p:cNvSpPr>
          <p:nvPr>
            <p:ph type="title"/>
          </p:nvPr>
        </p:nvSpPr>
        <p:spPr>
          <a:xfrm>
            <a:off x="838200" y="365124"/>
            <a:ext cx="5257800" cy="1599477"/>
          </a:xfrm>
        </p:spPr>
        <p:txBody>
          <a:bodyPr>
            <a:normAutofit fontScale="90000"/>
          </a:bodyPr>
          <a:lstStyle/>
          <a:p>
            <a:r>
              <a:rPr lang="en-US" dirty="0"/>
              <a:t>Task 3: Expanding public insight and community </a:t>
            </a:r>
            <a:br>
              <a:rPr lang="en-US" dirty="0"/>
            </a:br>
            <a:r>
              <a:rPr lang="en-US" dirty="0"/>
              <a:t>inspection</a:t>
            </a:r>
            <a:endParaRPr lang="en-GB" dirty="0"/>
          </a:p>
        </p:txBody>
      </p:sp>
      <p:sp>
        <p:nvSpPr>
          <p:cNvPr id="3" name="Content Placeholder 2">
            <a:extLst>
              <a:ext uri="{FF2B5EF4-FFF2-40B4-BE49-F238E27FC236}">
                <a16:creationId xmlns:a16="http://schemas.microsoft.com/office/drawing/2014/main" id="{A31DB26E-F93B-E3DA-2D1C-75F40D2847CD}"/>
              </a:ext>
            </a:extLst>
          </p:cNvPr>
          <p:cNvSpPr>
            <a:spLocks noGrp="1"/>
          </p:cNvSpPr>
          <p:nvPr>
            <p:ph idx="1"/>
          </p:nvPr>
        </p:nvSpPr>
        <p:spPr>
          <a:xfrm>
            <a:off x="838200" y="2445249"/>
            <a:ext cx="5019392" cy="3731714"/>
          </a:xfrm>
        </p:spPr>
        <p:txBody>
          <a:bodyPr/>
          <a:lstStyle/>
          <a:p>
            <a:r>
              <a:rPr lang="en-GB" dirty="0"/>
              <a:t>Public insights to standards and conduct</a:t>
            </a:r>
          </a:p>
          <a:p>
            <a:r>
              <a:rPr lang="en-GB" dirty="0"/>
              <a:t>Ride-along programme, walk-and-talk opportunities</a:t>
            </a:r>
          </a:p>
          <a:p>
            <a:r>
              <a:rPr lang="en-GB" dirty="0"/>
              <a:t>Expand Independent Custody Visitors so people can visit Met buildings, canteens, briefings, ride-along without notice</a:t>
            </a:r>
          </a:p>
          <a:p>
            <a:endParaRPr lang="en-GB" dirty="0"/>
          </a:p>
        </p:txBody>
      </p:sp>
      <p:sp>
        <p:nvSpPr>
          <p:cNvPr id="5" name="TextBox 4">
            <a:extLst>
              <a:ext uri="{FF2B5EF4-FFF2-40B4-BE49-F238E27FC236}">
                <a16:creationId xmlns:a16="http://schemas.microsoft.com/office/drawing/2014/main" id="{AB99BCFE-64E6-A2C8-CB22-A0B98CB68DE5}"/>
              </a:ext>
            </a:extLst>
          </p:cNvPr>
          <p:cNvSpPr txBox="1"/>
          <p:nvPr/>
        </p:nvSpPr>
        <p:spPr>
          <a:xfrm>
            <a:off x="1577496" y="6085027"/>
            <a:ext cx="931827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See: Bradford, B., Jackson, J. and Stanko, E. (2009) Contact and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revisiting the impact of public encounters with the police. Policing and society, 19 (1). pp. 20-46. </a:t>
            </a:r>
          </a:p>
        </p:txBody>
      </p:sp>
      <p:sp>
        <p:nvSpPr>
          <p:cNvPr id="7" name="TextBox 6">
            <a:extLst>
              <a:ext uri="{FF2B5EF4-FFF2-40B4-BE49-F238E27FC236}">
                <a16:creationId xmlns:a16="http://schemas.microsoft.com/office/drawing/2014/main" id="{D7F8E878-37A0-EACB-4CEE-00A0A7A77DD2}"/>
              </a:ext>
            </a:extLst>
          </p:cNvPr>
          <p:cNvSpPr txBox="1"/>
          <p:nvPr/>
        </p:nvSpPr>
        <p:spPr>
          <a:xfrm>
            <a:off x="6334410" y="982176"/>
            <a:ext cx="5241957" cy="4893647"/>
          </a:xfrm>
          <a:prstGeom prst="rect">
            <a:avLst/>
          </a:prstGeom>
          <a:solidFill>
            <a:srgbClr val="FFC000"/>
          </a:solidFill>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1. The conduct of police officers would improve given the potential for added external scrutiny.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There would be an increase in local community reassurance that police officers’ conduct was meeting the necessary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3. There is evidence to suggest that the more the public feel informed about policing the more positive the public’s views on policing effective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401540A8-07BC-8A0C-E63E-966902AF1BA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272752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A74B-613E-2CDC-BD9B-321CCCF4E6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962FCB-9AD2-16EA-56BC-CC8EDE1F4625}"/>
              </a:ext>
            </a:extLst>
          </p:cNvPr>
          <p:cNvSpPr>
            <a:spLocks noGrp="1"/>
          </p:cNvSpPr>
          <p:nvPr>
            <p:ph idx="1"/>
          </p:nvPr>
        </p:nvSpPr>
        <p:spPr>
          <a:xfrm>
            <a:off x="838200" y="1690688"/>
            <a:ext cx="10515600" cy="3932597"/>
          </a:xfrm>
          <a:solidFill>
            <a:srgbClr val="FFC000"/>
          </a:solidFill>
          <a:ln w="38100">
            <a:solidFill>
              <a:schemeClr val="tx1"/>
            </a:solidFill>
          </a:ln>
        </p:spPr>
        <p:txBody>
          <a:bodyPr>
            <a:normAutofit/>
          </a:bodyPr>
          <a:lstStyle/>
          <a:p>
            <a:pPr marL="0" indent="0" algn="ctr">
              <a:buNone/>
            </a:pPr>
            <a:endParaRPr lang="en-US" dirty="0"/>
          </a:p>
          <a:p>
            <a:pPr marL="0" indent="0" algn="ctr">
              <a:buNone/>
            </a:pPr>
            <a:r>
              <a:rPr lang="en-US" sz="3200" dirty="0"/>
              <a:t>“Historically British policing has been the standard bearer for policing  excellence around the world. It can be again. There are few more important tasks in public service leadership today than successfully turning the Met around.</a:t>
            </a:r>
          </a:p>
          <a:p>
            <a:pPr marL="0" indent="0">
              <a:buNone/>
            </a:pPr>
            <a:endParaRPr lang="en-US" dirty="0"/>
          </a:p>
          <a:p>
            <a:pPr marL="0" indent="0" algn="ctr">
              <a:buNone/>
            </a:pPr>
            <a:r>
              <a:rPr lang="en-US" sz="3200" dirty="0"/>
              <a:t>Londoners are relying on Sir Mark Rowley to succeed.”</a:t>
            </a:r>
          </a:p>
          <a:p>
            <a:pPr marL="0" indent="0" algn="ctr">
              <a:buNone/>
            </a:pPr>
            <a:endParaRPr lang="en-GB" sz="3200" dirty="0"/>
          </a:p>
        </p:txBody>
      </p:sp>
      <p:sp>
        <p:nvSpPr>
          <p:cNvPr id="5" name="Slide Number Placeholder 4">
            <a:extLst>
              <a:ext uri="{FF2B5EF4-FFF2-40B4-BE49-F238E27FC236}">
                <a16:creationId xmlns:a16="http://schemas.microsoft.com/office/drawing/2014/main" id="{4928183C-3F80-92D5-CA6F-3C199BF8B42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444741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A74B-613E-2CDC-BD9B-321CCCF4E6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962FCB-9AD2-16EA-56BC-CC8EDE1F4625}"/>
              </a:ext>
            </a:extLst>
          </p:cNvPr>
          <p:cNvSpPr>
            <a:spLocks noGrp="1"/>
          </p:cNvSpPr>
          <p:nvPr>
            <p:ph idx="1"/>
          </p:nvPr>
        </p:nvSpPr>
        <p:spPr>
          <a:xfrm>
            <a:off x="838200" y="1690688"/>
            <a:ext cx="10515600" cy="3932597"/>
          </a:xfrm>
          <a:solidFill>
            <a:srgbClr val="FFC000"/>
          </a:solidFill>
          <a:ln w="38100">
            <a:solidFill>
              <a:schemeClr val="tx1"/>
            </a:solidFill>
          </a:ln>
        </p:spPr>
        <p:txBody>
          <a:bodyPr>
            <a:normAutofit/>
          </a:bodyPr>
          <a:lstStyle/>
          <a:p>
            <a:pPr marL="0" indent="0" algn="ctr">
              <a:buNone/>
            </a:pPr>
            <a:endParaRPr lang="en-US" dirty="0"/>
          </a:p>
          <a:p>
            <a:pPr marL="0" indent="0" algn="ctr">
              <a:buNone/>
            </a:pPr>
            <a:r>
              <a:rPr lang="en-US" sz="3200" dirty="0"/>
              <a:t>My view is that there are clear ways to adjust our approach, to realign what we do and how we do it, with close links between all agencies </a:t>
            </a:r>
            <a:r>
              <a:rPr lang="en-US" sz="3200" dirty="0" err="1"/>
              <a:t>centred</a:t>
            </a:r>
            <a:r>
              <a:rPr lang="en-US" sz="3200" dirty="0"/>
              <a:t> on the needs of communities</a:t>
            </a:r>
          </a:p>
          <a:p>
            <a:pPr marL="0" indent="0" algn="ctr">
              <a:buNone/>
            </a:pPr>
            <a:endParaRPr lang="en-US" sz="3200" dirty="0"/>
          </a:p>
          <a:p>
            <a:pPr marL="0" indent="0" algn="ctr">
              <a:buNone/>
            </a:pPr>
            <a:r>
              <a:rPr lang="en-US" sz="3200" dirty="0"/>
              <a:t>We should listen to views of the most prominent female management theorist …</a:t>
            </a:r>
            <a:endParaRPr lang="en-GB" sz="3200" dirty="0"/>
          </a:p>
        </p:txBody>
      </p:sp>
      <p:sp>
        <p:nvSpPr>
          <p:cNvPr id="5" name="Slide Number Placeholder 4">
            <a:extLst>
              <a:ext uri="{FF2B5EF4-FFF2-40B4-BE49-F238E27FC236}">
                <a16:creationId xmlns:a16="http://schemas.microsoft.com/office/drawing/2014/main" id="{4928183C-3F80-92D5-CA6F-3C199BF8B42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989426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E4F45794-304D-4F4C-8F76-B073FB66D49D}"/>
              </a:ext>
            </a:extLst>
          </p:cNvPr>
          <p:cNvPicPr>
            <a:picLocks noGrp="1" noChangeAspect="1"/>
          </p:cNvPicPr>
          <p:nvPr>
            <p:ph idx="1"/>
          </p:nvPr>
        </p:nvPicPr>
        <p:blipFill rotWithShape="1">
          <a:blip r:embed="rId2"/>
          <a:srcRect l="6912" r="6201" b="-2"/>
          <a:stretch/>
        </p:blipFill>
        <p:spPr>
          <a:xfrm>
            <a:off x="7816130" y="-2"/>
            <a:ext cx="4375870"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4" name="Picture 3">
            <a:extLst>
              <a:ext uri="{FF2B5EF4-FFF2-40B4-BE49-F238E27FC236}">
                <a16:creationId xmlns:a16="http://schemas.microsoft.com/office/drawing/2014/main" id="{53DD7425-A362-43A2-B7CA-519B1A31E433}"/>
              </a:ext>
            </a:extLst>
          </p:cNvPr>
          <p:cNvPicPr>
            <a:picLocks noChangeAspect="1"/>
          </p:cNvPicPr>
          <p:nvPr/>
        </p:nvPicPr>
        <p:blipFill rotWithShape="1">
          <a:blip r:embed="rId3"/>
          <a:srcRect l="8994" r="3524" b="2"/>
          <a:stretch/>
        </p:blipFill>
        <p:spPr>
          <a:xfrm>
            <a:off x="3595404" y="33"/>
            <a:ext cx="4942298"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17" name="Freeform: Shape 11">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3">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302FE7-0530-4876-811E-DC3C370D2339}"/>
              </a:ext>
            </a:extLst>
          </p:cNvPr>
          <p:cNvSpPr>
            <a:spLocks noGrp="1"/>
          </p:cNvSpPr>
          <p:nvPr>
            <p:ph type="title"/>
          </p:nvPr>
        </p:nvSpPr>
        <p:spPr>
          <a:xfrm>
            <a:off x="347472" y="1657893"/>
            <a:ext cx="3722919" cy="3814791"/>
          </a:xfrm>
        </p:spPr>
        <p:txBody>
          <a:bodyPr vert="horz" lIns="91440" tIns="45720" rIns="91440" bIns="45720" rtlCol="0" anchor="b">
            <a:normAutofit fontScale="90000"/>
          </a:bodyPr>
          <a:lstStyle/>
          <a:p>
            <a:r>
              <a:rPr lang="en-US" sz="4000" kern="1200" dirty="0">
                <a:solidFill>
                  <a:schemeClr val="tx1"/>
                </a:solidFill>
                <a:latin typeface="+mj-lt"/>
                <a:ea typeface="+mj-ea"/>
                <a:cs typeface="+mj-cs"/>
              </a:rPr>
              <a:t>Mary Parker Follett 1868-1933</a:t>
            </a:r>
            <a:br>
              <a:rPr lang="en-US" sz="4000" kern="1200" dirty="0">
                <a:solidFill>
                  <a:schemeClr val="tx1"/>
                </a:solidFill>
                <a:latin typeface="+mj-lt"/>
                <a:ea typeface="+mj-ea"/>
                <a:cs typeface="+mj-cs"/>
              </a:rPr>
            </a:b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A most influential and groundbreaking woman</a:t>
            </a:r>
          </a:p>
        </p:txBody>
      </p:sp>
      <p:sp>
        <p:nvSpPr>
          <p:cNvPr id="16" name="Rectangle 15">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8" name="Rectangle 17">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28978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9B734B-E2F5-4A92-A742-BF42F51D3363}"/>
              </a:ext>
            </a:extLst>
          </p:cNvPr>
          <p:cNvSpPr>
            <a:spLocks noGrp="1"/>
          </p:cNvSpPr>
          <p:nvPr>
            <p:ph type="subTitle" idx="1"/>
          </p:nvPr>
        </p:nvSpPr>
        <p:spPr>
          <a:xfrm>
            <a:off x="6167848" y="422910"/>
            <a:ext cx="5525043" cy="6126480"/>
          </a:xfrm>
        </p:spPr>
        <p:txBody>
          <a:bodyPr anchor="t">
            <a:normAutofit fontScale="92500" lnSpcReduction="10000"/>
          </a:bodyPr>
          <a:lstStyle/>
          <a:p>
            <a:pPr marL="457200" indent="-457200" algn="l">
              <a:buFont typeface="Arial" panose="020B0604020202020204" pitchFamily="34" charset="0"/>
              <a:buChar char="•"/>
            </a:pPr>
            <a:r>
              <a:rPr lang="en-US" sz="3200" dirty="0"/>
              <a:t>Social worker, philosopher, political thinker and management theorist</a:t>
            </a:r>
          </a:p>
          <a:p>
            <a:pPr marL="457200" indent="-457200" algn="l">
              <a:buFont typeface="Arial" panose="020B0604020202020204" pitchFamily="34" charset="0"/>
              <a:buChar char="•"/>
            </a:pPr>
            <a:r>
              <a:rPr lang="en-US" sz="3200" dirty="0"/>
              <a:t>With Lillian Gilbreth one of the only two women you will be likely to come across in the early days of management theory</a:t>
            </a:r>
          </a:p>
          <a:p>
            <a:pPr marL="457200" indent="-457200" algn="l">
              <a:buFont typeface="Arial" panose="020B0604020202020204" pitchFamily="34" charset="0"/>
              <a:buChar char="•"/>
            </a:pPr>
            <a:r>
              <a:rPr lang="en-US" sz="3200" dirty="0"/>
              <a:t>As a female – not allowed to attend Harvard</a:t>
            </a:r>
          </a:p>
          <a:p>
            <a:pPr marL="457200" indent="-457200" algn="l">
              <a:buFont typeface="Arial" panose="020B0604020202020204" pitchFamily="34" charset="0"/>
              <a:buChar char="•"/>
            </a:pPr>
            <a:r>
              <a:rPr lang="en-US" sz="3200" dirty="0"/>
              <a:t>Management is the art of getting things done through people</a:t>
            </a:r>
          </a:p>
          <a:p>
            <a:pPr marL="457200" indent="-457200" algn="l">
              <a:buFont typeface="Arial" panose="020B0604020202020204" pitchFamily="34" charset="0"/>
              <a:buChar char="•"/>
            </a:pPr>
            <a:r>
              <a:rPr lang="en-US" sz="3200" dirty="0"/>
              <a:t>She coined the term ‘win-win’</a:t>
            </a:r>
          </a:p>
          <a:p>
            <a:pPr algn="l"/>
            <a:endParaRPr lang="en-GB" sz="3200" dirty="0"/>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5010D4A-CB70-4945-83B1-262E2D275541}"/>
              </a:ext>
            </a:extLst>
          </p:cNvPr>
          <p:cNvPicPr>
            <a:picLocks noChangeAspect="1"/>
          </p:cNvPicPr>
          <p:nvPr/>
        </p:nvPicPr>
        <p:blipFill rotWithShape="1">
          <a:blip r:embed="rId2"/>
          <a:srcRect t="796" r="1" b="25207"/>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5" name="Slide Number Placeholder 4">
            <a:extLst>
              <a:ext uri="{FF2B5EF4-FFF2-40B4-BE49-F238E27FC236}">
                <a16:creationId xmlns:a16="http://schemas.microsoft.com/office/drawing/2014/main" id="{6C261D9A-8E58-2E0C-8E8C-A23D1F17944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EF3AEB-938C-47C6-B146-9A4D32834ACE}" type="slidenum">
              <a:rPr kumimoji="0" lang="en-GB" sz="1200" b="0" i="0" u="none" strike="noStrike" kern="1200" cap="none" spc="0" normalizeH="0" baseline="0" noProof="0" smtClean="0">
                <a:ln>
                  <a:noFill/>
                </a:ln>
                <a:solidFill>
                  <a:prstClr val="white">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white">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3363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6672A-CAFA-93A8-7907-C37D0479AD1F}"/>
              </a:ext>
            </a:extLst>
          </p:cNvPr>
          <p:cNvSpPr>
            <a:spLocks noGrp="1"/>
          </p:cNvSpPr>
          <p:nvPr>
            <p:ph type="title"/>
          </p:nvPr>
        </p:nvSpPr>
        <p:spPr>
          <a:xfrm>
            <a:off x="762000" y="1138265"/>
            <a:ext cx="5791199" cy="1401183"/>
          </a:xfrm>
        </p:spPr>
        <p:txBody>
          <a:bodyPr anchor="t">
            <a:normAutofit/>
          </a:bodyPr>
          <a:lstStyle/>
          <a:p>
            <a:r>
              <a:rPr lang="en-GB" sz="6000" dirty="0"/>
              <a:t>New Politics</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064C61-7B2D-AD00-949F-D438D61F7D4C}"/>
              </a:ext>
            </a:extLst>
          </p:cNvPr>
          <p:cNvSpPr>
            <a:spLocks noGrp="1"/>
          </p:cNvSpPr>
          <p:nvPr>
            <p:ph idx="1"/>
          </p:nvPr>
        </p:nvSpPr>
        <p:spPr>
          <a:xfrm>
            <a:off x="762000" y="2045970"/>
            <a:ext cx="7341294" cy="4231009"/>
          </a:xfrm>
        </p:spPr>
        <p:txBody>
          <a:bodyPr>
            <a:noAutofit/>
          </a:bodyPr>
          <a:lstStyle/>
          <a:p>
            <a:r>
              <a:rPr lang="en-US" sz="2400" dirty="0" err="1"/>
              <a:t>Revitalise</a:t>
            </a:r>
            <a:r>
              <a:rPr lang="en-US" sz="2400" dirty="0"/>
              <a:t> politics in a new way</a:t>
            </a:r>
          </a:p>
          <a:p>
            <a:r>
              <a:rPr lang="en-US" sz="2400" dirty="0"/>
              <a:t>We have a lot of dead wood </a:t>
            </a:r>
          </a:p>
          <a:p>
            <a:r>
              <a:rPr lang="en-US" sz="2400" dirty="0"/>
              <a:t>We need new non-partisan groups to create common ideas, common purpose and a collective will </a:t>
            </a:r>
          </a:p>
          <a:p>
            <a:r>
              <a:rPr lang="en-US" sz="2400" dirty="0"/>
              <a:t>We need a new way to encourage participation</a:t>
            </a:r>
          </a:p>
          <a:p>
            <a:r>
              <a:rPr lang="en-US" sz="2400" dirty="0"/>
              <a:t>What does the sovereign will of the people mean if it has no way of operating, of becoming </a:t>
            </a:r>
            <a:r>
              <a:rPr lang="en-US" sz="2400" dirty="0" err="1"/>
              <a:t>realised</a:t>
            </a:r>
            <a:r>
              <a:rPr lang="en-US" sz="2400" dirty="0"/>
              <a:t>? </a:t>
            </a:r>
          </a:p>
          <a:p>
            <a:r>
              <a:rPr lang="en-US" sz="2400" dirty="0"/>
              <a:t> Grassroots community organization</a:t>
            </a:r>
          </a:p>
          <a:p>
            <a:r>
              <a:rPr lang="en-US" sz="2400" dirty="0"/>
              <a:t>Horizontal interweaving of services and community interests</a:t>
            </a:r>
            <a:endParaRPr lang="en-GB" sz="2400" dirty="0"/>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CEF839C-DA6F-D671-EB77-136F3BA98147}"/>
              </a:ext>
            </a:extLst>
          </p:cNvPr>
          <p:cNvPicPr>
            <a:picLocks noChangeAspect="1"/>
          </p:cNvPicPr>
          <p:nvPr/>
        </p:nvPicPr>
        <p:blipFill>
          <a:blip r:embed="rId2"/>
          <a:stretch>
            <a:fillRect/>
          </a:stretch>
        </p:blipFill>
        <p:spPr>
          <a:xfrm>
            <a:off x="8103294" y="842824"/>
            <a:ext cx="3293985" cy="5167037"/>
          </a:xfrm>
          <a:prstGeom prst="rect">
            <a:avLst/>
          </a:prstGeom>
        </p:spPr>
      </p:pic>
      <p:sp>
        <p:nvSpPr>
          <p:cNvPr id="4" name="Slide Number Placeholder 3">
            <a:extLst>
              <a:ext uri="{FF2B5EF4-FFF2-40B4-BE49-F238E27FC236}">
                <a16:creationId xmlns:a16="http://schemas.microsoft.com/office/drawing/2014/main" id="{8547F093-9F9E-3B78-AA84-0A6F20830C99}"/>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ECEF3AEB-938C-47C6-B146-9A4D32834A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401639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A44504-CB27-4F43-848D-DC23FBD69C70}"/>
              </a:ext>
            </a:extLst>
          </p:cNvPr>
          <p:cNvPicPr>
            <a:picLocks noChangeAspect="1"/>
          </p:cNvPicPr>
          <p:nvPr/>
        </p:nvPicPr>
        <p:blipFill>
          <a:blip r:embed="rId2"/>
          <a:stretch>
            <a:fillRect/>
          </a:stretch>
        </p:blipFill>
        <p:spPr>
          <a:xfrm>
            <a:off x="0" y="261257"/>
            <a:ext cx="12200805" cy="6335485"/>
          </a:xfrm>
          <a:prstGeom prst="rect">
            <a:avLst/>
          </a:prstGeom>
        </p:spPr>
      </p:pic>
      <p:sp>
        <p:nvSpPr>
          <p:cNvPr id="2" name="Title 1">
            <a:extLst>
              <a:ext uri="{FF2B5EF4-FFF2-40B4-BE49-F238E27FC236}">
                <a16:creationId xmlns:a16="http://schemas.microsoft.com/office/drawing/2014/main" id="{3ED30BBA-DF04-4677-B07C-CA74FCE9047B}"/>
              </a:ext>
            </a:extLst>
          </p:cNvPr>
          <p:cNvSpPr>
            <a:spLocks noGrp="1"/>
          </p:cNvSpPr>
          <p:nvPr>
            <p:ph type="title"/>
          </p:nvPr>
        </p:nvSpPr>
        <p:spPr/>
        <p:txBody>
          <a:bodyPr/>
          <a:lstStyle/>
          <a:p>
            <a:r>
              <a:rPr lang="en-GB" dirty="0"/>
              <a:t>19</a:t>
            </a:r>
            <a:r>
              <a:rPr lang="en-GB" baseline="30000" dirty="0"/>
              <a:t>th</a:t>
            </a:r>
            <a:r>
              <a:rPr lang="en-GB" dirty="0"/>
              <a:t> November 1863, Gettysburg, Penn. </a:t>
            </a:r>
          </a:p>
        </p:txBody>
      </p:sp>
      <p:sp>
        <p:nvSpPr>
          <p:cNvPr id="4" name="Oval 3">
            <a:extLst>
              <a:ext uri="{FF2B5EF4-FFF2-40B4-BE49-F238E27FC236}">
                <a16:creationId xmlns:a16="http://schemas.microsoft.com/office/drawing/2014/main" id="{1CB3F87F-AAE3-4E70-4A21-C6F6E94E2B28}"/>
              </a:ext>
            </a:extLst>
          </p:cNvPr>
          <p:cNvSpPr/>
          <p:nvPr/>
        </p:nvSpPr>
        <p:spPr>
          <a:xfrm>
            <a:off x="4469130" y="3051810"/>
            <a:ext cx="1280160" cy="132556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347CA18-1ACD-12A0-B925-830D57CAA45E}"/>
              </a:ext>
            </a:extLst>
          </p:cNvPr>
          <p:cNvSpPr txBox="1"/>
          <p:nvPr/>
        </p:nvSpPr>
        <p:spPr>
          <a:xfrm>
            <a:off x="720090" y="2589443"/>
            <a:ext cx="11109960" cy="3108543"/>
          </a:xfrm>
          <a:prstGeom prst="rect">
            <a:avLst/>
          </a:prstGeom>
          <a:solidFill>
            <a:schemeClr val="bg2"/>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We have become dehumanised – large government, distant power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Ballot box democracy does not work – the powerful keep the power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Group organisation and practical politics is the future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Society depends on how we behave together – social psychology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Listen, discuss, agree and then act together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Seeing yourself as part of a group helps keener moral perceptions, greater strength of will, more enthusiasm and greater zest for life [11]</a:t>
            </a:r>
          </a:p>
        </p:txBody>
      </p:sp>
    </p:spTree>
    <p:extLst>
      <p:ext uri="{BB962C8B-B14F-4D97-AF65-F5344CB8AC3E}">
        <p14:creationId xmlns:p14="http://schemas.microsoft.com/office/powerpoint/2010/main" val="95472928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211325-4639-43C8-B0D8-B70FB1B534F9}"/>
              </a:ext>
            </a:extLst>
          </p:cNvPr>
          <p:cNvSpPr>
            <a:spLocks noGrp="1"/>
          </p:cNvSpPr>
          <p:nvPr>
            <p:ph type="title"/>
          </p:nvPr>
        </p:nvSpPr>
        <p:spPr>
          <a:xfrm>
            <a:off x="640080" y="325369"/>
            <a:ext cx="4368602" cy="1956841"/>
          </a:xfrm>
        </p:spPr>
        <p:txBody>
          <a:bodyPr anchor="b">
            <a:normAutofit/>
          </a:bodyPr>
          <a:lstStyle/>
          <a:p>
            <a:r>
              <a:rPr lang="en-GB" sz="5000"/>
              <a:t>Interconnected Society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8989C4-7FEB-4D63-BC9A-260754A146B7}"/>
              </a:ext>
            </a:extLst>
          </p:cNvPr>
          <p:cNvSpPr>
            <a:spLocks noGrp="1"/>
          </p:cNvSpPr>
          <p:nvPr>
            <p:ph idx="1"/>
          </p:nvPr>
        </p:nvSpPr>
        <p:spPr>
          <a:xfrm>
            <a:off x="640080" y="2872899"/>
            <a:ext cx="4243589" cy="3320668"/>
          </a:xfrm>
        </p:spPr>
        <p:txBody>
          <a:bodyPr>
            <a:normAutofit/>
          </a:bodyPr>
          <a:lstStyle/>
          <a:p>
            <a:r>
              <a:rPr lang="en-GB" sz="2200" dirty="0"/>
              <a:t>We all as individuals count for much more than ‘one’</a:t>
            </a:r>
          </a:p>
          <a:p>
            <a:r>
              <a:rPr lang="en-GB" sz="2200" dirty="0"/>
              <a:t>We all wear many different hats, perform different functions and have many connections. </a:t>
            </a:r>
          </a:p>
          <a:p>
            <a:r>
              <a:rPr lang="en-GB" sz="2200" dirty="0"/>
              <a:t>There is no single ‘you’. </a:t>
            </a:r>
          </a:p>
          <a:p>
            <a:r>
              <a:rPr lang="en-GB" sz="2200" dirty="0"/>
              <a:t>We all have an infinite number of relations which change constantly. [3]</a:t>
            </a:r>
          </a:p>
        </p:txBody>
      </p:sp>
      <p:pic>
        <p:nvPicPr>
          <p:cNvPr id="4" name="Picture 3">
            <a:extLst>
              <a:ext uri="{FF2B5EF4-FFF2-40B4-BE49-F238E27FC236}">
                <a16:creationId xmlns:a16="http://schemas.microsoft.com/office/drawing/2014/main" id="{81F71671-770A-473E-1E64-60D489E001A2}"/>
              </a:ext>
            </a:extLst>
          </p:cNvPr>
          <p:cNvPicPr>
            <a:picLocks noChangeAspect="1"/>
          </p:cNvPicPr>
          <p:nvPr/>
        </p:nvPicPr>
        <p:blipFill rotWithShape="1">
          <a:blip r:embed="rId2"/>
          <a:srcRect l="8513" r="1600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1442747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E734232-46A8-4884-9A59-B7E3BA4BC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51FA491-26A9-B20D-789C-AA63E3BB2618}"/>
              </a:ext>
            </a:extLst>
          </p:cNvPr>
          <p:cNvPicPr>
            <a:picLocks noChangeAspect="1"/>
          </p:cNvPicPr>
          <p:nvPr/>
        </p:nvPicPr>
        <p:blipFill rotWithShape="1">
          <a:blip r:embed="rId2"/>
          <a:srcRect l="26969" r="15034"/>
          <a:stretch/>
        </p:blipFill>
        <p:spPr>
          <a:xfrm>
            <a:off x="8115292" y="1"/>
            <a:ext cx="4076700" cy="5271924"/>
          </a:xfrm>
          <a:prstGeom prst="rect">
            <a:avLst/>
          </a:prstGeom>
        </p:spPr>
      </p:pic>
      <p:sp>
        <p:nvSpPr>
          <p:cNvPr id="13" name="Rectangle 12">
            <a:extLst>
              <a:ext uri="{FF2B5EF4-FFF2-40B4-BE49-F238E27FC236}">
                <a16:creationId xmlns:a16="http://schemas.microsoft.com/office/drawing/2014/main" id="{D346B8D2-3218-41A5-B817-9ABFB108C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60724"/>
            <a:ext cx="12191998" cy="1595775"/>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1E014CA-4279-4E70-AC56-0BBEBF92C2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2225"/>
            <a:ext cx="8115300" cy="1594275"/>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8B3DCF8-9D1E-4907-B1EC-98D11BC16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6" y="5262226"/>
            <a:ext cx="12196636" cy="1594274"/>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88D6B9EF-FF47-487C-8B82-F9F2B9A54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6" y="5262224"/>
            <a:ext cx="4076697" cy="1594275"/>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717D090-7948-433A-AED2-EA1A98E6F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291050" y="-40689"/>
            <a:ext cx="1594274" cy="12192000"/>
          </a:xfrm>
          <a:prstGeom prst="rect">
            <a:avLst/>
          </a:prstGeom>
          <a:gradFill>
            <a:gsLst>
              <a:gs pos="16000">
                <a:schemeClr val="accent1">
                  <a:alpha val="0"/>
                </a:schemeClr>
              </a:gs>
              <a:gs pos="99000">
                <a:srgbClr val="000000">
                  <a:alpha val="70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618C3E8-8260-4E23-8BA1-C2C3E80BE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53314"/>
          </a:xfrm>
          <a:prstGeom prst="rect">
            <a:avLst/>
          </a:prstGeom>
          <a:gradFill>
            <a:gsLst>
              <a:gs pos="28000">
                <a:schemeClr val="accent1">
                  <a:lumMod val="75000"/>
                  <a:alpha val="11000"/>
                </a:schemeClr>
              </a:gs>
              <a:gs pos="100000">
                <a:schemeClr val="accent1">
                  <a:alpha val="2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DBB46B-237F-C9A9-D0BA-2F489E01EFA3}"/>
              </a:ext>
            </a:extLst>
          </p:cNvPr>
          <p:cNvSpPr>
            <a:spLocks noGrp="1"/>
          </p:cNvSpPr>
          <p:nvPr>
            <p:ph type="ctrTitle"/>
          </p:nvPr>
        </p:nvSpPr>
        <p:spPr>
          <a:xfrm>
            <a:off x="699713" y="5588000"/>
            <a:ext cx="6867277" cy="920590"/>
          </a:xfrm>
        </p:spPr>
        <p:txBody>
          <a:bodyPr anchor="ctr">
            <a:normAutofit/>
          </a:bodyPr>
          <a:lstStyle/>
          <a:p>
            <a:pPr algn="l"/>
            <a:r>
              <a:rPr lang="en-GB" dirty="0">
                <a:solidFill>
                  <a:srgbClr val="FFFFFF"/>
                </a:solidFill>
              </a:rPr>
              <a:t>Boundaries Matter</a:t>
            </a:r>
          </a:p>
        </p:txBody>
      </p:sp>
      <p:sp>
        <p:nvSpPr>
          <p:cNvPr id="3" name="Subtitle 2">
            <a:extLst>
              <a:ext uri="{FF2B5EF4-FFF2-40B4-BE49-F238E27FC236}">
                <a16:creationId xmlns:a16="http://schemas.microsoft.com/office/drawing/2014/main" id="{4660F696-EC3C-140F-9834-73FF55335F0C}"/>
              </a:ext>
            </a:extLst>
          </p:cNvPr>
          <p:cNvSpPr>
            <a:spLocks noGrp="1"/>
          </p:cNvSpPr>
          <p:nvPr>
            <p:ph type="subTitle" idx="1"/>
          </p:nvPr>
        </p:nvSpPr>
        <p:spPr>
          <a:xfrm>
            <a:off x="8439149" y="5613400"/>
            <a:ext cx="3256019" cy="869790"/>
          </a:xfrm>
        </p:spPr>
        <p:txBody>
          <a:bodyPr anchor="ctr">
            <a:normAutofit/>
          </a:bodyPr>
          <a:lstStyle/>
          <a:p>
            <a:pPr algn="l"/>
            <a:endParaRPr lang="en-GB" sz="2000">
              <a:solidFill>
                <a:srgbClr val="FFFFFF"/>
              </a:solidFill>
            </a:endParaRPr>
          </a:p>
        </p:txBody>
      </p:sp>
      <p:pic>
        <p:nvPicPr>
          <p:cNvPr id="6" name="Picture 5">
            <a:extLst>
              <a:ext uri="{FF2B5EF4-FFF2-40B4-BE49-F238E27FC236}">
                <a16:creationId xmlns:a16="http://schemas.microsoft.com/office/drawing/2014/main" id="{8A0AFCC2-367F-D9D9-3EA8-D57072FD4034}"/>
              </a:ext>
            </a:extLst>
          </p:cNvPr>
          <p:cNvPicPr>
            <a:picLocks noChangeAspect="1"/>
          </p:cNvPicPr>
          <p:nvPr/>
        </p:nvPicPr>
        <p:blipFill rotWithShape="1">
          <a:blip r:embed="rId3"/>
          <a:srcRect l="6548" r="2527" b="1"/>
          <a:stretch/>
        </p:blipFill>
        <p:spPr>
          <a:xfrm>
            <a:off x="1" y="1"/>
            <a:ext cx="4038603" cy="5271924"/>
          </a:xfrm>
          <a:prstGeom prst="rect">
            <a:avLst/>
          </a:prstGeom>
        </p:spPr>
      </p:pic>
      <p:pic>
        <p:nvPicPr>
          <p:cNvPr id="5" name="Picture 4">
            <a:extLst>
              <a:ext uri="{FF2B5EF4-FFF2-40B4-BE49-F238E27FC236}">
                <a16:creationId xmlns:a16="http://schemas.microsoft.com/office/drawing/2014/main" id="{A61215B6-9480-DE8B-B76E-91AEC4076577}"/>
              </a:ext>
            </a:extLst>
          </p:cNvPr>
          <p:cNvPicPr>
            <a:picLocks noChangeAspect="1"/>
          </p:cNvPicPr>
          <p:nvPr/>
        </p:nvPicPr>
        <p:blipFill rotWithShape="1">
          <a:blip r:embed="rId4"/>
          <a:srcRect l="11371" r="1" b="1"/>
          <a:stretch/>
        </p:blipFill>
        <p:spPr>
          <a:xfrm>
            <a:off x="4038600" y="1"/>
            <a:ext cx="4076700" cy="5271924"/>
          </a:xfrm>
          <a:prstGeom prst="rect">
            <a:avLst/>
          </a:prstGeom>
        </p:spPr>
      </p:pic>
      <p:sp>
        <p:nvSpPr>
          <p:cNvPr id="7" name="Slide Number Placeholder 6">
            <a:extLst>
              <a:ext uri="{FF2B5EF4-FFF2-40B4-BE49-F238E27FC236}">
                <a16:creationId xmlns:a16="http://schemas.microsoft.com/office/drawing/2014/main" id="{4DDC3D90-E90F-B083-6698-141218E7650B}"/>
              </a:ext>
            </a:extLst>
          </p:cNvPr>
          <p:cNvSpPr>
            <a:spLocks noGrp="1"/>
          </p:cNvSpPr>
          <p:nvPr>
            <p:ph type="sldNum" sz="quarter" idx="12"/>
          </p:nvPr>
        </p:nvSpPr>
        <p:spPr/>
        <p:txBody>
          <a:bodyPr/>
          <a:lstStyle/>
          <a:p>
            <a:fld id="{ECEF3AEB-938C-47C6-B146-9A4D32834ACE}" type="slidenum">
              <a:rPr lang="en-GB" smtClean="0"/>
              <a:t>58</a:t>
            </a:fld>
            <a:endParaRPr lang="en-GB"/>
          </a:p>
        </p:txBody>
      </p:sp>
    </p:spTree>
    <p:extLst>
      <p:ext uri="{BB962C8B-B14F-4D97-AF65-F5344CB8AC3E}">
        <p14:creationId xmlns:p14="http://schemas.microsoft.com/office/powerpoint/2010/main" val="58673797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90D77-7C35-D070-4A4B-99222B3A60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63464A-ACE4-D49A-684E-E0F6B5E77F5D}"/>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C008ADA6-65BE-3147-A4D4-807D9C4BBA0F}"/>
              </a:ext>
            </a:extLst>
          </p:cNvPr>
          <p:cNvSpPr>
            <a:spLocks noGrp="1"/>
          </p:cNvSpPr>
          <p:nvPr>
            <p:ph type="sldNum" sz="quarter" idx="12"/>
          </p:nvPr>
        </p:nvSpPr>
        <p:spPr/>
        <p:txBody>
          <a:bodyPr/>
          <a:lstStyle/>
          <a:p>
            <a:fld id="{ECEF3AEB-938C-47C6-B146-9A4D32834ACE}" type="slidenum">
              <a:rPr lang="en-GB" smtClean="0"/>
              <a:t>59</a:t>
            </a:fld>
            <a:endParaRPr lang="en-GB"/>
          </a:p>
        </p:txBody>
      </p:sp>
    </p:spTree>
    <p:extLst>
      <p:ext uri="{BB962C8B-B14F-4D97-AF65-F5344CB8AC3E}">
        <p14:creationId xmlns:p14="http://schemas.microsoft.com/office/powerpoint/2010/main" val="197136776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14ECD39-15E9-C62F-0C32-330AE0D84A33}"/>
              </a:ext>
            </a:extLst>
          </p:cNvPr>
          <p:cNvPicPr>
            <a:picLocks noChangeAspect="1"/>
          </p:cNvPicPr>
          <p:nvPr/>
        </p:nvPicPr>
        <p:blipFill>
          <a:blip r:embed="rId2"/>
          <a:stretch>
            <a:fillRect/>
          </a:stretch>
        </p:blipFill>
        <p:spPr>
          <a:xfrm>
            <a:off x="1394460" y="136525"/>
            <a:ext cx="8576076" cy="75177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A877D309-8592-9151-BFEA-070BA15A6713}"/>
              </a:ext>
            </a:extLst>
          </p:cNvPr>
          <p:cNvSpPr txBox="1"/>
          <p:nvPr/>
        </p:nvSpPr>
        <p:spPr>
          <a:xfrm>
            <a:off x="1707213" y="5976597"/>
            <a:ext cx="9394893" cy="369332"/>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https://bcomm-wales.gov.uk/reviews/06-23/2023-parliamentary-review-final-recommendations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9BBEE02D-37E8-E0A4-CF70-29C734138BC1}"/>
              </a:ext>
            </a:extLst>
          </p:cNvPr>
          <p:cNvSpPr>
            <a:spLocks noGrp="1"/>
          </p:cNvSpPr>
          <p:nvPr>
            <p:ph type="sldNum" sz="quarter" idx="12"/>
          </p:nvPr>
        </p:nvSpPr>
        <p:spPr/>
        <p:txBody>
          <a:bodyPr/>
          <a:lstStyle/>
          <a:p>
            <a:fld id="{ECEF3AEB-938C-47C6-B146-9A4D32834ACE}" type="slidenum">
              <a:rPr lang="en-GB" smtClean="0"/>
              <a:t>60</a:t>
            </a:fld>
            <a:endParaRPr lang="en-GB"/>
          </a:p>
        </p:txBody>
      </p:sp>
    </p:spTree>
    <p:extLst>
      <p:ext uri="{BB962C8B-B14F-4D97-AF65-F5344CB8AC3E}">
        <p14:creationId xmlns:p14="http://schemas.microsoft.com/office/powerpoint/2010/main" val="102938711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DC54-7AC5-B612-E187-1B6D790DFAE1}"/>
              </a:ext>
            </a:extLst>
          </p:cNvPr>
          <p:cNvSpPr>
            <a:spLocks noGrp="1"/>
          </p:cNvSpPr>
          <p:nvPr>
            <p:ph type="title"/>
          </p:nvPr>
        </p:nvSpPr>
        <p:spPr/>
        <p:txBody>
          <a:bodyPr/>
          <a:lstStyle/>
          <a:p>
            <a:endParaRPr lang="en-GB"/>
          </a:p>
        </p:txBody>
      </p:sp>
      <p:pic>
        <p:nvPicPr>
          <p:cNvPr id="5" name="Content Placeholder 4" descr="Map&#10;&#10;Description automatically generated">
            <a:extLst>
              <a:ext uri="{FF2B5EF4-FFF2-40B4-BE49-F238E27FC236}">
                <a16:creationId xmlns:a16="http://schemas.microsoft.com/office/drawing/2014/main" id="{1F244EF0-FFFF-BBCF-972C-8C63F86B982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30409" y="157232"/>
            <a:ext cx="4683122" cy="66219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map of the united kingdom&#10;&#10;Description automatically generated with low confidence">
            <a:extLst>
              <a:ext uri="{FF2B5EF4-FFF2-40B4-BE49-F238E27FC236}">
                <a16:creationId xmlns:a16="http://schemas.microsoft.com/office/drawing/2014/main" id="{12DC77C0-7A49-FB40-EF17-E7F7C95E454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25684" y="157231"/>
            <a:ext cx="4691105" cy="66219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a:extLst>
              <a:ext uri="{FF2B5EF4-FFF2-40B4-BE49-F238E27FC236}">
                <a16:creationId xmlns:a16="http://schemas.microsoft.com/office/drawing/2014/main" id="{6D3609BD-34F0-72CE-454D-26843712DE02}"/>
              </a:ext>
            </a:extLst>
          </p:cNvPr>
          <p:cNvSpPr>
            <a:spLocks noGrp="1"/>
          </p:cNvSpPr>
          <p:nvPr>
            <p:ph type="sldNum" sz="quarter" idx="12"/>
          </p:nvPr>
        </p:nvSpPr>
        <p:spPr/>
        <p:txBody>
          <a:bodyPr/>
          <a:lstStyle/>
          <a:p>
            <a:fld id="{ECEF3AEB-938C-47C6-B146-9A4D32834ACE}" type="slidenum">
              <a:rPr lang="en-GB" smtClean="0"/>
              <a:t>61</a:t>
            </a:fld>
            <a:endParaRPr lang="en-GB"/>
          </a:p>
        </p:txBody>
      </p:sp>
    </p:spTree>
    <p:extLst>
      <p:ext uri="{BB962C8B-B14F-4D97-AF65-F5344CB8AC3E}">
        <p14:creationId xmlns:p14="http://schemas.microsoft.com/office/powerpoint/2010/main" val="8063791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map of a city&#10;&#10;Description automatically generated with low confidence">
            <a:extLst>
              <a:ext uri="{FF2B5EF4-FFF2-40B4-BE49-F238E27FC236}">
                <a16:creationId xmlns:a16="http://schemas.microsoft.com/office/drawing/2014/main" id="{00DFFB7D-71A8-47A0-231B-F6BD707085F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6748" y="153104"/>
            <a:ext cx="4581053" cy="6477586"/>
          </a:xfrm>
        </p:spPr>
      </p:pic>
      <p:pic>
        <p:nvPicPr>
          <p:cNvPr id="7" name="Picture 6" descr="A picture containing text, map, diagram, atlas&#10;&#10;Description automatically generated">
            <a:extLst>
              <a:ext uri="{FF2B5EF4-FFF2-40B4-BE49-F238E27FC236}">
                <a16:creationId xmlns:a16="http://schemas.microsoft.com/office/drawing/2014/main" id="{88F1A525-BB46-22AD-60FA-D632CB6D44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4583" y="490752"/>
            <a:ext cx="7460669" cy="5276306"/>
          </a:xfrm>
          <a:prstGeom prst="rect">
            <a:avLst/>
          </a:prstGeom>
        </p:spPr>
      </p:pic>
      <p:sp>
        <p:nvSpPr>
          <p:cNvPr id="9" name="Rectangle: Rounded Corners 8">
            <a:extLst>
              <a:ext uri="{FF2B5EF4-FFF2-40B4-BE49-F238E27FC236}">
                <a16:creationId xmlns:a16="http://schemas.microsoft.com/office/drawing/2014/main" id="{2EF66EF6-2476-022E-17EC-D185893FA24A}"/>
              </a:ext>
            </a:extLst>
          </p:cNvPr>
          <p:cNvSpPr/>
          <p:nvPr/>
        </p:nvSpPr>
        <p:spPr>
          <a:xfrm rot="1320624">
            <a:off x="5671361" y="2514273"/>
            <a:ext cx="1015628" cy="3195873"/>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430FBD73-582A-359C-DCEF-A1653CC0440B}"/>
              </a:ext>
            </a:extLst>
          </p:cNvPr>
          <p:cNvSpPr>
            <a:spLocks noGrp="1"/>
          </p:cNvSpPr>
          <p:nvPr>
            <p:ph type="sldNum" sz="quarter" idx="12"/>
          </p:nvPr>
        </p:nvSpPr>
        <p:spPr/>
        <p:txBody>
          <a:bodyPr/>
          <a:lstStyle/>
          <a:p>
            <a:fld id="{ECEF3AEB-938C-47C6-B146-9A4D32834ACE}" type="slidenum">
              <a:rPr lang="en-GB" smtClean="0"/>
              <a:t>62</a:t>
            </a:fld>
            <a:endParaRPr lang="en-GB"/>
          </a:p>
        </p:txBody>
      </p:sp>
      <p:pic>
        <p:nvPicPr>
          <p:cNvPr id="4" name="Graphic 3" descr="Question Mark with solid fill">
            <a:extLst>
              <a:ext uri="{FF2B5EF4-FFF2-40B4-BE49-F238E27FC236}">
                <a16:creationId xmlns:a16="http://schemas.microsoft.com/office/drawing/2014/main" id="{4E073A14-8B6A-0D00-E75F-742F9139EE1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1873" y="3197809"/>
            <a:ext cx="914400" cy="914400"/>
          </a:xfrm>
          <a:prstGeom prst="rect">
            <a:avLst/>
          </a:prstGeom>
        </p:spPr>
      </p:pic>
    </p:spTree>
    <p:extLst>
      <p:ext uri="{BB962C8B-B14F-4D97-AF65-F5344CB8AC3E}">
        <p14:creationId xmlns:p14="http://schemas.microsoft.com/office/powerpoint/2010/main" val="45346474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15686" y="1803862"/>
            <a:ext cx="2847392" cy="2816614"/>
          </a:xfrm>
        </p:spPr>
        <p:txBody>
          <a:bodyPr>
            <a:normAutofit/>
          </a:bodyPr>
          <a:lstStyle/>
          <a:p>
            <a:r>
              <a:rPr lang="en-GB" dirty="0" err="1"/>
              <a:t>Cockett</a:t>
            </a:r>
            <a:r>
              <a:rPr lang="en-GB" dirty="0"/>
              <a:t> in Gower not Swansea West</a:t>
            </a:r>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2"/>
          <a:stretch>
            <a:fillRect/>
          </a:stretch>
        </p:blipFill>
        <p:spPr>
          <a:xfrm>
            <a:off x="2991271" y="212992"/>
            <a:ext cx="9091871" cy="6432015"/>
          </a:xfrm>
          <a:prstGeom prst="rect">
            <a:avLst/>
          </a:prstGeom>
        </p:spPr>
      </p:pic>
      <p:sp>
        <p:nvSpPr>
          <p:cNvPr id="3" name="Slide Number Placeholder 2">
            <a:extLst>
              <a:ext uri="{FF2B5EF4-FFF2-40B4-BE49-F238E27FC236}">
                <a16:creationId xmlns:a16="http://schemas.microsoft.com/office/drawing/2014/main" id="{74F27B96-98B8-04CC-F419-CBC7BBBBF02F}"/>
              </a:ext>
            </a:extLst>
          </p:cNvPr>
          <p:cNvSpPr>
            <a:spLocks noGrp="1"/>
          </p:cNvSpPr>
          <p:nvPr>
            <p:ph type="sldNum" sz="quarter" idx="12"/>
          </p:nvPr>
        </p:nvSpPr>
        <p:spPr/>
        <p:txBody>
          <a:bodyPr/>
          <a:lstStyle/>
          <a:p>
            <a:fld id="{ECEF3AEB-938C-47C6-B146-9A4D32834ACE}" type="slidenum">
              <a:rPr lang="en-GB" smtClean="0"/>
              <a:t>63</a:t>
            </a:fld>
            <a:endParaRPr lang="en-GB"/>
          </a:p>
        </p:txBody>
      </p:sp>
    </p:spTree>
    <p:extLst>
      <p:ext uri="{BB962C8B-B14F-4D97-AF65-F5344CB8AC3E}">
        <p14:creationId xmlns:p14="http://schemas.microsoft.com/office/powerpoint/2010/main" val="177477223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15686" y="289474"/>
            <a:ext cx="2871134" cy="6142541"/>
          </a:xfrm>
        </p:spPr>
        <p:txBody>
          <a:bodyPr>
            <a:normAutofit fontScale="90000"/>
          </a:bodyPr>
          <a:lstStyle/>
          <a:p>
            <a:br>
              <a:rPr lang="en-GB" dirty="0"/>
            </a:br>
            <a:r>
              <a:rPr lang="en-GB" sz="6700" b="1" dirty="0"/>
              <a:t>New</a:t>
            </a:r>
            <a:r>
              <a:rPr lang="en-GB" dirty="0"/>
              <a:t> </a:t>
            </a:r>
            <a:r>
              <a:rPr lang="en-GB" sz="6700" b="1" dirty="0"/>
              <a:t>Gower</a:t>
            </a:r>
            <a:br>
              <a:rPr lang="en-GB" dirty="0"/>
            </a:br>
            <a:br>
              <a:rPr lang="en-GB" dirty="0"/>
            </a:br>
            <a:r>
              <a:rPr lang="en-GB" sz="2700" dirty="0"/>
              <a:t>23 Electoral Wards</a:t>
            </a:r>
            <a:br>
              <a:rPr lang="en-GB" sz="2700" dirty="0"/>
            </a:br>
            <a:br>
              <a:rPr lang="en-GB" sz="2700" dirty="0"/>
            </a:br>
            <a:r>
              <a:rPr lang="en-GB" sz="2700" dirty="0"/>
              <a:t>76,801 people</a:t>
            </a:r>
            <a:br>
              <a:rPr lang="en-GB" sz="2700" dirty="0"/>
            </a:br>
            <a:r>
              <a:rPr lang="en-GB" sz="2700" dirty="0"/>
              <a:t>23 Electoral Wards</a:t>
            </a:r>
            <a:br>
              <a:rPr lang="en-GB" sz="2700" dirty="0"/>
            </a:br>
            <a:br>
              <a:rPr lang="en-GB" sz="2700" dirty="0"/>
            </a:br>
            <a:r>
              <a:rPr lang="en-GB" sz="2700" dirty="0"/>
              <a:t>1 Member of Parliament</a:t>
            </a:r>
            <a:br>
              <a:rPr lang="en-GB" sz="2700" dirty="0"/>
            </a:br>
            <a:br>
              <a:rPr lang="en-GB" sz="2700" dirty="0"/>
            </a:br>
            <a:r>
              <a:rPr lang="en-GB" sz="2700" dirty="0"/>
              <a:t>1 Member of the Senedd</a:t>
            </a:r>
            <a:br>
              <a:rPr lang="en-GB" sz="2700" dirty="0"/>
            </a:br>
            <a:br>
              <a:rPr lang="en-GB" sz="2700" dirty="0"/>
            </a:br>
            <a:r>
              <a:rPr lang="en-GB" sz="2700" dirty="0"/>
              <a:t>30 Councillors</a:t>
            </a:r>
            <a:br>
              <a:rPr lang="en-GB" sz="2700" dirty="0"/>
            </a:br>
            <a:br>
              <a:rPr lang="en-GB" sz="2700" dirty="0"/>
            </a:br>
            <a:endParaRPr lang="en-GB" sz="2700" dirty="0"/>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2"/>
          <a:stretch>
            <a:fillRect/>
          </a:stretch>
        </p:blipFill>
        <p:spPr>
          <a:xfrm>
            <a:off x="3049652" y="0"/>
            <a:ext cx="9091871" cy="6432015"/>
          </a:xfrm>
          <a:prstGeom prst="rect">
            <a:avLst/>
          </a:prstGeom>
        </p:spPr>
      </p:pic>
      <p:sp>
        <p:nvSpPr>
          <p:cNvPr id="3" name="Slide Number Placeholder 2">
            <a:extLst>
              <a:ext uri="{FF2B5EF4-FFF2-40B4-BE49-F238E27FC236}">
                <a16:creationId xmlns:a16="http://schemas.microsoft.com/office/drawing/2014/main" id="{C76BA82C-1149-0715-ADDC-87B85CF794E6}"/>
              </a:ext>
            </a:extLst>
          </p:cNvPr>
          <p:cNvSpPr>
            <a:spLocks noGrp="1"/>
          </p:cNvSpPr>
          <p:nvPr>
            <p:ph type="sldNum" sz="quarter" idx="12"/>
          </p:nvPr>
        </p:nvSpPr>
        <p:spPr/>
        <p:txBody>
          <a:bodyPr/>
          <a:lstStyle/>
          <a:p>
            <a:fld id="{ECEF3AEB-938C-47C6-B146-9A4D32834ACE}" type="slidenum">
              <a:rPr lang="en-GB" smtClean="0"/>
              <a:t>64</a:t>
            </a:fld>
            <a:endParaRPr lang="en-GB"/>
          </a:p>
        </p:txBody>
      </p:sp>
    </p:spTree>
    <p:extLst>
      <p:ext uri="{BB962C8B-B14F-4D97-AF65-F5344CB8AC3E}">
        <p14:creationId xmlns:p14="http://schemas.microsoft.com/office/powerpoint/2010/main" val="381520867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C1D8DB-360D-4FFB-AA7D-4417E8FEC35F}"/>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dirty="0" err="1">
                <a:solidFill>
                  <a:srgbClr val="FFFFFF"/>
                </a:solidFill>
              </a:rPr>
              <a:t>Mobilising</a:t>
            </a:r>
            <a:r>
              <a:rPr lang="en-US" sz="4000" dirty="0">
                <a:solidFill>
                  <a:srgbClr val="FFFFFF"/>
                </a:solidFill>
              </a:rPr>
              <a:t> communities?</a:t>
            </a:r>
            <a:endParaRPr lang="en-US" sz="4000" kern="1200" dirty="0">
              <a:solidFill>
                <a:srgbClr val="FFFFFF"/>
              </a:solidFill>
              <a:latin typeface="+mj-lt"/>
              <a:ea typeface="+mj-ea"/>
              <a:cs typeface="+mj-cs"/>
            </a:endParaRPr>
          </a:p>
        </p:txBody>
      </p:sp>
      <p:pic>
        <p:nvPicPr>
          <p:cNvPr id="6" name="Picture 5">
            <a:extLst>
              <a:ext uri="{FF2B5EF4-FFF2-40B4-BE49-F238E27FC236}">
                <a16:creationId xmlns:a16="http://schemas.microsoft.com/office/drawing/2014/main" id="{0A159B92-4100-4BB4-AC7E-D69C7505E829}"/>
              </a:ext>
            </a:extLst>
          </p:cNvPr>
          <p:cNvPicPr>
            <a:picLocks noChangeAspect="1"/>
          </p:cNvPicPr>
          <p:nvPr/>
        </p:nvPicPr>
        <p:blipFill rotWithShape="1">
          <a:blip r:embed="rId2"/>
          <a:srcRect t="4635" r="1" b="2889"/>
          <a:stretch/>
        </p:blipFill>
        <p:spPr>
          <a:xfrm>
            <a:off x="317636" y="321734"/>
            <a:ext cx="3797570" cy="2010551"/>
          </a:xfrm>
          <a:prstGeom prst="rect">
            <a:avLst/>
          </a:prstGeom>
        </p:spPr>
      </p:pic>
      <p:pic>
        <p:nvPicPr>
          <p:cNvPr id="8" name="Picture 7" descr="A picture containing text, person, indoor, floor&#10;&#10;Description automatically generated">
            <a:extLst>
              <a:ext uri="{FF2B5EF4-FFF2-40B4-BE49-F238E27FC236}">
                <a16:creationId xmlns:a16="http://schemas.microsoft.com/office/drawing/2014/main" id="{9F43D5F4-7E80-4F32-A74A-82EB52885DB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4058" r="1" b="5185"/>
          <a:stretch/>
        </p:blipFill>
        <p:spPr>
          <a:xfrm rot="21600000">
            <a:off x="317634" y="2422097"/>
            <a:ext cx="3794760" cy="2013804"/>
          </a:xfrm>
          <a:prstGeom prst="rect">
            <a:avLst/>
          </a:prstGeom>
        </p:spPr>
      </p:pic>
      <p:pic>
        <p:nvPicPr>
          <p:cNvPr id="10" name="Picture 9" descr="A crowd of people at a concert&#10;&#10;Description automatically generated with medium confidence">
            <a:extLst>
              <a:ext uri="{FF2B5EF4-FFF2-40B4-BE49-F238E27FC236}">
                <a16:creationId xmlns:a16="http://schemas.microsoft.com/office/drawing/2014/main" id="{2CFF1D3B-B1DE-41F9-83EE-E8A252CF67F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512" r="14284" b="-3"/>
          <a:stretch/>
        </p:blipFill>
        <p:spPr>
          <a:xfrm>
            <a:off x="4202549" y="321732"/>
            <a:ext cx="3793472" cy="4111323"/>
          </a:xfrm>
          <a:prstGeom prst="rect">
            <a:avLst/>
          </a:prstGeom>
        </p:spPr>
      </p:pic>
      <p:pic>
        <p:nvPicPr>
          <p:cNvPr id="12" name="Picture 11" descr="A large group of people sitting in a room&#10;&#10;Description automatically generated with low confidence">
            <a:extLst>
              <a:ext uri="{FF2B5EF4-FFF2-40B4-BE49-F238E27FC236}">
                <a16:creationId xmlns:a16="http://schemas.microsoft.com/office/drawing/2014/main" id="{36A062C0-FB51-4D8C-ACA2-458AB0E3E43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0119" r="20595" b="-3"/>
          <a:stretch/>
        </p:blipFill>
        <p:spPr>
          <a:xfrm>
            <a:off x="8086176" y="321733"/>
            <a:ext cx="3797984" cy="4111321"/>
          </a:xfrm>
          <a:prstGeom prst="rect">
            <a:avLst/>
          </a:prstGeom>
        </p:spPr>
      </p:pic>
      <p:pic>
        <p:nvPicPr>
          <p:cNvPr id="5" name="Content Placeholder 4" descr="A group of people sitting around a table&#10;&#10;Description automatically generated">
            <a:extLst>
              <a:ext uri="{FF2B5EF4-FFF2-40B4-BE49-F238E27FC236}">
                <a16:creationId xmlns:a16="http://schemas.microsoft.com/office/drawing/2014/main" id="{6BEFE4E0-9D12-45F5-A5CD-79638E098768}"/>
              </a:ext>
            </a:extLst>
          </p:cNvPr>
          <p:cNvPicPr>
            <a:picLocks noGrp="1" noChangeAspect="1"/>
          </p:cNvPicPr>
          <p:nvPr>
            <p:ph idx="1"/>
          </p:nvPr>
        </p:nvPicPr>
        <p:blipFill rotWithShape="1">
          <a:blip r:embed="rId6" cstate="print">
            <a:extLst>
              <a:ext uri="{28A0092B-C50C-407E-A947-70E740481C1C}">
                <a14:useLocalDpi xmlns:a14="http://schemas.microsoft.com/office/drawing/2010/main" val="0"/>
              </a:ext>
            </a:extLst>
          </a:blip>
          <a:srcRect t="29357" r="1" b="1"/>
          <a:stretch/>
        </p:blipFill>
        <p:spPr>
          <a:xfrm>
            <a:off x="317634" y="4525715"/>
            <a:ext cx="3794760" cy="2010551"/>
          </a:xfrm>
          <a:prstGeom prst="rect">
            <a:avLst/>
          </a:prstGeom>
        </p:spPr>
      </p:pic>
      <p:cxnSp>
        <p:nvCxnSpPr>
          <p:cNvPr id="24" name="Straight Connector 23">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245431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36022" y="771241"/>
            <a:ext cx="2738648" cy="5315515"/>
          </a:xfrm>
        </p:spPr>
        <p:txBody>
          <a:bodyPr>
            <a:normAutofit/>
          </a:bodyPr>
          <a:lstStyle/>
          <a:p>
            <a:r>
              <a:rPr lang="en-GB" dirty="0"/>
              <a:t>How about </a:t>
            </a:r>
            <a:r>
              <a:rPr lang="en-GB" b="1" dirty="0"/>
              <a:t>3 Areas</a:t>
            </a:r>
            <a:br>
              <a:rPr lang="en-GB" b="1" dirty="0"/>
            </a:br>
            <a:br>
              <a:rPr lang="en-GB" b="1" dirty="0"/>
            </a:br>
            <a:r>
              <a:rPr lang="en-GB" sz="2000" dirty="0"/>
              <a:t>Child &amp; Family Networks</a:t>
            </a:r>
            <a:br>
              <a:rPr lang="en-GB" sz="2000" dirty="0"/>
            </a:br>
            <a:r>
              <a:rPr lang="en-GB" sz="2000" dirty="0"/>
              <a:t>after </a:t>
            </a:r>
            <a:r>
              <a:rPr lang="en-GB" sz="2000" dirty="0">
                <a:hlinkClick r:id="rId2"/>
              </a:rPr>
              <a:t>https://hcz.org/</a:t>
            </a:r>
            <a:r>
              <a:rPr lang="en-GB" sz="2000" dirty="0"/>
              <a:t> </a:t>
            </a:r>
            <a:br>
              <a:rPr lang="en-GB" dirty="0"/>
            </a:br>
            <a:br>
              <a:rPr lang="en-GB" dirty="0"/>
            </a:br>
            <a:r>
              <a:rPr lang="en-GB" sz="3100" dirty="0"/>
              <a:t>Each served by 10 Councillors to lead, facilitate and co-ordinate</a:t>
            </a:r>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3"/>
          <a:stretch>
            <a:fillRect/>
          </a:stretch>
        </p:blipFill>
        <p:spPr>
          <a:xfrm>
            <a:off x="2991271" y="212992"/>
            <a:ext cx="9091871" cy="6432015"/>
          </a:xfrm>
          <a:prstGeom prst="rect">
            <a:avLst/>
          </a:prstGeom>
        </p:spPr>
      </p:pic>
      <p:sp>
        <p:nvSpPr>
          <p:cNvPr id="4" name="Freeform: Shape 3">
            <a:extLst>
              <a:ext uri="{FF2B5EF4-FFF2-40B4-BE49-F238E27FC236}">
                <a16:creationId xmlns:a16="http://schemas.microsoft.com/office/drawing/2014/main" id="{DC80FEC0-8396-F852-3D4A-1286CEAB4B87}"/>
              </a:ext>
            </a:extLst>
          </p:cNvPr>
          <p:cNvSpPr/>
          <p:nvPr/>
        </p:nvSpPr>
        <p:spPr>
          <a:xfrm>
            <a:off x="7891610" y="3290533"/>
            <a:ext cx="2042389" cy="1399162"/>
          </a:xfrm>
          <a:custGeom>
            <a:avLst/>
            <a:gdLst>
              <a:gd name="connsiteX0" fmla="*/ 12065 w 2042389"/>
              <a:gd name="connsiteY0" fmla="*/ 104517 h 1399162"/>
              <a:gd name="connsiteX1" fmla="*/ 21119 w 2042389"/>
              <a:gd name="connsiteY1" fmla="*/ 240318 h 1399162"/>
              <a:gd name="connsiteX2" fmla="*/ 57333 w 2042389"/>
              <a:gd name="connsiteY2" fmla="*/ 294639 h 1399162"/>
              <a:gd name="connsiteX3" fmla="*/ 75440 w 2042389"/>
              <a:gd name="connsiteY3" fmla="*/ 330853 h 1399162"/>
              <a:gd name="connsiteX4" fmla="*/ 111653 w 2042389"/>
              <a:gd name="connsiteY4" fmla="*/ 385174 h 1399162"/>
              <a:gd name="connsiteX5" fmla="*/ 120707 w 2042389"/>
              <a:gd name="connsiteY5" fmla="*/ 412334 h 1399162"/>
              <a:gd name="connsiteX6" fmla="*/ 156921 w 2042389"/>
              <a:gd name="connsiteY6" fmla="*/ 502869 h 1399162"/>
              <a:gd name="connsiteX7" fmla="*/ 292723 w 2042389"/>
              <a:gd name="connsiteY7" fmla="*/ 530029 h 1399162"/>
              <a:gd name="connsiteX8" fmla="*/ 328937 w 2042389"/>
              <a:gd name="connsiteY8" fmla="*/ 557190 h 1399162"/>
              <a:gd name="connsiteX9" fmla="*/ 356097 w 2042389"/>
              <a:gd name="connsiteY9" fmla="*/ 584350 h 1399162"/>
              <a:gd name="connsiteX10" fmla="*/ 383257 w 2042389"/>
              <a:gd name="connsiteY10" fmla="*/ 593404 h 1399162"/>
              <a:gd name="connsiteX11" fmla="*/ 446632 w 2042389"/>
              <a:gd name="connsiteY11" fmla="*/ 647724 h 1399162"/>
              <a:gd name="connsiteX12" fmla="*/ 464739 w 2042389"/>
              <a:gd name="connsiteY12" fmla="*/ 702045 h 1399162"/>
              <a:gd name="connsiteX13" fmla="*/ 491899 w 2042389"/>
              <a:gd name="connsiteY13" fmla="*/ 738259 h 1399162"/>
              <a:gd name="connsiteX14" fmla="*/ 546220 w 2042389"/>
              <a:gd name="connsiteY14" fmla="*/ 774473 h 1399162"/>
              <a:gd name="connsiteX15" fmla="*/ 718236 w 2042389"/>
              <a:gd name="connsiteY15" fmla="*/ 810687 h 1399162"/>
              <a:gd name="connsiteX16" fmla="*/ 718236 w 2042389"/>
              <a:gd name="connsiteY16" fmla="*/ 946489 h 1399162"/>
              <a:gd name="connsiteX17" fmla="*/ 700129 w 2042389"/>
              <a:gd name="connsiteY17" fmla="*/ 982703 h 1399162"/>
              <a:gd name="connsiteX18" fmla="*/ 691075 w 2042389"/>
              <a:gd name="connsiteY18" fmla="*/ 1009863 h 1399162"/>
              <a:gd name="connsiteX19" fmla="*/ 709182 w 2042389"/>
              <a:gd name="connsiteY19" fmla="*/ 1118505 h 1399162"/>
              <a:gd name="connsiteX20" fmla="*/ 863091 w 2042389"/>
              <a:gd name="connsiteY20" fmla="*/ 1136612 h 1399162"/>
              <a:gd name="connsiteX21" fmla="*/ 899305 w 2042389"/>
              <a:gd name="connsiteY21" fmla="*/ 1154718 h 1399162"/>
              <a:gd name="connsiteX22" fmla="*/ 926465 w 2042389"/>
              <a:gd name="connsiteY22" fmla="*/ 1181879 h 1399162"/>
              <a:gd name="connsiteX23" fmla="*/ 953626 w 2042389"/>
              <a:gd name="connsiteY23" fmla="*/ 1199986 h 1399162"/>
              <a:gd name="connsiteX24" fmla="*/ 989840 w 2042389"/>
              <a:gd name="connsiteY24" fmla="*/ 1227146 h 1399162"/>
              <a:gd name="connsiteX25" fmla="*/ 998893 w 2042389"/>
              <a:gd name="connsiteY25" fmla="*/ 1254307 h 1399162"/>
              <a:gd name="connsiteX26" fmla="*/ 1089428 w 2042389"/>
              <a:gd name="connsiteY26" fmla="*/ 1381055 h 1399162"/>
              <a:gd name="connsiteX27" fmla="*/ 1152802 w 2042389"/>
              <a:gd name="connsiteY27" fmla="*/ 1399162 h 1399162"/>
              <a:gd name="connsiteX28" fmla="*/ 1279550 w 2042389"/>
              <a:gd name="connsiteY28" fmla="*/ 1390109 h 1399162"/>
              <a:gd name="connsiteX29" fmla="*/ 1288604 w 2042389"/>
              <a:gd name="connsiteY29" fmla="*/ 1353895 h 1399162"/>
              <a:gd name="connsiteX30" fmla="*/ 1297657 w 2042389"/>
              <a:gd name="connsiteY30" fmla="*/ 1281467 h 1399162"/>
              <a:gd name="connsiteX31" fmla="*/ 1306711 w 2042389"/>
              <a:gd name="connsiteY31" fmla="*/ 1227146 h 1399162"/>
              <a:gd name="connsiteX32" fmla="*/ 1361032 w 2042389"/>
              <a:gd name="connsiteY32" fmla="*/ 1154718 h 1399162"/>
              <a:gd name="connsiteX33" fmla="*/ 1397245 w 2042389"/>
              <a:gd name="connsiteY33" fmla="*/ 1082291 h 1399162"/>
              <a:gd name="connsiteX34" fmla="*/ 1424406 w 2042389"/>
              <a:gd name="connsiteY34" fmla="*/ 1055130 h 1399162"/>
              <a:gd name="connsiteX35" fmla="*/ 1406299 w 2042389"/>
              <a:gd name="connsiteY35" fmla="*/ 937435 h 1399162"/>
              <a:gd name="connsiteX36" fmla="*/ 1351978 w 2042389"/>
              <a:gd name="connsiteY36" fmla="*/ 883115 h 1399162"/>
              <a:gd name="connsiteX37" fmla="*/ 1324818 w 2042389"/>
              <a:gd name="connsiteY37" fmla="*/ 865008 h 1399162"/>
              <a:gd name="connsiteX38" fmla="*/ 1496834 w 2042389"/>
              <a:gd name="connsiteY38" fmla="*/ 874061 h 1399162"/>
              <a:gd name="connsiteX39" fmla="*/ 1523994 w 2042389"/>
              <a:gd name="connsiteY39" fmla="*/ 883115 h 1399162"/>
              <a:gd name="connsiteX40" fmla="*/ 1614529 w 2042389"/>
              <a:gd name="connsiteY40" fmla="*/ 937435 h 1399162"/>
              <a:gd name="connsiteX41" fmla="*/ 1659796 w 2042389"/>
              <a:gd name="connsiteY41" fmla="*/ 973649 h 1399162"/>
              <a:gd name="connsiteX42" fmla="*/ 1686956 w 2042389"/>
              <a:gd name="connsiteY42" fmla="*/ 982703 h 1399162"/>
              <a:gd name="connsiteX43" fmla="*/ 1750331 w 2042389"/>
              <a:gd name="connsiteY43" fmla="*/ 1000810 h 1399162"/>
              <a:gd name="connsiteX44" fmla="*/ 1895186 w 2042389"/>
              <a:gd name="connsiteY44" fmla="*/ 973649 h 1399162"/>
              <a:gd name="connsiteX45" fmla="*/ 1931400 w 2042389"/>
              <a:gd name="connsiteY45" fmla="*/ 937435 h 1399162"/>
              <a:gd name="connsiteX46" fmla="*/ 1985721 w 2042389"/>
              <a:gd name="connsiteY46" fmla="*/ 846901 h 1399162"/>
              <a:gd name="connsiteX47" fmla="*/ 1994774 w 2042389"/>
              <a:gd name="connsiteY47" fmla="*/ 819740 h 1399162"/>
              <a:gd name="connsiteX48" fmla="*/ 2030988 w 2042389"/>
              <a:gd name="connsiteY48" fmla="*/ 738259 h 1399162"/>
              <a:gd name="connsiteX49" fmla="*/ 2012881 w 2042389"/>
              <a:gd name="connsiteY49" fmla="*/ 575297 h 1399162"/>
              <a:gd name="connsiteX50" fmla="*/ 1922346 w 2042389"/>
              <a:gd name="connsiteY50" fmla="*/ 520976 h 1399162"/>
              <a:gd name="connsiteX51" fmla="*/ 1895186 w 2042389"/>
              <a:gd name="connsiteY51" fmla="*/ 493816 h 1399162"/>
              <a:gd name="connsiteX52" fmla="*/ 1822758 w 2042389"/>
              <a:gd name="connsiteY52" fmla="*/ 466655 h 1399162"/>
              <a:gd name="connsiteX53" fmla="*/ 1795598 w 2042389"/>
              <a:gd name="connsiteY53" fmla="*/ 448548 h 1399162"/>
              <a:gd name="connsiteX54" fmla="*/ 1732224 w 2042389"/>
              <a:gd name="connsiteY54" fmla="*/ 421388 h 1399162"/>
              <a:gd name="connsiteX55" fmla="*/ 1696010 w 2042389"/>
              <a:gd name="connsiteY55" fmla="*/ 394227 h 1399162"/>
              <a:gd name="connsiteX56" fmla="*/ 1659796 w 2042389"/>
              <a:gd name="connsiteY56" fmla="*/ 376120 h 1399162"/>
              <a:gd name="connsiteX57" fmla="*/ 1587368 w 2042389"/>
              <a:gd name="connsiteY57" fmla="*/ 339907 h 1399162"/>
              <a:gd name="connsiteX58" fmla="*/ 1569261 w 2042389"/>
              <a:gd name="connsiteY58" fmla="*/ 303693 h 1399162"/>
              <a:gd name="connsiteX59" fmla="*/ 1542101 w 2042389"/>
              <a:gd name="connsiteY59" fmla="*/ 285586 h 1399162"/>
              <a:gd name="connsiteX60" fmla="*/ 1469673 w 2042389"/>
              <a:gd name="connsiteY60" fmla="*/ 258425 h 1399162"/>
              <a:gd name="connsiteX61" fmla="*/ 1442513 w 2042389"/>
              <a:gd name="connsiteY61" fmla="*/ 249372 h 1399162"/>
              <a:gd name="connsiteX62" fmla="*/ 1370085 w 2042389"/>
              <a:gd name="connsiteY62" fmla="*/ 231265 h 1399162"/>
              <a:gd name="connsiteX63" fmla="*/ 1306711 w 2042389"/>
              <a:gd name="connsiteY63" fmla="*/ 195051 h 1399162"/>
              <a:gd name="connsiteX64" fmla="*/ 1279550 w 2042389"/>
              <a:gd name="connsiteY64" fmla="*/ 185998 h 1399162"/>
              <a:gd name="connsiteX65" fmla="*/ 1207123 w 2042389"/>
              <a:gd name="connsiteY65" fmla="*/ 140730 h 1399162"/>
              <a:gd name="connsiteX66" fmla="*/ 1179962 w 2042389"/>
              <a:gd name="connsiteY66" fmla="*/ 104517 h 1399162"/>
              <a:gd name="connsiteX67" fmla="*/ 1152802 w 2042389"/>
              <a:gd name="connsiteY67" fmla="*/ 77356 h 1399162"/>
              <a:gd name="connsiteX68" fmla="*/ 1134695 w 2042389"/>
              <a:gd name="connsiteY68" fmla="*/ 50196 h 1399162"/>
              <a:gd name="connsiteX69" fmla="*/ 1107535 w 2042389"/>
              <a:gd name="connsiteY69" fmla="*/ 41142 h 1399162"/>
              <a:gd name="connsiteX70" fmla="*/ 1080374 w 2042389"/>
              <a:gd name="connsiteY70" fmla="*/ 23035 h 1399162"/>
              <a:gd name="connsiteX71" fmla="*/ 989840 w 2042389"/>
              <a:gd name="connsiteY71" fmla="*/ 32089 h 1399162"/>
              <a:gd name="connsiteX72" fmla="*/ 944572 w 2042389"/>
              <a:gd name="connsiteY72" fmla="*/ 104517 h 1399162"/>
              <a:gd name="connsiteX73" fmla="*/ 917412 w 2042389"/>
              <a:gd name="connsiteY73" fmla="*/ 122623 h 1399162"/>
              <a:gd name="connsiteX74" fmla="*/ 863091 w 2042389"/>
              <a:gd name="connsiteY74" fmla="*/ 23035 h 1399162"/>
              <a:gd name="connsiteX75" fmla="*/ 772556 w 2042389"/>
              <a:gd name="connsiteY75" fmla="*/ 13982 h 1399162"/>
              <a:gd name="connsiteX76" fmla="*/ 663915 w 2042389"/>
              <a:gd name="connsiteY76" fmla="*/ 13982 h 1399162"/>
              <a:gd name="connsiteX77" fmla="*/ 682022 w 2042389"/>
              <a:gd name="connsiteY77" fmla="*/ 158837 h 1399162"/>
              <a:gd name="connsiteX78" fmla="*/ 691075 w 2042389"/>
              <a:gd name="connsiteY78" fmla="*/ 195051 h 1399162"/>
              <a:gd name="connsiteX79" fmla="*/ 682022 w 2042389"/>
              <a:gd name="connsiteY79" fmla="*/ 294639 h 1399162"/>
              <a:gd name="connsiteX80" fmla="*/ 519059 w 2042389"/>
              <a:gd name="connsiteY80" fmla="*/ 276532 h 1399162"/>
              <a:gd name="connsiteX81" fmla="*/ 464739 w 2042389"/>
              <a:gd name="connsiteY81" fmla="*/ 240318 h 1399162"/>
              <a:gd name="connsiteX82" fmla="*/ 401364 w 2042389"/>
              <a:gd name="connsiteY82" fmla="*/ 249372 h 1399162"/>
              <a:gd name="connsiteX83" fmla="*/ 356097 w 2042389"/>
              <a:gd name="connsiteY83" fmla="*/ 339907 h 1399162"/>
              <a:gd name="connsiteX84" fmla="*/ 319883 w 2042389"/>
              <a:gd name="connsiteY84" fmla="*/ 258425 h 1399162"/>
              <a:gd name="connsiteX85" fmla="*/ 274616 w 2042389"/>
              <a:gd name="connsiteY85" fmla="*/ 240318 h 1399162"/>
              <a:gd name="connsiteX86" fmla="*/ 247455 w 2042389"/>
              <a:gd name="connsiteY86" fmla="*/ 185998 h 1399162"/>
              <a:gd name="connsiteX87" fmla="*/ 238402 w 2042389"/>
              <a:gd name="connsiteY87" fmla="*/ 158837 h 1399162"/>
              <a:gd name="connsiteX88" fmla="*/ 211241 w 2042389"/>
              <a:gd name="connsiteY88" fmla="*/ 149784 h 1399162"/>
              <a:gd name="connsiteX89" fmla="*/ 184081 w 2042389"/>
              <a:gd name="connsiteY89" fmla="*/ 122623 h 1399162"/>
              <a:gd name="connsiteX90" fmla="*/ 12065 w 2042389"/>
              <a:gd name="connsiteY90" fmla="*/ 104517 h 139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2042389" h="1399162">
                <a:moveTo>
                  <a:pt x="12065" y="104517"/>
                </a:moveTo>
                <a:cubicBezTo>
                  <a:pt x="-15095" y="124133"/>
                  <a:pt x="10611" y="196184"/>
                  <a:pt x="21119" y="240318"/>
                </a:cubicBezTo>
                <a:cubicBezTo>
                  <a:pt x="26160" y="261488"/>
                  <a:pt x="47601" y="275175"/>
                  <a:pt x="57333" y="294639"/>
                </a:cubicBezTo>
                <a:cubicBezTo>
                  <a:pt x="63369" y="306710"/>
                  <a:pt x="68496" y="319280"/>
                  <a:pt x="75440" y="330853"/>
                </a:cubicBezTo>
                <a:cubicBezTo>
                  <a:pt x="86636" y="349514"/>
                  <a:pt x="104771" y="364529"/>
                  <a:pt x="111653" y="385174"/>
                </a:cubicBezTo>
                <a:cubicBezTo>
                  <a:pt x="114671" y="394227"/>
                  <a:pt x="118085" y="403158"/>
                  <a:pt x="120707" y="412334"/>
                </a:cubicBezTo>
                <a:cubicBezTo>
                  <a:pt x="129560" y="443319"/>
                  <a:pt x="132678" y="478626"/>
                  <a:pt x="156921" y="502869"/>
                </a:cubicBezTo>
                <a:cubicBezTo>
                  <a:pt x="193447" y="539395"/>
                  <a:pt x="242940" y="525881"/>
                  <a:pt x="292723" y="530029"/>
                </a:cubicBezTo>
                <a:cubicBezTo>
                  <a:pt x="304794" y="539083"/>
                  <a:pt x="317480" y="547370"/>
                  <a:pt x="328937" y="557190"/>
                </a:cubicBezTo>
                <a:cubicBezTo>
                  <a:pt x="338658" y="565522"/>
                  <a:pt x="345444" y="577248"/>
                  <a:pt x="356097" y="584350"/>
                </a:cubicBezTo>
                <a:cubicBezTo>
                  <a:pt x="364037" y="589644"/>
                  <a:pt x="374721" y="589136"/>
                  <a:pt x="383257" y="593404"/>
                </a:cubicBezTo>
                <a:cubicBezTo>
                  <a:pt x="410835" y="607193"/>
                  <a:pt x="424355" y="625448"/>
                  <a:pt x="446632" y="647724"/>
                </a:cubicBezTo>
                <a:cubicBezTo>
                  <a:pt x="452668" y="665831"/>
                  <a:pt x="453287" y="686776"/>
                  <a:pt x="464739" y="702045"/>
                </a:cubicBezTo>
                <a:cubicBezTo>
                  <a:pt x="473792" y="714116"/>
                  <a:pt x="480621" y="728234"/>
                  <a:pt x="491899" y="738259"/>
                </a:cubicBezTo>
                <a:cubicBezTo>
                  <a:pt x="508164" y="752717"/>
                  <a:pt x="524881" y="770205"/>
                  <a:pt x="546220" y="774473"/>
                </a:cubicBezTo>
                <a:cubicBezTo>
                  <a:pt x="694223" y="804073"/>
                  <a:pt x="637237" y="790436"/>
                  <a:pt x="718236" y="810687"/>
                </a:cubicBezTo>
                <a:cubicBezTo>
                  <a:pt x="736712" y="866116"/>
                  <a:pt x="735958" y="851968"/>
                  <a:pt x="718236" y="946489"/>
                </a:cubicBezTo>
                <a:cubicBezTo>
                  <a:pt x="715749" y="959754"/>
                  <a:pt x="705446" y="970298"/>
                  <a:pt x="700129" y="982703"/>
                </a:cubicBezTo>
                <a:cubicBezTo>
                  <a:pt x="696370" y="991474"/>
                  <a:pt x="694093" y="1000810"/>
                  <a:pt x="691075" y="1009863"/>
                </a:cubicBezTo>
                <a:cubicBezTo>
                  <a:pt x="697111" y="1046077"/>
                  <a:pt x="679626" y="1096727"/>
                  <a:pt x="709182" y="1118505"/>
                </a:cubicBezTo>
                <a:cubicBezTo>
                  <a:pt x="750769" y="1149148"/>
                  <a:pt x="812346" y="1126947"/>
                  <a:pt x="863091" y="1136612"/>
                </a:cubicBezTo>
                <a:cubicBezTo>
                  <a:pt x="876349" y="1139137"/>
                  <a:pt x="887234" y="1148683"/>
                  <a:pt x="899305" y="1154718"/>
                </a:cubicBezTo>
                <a:cubicBezTo>
                  <a:pt x="908358" y="1163772"/>
                  <a:pt x="916629" y="1173682"/>
                  <a:pt x="926465" y="1181879"/>
                </a:cubicBezTo>
                <a:cubicBezTo>
                  <a:pt x="934824" y="1188845"/>
                  <a:pt x="944772" y="1193662"/>
                  <a:pt x="953626" y="1199986"/>
                </a:cubicBezTo>
                <a:cubicBezTo>
                  <a:pt x="965905" y="1208756"/>
                  <a:pt x="977769" y="1218093"/>
                  <a:pt x="989840" y="1227146"/>
                </a:cubicBezTo>
                <a:cubicBezTo>
                  <a:pt x="992858" y="1236200"/>
                  <a:pt x="994944" y="1245619"/>
                  <a:pt x="998893" y="1254307"/>
                </a:cubicBezTo>
                <a:cubicBezTo>
                  <a:pt x="1013817" y="1287140"/>
                  <a:pt x="1047083" y="1366939"/>
                  <a:pt x="1089428" y="1381055"/>
                </a:cubicBezTo>
                <a:cubicBezTo>
                  <a:pt x="1128392" y="1394044"/>
                  <a:pt x="1107330" y="1387795"/>
                  <a:pt x="1152802" y="1399162"/>
                </a:cubicBezTo>
                <a:cubicBezTo>
                  <a:pt x="1195051" y="1396144"/>
                  <a:pt x="1239367" y="1403503"/>
                  <a:pt x="1279550" y="1390109"/>
                </a:cubicBezTo>
                <a:cubicBezTo>
                  <a:pt x="1291354" y="1386174"/>
                  <a:pt x="1286558" y="1366169"/>
                  <a:pt x="1288604" y="1353895"/>
                </a:cubicBezTo>
                <a:cubicBezTo>
                  <a:pt x="1292604" y="1329896"/>
                  <a:pt x="1294216" y="1305553"/>
                  <a:pt x="1297657" y="1281467"/>
                </a:cubicBezTo>
                <a:cubicBezTo>
                  <a:pt x="1300253" y="1263295"/>
                  <a:pt x="1298502" y="1243565"/>
                  <a:pt x="1306711" y="1227146"/>
                </a:cubicBezTo>
                <a:cubicBezTo>
                  <a:pt x="1320207" y="1200154"/>
                  <a:pt x="1361032" y="1154718"/>
                  <a:pt x="1361032" y="1154718"/>
                </a:cubicBezTo>
                <a:cubicBezTo>
                  <a:pt x="1372171" y="1121300"/>
                  <a:pt x="1371589" y="1116499"/>
                  <a:pt x="1397245" y="1082291"/>
                </a:cubicBezTo>
                <a:cubicBezTo>
                  <a:pt x="1404927" y="1072048"/>
                  <a:pt x="1415352" y="1064184"/>
                  <a:pt x="1424406" y="1055130"/>
                </a:cubicBezTo>
                <a:cubicBezTo>
                  <a:pt x="1418370" y="1015898"/>
                  <a:pt x="1415926" y="975943"/>
                  <a:pt x="1406299" y="937435"/>
                </a:cubicBezTo>
                <a:cubicBezTo>
                  <a:pt x="1400320" y="913518"/>
                  <a:pt x="1368471" y="894896"/>
                  <a:pt x="1351978" y="883115"/>
                </a:cubicBezTo>
                <a:cubicBezTo>
                  <a:pt x="1343124" y="876791"/>
                  <a:pt x="1313958" y="865687"/>
                  <a:pt x="1324818" y="865008"/>
                </a:cubicBezTo>
                <a:lnTo>
                  <a:pt x="1496834" y="874061"/>
                </a:lnTo>
                <a:cubicBezTo>
                  <a:pt x="1505887" y="877079"/>
                  <a:pt x="1515222" y="879356"/>
                  <a:pt x="1523994" y="883115"/>
                </a:cubicBezTo>
                <a:cubicBezTo>
                  <a:pt x="1554376" y="896136"/>
                  <a:pt x="1589769" y="917627"/>
                  <a:pt x="1614529" y="937435"/>
                </a:cubicBezTo>
                <a:cubicBezTo>
                  <a:pt x="1629618" y="949506"/>
                  <a:pt x="1643410" y="963407"/>
                  <a:pt x="1659796" y="973649"/>
                </a:cubicBezTo>
                <a:cubicBezTo>
                  <a:pt x="1667888" y="978707"/>
                  <a:pt x="1677780" y="980081"/>
                  <a:pt x="1686956" y="982703"/>
                </a:cubicBezTo>
                <a:cubicBezTo>
                  <a:pt x="1766541" y="1005442"/>
                  <a:pt x="1685202" y="979100"/>
                  <a:pt x="1750331" y="1000810"/>
                </a:cubicBezTo>
                <a:cubicBezTo>
                  <a:pt x="1798616" y="991756"/>
                  <a:pt x="1848818" y="989878"/>
                  <a:pt x="1895186" y="973649"/>
                </a:cubicBezTo>
                <a:cubicBezTo>
                  <a:pt x="1911299" y="968009"/>
                  <a:pt x="1920735" y="950766"/>
                  <a:pt x="1931400" y="937435"/>
                </a:cubicBezTo>
                <a:cubicBezTo>
                  <a:pt x="1951203" y="912681"/>
                  <a:pt x="1972702" y="877279"/>
                  <a:pt x="1985721" y="846901"/>
                </a:cubicBezTo>
                <a:cubicBezTo>
                  <a:pt x="1989480" y="838129"/>
                  <a:pt x="1991423" y="828676"/>
                  <a:pt x="1994774" y="819740"/>
                </a:cubicBezTo>
                <a:cubicBezTo>
                  <a:pt x="2012111" y="773506"/>
                  <a:pt x="2010415" y="779405"/>
                  <a:pt x="2030988" y="738259"/>
                </a:cubicBezTo>
                <a:cubicBezTo>
                  <a:pt x="2043784" y="674274"/>
                  <a:pt x="2054366" y="653658"/>
                  <a:pt x="2012881" y="575297"/>
                </a:cubicBezTo>
                <a:cubicBezTo>
                  <a:pt x="1999160" y="549380"/>
                  <a:pt x="1945881" y="537787"/>
                  <a:pt x="1922346" y="520976"/>
                </a:cubicBezTo>
                <a:cubicBezTo>
                  <a:pt x="1911927" y="513534"/>
                  <a:pt x="1906043" y="500602"/>
                  <a:pt x="1895186" y="493816"/>
                </a:cubicBezTo>
                <a:cubicBezTo>
                  <a:pt x="1841814" y="460459"/>
                  <a:pt x="1864892" y="487723"/>
                  <a:pt x="1822758" y="466655"/>
                </a:cubicBezTo>
                <a:cubicBezTo>
                  <a:pt x="1813026" y="461789"/>
                  <a:pt x="1805330" y="453414"/>
                  <a:pt x="1795598" y="448548"/>
                </a:cubicBezTo>
                <a:cubicBezTo>
                  <a:pt x="1733991" y="417744"/>
                  <a:pt x="1807583" y="468488"/>
                  <a:pt x="1732224" y="421388"/>
                </a:cubicBezTo>
                <a:cubicBezTo>
                  <a:pt x="1719428" y="413391"/>
                  <a:pt x="1708806" y="402224"/>
                  <a:pt x="1696010" y="394227"/>
                </a:cubicBezTo>
                <a:cubicBezTo>
                  <a:pt x="1684565" y="387074"/>
                  <a:pt x="1671594" y="382674"/>
                  <a:pt x="1659796" y="376120"/>
                </a:cubicBezTo>
                <a:cubicBezTo>
                  <a:pt x="1595657" y="340487"/>
                  <a:pt x="1637020" y="356456"/>
                  <a:pt x="1587368" y="339907"/>
                </a:cubicBezTo>
                <a:cubicBezTo>
                  <a:pt x="1581332" y="327836"/>
                  <a:pt x="1577901" y="314061"/>
                  <a:pt x="1569261" y="303693"/>
                </a:cubicBezTo>
                <a:cubicBezTo>
                  <a:pt x="1562295" y="295334"/>
                  <a:pt x="1551548" y="290984"/>
                  <a:pt x="1542101" y="285586"/>
                </a:cubicBezTo>
                <a:cubicBezTo>
                  <a:pt x="1499911" y="261477"/>
                  <a:pt x="1514229" y="271155"/>
                  <a:pt x="1469673" y="258425"/>
                </a:cubicBezTo>
                <a:cubicBezTo>
                  <a:pt x="1460497" y="255803"/>
                  <a:pt x="1451771" y="251687"/>
                  <a:pt x="1442513" y="249372"/>
                </a:cubicBezTo>
                <a:cubicBezTo>
                  <a:pt x="1408511" y="240871"/>
                  <a:pt x="1399054" y="243680"/>
                  <a:pt x="1370085" y="231265"/>
                </a:cubicBezTo>
                <a:cubicBezTo>
                  <a:pt x="1258963" y="183642"/>
                  <a:pt x="1397646" y="240518"/>
                  <a:pt x="1306711" y="195051"/>
                </a:cubicBezTo>
                <a:cubicBezTo>
                  <a:pt x="1298175" y="190783"/>
                  <a:pt x="1288322" y="189757"/>
                  <a:pt x="1279550" y="185998"/>
                </a:cubicBezTo>
                <a:cubicBezTo>
                  <a:pt x="1254450" y="175241"/>
                  <a:pt x="1226619" y="160226"/>
                  <a:pt x="1207123" y="140730"/>
                </a:cubicBezTo>
                <a:cubicBezTo>
                  <a:pt x="1196453" y="130061"/>
                  <a:pt x="1189782" y="115973"/>
                  <a:pt x="1179962" y="104517"/>
                </a:cubicBezTo>
                <a:cubicBezTo>
                  <a:pt x="1171630" y="94796"/>
                  <a:pt x="1160999" y="87192"/>
                  <a:pt x="1152802" y="77356"/>
                </a:cubicBezTo>
                <a:cubicBezTo>
                  <a:pt x="1145836" y="68997"/>
                  <a:pt x="1143191" y="56993"/>
                  <a:pt x="1134695" y="50196"/>
                </a:cubicBezTo>
                <a:cubicBezTo>
                  <a:pt x="1127243" y="44234"/>
                  <a:pt x="1116071" y="45410"/>
                  <a:pt x="1107535" y="41142"/>
                </a:cubicBezTo>
                <a:cubicBezTo>
                  <a:pt x="1097803" y="36276"/>
                  <a:pt x="1089428" y="29071"/>
                  <a:pt x="1080374" y="23035"/>
                </a:cubicBezTo>
                <a:cubicBezTo>
                  <a:pt x="1050196" y="26053"/>
                  <a:pt x="1019392" y="25269"/>
                  <a:pt x="989840" y="32089"/>
                </a:cubicBezTo>
                <a:cubicBezTo>
                  <a:pt x="924079" y="47265"/>
                  <a:pt x="1005972" y="63585"/>
                  <a:pt x="944572" y="104517"/>
                </a:cubicBezTo>
                <a:lnTo>
                  <a:pt x="917412" y="122623"/>
                </a:lnTo>
                <a:cubicBezTo>
                  <a:pt x="781988" y="95540"/>
                  <a:pt x="992751" y="152695"/>
                  <a:pt x="863091" y="23035"/>
                </a:cubicBezTo>
                <a:cubicBezTo>
                  <a:pt x="841645" y="1589"/>
                  <a:pt x="802734" y="17000"/>
                  <a:pt x="772556" y="13982"/>
                </a:cubicBezTo>
                <a:cubicBezTo>
                  <a:pt x="748867" y="8059"/>
                  <a:pt x="678045" y="-14277"/>
                  <a:pt x="663915" y="13982"/>
                </a:cubicBezTo>
                <a:cubicBezTo>
                  <a:pt x="638951" y="63909"/>
                  <a:pt x="668952" y="113093"/>
                  <a:pt x="682022" y="158837"/>
                </a:cubicBezTo>
                <a:cubicBezTo>
                  <a:pt x="685440" y="170801"/>
                  <a:pt x="688057" y="182980"/>
                  <a:pt x="691075" y="195051"/>
                </a:cubicBezTo>
                <a:cubicBezTo>
                  <a:pt x="688057" y="228247"/>
                  <a:pt x="712146" y="280370"/>
                  <a:pt x="682022" y="294639"/>
                </a:cubicBezTo>
                <a:cubicBezTo>
                  <a:pt x="632628" y="318036"/>
                  <a:pt x="572082" y="289788"/>
                  <a:pt x="519059" y="276532"/>
                </a:cubicBezTo>
                <a:cubicBezTo>
                  <a:pt x="497947" y="271254"/>
                  <a:pt x="464739" y="240318"/>
                  <a:pt x="464739" y="240318"/>
                </a:cubicBezTo>
                <a:lnTo>
                  <a:pt x="401364" y="249372"/>
                </a:lnTo>
                <a:cubicBezTo>
                  <a:pt x="310122" y="363425"/>
                  <a:pt x="455620" y="315025"/>
                  <a:pt x="356097" y="339907"/>
                </a:cubicBezTo>
                <a:cubicBezTo>
                  <a:pt x="286782" y="316800"/>
                  <a:pt x="378748" y="356533"/>
                  <a:pt x="319883" y="258425"/>
                </a:cubicBezTo>
                <a:cubicBezTo>
                  <a:pt x="311522" y="244490"/>
                  <a:pt x="289705" y="246354"/>
                  <a:pt x="274616" y="240318"/>
                </a:cubicBezTo>
                <a:cubicBezTo>
                  <a:pt x="251855" y="172040"/>
                  <a:pt x="282560" y="256210"/>
                  <a:pt x="247455" y="185998"/>
                </a:cubicBezTo>
                <a:cubicBezTo>
                  <a:pt x="243187" y="177462"/>
                  <a:pt x="245150" y="165585"/>
                  <a:pt x="238402" y="158837"/>
                </a:cubicBezTo>
                <a:cubicBezTo>
                  <a:pt x="231654" y="152089"/>
                  <a:pt x="220295" y="152802"/>
                  <a:pt x="211241" y="149784"/>
                </a:cubicBezTo>
                <a:cubicBezTo>
                  <a:pt x="202188" y="140730"/>
                  <a:pt x="196228" y="126672"/>
                  <a:pt x="184081" y="122623"/>
                </a:cubicBezTo>
                <a:cubicBezTo>
                  <a:pt x="151924" y="111904"/>
                  <a:pt x="39225" y="84901"/>
                  <a:pt x="12065" y="104517"/>
                </a:cubicBez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25,339</a:t>
            </a:r>
          </a:p>
        </p:txBody>
      </p:sp>
      <p:sp>
        <p:nvSpPr>
          <p:cNvPr id="6" name="Freeform: Shape 5">
            <a:extLst>
              <a:ext uri="{FF2B5EF4-FFF2-40B4-BE49-F238E27FC236}">
                <a16:creationId xmlns:a16="http://schemas.microsoft.com/office/drawing/2014/main" id="{0A2F0E60-F04E-B6DE-FFF9-2CBF35F6E8B2}"/>
              </a:ext>
            </a:extLst>
          </p:cNvPr>
          <p:cNvSpPr/>
          <p:nvPr/>
        </p:nvSpPr>
        <p:spPr>
          <a:xfrm>
            <a:off x="4163366" y="3105339"/>
            <a:ext cx="5599277" cy="3349782"/>
          </a:xfrm>
          <a:custGeom>
            <a:avLst/>
            <a:gdLst>
              <a:gd name="connsiteX0" fmla="*/ 3722202 w 5599277"/>
              <a:gd name="connsiteY0" fmla="*/ 334978 h 3349782"/>
              <a:gd name="connsiteX1" fmla="*/ 3577347 w 5599277"/>
              <a:gd name="connsiteY1" fmla="*/ 371192 h 3349782"/>
              <a:gd name="connsiteX2" fmla="*/ 3559240 w 5599277"/>
              <a:gd name="connsiteY2" fmla="*/ 398352 h 3349782"/>
              <a:gd name="connsiteX3" fmla="*/ 3513973 w 5599277"/>
              <a:gd name="connsiteY3" fmla="*/ 407406 h 3349782"/>
              <a:gd name="connsiteX4" fmla="*/ 3405331 w 5599277"/>
              <a:gd name="connsiteY4" fmla="*/ 425512 h 3349782"/>
              <a:gd name="connsiteX5" fmla="*/ 3296689 w 5599277"/>
              <a:gd name="connsiteY5" fmla="*/ 443619 h 3349782"/>
              <a:gd name="connsiteX6" fmla="*/ 3178994 w 5599277"/>
              <a:gd name="connsiteY6" fmla="*/ 461726 h 3349782"/>
              <a:gd name="connsiteX7" fmla="*/ 3124674 w 5599277"/>
              <a:gd name="connsiteY7" fmla="*/ 534154 h 3349782"/>
              <a:gd name="connsiteX8" fmla="*/ 3061299 w 5599277"/>
              <a:gd name="connsiteY8" fmla="*/ 588475 h 3349782"/>
              <a:gd name="connsiteX9" fmla="*/ 3034139 w 5599277"/>
              <a:gd name="connsiteY9" fmla="*/ 606582 h 3349782"/>
              <a:gd name="connsiteX10" fmla="*/ 2979818 w 5599277"/>
              <a:gd name="connsiteY10" fmla="*/ 615635 h 3349782"/>
              <a:gd name="connsiteX11" fmla="*/ 2825909 w 5599277"/>
              <a:gd name="connsiteY11" fmla="*/ 606582 h 3349782"/>
              <a:gd name="connsiteX12" fmla="*/ 2798749 w 5599277"/>
              <a:gd name="connsiteY12" fmla="*/ 597528 h 3349782"/>
              <a:gd name="connsiteX13" fmla="*/ 2581466 w 5599277"/>
              <a:gd name="connsiteY13" fmla="*/ 606582 h 3349782"/>
              <a:gd name="connsiteX14" fmla="*/ 2409450 w 5599277"/>
              <a:gd name="connsiteY14" fmla="*/ 633742 h 3349782"/>
              <a:gd name="connsiteX15" fmla="*/ 2373236 w 5599277"/>
              <a:gd name="connsiteY15" fmla="*/ 615635 h 3349782"/>
              <a:gd name="connsiteX16" fmla="*/ 2309862 w 5599277"/>
              <a:gd name="connsiteY16" fmla="*/ 543208 h 3349782"/>
              <a:gd name="connsiteX17" fmla="*/ 2264594 w 5599277"/>
              <a:gd name="connsiteY17" fmla="*/ 497940 h 3349782"/>
              <a:gd name="connsiteX18" fmla="*/ 2183113 w 5599277"/>
              <a:gd name="connsiteY18" fmla="*/ 443619 h 3349782"/>
              <a:gd name="connsiteX19" fmla="*/ 2155953 w 5599277"/>
              <a:gd name="connsiteY19" fmla="*/ 407406 h 3349782"/>
              <a:gd name="connsiteX20" fmla="*/ 2128792 w 5599277"/>
              <a:gd name="connsiteY20" fmla="*/ 389299 h 3349782"/>
              <a:gd name="connsiteX21" fmla="*/ 2083525 w 5599277"/>
              <a:gd name="connsiteY21" fmla="*/ 344031 h 3349782"/>
              <a:gd name="connsiteX22" fmla="*/ 1992990 w 5599277"/>
              <a:gd name="connsiteY22" fmla="*/ 235390 h 3349782"/>
              <a:gd name="connsiteX23" fmla="*/ 1947723 w 5599277"/>
              <a:gd name="connsiteY23" fmla="*/ 153909 h 3349782"/>
              <a:gd name="connsiteX24" fmla="*/ 1920563 w 5599277"/>
              <a:gd name="connsiteY24" fmla="*/ 135802 h 3349782"/>
              <a:gd name="connsiteX25" fmla="*/ 1893402 w 5599277"/>
              <a:gd name="connsiteY25" fmla="*/ 90534 h 3349782"/>
              <a:gd name="connsiteX26" fmla="*/ 1848135 w 5599277"/>
              <a:gd name="connsiteY26" fmla="*/ 54320 h 3349782"/>
              <a:gd name="connsiteX27" fmla="*/ 1757600 w 5599277"/>
              <a:gd name="connsiteY27" fmla="*/ 9053 h 3349782"/>
              <a:gd name="connsiteX28" fmla="*/ 1721386 w 5599277"/>
              <a:gd name="connsiteY28" fmla="*/ 0 h 3349782"/>
              <a:gd name="connsiteX29" fmla="*/ 1495050 w 5599277"/>
              <a:gd name="connsiteY29" fmla="*/ 9053 h 3349782"/>
              <a:gd name="connsiteX30" fmla="*/ 1467889 w 5599277"/>
              <a:gd name="connsiteY30" fmla="*/ 27160 h 3349782"/>
              <a:gd name="connsiteX31" fmla="*/ 1377355 w 5599277"/>
              <a:gd name="connsiteY31" fmla="*/ 36213 h 3349782"/>
              <a:gd name="connsiteX32" fmla="*/ 1368301 w 5599277"/>
              <a:gd name="connsiteY32" fmla="*/ 135802 h 3349782"/>
              <a:gd name="connsiteX33" fmla="*/ 1440729 w 5599277"/>
              <a:gd name="connsiteY33" fmla="*/ 144855 h 3349782"/>
              <a:gd name="connsiteX34" fmla="*/ 1467889 w 5599277"/>
              <a:gd name="connsiteY34" fmla="*/ 162962 h 3349782"/>
              <a:gd name="connsiteX35" fmla="*/ 1504103 w 5599277"/>
              <a:gd name="connsiteY35" fmla="*/ 172015 h 3349782"/>
              <a:gd name="connsiteX36" fmla="*/ 1531264 w 5599277"/>
              <a:gd name="connsiteY36" fmla="*/ 199176 h 3349782"/>
              <a:gd name="connsiteX37" fmla="*/ 1612745 w 5599277"/>
              <a:gd name="connsiteY37" fmla="*/ 226336 h 3349782"/>
              <a:gd name="connsiteX38" fmla="*/ 1522210 w 5599277"/>
              <a:gd name="connsiteY38" fmla="*/ 253497 h 3349782"/>
              <a:gd name="connsiteX39" fmla="*/ 1449783 w 5599277"/>
              <a:gd name="connsiteY39" fmla="*/ 271604 h 3349782"/>
              <a:gd name="connsiteX40" fmla="*/ 1431676 w 5599277"/>
              <a:gd name="connsiteY40" fmla="*/ 298764 h 3349782"/>
              <a:gd name="connsiteX41" fmla="*/ 1404515 w 5599277"/>
              <a:gd name="connsiteY41" fmla="*/ 344031 h 3349782"/>
              <a:gd name="connsiteX42" fmla="*/ 1368301 w 5599277"/>
              <a:gd name="connsiteY42" fmla="*/ 371192 h 3349782"/>
              <a:gd name="connsiteX43" fmla="*/ 1341141 w 5599277"/>
              <a:gd name="connsiteY43" fmla="*/ 398352 h 3349782"/>
              <a:gd name="connsiteX44" fmla="*/ 1313981 w 5599277"/>
              <a:gd name="connsiteY44" fmla="*/ 416459 h 3349782"/>
              <a:gd name="connsiteX45" fmla="*/ 1277767 w 5599277"/>
              <a:gd name="connsiteY45" fmla="*/ 443619 h 3349782"/>
              <a:gd name="connsiteX46" fmla="*/ 1250606 w 5599277"/>
              <a:gd name="connsiteY46" fmla="*/ 534154 h 3349782"/>
              <a:gd name="connsiteX47" fmla="*/ 1241553 w 5599277"/>
              <a:gd name="connsiteY47" fmla="*/ 751437 h 3349782"/>
              <a:gd name="connsiteX48" fmla="*/ 1232499 w 5599277"/>
              <a:gd name="connsiteY48" fmla="*/ 787651 h 3349782"/>
              <a:gd name="connsiteX49" fmla="*/ 1214392 w 5599277"/>
              <a:gd name="connsiteY49" fmla="*/ 823865 h 3349782"/>
              <a:gd name="connsiteX50" fmla="*/ 1160072 w 5599277"/>
              <a:gd name="connsiteY50" fmla="*/ 878186 h 3349782"/>
              <a:gd name="connsiteX51" fmla="*/ 1051430 w 5599277"/>
              <a:gd name="connsiteY51" fmla="*/ 995881 h 3349782"/>
              <a:gd name="connsiteX52" fmla="*/ 997109 w 5599277"/>
              <a:gd name="connsiteY52" fmla="*/ 1032095 h 3349782"/>
              <a:gd name="connsiteX53" fmla="*/ 979002 w 5599277"/>
              <a:gd name="connsiteY53" fmla="*/ 1059255 h 3349782"/>
              <a:gd name="connsiteX54" fmla="*/ 915628 w 5599277"/>
              <a:gd name="connsiteY54" fmla="*/ 1068309 h 3349782"/>
              <a:gd name="connsiteX55" fmla="*/ 870361 w 5599277"/>
              <a:gd name="connsiteY55" fmla="*/ 1077362 h 3349782"/>
              <a:gd name="connsiteX56" fmla="*/ 816040 w 5599277"/>
              <a:gd name="connsiteY56" fmla="*/ 1104522 h 3349782"/>
              <a:gd name="connsiteX57" fmla="*/ 752666 w 5599277"/>
              <a:gd name="connsiteY57" fmla="*/ 1113576 h 3349782"/>
              <a:gd name="connsiteX58" fmla="*/ 625917 w 5599277"/>
              <a:gd name="connsiteY58" fmla="*/ 1204111 h 3349782"/>
              <a:gd name="connsiteX59" fmla="*/ 598757 w 5599277"/>
              <a:gd name="connsiteY59" fmla="*/ 1240324 h 3349782"/>
              <a:gd name="connsiteX60" fmla="*/ 562543 w 5599277"/>
              <a:gd name="connsiteY60" fmla="*/ 1276538 h 3349782"/>
              <a:gd name="connsiteX61" fmla="*/ 544436 w 5599277"/>
              <a:gd name="connsiteY61" fmla="*/ 1303699 h 3349782"/>
              <a:gd name="connsiteX62" fmla="*/ 481062 w 5599277"/>
              <a:gd name="connsiteY62" fmla="*/ 1358019 h 3349782"/>
              <a:gd name="connsiteX63" fmla="*/ 444848 w 5599277"/>
              <a:gd name="connsiteY63" fmla="*/ 1385180 h 3349782"/>
              <a:gd name="connsiteX64" fmla="*/ 354313 w 5599277"/>
              <a:gd name="connsiteY64" fmla="*/ 1430447 h 3349782"/>
              <a:gd name="connsiteX65" fmla="*/ 336206 w 5599277"/>
              <a:gd name="connsiteY65" fmla="*/ 1466661 h 3349782"/>
              <a:gd name="connsiteX66" fmla="*/ 372420 w 5599277"/>
              <a:gd name="connsiteY66" fmla="*/ 1620570 h 3349782"/>
              <a:gd name="connsiteX67" fmla="*/ 390527 w 5599277"/>
              <a:gd name="connsiteY67" fmla="*/ 1647730 h 3349782"/>
              <a:gd name="connsiteX68" fmla="*/ 426741 w 5599277"/>
              <a:gd name="connsiteY68" fmla="*/ 1774479 h 3349782"/>
              <a:gd name="connsiteX69" fmla="*/ 472008 w 5599277"/>
              <a:gd name="connsiteY69" fmla="*/ 1855960 h 3349782"/>
              <a:gd name="connsiteX70" fmla="*/ 481062 w 5599277"/>
              <a:gd name="connsiteY70" fmla="*/ 1919334 h 3349782"/>
              <a:gd name="connsiteX71" fmla="*/ 490115 w 5599277"/>
              <a:gd name="connsiteY71" fmla="*/ 1946495 h 3349782"/>
              <a:gd name="connsiteX72" fmla="*/ 508222 w 5599277"/>
              <a:gd name="connsiteY72" fmla="*/ 2046083 h 3349782"/>
              <a:gd name="connsiteX73" fmla="*/ 526329 w 5599277"/>
              <a:gd name="connsiteY73" fmla="*/ 2073243 h 3349782"/>
              <a:gd name="connsiteX74" fmla="*/ 535383 w 5599277"/>
              <a:gd name="connsiteY74" fmla="*/ 2100404 h 3349782"/>
              <a:gd name="connsiteX75" fmla="*/ 553489 w 5599277"/>
              <a:gd name="connsiteY75" fmla="*/ 2172831 h 3349782"/>
              <a:gd name="connsiteX76" fmla="*/ 499169 w 5599277"/>
              <a:gd name="connsiteY76" fmla="*/ 2471596 h 3349782"/>
              <a:gd name="connsiteX77" fmla="*/ 435794 w 5599277"/>
              <a:gd name="connsiteY77" fmla="*/ 2534970 h 3349782"/>
              <a:gd name="connsiteX78" fmla="*/ 381474 w 5599277"/>
              <a:gd name="connsiteY78" fmla="*/ 2553077 h 3349782"/>
              <a:gd name="connsiteX79" fmla="*/ 191351 w 5599277"/>
              <a:gd name="connsiteY79" fmla="*/ 2544023 h 3349782"/>
              <a:gd name="connsiteX80" fmla="*/ 164190 w 5599277"/>
              <a:gd name="connsiteY80" fmla="*/ 2525916 h 3349782"/>
              <a:gd name="connsiteX81" fmla="*/ 127977 w 5599277"/>
              <a:gd name="connsiteY81" fmla="*/ 2516863 h 3349782"/>
              <a:gd name="connsiteX82" fmla="*/ 10282 w 5599277"/>
              <a:gd name="connsiteY82" fmla="*/ 2525916 h 3349782"/>
              <a:gd name="connsiteX83" fmla="*/ 1228 w 5599277"/>
              <a:gd name="connsiteY83" fmla="*/ 2553077 h 3349782"/>
              <a:gd name="connsiteX84" fmla="*/ 10282 w 5599277"/>
              <a:gd name="connsiteY84" fmla="*/ 2625505 h 3349782"/>
              <a:gd name="connsiteX85" fmla="*/ 127977 w 5599277"/>
              <a:gd name="connsiteY85" fmla="*/ 2652665 h 3349782"/>
              <a:gd name="connsiteX86" fmla="*/ 164190 w 5599277"/>
              <a:gd name="connsiteY86" fmla="*/ 2661718 h 3349782"/>
              <a:gd name="connsiteX87" fmla="*/ 254725 w 5599277"/>
              <a:gd name="connsiteY87" fmla="*/ 2697932 h 3349782"/>
              <a:gd name="connsiteX88" fmla="*/ 281885 w 5599277"/>
              <a:gd name="connsiteY88" fmla="*/ 2716039 h 3349782"/>
              <a:gd name="connsiteX89" fmla="*/ 318099 w 5599277"/>
              <a:gd name="connsiteY89" fmla="*/ 2734146 h 3349782"/>
              <a:gd name="connsiteX90" fmla="*/ 345260 w 5599277"/>
              <a:gd name="connsiteY90" fmla="*/ 2752253 h 3349782"/>
              <a:gd name="connsiteX91" fmla="*/ 372420 w 5599277"/>
              <a:gd name="connsiteY91" fmla="*/ 2761307 h 3349782"/>
              <a:gd name="connsiteX92" fmla="*/ 444848 w 5599277"/>
              <a:gd name="connsiteY92" fmla="*/ 2752253 h 3349782"/>
              <a:gd name="connsiteX93" fmla="*/ 472008 w 5599277"/>
              <a:gd name="connsiteY93" fmla="*/ 2725093 h 3349782"/>
              <a:gd name="connsiteX94" fmla="*/ 508222 w 5599277"/>
              <a:gd name="connsiteY94" fmla="*/ 2716039 h 3349782"/>
              <a:gd name="connsiteX95" fmla="*/ 716452 w 5599277"/>
              <a:gd name="connsiteY95" fmla="*/ 2725093 h 3349782"/>
              <a:gd name="connsiteX96" fmla="*/ 743612 w 5599277"/>
              <a:gd name="connsiteY96" fmla="*/ 2752253 h 3349782"/>
              <a:gd name="connsiteX97" fmla="*/ 788880 w 5599277"/>
              <a:gd name="connsiteY97" fmla="*/ 2770360 h 3349782"/>
              <a:gd name="connsiteX98" fmla="*/ 816040 w 5599277"/>
              <a:gd name="connsiteY98" fmla="*/ 2788467 h 3349782"/>
              <a:gd name="connsiteX99" fmla="*/ 861307 w 5599277"/>
              <a:gd name="connsiteY99" fmla="*/ 2824681 h 3349782"/>
              <a:gd name="connsiteX100" fmla="*/ 924682 w 5599277"/>
              <a:gd name="connsiteY100" fmla="*/ 2860895 h 3349782"/>
              <a:gd name="connsiteX101" fmla="*/ 951842 w 5599277"/>
              <a:gd name="connsiteY101" fmla="*/ 2879002 h 3349782"/>
              <a:gd name="connsiteX102" fmla="*/ 1051430 w 5599277"/>
              <a:gd name="connsiteY102" fmla="*/ 2924269 h 3349782"/>
              <a:gd name="connsiteX103" fmla="*/ 1132911 w 5599277"/>
              <a:gd name="connsiteY103" fmla="*/ 2978590 h 3349782"/>
              <a:gd name="connsiteX104" fmla="*/ 1169125 w 5599277"/>
              <a:gd name="connsiteY104" fmla="*/ 2996697 h 3349782"/>
              <a:gd name="connsiteX105" fmla="*/ 1223446 w 5599277"/>
              <a:gd name="connsiteY105" fmla="*/ 3032911 h 3349782"/>
              <a:gd name="connsiteX106" fmla="*/ 1259660 w 5599277"/>
              <a:gd name="connsiteY106" fmla="*/ 3051017 h 3349782"/>
              <a:gd name="connsiteX107" fmla="*/ 1359248 w 5599277"/>
              <a:gd name="connsiteY107" fmla="*/ 3114392 h 3349782"/>
              <a:gd name="connsiteX108" fmla="*/ 1386408 w 5599277"/>
              <a:gd name="connsiteY108" fmla="*/ 3132499 h 3349782"/>
              <a:gd name="connsiteX109" fmla="*/ 1413569 w 5599277"/>
              <a:gd name="connsiteY109" fmla="*/ 3150606 h 3349782"/>
              <a:gd name="connsiteX110" fmla="*/ 1449783 w 5599277"/>
              <a:gd name="connsiteY110" fmla="*/ 3177766 h 3349782"/>
              <a:gd name="connsiteX111" fmla="*/ 1476943 w 5599277"/>
              <a:gd name="connsiteY111" fmla="*/ 3186819 h 3349782"/>
              <a:gd name="connsiteX112" fmla="*/ 1522210 w 5599277"/>
              <a:gd name="connsiteY112" fmla="*/ 3204926 h 3349782"/>
              <a:gd name="connsiteX113" fmla="*/ 1549371 w 5599277"/>
              <a:gd name="connsiteY113" fmla="*/ 3223033 h 3349782"/>
              <a:gd name="connsiteX114" fmla="*/ 1594638 w 5599277"/>
              <a:gd name="connsiteY114" fmla="*/ 3241140 h 3349782"/>
              <a:gd name="connsiteX115" fmla="*/ 1667066 w 5599277"/>
              <a:gd name="connsiteY115" fmla="*/ 3277354 h 3349782"/>
              <a:gd name="connsiteX116" fmla="*/ 1712333 w 5599277"/>
              <a:gd name="connsiteY116" fmla="*/ 3295461 h 3349782"/>
              <a:gd name="connsiteX117" fmla="*/ 1784761 w 5599277"/>
              <a:gd name="connsiteY117" fmla="*/ 3331675 h 3349782"/>
              <a:gd name="connsiteX118" fmla="*/ 1938670 w 5599277"/>
              <a:gd name="connsiteY118" fmla="*/ 3349782 h 3349782"/>
              <a:gd name="connsiteX119" fmla="*/ 1992990 w 5599277"/>
              <a:gd name="connsiteY119" fmla="*/ 3322621 h 3349782"/>
              <a:gd name="connsiteX120" fmla="*/ 1974884 w 5599277"/>
              <a:gd name="connsiteY120" fmla="*/ 3268301 h 3349782"/>
              <a:gd name="connsiteX121" fmla="*/ 1992990 w 5599277"/>
              <a:gd name="connsiteY121" fmla="*/ 3223033 h 3349782"/>
              <a:gd name="connsiteX122" fmla="*/ 2065418 w 5599277"/>
              <a:gd name="connsiteY122" fmla="*/ 3150606 h 3349782"/>
              <a:gd name="connsiteX123" fmla="*/ 2128792 w 5599277"/>
              <a:gd name="connsiteY123" fmla="*/ 3105338 h 3349782"/>
              <a:gd name="connsiteX124" fmla="*/ 2300808 w 5599277"/>
              <a:gd name="connsiteY124" fmla="*/ 3114392 h 3349782"/>
              <a:gd name="connsiteX125" fmla="*/ 2355129 w 5599277"/>
              <a:gd name="connsiteY125" fmla="*/ 3132499 h 3349782"/>
              <a:gd name="connsiteX126" fmla="*/ 2391343 w 5599277"/>
              <a:gd name="connsiteY126" fmla="*/ 3141552 h 3349782"/>
              <a:gd name="connsiteX127" fmla="*/ 2509038 w 5599277"/>
              <a:gd name="connsiteY127" fmla="*/ 3195873 h 3349782"/>
              <a:gd name="connsiteX128" fmla="*/ 2554305 w 5599277"/>
              <a:gd name="connsiteY128" fmla="*/ 3213980 h 3349782"/>
              <a:gd name="connsiteX129" fmla="*/ 2644840 w 5599277"/>
              <a:gd name="connsiteY129" fmla="*/ 3232087 h 3349782"/>
              <a:gd name="connsiteX130" fmla="*/ 2690107 w 5599277"/>
              <a:gd name="connsiteY130" fmla="*/ 3241140 h 3349782"/>
              <a:gd name="connsiteX131" fmla="*/ 2862123 w 5599277"/>
              <a:gd name="connsiteY131" fmla="*/ 3232087 h 3349782"/>
              <a:gd name="connsiteX132" fmla="*/ 2889284 w 5599277"/>
              <a:gd name="connsiteY132" fmla="*/ 3150606 h 3349782"/>
              <a:gd name="connsiteX133" fmla="*/ 2871177 w 5599277"/>
              <a:gd name="connsiteY133" fmla="*/ 3123445 h 3349782"/>
              <a:gd name="connsiteX134" fmla="*/ 2844016 w 5599277"/>
              <a:gd name="connsiteY134" fmla="*/ 3078178 h 3349782"/>
              <a:gd name="connsiteX135" fmla="*/ 2816856 w 5599277"/>
              <a:gd name="connsiteY135" fmla="*/ 3051017 h 3349782"/>
              <a:gd name="connsiteX136" fmla="*/ 2789695 w 5599277"/>
              <a:gd name="connsiteY136" fmla="*/ 2996697 h 3349782"/>
              <a:gd name="connsiteX137" fmla="*/ 2762535 w 5599277"/>
              <a:gd name="connsiteY137" fmla="*/ 2942376 h 3349782"/>
              <a:gd name="connsiteX138" fmla="*/ 2771588 w 5599277"/>
              <a:gd name="connsiteY138" fmla="*/ 2879002 h 3349782"/>
              <a:gd name="connsiteX139" fmla="*/ 2789695 w 5599277"/>
              <a:gd name="connsiteY139" fmla="*/ 2851841 h 3349782"/>
              <a:gd name="connsiteX140" fmla="*/ 2807802 w 5599277"/>
              <a:gd name="connsiteY140" fmla="*/ 2815627 h 3349782"/>
              <a:gd name="connsiteX141" fmla="*/ 2825909 w 5599277"/>
              <a:gd name="connsiteY141" fmla="*/ 2788467 h 3349782"/>
              <a:gd name="connsiteX142" fmla="*/ 2880230 w 5599277"/>
              <a:gd name="connsiteY142" fmla="*/ 2716039 h 3349782"/>
              <a:gd name="connsiteX143" fmla="*/ 2934551 w 5599277"/>
              <a:gd name="connsiteY143" fmla="*/ 2706986 h 3349782"/>
              <a:gd name="connsiteX144" fmla="*/ 2961711 w 5599277"/>
              <a:gd name="connsiteY144" fmla="*/ 2697932 h 3349782"/>
              <a:gd name="connsiteX145" fmla="*/ 3070353 w 5599277"/>
              <a:gd name="connsiteY145" fmla="*/ 2679825 h 3349782"/>
              <a:gd name="connsiteX146" fmla="*/ 3124674 w 5599277"/>
              <a:gd name="connsiteY146" fmla="*/ 2661718 h 3349782"/>
              <a:gd name="connsiteX147" fmla="*/ 3160887 w 5599277"/>
              <a:gd name="connsiteY147" fmla="*/ 2643611 h 3349782"/>
              <a:gd name="connsiteX148" fmla="*/ 3215208 w 5599277"/>
              <a:gd name="connsiteY148" fmla="*/ 2634558 h 3349782"/>
              <a:gd name="connsiteX149" fmla="*/ 3513973 w 5599277"/>
              <a:gd name="connsiteY149" fmla="*/ 2643611 h 3349782"/>
              <a:gd name="connsiteX150" fmla="*/ 3586400 w 5599277"/>
              <a:gd name="connsiteY150" fmla="*/ 2688879 h 3349782"/>
              <a:gd name="connsiteX151" fmla="*/ 3640721 w 5599277"/>
              <a:gd name="connsiteY151" fmla="*/ 2725093 h 3349782"/>
              <a:gd name="connsiteX152" fmla="*/ 3731256 w 5599277"/>
              <a:gd name="connsiteY152" fmla="*/ 2761307 h 3349782"/>
              <a:gd name="connsiteX153" fmla="*/ 3794630 w 5599277"/>
              <a:gd name="connsiteY153" fmla="*/ 2770360 h 3349782"/>
              <a:gd name="connsiteX154" fmla="*/ 3839897 w 5599277"/>
              <a:gd name="connsiteY154" fmla="*/ 2788467 h 3349782"/>
              <a:gd name="connsiteX155" fmla="*/ 3930432 w 5599277"/>
              <a:gd name="connsiteY155" fmla="*/ 2797520 h 3349782"/>
              <a:gd name="connsiteX156" fmla="*/ 3966646 w 5599277"/>
              <a:gd name="connsiteY156" fmla="*/ 2806574 h 3349782"/>
              <a:gd name="connsiteX157" fmla="*/ 4048127 w 5599277"/>
              <a:gd name="connsiteY157" fmla="*/ 2851841 h 3349782"/>
              <a:gd name="connsiteX158" fmla="*/ 4220143 w 5599277"/>
              <a:gd name="connsiteY158" fmla="*/ 2915215 h 3349782"/>
              <a:gd name="connsiteX159" fmla="*/ 4265410 w 5599277"/>
              <a:gd name="connsiteY159" fmla="*/ 2752253 h 3349782"/>
              <a:gd name="connsiteX160" fmla="*/ 4292571 w 5599277"/>
              <a:gd name="connsiteY160" fmla="*/ 2734146 h 3349782"/>
              <a:gd name="connsiteX161" fmla="*/ 4328784 w 5599277"/>
              <a:gd name="connsiteY161" fmla="*/ 2725093 h 3349782"/>
              <a:gd name="connsiteX162" fmla="*/ 4355945 w 5599277"/>
              <a:gd name="connsiteY162" fmla="*/ 2716039 h 3349782"/>
              <a:gd name="connsiteX163" fmla="*/ 4645656 w 5599277"/>
              <a:gd name="connsiteY163" fmla="*/ 2725093 h 3349782"/>
              <a:gd name="connsiteX164" fmla="*/ 4672816 w 5599277"/>
              <a:gd name="connsiteY164" fmla="*/ 2743200 h 3349782"/>
              <a:gd name="connsiteX165" fmla="*/ 4709030 w 5599277"/>
              <a:gd name="connsiteY165" fmla="*/ 2806574 h 3349782"/>
              <a:gd name="connsiteX166" fmla="*/ 4736190 w 5599277"/>
              <a:gd name="connsiteY166" fmla="*/ 2833734 h 3349782"/>
              <a:gd name="connsiteX167" fmla="*/ 4826725 w 5599277"/>
              <a:gd name="connsiteY167" fmla="*/ 2806574 h 3349782"/>
              <a:gd name="connsiteX168" fmla="*/ 4881046 w 5599277"/>
              <a:gd name="connsiteY168" fmla="*/ 2770360 h 3349782"/>
              <a:gd name="connsiteX169" fmla="*/ 5025901 w 5599277"/>
              <a:gd name="connsiteY169" fmla="*/ 2761307 h 3349782"/>
              <a:gd name="connsiteX170" fmla="*/ 5143596 w 5599277"/>
              <a:gd name="connsiteY170" fmla="*/ 2788467 h 3349782"/>
              <a:gd name="connsiteX171" fmla="*/ 5234131 w 5599277"/>
              <a:gd name="connsiteY171" fmla="*/ 2824681 h 3349782"/>
              <a:gd name="connsiteX172" fmla="*/ 5333719 w 5599277"/>
              <a:gd name="connsiteY172" fmla="*/ 2842788 h 3349782"/>
              <a:gd name="connsiteX173" fmla="*/ 5478575 w 5599277"/>
              <a:gd name="connsiteY173" fmla="*/ 2833734 h 3349782"/>
              <a:gd name="connsiteX174" fmla="*/ 5514788 w 5599277"/>
              <a:gd name="connsiteY174" fmla="*/ 2797520 h 3349782"/>
              <a:gd name="connsiteX175" fmla="*/ 5560056 w 5599277"/>
              <a:gd name="connsiteY175" fmla="*/ 2743200 h 3349782"/>
              <a:gd name="connsiteX176" fmla="*/ 5596270 w 5599277"/>
              <a:gd name="connsiteY176" fmla="*/ 2670772 h 3349782"/>
              <a:gd name="connsiteX177" fmla="*/ 5569109 w 5599277"/>
              <a:gd name="connsiteY177" fmla="*/ 2625505 h 3349782"/>
              <a:gd name="connsiteX178" fmla="*/ 5478575 w 5599277"/>
              <a:gd name="connsiteY178" fmla="*/ 2571184 h 3349782"/>
              <a:gd name="connsiteX179" fmla="*/ 5460468 w 5599277"/>
              <a:gd name="connsiteY179" fmla="*/ 2544023 h 3349782"/>
              <a:gd name="connsiteX180" fmla="*/ 5397093 w 5599277"/>
              <a:gd name="connsiteY180" fmla="*/ 2498756 h 3349782"/>
              <a:gd name="connsiteX181" fmla="*/ 5378986 w 5599277"/>
              <a:gd name="connsiteY181" fmla="*/ 2435382 h 3349782"/>
              <a:gd name="connsiteX182" fmla="*/ 5397093 w 5599277"/>
              <a:gd name="connsiteY182" fmla="*/ 2290526 h 3349782"/>
              <a:gd name="connsiteX183" fmla="*/ 5415200 w 5599277"/>
              <a:gd name="connsiteY183" fmla="*/ 2254312 h 3349782"/>
              <a:gd name="connsiteX184" fmla="*/ 5424254 w 5599277"/>
              <a:gd name="connsiteY184" fmla="*/ 2218099 h 3349782"/>
              <a:gd name="connsiteX185" fmla="*/ 5451414 w 5599277"/>
              <a:gd name="connsiteY185" fmla="*/ 2172831 h 3349782"/>
              <a:gd name="connsiteX186" fmla="*/ 5487628 w 5599277"/>
              <a:gd name="connsiteY186" fmla="*/ 2055136 h 3349782"/>
              <a:gd name="connsiteX187" fmla="*/ 5505735 w 5599277"/>
              <a:gd name="connsiteY187" fmla="*/ 1973655 h 3349782"/>
              <a:gd name="connsiteX188" fmla="*/ 5496682 w 5599277"/>
              <a:gd name="connsiteY188" fmla="*/ 1946495 h 3349782"/>
              <a:gd name="connsiteX189" fmla="*/ 5451414 w 5599277"/>
              <a:gd name="connsiteY189" fmla="*/ 1919334 h 3349782"/>
              <a:gd name="connsiteX190" fmla="*/ 5406147 w 5599277"/>
              <a:gd name="connsiteY190" fmla="*/ 1910281 h 3349782"/>
              <a:gd name="connsiteX191" fmla="*/ 5225078 w 5599277"/>
              <a:gd name="connsiteY191" fmla="*/ 1892174 h 3349782"/>
              <a:gd name="connsiteX192" fmla="*/ 5188864 w 5599277"/>
              <a:gd name="connsiteY192" fmla="*/ 1865013 h 3349782"/>
              <a:gd name="connsiteX193" fmla="*/ 5143596 w 5599277"/>
              <a:gd name="connsiteY193" fmla="*/ 1837853 h 3349782"/>
              <a:gd name="connsiteX194" fmla="*/ 5125489 w 5599277"/>
              <a:gd name="connsiteY194" fmla="*/ 1810693 h 3349782"/>
              <a:gd name="connsiteX195" fmla="*/ 5098329 w 5599277"/>
              <a:gd name="connsiteY195" fmla="*/ 1792586 h 3349782"/>
              <a:gd name="connsiteX196" fmla="*/ 5071169 w 5599277"/>
              <a:gd name="connsiteY196" fmla="*/ 1738265 h 3349782"/>
              <a:gd name="connsiteX197" fmla="*/ 5062115 w 5599277"/>
              <a:gd name="connsiteY197" fmla="*/ 1702051 h 3349782"/>
              <a:gd name="connsiteX198" fmla="*/ 4989687 w 5599277"/>
              <a:gd name="connsiteY198" fmla="*/ 1629623 h 3349782"/>
              <a:gd name="connsiteX199" fmla="*/ 4962527 w 5599277"/>
              <a:gd name="connsiteY199" fmla="*/ 1602463 h 3349782"/>
              <a:gd name="connsiteX200" fmla="*/ 4881046 w 5599277"/>
              <a:gd name="connsiteY200" fmla="*/ 1584356 h 3349782"/>
              <a:gd name="connsiteX201" fmla="*/ 4790511 w 5599277"/>
              <a:gd name="connsiteY201" fmla="*/ 1557196 h 3349782"/>
              <a:gd name="connsiteX202" fmla="*/ 4736190 w 5599277"/>
              <a:gd name="connsiteY202" fmla="*/ 1511928 h 3349782"/>
              <a:gd name="connsiteX203" fmla="*/ 4709030 w 5599277"/>
              <a:gd name="connsiteY203" fmla="*/ 1439501 h 3349782"/>
              <a:gd name="connsiteX204" fmla="*/ 4699977 w 5599277"/>
              <a:gd name="connsiteY204" fmla="*/ 1385180 h 3349782"/>
              <a:gd name="connsiteX205" fmla="*/ 4663763 w 5599277"/>
              <a:gd name="connsiteY205" fmla="*/ 1367073 h 3349782"/>
              <a:gd name="connsiteX206" fmla="*/ 4491747 w 5599277"/>
              <a:gd name="connsiteY206" fmla="*/ 1358019 h 3349782"/>
              <a:gd name="connsiteX207" fmla="*/ 4446480 w 5599277"/>
              <a:gd name="connsiteY207" fmla="*/ 1339912 h 3349782"/>
              <a:gd name="connsiteX208" fmla="*/ 4410266 w 5599277"/>
              <a:gd name="connsiteY208" fmla="*/ 1330859 h 3349782"/>
              <a:gd name="connsiteX209" fmla="*/ 4383105 w 5599277"/>
              <a:gd name="connsiteY209" fmla="*/ 1312752 h 3349782"/>
              <a:gd name="connsiteX210" fmla="*/ 4392159 w 5599277"/>
              <a:gd name="connsiteY210" fmla="*/ 1167897 h 3349782"/>
              <a:gd name="connsiteX211" fmla="*/ 4410266 w 5599277"/>
              <a:gd name="connsiteY211" fmla="*/ 1095469 h 3349782"/>
              <a:gd name="connsiteX212" fmla="*/ 4419319 w 5599277"/>
              <a:gd name="connsiteY212" fmla="*/ 1059255 h 3349782"/>
              <a:gd name="connsiteX213" fmla="*/ 4319731 w 5599277"/>
              <a:gd name="connsiteY213" fmla="*/ 1032095 h 3349782"/>
              <a:gd name="connsiteX214" fmla="*/ 4265410 w 5599277"/>
              <a:gd name="connsiteY214" fmla="*/ 1013988 h 3349782"/>
              <a:gd name="connsiteX215" fmla="*/ 4229196 w 5599277"/>
              <a:gd name="connsiteY215" fmla="*/ 1004934 h 3349782"/>
              <a:gd name="connsiteX216" fmla="*/ 4183929 w 5599277"/>
              <a:gd name="connsiteY216" fmla="*/ 950613 h 3349782"/>
              <a:gd name="connsiteX217" fmla="*/ 4156769 w 5599277"/>
              <a:gd name="connsiteY217" fmla="*/ 923453 h 3349782"/>
              <a:gd name="connsiteX218" fmla="*/ 4129608 w 5599277"/>
              <a:gd name="connsiteY218" fmla="*/ 887239 h 3349782"/>
              <a:gd name="connsiteX219" fmla="*/ 4102448 w 5599277"/>
              <a:gd name="connsiteY219" fmla="*/ 869132 h 3349782"/>
              <a:gd name="connsiteX220" fmla="*/ 4039074 w 5599277"/>
              <a:gd name="connsiteY220" fmla="*/ 814811 h 3349782"/>
              <a:gd name="connsiteX221" fmla="*/ 3885165 w 5599277"/>
              <a:gd name="connsiteY221" fmla="*/ 787651 h 3349782"/>
              <a:gd name="connsiteX222" fmla="*/ 3858004 w 5599277"/>
              <a:gd name="connsiteY222" fmla="*/ 760491 h 3349782"/>
              <a:gd name="connsiteX223" fmla="*/ 3821790 w 5599277"/>
              <a:gd name="connsiteY223" fmla="*/ 697116 h 3349782"/>
              <a:gd name="connsiteX224" fmla="*/ 3803684 w 5599277"/>
              <a:gd name="connsiteY224" fmla="*/ 642796 h 3349782"/>
              <a:gd name="connsiteX225" fmla="*/ 3794630 w 5599277"/>
              <a:gd name="connsiteY225" fmla="*/ 597528 h 3349782"/>
              <a:gd name="connsiteX226" fmla="*/ 3767470 w 5599277"/>
              <a:gd name="connsiteY226" fmla="*/ 561314 h 3349782"/>
              <a:gd name="connsiteX227" fmla="*/ 3749363 w 5599277"/>
              <a:gd name="connsiteY227" fmla="*/ 534154 h 3349782"/>
              <a:gd name="connsiteX228" fmla="*/ 3713149 w 5599277"/>
              <a:gd name="connsiteY228" fmla="*/ 425512 h 3349782"/>
              <a:gd name="connsiteX229" fmla="*/ 3704095 w 5599277"/>
              <a:gd name="connsiteY229" fmla="*/ 398352 h 3349782"/>
              <a:gd name="connsiteX230" fmla="*/ 3722202 w 5599277"/>
              <a:gd name="connsiteY230" fmla="*/ 334978 h 3349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Lst>
            <a:rect l="l" t="t" r="r" b="b"/>
            <a:pathLst>
              <a:path w="5599277" h="3349782">
                <a:moveTo>
                  <a:pt x="3722202" y="334978"/>
                </a:moveTo>
                <a:cubicBezTo>
                  <a:pt x="3701077" y="330451"/>
                  <a:pt x="3613825" y="334714"/>
                  <a:pt x="3577347" y="371192"/>
                </a:cubicBezTo>
                <a:cubicBezTo>
                  <a:pt x="3569653" y="378886"/>
                  <a:pt x="3568687" y="392954"/>
                  <a:pt x="3559240" y="398352"/>
                </a:cubicBezTo>
                <a:cubicBezTo>
                  <a:pt x="3545880" y="405987"/>
                  <a:pt x="3528994" y="404068"/>
                  <a:pt x="3513973" y="407406"/>
                </a:cubicBezTo>
                <a:cubicBezTo>
                  <a:pt x="3437075" y="424495"/>
                  <a:pt x="3523504" y="410741"/>
                  <a:pt x="3405331" y="425512"/>
                </a:cubicBezTo>
                <a:cubicBezTo>
                  <a:pt x="3338286" y="442274"/>
                  <a:pt x="3395595" y="429490"/>
                  <a:pt x="3296689" y="443619"/>
                </a:cubicBezTo>
                <a:cubicBezTo>
                  <a:pt x="3257395" y="449232"/>
                  <a:pt x="3218226" y="455690"/>
                  <a:pt x="3178994" y="461726"/>
                </a:cubicBezTo>
                <a:cubicBezTo>
                  <a:pt x="3114830" y="525892"/>
                  <a:pt x="3192177" y="444151"/>
                  <a:pt x="3124674" y="534154"/>
                </a:cubicBezTo>
                <a:cubicBezTo>
                  <a:pt x="3109490" y="554399"/>
                  <a:pt x="3081066" y="574356"/>
                  <a:pt x="3061299" y="588475"/>
                </a:cubicBezTo>
                <a:cubicBezTo>
                  <a:pt x="3052445" y="594799"/>
                  <a:pt x="3044461" y="603141"/>
                  <a:pt x="3034139" y="606582"/>
                </a:cubicBezTo>
                <a:cubicBezTo>
                  <a:pt x="3016724" y="612387"/>
                  <a:pt x="2997925" y="612617"/>
                  <a:pt x="2979818" y="615635"/>
                </a:cubicBezTo>
                <a:cubicBezTo>
                  <a:pt x="2928515" y="612617"/>
                  <a:pt x="2877046" y="611696"/>
                  <a:pt x="2825909" y="606582"/>
                </a:cubicBezTo>
                <a:cubicBezTo>
                  <a:pt x="2816413" y="605632"/>
                  <a:pt x="2808292" y="597528"/>
                  <a:pt x="2798749" y="597528"/>
                </a:cubicBezTo>
                <a:cubicBezTo>
                  <a:pt x="2726258" y="597528"/>
                  <a:pt x="2653894" y="603564"/>
                  <a:pt x="2581466" y="606582"/>
                </a:cubicBezTo>
                <a:cubicBezTo>
                  <a:pt x="2465558" y="652945"/>
                  <a:pt x="2523235" y="646386"/>
                  <a:pt x="2409450" y="633742"/>
                </a:cubicBezTo>
                <a:cubicBezTo>
                  <a:pt x="2397379" y="627706"/>
                  <a:pt x="2383889" y="623921"/>
                  <a:pt x="2373236" y="615635"/>
                </a:cubicBezTo>
                <a:cubicBezTo>
                  <a:pt x="2295066" y="554837"/>
                  <a:pt x="2352660" y="592119"/>
                  <a:pt x="2309862" y="543208"/>
                </a:cubicBezTo>
                <a:cubicBezTo>
                  <a:pt x="2295810" y="527148"/>
                  <a:pt x="2281438" y="511041"/>
                  <a:pt x="2264594" y="497940"/>
                </a:cubicBezTo>
                <a:cubicBezTo>
                  <a:pt x="2179301" y="431600"/>
                  <a:pt x="2284446" y="544951"/>
                  <a:pt x="2183113" y="443619"/>
                </a:cubicBezTo>
                <a:cubicBezTo>
                  <a:pt x="2172444" y="432950"/>
                  <a:pt x="2166622" y="418075"/>
                  <a:pt x="2155953" y="407406"/>
                </a:cubicBezTo>
                <a:cubicBezTo>
                  <a:pt x="2148259" y="399712"/>
                  <a:pt x="2136981" y="396464"/>
                  <a:pt x="2128792" y="389299"/>
                </a:cubicBezTo>
                <a:cubicBezTo>
                  <a:pt x="2112733" y="375247"/>
                  <a:pt x="2097186" y="360424"/>
                  <a:pt x="2083525" y="344031"/>
                </a:cubicBezTo>
                <a:cubicBezTo>
                  <a:pt x="1968197" y="205636"/>
                  <a:pt x="2104009" y="346407"/>
                  <a:pt x="1992990" y="235390"/>
                </a:cubicBezTo>
                <a:cubicBezTo>
                  <a:pt x="1982706" y="214820"/>
                  <a:pt x="1961369" y="169830"/>
                  <a:pt x="1947723" y="153909"/>
                </a:cubicBezTo>
                <a:cubicBezTo>
                  <a:pt x="1940642" y="145648"/>
                  <a:pt x="1929616" y="141838"/>
                  <a:pt x="1920563" y="135802"/>
                </a:cubicBezTo>
                <a:cubicBezTo>
                  <a:pt x="1911509" y="120713"/>
                  <a:pt x="1905093" y="103686"/>
                  <a:pt x="1893402" y="90534"/>
                </a:cubicBezTo>
                <a:cubicBezTo>
                  <a:pt x="1880564" y="76091"/>
                  <a:pt x="1863965" y="65401"/>
                  <a:pt x="1848135" y="54320"/>
                </a:cubicBezTo>
                <a:cubicBezTo>
                  <a:pt x="1817207" y="32671"/>
                  <a:pt x="1793092" y="20883"/>
                  <a:pt x="1757600" y="9053"/>
                </a:cubicBezTo>
                <a:cubicBezTo>
                  <a:pt x="1745796" y="5118"/>
                  <a:pt x="1733457" y="3018"/>
                  <a:pt x="1721386" y="0"/>
                </a:cubicBezTo>
                <a:cubicBezTo>
                  <a:pt x="1645941" y="3018"/>
                  <a:pt x="1570126" y="1009"/>
                  <a:pt x="1495050" y="9053"/>
                </a:cubicBezTo>
                <a:cubicBezTo>
                  <a:pt x="1484231" y="10212"/>
                  <a:pt x="1478491" y="24713"/>
                  <a:pt x="1467889" y="27160"/>
                </a:cubicBezTo>
                <a:cubicBezTo>
                  <a:pt x="1438337" y="33980"/>
                  <a:pt x="1407533" y="33195"/>
                  <a:pt x="1377355" y="36213"/>
                </a:cubicBezTo>
                <a:cubicBezTo>
                  <a:pt x="1358779" y="64078"/>
                  <a:pt x="1328770" y="96271"/>
                  <a:pt x="1368301" y="135802"/>
                </a:cubicBezTo>
                <a:cubicBezTo>
                  <a:pt x="1385505" y="153006"/>
                  <a:pt x="1416586" y="141837"/>
                  <a:pt x="1440729" y="144855"/>
                </a:cubicBezTo>
                <a:cubicBezTo>
                  <a:pt x="1449782" y="150891"/>
                  <a:pt x="1457888" y="158676"/>
                  <a:pt x="1467889" y="162962"/>
                </a:cubicBezTo>
                <a:cubicBezTo>
                  <a:pt x="1479326" y="167863"/>
                  <a:pt x="1493300" y="165842"/>
                  <a:pt x="1504103" y="172015"/>
                </a:cubicBezTo>
                <a:cubicBezTo>
                  <a:pt x="1515220" y="178367"/>
                  <a:pt x="1520406" y="192390"/>
                  <a:pt x="1531264" y="199176"/>
                </a:cubicBezTo>
                <a:cubicBezTo>
                  <a:pt x="1553993" y="213382"/>
                  <a:pt x="1586866" y="219867"/>
                  <a:pt x="1612745" y="226336"/>
                </a:cubicBezTo>
                <a:cubicBezTo>
                  <a:pt x="1582567" y="235390"/>
                  <a:pt x="1552568" y="245064"/>
                  <a:pt x="1522210" y="253497"/>
                </a:cubicBezTo>
                <a:cubicBezTo>
                  <a:pt x="1498233" y="260158"/>
                  <a:pt x="1472041" y="260475"/>
                  <a:pt x="1449783" y="271604"/>
                </a:cubicBezTo>
                <a:cubicBezTo>
                  <a:pt x="1440051" y="276470"/>
                  <a:pt x="1437443" y="289537"/>
                  <a:pt x="1431676" y="298764"/>
                </a:cubicBezTo>
                <a:cubicBezTo>
                  <a:pt x="1422350" y="313686"/>
                  <a:pt x="1416103" y="330788"/>
                  <a:pt x="1404515" y="344031"/>
                </a:cubicBezTo>
                <a:cubicBezTo>
                  <a:pt x="1394579" y="355387"/>
                  <a:pt x="1379758" y="361372"/>
                  <a:pt x="1368301" y="371192"/>
                </a:cubicBezTo>
                <a:cubicBezTo>
                  <a:pt x="1358580" y="379524"/>
                  <a:pt x="1350977" y="390155"/>
                  <a:pt x="1341141" y="398352"/>
                </a:cubicBezTo>
                <a:cubicBezTo>
                  <a:pt x="1332782" y="405318"/>
                  <a:pt x="1322835" y="410135"/>
                  <a:pt x="1313981" y="416459"/>
                </a:cubicBezTo>
                <a:cubicBezTo>
                  <a:pt x="1301703" y="425229"/>
                  <a:pt x="1289838" y="434566"/>
                  <a:pt x="1277767" y="443619"/>
                </a:cubicBezTo>
                <a:cubicBezTo>
                  <a:pt x="1264181" y="477585"/>
                  <a:pt x="1253156" y="497180"/>
                  <a:pt x="1250606" y="534154"/>
                </a:cubicBezTo>
                <a:cubicBezTo>
                  <a:pt x="1245618" y="606473"/>
                  <a:pt x="1246718" y="679131"/>
                  <a:pt x="1241553" y="751437"/>
                </a:cubicBezTo>
                <a:cubicBezTo>
                  <a:pt x="1240666" y="763848"/>
                  <a:pt x="1236868" y="776000"/>
                  <a:pt x="1232499" y="787651"/>
                </a:cubicBezTo>
                <a:cubicBezTo>
                  <a:pt x="1227760" y="800288"/>
                  <a:pt x="1222823" y="813326"/>
                  <a:pt x="1214392" y="823865"/>
                </a:cubicBezTo>
                <a:cubicBezTo>
                  <a:pt x="1198396" y="843861"/>
                  <a:pt x="1177375" y="859310"/>
                  <a:pt x="1160072" y="878186"/>
                </a:cubicBezTo>
                <a:cubicBezTo>
                  <a:pt x="1128740" y="912367"/>
                  <a:pt x="1089566" y="970457"/>
                  <a:pt x="1051430" y="995881"/>
                </a:cubicBezTo>
                <a:lnTo>
                  <a:pt x="997109" y="1032095"/>
                </a:lnTo>
                <a:cubicBezTo>
                  <a:pt x="991073" y="1041148"/>
                  <a:pt x="988945" y="1054836"/>
                  <a:pt x="979002" y="1059255"/>
                </a:cubicBezTo>
                <a:cubicBezTo>
                  <a:pt x="959502" y="1067922"/>
                  <a:pt x="936677" y="1064801"/>
                  <a:pt x="915628" y="1068309"/>
                </a:cubicBezTo>
                <a:cubicBezTo>
                  <a:pt x="900450" y="1070839"/>
                  <a:pt x="885450" y="1074344"/>
                  <a:pt x="870361" y="1077362"/>
                </a:cubicBezTo>
                <a:cubicBezTo>
                  <a:pt x="852254" y="1086415"/>
                  <a:pt x="835389" y="1098568"/>
                  <a:pt x="816040" y="1104522"/>
                </a:cubicBezTo>
                <a:cubicBezTo>
                  <a:pt x="795644" y="1110798"/>
                  <a:pt x="772479" y="1105651"/>
                  <a:pt x="752666" y="1113576"/>
                </a:cubicBezTo>
                <a:cubicBezTo>
                  <a:pt x="720468" y="1126455"/>
                  <a:pt x="652256" y="1177772"/>
                  <a:pt x="625917" y="1204111"/>
                </a:cubicBezTo>
                <a:cubicBezTo>
                  <a:pt x="615248" y="1214780"/>
                  <a:pt x="608693" y="1228969"/>
                  <a:pt x="598757" y="1240324"/>
                </a:cubicBezTo>
                <a:cubicBezTo>
                  <a:pt x="587515" y="1253172"/>
                  <a:pt x="573653" y="1263576"/>
                  <a:pt x="562543" y="1276538"/>
                </a:cubicBezTo>
                <a:cubicBezTo>
                  <a:pt x="555462" y="1284800"/>
                  <a:pt x="551517" y="1295437"/>
                  <a:pt x="544436" y="1303699"/>
                </a:cubicBezTo>
                <a:cubicBezTo>
                  <a:pt x="509875" y="1344019"/>
                  <a:pt x="516468" y="1332728"/>
                  <a:pt x="481062" y="1358019"/>
                </a:cubicBezTo>
                <a:cubicBezTo>
                  <a:pt x="468783" y="1366790"/>
                  <a:pt x="457949" y="1377694"/>
                  <a:pt x="444848" y="1385180"/>
                </a:cubicBezTo>
                <a:cubicBezTo>
                  <a:pt x="415553" y="1401920"/>
                  <a:pt x="354313" y="1430447"/>
                  <a:pt x="354313" y="1430447"/>
                </a:cubicBezTo>
                <a:cubicBezTo>
                  <a:pt x="348277" y="1442518"/>
                  <a:pt x="337168" y="1453199"/>
                  <a:pt x="336206" y="1466661"/>
                </a:cubicBezTo>
                <a:cubicBezTo>
                  <a:pt x="331611" y="1530990"/>
                  <a:pt x="345389" y="1566508"/>
                  <a:pt x="372420" y="1620570"/>
                </a:cubicBezTo>
                <a:cubicBezTo>
                  <a:pt x="377286" y="1630302"/>
                  <a:pt x="384491" y="1638677"/>
                  <a:pt x="390527" y="1647730"/>
                </a:cubicBezTo>
                <a:cubicBezTo>
                  <a:pt x="393909" y="1661259"/>
                  <a:pt x="415608" y="1755924"/>
                  <a:pt x="426741" y="1774479"/>
                </a:cubicBezTo>
                <a:cubicBezTo>
                  <a:pt x="460845" y="1831319"/>
                  <a:pt x="446032" y="1804007"/>
                  <a:pt x="472008" y="1855960"/>
                </a:cubicBezTo>
                <a:cubicBezTo>
                  <a:pt x="475026" y="1877085"/>
                  <a:pt x="476877" y="1898409"/>
                  <a:pt x="481062" y="1919334"/>
                </a:cubicBezTo>
                <a:cubicBezTo>
                  <a:pt x="482934" y="1928692"/>
                  <a:pt x="488045" y="1937179"/>
                  <a:pt x="490115" y="1946495"/>
                </a:cubicBezTo>
                <a:cubicBezTo>
                  <a:pt x="491962" y="1954804"/>
                  <a:pt x="503732" y="2034110"/>
                  <a:pt x="508222" y="2046083"/>
                </a:cubicBezTo>
                <a:cubicBezTo>
                  <a:pt x="512042" y="2056271"/>
                  <a:pt x="521463" y="2063511"/>
                  <a:pt x="526329" y="2073243"/>
                </a:cubicBezTo>
                <a:cubicBezTo>
                  <a:pt x="530597" y="2081779"/>
                  <a:pt x="532872" y="2091197"/>
                  <a:pt x="535383" y="2100404"/>
                </a:cubicBezTo>
                <a:cubicBezTo>
                  <a:pt x="541931" y="2124412"/>
                  <a:pt x="553489" y="2172831"/>
                  <a:pt x="553489" y="2172831"/>
                </a:cubicBezTo>
                <a:cubicBezTo>
                  <a:pt x="546844" y="2312385"/>
                  <a:pt x="566195" y="2359889"/>
                  <a:pt x="499169" y="2471596"/>
                </a:cubicBezTo>
                <a:cubicBezTo>
                  <a:pt x="470412" y="2519523"/>
                  <a:pt x="483645" y="2515829"/>
                  <a:pt x="435794" y="2534970"/>
                </a:cubicBezTo>
                <a:cubicBezTo>
                  <a:pt x="418073" y="2542058"/>
                  <a:pt x="381474" y="2553077"/>
                  <a:pt x="381474" y="2553077"/>
                </a:cubicBezTo>
                <a:cubicBezTo>
                  <a:pt x="318100" y="2550059"/>
                  <a:pt x="254307" y="2551893"/>
                  <a:pt x="191351" y="2544023"/>
                </a:cubicBezTo>
                <a:cubicBezTo>
                  <a:pt x="180554" y="2542673"/>
                  <a:pt x="174191" y="2530202"/>
                  <a:pt x="164190" y="2525916"/>
                </a:cubicBezTo>
                <a:cubicBezTo>
                  <a:pt x="152754" y="2521015"/>
                  <a:pt x="140048" y="2519881"/>
                  <a:pt x="127977" y="2516863"/>
                </a:cubicBezTo>
                <a:cubicBezTo>
                  <a:pt x="88745" y="2519881"/>
                  <a:pt x="48116" y="2515106"/>
                  <a:pt x="10282" y="2525916"/>
                </a:cubicBezTo>
                <a:cubicBezTo>
                  <a:pt x="1106" y="2528538"/>
                  <a:pt x="1228" y="2543534"/>
                  <a:pt x="1228" y="2553077"/>
                </a:cubicBezTo>
                <a:cubicBezTo>
                  <a:pt x="1228" y="2577408"/>
                  <a:pt x="-4917" y="2606506"/>
                  <a:pt x="10282" y="2625505"/>
                </a:cubicBezTo>
                <a:cubicBezTo>
                  <a:pt x="19782" y="2637380"/>
                  <a:pt x="111747" y="2649419"/>
                  <a:pt x="127977" y="2652665"/>
                </a:cubicBezTo>
                <a:cubicBezTo>
                  <a:pt x="140178" y="2655105"/>
                  <a:pt x="152272" y="2658143"/>
                  <a:pt x="164190" y="2661718"/>
                </a:cubicBezTo>
                <a:cubicBezTo>
                  <a:pt x="203239" y="2673433"/>
                  <a:pt x="221292" y="2678827"/>
                  <a:pt x="254725" y="2697932"/>
                </a:cubicBezTo>
                <a:cubicBezTo>
                  <a:pt x="264172" y="2703330"/>
                  <a:pt x="272438" y="2710641"/>
                  <a:pt x="281885" y="2716039"/>
                </a:cubicBezTo>
                <a:cubicBezTo>
                  <a:pt x="293603" y="2722735"/>
                  <a:pt x="306381" y="2727450"/>
                  <a:pt x="318099" y="2734146"/>
                </a:cubicBezTo>
                <a:cubicBezTo>
                  <a:pt x="327546" y="2739545"/>
                  <a:pt x="335528" y="2747387"/>
                  <a:pt x="345260" y="2752253"/>
                </a:cubicBezTo>
                <a:cubicBezTo>
                  <a:pt x="353796" y="2756521"/>
                  <a:pt x="363367" y="2758289"/>
                  <a:pt x="372420" y="2761307"/>
                </a:cubicBezTo>
                <a:cubicBezTo>
                  <a:pt x="396563" y="2758289"/>
                  <a:pt x="421982" y="2760568"/>
                  <a:pt x="444848" y="2752253"/>
                </a:cubicBezTo>
                <a:cubicBezTo>
                  <a:pt x="456880" y="2747878"/>
                  <a:pt x="460892" y="2731445"/>
                  <a:pt x="472008" y="2725093"/>
                </a:cubicBezTo>
                <a:cubicBezTo>
                  <a:pt x="482811" y="2718920"/>
                  <a:pt x="496151" y="2719057"/>
                  <a:pt x="508222" y="2716039"/>
                </a:cubicBezTo>
                <a:cubicBezTo>
                  <a:pt x="577632" y="2719057"/>
                  <a:pt x="647784" y="2714529"/>
                  <a:pt x="716452" y="2725093"/>
                </a:cubicBezTo>
                <a:cubicBezTo>
                  <a:pt x="729106" y="2727040"/>
                  <a:pt x="732755" y="2745467"/>
                  <a:pt x="743612" y="2752253"/>
                </a:cubicBezTo>
                <a:cubicBezTo>
                  <a:pt x="757393" y="2760866"/>
                  <a:pt x="774344" y="2763092"/>
                  <a:pt x="788880" y="2770360"/>
                </a:cubicBezTo>
                <a:cubicBezTo>
                  <a:pt x="798612" y="2775226"/>
                  <a:pt x="806987" y="2782431"/>
                  <a:pt x="816040" y="2788467"/>
                </a:cubicBezTo>
                <a:cubicBezTo>
                  <a:pt x="856535" y="2849208"/>
                  <a:pt x="808832" y="2789698"/>
                  <a:pt x="861307" y="2824681"/>
                </a:cubicBezTo>
                <a:cubicBezTo>
                  <a:pt x="926032" y="2867831"/>
                  <a:pt x="848092" y="2841746"/>
                  <a:pt x="924682" y="2860895"/>
                </a:cubicBezTo>
                <a:cubicBezTo>
                  <a:pt x="933735" y="2866931"/>
                  <a:pt x="942110" y="2874136"/>
                  <a:pt x="951842" y="2879002"/>
                </a:cubicBezTo>
                <a:cubicBezTo>
                  <a:pt x="1024690" y="2915427"/>
                  <a:pt x="971630" y="2876389"/>
                  <a:pt x="1051430" y="2924269"/>
                </a:cubicBezTo>
                <a:cubicBezTo>
                  <a:pt x="1079421" y="2941064"/>
                  <a:pt x="1103714" y="2963992"/>
                  <a:pt x="1132911" y="2978590"/>
                </a:cubicBezTo>
                <a:cubicBezTo>
                  <a:pt x="1144982" y="2984626"/>
                  <a:pt x="1157552" y="2989753"/>
                  <a:pt x="1169125" y="2996697"/>
                </a:cubicBezTo>
                <a:cubicBezTo>
                  <a:pt x="1187786" y="3007893"/>
                  <a:pt x="1203981" y="3023179"/>
                  <a:pt x="1223446" y="3032911"/>
                </a:cubicBezTo>
                <a:cubicBezTo>
                  <a:pt x="1235517" y="3038946"/>
                  <a:pt x="1247862" y="3044463"/>
                  <a:pt x="1259660" y="3051017"/>
                </a:cubicBezTo>
                <a:cubicBezTo>
                  <a:pt x="1298004" y="3072319"/>
                  <a:pt x="1321924" y="3089509"/>
                  <a:pt x="1359248" y="3114392"/>
                </a:cubicBezTo>
                <a:lnTo>
                  <a:pt x="1386408" y="3132499"/>
                </a:lnTo>
                <a:cubicBezTo>
                  <a:pt x="1395462" y="3138535"/>
                  <a:pt x="1404864" y="3144077"/>
                  <a:pt x="1413569" y="3150606"/>
                </a:cubicBezTo>
                <a:cubicBezTo>
                  <a:pt x="1425640" y="3159659"/>
                  <a:pt x="1436682" y="3170280"/>
                  <a:pt x="1449783" y="3177766"/>
                </a:cubicBezTo>
                <a:cubicBezTo>
                  <a:pt x="1458069" y="3182501"/>
                  <a:pt x="1468008" y="3183468"/>
                  <a:pt x="1476943" y="3186819"/>
                </a:cubicBezTo>
                <a:cubicBezTo>
                  <a:pt x="1492160" y="3192525"/>
                  <a:pt x="1507674" y="3197658"/>
                  <a:pt x="1522210" y="3204926"/>
                </a:cubicBezTo>
                <a:cubicBezTo>
                  <a:pt x="1531942" y="3209792"/>
                  <a:pt x="1539639" y="3218167"/>
                  <a:pt x="1549371" y="3223033"/>
                </a:cubicBezTo>
                <a:cubicBezTo>
                  <a:pt x="1563907" y="3230301"/>
                  <a:pt x="1579882" y="3234330"/>
                  <a:pt x="1594638" y="3241140"/>
                </a:cubicBezTo>
                <a:cubicBezTo>
                  <a:pt x="1619146" y="3252451"/>
                  <a:pt x="1642004" y="3267329"/>
                  <a:pt x="1667066" y="3277354"/>
                </a:cubicBezTo>
                <a:cubicBezTo>
                  <a:pt x="1682155" y="3283390"/>
                  <a:pt x="1697797" y="3288193"/>
                  <a:pt x="1712333" y="3295461"/>
                </a:cubicBezTo>
                <a:cubicBezTo>
                  <a:pt x="1744073" y="3311331"/>
                  <a:pt x="1752681" y="3325842"/>
                  <a:pt x="1784761" y="3331675"/>
                </a:cubicBezTo>
                <a:cubicBezTo>
                  <a:pt x="1804301" y="3335228"/>
                  <a:pt x="1922868" y="3348026"/>
                  <a:pt x="1938670" y="3349782"/>
                </a:cubicBezTo>
                <a:cubicBezTo>
                  <a:pt x="1956777" y="3340728"/>
                  <a:pt x="1984768" y="3341120"/>
                  <a:pt x="1992990" y="3322621"/>
                </a:cubicBezTo>
                <a:cubicBezTo>
                  <a:pt x="2000742" y="3305180"/>
                  <a:pt x="1974884" y="3268301"/>
                  <a:pt x="1974884" y="3268301"/>
                </a:cubicBezTo>
                <a:cubicBezTo>
                  <a:pt x="1980919" y="3253212"/>
                  <a:pt x="1985098" y="3237239"/>
                  <a:pt x="1992990" y="3223033"/>
                </a:cubicBezTo>
                <a:cubicBezTo>
                  <a:pt x="2015804" y="3181968"/>
                  <a:pt x="2028783" y="3182662"/>
                  <a:pt x="2065418" y="3150606"/>
                </a:cubicBezTo>
                <a:cubicBezTo>
                  <a:pt x="2114358" y="3107784"/>
                  <a:pt x="2068230" y="3135620"/>
                  <a:pt x="2128792" y="3105338"/>
                </a:cubicBezTo>
                <a:cubicBezTo>
                  <a:pt x="2186131" y="3108356"/>
                  <a:pt x="2243799" y="3107551"/>
                  <a:pt x="2300808" y="3114392"/>
                </a:cubicBezTo>
                <a:cubicBezTo>
                  <a:pt x="2319758" y="3116666"/>
                  <a:pt x="2336847" y="3127015"/>
                  <a:pt x="2355129" y="3132499"/>
                </a:cubicBezTo>
                <a:cubicBezTo>
                  <a:pt x="2367047" y="3136074"/>
                  <a:pt x="2379272" y="3138534"/>
                  <a:pt x="2391343" y="3141552"/>
                </a:cubicBezTo>
                <a:cubicBezTo>
                  <a:pt x="2445547" y="3177689"/>
                  <a:pt x="2408400" y="3155618"/>
                  <a:pt x="2509038" y="3195873"/>
                </a:cubicBezTo>
                <a:cubicBezTo>
                  <a:pt x="2524127" y="3201909"/>
                  <a:pt x="2538369" y="3210793"/>
                  <a:pt x="2554305" y="3213980"/>
                </a:cubicBezTo>
                <a:lnTo>
                  <a:pt x="2644840" y="3232087"/>
                </a:lnTo>
                <a:lnTo>
                  <a:pt x="2690107" y="3241140"/>
                </a:lnTo>
                <a:cubicBezTo>
                  <a:pt x="2747446" y="3238122"/>
                  <a:pt x="2805554" y="3241925"/>
                  <a:pt x="2862123" y="3232087"/>
                </a:cubicBezTo>
                <a:cubicBezTo>
                  <a:pt x="2913299" y="3223187"/>
                  <a:pt x="2900481" y="3184197"/>
                  <a:pt x="2889284" y="3150606"/>
                </a:cubicBezTo>
                <a:cubicBezTo>
                  <a:pt x="2885843" y="3140283"/>
                  <a:pt x="2876944" y="3132672"/>
                  <a:pt x="2871177" y="3123445"/>
                </a:cubicBezTo>
                <a:cubicBezTo>
                  <a:pt x="2861851" y="3108523"/>
                  <a:pt x="2854574" y="3092255"/>
                  <a:pt x="2844016" y="3078178"/>
                </a:cubicBezTo>
                <a:cubicBezTo>
                  <a:pt x="2836334" y="3067935"/>
                  <a:pt x="2825909" y="3060071"/>
                  <a:pt x="2816856" y="3051017"/>
                </a:cubicBezTo>
                <a:cubicBezTo>
                  <a:pt x="2794095" y="2982739"/>
                  <a:pt x="2824800" y="3066909"/>
                  <a:pt x="2789695" y="2996697"/>
                </a:cubicBezTo>
                <a:cubicBezTo>
                  <a:pt x="2752213" y="2921731"/>
                  <a:pt x="2814426" y="3020212"/>
                  <a:pt x="2762535" y="2942376"/>
                </a:cubicBezTo>
                <a:cubicBezTo>
                  <a:pt x="2765553" y="2921251"/>
                  <a:pt x="2765456" y="2899441"/>
                  <a:pt x="2771588" y="2879002"/>
                </a:cubicBezTo>
                <a:cubicBezTo>
                  <a:pt x="2774715" y="2868580"/>
                  <a:pt x="2784296" y="2861288"/>
                  <a:pt x="2789695" y="2851841"/>
                </a:cubicBezTo>
                <a:cubicBezTo>
                  <a:pt x="2796391" y="2840123"/>
                  <a:pt x="2801106" y="2827345"/>
                  <a:pt x="2807802" y="2815627"/>
                </a:cubicBezTo>
                <a:cubicBezTo>
                  <a:pt x="2813200" y="2806180"/>
                  <a:pt x="2820142" y="2797694"/>
                  <a:pt x="2825909" y="2788467"/>
                </a:cubicBezTo>
                <a:cubicBezTo>
                  <a:pt x="2835434" y="2773227"/>
                  <a:pt x="2858252" y="2725807"/>
                  <a:pt x="2880230" y="2716039"/>
                </a:cubicBezTo>
                <a:cubicBezTo>
                  <a:pt x="2897005" y="2708584"/>
                  <a:pt x="2916444" y="2710004"/>
                  <a:pt x="2934551" y="2706986"/>
                </a:cubicBezTo>
                <a:cubicBezTo>
                  <a:pt x="2943604" y="2703968"/>
                  <a:pt x="2952322" y="2699639"/>
                  <a:pt x="2961711" y="2697932"/>
                </a:cubicBezTo>
                <a:cubicBezTo>
                  <a:pt x="3037771" y="2684103"/>
                  <a:pt x="3014992" y="2696434"/>
                  <a:pt x="3070353" y="2679825"/>
                </a:cubicBezTo>
                <a:cubicBezTo>
                  <a:pt x="3088634" y="2674340"/>
                  <a:pt x="3107603" y="2670254"/>
                  <a:pt x="3124674" y="2661718"/>
                </a:cubicBezTo>
                <a:cubicBezTo>
                  <a:pt x="3136745" y="2655682"/>
                  <a:pt x="3147960" y="2647489"/>
                  <a:pt x="3160887" y="2643611"/>
                </a:cubicBezTo>
                <a:cubicBezTo>
                  <a:pt x="3178470" y="2638336"/>
                  <a:pt x="3197101" y="2637576"/>
                  <a:pt x="3215208" y="2634558"/>
                </a:cubicBezTo>
                <a:cubicBezTo>
                  <a:pt x="3314796" y="2637576"/>
                  <a:pt x="3414648" y="2635770"/>
                  <a:pt x="3513973" y="2643611"/>
                </a:cubicBezTo>
                <a:cubicBezTo>
                  <a:pt x="3560472" y="2647282"/>
                  <a:pt x="3556144" y="2665346"/>
                  <a:pt x="3586400" y="2688879"/>
                </a:cubicBezTo>
                <a:cubicBezTo>
                  <a:pt x="3603578" y="2702240"/>
                  <a:pt x="3621560" y="2714776"/>
                  <a:pt x="3640721" y="2725093"/>
                </a:cubicBezTo>
                <a:cubicBezTo>
                  <a:pt x="3642985" y="2726312"/>
                  <a:pt x="3711309" y="2757318"/>
                  <a:pt x="3731256" y="2761307"/>
                </a:cubicBezTo>
                <a:cubicBezTo>
                  <a:pt x="3752181" y="2765492"/>
                  <a:pt x="3773505" y="2767342"/>
                  <a:pt x="3794630" y="2770360"/>
                </a:cubicBezTo>
                <a:cubicBezTo>
                  <a:pt x="3809719" y="2776396"/>
                  <a:pt x="3823961" y="2785280"/>
                  <a:pt x="3839897" y="2788467"/>
                </a:cubicBezTo>
                <a:cubicBezTo>
                  <a:pt x="3869637" y="2794415"/>
                  <a:pt x="3900408" y="2793231"/>
                  <a:pt x="3930432" y="2797520"/>
                </a:cubicBezTo>
                <a:cubicBezTo>
                  <a:pt x="3942750" y="2799280"/>
                  <a:pt x="3954575" y="2803556"/>
                  <a:pt x="3966646" y="2806574"/>
                </a:cubicBezTo>
                <a:cubicBezTo>
                  <a:pt x="4012256" y="2852184"/>
                  <a:pt x="3974274" y="2822300"/>
                  <a:pt x="4048127" y="2851841"/>
                </a:cubicBezTo>
                <a:cubicBezTo>
                  <a:pt x="4209146" y="2916249"/>
                  <a:pt x="4123065" y="2895800"/>
                  <a:pt x="4220143" y="2915215"/>
                </a:cubicBezTo>
                <a:cubicBezTo>
                  <a:pt x="4307566" y="2871506"/>
                  <a:pt x="4227066" y="2924803"/>
                  <a:pt x="4265410" y="2752253"/>
                </a:cubicBezTo>
                <a:cubicBezTo>
                  <a:pt x="4267770" y="2741631"/>
                  <a:pt x="4282570" y="2738432"/>
                  <a:pt x="4292571" y="2734146"/>
                </a:cubicBezTo>
                <a:cubicBezTo>
                  <a:pt x="4304007" y="2729245"/>
                  <a:pt x="4316820" y="2728511"/>
                  <a:pt x="4328784" y="2725093"/>
                </a:cubicBezTo>
                <a:cubicBezTo>
                  <a:pt x="4337960" y="2722471"/>
                  <a:pt x="4346891" y="2719057"/>
                  <a:pt x="4355945" y="2716039"/>
                </a:cubicBezTo>
                <a:cubicBezTo>
                  <a:pt x="4452515" y="2719057"/>
                  <a:pt x="4549392" y="2716842"/>
                  <a:pt x="4645656" y="2725093"/>
                </a:cubicBezTo>
                <a:cubicBezTo>
                  <a:pt x="4656497" y="2726022"/>
                  <a:pt x="4665122" y="2735506"/>
                  <a:pt x="4672816" y="2743200"/>
                </a:cubicBezTo>
                <a:cubicBezTo>
                  <a:pt x="4694201" y="2764585"/>
                  <a:pt x="4691277" y="2781719"/>
                  <a:pt x="4709030" y="2806574"/>
                </a:cubicBezTo>
                <a:cubicBezTo>
                  <a:pt x="4716472" y="2816993"/>
                  <a:pt x="4727137" y="2824681"/>
                  <a:pt x="4736190" y="2833734"/>
                </a:cubicBezTo>
                <a:cubicBezTo>
                  <a:pt x="4766368" y="2824681"/>
                  <a:pt x="4798118" y="2819777"/>
                  <a:pt x="4826725" y="2806574"/>
                </a:cubicBezTo>
                <a:cubicBezTo>
                  <a:pt x="4878127" y="2782850"/>
                  <a:pt x="4828699" y="2775870"/>
                  <a:pt x="4881046" y="2770360"/>
                </a:cubicBezTo>
                <a:cubicBezTo>
                  <a:pt x="4929159" y="2765296"/>
                  <a:pt x="4977616" y="2764325"/>
                  <a:pt x="5025901" y="2761307"/>
                </a:cubicBezTo>
                <a:cubicBezTo>
                  <a:pt x="5075332" y="2771193"/>
                  <a:pt x="5102887" y="2772809"/>
                  <a:pt x="5143596" y="2788467"/>
                </a:cubicBezTo>
                <a:cubicBezTo>
                  <a:pt x="5173933" y="2800135"/>
                  <a:pt x="5202070" y="2819338"/>
                  <a:pt x="5234131" y="2824681"/>
                </a:cubicBezTo>
                <a:cubicBezTo>
                  <a:pt x="5303631" y="2836264"/>
                  <a:pt x="5270452" y="2830134"/>
                  <a:pt x="5333719" y="2842788"/>
                </a:cubicBezTo>
                <a:cubicBezTo>
                  <a:pt x="5382004" y="2839770"/>
                  <a:pt x="5431640" y="2845468"/>
                  <a:pt x="5478575" y="2833734"/>
                </a:cubicBezTo>
                <a:cubicBezTo>
                  <a:pt x="5495136" y="2829594"/>
                  <a:pt x="5503678" y="2810481"/>
                  <a:pt x="5514788" y="2797520"/>
                </a:cubicBezTo>
                <a:cubicBezTo>
                  <a:pt x="5590395" y="2709311"/>
                  <a:pt x="5465898" y="2837355"/>
                  <a:pt x="5560056" y="2743200"/>
                </a:cubicBezTo>
                <a:cubicBezTo>
                  <a:pt x="5572127" y="2719057"/>
                  <a:pt x="5610158" y="2693918"/>
                  <a:pt x="5596270" y="2670772"/>
                </a:cubicBezTo>
                <a:cubicBezTo>
                  <a:pt x="5587216" y="2655683"/>
                  <a:pt x="5581552" y="2637948"/>
                  <a:pt x="5569109" y="2625505"/>
                </a:cubicBezTo>
                <a:cubicBezTo>
                  <a:pt x="5547260" y="2603656"/>
                  <a:pt x="5507151" y="2585472"/>
                  <a:pt x="5478575" y="2571184"/>
                </a:cubicBezTo>
                <a:cubicBezTo>
                  <a:pt x="5472539" y="2562130"/>
                  <a:pt x="5468162" y="2551717"/>
                  <a:pt x="5460468" y="2544023"/>
                </a:cubicBezTo>
                <a:cubicBezTo>
                  <a:pt x="5449239" y="2532794"/>
                  <a:pt x="5412514" y="2509037"/>
                  <a:pt x="5397093" y="2498756"/>
                </a:cubicBezTo>
                <a:cubicBezTo>
                  <a:pt x="5392824" y="2485950"/>
                  <a:pt x="5378986" y="2446747"/>
                  <a:pt x="5378986" y="2435382"/>
                </a:cubicBezTo>
                <a:cubicBezTo>
                  <a:pt x="5378986" y="2410821"/>
                  <a:pt x="5382681" y="2328959"/>
                  <a:pt x="5397093" y="2290526"/>
                </a:cubicBezTo>
                <a:cubicBezTo>
                  <a:pt x="5401832" y="2277889"/>
                  <a:pt x="5410461" y="2266949"/>
                  <a:pt x="5415200" y="2254312"/>
                </a:cubicBezTo>
                <a:cubicBezTo>
                  <a:pt x="5419569" y="2242662"/>
                  <a:pt x="5419201" y="2229469"/>
                  <a:pt x="5424254" y="2218099"/>
                </a:cubicBezTo>
                <a:cubicBezTo>
                  <a:pt x="5431401" y="2202019"/>
                  <a:pt x="5444040" y="2188808"/>
                  <a:pt x="5451414" y="2172831"/>
                </a:cubicBezTo>
                <a:cubicBezTo>
                  <a:pt x="5482070" y="2106409"/>
                  <a:pt x="5474657" y="2113505"/>
                  <a:pt x="5487628" y="2055136"/>
                </a:cubicBezTo>
                <a:cubicBezTo>
                  <a:pt x="5513202" y="1940052"/>
                  <a:pt x="5478428" y="2110198"/>
                  <a:pt x="5505735" y="1973655"/>
                </a:cubicBezTo>
                <a:cubicBezTo>
                  <a:pt x="5502717" y="1964602"/>
                  <a:pt x="5503430" y="1953243"/>
                  <a:pt x="5496682" y="1946495"/>
                </a:cubicBezTo>
                <a:cubicBezTo>
                  <a:pt x="5484239" y="1934052"/>
                  <a:pt x="5467752" y="1925869"/>
                  <a:pt x="5451414" y="1919334"/>
                </a:cubicBezTo>
                <a:cubicBezTo>
                  <a:pt x="5437127" y="1913619"/>
                  <a:pt x="5421425" y="1912114"/>
                  <a:pt x="5406147" y="1910281"/>
                </a:cubicBezTo>
                <a:cubicBezTo>
                  <a:pt x="5345922" y="1903054"/>
                  <a:pt x="5285434" y="1898210"/>
                  <a:pt x="5225078" y="1892174"/>
                </a:cubicBezTo>
                <a:cubicBezTo>
                  <a:pt x="5213007" y="1883120"/>
                  <a:pt x="5201419" y="1873383"/>
                  <a:pt x="5188864" y="1865013"/>
                </a:cubicBezTo>
                <a:cubicBezTo>
                  <a:pt x="5174222" y="1855252"/>
                  <a:pt x="5156957" y="1849305"/>
                  <a:pt x="5143596" y="1837853"/>
                </a:cubicBezTo>
                <a:cubicBezTo>
                  <a:pt x="5135335" y="1830772"/>
                  <a:pt x="5133183" y="1818387"/>
                  <a:pt x="5125489" y="1810693"/>
                </a:cubicBezTo>
                <a:cubicBezTo>
                  <a:pt x="5117795" y="1802999"/>
                  <a:pt x="5107382" y="1798622"/>
                  <a:pt x="5098329" y="1792586"/>
                </a:cubicBezTo>
                <a:cubicBezTo>
                  <a:pt x="5078489" y="1762826"/>
                  <a:pt x="5080540" y="1771064"/>
                  <a:pt x="5071169" y="1738265"/>
                </a:cubicBezTo>
                <a:cubicBezTo>
                  <a:pt x="5067751" y="1726301"/>
                  <a:pt x="5069581" y="1712005"/>
                  <a:pt x="5062115" y="1702051"/>
                </a:cubicBezTo>
                <a:cubicBezTo>
                  <a:pt x="5041629" y="1674737"/>
                  <a:pt x="5013830" y="1653766"/>
                  <a:pt x="4989687" y="1629623"/>
                </a:cubicBezTo>
                <a:cubicBezTo>
                  <a:pt x="4980634" y="1620570"/>
                  <a:pt x="4975082" y="1604974"/>
                  <a:pt x="4962527" y="1602463"/>
                </a:cubicBezTo>
                <a:cubicBezTo>
                  <a:pt x="4950228" y="1600003"/>
                  <a:pt x="4895663" y="1589838"/>
                  <a:pt x="4881046" y="1584356"/>
                </a:cubicBezTo>
                <a:cubicBezTo>
                  <a:pt x="4796838" y="1552777"/>
                  <a:pt x="4901092" y="1575625"/>
                  <a:pt x="4790511" y="1557196"/>
                </a:cubicBezTo>
                <a:cubicBezTo>
                  <a:pt x="4771740" y="1544681"/>
                  <a:pt x="4748638" y="1531844"/>
                  <a:pt x="4736190" y="1511928"/>
                </a:cubicBezTo>
                <a:cubicBezTo>
                  <a:pt x="4728462" y="1499562"/>
                  <a:pt x="4715048" y="1457554"/>
                  <a:pt x="4709030" y="1439501"/>
                </a:cubicBezTo>
                <a:cubicBezTo>
                  <a:pt x="4706012" y="1421394"/>
                  <a:pt x="4709706" y="1400747"/>
                  <a:pt x="4699977" y="1385180"/>
                </a:cubicBezTo>
                <a:cubicBezTo>
                  <a:pt x="4692824" y="1373735"/>
                  <a:pt x="4677146" y="1368819"/>
                  <a:pt x="4663763" y="1367073"/>
                </a:cubicBezTo>
                <a:cubicBezTo>
                  <a:pt x="4606827" y="1359646"/>
                  <a:pt x="4549086" y="1361037"/>
                  <a:pt x="4491747" y="1358019"/>
                </a:cubicBezTo>
                <a:cubicBezTo>
                  <a:pt x="4476658" y="1351983"/>
                  <a:pt x="4461897" y="1345051"/>
                  <a:pt x="4446480" y="1339912"/>
                </a:cubicBezTo>
                <a:cubicBezTo>
                  <a:pt x="4434676" y="1335977"/>
                  <a:pt x="4421703" y="1335760"/>
                  <a:pt x="4410266" y="1330859"/>
                </a:cubicBezTo>
                <a:cubicBezTo>
                  <a:pt x="4400265" y="1326573"/>
                  <a:pt x="4392159" y="1318788"/>
                  <a:pt x="4383105" y="1312752"/>
                </a:cubicBezTo>
                <a:cubicBezTo>
                  <a:pt x="4386123" y="1264467"/>
                  <a:pt x="4386158" y="1215903"/>
                  <a:pt x="4392159" y="1167897"/>
                </a:cubicBezTo>
                <a:cubicBezTo>
                  <a:pt x="4395246" y="1143203"/>
                  <a:pt x="4404230" y="1119612"/>
                  <a:pt x="4410266" y="1095469"/>
                </a:cubicBezTo>
                <a:lnTo>
                  <a:pt x="4419319" y="1059255"/>
                </a:lnTo>
                <a:cubicBezTo>
                  <a:pt x="4364569" y="1022754"/>
                  <a:pt x="4419382" y="1053448"/>
                  <a:pt x="4319731" y="1032095"/>
                </a:cubicBezTo>
                <a:cubicBezTo>
                  <a:pt x="4301068" y="1028096"/>
                  <a:pt x="4283691" y="1019473"/>
                  <a:pt x="4265410" y="1013988"/>
                </a:cubicBezTo>
                <a:cubicBezTo>
                  <a:pt x="4253492" y="1010413"/>
                  <a:pt x="4241267" y="1007952"/>
                  <a:pt x="4229196" y="1004934"/>
                </a:cubicBezTo>
                <a:cubicBezTo>
                  <a:pt x="4175653" y="969238"/>
                  <a:pt x="4225698" y="1009090"/>
                  <a:pt x="4183929" y="950613"/>
                </a:cubicBezTo>
                <a:cubicBezTo>
                  <a:pt x="4176487" y="940194"/>
                  <a:pt x="4165101" y="933174"/>
                  <a:pt x="4156769" y="923453"/>
                </a:cubicBezTo>
                <a:cubicBezTo>
                  <a:pt x="4146949" y="911996"/>
                  <a:pt x="4140278" y="897909"/>
                  <a:pt x="4129608" y="887239"/>
                </a:cubicBezTo>
                <a:cubicBezTo>
                  <a:pt x="4121914" y="879545"/>
                  <a:pt x="4110807" y="876098"/>
                  <a:pt x="4102448" y="869132"/>
                </a:cubicBezTo>
                <a:cubicBezTo>
                  <a:pt x="4081027" y="851281"/>
                  <a:pt x="4066191" y="826110"/>
                  <a:pt x="4039074" y="814811"/>
                </a:cubicBezTo>
                <a:cubicBezTo>
                  <a:pt x="3994107" y="796075"/>
                  <a:pt x="3932111" y="792868"/>
                  <a:pt x="3885165" y="787651"/>
                </a:cubicBezTo>
                <a:cubicBezTo>
                  <a:pt x="3876111" y="778598"/>
                  <a:pt x="3866201" y="770327"/>
                  <a:pt x="3858004" y="760491"/>
                </a:cubicBezTo>
                <a:cubicBezTo>
                  <a:pt x="3845442" y="745416"/>
                  <a:pt x="3828601" y="714143"/>
                  <a:pt x="3821790" y="697116"/>
                </a:cubicBezTo>
                <a:cubicBezTo>
                  <a:pt x="3814702" y="679395"/>
                  <a:pt x="3807427" y="661511"/>
                  <a:pt x="3803684" y="642796"/>
                </a:cubicBezTo>
                <a:cubicBezTo>
                  <a:pt x="3800666" y="627707"/>
                  <a:pt x="3800880" y="611590"/>
                  <a:pt x="3794630" y="597528"/>
                </a:cubicBezTo>
                <a:cubicBezTo>
                  <a:pt x="3788502" y="583739"/>
                  <a:pt x="3776240" y="573592"/>
                  <a:pt x="3767470" y="561314"/>
                </a:cubicBezTo>
                <a:cubicBezTo>
                  <a:pt x="3761146" y="552460"/>
                  <a:pt x="3755399" y="543207"/>
                  <a:pt x="3749363" y="534154"/>
                </a:cubicBezTo>
                <a:cubicBezTo>
                  <a:pt x="3711745" y="364876"/>
                  <a:pt x="3753396" y="506005"/>
                  <a:pt x="3713149" y="425512"/>
                </a:cubicBezTo>
                <a:cubicBezTo>
                  <a:pt x="3708881" y="416976"/>
                  <a:pt x="3707854" y="407123"/>
                  <a:pt x="3704095" y="398352"/>
                </a:cubicBezTo>
                <a:cubicBezTo>
                  <a:pt x="3698778" y="385947"/>
                  <a:pt x="3743327" y="339505"/>
                  <a:pt x="3722202" y="334978"/>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26,669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9 Wards</a:t>
            </a:r>
          </a:p>
        </p:txBody>
      </p:sp>
      <p:sp>
        <p:nvSpPr>
          <p:cNvPr id="7" name="Freeform: Shape 6">
            <a:extLst>
              <a:ext uri="{FF2B5EF4-FFF2-40B4-BE49-F238E27FC236}">
                <a16:creationId xmlns:a16="http://schemas.microsoft.com/office/drawing/2014/main" id="{2B4ED35D-3D38-B958-B7B8-2055420090F5}"/>
              </a:ext>
            </a:extLst>
          </p:cNvPr>
          <p:cNvSpPr/>
          <p:nvPr/>
        </p:nvSpPr>
        <p:spPr>
          <a:xfrm>
            <a:off x="8084695" y="669956"/>
            <a:ext cx="3075645" cy="2939941"/>
          </a:xfrm>
          <a:custGeom>
            <a:avLst/>
            <a:gdLst>
              <a:gd name="connsiteX0" fmla="*/ 50 w 3075645"/>
              <a:gd name="connsiteY0" fmla="*/ 2716040 h 2939941"/>
              <a:gd name="connsiteX1" fmla="*/ 45317 w 3075645"/>
              <a:gd name="connsiteY1" fmla="*/ 2752254 h 2939941"/>
              <a:gd name="connsiteX2" fmla="*/ 108691 w 3075645"/>
              <a:gd name="connsiteY2" fmla="*/ 2815628 h 2939941"/>
              <a:gd name="connsiteX3" fmla="*/ 190172 w 3075645"/>
              <a:gd name="connsiteY3" fmla="*/ 2833735 h 2939941"/>
              <a:gd name="connsiteX4" fmla="*/ 271654 w 3075645"/>
              <a:gd name="connsiteY4" fmla="*/ 2842789 h 2939941"/>
              <a:gd name="connsiteX5" fmla="*/ 307867 w 3075645"/>
              <a:gd name="connsiteY5" fmla="*/ 2860895 h 2939941"/>
              <a:gd name="connsiteX6" fmla="*/ 335028 w 3075645"/>
              <a:gd name="connsiteY6" fmla="*/ 2869949 h 2939941"/>
              <a:gd name="connsiteX7" fmla="*/ 362188 w 3075645"/>
              <a:gd name="connsiteY7" fmla="*/ 2888056 h 2939941"/>
              <a:gd name="connsiteX8" fmla="*/ 416509 w 3075645"/>
              <a:gd name="connsiteY8" fmla="*/ 2906163 h 2939941"/>
              <a:gd name="connsiteX9" fmla="*/ 470830 w 3075645"/>
              <a:gd name="connsiteY9" fmla="*/ 2897109 h 2939941"/>
              <a:gd name="connsiteX10" fmla="*/ 443669 w 3075645"/>
              <a:gd name="connsiteY10" fmla="*/ 2815628 h 2939941"/>
              <a:gd name="connsiteX11" fmla="*/ 434616 w 3075645"/>
              <a:gd name="connsiteY11" fmla="*/ 2779414 h 2939941"/>
              <a:gd name="connsiteX12" fmla="*/ 470830 w 3075645"/>
              <a:gd name="connsiteY12" fmla="*/ 2688880 h 2939941"/>
              <a:gd name="connsiteX13" fmla="*/ 507044 w 3075645"/>
              <a:gd name="connsiteY13" fmla="*/ 2634559 h 2939941"/>
              <a:gd name="connsiteX14" fmla="*/ 534204 w 3075645"/>
              <a:gd name="connsiteY14" fmla="*/ 2625505 h 2939941"/>
              <a:gd name="connsiteX15" fmla="*/ 670006 w 3075645"/>
              <a:gd name="connsiteY15" fmla="*/ 2634559 h 2939941"/>
              <a:gd name="connsiteX16" fmla="*/ 715273 w 3075645"/>
              <a:gd name="connsiteY16" fmla="*/ 2688880 h 2939941"/>
              <a:gd name="connsiteX17" fmla="*/ 733380 w 3075645"/>
              <a:gd name="connsiteY17" fmla="*/ 2716040 h 2939941"/>
              <a:gd name="connsiteX18" fmla="*/ 769594 w 3075645"/>
              <a:gd name="connsiteY18" fmla="*/ 2725094 h 2939941"/>
              <a:gd name="connsiteX19" fmla="*/ 760541 w 3075645"/>
              <a:gd name="connsiteY19" fmla="*/ 2661719 h 2939941"/>
              <a:gd name="connsiteX20" fmla="*/ 787701 w 3075645"/>
              <a:gd name="connsiteY20" fmla="*/ 2652666 h 2939941"/>
              <a:gd name="connsiteX21" fmla="*/ 923503 w 3075645"/>
              <a:gd name="connsiteY21" fmla="*/ 2661719 h 2939941"/>
              <a:gd name="connsiteX22" fmla="*/ 977824 w 3075645"/>
              <a:gd name="connsiteY22" fmla="*/ 2697933 h 2939941"/>
              <a:gd name="connsiteX23" fmla="*/ 1004984 w 3075645"/>
              <a:gd name="connsiteY23" fmla="*/ 2716040 h 2939941"/>
              <a:gd name="connsiteX24" fmla="*/ 1032145 w 3075645"/>
              <a:gd name="connsiteY24" fmla="*/ 2743200 h 2939941"/>
              <a:gd name="connsiteX25" fmla="*/ 1059305 w 3075645"/>
              <a:gd name="connsiteY25" fmla="*/ 2761307 h 2939941"/>
              <a:gd name="connsiteX26" fmla="*/ 1095519 w 3075645"/>
              <a:gd name="connsiteY26" fmla="*/ 2797521 h 2939941"/>
              <a:gd name="connsiteX27" fmla="*/ 1131733 w 3075645"/>
              <a:gd name="connsiteY27" fmla="*/ 2815628 h 2939941"/>
              <a:gd name="connsiteX28" fmla="*/ 1158893 w 3075645"/>
              <a:gd name="connsiteY28" fmla="*/ 2833735 h 2939941"/>
              <a:gd name="connsiteX29" fmla="*/ 1258481 w 3075645"/>
              <a:gd name="connsiteY29" fmla="*/ 2851842 h 2939941"/>
              <a:gd name="connsiteX30" fmla="*/ 1312802 w 3075645"/>
              <a:gd name="connsiteY30" fmla="*/ 2869949 h 2939941"/>
              <a:gd name="connsiteX31" fmla="*/ 1349016 w 3075645"/>
              <a:gd name="connsiteY31" fmla="*/ 2879002 h 2939941"/>
              <a:gd name="connsiteX32" fmla="*/ 1394283 w 3075645"/>
              <a:gd name="connsiteY32" fmla="*/ 2897109 h 2939941"/>
              <a:gd name="connsiteX33" fmla="*/ 1430497 w 3075645"/>
              <a:gd name="connsiteY33" fmla="*/ 2933323 h 2939941"/>
              <a:gd name="connsiteX34" fmla="*/ 1548192 w 3075645"/>
              <a:gd name="connsiteY34" fmla="*/ 2897109 h 2939941"/>
              <a:gd name="connsiteX35" fmla="*/ 1584406 w 3075645"/>
              <a:gd name="connsiteY35" fmla="*/ 2888056 h 2939941"/>
              <a:gd name="connsiteX36" fmla="*/ 1711155 w 3075645"/>
              <a:gd name="connsiteY36" fmla="*/ 2851842 h 2939941"/>
              <a:gd name="connsiteX37" fmla="*/ 1756422 w 3075645"/>
              <a:gd name="connsiteY37" fmla="*/ 2824682 h 2939941"/>
              <a:gd name="connsiteX38" fmla="*/ 1810743 w 3075645"/>
              <a:gd name="connsiteY38" fmla="*/ 2806575 h 2939941"/>
              <a:gd name="connsiteX39" fmla="*/ 1837903 w 3075645"/>
              <a:gd name="connsiteY39" fmla="*/ 2788468 h 2939941"/>
              <a:gd name="connsiteX40" fmla="*/ 1874117 w 3075645"/>
              <a:gd name="connsiteY40" fmla="*/ 2770361 h 2939941"/>
              <a:gd name="connsiteX41" fmla="*/ 1910331 w 3075645"/>
              <a:gd name="connsiteY41" fmla="*/ 2743200 h 2939941"/>
              <a:gd name="connsiteX42" fmla="*/ 1991812 w 3075645"/>
              <a:gd name="connsiteY42" fmla="*/ 2706987 h 2939941"/>
              <a:gd name="connsiteX43" fmla="*/ 2055186 w 3075645"/>
              <a:gd name="connsiteY43" fmla="*/ 2643612 h 2939941"/>
              <a:gd name="connsiteX44" fmla="*/ 2082347 w 3075645"/>
              <a:gd name="connsiteY44" fmla="*/ 2462543 h 2939941"/>
              <a:gd name="connsiteX45" fmla="*/ 2118560 w 3075645"/>
              <a:gd name="connsiteY45" fmla="*/ 2362955 h 2939941"/>
              <a:gd name="connsiteX46" fmla="*/ 2200042 w 3075645"/>
              <a:gd name="connsiteY46" fmla="*/ 2326741 h 2939941"/>
              <a:gd name="connsiteX47" fmla="*/ 2236255 w 3075645"/>
              <a:gd name="connsiteY47" fmla="*/ 2308634 h 2939941"/>
              <a:gd name="connsiteX48" fmla="*/ 2263416 w 3075645"/>
              <a:gd name="connsiteY48" fmla="*/ 2281474 h 2939941"/>
              <a:gd name="connsiteX49" fmla="*/ 2335844 w 3075645"/>
              <a:gd name="connsiteY49" fmla="*/ 2227153 h 2939941"/>
              <a:gd name="connsiteX50" fmla="*/ 2417325 w 3075645"/>
              <a:gd name="connsiteY50" fmla="*/ 2163779 h 2939941"/>
              <a:gd name="connsiteX51" fmla="*/ 2489753 w 3075645"/>
              <a:gd name="connsiteY51" fmla="*/ 2145672 h 2939941"/>
              <a:gd name="connsiteX52" fmla="*/ 2507859 w 3075645"/>
              <a:gd name="connsiteY52" fmla="*/ 2118511 h 2939941"/>
              <a:gd name="connsiteX53" fmla="*/ 2571234 w 3075645"/>
              <a:gd name="connsiteY53" fmla="*/ 2009870 h 2939941"/>
              <a:gd name="connsiteX54" fmla="*/ 2598394 w 3075645"/>
              <a:gd name="connsiteY54" fmla="*/ 2000816 h 2939941"/>
              <a:gd name="connsiteX55" fmla="*/ 2634608 w 3075645"/>
              <a:gd name="connsiteY55" fmla="*/ 2009870 h 2939941"/>
              <a:gd name="connsiteX56" fmla="*/ 2716089 w 3075645"/>
              <a:gd name="connsiteY56" fmla="*/ 1846907 h 2939941"/>
              <a:gd name="connsiteX57" fmla="*/ 2752303 w 3075645"/>
              <a:gd name="connsiteY57" fmla="*/ 1765426 h 2939941"/>
              <a:gd name="connsiteX58" fmla="*/ 2779463 w 3075645"/>
              <a:gd name="connsiteY58" fmla="*/ 1674892 h 2939941"/>
              <a:gd name="connsiteX59" fmla="*/ 2824731 w 3075645"/>
              <a:gd name="connsiteY59" fmla="*/ 1647731 h 2939941"/>
              <a:gd name="connsiteX60" fmla="*/ 2860945 w 3075645"/>
              <a:gd name="connsiteY60" fmla="*/ 1620571 h 2939941"/>
              <a:gd name="connsiteX61" fmla="*/ 2906212 w 3075645"/>
              <a:gd name="connsiteY61" fmla="*/ 1593410 h 2939941"/>
              <a:gd name="connsiteX62" fmla="*/ 3023907 w 3075645"/>
              <a:gd name="connsiteY62" fmla="*/ 1502876 h 2939941"/>
              <a:gd name="connsiteX63" fmla="*/ 3060121 w 3075645"/>
              <a:gd name="connsiteY63" fmla="*/ 1457608 h 2939941"/>
              <a:gd name="connsiteX64" fmla="*/ 3060121 w 3075645"/>
              <a:gd name="connsiteY64" fmla="*/ 1258432 h 2939941"/>
              <a:gd name="connsiteX65" fmla="*/ 3051067 w 3075645"/>
              <a:gd name="connsiteY65" fmla="*/ 1213165 h 2939941"/>
              <a:gd name="connsiteX66" fmla="*/ 3032960 w 3075645"/>
              <a:gd name="connsiteY66" fmla="*/ 1176951 h 2939941"/>
              <a:gd name="connsiteX67" fmla="*/ 3023907 w 3075645"/>
              <a:gd name="connsiteY67" fmla="*/ 1149791 h 2939941"/>
              <a:gd name="connsiteX68" fmla="*/ 3014854 w 3075645"/>
              <a:gd name="connsiteY68" fmla="*/ 1095470 h 2939941"/>
              <a:gd name="connsiteX69" fmla="*/ 2987693 w 3075645"/>
              <a:gd name="connsiteY69" fmla="*/ 1013989 h 2939941"/>
              <a:gd name="connsiteX70" fmla="*/ 2960533 w 3075645"/>
              <a:gd name="connsiteY70" fmla="*/ 869133 h 2939941"/>
              <a:gd name="connsiteX71" fmla="*/ 2942426 w 3075645"/>
              <a:gd name="connsiteY71" fmla="*/ 796705 h 2939941"/>
              <a:gd name="connsiteX72" fmla="*/ 2906212 w 3075645"/>
              <a:gd name="connsiteY72" fmla="*/ 778598 h 2939941"/>
              <a:gd name="connsiteX73" fmla="*/ 2888105 w 3075645"/>
              <a:gd name="connsiteY73" fmla="*/ 733331 h 2939941"/>
              <a:gd name="connsiteX74" fmla="*/ 2851891 w 3075645"/>
              <a:gd name="connsiteY74" fmla="*/ 706171 h 2939941"/>
              <a:gd name="connsiteX75" fmla="*/ 2815677 w 3075645"/>
              <a:gd name="connsiteY75" fmla="*/ 669957 h 2939941"/>
              <a:gd name="connsiteX76" fmla="*/ 2797570 w 3075645"/>
              <a:gd name="connsiteY76" fmla="*/ 642796 h 2939941"/>
              <a:gd name="connsiteX77" fmla="*/ 2761356 w 3075645"/>
              <a:gd name="connsiteY77" fmla="*/ 606583 h 2939941"/>
              <a:gd name="connsiteX78" fmla="*/ 2734196 w 3075645"/>
              <a:gd name="connsiteY78" fmla="*/ 561315 h 2939941"/>
              <a:gd name="connsiteX79" fmla="*/ 2661768 w 3075645"/>
              <a:gd name="connsiteY79" fmla="*/ 516048 h 2939941"/>
              <a:gd name="connsiteX80" fmla="*/ 2625555 w 3075645"/>
              <a:gd name="connsiteY80" fmla="*/ 497941 h 2939941"/>
              <a:gd name="connsiteX81" fmla="*/ 2589341 w 3075645"/>
              <a:gd name="connsiteY81" fmla="*/ 425513 h 2939941"/>
              <a:gd name="connsiteX82" fmla="*/ 2580287 w 3075645"/>
              <a:gd name="connsiteY82" fmla="*/ 389299 h 2939941"/>
              <a:gd name="connsiteX83" fmla="*/ 2553127 w 3075645"/>
              <a:gd name="connsiteY83" fmla="*/ 371193 h 2939941"/>
              <a:gd name="connsiteX84" fmla="*/ 2516913 w 3075645"/>
              <a:gd name="connsiteY84" fmla="*/ 334979 h 2939941"/>
              <a:gd name="connsiteX85" fmla="*/ 2489753 w 3075645"/>
              <a:gd name="connsiteY85" fmla="*/ 280658 h 2939941"/>
              <a:gd name="connsiteX86" fmla="*/ 2462592 w 3075645"/>
              <a:gd name="connsiteY86" fmla="*/ 226337 h 2939941"/>
              <a:gd name="connsiteX87" fmla="*/ 2426378 w 3075645"/>
              <a:gd name="connsiteY87" fmla="*/ 190123 h 2939941"/>
              <a:gd name="connsiteX88" fmla="*/ 2408271 w 3075645"/>
              <a:gd name="connsiteY88" fmla="*/ 162963 h 2939941"/>
              <a:gd name="connsiteX89" fmla="*/ 2381111 w 3075645"/>
              <a:gd name="connsiteY89" fmla="*/ 153909 h 2939941"/>
              <a:gd name="connsiteX90" fmla="*/ 2344897 w 3075645"/>
              <a:gd name="connsiteY90" fmla="*/ 135802 h 2939941"/>
              <a:gd name="connsiteX91" fmla="*/ 2317737 w 3075645"/>
              <a:gd name="connsiteY91" fmla="*/ 126749 h 2939941"/>
              <a:gd name="connsiteX92" fmla="*/ 2272469 w 3075645"/>
              <a:gd name="connsiteY92" fmla="*/ 99589 h 2939941"/>
              <a:gd name="connsiteX93" fmla="*/ 2200042 w 3075645"/>
              <a:gd name="connsiteY93" fmla="*/ 108642 h 2939941"/>
              <a:gd name="connsiteX94" fmla="*/ 2172881 w 3075645"/>
              <a:gd name="connsiteY94" fmla="*/ 126749 h 2939941"/>
              <a:gd name="connsiteX95" fmla="*/ 2100454 w 3075645"/>
              <a:gd name="connsiteY95" fmla="*/ 190123 h 2939941"/>
              <a:gd name="connsiteX96" fmla="*/ 2082347 w 3075645"/>
              <a:gd name="connsiteY96" fmla="*/ 217284 h 2939941"/>
              <a:gd name="connsiteX97" fmla="*/ 2046133 w 3075645"/>
              <a:gd name="connsiteY97" fmla="*/ 226337 h 2939941"/>
              <a:gd name="connsiteX98" fmla="*/ 1738315 w 3075645"/>
              <a:gd name="connsiteY98" fmla="*/ 217284 h 2939941"/>
              <a:gd name="connsiteX99" fmla="*/ 1711155 w 3075645"/>
              <a:gd name="connsiteY99" fmla="*/ 208230 h 2939941"/>
              <a:gd name="connsiteX100" fmla="*/ 1674941 w 3075645"/>
              <a:gd name="connsiteY100" fmla="*/ 172016 h 2939941"/>
              <a:gd name="connsiteX101" fmla="*/ 1566299 w 3075645"/>
              <a:gd name="connsiteY101" fmla="*/ 72428 h 2939941"/>
              <a:gd name="connsiteX102" fmla="*/ 1539139 w 3075645"/>
              <a:gd name="connsiteY102" fmla="*/ 45268 h 2939941"/>
              <a:gd name="connsiteX103" fmla="*/ 1475764 w 3075645"/>
              <a:gd name="connsiteY103" fmla="*/ 18107 h 2939941"/>
              <a:gd name="connsiteX104" fmla="*/ 1412390 w 3075645"/>
              <a:gd name="connsiteY104" fmla="*/ 0 h 2939941"/>
              <a:gd name="connsiteX105" fmla="*/ 1294695 w 3075645"/>
              <a:gd name="connsiteY105" fmla="*/ 36214 h 2939941"/>
              <a:gd name="connsiteX106" fmla="*/ 1276588 w 3075645"/>
              <a:gd name="connsiteY106" fmla="*/ 63375 h 2939941"/>
              <a:gd name="connsiteX107" fmla="*/ 1267535 w 3075645"/>
              <a:gd name="connsiteY107" fmla="*/ 117695 h 2939941"/>
              <a:gd name="connsiteX108" fmla="*/ 1240374 w 3075645"/>
              <a:gd name="connsiteY108" fmla="*/ 380246 h 2939941"/>
              <a:gd name="connsiteX109" fmla="*/ 1167947 w 3075645"/>
              <a:gd name="connsiteY109" fmla="*/ 452674 h 2939941"/>
              <a:gd name="connsiteX110" fmla="*/ 1131733 w 3075645"/>
              <a:gd name="connsiteY110" fmla="*/ 461727 h 2939941"/>
              <a:gd name="connsiteX111" fmla="*/ 1104572 w 3075645"/>
              <a:gd name="connsiteY111" fmla="*/ 488888 h 2939941"/>
              <a:gd name="connsiteX112" fmla="*/ 1077412 w 3075645"/>
              <a:gd name="connsiteY112" fmla="*/ 497941 h 2939941"/>
              <a:gd name="connsiteX113" fmla="*/ 1041198 w 3075645"/>
              <a:gd name="connsiteY113" fmla="*/ 516048 h 2939941"/>
              <a:gd name="connsiteX114" fmla="*/ 977824 w 3075645"/>
              <a:gd name="connsiteY114" fmla="*/ 579422 h 2939941"/>
              <a:gd name="connsiteX115" fmla="*/ 959717 w 3075645"/>
              <a:gd name="connsiteY115" fmla="*/ 633743 h 2939941"/>
              <a:gd name="connsiteX116" fmla="*/ 932556 w 3075645"/>
              <a:gd name="connsiteY116" fmla="*/ 651850 h 2939941"/>
              <a:gd name="connsiteX117" fmla="*/ 914450 w 3075645"/>
              <a:gd name="connsiteY117" fmla="*/ 724278 h 2939941"/>
              <a:gd name="connsiteX118" fmla="*/ 887289 w 3075645"/>
              <a:gd name="connsiteY118" fmla="*/ 733331 h 2939941"/>
              <a:gd name="connsiteX119" fmla="*/ 860129 w 3075645"/>
              <a:gd name="connsiteY119" fmla="*/ 769545 h 2939941"/>
              <a:gd name="connsiteX120" fmla="*/ 851075 w 3075645"/>
              <a:gd name="connsiteY120" fmla="*/ 814812 h 2939941"/>
              <a:gd name="connsiteX121" fmla="*/ 814861 w 3075645"/>
              <a:gd name="connsiteY121" fmla="*/ 832919 h 2939941"/>
              <a:gd name="connsiteX122" fmla="*/ 787701 w 3075645"/>
              <a:gd name="connsiteY122" fmla="*/ 851026 h 2939941"/>
              <a:gd name="connsiteX123" fmla="*/ 760541 w 3075645"/>
              <a:gd name="connsiteY123" fmla="*/ 905347 h 2939941"/>
              <a:gd name="connsiteX124" fmla="*/ 715273 w 3075645"/>
              <a:gd name="connsiteY124" fmla="*/ 914400 h 2939941"/>
              <a:gd name="connsiteX125" fmla="*/ 642846 w 3075645"/>
              <a:gd name="connsiteY125" fmla="*/ 932507 h 2939941"/>
              <a:gd name="connsiteX126" fmla="*/ 615685 w 3075645"/>
              <a:gd name="connsiteY126" fmla="*/ 950614 h 2939941"/>
              <a:gd name="connsiteX127" fmla="*/ 561364 w 3075645"/>
              <a:gd name="connsiteY127" fmla="*/ 1050202 h 2939941"/>
              <a:gd name="connsiteX128" fmla="*/ 543257 w 3075645"/>
              <a:gd name="connsiteY128" fmla="*/ 1140737 h 2939941"/>
              <a:gd name="connsiteX129" fmla="*/ 552311 w 3075645"/>
              <a:gd name="connsiteY129" fmla="*/ 1195058 h 2939941"/>
              <a:gd name="connsiteX130" fmla="*/ 606632 w 3075645"/>
              <a:gd name="connsiteY130" fmla="*/ 1240325 h 2939941"/>
              <a:gd name="connsiteX131" fmla="*/ 579471 w 3075645"/>
              <a:gd name="connsiteY131" fmla="*/ 1493822 h 2939941"/>
              <a:gd name="connsiteX132" fmla="*/ 561364 w 3075645"/>
              <a:gd name="connsiteY132" fmla="*/ 1530036 h 2939941"/>
              <a:gd name="connsiteX133" fmla="*/ 570418 w 3075645"/>
              <a:gd name="connsiteY133" fmla="*/ 1593410 h 2939941"/>
              <a:gd name="connsiteX134" fmla="*/ 570418 w 3075645"/>
              <a:gd name="connsiteY134" fmla="*/ 1629624 h 2939941"/>
              <a:gd name="connsiteX135" fmla="*/ 516097 w 3075645"/>
              <a:gd name="connsiteY135" fmla="*/ 1584357 h 2939941"/>
              <a:gd name="connsiteX136" fmla="*/ 488937 w 3075645"/>
              <a:gd name="connsiteY136" fmla="*/ 1575303 h 2939941"/>
              <a:gd name="connsiteX137" fmla="*/ 461776 w 3075645"/>
              <a:gd name="connsiteY137" fmla="*/ 1584357 h 2939941"/>
              <a:gd name="connsiteX138" fmla="*/ 488937 w 3075645"/>
              <a:gd name="connsiteY138" fmla="*/ 1665838 h 2939941"/>
              <a:gd name="connsiteX139" fmla="*/ 479883 w 3075645"/>
              <a:gd name="connsiteY139" fmla="*/ 1792587 h 2939941"/>
              <a:gd name="connsiteX140" fmla="*/ 380295 w 3075645"/>
              <a:gd name="connsiteY140" fmla="*/ 1801640 h 2939941"/>
              <a:gd name="connsiteX141" fmla="*/ 316921 w 3075645"/>
              <a:gd name="connsiteY141" fmla="*/ 1865014 h 2939941"/>
              <a:gd name="connsiteX142" fmla="*/ 307867 w 3075645"/>
              <a:gd name="connsiteY142" fmla="*/ 2037030 h 2939941"/>
              <a:gd name="connsiteX143" fmla="*/ 298814 w 3075645"/>
              <a:gd name="connsiteY143" fmla="*/ 2073244 h 2939941"/>
              <a:gd name="connsiteX144" fmla="*/ 271654 w 3075645"/>
              <a:gd name="connsiteY144" fmla="*/ 2109458 h 2939941"/>
              <a:gd name="connsiteX145" fmla="*/ 226386 w 3075645"/>
              <a:gd name="connsiteY145" fmla="*/ 2136618 h 2939941"/>
              <a:gd name="connsiteX146" fmla="*/ 199226 w 3075645"/>
              <a:gd name="connsiteY146" fmla="*/ 2154725 h 2939941"/>
              <a:gd name="connsiteX147" fmla="*/ 54370 w 3075645"/>
              <a:gd name="connsiteY147" fmla="*/ 2163779 h 2939941"/>
              <a:gd name="connsiteX148" fmla="*/ 63424 w 3075645"/>
              <a:gd name="connsiteY148" fmla="*/ 2263367 h 2939941"/>
              <a:gd name="connsiteX149" fmla="*/ 99638 w 3075645"/>
              <a:gd name="connsiteY149" fmla="*/ 2326741 h 2939941"/>
              <a:gd name="connsiteX150" fmla="*/ 135852 w 3075645"/>
              <a:gd name="connsiteY150" fmla="*/ 2417276 h 2939941"/>
              <a:gd name="connsiteX151" fmla="*/ 163012 w 3075645"/>
              <a:gd name="connsiteY151" fmla="*/ 2435383 h 2939941"/>
              <a:gd name="connsiteX152" fmla="*/ 190172 w 3075645"/>
              <a:gd name="connsiteY152" fmla="*/ 2471596 h 2939941"/>
              <a:gd name="connsiteX153" fmla="*/ 144905 w 3075645"/>
              <a:gd name="connsiteY153" fmla="*/ 2643612 h 2939941"/>
              <a:gd name="connsiteX154" fmla="*/ 108691 w 3075645"/>
              <a:gd name="connsiteY154" fmla="*/ 2652666 h 2939941"/>
              <a:gd name="connsiteX155" fmla="*/ 81531 w 3075645"/>
              <a:gd name="connsiteY155" fmla="*/ 2670773 h 2939941"/>
              <a:gd name="connsiteX156" fmla="*/ 54370 w 3075645"/>
              <a:gd name="connsiteY156" fmla="*/ 2679826 h 2939941"/>
              <a:gd name="connsiteX157" fmla="*/ 50 w 3075645"/>
              <a:gd name="connsiteY157" fmla="*/ 2716040 h 2939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3075645" h="2939941">
                <a:moveTo>
                  <a:pt x="50" y="2716040"/>
                </a:moveTo>
                <a:cubicBezTo>
                  <a:pt x="-1459" y="2728111"/>
                  <a:pt x="31073" y="2739197"/>
                  <a:pt x="45317" y="2752254"/>
                </a:cubicBezTo>
                <a:cubicBezTo>
                  <a:pt x="67339" y="2772441"/>
                  <a:pt x="79708" y="2808382"/>
                  <a:pt x="108691" y="2815628"/>
                </a:cubicBezTo>
                <a:cubicBezTo>
                  <a:pt x="135056" y="2822220"/>
                  <a:pt x="163345" y="2829903"/>
                  <a:pt x="190172" y="2833735"/>
                </a:cubicBezTo>
                <a:cubicBezTo>
                  <a:pt x="217225" y="2837600"/>
                  <a:pt x="244493" y="2839771"/>
                  <a:pt x="271654" y="2842789"/>
                </a:cubicBezTo>
                <a:cubicBezTo>
                  <a:pt x="283725" y="2848824"/>
                  <a:pt x="295462" y="2855579"/>
                  <a:pt x="307867" y="2860895"/>
                </a:cubicBezTo>
                <a:cubicBezTo>
                  <a:pt x="316639" y="2864654"/>
                  <a:pt x="326492" y="2865681"/>
                  <a:pt x="335028" y="2869949"/>
                </a:cubicBezTo>
                <a:cubicBezTo>
                  <a:pt x="344760" y="2874815"/>
                  <a:pt x="352245" y="2883637"/>
                  <a:pt x="362188" y="2888056"/>
                </a:cubicBezTo>
                <a:cubicBezTo>
                  <a:pt x="379629" y="2895808"/>
                  <a:pt x="416509" y="2906163"/>
                  <a:pt x="416509" y="2906163"/>
                </a:cubicBezTo>
                <a:cubicBezTo>
                  <a:pt x="434616" y="2903145"/>
                  <a:pt x="460160" y="2912047"/>
                  <a:pt x="470830" y="2897109"/>
                </a:cubicBezTo>
                <a:cubicBezTo>
                  <a:pt x="487653" y="2873556"/>
                  <a:pt x="455559" y="2833463"/>
                  <a:pt x="443669" y="2815628"/>
                </a:cubicBezTo>
                <a:cubicBezTo>
                  <a:pt x="440651" y="2803557"/>
                  <a:pt x="433378" y="2791795"/>
                  <a:pt x="434616" y="2779414"/>
                </a:cubicBezTo>
                <a:cubicBezTo>
                  <a:pt x="438200" y="2743575"/>
                  <a:pt x="457475" y="2720043"/>
                  <a:pt x="470830" y="2688880"/>
                </a:cubicBezTo>
                <a:cubicBezTo>
                  <a:pt x="484119" y="2657871"/>
                  <a:pt x="472883" y="2657333"/>
                  <a:pt x="507044" y="2634559"/>
                </a:cubicBezTo>
                <a:cubicBezTo>
                  <a:pt x="514984" y="2629265"/>
                  <a:pt x="525151" y="2628523"/>
                  <a:pt x="534204" y="2625505"/>
                </a:cubicBezTo>
                <a:cubicBezTo>
                  <a:pt x="579471" y="2628523"/>
                  <a:pt x="625255" y="2627100"/>
                  <a:pt x="670006" y="2634559"/>
                </a:cubicBezTo>
                <a:cubicBezTo>
                  <a:pt x="699197" y="2639424"/>
                  <a:pt x="703710" y="2668644"/>
                  <a:pt x="715273" y="2688880"/>
                </a:cubicBezTo>
                <a:cubicBezTo>
                  <a:pt x="720671" y="2698327"/>
                  <a:pt x="724327" y="2710004"/>
                  <a:pt x="733380" y="2716040"/>
                </a:cubicBezTo>
                <a:cubicBezTo>
                  <a:pt x="743733" y="2722942"/>
                  <a:pt x="757523" y="2722076"/>
                  <a:pt x="769594" y="2725094"/>
                </a:cubicBezTo>
                <a:cubicBezTo>
                  <a:pt x="766576" y="2703969"/>
                  <a:pt x="755365" y="2682421"/>
                  <a:pt x="760541" y="2661719"/>
                </a:cubicBezTo>
                <a:cubicBezTo>
                  <a:pt x="762856" y="2652461"/>
                  <a:pt x="778158" y="2652666"/>
                  <a:pt x="787701" y="2652666"/>
                </a:cubicBezTo>
                <a:cubicBezTo>
                  <a:pt x="833069" y="2652666"/>
                  <a:pt x="878236" y="2658701"/>
                  <a:pt x="923503" y="2661719"/>
                </a:cubicBezTo>
                <a:cubicBezTo>
                  <a:pt x="971233" y="2677630"/>
                  <a:pt x="932613" y="2660258"/>
                  <a:pt x="977824" y="2697933"/>
                </a:cubicBezTo>
                <a:cubicBezTo>
                  <a:pt x="986183" y="2704899"/>
                  <a:pt x="996625" y="2709074"/>
                  <a:pt x="1004984" y="2716040"/>
                </a:cubicBezTo>
                <a:cubicBezTo>
                  <a:pt x="1014820" y="2724237"/>
                  <a:pt x="1022309" y="2735003"/>
                  <a:pt x="1032145" y="2743200"/>
                </a:cubicBezTo>
                <a:cubicBezTo>
                  <a:pt x="1040504" y="2750166"/>
                  <a:pt x="1051044" y="2754226"/>
                  <a:pt x="1059305" y="2761307"/>
                </a:cubicBezTo>
                <a:cubicBezTo>
                  <a:pt x="1072267" y="2772417"/>
                  <a:pt x="1081862" y="2787278"/>
                  <a:pt x="1095519" y="2797521"/>
                </a:cubicBezTo>
                <a:cubicBezTo>
                  <a:pt x="1106316" y="2805619"/>
                  <a:pt x="1120015" y="2808932"/>
                  <a:pt x="1131733" y="2815628"/>
                </a:cubicBezTo>
                <a:cubicBezTo>
                  <a:pt x="1141180" y="2821026"/>
                  <a:pt x="1148892" y="2829449"/>
                  <a:pt x="1158893" y="2833735"/>
                </a:cubicBezTo>
                <a:cubicBezTo>
                  <a:pt x="1180239" y="2842884"/>
                  <a:pt x="1243790" y="2849743"/>
                  <a:pt x="1258481" y="2851842"/>
                </a:cubicBezTo>
                <a:cubicBezTo>
                  <a:pt x="1276588" y="2857878"/>
                  <a:pt x="1294285" y="2865320"/>
                  <a:pt x="1312802" y="2869949"/>
                </a:cubicBezTo>
                <a:cubicBezTo>
                  <a:pt x="1324873" y="2872967"/>
                  <a:pt x="1337212" y="2875067"/>
                  <a:pt x="1349016" y="2879002"/>
                </a:cubicBezTo>
                <a:cubicBezTo>
                  <a:pt x="1364433" y="2884141"/>
                  <a:pt x="1379194" y="2891073"/>
                  <a:pt x="1394283" y="2897109"/>
                </a:cubicBezTo>
                <a:cubicBezTo>
                  <a:pt x="1406354" y="2909180"/>
                  <a:pt x="1413863" y="2929484"/>
                  <a:pt x="1430497" y="2933323"/>
                </a:cubicBezTo>
                <a:cubicBezTo>
                  <a:pt x="1517823" y="2953476"/>
                  <a:pt x="1495169" y="2923620"/>
                  <a:pt x="1548192" y="2897109"/>
                </a:cubicBezTo>
                <a:cubicBezTo>
                  <a:pt x="1559321" y="2891544"/>
                  <a:pt x="1572417" y="2891386"/>
                  <a:pt x="1584406" y="2888056"/>
                </a:cubicBezTo>
                <a:lnTo>
                  <a:pt x="1711155" y="2851842"/>
                </a:lnTo>
                <a:cubicBezTo>
                  <a:pt x="1726244" y="2842789"/>
                  <a:pt x="1740403" y="2831963"/>
                  <a:pt x="1756422" y="2824682"/>
                </a:cubicBezTo>
                <a:cubicBezTo>
                  <a:pt x="1773798" y="2816784"/>
                  <a:pt x="1810743" y="2806575"/>
                  <a:pt x="1810743" y="2806575"/>
                </a:cubicBezTo>
                <a:cubicBezTo>
                  <a:pt x="1819796" y="2800539"/>
                  <a:pt x="1828456" y="2793866"/>
                  <a:pt x="1837903" y="2788468"/>
                </a:cubicBezTo>
                <a:cubicBezTo>
                  <a:pt x="1849621" y="2781772"/>
                  <a:pt x="1862672" y="2777514"/>
                  <a:pt x="1874117" y="2770361"/>
                </a:cubicBezTo>
                <a:cubicBezTo>
                  <a:pt x="1886913" y="2762364"/>
                  <a:pt x="1897535" y="2751197"/>
                  <a:pt x="1910331" y="2743200"/>
                </a:cubicBezTo>
                <a:cubicBezTo>
                  <a:pt x="1977240" y="2701383"/>
                  <a:pt x="1914557" y="2749907"/>
                  <a:pt x="1991812" y="2706987"/>
                </a:cubicBezTo>
                <a:cubicBezTo>
                  <a:pt x="2028026" y="2686868"/>
                  <a:pt x="2031044" y="2675802"/>
                  <a:pt x="2055186" y="2643612"/>
                </a:cubicBezTo>
                <a:cubicBezTo>
                  <a:pt x="2064078" y="2576924"/>
                  <a:pt x="2068127" y="2524164"/>
                  <a:pt x="2082347" y="2462543"/>
                </a:cubicBezTo>
                <a:cubicBezTo>
                  <a:pt x="2090070" y="2429078"/>
                  <a:pt x="2092344" y="2389171"/>
                  <a:pt x="2118560" y="2362955"/>
                </a:cubicBezTo>
                <a:cubicBezTo>
                  <a:pt x="2141784" y="2339731"/>
                  <a:pt x="2170161" y="2338693"/>
                  <a:pt x="2200042" y="2326741"/>
                </a:cubicBezTo>
                <a:cubicBezTo>
                  <a:pt x="2212573" y="2321729"/>
                  <a:pt x="2225273" y="2316478"/>
                  <a:pt x="2236255" y="2308634"/>
                </a:cubicBezTo>
                <a:cubicBezTo>
                  <a:pt x="2246674" y="2301192"/>
                  <a:pt x="2253780" y="2289905"/>
                  <a:pt x="2263416" y="2281474"/>
                </a:cubicBezTo>
                <a:cubicBezTo>
                  <a:pt x="2297829" y="2251363"/>
                  <a:pt x="2303501" y="2248715"/>
                  <a:pt x="2335844" y="2227153"/>
                </a:cubicBezTo>
                <a:cubicBezTo>
                  <a:pt x="2368973" y="2171938"/>
                  <a:pt x="2350488" y="2180488"/>
                  <a:pt x="2417325" y="2163779"/>
                </a:cubicBezTo>
                <a:lnTo>
                  <a:pt x="2489753" y="2145672"/>
                </a:lnTo>
                <a:cubicBezTo>
                  <a:pt x="2495788" y="2136618"/>
                  <a:pt x="2502261" y="2127841"/>
                  <a:pt x="2507859" y="2118511"/>
                </a:cubicBezTo>
                <a:cubicBezTo>
                  <a:pt x="2529429" y="2082561"/>
                  <a:pt x="2531461" y="2023129"/>
                  <a:pt x="2571234" y="2009870"/>
                </a:cubicBezTo>
                <a:lnTo>
                  <a:pt x="2598394" y="2000816"/>
                </a:lnTo>
                <a:cubicBezTo>
                  <a:pt x="2610465" y="2003834"/>
                  <a:pt x="2622208" y="2010903"/>
                  <a:pt x="2634608" y="2009870"/>
                </a:cubicBezTo>
                <a:cubicBezTo>
                  <a:pt x="2757749" y="1999609"/>
                  <a:pt x="2698140" y="1978536"/>
                  <a:pt x="2716089" y="1846907"/>
                </a:cubicBezTo>
                <a:cubicBezTo>
                  <a:pt x="2721630" y="1806276"/>
                  <a:pt x="2732735" y="1794779"/>
                  <a:pt x="2752303" y="1765426"/>
                </a:cubicBezTo>
                <a:cubicBezTo>
                  <a:pt x="2756910" y="1746996"/>
                  <a:pt x="2771341" y="1685335"/>
                  <a:pt x="2779463" y="1674892"/>
                </a:cubicBezTo>
                <a:cubicBezTo>
                  <a:pt x="2790267" y="1661002"/>
                  <a:pt x="2810089" y="1657492"/>
                  <a:pt x="2824731" y="1647731"/>
                </a:cubicBezTo>
                <a:cubicBezTo>
                  <a:pt x="2837286" y="1639361"/>
                  <a:pt x="2848390" y="1628941"/>
                  <a:pt x="2860945" y="1620571"/>
                </a:cubicBezTo>
                <a:cubicBezTo>
                  <a:pt x="2875586" y="1610810"/>
                  <a:pt x="2891366" y="1602857"/>
                  <a:pt x="2906212" y="1593410"/>
                </a:cubicBezTo>
                <a:cubicBezTo>
                  <a:pt x="2952676" y="1563842"/>
                  <a:pt x="2983653" y="1543130"/>
                  <a:pt x="3023907" y="1502876"/>
                </a:cubicBezTo>
                <a:cubicBezTo>
                  <a:pt x="3037571" y="1489212"/>
                  <a:pt x="3048050" y="1472697"/>
                  <a:pt x="3060121" y="1457608"/>
                </a:cubicBezTo>
                <a:cubicBezTo>
                  <a:pt x="3086589" y="1378200"/>
                  <a:pt x="3074135" y="1426599"/>
                  <a:pt x="3060121" y="1258432"/>
                </a:cubicBezTo>
                <a:cubicBezTo>
                  <a:pt x="3058843" y="1243097"/>
                  <a:pt x="3055933" y="1227763"/>
                  <a:pt x="3051067" y="1213165"/>
                </a:cubicBezTo>
                <a:cubicBezTo>
                  <a:pt x="3046799" y="1200361"/>
                  <a:pt x="3038276" y="1189356"/>
                  <a:pt x="3032960" y="1176951"/>
                </a:cubicBezTo>
                <a:cubicBezTo>
                  <a:pt x="3029201" y="1168180"/>
                  <a:pt x="3026925" y="1158844"/>
                  <a:pt x="3023907" y="1149791"/>
                </a:cubicBezTo>
                <a:cubicBezTo>
                  <a:pt x="3020889" y="1131684"/>
                  <a:pt x="3020129" y="1113053"/>
                  <a:pt x="3014854" y="1095470"/>
                </a:cubicBezTo>
                <a:cubicBezTo>
                  <a:pt x="2976856" y="968808"/>
                  <a:pt x="3014227" y="1159923"/>
                  <a:pt x="2987693" y="1013989"/>
                </a:cubicBezTo>
                <a:cubicBezTo>
                  <a:pt x="2977505" y="957955"/>
                  <a:pt x="2975661" y="929644"/>
                  <a:pt x="2960533" y="869133"/>
                </a:cubicBezTo>
                <a:cubicBezTo>
                  <a:pt x="2954497" y="844990"/>
                  <a:pt x="2964684" y="807834"/>
                  <a:pt x="2942426" y="796705"/>
                </a:cubicBezTo>
                <a:lnTo>
                  <a:pt x="2906212" y="778598"/>
                </a:lnTo>
                <a:cubicBezTo>
                  <a:pt x="2900176" y="763509"/>
                  <a:pt x="2897856" y="746332"/>
                  <a:pt x="2888105" y="733331"/>
                </a:cubicBezTo>
                <a:cubicBezTo>
                  <a:pt x="2879051" y="721260"/>
                  <a:pt x="2863247" y="716107"/>
                  <a:pt x="2851891" y="706171"/>
                </a:cubicBezTo>
                <a:cubicBezTo>
                  <a:pt x="2839043" y="694929"/>
                  <a:pt x="2826787" y="682919"/>
                  <a:pt x="2815677" y="669957"/>
                </a:cubicBezTo>
                <a:cubicBezTo>
                  <a:pt x="2808596" y="661695"/>
                  <a:pt x="2804651" y="651058"/>
                  <a:pt x="2797570" y="642796"/>
                </a:cubicBezTo>
                <a:cubicBezTo>
                  <a:pt x="2786460" y="629835"/>
                  <a:pt x="2771837" y="620058"/>
                  <a:pt x="2761356" y="606583"/>
                </a:cubicBezTo>
                <a:cubicBezTo>
                  <a:pt x="2750553" y="592693"/>
                  <a:pt x="2745887" y="574467"/>
                  <a:pt x="2734196" y="561315"/>
                </a:cubicBezTo>
                <a:cubicBezTo>
                  <a:pt x="2693480" y="515509"/>
                  <a:pt x="2701333" y="533004"/>
                  <a:pt x="2661768" y="516048"/>
                </a:cubicBezTo>
                <a:cubicBezTo>
                  <a:pt x="2649363" y="510732"/>
                  <a:pt x="2637626" y="503977"/>
                  <a:pt x="2625555" y="497941"/>
                </a:cubicBezTo>
                <a:cubicBezTo>
                  <a:pt x="2613484" y="473798"/>
                  <a:pt x="2595888" y="451699"/>
                  <a:pt x="2589341" y="425513"/>
                </a:cubicBezTo>
                <a:cubicBezTo>
                  <a:pt x="2586323" y="413442"/>
                  <a:pt x="2587189" y="399652"/>
                  <a:pt x="2580287" y="389299"/>
                </a:cubicBezTo>
                <a:cubicBezTo>
                  <a:pt x="2574251" y="380246"/>
                  <a:pt x="2561388" y="378274"/>
                  <a:pt x="2553127" y="371193"/>
                </a:cubicBezTo>
                <a:cubicBezTo>
                  <a:pt x="2540165" y="360083"/>
                  <a:pt x="2528984" y="347050"/>
                  <a:pt x="2516913" y="334979"/>
                </a:cubicBezTo>
                <a:cubicBezTo>
                  <a:pt x="2494155" y="266708"/>
                  <a:pt x="2524854" y="350861"/>
                  <a:pt x="2489753" y="280658"/>
                </a:cubicBezTo>
                <a:cubicBezTo>
                  <a:pt x="2470476" y="242104"/>
                  <a:pt x="2493725" y="262659"/>
                  <a:pt x="2462592" y="226337"/>
                </a:cubicBezTo>
                <a:cubicBezTo>
                  <a:pt x="2451482" y="213375"/>
                  <a:pt x="2437488" y="203085"/>
                  <a:pt x="2426378" y="190123"/>
                </a:cubicBezTo>
                <a:cubicBezTo>
                  <a:pt x="2419297" y="181862"/>
                  <a:pt x="2416767" y="169760"/>
                  <a:pt x="2408271" y="162963"/>
                </a:cubicBezTo>
                <a:cubicBezTo>
                  <a:pt x="2400819" y="157001"/>
                  <a:pt x="2389882" y="157668"/>
                  <a:pt x="2381111" y="153909"/>
                </a:cubicBezTo>
                <a:cubicBezTo>
                  <a:pt x="2368706" y="148592"/>
                  <a:pt x="2357302" y="141118"/>
                  <a:pt x="2344897" y="135802"/>
                </a:cubicBezTo>
                <a:cubicBezTo>
                  <a:pt x="2336126" y="132043"/>
                  <a:pt x="2326273" y="131017"/>
                  <a:pt x="2317737" y="126749"/>
                </a:cubicBezTo>
                <a:cubicBezTo>
                  <a:pt x="2301998" y="118880"/>
                  <a:pt x="2287558" y="108642"/>
                  <a:pt x="2272469" y="99589"/>
                </a:cubicBezTo>
                <a:cubicBezTo>
                  <a:pt x="2248327" y="102607"/>
                  <a:pt x="2223515" y="102240"/>
                  <a:pt x="2200042" y="108642"/>
                </a:cubicBezTo>
                <a:cubicBezTo>
                  <a:pt x="2189544" y="111505"/>
                  <a:pt x="2181586" y="120220"/>
                  <a:pt x="2172881" y="126749"/>
                </a:cubicBezTo>
                <a:cubicBezTo>
                  <a:pt x="2151142" y="143053"/>
                  <a:pt x="2119064" y="167791"/>
                  <a:pt x="2100454" y="190123"/>
                </a:cubicBezTo>
                <a:cubicBezTo>
                  <a:pt x="2093488" y="198482"/>
                  <a:pt x="2091401" y="211248"/>
                  <a:pt x="2082347" y="217284"/>
                </a:cubicBezTo>
                <a:cubicBezTo>
                  <a:pt x="2071994" y="224186"/>
                  <a:pt x="2058204" y="223319"/>
                  <a:pt x="2046133" y="226337"/>
                </a:cubicBezTo>
                <a:cubicBezTo>
                  <a:pt x="1943527" y="223319"/>
                  <a:pt x="1840816" y="222825"/>
                  <a:pt x="1738315" y="217284"/>
                </a:cubicBezTo>
                <a:cubicBezTo>
                  <a:pt x="1728786" y="216769"/>
                  <a:pt x="1718921" y="213777"/>
                  <a:pt x="1711155" y="208230"/>
                </a:cubicBezTo>
                <a:cubicBezTo>
                  <a:pt x="1697263" y="198307"/>
                  <a:pt x="1687700" y="183358"/>
                  <a:pt x="1674941" y="172016"/>
                </a:cubicBezTo>
                <a:cubicBezTo>
                  <a:pt x="1551468" y="62263"/>
                  <a:pt x="1728177" y="234306"/>
                  <a:pt x="1566299" y="72428"/>
                </a:cubicBezTo>
                <a:cubicBezTo>
                  <a:pt x="1557246" y="63375"/>
                  <a:pt x="1551285" y="49317"/>
                  <a:pt x="1539139" y="45268"/>
                </a:cubicBezTo>
                <a:cubicBezTo>
                  <a:pt x="1475436" y="24033"/>
                  <a:pt x="1554084" y="51673"/>
                  <a:pt x="1475764" y="18107"/>
                </a:cubicBezTo>
                <a:cubicBezTo>
                  <a:pt x="1457584" y="10316"/>
                  <a:pt x="1430761" y="4593"/>
                  <a:pt x="1412390" y="0"/>
                </a:cubicBezTo>
                <a:cubicBezTo>
                  <a:pt x="1345496" y="7433"/>
                  <a:pt x="1336436" y="-5527"/>
                  <a:pt x="1294695" y="36214"/>
                </a:cubicBezTo>
                <a:cubicBezTo>
                  <a:pt x="1287001" y="43908"/>
                  <a:pt x="1282624" y="54321"/>
                  <a:pt x="1276588" y="63375"/>
                </a:cubicBezTo>
                <a:cubicBezTo>
                  <a:pt x="1273570" y="81482"/>
                  <a:pt x="1268680" y="99374"/>
                  <a:pt x="1267535" y="117695"/>
                </a:cubicBezTo>
                <a:cubicBezTo>
                  <a:pt x="1263652" y="179828"/>
                  <a:pt x="1301263" y="313268"/>
                  <a:pt x="1240374" y="380246"/>
                </a:cubicBezTo>
                <a:cubicBezTo>
                  <a:pt x="1217407" y="405510"/>
                  <a:pt x="1201070" y="444394"/>
                  <a:pt x="1167947" y="452674"/>
                </a:cubicBezTo>
                <a:lnTo>
                  <a:pt x="1131733" y="461727"/>
                </a:lnTo>
                <a:cubicBezTo>
                  <a:pt x="1122679" y="470781"/>
                  <a:pt x="1115225" y="481786"/>
                  <a:pt x="1104572" y="488888"/>
                </a:cubicBezTo>
                <a:cubicBezTo>
                  <a:pt x="1096632" y="494182"/>
                  <a:pt x="1086183" y="494182"/>
                  <a:pt x="1077412" y="497941"/>
                </a:cubicBezTo>
                <a:cubicBezTo>
                  <a:pt x="1065007" y="503257"/>
                  <a:pt x="1052643" y="508895"/>
                  <a:pt x="1041198" y="516048"/>
                </a:cubicBezTo>
                <a:cubicBezTo>
                  <a:pt x="1001433" y="540901"/>
                  <a:pt x="1005517" y="542497"/>
                  <a:pt x="977824" y="579422"/>
                </a:cubicBezTo>
                <a:cubicBezTo>
                  <a:pt x="971788" y="597529"/>
                  <a:pt x="969833" y="617558"/>
                  <a:pt x="959717" y="633743"/>
                </a:cubicBezTo>
                <a:cubicBezTo>
                  <a:pt x="953950" y="642970"/>
                  <a:pt x="939353" y="643353"/>
                  <a:pt x="932556" y="651850"/>
                </a:cubicBezTo>
                <a:cubicBezTo>
                  <a:pt x="921220" y="666020"/>
                  <a:pt x="921209" y="714139"/>
                  <a:pt x="914450" y="724278"/>
                </a:cubicBezTo>
                <a:cubicBezTo>
                  <a:pt x="909156" y="732219"/>
                  <a:pt x="896343" y="730313"/>
                  <a:pt x="887289" y="733331"/>
                </a:cubicBezTo>
                <a:cubicBezTo>
                  <a:pt x="878236" y="745402"/>
                  <a:pt x="866257" y="755756"/>
                  <a:pt x="860129" y="769545"/>
                </a:cubicBezTo>
                <a:cubicBezTo>
                  <a:pt x="853879" y="783607"/>
                  <a:pt x="860019" y="802290"/>
                  <a:pt x="851075" y="814812"/>
                </a:cubicBezTo>
                <a:cubicBezTo>
                  <a:pt x="843230" y="825794"/>
                  <a:pt x="826579" y="826223"/>
                  <a:pt x="814861" y="832919"/>
                </a:cubicBezTo>
                <a:cubicBezTo>
                  <a:pt x="805414" y="838317"/>
                  <a:pt x="796754" y="844990"/>
                  <a:pt x="787701" y="851026"/>
                </a:cubicBezTo>
                <a:cubicBezTo>
                  <a:pt x="783054" y="864968"/>
                  <a:pt x="774995" y="897088"/>
                  <a:pt x="760541" y="905347"/>
                </a:cubicBezTo>
                <a:cubicBezTo>
                  <a:pt x="747180" y="912981"/>
                  <a:pt x="730267" y="910940"/>
                  <a:pt x="715273" y="914400"/>
                </a:cubicBezTo>
                <a:cubicBezTo>
                  <a:pt x="691025" y="919996"/>
                  <a:pt x="666988" y="926471"/>
                  <a:pt x="642846" y="932507"/>
                </a:cubicBezTo>
                <a:cubicBezTo>
                  <a:pt x="633792" y="938543"/>
                  <a:pt x="623379" y="942920"/>
                  <a:pt x="615685" y="950614"/>
                </a:cubicBezTo>
                <a:cubicBezTo>
                  <a:pt x="582817" y="983482"/>
                  <a:pt x="570501" y="1004518"/>
                  <a:pt x="561364" y="1050202"/>
                </a:cubicBezTo>
                <a:lnTo>
                  <a:pt x="543257" y="1140737"/>
                </a:lnTo>
                <a:cubicBezTo>
                  <a:pt x="546275" y="1158844"/>
                  <a:pt x="544856" y="1178283"/>
                  <a:pt x="552311" y="1195058"/>
                </a:cubicBezTo>
                <a:cubicBezTo>
                  <a:pt x="559649" y="1211568"/>
                  <a:pt x="592203" y="1230706"/>
                  <a:pt x="606632" y="1240325"/>
                </a:cubicBezTo>
                <a:cubicBezTo>
                  <a:pt x="600751" y="1363826"/>
                  <a:pt x="613548" y="1400112"/>
                  <a:pt x="579471" y="1493822"/>
                </a:cubicBezTo>
                <a:cubicBezTo>
                  <a:pt x="574859" y="1506506"/>
                  <a:pt x="567400" y="1517965"/>
                  <a:pt x="561364" y="1530036"/>
                </a:cubicBezTo>
                <a:cubicBezTo>
                  <a:pt x="564382" y="1551161"/>
                  <a:pt x="561751" y="1573910"/>
                  <a:pt x="570418" y="1593410"/>
                </a:cubicBezTo>
                <a:cubicBezTo>
                  <a:pt x="586973" y="1630658"/>
                  <a:pt x="626290" y="1592376"/>
                  <a:pt x="570418" y="1629624"/>
                </a:cubicBezTo>
                <a:cubicBezTo>
                  <a:pt x="550396" y="1609603"/>
                  <a:pt x="541305" y="1596961"/>
                  <a:pt x="516097" y="1584357"/>
                </a:cubicBezTo>
                <a:cubicBezTo>
                  <a:pt x="507561" y="1580089"/>
                  <a:pt x="497990" y="1578321"/>
                  <a:pt x="488937" y="1575303"/>
                </a:cubicBezTo>
                <a:cubicBezTo>
                  <a:pt x="479883" y="1578321"/>
                  <a:pt x="464398" y="1575181"/>
                  <a:pt x="461776" y="1584357"/>
                </a:cubicBezTo>
                <a:cubicBezTo>
                  <a:pt x="452018" y="1618510"/>
                  <a:pt x="472858" y="1641720"/>
                  <a:pt x="488937" y="1665838"/>
                </a:cubicBezTo>
                <a:cubicBezTo>
                  <a:pt x="493857" y="1695358"/>
                  <a:pt x="513592" y="1769250"/>
                  <a:pt x="479883" y="1792587"/>
                </a:cubicBezTo>
                <a:cubicBezTo>
                  <a:pt x="452477" y="1811560"/>
                  <a:pt x="413491" y="1798622"/>
                  <a:pt x="380295" y="1801640"/>
                </a:cubicBezTo>
                <a:cubicBezTo>
                  <a:pt x="357858" y="1816598"/>
                  <a:pt x="322991" y="1835878"/>
                  <a:pt x="316921" y="1865014"/>
                </a:cubicBezTo>
                <a:cubicBezTo>
                  <a:pt x="305210" y="1921225"/>
                  <a:pt x="312841" y="1979828"/>
                  <a:pt x="307867" y="2037030"/>
                </a:cubicBezTo>
                <a:cubicBezTo>
                  <a:pt x="306789" y="2049426"/>
                  <a:pt x="304378" y="2062115"/>
                  <a:pt x="298814" y="2073244"/>
                </a:cubicBezTo>
                <a:cubicBezTo>
                  <a:pt x="292066" y="2086740"/>
                  <a:pt x="283010" y="2099522"/>
                  <a:pt x="271654" y="2109458"/>
                </a:cubicBezTo>
                <a:cubicBezTo>
                  <a:pt x="258411" y="2121046"/>
                  <a:pt x="241308" y="2127292"/>
                  <a:pt x="226386" y="2136618"/>
                </a:cubicBezTo>
                <a:cubicBezTo>
                  <a:pt x="217159" y="2142385"/>
                  <a:pt x="209974" y="2153028"/>
                  <a:pt x="199226" y="2154725"/>
                </a:cubicBezTo>
                <a:cubicBezTo>
                  <a:pt x="151438" y="2162271"/>
                  <a:pt x="102655" y="2160761"/>
                  <a:pt x="54370" y="2163779"/>
                </a:cubicBezTo>
                <a:cubicBezTo>
                  <a:pt x="57388" y="2196975"/>
                  <a:pt x="56887" y="2230681"/>
                  <a:pt x="63424" y="2263367"/>
                </a:cubicBezTo>
                <a:cubicBezTo>
                  <a:pt x="66706" y="2279777"/>
                  <a:pt x="89920" y="2312164"/>
                  <a:pt x="99638" y="2326741"/>
                </a:cubicBezTo>
                <a:cubicBezTo>
                  <a:pt x="105267" y="2343628"/>
                  <a:pt x="121050" y="2399514"/>
                  <a:pt x="135852" y="2417276"/>
                </a:cubicBezTo>
                <a:cubicBezTo>
                  <a:pt x="142818" y="2425635"/>
                  <a:pt x="155318" y="2427689"/>
                  <a:pt x="163012" y="2435383"/>
                </a:cubicBezTo>
                <a:cubicBezTo>
                  <a:pt x="173681" y="2446052"/>
                  <a:pt x="181119" y="2459525"/>
                  <a:pt x="190172" y="2471596"/>
                </a:cubicBezTo>
                <a:cubicBezTo>
                  <a:pt x="184052" y="2569526"/>
                  <a:pt x="218615" y="2606757"/>
                  <a:pt x="144905" y="2643612"/>
                </a:cubicBezTo>
                <a:cubicBezTo>
                  <a:pt x="133776" y="2649177"/>
                  <a:pt x="120762" y="2649648"/>
                  <a:pt x="108691" y="2652666"/>
                </a:cubicBezTo>
                <a:cubicBezTo>
                  <a:pt x="99638" y="2658702"/>
                  <a:pt x="91263" y="2665907"/>
                  <a:pt x="81531" y="2670773"/>
                </a:cubicBezTo>
                <a:cubicBezTo>
                  <a:pt x="72995" y="2675041"/>
                  <a:pt x="62906" y="2675558"/>
                  <a:pt x="54370" y="2679826"/>
                </a:cubicBezTo>
                <a:cubicBezTo>
                  <a:pt x="33897" y="2690062"/>
                  <a:pt x="1559" y="2703969"/>
                  <a:pt x="50" y="2716040"/>
                </a:cubicBez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3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24,793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8 Wards</a:t>
            </a:r>
          </a:p>
        </p:txBody>
      </p:sp>
      <p:sp>
        <p:nvSpPr>
          <p:cNvPr id="3" name="TextBox 2">
            <a:extLst>
              <a:ext uri="{FF2B5EF4-FFF2-40B4-BE49-F238E27FC236}">
                <a16:creationId xmlns:a16="http://schemas.microsoft.com/office/drawing/2014/main" id="{15296E7C-3267-8BE7-0A6A-C46B8EA441C0}"/>
              </a:ext>
            </a:extLst>
          </p:cNvPr>
          <p:cNvSpPr txBox="1"/>
          <p:nvPr/>
        </p:nvSpPr>
        <p:spPr>
          <a:xfrm>
            <a:off x="10112721" y="3974471"/>
            <a:ext cx="1047619" cy="369332"/>
          </a:xfrm>
          <a:prstGeom prst="rect">
            <a:avLst/>
          </a:prstGeom>
          <a:solidFill>
            <a:srgbClr val="92D05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6 Wards</a:t>
            </a:r>
          </a:p>
        </p:txBody>
      </p:sp>
      <p:sp>
        <p:nvSpPr>
          <p:cNvPr id="8" name="Slide Number Placeholder 7">
            <a:extLst>
              <a:ext uri="{FF2B5EF4-FFF2-40B4-BE49-F238E27FC236}">
                <a16:creationId xmlns:a16="http://schemas.microsoft.com/office/drawing/2014/main" id="{A89A343D-7B77-DF05-D43E-1297F2F709D3}"/>
              </a:ext>
            </a:extLst>
          </p:cNvPr>
          <p:cNvSpPr>
            <a:spLocks noGrp="1"/>
          </p:cNvSpPr>
          <p:nvPr>
            <p:ph type="sldNum" sz="quarter" idx="12"/>
          </p:nvPr>
        </p:nvSpPr>
        <p:spPr/>
        <p:txBody>
          <a:bodyPr/>
          <a:lstStyle/>
          <a:p>
            <a:fld id="{ECEF3AEB-938C-47C6-B146-9A4D32834ACE}" type="slidenum">
              <a:rPr lang="en-GB" smtClean="0"/>
              <a:t>66</a:t>
            </a:fld>
            <a:endParaRPr lang="en-GB"/>
          </a:p>
        </p:txBody>
      </p:sp>
    </p:spTree>
    <p:extLst>
      <p:ext uri="{BB962C8B-B14F-4D97-AF65-F5344CB8AC3E}">
        <p14:creationId xmlns:p14="http://schemas.microsoft.com/office/powerpoint/2010/main" val="25028038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3"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C68A666C-599B-42EC-B89E-AFCDAD036909}"/>
              </a:ext>
            </a:extLst>
          </p:cNvPr>
          <p:cNvSpPr/>
          <p:nvPr/>
        </p:nvSpPr>
        <p:spPr>
          <a:xfrm>
            <a:off x="373818" y="1372048"/>
            <a:ext cx="6821976" cy="1245095"/>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1. Money &amp; Jobs</a:t>
            </a:r>
          </a:p>
        </p:txBody>
      </p:sp>
      <p:sp>
        <p:nvSpPr>
          <p:cNvPr id="10" name="Rectangle: Rounded Corners 9">
            <a:extLst>
              <a:ext uri="{FF2B5EF4-FFF2-40B4-BE49-F238E27FC236}">
                <a16:creationId xmlns:a16="http://schemas.microsoft.com/office/drawing/2014/main" id="{5652CF9D-4A8D-4000-9A5D-BCEDE2630B06}"/>
              </a:ext>
            </a:extLst>
          </p:cNvPr>
          <p:cNvSpPr/>
          <p:nvPr/>
        </p:nvSpPr>
        <p:spPr>
          <a:xfrm>
            <a:off x="1345532" y="2716655"/>
            <a:ext cx="6821976" cy="139749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2. Education</a:t>
            </a:r>
          </a:p>
        </p:txBody>
      </p:sp>
      <p:sp>
        <p:nvSpPr>
          <p:cNvPr id="11" name="Rectangle: Rounded Corners 10">
            <a:extLst>
              <a:ext uri="{FF2B5EF4-FFF2-40B4-BE49-F238E27FC236}">
                <a16:creationId xmlns:a16="http://schemas.microsoft.com/office/drawing/2014/main" id="{CA6B5B28-701D-434A-90FB-08CEE482FAE0}"/>
              </a:ext>
            </a:extLst>
          </p:cNvPr>
          <p:cNvSpPr/>
          <p:nvPr/>
        </p:nvSpPr>
        <p:spPr>
          <a:xfrm>
            <a:off x="2405969" y="4213662"/>
            <a:ext cx="6821976" cy="118032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3. Health</a:t>
            </a:r>
          </a:p>
        </p:txBody>
      </p:sp>
      <p:sp>
        <p:nvSpPr>
          <p:cNvPr id="12" name="Rectangle: Rounded Corners 11">
            <a:extLst>
              <a:ext uri="{FF2B5EF4-FFF2-40B4-BE49-F238E27FC236}">
                <a16:creationId xmlns:a16="http://schemas.microsoft.com/office/drawing/2014/main" id="{171DE05F-2E5B-460A-A525-A05D735603E5}"/>
              </a:ext>
            </a:extLst>
          </p:cNvPr>
          <p:cNvSpPr/>
          <p:nvPr/>
        </p:nvSpPr>
        <p:spPr>
          <a:xfrm>
            <a:off x="3523849" y="5486847"/>
            <a:ext cx="6821976" cy="1180324"/>
          </a:xfrm>
          <a:prstGeom prst="round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4. Family &amp; Community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itle 12">
            <a:extLst>
              <a:ext uri="{FF2B5EF4-FFF2-40B4-BE49-F238E27FC236}">
                <a16:creationId xmlns:a16="http://schemas.microsoft.com/office/drawing/2014/main" id="{B5FF7F31-EF80-4F89-89B9-5C48D4FD3278}"/>
              </a:ext>
            </a:extLst>
          </p:cNvPr>
          <p:cNvSpPr>
            <a:spLocks noGrp="1"/>
          </p:cNvSpPr>
          <p:nvPr>
            <p:ph type="title"/>
          </p:nvPr>
        </p:nvSpPr>
        <p:spPr>
          <a:xfrm>
            <a:off x="1520227" y="152660"/>
            <a:ext cx="9754413" cy="1126527"/>
          </a:xfrm>
          <a:ln w="76200">
            <a:solidFill>
              <a:schemeClr val="tx1"/>
            </a:solidFill>
          </a:ln>
        </p:spPr>
        <p:txBody>
          <a:bodyPr>
            <a:normAutofit/>
          </a:bodyPr>
          <a:lstStyle/>
          <a:p>
            <a:pPr algn="ctr"/>
            <a:r>
              <a:rPr lang="en-GB" sz="4800" b="1" dirty="0">
                <a:latin typeface="+mn-lt"/>
              </a:rPr>
              <a:t>Vision Framework</a:t>
            </a:r>
          </a:p>
        </p:txBody>
      </p:sp>
      <p:pic>
        <p:nvPicPr>
          <p:cNvPr id="5" name="Picture 4"/>
          <p:cNvPicPr>
            <a:picLocks noChangeAspect="1"/>
          </p:cNvPicPr>
          <p:nvPr/>
        </p:nvPicPr>
        <p:blipFill>
          <a:blip r:embed="rId3"/>
          <a:stretch>
            <a:fillRect/>
          </a:stretch>
        </p:blipFill>
        <p:spPr>
          <a:xfrm>
            <a:off x="9046875" y="1889338"/>
            <a:ext cx="3006580" cy="3509626"/>
          </a:xfrm>
          <a:prstGeom prst="rect">
            <a:avLst/>
          </a:prstGeom>
        </p:spPr>
      </p:pic>
      <p:sp>
        <p:nvSpPr>
          <p:cNvPr id="2" name="Slide Number Placeholder 1">
            <a:extLst>
              <a:ext uri="{FF2B5EF4-FFF2-40B4-BE49-F238E27FC236}">
                <a16:creationId xmlns:a16="http://schemas.microsoft.com/office/drawing/2014/main" id="{E4842CC9-1C98-D0A8-C6CE-09EDDE5BB907}"/>
              </a:ext>
            </a:extLst>
          </p:cNvPr>
          <p:cNvSpPr>
            <a:spLocks noGrp="1"/>
          </p:cNvSpPr>
          <p:nvPr>
            <p:ph type="sldNum" sz="quarter" idx="12"/>
          </p:nvPr>
        </p:nvSpPr>
        <p:spPr/>
        <p:txBody>
          <a:bodyPr/>
          <a:lstStyle/>
          <a:p>
            <a:fld id="{CE6E5A39-1A70-4A77-B7F3-85DDEF9DEE4B}" type="slidenum">
              <a:rPr lang="en-GB" smtClean="0"/>
              <a:t>67</a:t>
            </a:fld>
            <a:endParaRPr lang="en-GB"/>
          </a:p>
        </p:txBody>
      </p:sp>
    </p:spTree>
    <p:custDataLst>
      <p:tags r:id="rId1"/>
    </p:custDataLst>
    <p:extLst>
      <p:ext uri="{BB962C8B-B14F-4D97-AF65-F5344CB8AC3E}">
        <p14:creationId xmlns:p14="http://schemas.microsoft.com/office/powerpoint/2010/main" val="296713011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heel(1)">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heel(1)">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heel(1)">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316575810"/>
              </p:ext>
            </p:extLst>
          </p:nvPr>
        </p:nvGraphicFramePr>
        <p:xfrm>
          <a:off x="4164594" y="102906"/>
          <a:ext cx="8185212" cy="6507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2">
            <a:extLst>
              <a:ext uri="{FF2B5EF4-FFF2-40B4-BE49-F238E27FC236}">
                <a16:creationId xmlns:a16="http://schemas.microsoft.com/office/drawing/2014/main" id="{DF6B7BE3-EBB1-99F9-E196-E6082F168F8C}"/>
              </a:ext>
            </a:extLst>
          </p:cNvPr>
          <p:cNvSpPr txBox="1">
            <a:spLocks/>
          </p:cNvSpPr>
          <p:nvPr/>
        </p:nvSpPr>
        <p:spPr>
          <a:xfrm>
            <a:off x="536667" y="4295775"/>
            <a:ext cx="4178208" cy="2057400"/>
          </a:xfrm>
          <a:prstGeom prst="rect">
            <a:avLst/>
          </a:prstGeom>
          <a:ln w="76200">
            <a:solidFill>
              <a:schemeClr val="tx1"/>
            </a:solidFill>
          </a:ln>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i="0" u="none" strike="noStrike" kern="1200" cap="none" spc="0" normalizeH="0" baseline="0" noProof="0" dirty="0">
                <a:ln>
                  <a:noFill/>
                </a:ln>
                <a:solidFill>
                  <a:prstClr val="black"/>
                </a:solidFill>
                <a:effectLst/>
                <a:uLnTx/>
                <a:uFillTx/>
                <a:latin typeface="Calibri" panose="020F0502020204030204"/>
                <a:ea typeface="+mj-ea"/>
                <a:cs typeface="+mj-cs"/>
              </a:rPr>
              <a:t>Dynamic Action</a:t>
            </a:r>
          </a:p>
          <a:p>
            <a:pPr marL="0" marR="0" lvl="0" indent="0" algn="ctr" defTabSz="914400" rtl="0" eaLnBrk="1" fontAlgn="auto" latinLnBrk="0" hangingPunct="1">
              <a:lnSpc>
                <a:spcPct val="90000"/>
              </a:lnSpc>
              <a:spcBef>
                <a:spcPct val="0"/>
              </a:spcBef>
              <a:spcAft>
                <a:spcPts val="0"/>
              </a:spcAft>
              <a:buClrTx/>
              <a:buSzTx/>
              <a:buFontTx/>
              <a:buNone/>
              <a:tabLst/>
              <a:defRPr/>
            </a:pPr>
            <a:r>
              <a:rPr lang="en-GB" sz="3200" dirty="0">
                <a:solidFill>
                  <a:prstClr val="black"/>
                </a:solidFill>
                <a:latin typeface="Calibri" panose="020F0502020204030204"/>
              </a:rPr>
              <a:t>Accountability</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i="0" u="none" strike="noStrike" kern="1200" cap="none" spc="0" normalizeH="0" baseline="0" noProof="0" dirty="0">
                <a:ln>
                  <a:noFill/>
                </a:ln>
                <a:solidFill>
                  <a:prstClr val="black"/>
                </a:solidFill>
                <a:effectLst/>
                <a:uLnTx/>
                <a:uFillTx/>
                <a:latin typeface="Calibri" panose="020F0502020204030204"/>
                <a:ea typeface="+mj-ea"/>
                <a:cs typeface="+mj-cs"/>
              </a:rPr>
              <a:t>Control</a:t>
            </a:r>
          </a:p>
          <a:p>
            <a:pPr marL="0" marR="0" lvl="0" indent="0" algn="ctr" defTabSz="914400" rtl="0" eaLnBrk="1" fontAlgn="auto" latinLnBrk="0" hangingPunct="1">
              <a:lnSpc>
                <a:spcPct val="90000"/>
              </a:lnSpc>
              <a:spcBef>
                <a:spcPct val="0"/>
              </a:spcBef>
              <a:spcAft>
                <a:spcPts val="0"/>
              </a:spcAft>
              <a:buClrTx/>
              <a:buSzTx/>
              <a:buFontTx/>
              <a:buNone/>
              <a:tabLst/>
              <a:defRPr/>
            </a:pPr>
            <a:r>
              <a:rPr lang="en-GB" sz="3200" dirty="0">
                <a:solidFill>
                  <a:prstClr val="black"/>
                </a:solidFill>
                <a:latin typeface="Calibri" panose="020F0502020204030204"/>
              </a:rPr>
              <a:t>One-table thinking</a:t>
            </a:r>
            <a:endParaRPr kumimoji="0" lang="en-GB" sz="3200" i="0" u="none" strike="noStrike" kern="1200" cap="none" spc="0" normalizeH="0" baseline="0" noProof="0" dirty="0">
              <a:ln>
                <a:noFill/>
              </a:ln>
              <a:solidFill>
                <a:prstClr val="black"/>
              </a:solidFill>
              <a:effectLst/>
              <a:uLnTx/>
              <a:uFillTx/>
              <a:latin typeface="Calibri" panose="020F0502020204030204"/>
              <a:ea typeface="+mj-ea"/>
              <a:cs typeface="+mj-cs"/>
            </a:endParaRPr>
          </a:p>
        </p:txBody>
      </p:sp>
      <p:sp>
        <p:nvSpPr>
          <p:cNvPr id="5" name="Title 4">
            <a:extLst>
              <a:ext uri="{FF2B5EF4-FFF2-40B4-BE49-F238E27FC236}">
                <a16:creationId xmlns:a16="http://schemas.microsoft.com/office/drawing/2014/main" id="{42EC539F-EF17-059A-94AA-B501EE1646A6}"/>
              </a:ext>
            </a:extLst>
          </p:cNvPr>
          <p:cNvSpPr>
            <a:spLocks noGrp="1"/>
          </p:cNvSpPr>
          <p:nvPr>
            <p:ph type="title"/>
          </p:nvPr>
        </p:nvSpPr>
        <p:spPr>
          <a:xfrm>
            <a:off x="536667" y="504825"/>
            <a:ext cx="4035333" cy="3292475"/>
          </a:xfrm>
        </p:spPr>
        <p:txBody>
          <a:bodyPr>
            <a:normAutofit/>
          </a:bodyPr>
          <a:lstStyle/>
          <a:p>
            <a:pPr algn="ctr"/>
            <a:r>
              <a:rPr lang="en-GB" dirty="0"/>
              <a:t>National Goals</a:t>
            </a:r>
            <a:br>
              <a:rPr lang="en-GB" dirty="0"/>
            </a:br>
            <a:r>
              <a:rPr lang="en-GB" dirty="0"/>
              <a:t> </a:t>
            </a:r>
            <a:br>
              <a:rPr lang="en-GB" dirty="0"/>
            </a:br>
            <a:br>
              <a:rPr lang="en-GB" dirty="0"/>
            </a:br>
            <a:r>
              <a:rPr lang="en-GB" dirty="0"/>
              <a:t>Community Aspirations</a:t>
            </a:r>
          </a:p>
        </p:txBody>
      </p:sp>
      <p:sp>
        <p:nvSpPr>
          <p:cNvPr id="6" name="Arrow: Up 5">
            <a:extLst>
              <a:ext uri="{FF2B5EF4-FFF2-40B4-BE49-F238E27FC236}">
                <a16:creationId xmlns:a16="http://schemas.microsoft.com/office/drawing/2014/main" id="{CAA75D26-3A1F-A3EB-5BC9-6FB90216B6B8}"/>
              </a:ext>
            </a:extLst>
          </p:cNvPr>
          <p:cNvSpPr/>
          <p:nvPr/>
        </p:nvSpPr>
        <p:spPr>
          <a:xfrm>
            <a:off x="3048000" y="1352550"/>
            <a:ext cx="514350" cy="10382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Arrow: Up 7">
            <a:extLst>
              <a:ext uri="{FF2B5EF4-FFF2-40B4-BE49-F238E27FC236}">
                <a16:creationId xmlns:a16="http://schemas.microsoft.com/office/drawing/2014/main" id="{B58AD751-FFEE-E46A-4846-44EAB84DADFF}"/>
              </a:ext>
            </a:extLst>
          </p:cNvPr>
          <p:cNvSpPr/>
          <p:nvPr/>
        </p:nvSpPr>
        <p:spPr>
          <a:xfrm rot="10800000">
            <a:off x="1535159" y="1352549"/>
            <a:ext cx="514350" cy="10382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lide Number Placeholder 8">
            <a:extLst>
              <a:ext uri="{FF2B5EF4-FFF2-40B4-BE49-F238E27FC236}">
                <a16:creationId xmlns:a16="http://schemas.microsoft.com/office/drawing/2014/main" id="{DB1C3502-EEFF-2EB2-29E7-C9DF8D306249}"/>
              </a:ext>
            </a:extLst>
          </p:cNvPr>
          <p:cNvSpPr>
            <a:spLocks noGrp="1"/>
          </p:cNvSpPr>
          <p:nvPr>
            <p:ph type="sldNum" sz="quarter" idx="12"/>
          </p:nvPr>
        </p:nvSpPr>
        <p:spPr/>
        <p:txBody>
          <a:bodyPr/>
          <a:lstStyle/>
          <a:p>
            <a:fld id="{CE6E5A39-1A70-4A77-B7F3-85DDEF9DEE4B}" type="slidenum">
              <a:rPr lang="en-GB" smtClean="0"/>
              <a:t>68</a:t>
            </a:fld>
            <a:endParaRPr lang="en-GB"/>
          </a:p>
        </p:txBody>
      </p:sp>
    </p:spTree>
    <p:custDataLst>
      <p:tags r:id="rId1"/>
    </p:custDataLst>
    <p:extLst>
      <p:ext uri="{BB962C8B-B14F-4D97-AF65-F5344CB8AC3E}">
        <p14:creationId xmlns:p14="http://schemas.microsoft.com/office/powerpoint/2010/main" val="173735221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2B3E712-9498-4161-965F-9F6A6B3DF441}"/>
                                            </p:graphicEl>
                                          </p:spTgt>
                                        </p:tgtEl>
                                        <p:attrNameLst>
                                          <p:attrName>style.visibility</p:attrName>
                                        </p:attrNameLst>
                                      </p:cBhvr>
                                      <p:to>
                                        <p:strVal val="visible"/>
                                      </p:to>
                                    </p:set>
                                    <p:anim calcmode="lin" valueType="num">
                                      <p:cBhvr additive="base">
                                        <p:cTn id="7" dur="500" fill="hold"/>
                                        <p:tgtEl>
                                          <p:spTgt spid="4">
                                            <p:graphicEl>
                                              <a:dgm id="{32B3E712-9498-4161-965F-9F6A6B3DF44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2B3E712-9498-4161-965F-9F6A6B3DF44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A2DB7A65-18F3-45C3-A819-3A43EEC9DC50}"/>
                                            </p:graphicEl>
                                          </p:spTgt>
                                        </p:tgtEl>
                                        <p:attrNameLst>
                                          <p:attrName>style.visibility</p:attrName>
                                        </p:attrNameLst>
                                      </p:cBhvr>
                                      <p:to>
                                        <p:strVal val="visible"/>
                                      </p:to>
                                    </p:set>
                                    <p:anim calcmode="lin" valueType="num">
                                      <p:cBhvr additive="base">
                                        <p:cTn id="13" dur="500" fill="hold"/>
                                        <p:tgtEl>
                                          <p:spTgt spid="4">
                                            <p:graphicEl>
                                              <a:dgm id="{A2DB7A65-18F3-45C3-A819-3A43EEC9DC5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A2DB7A65-18F3-45C3-A819-3A43EEC9DC50}"/>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B91D384C-20D2-4702-9CC7-6E54A0369811}"/>
                                            </p:graphicEl>
                                          </p:spTgt>
                                        </p:tgtEl>
                                        <p:attrNameLst>
                                          <p:attrName>style.visibility</p:attrName>
                                        </p:attrNameLst>
                                      </p:cBhvr>
                                      <p:to>
                                        <p:strVal val="visible"/>
                                      </p:to>
                                    </p:set>
                                    <p:anim calcmode="lin" valueType="num">
                                      <p:cBhvr additive="base">
                                        <p:cTn id="17" dur="500" fill="hold"/>
                                        <p:tgtEl>
                                          <p:spTgt spid="4">
                                            <p:graphicEl>
                                              <a:dgm id="{B91D384C-20D2-4702-9CC7-6E54A036981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B91D384C-20D2-4702-9CC7-6E54A0369811}"/>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FFE7C556-D555-4644-9085-42567A127D67}"/>
                                            </p:graphicEl>
                                          </p:spTgt>
                                        </p:tgtEl>
                                        <p:attrNameLst>
                                          <p:attrName>style.visibility</p:attrName>
                                        </p:attrNameLst>
                                      </p:cBhvr>
                                      <p:to>
                                        <p:strVal val="visible"/>
                                      </p:to>
                                    </p:set>
                                    <p:anim calcmode="lin" valueType="num">
                                      <p:cBhvr additive="base">
                                        <p:cTn id="23" dur="500" fill="hold"/>
                                        <p:tgtEl>
                                          <p:spTgt spid="4">
                                            <p:graphicEl>
                                              <a:dgm id="{FFE7C556-D555-4644-9085-42567A127D67}"/>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FFE7C556-D555-4644-9085-42567A127D67}"/>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graphicEl>
                                              <a:dgm id="{60832B2C-74EE-4B0B-B697-9D5FE66AE474}"/>
                                            </p:graphicEl>
                                          </p:spTgt>
                                        </p:tgtEl>
                                        <p:attrNameLst>
                                          <p:attrName>style.visibility</p:attrName>
                                        </p:attrNameLst>
                                      </p:cBhvr>
                                      <p:to>
                                        <p:strVal val="visible"/>
                                      </p:to>
                                    </p:set>
                                    <p:anim calcmode="lin" valueType="num">
                                      <p:cBhvr additive="base">
                                        <p:cTn id="29" dur="500" fill="hold"/>
                                        <p:tgtEl>
                                          <p:spTgt spid="4">
                                            <p:graphicEl>
                                              <a:dgm id="{60832B2C-74EE-4B0B-B697-9D5FE66AE47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60832B2C-74EE-4B0B-B697-9D5FE66AE474}"/>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graphicEl>
                                              <a:dgm id="{220A0ADE-B1E1-4846-9D36-BC611D9E77FF}"/>
                                            </p:graphicEl>
                                          </p:spTgt>
                                        </p:tgtEl>
                                        <p:attrNameLst>
                                          <p:attrName>style.visibility</p:attrName>
                                        </p:attrNameLst>
                                      </p:cBhvr>
                                      <p:to>
                                        <p:strVal val="visible"/>
                                      </p:to>
                                    </p:set>
                                    <p:anim calcmode="lin" valueType="num">
                                      <p:cBhvr additive="base">
                                        <p:cTn id="33" dur="500" fill="hold"/>
                                        <p:tgtEl>
                                          <p:spTgt spid="4">
                                            <p:graphicEl>
                                              <a:dgm id="{220A0ADE-B1E1-4846-9D36-BC611D9E77FF}"/>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220A0ADE-B1E1-4846-9D36-BC611D9E77FF}"/>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625E93C7-1A1E-4659-964F-F12C38B95851}"/>
                                            </p:graphicEl>
                                          </p:spTgt>
                                        </p:tgtEl>
                                        <p:attrNameLst>
                                          <p:attrName>style.visibility</p:attrName>
                                        </p:attrNameLst>
                                      </p:cBhvr>
                                      <p:to>
                                        <p:strVal val="visible"/>
                                      </p:to>
                                    </p:set>
                                    <p:anim calcmode="lin" valueType="num">
                                      <p:cBhvr additive="base">
                                        <p:cTn id="39" dur="500" fill="hold"/>
                                        <p:tgtEl>
                                          <p:spTgt spid="4">
                                            <p:graphicEl>
                                              <a:dgm id="{625E93C7-1A1E-4659-964F-F12C38B95851}"/>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625E93C7-1A1E-4659-964F-F12C38B95851}"/>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graphicEl>
                                              <a:dgm id="{B46FAFE4-89E7-41BE-9185-B095BD5CB473}"/>
                                            </p:graphicEl>
                                          </p:spTgt>
                                        </p:tgtEl>
                                        <p:attrNameLst>
                                          <p:attrName>style.visibility</p:attrName>
                                        </p:attrNameLst>
                                      </p:cBhvr>
                                      <p:to>
                                        <p:strVal val="visible"/>
                                      </p:to>
                                    </p:set>
                                    <p:anim calcmode="lin" valueType="num">
                                      <p:cBhvr additive="base">
                                        <p:cTn id="45" dur="500" fill="hold"/>
                                        <p:tgtEl>
                                          <p:spTgt spid="4">
                                            <p:graphicEl>
                                              <a:dgm id="{B46FAFE4-89E7-41BE-9185-B095BD5CB473}"/>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graphicEl>
                                              <a:dgm id="{B46FAFE4-89E7-41BE-9185-B095BD5CB473}"/>
                                            </p:graphic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4">
                                            <p:graphicEl>
                                              <a:dgm id="{33AD7899-906A-4230-9D73-D582ED3D2E42}"/>
                                            </p:graphicEl>
                                          </p:spTgt>
                                        </p:tgtEl>
                                        <p:attrNameLst>
                                          <p:attrName>style.visibility</p:attrName>
                                        </p:attrNameLst>
                                      </p:cBhvr>
                                      <p:to>
                                        <p:strVal val="visible"/>
                                      </p:to>
                                    </p:set>
                                    <p:anim calcmode="lin" valueType="num">
                                      <p:cBhvr additive="base">
                                        <p:cTn id="49" dur="500" fill="hold"/>
                                        <p:tgtEl>
                                          <p:spTgt spid="4">
                                            <p:graphicEl>
                                              <a:dgm id="{33AD7899-906A-4230-9D73-D582ED3D2E42}"/>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33AD7899-906A-4230-9D73-D582ED3D2E42}"/>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7DB665E0-69B4-4A6A-AD21-34C11666E040}"/>
                                            </p:graphicEl>
                                          </p:spTgt>
                                        </p:tgtEl>
                                        <p:attrNameLst>
                                          <p:attrName>style.visibility</p:attrName>
                                        </p:attrNameLst>
                                      </p:cBhvr>
                                      <p:to>
                                        <p:strVal val="visible"/>
                                      </p:to>
                                    </p:set>
                                    <p:anim calcmode="lin" valueType="num">
                                      <p:cBhvr additive="base">
                                        <p:cTn id="55" dur="500" fill="hold"/>
                                        <p:tgtEl>
                                          <p:spTgt spid="4">
                                            <p:graphicEl>
                                              <a:dgm id="{7DB665E0-69B4-4A6A-AD21-34C11666E040}"/>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7DB665E0-69B4-4A6A-AD21-34C11666E040}"/>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F0DE3D34-2E29-4F4B-9E8D-95474CE0B4C9}"/>
                                            </p:graphicEl>
                                          </p:spTgt>
                                        </p:tgtEl>
                                        <p:attrNameLst>
                                          <p:attrName>style.visibility</p:attrName>
                                        </p:attrNameLst>
                                      </p:cBhvr>
                                      <p:to>
                                        <p:strVal val="visible"/>
                                      </p:to>
                                    </p:set>
                                    <p:anim calcmode="lin" valueType="num">
                                      <p:cBhvr additive="base">
                                        <p:cTn id="61" dur="500" fill="hold"/>
                                        <p:tgtEl>
                                          <p:spTgt spid="4">
                                            <p:graphicEl>
                                              <a:dgm id="{F0DE3D34-2E29-4F4B-9E8D-95474CE0B4C9}"/>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F0DE3D34-2E29-4F4B-9E8D-95474CE0B4C9}"/>
                                            </p:graphicEl>
                                          </p:spTgt>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
                                            <p:graphicEl>
                                              <a:dgm id="{C38CCB6D-5999-4A0D-B025-752333DA2456}"/>
                                            </p:graphicEl>
                                          </p:spTgt>
                                        </p:tgtEl>
                                        <p:attrNameLst>
                                          <p:attrName>style.visibility</p:attrName>
                                        </p:attrNameLst>
                                      </p:cBhvr>
                                      <p:to>
                                        <p:strVal val="visible"/>
                                      </p:to>
                                    </p:set>
                                    <p:anim calcmode="lin" valueType="num">
                                      <p:cBhvr additive="base">
                                        <p:cTn id="65" dur="500" fill="hold"/>
                                        <p:tgtEl>
                                          <p:spTgt spid="4">
                                            <p:graphicEl>
                                              <a:dgm id="{C38CCB6D-5999-4A0D-B025-752333DA2456}"/>
                                            </p:graphic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graphicEl>
                                              <a:dgm id="{C38CCB6D-5999-4A0D-B025-752333DA2456}"/>
                                            </p:graphic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4">
                                            <p:graphicEl>
                                              <a:dgm id="{779DC50D-A0E4-4DE2-8030-E64D9DBCFC48}"/>
                                            </p:graphicEl>
                                          </p:spTgt>
                                        </p:tgtEl>
                                        <p:attrNameLst>
                                          <p:attrName>style.visibility</p:attrName>
                                        </p:attrNameLst>
                                      </p:cBhvr>
                                      <p:to>
                                        <p:strVal val="visible"/>
                                      </p:to>
                                    </p:set>
                                    <p:anim calcmode="lin" valueType="num">
                                      <p:cBhvr additive="base">
                                        <p:cTn id="71" dur="500" fill="hold"/>
                                        <p:tgtEl>
                                          <p:spTgt spid="4">
                                            <p:graphicEl>
                                              <a:dgm id="{779DC50D-A0E4-4DE2-8030-E64D9DBCFC48}"/>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graphicEl>
                                              <a:dgm id="{779DC50D-A0E4-4DE2-8030-E64D9DBCFC4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90EBA-68DB-45BC-AA4F-8CE7E23CF7D3}"/>
              </a:ext>
            </a:extLst>
          </p:cNvPr>
          <p:cNvPicPr>
            <a:picLocks noChangeAspect="1"/>
          </p:cNvPicPr>
          <p:nvPr/>
        </p:nvPicPr>
        <p:blipFill>
          <a:blip r:embed="rId2"/>
          <a:stretch>
            <a:fillRect/>
          </a:stretch>
        </p:blipFill>
        <p:spPr>
          <a:xfrm>
            <a:off x="7046975" y="0"/>
            <a:ext cx="5145024" cy="6858000"/>
          </a:xfrm>
          <a:prstGeom prst="rect">
            <a:avLst/>
          </a:prstGeom>
        </p:spPr>
      </p:pic>
      <p:sp>
        <p:nvSpPr>
          <p:cNvPr id="6" name="Rectangle 5">
            <a:extLst>
              <a:ext uri="{FF2B5EF4-FFF2-40B4-BE49-F238E27FC236}">
                <a16:creationId xmlns:a16="http://schemas.microsoft.com/office/drawing/2014/main" id="{8E651128-A0A6-499D-95B6-57C18F25CCA3}"/>
              </a:ext>
            </a:extLst>
          </p:cNvPr>
          <p:cNvSpPr/>
          <p:nvPr/>
        </p:nvSpPr>
        <p:spPr>
          <a:xfrm>
            <a:off x="344474" y="5220482"/>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Councillor leadership</a:t>
            </a:r>
          </a:p>
        </p:txBody>
      </p:sp>
      <p:sp>
        <p:nvSpPr>
          <p:cNvPr id="2" name="Rectangle 1">
            <a:extLst>
              <a:ext uri="{FF2B5EF4-FFF2-40B4-BE49-F238E27FC236}">
                <a16:creationId xmlns:a16="http://schemas.microsoft.com/office/drawing/2014/main" id="{DDC2EE7E-96A3-BA7C-492A-F977177B3244}"/>
              </a:ext>
            </a:extLst>
          </p:cNvPr>
          <p:cNvSpPr/>
          <p:nvPr/>
        </p:nvSpPr>
        <p:spPr>
          <a:xfrm>
            <a:off x="344473" y="3815741"/>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prstClr val="white"/>
                </a:solidFill>
                <a:latin typeface="Calibri" panose="020F0502020204030204"/>
              </a:rPr>
              <a:t>National to Local</a:t>
            </a:r>
            <a:endPar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3D34C0-E1C8-BECE-91E0-B8C523E4E6AD}"/>
              </a:ext>
            </a:extLst>
          </p:cNvPr>
          <p:cNvSpPr/>
          <p:nvPr/>
        </p:nvSpPr>
        <p:spPr>
          <a:xfrm>
            <a:off x="344472" y="2282374"/>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Community</a:t>
            </a:r>
            <a:r>
              <a:rPr kumimoji="0" lang="en-GB" sz="4800" b="0" i="0" u="none" strike="noStrike" kern="1200" cap="none" spc="0" normalizeH="0" noProof="0" dirty="0">
                <a:ln>
                  <a:noFill/>
                </a:ln>
                <a:solidFill>
                  <a:prstClr val="white"/>
                </a:solidFill>
                <a:effectLst/>
                <a:uLnTx/>
                <a:uFillTx/>
                <a:latin typeface="Calibri" panose="020F0502020204030204"/>
                <a:ea typeface="+mn-ea"/>
                <a:cs typeface="+mn-cs"/>
              </a:rPr>
              <a:t> engagement</a:t>
            </a:r>
            <a:endPar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4659D5D6-10FF-FF02-5EF8-94FB9A1B4167}"/>
              </a:ext>
            </a:extLst>
          </p:cNvPr>
          <p:cNvSpPr/>
          <p:nvPr/>
        </p:nvSpPr>
        <p:spPr>
          <a:xfrm>
            <a:off x="349789" y="806521"/>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prstClr val="white"/>
                </a:solidFill>
                <a:latin typeface="Calibri" panose="020F0502020204030204"/>
              </a:rPr>
              <a:t>Stats and Stories</a:t>
            </a:r>
            <a:endPar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329539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in)">
                                      <p:cBhvr>
                                        <p:cTn id="14" dur="20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circle(in)">
                                      <p:cBhvr>
                                        <p:cTn id="19" dur="20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circle(in)">
                                      <p:cBhvr>
                                        <p:cTn id="24" dur="20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circle(in)">
                                      <p:cBhvr>
                                        <p:cTn id="2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P spid="3" grpId="0" animBg="1"/>
      <p:bldP spid="7"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Clouston, W (2020) The BLM movement could not be more wrong, available at </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https://www.spiked-online.com/2020/06/17/the-blm-movement-could-not-be-more-wrong/</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Dorling D (2011) Injustice: why social inequality persists, Bristol: The Policy Press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Durke, M (2020) From Despair To Hope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Fanshawe, S and </a:t>
            </a:r>
            <a:r>
              <a:rPr kumimoji="0" lang="en-GB" sz="2900" b="0" i="0" u="none" strike="noStrike" kern="1200" cap="none" spc="0" normalizeH="0" baseline="0" noProof="0" dirty="0" err="1">
                <a:ln>
                  <a:noFill/>
                </a:ln>
                <a:solidFill>
                  <a:prstClr val="black"/>
                </a:solidFill>
                <a:effectLst/>
                <a:uLnTx/>
                <a:uFillTx/>
                <a:latin typeface="Calibri" panose="020F0502020204030204"/>
                <a:ea typeface="+mn-ea"/>
                <a:cs typeface="+mn-cs"/>
              </a:rPr>
              <a:t>Sriskandarajah</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 D (2010) ‘You can’t put me in a box!’ Super-diversity and the end of identity politics in Britain. Institute for Public Policy Research (IPPR)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Follett, M.P. (1918) The New State: group organization – the solution of popular government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Lentz, S.A. and </a:t>
            </a:r>
            <a:r>
              <a:rPr kumimoji="0" lang="en-GB" sz="2900" b="0" i="0" u="none" strike="noStrike" kern="1200" cap="none" spc="0" normalizeH="0" baseline="0" noProof="0" dirty="0" err="1">
                <a:ln>
                  <a:noFill/>
                </a:ln>
                <a:solidFill>
                  <a:prstClr val="black"/>
                </a:solidFill>
                <a:effectLst/>
                <a:uLnTx/>
                <a:uFillTx/>
                <a:latin typeface="Calibri" panose="020F0502020204030204"/>
                <a:ea typeface="+mn-ea"/>
                <a:cs typeface="+mn-cs"/>
              </a:rPr>
              <a:t>Chaires</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 R.A. (2007) </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The invention of Peel's principles: A study of policing ‘textbook’ history, Journal of Criminal Justice. Volume 35, Issue 1, January–February 2007, Pages 69-79</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Sethi, N. (1962) ‘Mary Parker Follett: Pioneer in Management Theory’. The Journal of the Academy of Management, Dec., 1962, Vol. 5, No. 3 (Dec., 1962), pp. 214-221</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Spencer, D. (2022) </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‘Policing Can Win’ The new Met Commissioner’s First 100 Days, available at </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https://policyexchange.org.uk/wp-content/uploads/2022/07/Policing-Can-Win-2.pdf</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a:extLst>
              <a:ext uri="{FF2B5EF4-FFF2-40B4-BE49-F238E27FC236}">
                <a16:creationId xmlns:a16="http://schemas.microsoft.com/office/drawing/2014/main" id="{0541A23A-DECE-F288-F6A2-627D4D838021}"/>
              </a:ext>
            </a:extLst>
          </p:cNvPr>
          <p:cNvSpPr>
            <a:spLocks noGrp="1"/>
          </p:cNvSpPr>
          <p:nvPr>
            <p:ph type="sldNum" sz="quarter" idx="12"/>
          </p:nvPr>
        </p:nvSpPr>
        <p:spPr/>
        <p:txBody>
          <a:bodyPr/>
          <a:lstStyle/>
          <a:p>
            <a:fld id="{CE6E5A39-1A70-4A77-B7F3-85DDEF9DEE4B}" type="slidenum">
              <a:rPr lang="en-GB" smtClean="0"/>
              <a:t>70</a:t>
            </a:fld>
            <a:endParaRPr lang="en-GB"/>
          </a:p>
        </p:txBody>
      </p:sp>
    </p:spTree>
    <p:extLst>
      <p:ext uri="{BB962C8B-B14F-4D97-AF65-F5344CB8AC3E}">
        <p14:creationId xmlns:p14="http://schemas.microsoft.com/office/powerpoint/2010/main" val="418472868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1|0.2|0.2|0.2|2"/>
</p:tagLst>
</file>

<file path=ppt/tags/tag2.xml><?xml version="1.0" encoding="utf-8"?>
<p:tagLst xmlns:a="http://schemas.openxmlformats.org/drawingml/2006/main" xmlns:r="http://schemas.openxmlformats.org/officeDocument/2006/relationships" xmlns:p="http://schemas.openxmlformats.org/presentationml/2006/main">
  <p:tag name="TIMING" val="|0.2|0.5|0.4|0.3|0.5|0.4|0.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4836</TotalTime>
  <Words>3821</Words>
  <Application>Microsoft Office PowerPoint</Application>
  <PresentationFormat>Widescreen</PresentationFormat>
  <Paragraphs>407</Paragraphs>
  <Slides>70</Slides>
  <Notes>1</Notes>
  <HiddenSlides>1</HiddenSlides>
  <MMClips>3</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70</vt:i4>
      </vt:variant>
    </vt:vector>
  </HeadingPairs>
  <TitlesOfParts>
    <vt:vector size="80" baseType="lpstr">
      <vt:lpstr>Arial</vt:lpstr>
      <vt:lpstr>Avenir Next LT Pro</vt:lpstr>
      <vt:lpstr>Calibri</vt:lpstr>
      <vt:lpstr>Calibri Light</vt:lpstr>
      <vt:lpstr>Office Theme</vt:lpstr>
      <vt:lpstr>1_Office Theme</vt:lpstr>
      <vt:lpstr>2_Office Theme</vt:lpstr>
      <vt:lpstr>3_Office Theme</vt:lpstr>
      <vt:lpstr>4_Office Theme</vt:lpstr>
      <vt:lpstr>5_Office Theme</vt:lpstr>
      <vt:lpstr>Policing Can Win</vt:lpstr>
      <vt:lpstr>Aims</vt:lpstr>
      <vt:lpstr>Freedom of Speech</vt:lpstr>
      <vt:lpstr>PowerPoint Presentation</vt:lpstr>
      <vt:lpstr>Freedom of expression is important</vt:lpstr>
      <vt:lpstr>PowerPoint Presentation</vt:lpstr>
      <vt:lpstr>PowerPoint Presentation</vt:lpstr>
      <vt:lpstr>PowerPoint Presentation</vt:lpstr>
      <vt:lpstr>Outline of the case</vt:lpstr>
      <vt:lpstr>22.11.2018 Lyrics re-tweeted [Ali Bee]</vt:lpstr>
      <vt:lpstr>Mr Miller was stunned</vt:lpstr>
      <vt:lpstr>Do you remember Constable Savage?</vt:lpstr>
      <vt:lpstr>Ali Bee: satirist and feminist  … also has a song about the thought police</vt:lpstr>
      <vt:lpstr>Prof. Kathleen Stock</vt:lpstr>
      <vt:lpstr>Conclusion – legality of the police’s treatment</vt:lpstr>
      <vt:lpstr>Conclusion – legality of the police’s treatment</vt:lpstr>
      <vt:lpstr>Conclusion – legality of the police’s treatment</vt:lpstr>
      <vt:lpstr>Conclusion – legality of the police’s treatment</vt:lpstr>
      <vt:lpstr>PowerPoint Presentation</vt:lpstr>
      <vt:lpstr>PowerPoint Presentation</vt:lpstr>
      <vt:lpstr>PowerPoint Presentation</vt:lpstr>
      <vt:lpstr>PowerPoint Presentation</vt:lpstr>
      <vt:lpstr>Foreword</vt:lpstr>
      <vt:lpstr>Foreword</vt:lpstr>
      <vt:lpstr>Foreword</vt:lpstr>
      <vt:lpstr>Three key areas</vt:lpstr>
      <vt:lpstr>Race and Policing</vt:lpstr>
      <vt:lpstr>Leadership  at every level</vt:lpstr>
      <vt:lpstr>Task 1 Leading from the Top</vt:lpstr>
      <vt:lpstr>Task 2 Empowering Local Commanders</vt:lpstr>
      <vt:lpstr>Task 2 Empowering Local Commanders</vt:lpstr>
      <vt:lpstr>Task 2 Empowering Local Commanders</vt:lpstr>
      <vt:lpstr>CompStat Process</vt:lpstr>
      <vt:lpstr>CompStat in practice</vt:lpstr>
      <vt:lpstr>Task 3: Recruiting and training leaders</vt:lpstr>
      <vt:lpstr>Task 3: Recruiting and training leaders</vt:lpstr>
      <vt:lpstr>College of Policing has Reduced Standards</vt:lpstr>
      <vt:lpstr>PowerPoint Presentation</vt:lpstr>
      <vt:lpstr>Fighting Crime and  Reconnecting with the Public </vt:lpstr>
      <vt:lpstr>Task 1: Rebuilding ward-based neighbourhood policing (NP) teams</vt:lpstr>
      <vt:lpstr>Task 1: Rebuilding ward-based neighbourhood policing (NP) teams</vt:lpstr>
      <vt:lpstr>Task 1: Rebuilding ward-based neighbourhood policing (NP) teams</vt:lpstr>
      <vt:lpstr>Task 2: Give the power to the people</vt:lpstr>
      <vt:lpstr>Task 2: Give the power to the people</vt:lpstr>
      <vt:lpstr>Task 3: A rapid, professional and transparent media response</vt:lpstr>
      <vt:lpstr>Police Officer Misconduct</vt:lpstr>
      <vt:lpstr>Task 1: Setting the standard</vt:lpstr>
      <vt:lpstr>Task 1: Setting the standard</vt:lpstr>
      <vt:lpstr>Task 2: Applying ‘broken windows’ to misconduct</vt:lpstr>
      <vt:lpstr>Task 3: Expanding public insight and community  inspection</vt:lpstr>
      <vt:lpstr>PowerPoint Presentation</vt:lpstr>
      <vt:lpstr>PowerPoint Presentation</vt:lpstr>
      <vt:lpstr>Mary Parker Follett 1868-1933  A most influential and groundbreaking woman</vt:lpstr>
      <vt:lpstr>PowerPoint Presentation</vt:lpstr>
      <vt:lpstr>New Politics</vt:lpstr>
      <vt:lpstr>19th November 1863, Gettysburg, Penn. </vt:lpstr>
      <vt:lpstr>Interconnected Society</vt:lpstr>
      <vt:lpstr>Boundaries Matter</vt:lpstr>
      <vt:lpstr>PowerPoint Presentation</vt:lpstr>
      <vt:lpstr>PowerPoint Presentation</vt:lpstr>
      <vt:lpstr>PowerPoint Presentation</vt:lpstr>
      <vt:lpstr>PowerPoint Presentation</vt:lpstr>
      <vt:lpstr>Cockett in Gower not Swansea West</vt:lpstr>
      <vt:lpstr> New Gower  23 Electoral Wards  76,801 people 23 Electoral Wards  1 Member of Parliament  1 Member of the Senedd  30 Councillors  </vt:lpstr>
      <vt:lpstr>Mobilising communities?</vt:lpstr>
      <vt:lpstr>How about 3 Areas  Child &amp; Family Networks after https://hcz.org/   Each served by 10 Councillors to lead, facilitate and co-ordinate</vt:lpstr>
      <vt:lpstr>Vision Framework</vt:lpstr>
      <vt:lpstr>National Goals    Community Aspirations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45</cp:revision>
  <dcterms:created xsi:type="dcterms:W3CDTF">2017-08-17T16:11:33Z</dcterms:created>
  <dcterms:modified xsi:type="dcterms:W3CDTF">2023-07-03T19:01:41Z</dcterms:modified>
</cp:coreProperties>
</file>