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media/image2.jpg" ContentType="image/jpg"/>
  <Override PartName="/ppt/notesSlides/notesSlide2.xml" ContentType="application/vnd.openxmlformats-officedocument.presentationml.notesSlide+xml"/>
  <Override PartName="/ppt/media/image3.jpg" ContentType="image/jpg"/>
  <Override PartName="/ppt/notesSlides/notesSlide3.xml" ContentType="application/vnd.openxmlformats-officedocument.presentationml.notesSlide+xml"/>
  <Override PartName="/ppt/notesSlides/notesSlide4.xml" ContentType="application/vnd.openxmlformats-officedocument.presentationml.notesSlide+xml"/>
  <Override PartName="/ppt/media/image4.jpg" ContentType="image/jpg"/>
  <Override PartName="/ppt/notesSlides/notesSlide5.xml" ContentType="application/vnd.openxmlformats-officedocument.presentationml.notesSlide+xml"/>
  <Override PartName="/ppt/media/image5.jpg" ContentType="image/jpg"/>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9"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12192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291" autoAdjust="0"/>
  </p:normalViewPr>
  <p:slideViewPr>
    <p:cSldViewPr snapToGrid="0" snapToObjects="1">
      <p:cViewPr varScale="1">
        <p:scale>
          <a:sx n="78" d="100"/>
          <a:sy n="78" d="100"/>
        </p:scale>
        <p:origin x="85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A17F2B-F011-4561-A945-F4CF3E58EA4A}"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DAB70F00-6467-4204-B443-1D53769E6981}">
      <dgm:prSet phldrT="[Text]" custT="1"/>
      <dgm:spPr/>
      <dgm:t>
        <a:bodyPr/>
        <a:lstStyle/>
        <a:p>
          <a:pPr>
            <a:buNone/>
          </a:pPr>
          <a:r>
            <a:rPr lang="en-US" sz="1200" b="0" i="0" dirty="0"/>
            <a:t>Ask them what they like to communicate with</a:t>
          </a:r>
          <a:endParaRPr lang="en-US" sz="1200" dirty="0"/>
        </a:p>
      </dgm:t>
    </dgm:pt>
    <dgm:pt modelId="{BFA0CC6F-2BD8-41C8-B04A-3C46A29C9FB3}" type="parTrans" cxnId="{2E3CE81B-99B7-47EE-8A3F-468D6013E825}">
      <dgm:prSet/>
      <dgm:spPr/>
      <dgm:t>
        <a:bodyPr/>
        <a:lstStyle/>
        <a:p>
          <a:endParaRPr lang="en-US" sz="3200"/>
        </a:p>
      </dgm:t>
    </dgm:pt>
    <dgm:pt modelId="{21085264-A78D-469B-808A-D279D8236667}" type="sibTrans" cxnId="{2E3CE81B-99B7-47EE-8A3F-468D6013E825}">
      <dgm:prSet/>
      <dgm:spPr/>
      <dgm:t>
        <a:bodyPr/>
        <a:lstStyle/>
        <a:p>
          <a:endParaRPr lang="en-US" sz="3200"/>
        </a:p>
      </dgm:t>
    </dgm:pt>
    <dgm:pt modelId="{ACE2F794-E0EB-47EB-9C81-7194879F615C}">
      <dgm:prSet phldrT="[Text]" custT="1"/>
      <dgm:spPr/>
      <dgm:t>
        <a:bodyPr/>
        <a:lstStyle/>
        <a:p>
          <a:pPr>
            <a:buNone/>
          </a:pPr>
          <a:r>
            <a:rPr lang="en-US" sz="1200" b="0" i="0" dirty="0"/>
            <a:t>Speak quietly and look in the other person's direction when speaking</a:t>
          </a:r>
          <a:endParaRPr lang="en-US" sz="1200" dirty="0"/>
        </a:p>
      </dgm:t>
    </dgm:pt>
    <dgm:pt modelId="{82231701-4194-4F43-B185-AC59FB1CEB38}" type="parTrans" cxnId="{029EBD9A-9428-4FE6-98BE-3AD52051B54F}">
      <dgm:prSet/>
      <dgm:spPr/>
      <dgm:t>
        <a:bodyPr/>
        <a:lstStyle/>
        <a:p>
          <a:endParaRPr lang="en-US" sz="3200"/>
        </a:p>
      </dgm:t>
    </dgm:pt>
    <dgm:pt modelId="{2B48A57A-32D6-4767-AC3F-972903BA2D69}" type="sibTrans" cxnId="{029EBD9A-9428-4FE6-98BE-3AD52051B54F}">
      <dgm:prSet/>
      <dgm:spPr/>
      <dgm:t>
        <a:bodyPr/>
        <a:lstStyle/>
        <a:p>
          <a:endParaRPr lang="en-US" sz="3200"/>
        </a:p>
      </dgm:t>
    </dgm:pt>
    <dgm:pt modelId="{C9B9B9E7-286C-469E-916A-194497758CC2}">
      <dgm:prSet phldrT="[Text]" custT="1"/>
      <dgm:spPr/>
      <dgm:t>
        <a:bodyPr/>
        <a:lstStyle/>
        <a:p>
          <a:pPr>
            <a:buNone/>
          </a:pPr>
          <a:r>
            <a:rPr lang="en-US" sz="1200" b="0" i="0" dirty="0"/>
            <a:t>Read or use visual information when necessary</a:t>
          </a:r>
          <a:endParaRPr lang="en-US" sz="1200" dirty="0"/>
        </a:p>
      </dgm:t>
    </dgm:pt>
    <dgm:pt modelId="{5AFC4A70-4F67-45D5-807D-15F0ED847C76}" type="parTrans" cxnId="{667B832A-FBA7-4FF6-9E2B-0E56BC8FCCF2}">
      <dgm:prSet/>
      <dgm:spPr/>
      <dgm:t>
        <a:bodyPr/>
        <a:lstStyle/>
        <a:p>
          <a:endParaRPr lang="en-US" sz="3200"/>
        </a:p>
      </dgm:t>
    </dgm:pt>
    <dgm:pt modelId="{5CD00243-8941-432F-AD60-1F63FE825A3F}" type="sibTrans" cxnId="{667B832A-FBA7-4FF6-9E2B-0E56BC8FCCF2}">
      <dgm:prSet/>
      <dgm:spPr/>
      <dgm:t>
        <a:bodyPr/>
        <a:lstStyle/>
        <a:p>
          <a:endParaRPr lang="en-US" sz="3200"/>
        </a:p>
      </dgm:t>
    </dgm:pt>
    <dgm:pt modelId="{6A29EC0B-C3E6-489C-A291-CB8CA6652CD3}">
      <dgm:prSet phldrT="[Text]" custT="1"/>
      <dgm:spPr/>
      <dgm:t>
        <a:bodyPr/>
        <a:lstStyle/>
        <a:p>
          <a:pPr>
            <a:buNone/>
          </a:pPr>
          <a:r>
            <a:rPr lang="en-US" sz="1200" b="0" i="0" dirty="0"/>
            <a:t>Have them restate the plan in their own words</a:t>
          </a:r>
          <a:endParaRPr lang="en-US" sz="1200" dirty="0"/>
        </a:p>
      </dgm:t>
    </dgm:pt>
    <dgm:pt modelId="{71477021-3B88-4E01-A7F9-9D4B293FE095}" type="parTrans" cxnId="{FA13F906-2736-4D41-9350-417176DC420D}">
      <dgm:prSet/>
      <dgm:spPr/>
      <dgm:t>
        <a:bodyPr/>
        <a:lstStyle/>
        <a:p>
          <a:endParaRPr lang="en-US" sz="3200"/>
        </a:p>
      </dgm:t>
    </dgm:pt>
    <dgm:pt modelId="{D0B8A019-CF8C-417C-86B1-EF51BC0D5746}" type="sibTrans" cxnId="{FA13F906-2736-4D41-9350-417176DC420D}">
      <dgm:prSet/>
      <dgm:spPr/>
      <dgm:t>
        <a:bodyPr/>
        <a:lstStyle/>
        <a:p>
          <a:endParaRPr lang="en-US" sz="3200"/>
        </a:p>
      </dgm:t>
    </dgm:pt>
    <dgm:pt modelId="{57F91C39-EB9F-448E-9094-C1ABED7C246E}">
      <dgm:prSet phldrT="[Text]" custT="1"/>
      <dgm:spPr/>
      <dgm:t>
        <a:bodyPr/>
        <a:lstStyle/>
        <a:p>
          <a:pPr>
            <a:buNone/>
          </a:pPr>
          <a:r>
            <a:rPr lang="en-US" sz="1200" b="0" i="0" dirty="0"/>
            <a:t>Document the communication need for the team</a:t>
          </a:r>
          <a:endParaRPr lang="en-US" sz="1200" dirty="0"/>
        </a:p>
      </dgm:t>
    </dgm:pt>
    <dgm:pt modelId="{91914E9D-2CFC-48D2-8786-6505AEC1CC4E}" type="parTrans" cxnId="{E0BEF2EA-24FE-4E7F-A808-BF69258EDD7D}">
      <dgm:prSet/>
      <dgm:spPr/>
      <dgm:t>
        <a:bodyPr/>
        <a:lstStyle/>
        <a:p>
          <a:endParaRPr lang="en-US" sz="3200"/>
        </a:p>
      </dgm:t>
    </dgm:pt>
    <dgm:pt modelId="{CD51F27A-11FC-4895-AD80-2556C5CA1744}" type="sibTrans" cxnId="{E0BEF2EA-24FE-4E7F-A808-BF69258EDD7D}">
      <dgm:prSet/>
      <dgm:spPr/>
      <dgm:t>
        <a:bodyPr/>
        <a:lstStyle/>
        <a:p>
          <a:endParaRPr lang="en-US" sz="3200"/>
        </a:p>
      </dgm:t>
    </dgm:pt>
    <dgm:pt modelId="{259139E9-A6EA-4E22-AECB-2E2A83686D11}" type="pres">
      <dgm:prSet presAssocID="{58A17F2B-F011-4561-A945-F4CF3E58EA4A}" presName="Name0" presStyleCnt="0">
        <dgm:presLayoutVars>
          <dgm:dir/>
          <dgm:animLvl val="lvl"/>
          <dgm:resizeHandles val="exact"/>
        </dgm:presLayoutVars>
      </dgm:prSet>
      <dgm:spPr/>
    </dgm:pt>
    <dgm:pt modelId="{FE924548-BD6E-45D4-8C45-F1425FF59BF4}" type="pres">
      <dgm:prSet presAssocID="{57F91C39-EB9F-448E-9094-C1ABED7C246E}" presName="boxAndChildren" presStyleCnt="0"/>
      <dgm:spPr/>
    </dgm:pt>
    <dgm:pt modelId="{A683690B-A276-4F5F-B0FE-AE526504F0BA}" type="pres">
      <dgm:prSet presAssocID="{57F91C39-EB9F-448E-9094-C1ABED7C246E}" presName="parentTextBox" presStyleLbl="node1" presStyleIdx="0" presStyleCnt="5"/>
      <dgm:spPr/>
    </dgm:pt>
    <dgm:pt modelId="{851435FB-329C-4E5C-A2E4-49B737572F75}" type="pres">
      <dgm:prSet presAssocID="{D0B8A019-CF8C-417C-86B1-EF51BC0D5746}" presName="sp" presStyleCnt="0"/>
      <dgm:spPr/>
    </dgm:pt>
    <dgm:pt modelId="{427677A6-6B14-4A23-92DD-2B52953799A7}" type="pres">
      <dgm:prSet presAssocID="{6A29EC0B-C3E6-489C-A291-CB8CA6652CD3}" presName="arrowAndChildren" presStyleCnt="0"/>
      <dgm:spPr/>
    </dgm:pt>
    <dgm:pt modelId="{546F26B3-4106-4AE9-BE47-767CF32D0791}" type="pres">
      <dgm:prSet presAssocID="{6A29EC0B-C3E6-489C-A291-CB8CA6652CD3}" presName="parentTextArrow" presStyleLbl="node1" presStyleIdx="1" presStyleCnt="5"/>
      <dgm:spPr/>
    </dgm:pt>
    <dgm:pt modelId="{026E634F-5AA6-4D4C-BAF6-8CD166338F62}" type="pres">
      <dgm:prSet presAssocID="{5CD00243-8941-432F-AD60-1F63FE825A3F}" presName="sp" presStyleCnt="0"/>
      <dgm:spPr/>
    </dgm:pt>
    <dgm:pt modelId="{74014103-5E61-41F1-91AA-3ACF71690EEB}" type="pres">
      <dgm:prSet presAssocID="{C9B9B9E7-286C-469E-916A-194497758CC2}" presName="arrowAndChildren" presStyleCnt="0"/>
      <dgm:spPr/>
    </dgm:pt>
    <dgm:pt modelId="{0D8B2179-6E03-445D-896C-8B40C087531F}" type="pres">
      <dgm:prSet presAssocID="{C9B9B9E7-286C-469E-916A-194497758CC2}" presName="parentTextArrow" presStyleLbl="node1" presStyleIdx="2" presStyleCnt="5"/>
      <dgm:spPr/>
    </dgm:pt>
    <dgm:pt modelId="{934929DF-4BD7-4D5D-B7FC-0D0234682904}" type="pres">
      <dgm:prSet presAssocID="{2B48A57A-32D6-4767-AC3F-972903BA2D69}" presName="sp" presStyleCnt="0"/>
      <dgm:spPr/>
    </dgm:pt>
    <dgm:pt modelId="{2882FB56-B8A2-4D13-964C-C7001A4E95EF}" type="pres">
      <dgm:prSet presAssocID="{ACE2F794-E0EB-47EB-9C81-7194879F615C}" presName="arrowAndChildren" presStyleCnt="0"/>
      <dgm:spPr/>
    </dgm:pt>
    <dgm:pt modelId="{BFB046AA-A62C-4336-8A7E-2330A4453FA3}" type="pres">
      <dgm:prSet presAssocID="{ACE2F794-E0EB-47EB-9C81-7194879F615C}" presName="parentTextArrow" presStyleLbl="node1" presStyleIdx="3" presStyleCnt="5"/>
      <dgm:spPr/>
    </dgm:pt>
    <dgm:pt modelId="{C932AAD4-5064-44CB-A4BE-76C292376430}" type="pres">
      <dgm:prSet presAssocID="{21085264-A78D-469B-808A-D279D8236667}" presName="sp" presStyleCnt="0"/>
      <dgm:spPr/>
    </dgm:pt>
    <dgm:pt modelId="{7A3FDA73-9AAA-4ED1-94FF-452F5EA3AD59}" type="pres">
      <dgm:prSet presAssocID="{DAB70F00-6467-4204-B443-1D53769E6981}" presName="arrowAndChildren" presStyleCnt="0"/>
      <dgm:spPr/>
    </dgm:pt>
    <dgm:pt modelId="{95B56152-A7C6-410F-9D64-6C93B1BDD7B7}" type="pres">
      <dgm:prSet presAssocID="{DAB70F00-6467-4204-B443-1D53769E6981}" presName="parentTextArrow" presStyleLbl="node1" presStyleIdx="4" presStyleCnt="5"/>
      <dgm:spPr/>
    </dgm:pt>
  </dgm:ptLst>
  <dgm:cxnLst>
    <dgm:cxn modelId="{06686103-10B5-4698-AEAD-5379C6F0242C}" type="presOf" srcId="{58A17F2B-F011-4561-A945-F4CF3E58EA4A}" destId="{259139E9-A6EA-4E22-AECB-2E2A83686D11}" srcOrd="0" destOrd="0" presId="urn:microsoft.com/office/officeart/2005/8/layout/process4"/>
    <dgm:cxn modelId="{FA13F906-2736-4D41-9350-417176DC420D}" srcId="{58A17F2B-F011-4561-A945-F4CF3E58EA4A}" destId="{6A29EC0B-C3E6-489C-A291-CB8CA6652CD3}" srcOrd="3" destOrd="0" parTransId="{71477021-3B88-4E01-A7F9-9D4B293FE095}" sibTransId="{D0B8A019-CF8C-417C-86B1-EF51BC0D5746}"/>
    <dgm:cxn modelId="{B4044C13-B359-4CD7-B7C3-CFBE4B115A3E}" type="presOf" srcId="{C9B9B9E7-286C-469E-916A-194497758CC2}" destId="{0D8B2179-6E03-445D-896C-8B40C087531F}" srcOrd="0" destOrd="0" presId="urn:microsoft.com/office/officeart/2005/8/layout/process4"/>
    <dgm:cxn modelId="{2E3CE81B-99B7-47EE-8A3F-468D6013E825}" srcId="{58A17F2B-F011-4561-A945-F4CF3E58EA4A}" destId="{DAB70F00-6467-4204-B443-1D53769E6981}" srcOrd="0" destOrd="0" parTransId="{BFA0CC6F-2BD8-41C8-B04A-3C46A29C9FB3}" sibTransId="{21085264-A78D-469B-808A-D279D8236667}"/>
    <dgm:cxn modelId="{667B832A-FBA7-4FF6-9E2B-0E56BC8FCCF2}" srcId="{58A17F2B-F011-4561-A945-F4CF3E58EA4A}" destId="{C9B9B9E7-286C-469E-916A-194497758CC2}" srcOrd="2" destOrd="0" parTransId="{5AFC4A70-4F67-45D5-807D-15F0ED847C76}" sibTransId="{5CD00243-8941-432F-AD60-1F63FE825A3F}"/>
    <dgm:cxn modelId="{B9971F50-762F-4E05-BD22-0D28802343BE}" type="presOf" srcId="{ACE2F794-E0EB-47EB-9C81-7194879F615C}" destId="{BFB046AA-A62C-4336-8A7E-2330A4453FA3}" srcOrd="0" destOrd="0" presId="urn:microsoft.com/office/officeart/2005/8/layout/process4"/>
    <dgm:cxn modelId="{029EBD9A-9428-4FE6-98BE-3AD52051B54F}" srcId="{58A17F2B-F011-4561-A945-F4CF3E58EA4A}" destId="{ACE2F794-E0EB-47EB-9C81-7194879F615C}" srcOrd="1" destOrd="0" parTransId="{82231701-4194-4F43-B185-AC59FB1CEB38}" sibTransId="{2B48A57A-32D6-4767-AC3F-972903BA2D69}"/>
    <dgm:cxn modelId="{C7F20FAB-8211-4CD6-B26A-38F0EECE6F2E}" type="presOf" srcId="{6A29EC0B-C3E6-489C-A291-CB8CA6652CD3}" destId="{546F26B3-4106-4AE9-BE47-767CF32D0791}" srcOrd="0" destOrd="0" presId="urn:microsoft.com/office/officeart/2005/8/layout/process4"/>
    <dgm:cxn modelId="{C4C293BE-9B46-4EC7-A206-3E1589510E83}" type="presOf" srcId="{DAB70F00-6467-4204-B443-1D53769E6981}" destId="{95B56152-A7C6-410F-9D64-6C93B1BDD7B7}" srcOrd="0" destOrd="0" presId="urn:microsoft.com/office/officeart/2005/8/layout/process4"/>
    <dgm:cxn modelId="{DA9516CB-5F0C-4F22-9444-7B1DD1C87937}" type="presOf" srcId="{57F91C39-EB9F-448E-9094-C1ABED7C246E}" destId="{A683690B-A276-4F5F-B0FE-AE526504F0BA}" srcOrd="0" destOrd="0" presId="urn:microsoft.com/office/officeart/2005/8/layout/process4"/>
    <dgm:cxn modelId="{E0BEF2EA-24FE-4E7F-A808-BF69258EDD7D}" srcId="{58A17F2B-F011-4561-A945-F4CF3E58EA4A}" destId="{57F91C39-EB9F-448E-9094-C1ABED7C246E}" srcOrd="4" destOrd="0" parTransId="{91914E9D-2CFC-48D2-8786-6505AEC1CC4E}" sibTransId="{CD51F27A-11FC-4895-AD80-2556C5CA1744}"/>
    <dgm:cxn modelId="{60D6CD73-A27D-4211-8DBD-DDCBEFE1DEC3}" type="presParOf" srcId="{259139E9-A6EA-4E22-AECB-2E2A83686D11}" destId="{FE924548-BD6E-45D4-8C45-F1425FF59BF4}" srcOrd="0" destOrd="0" presId="urn:microsoft.com/office/officeart/2005/8/layout/process4"/>
    <dgm:cxn modelId="{C0A827E4-6B10-4571-87E1-73E4F5ED5A58}" type="presParOf" srcId="{FE924548-BD6E-45D4-8C45-F1425FF59BF4}" destId="{A683690B-A276-4F5F-B0FE-AE526504F0BA}" srcOrd="0" destOrd="0" presId="urn:microsoft.com/office/officeart/2005/8/layout/process4"/>
    <dgm:cxn modelId="{40C0C80C-BAA3-45B5-8EC3-453C8B9B62AC}" type="presParOf" srcId="{259139E9-A6EA-4E22-AECB-2E2A83686D11}" destId="{851435FB-329C-4E5C-A2E4-49B737572F75}" srcOrd="1" destOrd="0" presId="urn:microsoft.com/office/officeart/2005/8/layout/process4"/>
    <dgm:cxn modelId="{E0811675-9E81-4BF8-AA70-0B7D2E5D7505}" type="presParOf" srcId="{259139E9-A6EA-4E22-AECB-2E2A83686D11}" destId="{427677A6-6B14-4A23-92DD-2B52953799A7}" srcOrd="2" destOrd="0" presId="urn:microsoft.com/office/officeart/2005/8/layout/process4"/>
    <dgm:cxn modelId="{D5EAC739-973A-4288-B576-B672E4EB23FA}" type="presParOf" srcId="{427677A6-6B14-4A23-92DD-2B52953799A7}" destId="{546F26B3-4106-4AE9-BE47-767CF32D0791}" srcOrd="0" destOrd="0" presId="urn:microsoft.com/office/officeart/2005/8/layout/process4"/>
    <dgm:cxn modelId="{50F25CBC-7506-45B6-A9AC-1F30CA1698A0}" type="presParOf" srcId="{259139E9-A6EA-4E22-AECB-2E2A83686D11}" destId="{026E634F-5AA6-4D4C-BAF6-8CD166338F62}" srcOrd="3" destOrd="0" presId="urn:microsoft.com/office/officeart/2005/8/layout/process4"/>
    <dgm:cxn modelId="{889483A0-0EE9-4DE2-BE2E-6CC86376E839}" type="presParOf" srcId="{259139E9-A6EA-4E22-AECB-2E2A83686D11}" destId="{74014103-5E61-41F1-91AA-3ACF71690EEB}" srcOrd="4" destOrd="0" presId="urn:microsoft.com/office/officeart/2005/8/layout/process4"/>
    <dgm:cxn modelId="{BCB120C2-826D-44FE-8C7F-49B0D5C6A24B}" type="presParOf" srcId="{74014103-5E61-41F1-91AA-3ACF71690EEB}" destId="{0D8B2179-6E03-445D-896C-8B40C087531F}" srcOrd="0" destOrd="0" presId="urn:microsoft.com/office/officeart/2005/8/layout/process4"/>
    <dgm:cxn modelId="{B347A262-51B8-4D85-8720-84572C4CB078}" type="presParOf" srcId="{259139E9-A6EA-4E22-AECB-2E2A83686D11}" destId="{934929DF-4BD7-4D5D-B7FC-0D0234682904}" srcOrd="5" destOrd="0" presId="urn:microsoft.com/office/officeart/2005/8/layout/process4"/>
    <dgm:cxn modelId="{993D1FD8-9216-49DD-B765-A3323E38379C}" type="presParOf" srcId="{259139E9-A6EA-4E22-AECB-2E2A83686D11}" destId="{2882FB56-B8A2-4D13-964C-C7001A4E95EF}" srcOrd="6" destOrd="0" presId="urn:microsoft.com/office/officeart/2005/8/layout/process4"/>
    <dgm:cxn modelId="{331B53FA-F7E2-4B62-BAB3-398826D174C6}" type="presParOf" srcId="{2882FB56-B8A2-4D13-964C-C7001A4E95EF}" destId="{BFB046AA-A62C-4336-8A7E-2330A4453FA3}" srcOrd="0" destOrd="0" presId="urn:microsoft.com/office/officeart/2005/8/layout/process4"/>
    <dgm:cxn modelId="{071E28CF-1287-42C4-8412-6A47B0D78C03}" type="presParOf" srcId="{259139E9-A6EA-4E22-AECB-2E2A83686D11}" destId="{C932AAD4-5064-44CB-A4BE-76C292376430}" srcOrd="7" destOrd="0" presId="urn:microsoft.com/office/officeart/2005/8/layout/process4"/>
    <dgm:cxn modelId="{8024C8AB-FE44-4BD4-98A5-43127832EACE}" type="presParOf" srcId="{259139E9-A6EA-4E22-AECB-2E2A83686D11}" destId="{7A3FDA73-9AAA-4ED1-94FF-452F5EA3AD59}" srcOrd="8" destOrd="0" presId="urn:microsoft.com/office/officeart/2005/8/layout/process4"/>
    <dgm:cxn modelId="{4D102C60-0729-4C5A-A981-4056C4A00626}" type="presParOf" srcId="{7A3FDA73-9AAA-4ED1-94FF-452F5EA3AD59}" destId="{95B56152-A7C6-410F-9D64-6C93B1BDD7B7}"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83690B-A276-4F5F-B0FE-AE526504F0BA}">
      <dsp:nvSpPr>
        <dsp:cNvPr id="0" name=""/>
        <dsp:cNvSpPr/>
      </dsp:nvSpPr>
      <dsp:spPr>
        <a:xfrm>
          <a:off x="0" y="1659432"/>
          <a:ext cx="5120640" cy="27224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0" i="0" kern="1200" dirty="0"/>
            <a:t>Document the communication need for the team</a:t>
          </a:r>
          <a:endParaRPr lang="en-US" sz="1200" kern="1200" dirty="0"/>
        </a:p>
      </dsp:txBody>
      <dsp:txXfrm>
        <a:off x="0" y="1659432"/>
        <a:ext cx="5120640" cy="272243"/>
      </dsp:txXfrm>
    </dsp:sp>
    <dsp:sp modelId="{546F26B3-4106-4AE9-BE47-767CF32D0791}">
      <dsp:nvSpPr>
        <dsp:cNvPr id="0" name=""/>
        <dsp:cNvSpPr/>
      </dsp:nvSpPr>
      <dsp:spPr>
        <a:xfrm rot="10800000">
          <a:off x="0" y="1244805"/>
          <a:ext cx="5120640" cy="418710"/>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0" i="0" kern="1200" dirty="0"/>
            <a:t>Have them restate the plan in their own words</a:t>
          </a:r>
          <a:endParaRPr lang="en-US" sz="1200" kern="1200" dirty="0"/>
        </a:p>
      </dsp:txBody>
      <dsp:txXfrm rot="10800000">
        <a:off x="0" y="1244805"/>
        <a:ext cx="5120640" cy="272065"/>
      </dsp:txXfrm>
    </dsp:sp>
    <dsp:sp modelId="{0D8B2179-6E03-445D-896C-8B40C087531F}">
      <dsp:nvSpPr>
        <dsp:cNvPr id="0" name=""/>
        <dsp:cNvSpPr/>
      </dsp:nvSpPr>
      <dsp:spPr>
        <a:xfrm rot="10800000">
          <a:off x="0" y="830178"/>
          <a:ext cx="5120640" cy="418710"/>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0" i="0" kern="1200" dirty="0"/>
            <a:t>Read or use visual information when necessary</a:t>
          </a:r>
          <a:endParaRPr lang="en-US" sz="1200" kern="1200" dirty="0"/>
        </a:p>
      </dsp:txBody>
      <dsp:txXfrm rot="10800000">
        <a:off x="0" y="830178"/>
        <a:ext cx="5120640" cy="272065"/>
      </dsp:txXfrm>
    </dsp:sp>
    <dsp:sp modelId="{BFB046AA-A62C-4336-8A7E-2330A4453FA3}">
      <dsp:nvSpPr>
        <dsp:cNvPr id="0" name=""/>
        <dsp:cNvSpPr/>
      </dsp:nvSpPr>
      <dsp:spPr>
        <a:xfrm rot="10800000">
          <a:off x="0" y="415550"/>
          <a:ext cx="5120640" cy="418710"/>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0" i="0" kern="1200" dirty="0"/>
            <a:t>Speak quietly and look in the other person's direction when speaking</a:t>
          </a:r>
          <a:endParaRPr lang="en-US" sz="1200" kern="1200" dirty="0"/>
        </a:p>
      </dsp:txBody>
      <dsp:txXfrm rot="10800000">
        <a:off x="0" y="415550"/>
        <a:ext cx="5120640" cy="272065"/>
      </dsp:txXfrm>
    </dsp:sp>
    <dsp:sp modelId="{95B56152-A7C6-410F-9D64-6C93B1BDD7B7}">
      <dsp:nvSpPr>
        <dsp:cNvPr id="0" name=""/>
        <dsp:cNvSpPr/>
      </dsp:nvSpPr>
      <dsp:spPr>
        <a:xfrm rot="10800000">
          <a:off x="0" y="923"/>
          <a:ext cx="5120640" cy="418710"/>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0" i="0" kern="1200" dirty="0"/>
            <a:t>Ask them what they like to communicate with</a:t>
          </a:r>
          <a:endParaRPr lang="en-US" sz="1200" kern="1200" dirty="0"/>
        </a:p>
      </dsp:txBody>
      <dsp:txXfrm rot="10800000">
        <a:off x="0" y="923"/>
        <a:ext cx="5120640" cy="27206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577863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Communication is my key skill that I have chosen for this presentation. I selected communication as my topic as it impacts upon a lot of areas of health and social care practice. It is more than simply speaking clearly. It also involves listening, body language, written records, questions, checking and adapting to information for individual people. Within the next few minutes, I will be speaking about the importance of communication, how this can be used to support professional practice and how I would use it in a real environment of health and social care.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There are several components in practice to communication. Verbal Communication is using words, tone and pace. There are some ways of communication that do not involve words, such as facial expression, posture and eye contact. It is important to listen carefully as service users don't necessarily put their concerns on the table. This skill also includes written communication as this has an impact on continuity of care. When communicating in health and social care, it must be respectful, accurate, accessible and about the person rather than the task.</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Communication is important as it will influence the quality of care and safety. First, it's person-</a:t>
            </a:r>
            <a:r>
              <a:rPr lang="en-US" sz="1200" b="0" i="0" kern="1200" dirty="0" err="1">
                <a:solidFill>
                  <a:schemeClr val="tx1"/>
                </a:solidFill>
                <a:effectLst/>
                <a:latin typeface="+mn-lt"/>
                <a:ea typeface="+mn-ea"/>
                <a:cs typeface="+mn-cs"/>
              </a:rPr>
              <a:t>centred</a:t>
            </a:r>
            <a:r>
              <a:rPr lang="en-US" sz="1200" b="0" i="0" kern="1200" dirty="0">
                <a:solidFill>
                  <a:schemeClr val="tx1"/>
                </a:solidFill>
                <a:effectLst/>
                <a:latin typeface="+mn-lt"/>
                <a:ea typeface="+mn-ea"/>
                <a:cs typeface="+mn-cs"/>
              </a:rPr>
              <a:t>, and people feel included when they are listened to and informed about their choices. Secondly, it ensures safety. For instance, a failed handover may result in failure to get the right medication, allotments or delay of treatment. Thirdly, communication fosters trust. A professional being respectful is more likely to be able to share concerns of pain, fear or safeguarding with a service user. Lastly, it fosters team working as health and social care is provided by a number of people and not one person.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Communication in relation to professional practice: Professionals need to assist individuals to understand their care and to be involved in decision making. People need to be able to understand what is said to them, so staff must communicate in this way and avoid jargon, and explain technical terms if used. This is significant as the individual must be able to give meaningful consent and make an informed choice if they don't understand the information. Actually, I wouldn't just state what is occurring to another person. I would ask what is important to them, explain using simple language and ascertain whether they have understood.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For instance, a service user of an older age who is experiencing some hearing loss, and is leaving with new medication instructions. If I just give the medicine and don't speak slowly enough, and give the person a leaflet, they might not read and understand it, and so may take the right medication the wrong way. I would first ask how they would like the information to be delivered to them. I would minimize noise, turn towards them when speaking, speak clearly not shout but use written and/or visual information. I would then tell them to explain back to me, in their own words, what they were going to do. This is not testing them! It questions myself if I was effective with what I said. I would also document the communication need to ensure that the wider team will be able to meet this need consistently.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For communication as a professional skill, the basic cycle would be used. I would get ready by understanding the situation and </a:t>
            </a:r>
            <a:r>
              <a:rPr lang="en-US" sz="1200" b="0" i="0" kern="1200" dirty="0" err="1">
                <a:solidFill>
                  <a:schemeClr val="tx1"/>
                </a:solidFill>
                <a:effectLst/>
                <a:latin typeface="+mn-lt"/>
                <a:ea typeface="+mn-ea"/>
                <a:cs typeface="+mn-cs"/>
              </a:rPr>
              <a:t>minimising</a:t>
            </a:r>
            <a:r>
              <a:rPr lang="en-US" sz="1200" b="0" i="0" kern="1200" dirty="0">
                <a:solidFill>
                  <a:schemeClr val="tx1"/>
                </a:solidFill>
                <a:effectLst/>
                <a:latin typeface="+mn-lt"/>
                <a:ea typeface="+mn-ea"/>
                <a:cs typeface="+mn-cs"/>
              </a:rPr>
              <a:t> obstacles, e.g. noise, lack of privacy. I would listen attentively and refrain from interrupting. I would present information in an understandable manner, speak in a respectful tone. I would ask "what does that mean to you?". I would make good notes and communicate relevant information correctly to my appropriate coworkers. Lastly, I would think about those things that have been going well and those things that I can do better. This means that communication is a skill that will continuously need development, and not a one-off.</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Finally, communication plays a key role in health and social care as it connects to dignity, safety, trust, team working and person </a:t>
            </a:r>
            <a:r>
              <a:rPr lang="en-US" sz="1200" b="0" i="0" kern="1200" dirty="0" err="1">
                <a:solidFill>
                  <a:schemeClr val="tx1"/>
                </a:solidFill>
                <a:effectLst/>
                <a:latin typeface="+mn-lt"/>
                <a:ea typeface="+mn-ea"/>
                <a:cs typeface="+mn-cs"/>
              </a:rPr>
              <a:t>centred</a:t>
            </a:r>
            <a:r>
              <a:rPr lang="en-US" sz="1200" b="0" i="0" kern="1200" dirty="0">
                <a:solidFill>
                  <a:schemeClr val="tx1"/>
                </a:solidFill>
                <a:effectLst/>
                <a:latin typeface="+mn-lt"/>
                <a:ea typeface="+mn-ea"/>
                <a:cs typeface="+mn-cs"/>
              </a:rPr>
              <a:t> working. As illustrated with the example of a person with hearing loss, good communication is not the same for all persons. It needs to be customized to the needs of the person. In my future practice I would try to listen, explain, check understanding, make notes and reflect on communication after every situation. Thank you for listening to us, it is so important.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6/21/2026</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2971666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3760748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7255213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316662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6/21/2026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1347169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6/21/2026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5723591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6/21/2026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370583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1175678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61BEF0D-F0BB-DE4B-95CE-6DB70DBA9567}" type="datetimeFigureOut">
              <a:rPr lang="en-US" smtClean="0"/>
              <a:pPr/>
              <a:t>6/21/2026</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0831853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0240959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7761591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17011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61BEF0D-F0BB-DE4B-95CE-6DB70DBA9567}" type="datetimeFigureOut">
              <a:rPr lang="en-US" smtClean="0"/>
              <a:pPr/>
              <a:t>6/21/2026</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57F1E4F-1CFF-5643-939E-217C01CDF56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9946256"/>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1F33"/>
        </a:solidFill>
        <a:effectLst/>
      </p:bgPr>
    </p:bg>
    <p:spTree>
      <p:nvGrpSpPr>
        <p:cNvPr id="1" name=""/>
        <p:cNvGrpSpPr/>
        <p:nvPr/>
      </p:nvGrpSpPr>
      <p:grpSpPr>
        <a:xfrm>
          <a:off x="0" y="0"/>
          <a:ext cx="0" cy="0"/>
          <a:chOff x="0" y="0"/>
          <a:chExt cx="0" cy="0"/>
        </a:xfrm>
      </p:grpSpPr>
      <p:pic>
        <p:nvPicPr>
          <p:cNvPr id="2" name="Image 0" descr="/mnt/data/care_title_crop.jpg"/>
          <p:cNvPicPr>
            <a:picLocks noChangeAspect="1"/>
          </p:cNvPicPr>
          <p:nvPr/>
        </p:nvPicPr>
        <p:blipFill>
          <a:blip r:embed="rId3"/>
          <a:stretch>
            <a:fillRect/>
          </a:stretch>
        </p:blipFill>
        <p:spPr>
          <a:xfrm>
            <a:off x="6272784" y="0"/>
            <a:ext cx="5916168" cy="6858000"/>
          </a:xfrm>
          <a:prstGeom prst="rect">
            <a:avLst/>
          </a:prstGeom>
        </p:spPr>
      </p:pic>
      <p:sp>
        <p:nvSpPr>
          <p:cNvPr id="3" name="Shape 0"/>
          <p:cNvSpPr/>
          <p:nvPr/>
        </p:nvSpPr>
        <p:spPr>
          <a:xfrm>
            <a:off x="-2743" y="28120"/>
            <a:ext cx="12191695" cy="6858000"/>
          </a:xfrm>
          <a:prstGeom prst="rect">
            <a:avLst/>
          </a:prstGeom>
          <a:solidFill>
            <a:srgbClr val="0B1F33">
              <a:alpha val="65000"/>
            </a:srgbClr>
          </a:solidFill>
          <a:ln w="12700">
            <a:solidFill>
              <a:srgbClr val="0B1F33">
                <a:alpha val="0"/>
              </a:srgbClr>
            </a:solidFill>
            <a:prstDash val="solid"/>
          </a:ln>
        </p:spPr>
        <p:txBody>
          <a:bodyPr/>
          <a:lstStyle/>
          <a:p>
            <a:endParaRPr lang="en-US"/>
          </a:p>
        </p:txBody>
      </p:sp>
      <p:sp>
        <p:nvSpPr>
          <p:cNvPr id="4" name="Text 1"/>
          <p:cNvSpPr/>
          <p:nvPr/>
        </p:nvSpPr>
        <p:spPr>
          <a:xfrm>
            <a:off x="685800" y="566928"/>
            <a:ext cx="4754880" cy="502920"/>
          </a:xfrm>
          <a:prstGeom prst="rect">
            <a:avLst/>
          </a:prstGeom>
          <a:noFill/>
          <a:ln/>
        </p:spPr>
        <p:txBody>
          <a:bodyPr wrap="square" lIns="0" tIns="0" rIns="0" bIns="0" rtlCol="0" anchor="ctr"/>
          <a:lstStyle/>
          <a:p>
            <a:pPr marL="0" indent="0">
              <a:buNone/>
            </a:pPr>
            <a:r>
              <a:rPr lang="en-US" sz="1700" b="1" dirty="0">
                <a:solidFill>
                  <a:srgbClr val="B9E8EB"/>
                </a:solidFill>
              </a:rPr>
              <a:t>Professional Development within</a:t>
            </a:r>
            <a:endParaRPr lang="en-US" sz="1700" dirty="0"/>
          </a:p>
          <a:p>
            <a:pPr marL="0" indent="0">
              <a:buNone/>
            </a:pPr>
            <a:r>
              <a:rPr lang="en-US" sz="1700" b="1" dirty="0">
                <a:solidFill>
                  <a:srgbClr val="B9E8EB"/>
                </a:solidFill>
              </a:rPr>
              <a:t>Health and Social Care</a:t>
            </a:r>
            <a:endParaRPr lang="en-US" sz="1700" dirty="0"/>
          </a:p>
        </p:txBody>
      </p:sp>
      <p:sp>
        <p:nvSpPr>
          <p:cNvPr id="5" name="Text 2"/>
          <p:cNvSpPr/>
          <p:nvPr/>
        </p:nvSpPr>
        <p:spPr>
          <a:xfrm>
            <a:off x="685800" y="1828800"/>
            <a:ext cx="4983480" cy="731520"/>
          </a:xfrm>
          <a:prstGeom prst="rect">
            <a:avLst/>
          </a:prstGeom>
          <a:noFill/>
          <a:ln/>
        </p:spPr>
        <p:txBody>
          <a:bodyPr wrap="square" lIns="0" tIns="0" rIns="0" bIns="0" rtlCol="0" anchor="ctr"/>
          <a:lstStyle/>
          <a:p>
            <a:pPr marL="0" indent="0">
              <a:buNone/>
            </a:pPr>
            <a:r>
              <a:rPr lang="en-US" sz="4000" b="1" dirty="0">
                <a:solidFill>
                  <a:srgbClr val="FFFFFF"/>
                </a:solidFill>
                <a:latin typeface="Aptos Display" pitchFamily="34" charset="0"/>
                <a:ea typeface="Aptos Display" pitchFamily="34" charset="-122"/>
                <a:cs typeface="Aptos Display" pitchFamily="34" charset="-120"/>
              </a:rPr>
              <a:t>Communication</a:t>
            </a:r>
            <a:endParaRPr lang="en-US" sz="4000" dirty="0"/>
          </a:p>
        </p:txBody>
      </p:sp>
      <p:sp>
        <p:nvSpPr>
          <p:cNvPr id="6" name="Text 3"/>
          <p:cNvSpPr/>
          <p:nvPr/>
        </p:nvSpPr>
        <p:spPr>
          <a:xfrm>
            <a:off x="713232" y="2670048"/>
            <a:ext cx="4663440" cy="594360"/>
          </a:xfrm>
          <a:prstGeom prst="rect">
            <a:avLst/>
          </a:prstGeom>
          <a:noFill/>
          <a:ln/>
        </p:spPr>
        <p:txBody>
          <a:bodyPr wrap="square" lIns="0" tIns="0" rIns="0" bIns="0" rtlCol="0" anchor="ctr"/>
          <a:lstStyle/>
          <a:p>
            <a:pPr marL="0" indent="0">
              <a:buNone/>
            </a:pPr>
            <a:r>
              <a:rPr lang="en-US" sz="1800" dirty="0">
                <a:solidFill>
                  <a:srgbClr val="E7FBFC"/>
                </a:solidFill>
              </a:rPr>
              <a:t>A key skill for safe, respectful and person-centred practice</a:t>
            </a:r>
            <a:endParaRPr lang="en-US" sz="1800" dirty="0"/>
          </a:p>
        </p:txBody>
      </p:sp>
      <p:sp>
        <p:nvSpPr>
          <p:cNvPr id="7" name="Text 4"/>
          <p:cNvSpPr/>
          <p:nvPr/>
        </p:nvSpPr>
        <p:spPr>
          <a:xfrm>
            <a:off x="713232" y="3749040"/>
            <a:ext cx="3108960" cy="402336"/>
          </a:xfrm>
          <a:prstGeom prst="rect">
            <a:avLst/>
          </a:prstGeom>
          <a:solidFill>
            <a:srgbClr val="F28C28"/>
          </a:solidFill>
          <a:ln>
            <a:solidFill>
              <a:srgbClr val="F28C28">
                <a:alpha val="0"/>
              </a:srgbClr>
            </a:solidFill>
          </a:ln>
        </p:spPr>
        <p:txBody>
          <a:bodyPr wrap="square" lIns="635" tIns="635" rIns="635" bIns="635" rtlCol="0" anchor="ctr">
            <a:normAutofit/>
          </a:bodyPr>
          <a:lstStyle/>
          <a:p>
            <a:pPr marL="0" indent="0" algn="ctr">
              <a:buNone/>
            </a:pPr>
            <a:r>
              <a:rPr lang="en-US" sz="1200" b="1" dirty="0">
                <a:solidFill>
                  <a:srgbClr val="FFFFFF"/>
                </a:solidFill>
              </a:rPr>
              <a:t>Chosen skill: Communication</a:t>
            </a:r>
            <a:endParaRPr lang="en-US" sz="1200" dirty="0"/>
          </a:p>
        </p:txBody>
      </p:sp>
      <p:sp>
        <p:nvSpPr>
          <p:cNvPr id="8" name="Text 5"/>
          <p:cNvSpPr/>
          <p:nvPr/>
        </p:nvSpPr>
        <p:spPr>
          <a:xfrm>
            <a:off x="749808" y="4315968"/>
            <a:ext cx="2926080" cy="570664"/>
          </a:xfrm>
          <a:prstGeom prst="rect">
            <a:avLst/>
          </a:prstGeom>
          <a:noFill/>
          <a:ln/>
        </p:spPr>
        <p:txBody>
          <a:bodyPr wrap="square" lIns="0" tIns="0" rIns="0" bIns="0" rtlCol="0" anchor="ctr"/>
          <a:lstStyle/>
          <a:p>
            <a:pPr marL="0" indent="0">
              <a:buNone/>
            </a:pPr>
            <a:r>
              <a:rPr lang="en-US" sz="1300" dirty="0">
                <a:solidFill>
                  <a:srgbClr val="D5EEF0"/>
                </a:solidFill>
              </a:rPr>
              <a:t>5-minute presentation </a:t>
            </a:r>
          </a:p>
          <a:p>
            <a:pPr marL="0" indent="0">
              <a:buNone/>
            </a:pPr>
            <a:r>
              <a:rPr lang="en-US" sz="1300" dirty="0">
                <a:solidFill>
                  <a:srgbClr val="D5EEF0"/>
                </a:solidFill>
              </a:rPr>
              <a:t>By Bushara Jubeen</a:t>
            </a:r>
          </a:p>
          <a:p>
            <a:pPr marL="0" indent="0">
              <a:buNone/>
            </a:pPr>
            <a:r>
              <a:rPr lang="en-US" sz="1300" dirty="0">
                <a:solidFill>
                  <a:srgbClr val="D5EEF0"/>
                </a:solidFill>
              </a:rPr>
              <a:t>Student ID 2512315</a:t>
            </a:r>
          </a:p>
          <a:p>
            <a:pPr marL="0" indent="0">
              <a:buNone/>
            </a:pP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6F9FB"/>
        </a:solidFill>
        <a:effectLst/>
      </p:bgPr>
    </p:bg>
    <p:spTree>
      <p:nvGrpSpPr>
        <p:cNvPr id="1" name=""/>
        <p:cNvGrpSpPr/>
        <p:nvPr/>
      </p:nvGrpSpPr>
      <p:grpSpPr>
        <a:xfrm>
          <a:off x="0" y="0"/>
          <a:ext cx="0" cy="0"/>
          <a:chOff x="0" y="0"/>
          <a:chExt cx="0" cy="0"/>
        </a:xfrm>
      </p:grpSpPr>
      <p:sp>
        <p:nvSpPr>
          <p:cNvPr id="2" name="Text 0"/>
          <p:cNvSpPr/>
          <p:nvPr/>
        </p:nvSpPr>
        <p:spPr>
          <a:xfrm>
            <a:off x="502920" y="256032"/>
            <a:ext cx="7223760" cy="475488"/>
          </a:xfrm>
          <a:prstGeom prst="rect">
            <a:avLst/>
          </a:prstGeom>
          <a:noFill/>
          <a:ln/>
        </p:spPr>
        <p:txBody>
          <a:bodyPr wrap="square" lIns="0" tIns="0" rIns="0" bIns="0" rtlCol="0" anchor="ctr"/>
          <a:lstStyle/>
          <a:p>
            <a:pPr marL="0" indent="0">
              <a:buNone/>
            </a:pPr>
            <a:r>
              <a:rPr lang="en-US" sz="2500" b="1" dirty="0">
                <a:solidFill>
                  <a:srgbClr val="0B1F33"/>
                </a:solidFill>
                <a:latin typeface="Aptos Display" pitchFamily="34" charset="0"/>
                <a:ea typeface="Aptos Display" pitchFamily="34" charset="-122"/>
                <a:cs typeface="Aptos Display" pitchFamily="34" charset="-120"/>
              </a:rPr>
              <a:t>What communication means in practice</a:t>
            </a:r>
            <a:endParaRPr lang="en-US" sz="2500" dirty="0"/>
          </a:p>
        </p:txBody>
      </p:sp>
      <p:sp>
        <p:nvSpPr>
          <p:cNvPr id="3" name="Text 1"/>
          <p:cNvSpPr/>
          <p:nvPr/>
        </p:nvSpPr>
        <p:spPr>
          <a:xfrm>
            <a:off x="521208" y="768096"/>
            <a:ext cx="7498080" cy="256032"/>
          </a:xfrm>
          <a:prstGeom prst="rect">
            <a:avLst/>
          </a:prstGeom>
          <a:noFill/>
          <a:ln/>
        </p:spPr>
        <p:txBody>
          <a:bodyPr wrap="square" lIns="0" tIns="0" rIns="0" bIns="0" rtlCol="0" anchor="ctr"/>
          <a:lstStyle/>
          <a:p>
            <a:pPr marL="0" indent="0">
              <a:buNone/>
            </a:pPr>
            <a:r>
              <a:rPr lang="en-US" sz="950" b="1" dirty="0">
                <a:solidFill>
                  <a:srgbClr val="087E8B"/>
                </a:solidFill>
              </a:rPr>
              <a:t>Communication is more than giving information</a:t>
            </a:r>
            <a:endParaRPr lang="en-US" sz="950" dirty="0"/>
          </a:p>
        </p:txBody>
      </p:sp>
      <p:sp>
        <p:nvSpPr>
          <p:cNvPr id="4" name="Shape 2"/>
          <p:cNvSpPr/>
          <p:nvPr/>
        </p:nvSpPr>
        <p:spPr>
          <a:xfrm>
            <a:off x="502920" y="1078992"/>
            <a:ext cx="1371600" cy="0"/>
          </a:xfrm>
          <a:prstGeom prst="line">
            <a:avLst/>
          </a:prstGeom>
          <a:noFill/>
          <a:ln w="38100">
            <a:solidFill>
              <a:srgbClr val="F28C28"/>
            </a:solidFill>
            <a:prstDash val="solid"/>
            <a:headEnd type="none"/>
            <a:tailEnd type="none"/>
          </a:ln>
        </p:spPr>
        <p:txBody>
          <a:bodyPr/>
          <a:lstStyle/>
          <a:p>
            <a:endParaRPr lang="en-US"/>
          </a:p>
        </p:txBody>
      </p:sp>
      <p:pic>
        <p:nvPicPr>
          <p:cNvPr id="5" name="Image 0" descr="/mnt/data/consult_slide_crop.jpg"/>
          <p:cNvPicPr>
            <a:picLocks noChangeAspect="1"/>
          </p:cNvPicPr>
          <p:nvPr/>
        </p:nvPicPr>
        <p:blipFill>
          <a:blip r:embed="rId3"/>
          <a:stretch>
            <a:fillRect/>
          </a:stretch>
        </p:blipFill>
        <p:spPr>
          <a:xfrm>
            <a:off x="6492240" y="1234440"/>
            <a:ext cx="5166360" cy="4617720"/>
          </a:xfrm>
          <a:prstGeom prst="rect">
            <a:avLst/>
          </a:prstGeom>
        </p:spPr>
      </p:pic>
      <p:sp>
        <p:nvSpPr>
          <p:cNvPr id="6" name="Text 3"/>
          <p:cNvSpPr/>
          <p:nvPr/>
        </p:nvSpPr>
        <p:spPr>
          <a:xfrm>
            <a:off x="685800" y="1508760"/>
            <a:ext cx="2468880" cy="932688"/>
          </a:xfrm>
          <a:prstGeom prst="rect">
            <a:avLst/>
          </a:prstGeom>
          <a:solidFill>
            <a:srgbClr val="E6F2FF"/>
          </a:solidFill>
          <a:ln w="12700">
            <a:solidFill>
              <a:srgbClr val="E6F2FF"/>
            </a:solidFill>
          </a:ln>
        </p:spPr>
        <p:txBody>
          <a:bodyPr wrap="square" lIns="1524" tIns="1524" rIns="1524" bIns="1524" rtlCol="0" anchor="ctr">
            <a:normAutofit/>
          </a:bodyPr>
          <a:lstStyle/>
          <a:p>
            <a:pPr marL="0" indent="0" algn="ctr">
              <a:buNone/>
            </a:pPr>
            <a:r>
              <a:rPr lang="en-US" sz="1400" b="1" dirty="0">
                <a:solidFill>
                  <a:srgbClr val="0B1F33"/>
                </a:solidFill>
              </a:rPr>
              <a:t>Verbal</a:t>
            </a:r>
            <a:endParaRPr lang="en-US" sz="1400" dirty="0"/>
          </a:p>
          <a:p>
            <a:pPr marL="0" indent="0" algn="ctr">
              <a:buNone/>
            </a:pPr>
            <a:r>
              <a:rPr lang="en-US" sz="1400" b="1" dirty="0">
                <a:solidFill>
                  <a:srgbClr val="0B1F33"/>
                </a:solidFill>
              </a:rPr>
              <a:t>clear words, tone, pace</a:t>
            </a:r>
            <a:endParaRPr lang="en-US" sz="1400" dirty="0"/>
          </a:p>
        </p:txBody>
      </p:sp>
      <p:sp>
        <p:nvSpPr>
          <p:cNvPr id="7" name="Text 4"/>
          <p:cNvSpPr/>
          <p:nvPr/>
        </p:nvSpPr>
        <p:spPr>
          <a:xfrm>
            <a:off x="3429000" y="1508760"/>
            <a:ext cx="2560320" cy="932688"/>
          </a:xfrm>
          <a:prstGeom prst="rect">
            <a:avLst/>
          </a:prstGeom>
          <a:solidFill>
            <a:srgbClr val="E9F8EF"/>
          </a:solidFill>
          <a:ln w="12700">
            <a:solidFill>
              <a:srgbClr val="E9F8EF"/>
            </a:solidFill>
          </a:ln>
        </p:spPr>
        <p:txBody>
          <a:bodyPr wrap="square" lIns="1524" tIns="1524" rIns="1524" bIns="1524" rtlCol="0" anchor="ctr">
            <a:normAutofit/>
          </a:bodyPr>
          <a:lstStyle/>
          <a:p>
            <a:pPr marL="0" indent="0" algn="ctr">
              <a:buNone/>
            </a:pPr>
            <a:r>
              <a:rPr lang="en-US" sz="1400" b="1" dirty="0">
                <a:solidFill>
                  <a:srgbClr val="0B1F33"/>
                </a:solidFill>
              </a:rPr>
              <a:t>Non-verbal</a:t>
            </a:r>
            <a:endParaRPr lang="en-US" sz="1400" dirty="0"/>
          </a:p>
          <a:p>
            <a:pPr marL="0" indent="0" algn="ctr">
              <a:buNone/>
            </a:pPr>
            <a:r>
              <a:rPr lang="en-US" sz="1400" b="1" dirty="0">
                <a:solidFill>
                  <a:srgbClr val="0B1F33"/>
                </a:solidFill>
              </a:rPr>
              <a:t>eye contact, posture, empathy</a:t>
            </a:r>
            <a:endParaRPr lang="en-US" sz="1400" dirty="0"/>
          </a:p>
        </p:txBody>
      </p:sp>
      <p:sp>
        <p:nvSpPr>
          <p:cNvPr id="8" name="Text 5"/>
          <p:cNvSpPr/>
          <p:nvPr/>
        </p:nvSpPr>
        <p:spPr>
          <a:xfrm>
            <a:off x="685800" y="2743200"/>
            <a:ext cx="2468880" cy="932688"/>
          </a:xfrm>
          <a:prstGeom prst="rect">
            <a:avLst/>
          </a:prstGeom>
          <a:solidFill>
            <a:srgbClr val="FFF3E6"/>
          </a:solidFill>
          <a:ln w="12700">
            <a:solidFill>
              <a:srgbClr val="FFF3E6"/>
            </a:solidFill>
          </a:ln>
        </p:spPr>
        <p:txBody>
          <a:bodyPr wrap="square" lIns="1524" tIns="1524" rIns="1524" bIns="1524" rtlCol="0" anchor="ctr">
            <a:normAutofit/>
          </a:bodyPr>
          <a:lstStyle/>
          <a:p>
            <a:pPr marL="0" indent="0" algn="ctr">
              <a:buNone/>
            </a:pPr>
            <a:r>
              <a:rPr lang="en-US" sz="1400" b="1" dirty="0">
                <a:solidFill>
                  <a:srgbClr val="0B1F33"/>
                </a:solidFill>
              </a:rPr>
              <a:t>Listening</a:t>
            </a:r>
            <a:endParaRPr lang="en-US" sz="1400" dirty="0"/>
          </a:p>
          <a:p>
            <a:pPr marL="0" indent="0" algn="ctr">
              <a:buNone/>
            </a:pPr>
            <a:r>
              <a:rPr lang="en-US" sz="1400" b="1" dirty="0">
                <a:solidFill>
                  <a:srgbClr val="0B1F33"/>
                </a:solidFill>
              </a:rPr>
              <a:t>hearing concerns and feelings</a:t>
            </a:r>
            <a:endParaRPr lang="en-US" sz="1400" dirty="0"/>
          </a:p>
        </p:txBody>
      </p:sp>
      <p:sp>
        <p:nvSpPr>
          <p:cNvPr id="9" name="Text 6"/>
          <p:cNvSpPr/>
          <p:nvPr/>
        </p:nvSpPr>
        <p:spPr>
          <a:xfrm>
            <a:off x="3429000" y="2743200"/>
            <a:ext cx="2560320" cy="932688"/>
          </a:xfrm>
          <a:prstGeom prst="rect">
            <a:avLst/>
          </a:prstGeom>
          <a:solidFill>
            <a:srgbClr val="F0EAFE"/>
          </a:solidFill>
          <a:ln w="12700">
            <a:solidFill>
              <a:srgbClr val="F0EAFE"/>
            </a:solidFill>
          </a:ln>
        </p:spPr>
        <p:txBody>
          <a:bodyPr wrap="square" lIns="1524" tIns="1524" rIns="1524" bIns="1524" rtlCol="0" anchor="ctr">
            <a:normAutofit/>
          </a:bodyPr>
          <a:lstStyle/>
          <a:p>
            <a:pPr marL="0" indent="0" algn="ctr">
              <a:buNone/>
            </a:pPr>
            <a:r>
              <a:rPr lang="en-US" sz="1400" b="1" dirty="0">
                <a:solidFill>
                  <a:srgbClr val="0B1F33"/>
                </a:solidFill>
              </a:rPr>
              <a:t>Written records</a:t>
            </a:r>
            <a:endParaRPr lang="en-US" sz="1400" dirty="0"/>
          </a:p>
          <a:p>
            <a:pPr marL="0" indent="0" algn="ctr">
              <a:buNone/>
            </a:pPr>
            <a:r>
              <a:rPr lang="en-US" sz="1400" b="1" dirty="0">
                <a:solidFill>
                  <a:srgbClr val="0B1F33"/>
                </a:solidFill>
              </a:rPr>
              <a:t>accurate notes and handovers</a:t>
            </a:r>
            <a:endParaRPr lang="en-US" sz="1400" dirty="0"/>
          </a:p>
        </p:txBody>
      </p:sp>
      <p:sp>
        <p:nvSpPr>
          <p:cNvPr id="10" name="Text 7"/>
          <p:cNvSpPr/>
          <p:nvPr/>
        </p:nvSpPr>
        <p:spPr>
          <a:xfrm>
            <a:off x="685800" y="4343400"/>
            <a:ext cx="5212080" cy="640080"/>
          </a:xfrm>
          <a:prstGeom prst="rect">
            <a:avLst/>
          </a:prstGeom>
          <a:noFill/>
          <a:ln/>
        </p:spPr>
        <p:txBody>
          <a:bodyPr wrap="square" lIns="635" tIns="635" rIns="635" bIns="635" rtlCol="0" anchor="ctr">
            <a:normAutofit/>
          </a:bodyPr>
          <a:lstStyle/>
          <a:p>
            <a:pPr marL="0" indent="0">
              <a:buNone/>
            </a:pPr>
            <a:r>
              <a:rPr lang="en-US" sz="1700" b="1" dirty="0">
                <a:solidFill>
                  <a:srgbClr val="1B2430"/>
                </a:solidFill>
              </a:rPr>
              <a:t>Good communication should be respectful, accurate, accessible and person-centred.</a:t>
            </a:r>
            <a:endParaRPr lang="en-US" sz="1700" dirty="0"/>
          </a:p>
        </p:txBody>
      </p:sp>
      <p:sp>
        <p:nvSpPr>
          <p:cNvPr id="11" name="Text 8"/>
          <p:cNvSpPr/>
          <p:nvPr/>
        </p:nvSpPr>
        <p:spPr>
          <a:xfrm>
            <a:off x="685800" y="5230368"/>
            <a:ext cx="5303520" cy="201168"/>
          </a:xfrm>
          <a:prstGeom prst="rect">
            <a:avLst/>
          </a:prstGeom>
          <a:noFill/>
          <a:ln/>
        </p:spPr>
        <p:txBody>
          <a:bodyPr wrap="square" lIns="0" tIns="0" rIns="0" bIns="0" rtlCol="0" anchor="ctr"/>
          <a:lstStyle/>
          <a:p>
            <a:pPr marL="0" indent="0">
              <a:buNone/>
            </a:pPr>
            <a:r>
              <a:rPr lang="en-US" sz="1050" i="1" dirty="0"/>
              <a:t>Based on professional communication expectations in NMC (2018) and NICE (2021).</a:t>
            </a:r>
            <a:endParaRPr lang="en-US" sz="1050" dirty="0"/>
          </a:p>
        </p:txBody>
      </p:sp>
      <p:sp>
        <p:nvSpPr>
          <p:cNvPr id="12" name="Text 9"/>
          <p:cNvSpPr/>
          <p:nvPr/>
        </p:nvSpPr>
        <p:spPr>
          <a:xfrm>
            <a:off x="502920" y="6473952"/>
            <a:ext cx="5852160" cy="182880"/>
          </a:xfrm>
          <a:prstGeom prst="rect">
            <a:avLst/>
          </a:prstGeom>
          <a:noFill/>
          <a:ln/>
        </p:spPr>
        <p:txBody>
          <a:bodyPr wrap="square" lIns="0" tIns="0" rIns="0" bIns="0" rtlCol="0" anchor="ctr"/>
          <a:lstStyle/>
          <a:p>
            <a:pPr marL="0" indent="0">
              <a:buNone/>
            </a:pPr>
            <a:r>
              <a:rPr lang="en-US" sz="800" dirty="0">
                <a:solidFill>
                  <a:schemeClr val="bg1"/>
                </a:solidFill>
              </a:rPr>
              <a:t>Professional Development within Health and Social Care</a:t>
            </a:r>
          </a:p>
        </p:txBody>
      </p:sp>
      <p:sp>
        <p:nvSpPr>
          <p:cNvPr id="13" name="Text 10"/>
          <p:cNvSpPr/>
          <p:nvPr/>
        </p:nvSpPr>
        <p:spPr>
          <a:xfrm>
            <a:off x="11292840" y="6446520"/>
            <a:ext cx="320040" cy="201168"/>
          </a:xfrm>
          <a:prstGeom prst="rect">
            <a:avLst/>
          </a:prstGeom>
          <a:noFill/>
          <a:ln/>
        </p:spPr>
        <p:txBody>
          <a:bodyPr wrap="square" lIns="0" tIns="0" rIns="0" bIns="0" rtlCol="0" anchor="ctr"/>
          <a:lstStyle/>
          <a:p>
            <a:pPr marL="0" indent="0" algn="r">
              <a:buNone/>
            </a:pPr>
            <a:r>
              <a:rPr lang="en-US" sz="800" dirty="0">
                <a:solidFill>
                  <a:srgbClr val="73808C"/>
                </a:solidFill>
              </a:rPr>
              <a:t>2</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7223760" cy="475488"/>
          </a:xfrm>
          <a:prstGeom prst="rect">
            <a:avLst/>
          </a:prstGeom>
          <a:noFill/>
          <a:ln/>
        </p:spPr>
        <p:txBody>
          <a:bodyPr wrap="square" lIns="0" tIns="0" rIns="0" bIns="0" rtlCol="0" anchor="ctr"/>
          <a:lstStyle/>
          <a:p>
            <a:pPr marL="0" indent="0">
              <a:buNone/>
            </a:pPr>
            <a:r>
              <a:rPr lang="en-US" sz="2500" b="1" dirty="0">
                <a:solidFill>
                  <a:srgbClr val="0B1F33"/>
                </a:solidFill>
                <a:latin typeface="Aptos Display" pitchFamily="34" charset="0"/>
                <a:ea typeface="Aptos Display" pitchFamily="34" charset="-122"/>
                <a:cs typeface="Aptos Display" pitchFamily="34" charset="-120"/>
              </a:rPr>
              <a:t>Why communication is important</a:t>
            </a:r>
            <a:endParaRPr lang="en-US" sz="2500" dirty="0"/>
          </a:p>
        </p:txBody>
      </p:sp>
      <p:sp>
        <p:nvSpPr>
          <p:cNvPr id="3" name="Text 1"/>
          <p:cNvSpPr/>
          <p:nvPr/>
        </p:nvSpPr>
        <p:spPr>
          <a:xfrm>
            <a:off x="521208" y="768096"/>
            <a:ext cx="7498080" cy="256032"/>
          </a:xfrm>
          <a:prstGeom prst="rect">
            <a:avLst/>
          </a:prstGeom>
          <a:noFill/>
          <a:ln/>
        </p:spPr>
        <p:txBody>
          <a:bodyPr wrap="square" lIns="0" tIns="0" rIns="0" bIns="0" rtlCol="0" anchor="ctr"/>
          <a:lstStyle/>
          <a:p>
            <a:pPr marL="0" indent="0">
              <a:buNone/>
            </a:pPr>
            <a:r>
              <a:rPr lang="en-US" sz="950" b="1" dirty="0">
                <a:solidFill>
                  <a:srgbClr val="087E8B"/>
                </a:solidFill>
              </a:rPr>
              <a:t>It directly affects quality, safety and trust</a:t>
            </a:r>
            <a:endParaRPr lang="en-US" sz="950" dirty="0"/>
          </a:p>
        </p:txBody>
      </p:sp>
      <p:sp>
        <p:nvSpPr>
          <p:cNvPr id="4" name="Shape 2"/>
          <p:cNvSpPr/>
          <p:nvPr/>
        </p:nvSpPr>
        <p:spPr>
          <a:xfrm>
            <a:off x="502920" y="1078992"/>
            <a:ext cx="1371600" cy="0"/>
          </a:xfrm>
          <a:prstGeom prst="line">
            <a:avLst/>
          </a:prstGeom>
          <a:noFill/>
          <a:ln w="38100">
            <a:solidFill>
              <a:srgbClr val="F28C28"/>
            </a:solidFill>
            <a:prstDash val="solid"/>
            <a:headEnd type="none"/>
            <a:tailEnd type="none"/>
          </a:ln>
        </p:spPr>
        <p:txBody>
          <a:bodyPr/>
          <a:lstStyle/>
          <a:p>
            <a:endParaRPr lang="en-US"/>
          </a:p>
        </p:txBody>
      </p:sp>
      <p:sp>
        <p:nvSpPr>
          <p:cNvPr id="5" name="Text 3"/>
          <p:cNvSpPr/>
          <p:nvPr/>
        </p:nvSpPr>
        <p:spPr>
          <a:xfrm>
            <a:off x="667512" y="1508760"/>
            <a:ext cx="2331720" cy="594360"/>
          </a:xfrm>
          <a:prstGeom prst="rect">
            <a:avLst/>
          </a:prstGeom>
          <a:solidFill>
            <a:srgbClr val="E6F7F9"/>
          </a:solidFill>
          <a:ln w="12700">
            <a:solidFill>
              <a:srgbClr val="E6F7F9"/>
            </a:solidFill>
          </a:ln>
        </p:spPr>
        <p:txBody>
          <a:bodyPr wrap="square" lIns="1524" tIns="1524" rIns="1524" bIns="1524" rtlCol="0" anchor="ctr">
            <a:normAutofit/>
          </a:bodyPr>
          <a:lstStyle/>
          <a:p>
            <a:pPr marL="0" indent="0" algn="ctr">
              <a:buNone/>
            </a:pPr>
            <a:r>
              <a:rPr lang="en-US" sz="1500" b="1" dirty="0">
                <a:solidFill>
                  <a:srgbClr val="0B1F33"/>
                </a:solidFill>
              </a:rPr>
              <a:t>Person-centred care</a:t>
            </a:r>
            <a:endParaRPr lang="en-US" sz="1500" dirty="0"/>
          </a:p>
        </p:txBody>
      </p:sp>
      <p:sp>
        <p:nvSpPr>
          <p:cNvPr id="6" name="Text 4"/>
          <p:cNvSpPr/>
          <p:nvPr/>
        </p:nvSpPr>
        <p:spPr>
          <a:xfrm>
            <a:off x="667512" y="2240280"/>
            <a:ext cx="2331720" cy="1051560"/>
          </a:xfrm>
          <a:prstGeom prst="rect">
            <a:avLst/>
          </a:prstGeom>
          <a:noFill/>
          <a:ln/>
        </p:spPr>
        <p:txBody>
          <a:bodyPr wrap="square" lIns="1016" tIns="1016" rIns="1016" bIns="1016" rtlCol="0" anchor="ctr">
            <a:normAutofit/>
          </a:bodyPr>
          <a:lstStyle/>
          <a:p>
            <a:pPr marL="0" indent="0" algn="ctr">
              <a:buNone/>
            </a:pPr>
            <a:r>
              <a:rPr lang="en-US" sz="1350" dirty="0">
                <a:solidFill>
                  <a:srgbClr val="1B2430"/>
                </a:solidFill>
              </a:rPr>
              <a:t>People feel listened to and involved in decisions.</a:t>
            </a:r>
            <a:endParaRPr lang="en-US" sz="1350" dirty="0"/>
          </a:p>
        </p:txBody>
      </p:sp>
      <p:sp>
        <p:nvSpPr>
          <p:cNvPr id="7" name="Text 5"/>
          <p:cNvSpPr/>
          <p:nvPr/>
        </p:nvSpPr>
        <p:spPr>
          <a:xfrm>
            <a:off x="3502152" y="1508760"/>
            <a:ext cx="2331720" cy="594360"/>
          </a:xfrm>
          <a:prstGeom prst="rect">
            <a:avLst/>
          </a:prstGeom>
          <a:solidFill>
            <a:srgbClr val="FFF1E5"/>
          </a:solidFill>
          <a:ln w="12700">
            <a:solidFill>
              <a:srgbClr val="FFF1E5"/>
            </a:solidFill>
          </a:ln>
        </p:spPr>
        <p:txBody>
          <a:bodyPr wrap="square" lIns="1524" tIns="1524" rIns="1524" bIns="1524" rtlCol="0" anchor="ctr">
            <a:normAutofit/>
          </a:bodyPr>
          <a:lstStyle/>
          <a:p>
            <a:pPr marL="0" indent="0" algn="ctr">
              <a:buNone/>
            </a:pPr>
            <a:r>
              <a:rPr lang="en-US" sz="1500" b="1" dirty="0">
                <a:solidFill>
                  <a:srgbClr val="0B1F33"/>
                </a:solidFill>
              </a:rPr>
              <a:t>Safety</a:t>
            </a:r>
            <a:endParaRPr lang="en-US" sz="1500" dirty="0"/>
          </a:p>
        </p:txBody>
      </p:sp>
      <p:sp>
        <p:nvSpPr>
          <p:cNvPr id="8" name="Text 6"/>
          <p:cNvSpPr/>
          <p:nvPr/>
        </p:nvSpPr>
        <p:spPr>
          <a:xfrm>
            <a:off x="3502152" y="2240280"/>
            <a:ext cx="2331720" cy="1051560"/>
          </a:xfrm>
          <a:prstGeom prst="rect">
            <a:avLst/>
          </a:prstGeom>
          <a:noFill/>
          <a:ln/>
        </p:spPr>
        <p:txBody>
          <a:bodyPr wrap="square" lIns="1016" tIns="1016" rIns="1016" bIns="1016" rtlCol="0" anchor="ctr">
            <a:normAutofit/>
          </a:bodyPr>
          <a:lstStyle/>
          <a:p>
            <a:pPr marL="0" indent="0" algn="ctr">
              <a:buNone/>
            </a:pPr>
            <a:r>
              <a:rPr lang="en-US" sz="1350" dirty="0">
                <a:solidFill>
                  <a:srgbClr val="1B2430"/>
                </a:solidFill>
              </a:rPr>
              <a:t>Clear handovers reduce mistakes and missed risks.</a:t>
            </a:r>
            <a:endParaRPr lang="en-US" sz="1350" dirty="0"/>
          </a:p>
        </p:txBody>
      </p:sp>
      <p:sp>
        <p:nvSpPr>
          <p:cNvPr id="9" name="Text 7"/>
          <p:cNvSpPr/>
          <p:nvPr/>
        </p:nvSpPr>
        <p:spPr>
          <a:xfrm>
            <a:off x="6336792" y="1508760"/>
            <a:ext cx="2331720" cy="594360"/>
          </a:xfrm>
          <a:prstGeom prst="rect">
            <a:avLst/>
          </a:prstGeom>
          <a:solidFill>
            <a:srgbClr val="EEF4FF"/>
          </a:solidFill>
          <a:ln w="12700">
            <a:solidFill>
              <a:srgbClr val="EEF4FF"/>
            </a:solidFill>
          </a:ln>
        </p:spPr>
        <p:txBody>
          <a:bodyPr wrap="square" lIns="1524" tIns="1524" rIns="1524" bIns="1524" rtlCol="0" anchor="ctr">
            <a:normAutofit/>
          </a:bodyPr>
          <a:lstStyle/>
          <a:p>
            <a:pPr marL="0" indent="0" algn="ctr">
              <a:buNone/>
            </a:pPr>
            <a:r>
              <a:rPr lang="en-US" sz="1500" b="1" dirty="0">
                <a:solidFill>
                  <a:srgbClr val="0B1F33"/>
                </a:solidFill>
              </a:rPr>
              <a:t>Trust</a:t>
            </a:r>
            <a:endParaRPr lang="en-US" sz="1500" dirty="0"/>
          </a:p>
        </p:txBody>
      </p:sp>
      <p:sp>
        <p:nvSpPr>
          <p:cNvPr id="10" name="Text 8"/>
          <p:cNvSpPr/>
          <p:nvPr/>
        </p:nvSpPr>
        <p:spPr>
          <a:xfrm>
            <a:off x="6336792" y="2240280"/>
            <a:ext cx="2331720" cy="1051560"/>
          </a:xfrm>
          <a:prstGeom prst="rect">
            <a:avLst/>
          </a:prstGeom>
          <a:noFill/>
          <a:ln/>
        </p:spPr>
        <p:txBody>
          <a:bodyPr wrap="square" lIns="1016" tIns="1016" rIns="1016" bIns="1016" rtlCol="0" anchor="ctr">
            <a:normAutofit/>
          </a:bodyPr>
          <a:lstStyle/>
          <a:p>
            <a:pPr marL="0" indent="0" algn="ctr">
              <a:buNone/>
            </a:pPr>
            <a:r>
              <a:rPr lang="en-US" sz="1350" dirty="0">
                <a:solidFill>
                  <a:srgbClr val="1B2430"/>
                </a:solidFill>
              </a:rPr>
              <a:t>Respectful communication helps people feel safe to share concerns.</a:t>
            </a:r>
            <a:endParaRPr lang="en-US" sz="1350" dirty="0"/>
          </a:p>
        </p:txBody>
      </p:sp>
      <p:sp>
        <p:nvSpPr>
          <p:cNvPr id="11" name="Text 9"/>
          <p:cNvSpPr/>
          <p:nvPr/>
        </p:nvSpPr>
        <p:spPr>
          <a:xfrm>
            <a:off x="9171432" y="1508760"/>
            <a:ext cx="2331720" cy="594360"/>
          </a:xfrm>
          <a:prstGeom prst="rect">
            <a:avLst/>
          </a:prstGeom>
          <a:solidFill>
            <a:srgbClr val="E9F8EF"/>
          </a:solidFill>
          <a:ln w="12700">
            <a:solidFill>
              <a:srgbClr val="E9F8EF"/>
            </a:solidFill>
          </a:ln>
        </p:spPr>
        <p:txBody>
          <a:bodyPr wrap="square" lIns="1524" tIns="1524" rIns="1524" bIns="1524" rtlCol="0" anchor="ctr">
            <a:normAutofit/>
          </a:bodyPr>
          <a:lstStyle/>
          <a:p>
            <a:pPr marL="0" indent="0" algn="ctr">
              <a:buNone/>
            </a:pPr>
            <a:r>
              <a:rPr lang="en-US" sz="1500" b="1" dirty="0">
                <a:solidFill>
                  <a:srgbClr val="0B1F33"/>
                </a:solidFill>
              </a:rPr>
              <a:t>Teamwork</a:t>
            </a:r>
            <a:endParaRPr lang="en-US" sz="1500" dirty="0"/>
          </a:p>
        </p:txBody>
      </p:sp>
      <p:sp>
        <p:nvSpPr>
          <p:cNvPr id="12" name="Text 10"/>
          <p:cNvSpPr/>
          <p:nvPr/>
        </p:nvSpPr>
        <p:spPr>
          <a:xfrm>
            <a:off x="9171432" y="2240280"/>
            <a:ext cx="2331720" cy="1051560"/>
          </a:xfrm>
          <a:prstGeom prst="rect">
            <a:avLst/>
          </a:prstGeom>
          <a:noFill/>
          <a:ln/>
        </p:spPr>
        <p:txBody>
          <a:bodyPr wrap="square" lIns="1016" tIns="1016" rIns="1016" bIns="1016" rtlCol="0" anchor="ctr">
            <a:normAutofit/>
          </a:bodyPr>
          <a:lstStyle/>
          <a:p>
            <a:pPr marL="0" indent="0" algn="ctr">
              <a:buNone/>
            </a:pPr>
            <a:r>
              <a:rPr lang="en-US" sz="1350" dirty="0">
                <a:solidFill>
                  <a:srgbClr val="1B2430"/>
                </a:solidFill>
              </a:rPr>
              <a:t>Colleagues can coordinate care and respond faster.</a:t>
            </a:r>
            <a:endParaRPr lang="en-US" sz="1350" dirty="0"/>
          </a:p>
        </p:txBody>
      </p:sp>
      <p:sp>
        <p:nvSpPr>
          <p:cNvPr id="13" name="Text 11"/>
          <p:cNvSpPr/>
          <p:nvPr/>
        </p:nvSpPr>
        <p:spPr>
          <a:xfrm>
            <a:off x="960120" y="4160520"/>
            <a:ext cx="10149840" cy="896112"/>
          </a:xfrm>
          <a:prstGeom prst="rect">
            <a:avLst/>
          </a:prstGeom>
          <a:noFill/>
          <a:ln/>
        </p:spPr>
        <p:txBody>
          <a:bodyPr wrap="square" lIns="1016" tIns="1016" rIns="1016" bIns="1016" rtlCol="0" anchor="ctr">
            <a:normAutofit/>
          </a:bodyPr>
          <a:lstStyle/>
          <a:p>
            <a:pPr marL="0" indent="0" algn="ctr">
              <a:buNone/>
            </a:pPr>
            <a:r>
              <a:rPr lang="en-US" sz="1800" dirty="0">
                <a:solidFill>
                  <a:srgbClr val="1B2430"/>
                </a:solidFill>
              </a:rPr>
              <a:t>Professional standards require practitioners to listen, share information in a manner that is understood by others, apply verbal and non-verbal strategies and take culture into consideration.</a:t>
            </a:r>
            <a:endParaRPr lang="en-US" sz="1800" dirty="0"/>
          </a:p>
        </p:txBody>
      </p:sp>
      <p:sp>
        <p:nvSpPr>
          <p:cNvPr id="14" name="Text 12"/>
          <p:cNvSpPr/>
          <p:nvPr/>
        </p:nvSpPr>
        <p:spPr>
          <a:xfrm>
            <a:off x="960120" y="5248656"/>
            <a:ext cx="10149840" cy="530352"/>
          </a:xfrm>
          <a:prstGeom prst="rect">
            <a:avLst/>
          </a:prstGeom>
          <a:noFill/>
          <a:ln/>
        </p:spPr>
        <p:txBody>
          <a:bodyPr wrap="square" lIns="0" tIns="0" rIns="0" bIns="0" rtlCol="0" anchor="ctr"/>
          <a:lstStyle/>
          <a:p>
            <a:pPr marL="0" indent="0" algn="ctr">
              <a:buNone/>
            </a:pPr>
            <a:r>
              <a:rPr lang="en-US" sz="1600" i="1" dirty="0"/>
              <a:t>Source: Nursing and Midwifery Council, 2018, sections 2, 5.5 and 7.3.</a:t>
            </a:r>
            <a:endParaRPr lang="en-US" sz="1600" dirty="0"/>
          </a:p>
        </p:txBody>
      </p:sp>
      <p:sp>
        <p:nvSpPr>
          <p:cNvPr id="15" name="Text 13"/>
          <p:cNvSpPr/>
          <p:nvPr/>
        </p:nvSpPr>
        <p:spPr>
          <a:xfrm>
            <a:off x="502920" y="6473952"/>
            <a:ext cx="5852160" cy="182880"/>
          </a:xfrm>
          <a:prstGeom prst="rect">
            <a:avLst/>
          </a:prstGeom>
          <a:noFill/>
          <a:ln/>
        </p:spPr>
        <p:txBody>
          <a:bodyPr wrap="square" lIns="0" tIns="0" rIns="0" bIns="0" rtlCol="0" anchor="ctr"/>
          <a:lstStyle/>
          <a:p>
            <a:pPr marL="0" indent="0">
              <a:buNone/>
            </a:pPr>
            <a:r>
              <a:rPr lang="en-US" sz="900" dirty="0">
                <a:solidFill>
                  <a:schemeClr val="bg1"/>
                </a:solidFill>
              </a:rPr>
              <a:t>Professional Development within Health and Social Care</a:t>
            </a:r>
          </a:p>
        </p:txBody>
      </p:sp>
      <p:sp>
        <p:nvSpPr>
          <p:cNvPr id="16" name="Text 14"/>
          <p:cNvSpPr/>
          <p:nvPr/>
        </p:nvSpPr>
        <p:spPr>
          <a:xfrm>
            <a:off x="11292840" y="6446520"/>
            <a:ext cx="320040" cy="201168"/>
          </a:xfrm>
          <a:prstGeom prst="rect">
            <a:avLst/>
          </a:prstGeom>
          <a:noFill/>
          <a:ln/>
        </p:spPr>
        <p:txBody>
          <a:bodyPr wrap="square" lIns="0" tIns="0" rIns="0" bIns="0" rtlCol="0" anchor="ctr"/>
          <a:lstStyle/>
          <a:p>
            <a:pPr marL="0" indent="0" algn="r">
              <a:buNone/>
            </a:pPr>
            <a:r>
              <a:rPr lang="en-US" sz="800" dirty="0">
                <a:solidFill>
                  <a:srgbClr val="73808C"/>
                </a:solidFill>
              </a:rPr>
              <a:t>3</a:t>
            </a:r>
            <a:endParaRPr lang="en-US"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6F9FB"/>
        </a:solidFill>
        <a:effectLst/>
      </p:bgPr>
    </p:bg>
    <p:spTree>
      <p:nvGrpSpPr>
        <p:cNvPr id="1" name=""/>
        <p:cNvGrpSpPr/>
        <p:nvPr/>
      </p:nvGrpSpPr>
      <p:grpSpPr>
        <a:xfrm>
          <a:off x="0" y="0"/>
          <a:ext cx="0" cy="0"/>
          <a:chOff x="0" y="0"/>
          <a:chExt cx="0" cy="0"/>
        </a:xfrm>
      </p:grpSpPr>
      <p:sp>
        <p:nvSpPr>
          <p:cNvPr id="2" name="Text 0"/>
          <p:cNvSpPr/>
          <p:nvPr/>
        </p:nvSpPr>
        <p:spPr>
          <a:xfrm>
            <a:off x="502920" y="256032"/>
            <a:ext cx="7223760" cy="475488"/>
          </a:xfrm>
          <a:prstGeom prst="rect">
            <a:avLst/>
          </a:prstGeom>
          <a:noFill/>
          <a:ln/>
        </p:spPr>
        <p:txBody>
          <a:bodyPr wrap="square" lIns="0" tIns="0" rIns="0" bIns="0" rtlCol="0" anchor="ctr"/>
          <a:lstStyle/>
          <a:p>
            <a:pPr marL="0" indent="0">
              <a:buNone/>
            </a:pPr>
            <a:r>
              <a:rPr lang="en-US" sz="2500" b="1" dirty="0">
                <a:solidFill>
                  <a:srgbClr val="0B1F33"/>
                </a:solidFill>
                <a:latin typeface="Aptos Display" pitchFamily="34" charset="0"/>
                <a:ea typeface="Aptos Display" pitchFamily="34" charset="-122"/>
                <a:cs typeface="Aptos Display" pitchFamily="34" charset="-120"/>
              </a:rPr>
              <a:t>Communication and professional practice</a:t>
            </a:r>
            <a:endParaRPr lang="en-US" sz="2500" dirty="0"/>
          </a:p>
        </p:txBody>
      </p:sp>
      <p:sp>
        <p:nvSpPr>
          <p:cNvPr id="3" name="Text 1"/>
          <p:cNvSpPr/>
          <p:nvPr/>
        </p:nvSpPr>
        <p:spPr>
          <a:xfrm>
            <a:off x="521208" y="768096"/>
            <a:ext cx="7498080" cy="256032"/>
          </a:xfrm>
          <a:prstGeom prst="rect">
            <a:avLst/>
          </a:prstGeom>
          <a:noFill/>
          <a:ln/>
        </p:spPr>
        <p:txBody>
          <a:bodyPr wrap="square" lIns="0" tIns="0" rIns="0" bIns="0" rtlCol="0" anchor="ctr"/>
          <a:lstStyle/>
          <a:p>
            <a:pPr marL="0" indent="0">
              <a:buNone/>
            </a:pPr>
            <a:r>
              <a:rPr lang="en-US" sz="950" b="1" dirty="0">
                <a:solidFill>
                  <a:srgbClr val="087E8B"/>
                </a:solidFill>
              </a:rPr>
              <a:t>Clear language supports shared decisions</a:t>
            </a:r>
            <a:endParaRPr lang="en-US" sz="950" dirty="0"/>
          </a:p>
        </p:txBody>
      </p:sp>
      <p:sp>
        <p:nvSpPr>
          <p:cNvPr id="4" name="Shape 2"/>
          <p:cNvSpPr/>
          <p:nvPr/>
        </p:nvSpPr>
        <p:spPr>
          <a:xfrm>
            <a:off x="502920" y="1078992"/>
            <a:ext cx="1371600" cy="0"/>
          </a:xfrm>
          <a:prstGeom prst="line">
            <a:avLst/>
          </a:prstGeom>
          <a:noFill/>
          <a:ln w="38100">
            <a:solidFill>
              <a:srgbClr val="F28C28"/>
            </a:solidFill>
            <a:prstDash val="solid"/>
            <a:headEnd type="none"/>
            <a:tailEnd type="none"/>
          </a:ln>
        </p:spPr>
        <p:txBody>
          <a:bodyPr/>
          <a:lstStyle/>
          <a:p>
            <a:endParaRPr lang="en-US"/>
          </a:p>
        </p:txBody>
      </p:sp>
      <p:pic>
        <p:nvPicPr>
          <p:cNvPr id="5" name="Image 0" descr="/mnt/data/team_slide_crop.jpg"/>
          <p:cNvPicPr>
            <a:picLocks noChangeAspect="1"/>
          </p:cNvPicPr>
          <p:nvPr/>
        </p:nvPicPr>
        <p:blipFill>
          <a:blip r:embed="rId3"/>
          <a:stretch>
            <a:fillRect/>
          </a:stretch>
        </p:blipFill>
        <p:spPr>
          <a:xfrm>
            <a:off x="685800" y="1234440"/>
            <a:ext cx="5074920" cy="4343400"/>
          </a:xfrm>
          <a:prstGeom prst="rect">
            <a:avLst/>
          </a:prstGeom>
        </p:spPr>
      </p:pic>
      <p:sp>
        <p:nvSpPr>
          <p:cNvPr id="6" name="Text 3"/>
          <p:cNvSpPr/>
          <p:nvPr/>
        </p:nvSpPr>
        <p:spPr>
          <a:xfrm>
            <a:off x="6263640" y="1298448"/>
            <a:ext cx="4846320" cy="347472"/>
          </a:xfrm>
          <a:prstGeom prst="rect">
            <a:avLst/>
          </a:prstGeom>
          <a:noFill/>
          <a:ln/>
        </p:spPr>
        <p:txBody>
          <a:bodyPr wrap="square" lIns="0" tIns="0" rIns="0" bIns="0" rtlCol="0" anchor="ctr"/>
          <a:lstStyle/>
          <a:p>
            <a:pPr marL="0" indent="0">
              <a:buNone/>
            </a:pPr>
            <a:r>
              <a:rPr lang="en-US" sz="1800" b="1" dirty="0">
                <a:solidFill>
                  <a:srgbClr val="0B1F33"/>
                </a:solidFill>
              </a:rPr>
              <a:t>In professional practice, I need to:</a:t>
            </a:r>
            <a:endParaRPr lang="en-US" sz="1800" dirty="0"/>
          </a:p>
        </p:txBody>
      </p:sp>
      <p:sp>
        <p:nvSpPr>
          <p:cNvPr id="7" name="Text 4"/>
          <p:cNvSpPr/>
          <p:nvPr/>
        </p:nvSpPr>
        <p:spPr>
          <a:xfrm>
            <a:off x="6263640" y="1828800"/>
            <a:ext cx="4983480" cy="2468880"/>
          </a:xfrm>
          <a:prstGeom prst="rect">
            <a:avLst/>
          </a:prstGeom>
          <a:noFill/>
          <a:ln/>
        </p:spPr>
        <p:txBody>
          <a:bodyPr wrap="square" lIns="635" tIns="635" rIns="635" bIns="635" rtlCol="0" anchor="ctr">
            <a:normAutofit/>
          </a:bodyPr>
          <a:lstStyle/>
          <a:p>
            <a:pPr marL="285750" indent="-285750" algn="just">
              <a:buFont typeface="Arial" panose="020B0604020202020204" pitchFamily="34" charset="0"/>
              <a:buChar char="•"/>
            </a:pPr>
            <a:r>
              <a:rPr lang="en-US" sz="1550" dirty="0">
                <a:solidFill>
                  <a:srgbClr val="1B2430"/>
                </a:solidFill>
              </a:rPr>
              <a:t>Try to avoid jargon and discuss lengthy terms in simple terms</a:t>
            </a:r>
          </a:p>
          <a:p>
            <a:pPr marL="285750" indent="-285750" algn="just">
              <a:buFont typeface="Arial" panose="020B0604020202020204" pitchFamily="34" charset="0"/>
              <a:buChar char="•"/>
            </a:pPr>
            <a:endParaRPr lang="en-US" sz="1550" dirty="0">
              <a:solidFill>
                <a:srgbClr val="1B2430"/>
              </a:solidFill>
            </a:endParaRPr>
          </a:p>
          <a:p>
            <a:pPr marL="285750" indent="-285750" algn="just">
              <a:buFont typeface="Arial" panose="020B0604020202020204" pitchFamily="34" charset="0"/>
              <a:buChar char="•"/>
            </a:pPr>
            <a:r>
              <a:rPr lang="en-US" sz="1550" dirty="0">
                <a:solidFill>
                  <a:srgbClr val="1B2430"/>
                </a:solidFill>
              </a:rPr>
              <a:t>Please ask what is important to the individual:</a:t>
            </a:r>
          </a:p>
          <a:p>
            <a:pPr marL="285750" indent="-285750" algn="just">
              <a:buFont typeface="Arial" panose="020B0604020202020204" pitchFamily="34" charset="0"/>
              <a:buChar char="•"/>
            </a:pPr>
            <a:endParaRPr lang="en-US" sz="1550" dirty="0">
              <a:solidFill>
                <a:srgbClr val="1B2430"/>
              </a:solidFill>
            </a:endParaRPr>
          </a:p>
          <a:p>
            <a:pPr marL="285750" indent="-285750" algn="just">
              <a:buFont typeface="Arial" panose="020B0604020202020204" pitchFamily="34" charset="0"/>
              <a:buChar char="•"/>
            </a:pPr>
            <a:r>
              <a:rPr lang="en-US" sz="1550" dirty="0">
                <a:solidFill>
                  <a:srgbClr val="1B2430"/>
                </a:solidFill>
              </a:rPr>
              <a:t>Use of a check for understanding, rather than assuming it.</a:t>
            </a:r>
          </a:p>
          <a:p>
            <a:pPr marL="285750" indent="-285750" algn="just">
              <a:buFont typeface="Arial" panose="020B0604020202020204" pitchFamily="34" charset="0"/>
              <a:buChar char="•"/>
            </a:pPr>
            <a:endParaRPr lang="en-US" sz="1550" dirty="0">
              <a:solidFill>
                <a:srgbClr val="1B2430"/>
              </a:solidFill>
            </a:endParaRPr>
          </a:p>
          <a:p>
            <a:pPr marL="285750" indent="-285750" algn="just">
              <a:buFont typeface="Arial" panose="020B0604020202020204" pitchFamily="34" charset="0"/>
              <a:buChar char="•"/>
            </a:pPr>
            <a:r>
              <a:rPr lang="en-US" sz="1550" dirty="0">
                <a:solidFill>
                  <a:srgbClr val="1B2430"/>
                </a:solidFill>
              </a:rPr>
              <a:t>Be able to safely record and share important information</a:t>
            </a:r>
          </a:p>
          <a:p>
            <a:pPr marL="285750" indent="-285750" algn="just">
              <a:buFont typeface="Arial" panose="020B0604020202020204" pitchFamily="34" charset="0"/>
              <a:buChar char="•"/>
            </a:pPr>
            <a:endParaRPr lang="en-US" sz="1550" dirty="0">
              <a:solidFill>
                <a:srgbClr val="1B2430"/>
              </a:solidFill>
            </a:endParaRPr>
          </a:p>
          <a:p>
            <a:pPr marL="285750" indent="-285750" algn="just">
              <a:buFont typeface="Arial" panose="020B0604020202020204" pitchFamily="34" charset="0"/>
              <a:buChar char="•"/>
            </a:pPr>
            <a:r>
              <a:rPr lang="en-US" sz="1550" dirty="0">
                <a:solidFill>
                  <a:srgbClr val="1B2430"/>
                </a:solidFill>
              </a:rPr>
              <a:t>Speak up when communication poses a risk</a:t>
            </a:r>
            <a:endParaRPr lang="en-US" sz="1550" dirty="0"/>
          </a:p>
        </p:txBody>
      </p:sp>
      <p:sp>
        <p:nvSpPr>
          <p:cNvPr id="8" name="Text 5"/>
          <p:cNvSpPr/>
          <p:nvPr/>
        </p:nvSpPr>
        <p:spPr>
          <a:xfrm>
            <a:off x="6263640" y="4663440"/>
            <a:ext cx="4892040" cy="777240"/>
          </a:xfrm>
          <a:prstGeom prst="rect">
            <a:avLst/>
          </a:prstGeom>
          <a:solidFill>
            <a:schemeClr val="accent1">
              <a:lumMod val="20000"/>
              <a:lumOff val="80000"/>
            </a:schemeClr>
          </a:solidFill>
          <a:ln w="12700">
            <a:solidFill>
              <a:srgbClr val="E6F7F9"/>
            </a:solidFill>
          </a:ln>
        </p:spPr>
        <p:txBody>
          <a:bodyPr wrap="square" lIns="1524" tIns="1524" rIns="1524" bIns="1524" rtlCol="0" anchor="ctr">
            <a:normAutofit/>
          </a:bodyPr>
          <a:lstStyle/>
          <a:p>
            <a:pPr marL="0" indent="0" algn="ctr">
              <a:buNone/>
            </a:pPr>
            <a:r>
              <a:rPr lang="en-US" sz="1550" b="1" dirty="0">
                <a:solidFill>
                  <a:srgbClr val="0B1F33"/>
                </a:solidFill>
              </a:rPr>
              <a:t>Good communication turns care from “doing to” people into “working with” people.</a:t>
            </a:r>
            <a:endParaRPr lang="en-US" sz="1550" dirty="0"/>
          </a:p>
        </p:txBody>
      </p:sp>
      <p:sp>
        <p:nvSpPr>
          <p:cNvPr id="9" name="Text 6"/>
          <p:cNvSpPr/>
          <p:nvPr/>
        </p:nvSpPr>
        <p:spPr>
          <a:xfrm>
            <a:off x="6263640" y="5669280"/>
            <a:ext cx="4846320" cy="201168"/>
          </a:xfrm>
          <a:prstGeom prst="rect">
            <a:avLst/>
          </a:prstGeom>
          <a:noFill/>
          <a:ln/>
        </p:spPr>
        <p:txBody>
          <a:bodyPr wrap="square" lIns="0" tIns="0" rIns="0" bIns="0" rtlCol="0" anchor="ctr"/>
          <a:lstStyle/>
          <a:p>
            <a:pPr marL="0" indent="0" algn="ctr">
              <a:buNone/>
            </a:pPr>
            <a:r>
              <a:rPr lang="en-US" sz="1000" i="1" dirty="0"/>
              <a:t>NICE (2021) recommends clear language, avoiding jargon and explaining technical terms during shared decision making.</a:t>
            </a:r>
            <a:endParaRPr lang="en-US" sz="1000" dirty="0"/>
          </a:p>
        </p:txBody>
      </p:sp>
      <p:sp>
        <p:nvSpPr>
          <p:cNvPr id="10" name="Text 7"/>
          <p:cNvSpPr/>
          <p:nvPr/>
        </p:nvSpPr>
        <p:spPr>
          <a:xfrm>
            <a:off x="502920" y="6473952"/>
            <a:ext cx="5852160" cy="182880"/>
          </a:xfrm>
          <a:prstGeom prst="rect">
            <a:avLst/>
          </a:prstGeom>
          <a:noFill/>
          <a:ln/>
        </p:spPr>
        <p:txBody>
          <a:bodyPr wrap="square" lIns="0" tIns="0" rIns="0" bIns="0" rtlCol="0" anchor="ctr"/>
          <a:lstStyle/>
          <a:p>
            <a:pPr marL="0" indent="0">
              <a:buNone/>
            </a:pPr>
            <a:r>
              <a:rPr lang="en-US" sz="900" dirty="0">
                <a:solidFill>
                  <a:schemeClr val="bg1"/>
                </a:solidFill>
              </a:rPr>
              <a:t>Professional Development within Health and Social Care</a:t>
            </a:r>
          </a:p>
        </p:txBody>
      </p:sp>
      <p:sp>
        <p:nvSpPr>
          <p:cNvPr id="11" name="Text 8"/>
          <p:cNvSpPr/>
          <p:nvPr/>
        </p:nvSpPr>
        <p:spPr>
          <a:xfrm>
            <a:off x="11292840" y="6446520"/>
            <a:ext cx="320040" cy="201168"/>
          </a:xfrm>
          <a:prstGeom prst="rect">
            <a:avLst/>
          </a:prstGeom>
          <a:noFill/>
          <a:ln/>
        </p:spPr>
        <p:txBody>
          <a:bodyPr wrap="square" lIns="0" tIns="0" rIns="0" bIns="0" rtlCol="0" anchor="ctr"/>
          <a:lstStyle/>
          <a:p>
            <a:pPr marL="0" indent="0" algn="r">
              <a:buNone/>
            </a:pPr>
            <a:r>
              <a:rPr lang="en-US" sz="800" dirty="0">
                <a:solidFill>
                  <a:srgbClr val="73808C"/>
                </a:solidFill>
              </a:rPr>
              <a:t>4</a:t>
            </a:r>
            <a:endParaRPr lang="en-US"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7223760" cy="475488"/>
          </a:xfrm>
          <a:prstGeom prst="rect">
            <a:avLst/>
          </a:prstGeom>
          <a:noFill/>
          <a:ln/>
        </p:spPr>
        <p:txBody>
          <a:bodyPr wrap="square" lIns="0" tIns="0" rIns="0" bIns="0" rtlCol="0" anchor="ctr"/>
          <a:lstStyle/>
          <a:p>
            <a:pPr marL="0" indent="0">
              <a:buNone/>
            </a:pPr>
            <a:r>
              <a:rPr lang="en-US" sz="2500" b="1" dirty="0">
                <a:solidFill>
                  <a:srgbClr val="0B1F33"/>
                </a:solidFill>
                <a:latin typeface="Aptos Display" pitchFamily="34" charset="0"/>
                <a:ea typeface="Aptos Display" pitchFamily="34" charset="-122"/>
                <a:cs typeface="Aptos Display" pitchFamily="34" charset="-120"/>
              </a:rPr>
              <a:t>Practical example in a real setting</a:t>
            </a:r>
            <a:endParaRPr lang="en-US" sz="2500" dirty="0"/>
          </a:p>
        </p:txBody>
      </p:sp>
      <p:sp>
        <p:nvSpPr>
          <p:cNvPr id="3" name="Text 1"/>
          <p:cNvSpPr/>
          <p:nvPr/>
        </p:nvSpPr>
        <p:spPr>
          <a:xfrm>
            <a:off x="521208" y="768096"/>
            <a:ext cx="7498080" cy="256032"/>
          </a:xfrm>
          <a:prstGeom prst="rect">
            <a:avLst/>
          </a:prstGeom>
          <a:noFill/>
          <a:ln/>
        </p:spPr>
        <p:txBody>
          <a:bodyPr wrap="square" lIns="0" tIns="0" rIns="0" bIns="0" rtlCol="0" anchor="ctr"/>
          <a:lstStyle/>
          <a:p>
            <a:pPr marL="0" indent="0">
              <a:buNone/>
            </a:pPr>
            <a:r>
              <a:rPr lang="en-US" sz="950" b="1" dirty="0">
                <a:solidFill>
                  <a:srgbClr val="087E8B"/>
                </a:solidFill>
              </a:rPr>
              <a:t>Supporting a service user with hearing loss</a:t>
            </a:r>
            <a:endParaRPr lang="en-US" sz="950" dirty="0"/>
          </a:p>
        </p:txBody>
      </p:sp>
      <p:sp>
        <p:nvSpPr>
          <p:cNvPr id="4" name="Shape 2"/>
          <p:cNvSpPr/>
          <p:nvPr/>
        </p:nvSpPr>
        <p:spPr>
          <a:xfrm>
            <a:off x="502920" y="1078992"/>
            <a:ext cx="1371600" cy="0"/>
          </a:xfrm>
          <a:prstGeom prst="line">
            <a:avLst/>
          </a:prstGeom>
          <a:noFill/>
          <a:ln w="38100">
            <a:solidFill>
              <a:srgbClr val="F28C28"/>
            </a:solidFill>
            <a:prstDash val="solid"/>
            <a:headEnd type="none"/>
            <a:tailEnd type="none"/>
          </a:ln>
        </p:spPr>
        <p:txBody>
          <a:bodyPr/>
          <a:lstStyle/>
          <a:p>
            <a:endParaRPr lang="en-US"/>
          </a:p>
        </p:txBody>
      </p:sp>
      <p:pic>
        <p:nvPicPr>
          <p:cNvPr id="5" name="Image 0" descr="/mnt/data/accessible_slide_crop.jpg"/>
          <p:cNvPicPr>
            <a:picLocks noChangeAspect="1"/>
          </p:cNvPicPr>
          <p:nvPr/>
        </p:nvPicPr>
        <p:blipFill>
          <a:blip r:embed="rId3"/>
          <a:stretch>
            <a:fillRect/>
          </a:stretch>
        </p:blipFill>
        <p:spPr>
          <a:xfrm>
            <a:off x="6537960" y="1097280"/>
            <a:ext cx="4983480" cy="4251960"/>
          </a:xfrm>
          <a:prstGeom prst="rect">
            <a:avLst/>
          </a:prstGeom>
        </p:spPr>
      </p:pic>
      <p:sp>
        <p:nvSpPr>
          <p:cNvPr id="6" name="Text 3"/>
          <p:cNvSpPr/>
          <p:nvPr/>
        </p:nvSpPr>
        <p:spPr>
          <a:xfrm>
            <a:off x="731520" y="1325880"/>
            <a:ext cx="1508760" cy="274320"/>
          </a:xfrm>
          <a:prstGeom prst="rect">
            <a:avLst/>
          </a:prstGeom>
          <a:noFill/>
          <a:ln/>
        </p:spPr>
        <p:txBody>
          <a:bodyPr wrap="square" lIns="0" tIns="0" rIns="0" bIns="0" rtlCol="0" anchor="ctr"/>
          <a:lstStyle/>
          <a:p>
            <a:pPr marL="0" indent="0">
              <a:buNone/>
            </a:pPr>
            <a:r>
              <a:rPr lang="en-US" sz="1700" b="1" dirty="0">
                <a:solidFill>
                  <a:srgbClr val="087E8B"/>
                </a:solidFill>
              </a:rPr>
              <a:t>Scenario</a:t>
            </a:r>
            <a:endParaRPr lang="en-US" sz="1700" dirty="0"/>
          </a:p>
        </p:txBody>
      </p:sp>
      <p:sp>
        <p:nvSpPr>
          <p:cNvPr id="7" name="Text 4"/>
          <p:cNvSpPr/>
          <p:nvPr/>
        </p:nvSpPr>
        <p:spPr>
          <a:xfrm>
            <a:off x="731520" y="1700784"/>
            <a:ext cx="5257800" cy="950976"/>
          </a:xfrm>
          <a:prstGeom prst="rect">
            <a:avLst/>
          </a:prstGeom>
          <a:noFill/>
          <a:ln/>
        </p:spPr>
        <p:txBody>
          <a:bodyPr wrap="square" lIns="635" tIns="635" rIns="635" bIns="635" rtlCol="0" anchor="ctr">
            <a:normAutofit/>
          </a:bodyPr>
          <a:lstStyle/>
          <a:p>
            <a:pPr marL="0" indent="0" algn="just">
              <a:buNone/>
            </a:pPr>
            <a:r>
              <a:rPr lang="en-US" sz="1600" dirty="0">
                <a:solidFill>
                  <a:srgbClr val="1B2430"/>
                </a:solidFill>
              </a:rPr>
              <a:t>A 'new' medication plan for an older service user is being handed out when the person is being discharged. They have hearing loss and they don't want to get it wrong at home.</a:t>
            </a:r>
            <a:endParaRPr lang="en-US" sz="1600" dirty="0"/>
          </a:p>
        </p:txBody>
      </p:sp>
      <p:sp>
        <p:nvSpPr>
          <p:cNvPr id="8" name="Text 5"/>
          <p:cNvSpPr/>
          <p:nvPr/>
        </p:nvSpPr>
        <p:spPr>
          <a:xfrm>
            <a:off x="731520" y="2980944"/>
            <a:ext cx="5120640" cy="320040"/>
          </a:xfrm>
          <a:prstGeom prst="rect">
            <a:avLst/>
          </a:prstGeom>
          <a:noFill/>
          <a:ln/>
        </p:spPr>
        <p:txBody>
          <a:bodyPr wrap="square" lIns="0" tIns="0" rIns="0" bIns="0" rtlCol="0" anchor="ctr"/>
          <a:lstStyle/>
          <a:p>
            <a:pPr marL="0" indent="0">
              <a:buNone/>
            </a:pPr>
            <a:r>
              <a:rPr lang="en-US" sz="1700" b="1" dirty="0">
                <a:solidFill>
                  <a:srgbClr val="0B1F33"/>
                </a:solidFill>
              </a:rPr>
              <a:t>How I would apply communication:</a:t>
            </a:r>
            <a:endParaRPr lang="en-US" sz="1700" dirty="0"/>
          </a:p>
        </p:txBody>
      </p:sp>
      <p:sp>
        <p:nvSpPr>
          <p:cNvPr id="10" name="Text 7"/>
          <p:cNvSpPr/>
          <p:nvPr/>
        </p:nvSpPr>
        <p:spPr>
          <a:xfrm>
            <a:off x="777240" y="5559552"/>
            <a:ext cx="5257800" cy="201168"/>
          </a:xfrm>
          <a:prstGeom prst="rect">
            <a:avLst/>
          </a:prstGeom>
          <a:noFill/>
          <a:ln/>
        </p:spPr>
        <p:txBody>
          <a:bodyPr wrap="square" lIns="0" tIns="0" rIns="0" bIns="0" rtlCol="0" anchor="ctr"/>
          <a:lstStyle/>
          <a:p>
            <a:pPr marL="0" indent="0">
              <a:buNone/>
            </a:pPr>
            <a:r>
              <a:rPr lang="en-US" sz="650" i="1" dirty="0">
                <a:solidFill>
                  <a:srgbClr val="66717A"/>
                </a:solidFill>
              </a:rPr>
              <a:t>The Accessible Information Standard requires services to identify, record, flag, share, meet and review communication support needs (NHS England, 2025).</a:t>
            </a:r>
            <a:endParaRPr lang="en-US" sz="650" dirty="0"/>
          </a:p>
        </p:txBody>
      </p:sp>
      <p:sp>
        <p:nvSpPr>
          <p:cNvPr id="11" name="Text 8"/>
          <p:cNvSpPr/>
          <p:nvPr/>
        </p:nvSpPr>
        <p:spPr>
          <a:xfrm>
            <a:off x="502920" y="6473952"/>
            <a:ext cx="5852160" cy="182880"/>
          </a:xfrm>
          <a:prstGeom prst="rect">
            <a:avLst/>
          </a:prstGeom>
          <a:noFill/>
          <a:ln/>
        </p:spPr>
        <p:txBody>
          <a:bodyPr wrap="square" lIns="0" tIns="0" rIns="0" bIns="0" rtlCol="0" anchor="ctr"/>
          <a:lstStyle/>
          <a:p>
            <a:pPr marL="0" indent="0">
              <a:buNone/>
            </a:pPr>
            <a:r>
              <a:rPr lang="en-US" sz="750" dirty="0">
                <a:solidFill>
                  <a:schemeClr val="bg1"/>
                </a:solidFill>
              </a:rPr>
              <a:t>Professional Development within Health and Social Care</a:t>
            </a:r>
          </a:p>
        </p:txBody>
      </p:sp>
      <p:sp>
        <p:nvSpPr>
          <p:cNvPr id="12" name="Text 9"/>
          <p:cNvSpPr/>
          <p:nvPr/>
        </p:nvSpPr>
        <p:spPr>
          <a:xfrm>
            <a:off x="11292840" y="6446520"/>
            <a:ext cx="320040" cy="201168"/>
          </a:xfrm>
          <a:prstGeom prst="rect">
            <a:avLst/>
          </a:prstGeom>
          <a:noFill/>
          <a:ln/>
        </p:spPr>
        <p:txBody>
          <a:bodyPr wrap="square" lIns="0" tIns="0" rIns="0" bIns="0" rtlCol="0" anchor="ctr"/>
          <a:lstStyle/>
          <a:p>
            <a:pPr marL="0" indent="0" algn="r">
              <a:buNone/>
            </a:pPr>
            <a:r>
              <a:rPr lang="en-US" sz="800" dirty="0">
                <a:solidFill>
                  <a:srgbClr val="73808C"/>
                </a:solidFill>
              </a:rPr>
              <a:t>5</a:t>
            </a:r>
            <a:endParaRPr lang="en-US" sz="800" dirty="0"/>
          </a:p>
        </p:txBody>
      </p:sp>
      <p:graphicFrame>
        <p:nvGraphicFramePr>
          <p:cNvPr id="15" name="Diagram 14">
            <a:extLst>
              <a:ext uri="{FF2B5EF4-FFF2-40B4-BE49-F238E27FC236}">
                <a16:creationId xmlns:a16="http://schemas.microsoft.com/office/drawing/2014/main" id="{388C2FA0-BBD6-F2A9-9FEB-072932B27AA1}"/>
              </a:ext>
            </a:extLst>
          </p:cNvPr>
          <p:cNvGraphicFramePr/>
          <p:nvPr>
            <p:extLst>
              <p:ext uri="{D42A27DB-BD31-4B8C-83A1-F6EECF244321}">
                <p14:modId xmlns:p14="http://schemas.microsoft.com/office/powerpoint/2010/main" val="1012885731"/>
              </p:ext>
            </p:extLst>
          </p:nvPr>
        </p:nvGraphicFramePr>
        <p:xfrm>
          <a:off x="670560" y="3429000"/>
          <a:ext cx="5120640" cy="19326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B1F33"/>
        </a:solidFill>
        <a:effectLst/>
      </p:bgPr>
    </p:bg>
    <p:spTree>
      <p:nvGrpSpPr>
        <p:cNvPr id="1" name=""/>
        <p:cNvGrpSpPr/>
        <p:nvPr/>
      </p:nvGrpSpPr>
      <p:grpSpPr>
        <a:xfrm>
          <a:off x="0" y="0"/>
          <a:ext cx="0" cy="0"/>
          <a:chOff x="0" y="0"/>
          <a:chExt cx="0" cy="0"/>
        </a:xfrm>
      </p:grpSpPr>
      <p:sp>
        <p:nvSpPr>
          <p:cNvPr id="2" name="Text 0"/>
          <p:cNvSpPr/>
          <p:nvPr/>
        </p:nvSpPr>
        <p:spPr>
          <a:xfrm>
            <a:off x="502920" y="256032"/>
            <a:ext cx="7223760" cy="475488"/>
          </a:xfrm>
          <a:prstGeom prst="rect">
            <a:avLst/>
          </a:prstGeom>
          <a:noFill/>
          <a:ln/>
        </p:spPr>
        <p:txBody>
          <a:bodyPr wrap="square" lIns="0" tIns="0" rIns="0" bIns="0" rtlCol="0" anchor="ctr"/>
          <a:lstStyle/>
          <a:p>
            <a:pPr marL="0" indent="0">
              <a:buNone/>
            </a:pPr>
            <a:r>
              <a:rPr lang="en-US" sz="2500" b="1" dirty="0">
                <a:solidFill>
                  <a:srgbClr val="FFFFFF"/>
                </a:solidFill>
                <a:latin typeface="Aptos Display" pitchFamily="34" charset="0"/>
                <a:ea typeface="Aptos Display" pitchFamily="34" charset="-122"/>
                <a:cs typeface="Aptos Display" pitchFamily="34" charset="-120"/>
              </a:rPr>
              <a:t>How I will develop this skill</a:t>
            </a:r>
            <a:endParaRPr lang="en-US" sz="2500" dirty="0"/>
          </a:p>
        </p:txBody>
      </p:sp>
      <p:sp>
        <p:nvSpPr>
          <p:cNvPr id="3" name="Text 1"/>
          <p:cNvSpPr/>
          <p:nvPr/>
        </p:nvSpPr>
        <p:spPr>
          <a:xfrm>
            <a:off x="521208" y="768096"/>
            <a:ext cx="7498080" cy="256032"/>
          </a:xfrm>
          <a:prstGeom prst="rect">
            <a:avLst/>
          </a:prstGeom>
          <a:noFill/>
          <a:ln/>
        </p:spPr>
        <p:txBody>
          <a:bodyPr wrap="square" lIns="0" tIns="0" rIns="0" bIns="0" rtlCol="0" anchor="ctr"/>
          <a:lstStyle/>
          <a:p>
            <a:pPr marL="0" indent="0">
              <a:buNone/>
            </a:pPr>
            <a:r>
              <a:rPr lang="en-US" sz="950" b="1" dirty="0">
                <a:solidFill>
                  <a:srgbClr val="B9E8EB"/>
                </a:solidFill>
              </a:rPr>
              <a:t>A simple professional communication cycle</a:t>
            </a:r>
            <a:endParaRPr lang="en-US" sz="950" dirty="0"/>
          </a:p>
        </p:txBody>
      </p:sp>
      <p:sp>
        <p:nvSpPr>
          <p:cNvPr id="4" name="Shape 2"/>
          <p:cNvSpPr/>
          <p:nvPr/>
        </p:nvSpPr>
        <p:spPr>
          <a:xfrm>
            <a:off x="502920" y="1078992"/>
            <a:ext cx="1371600" cy="0"/>
          </a:xfrm>
          <a:prstGeom prst="line">
            <a:avLst/>
          </a:prstGeom>
          <a:noFill/>
          <a:ln w="38100">
            <a:solidFill>
              <a:srgbClr val="F28C28"/>
            </a:solidFill>
            <a:prstDash val="solid"/>
          </a:ln>
        </p:spPr>
        <p:txBody>
          <a:bodyPr/>
          <a:lstStyle/>
          <a:p>
            <a:endParaRPr lang="en-US"/>
          </a:p>
        </p:txBody>
      </p:sp>
      <p:sp>
        <p:nvSpPr>
          <p:cNvPr id="5" name="Text 3"/>
          <p:cNvSpPr/>
          <p:nvPr/>
        </p:nvSpPr>
        <p:spPr>
          <a:xfrm>
            <a:off x="731520" y="1554480"/>
            <a:ext cx="2560320" cy="1143000"/>
          </a:xfrm>
          <a:prstGeom prst="rect">
            <a:avLst/>
          </a:prstGeom>
          <a:solidFill>
            <a:srgbClr val="E6F7F9"/>
          </a:solidFill>
          <a:ln w="6350">
            <a:solidFill>
              <a:srgbClr val="FFFFFF"/>
            </a:solidFill>
          </a:ln>
        </p:spPr>
        <p:txBody>
          <a:bodyPr wrap="square" lIns="1524" tIns="1524" rIns="1524" bIns="1524" rtlCol="0" anchor="ctr">
            <a:normAutofit/>
          </a:bodyPr>
          <a:lstStyle/>
          <a:p>
            <a:pPr marL="0" indent="0" algn="ctr">
              <a:buNone/>
            </a:pPr>
            <a:r>
              <a:rPr lang="en-US" sz="1500" b="1" dirty="0">
                <a:solidFill>
                  <a:srgbClr val="0B1F33"/>
                </a:solidFill>
              </a:rPr>
              <a:t>1. Prepare</a:t>
            </a:r>
            <a:endParaRPr lang="en-US" sz="1500" dirty="0"/>
          </a:p>
          <a:p>
            <a:pPr marL="0" indent="0" algn="ctr">
              <a:buNone/>
            </a:pPr>
            <a:r>
              <a:rPr lang="en-US" sz="1500" b="1" dirty="0">
                <a:solidFill>
                  <a:srgbClr val="0B1F33"/>
                </a:solidFill>
              </a:rPr>
              <a:t>Know the situation and remove barriers</a:t>
            </a:r>
            <a:endParaRPr lang="en-US" sz="1500" dirty="0"/>
          </a:p>
        </p:txBody>
      </p:sp>
      <p:sp>
        <p:nvSpPr>
          <p:cNvPr id="6" name="Text 4"/>
          <p:cNvSpPr/>
          <p:nvPr/>
        </p:nvSpPr>
        <p:spPr>
          <a:xfrm>
            <a:off x="3794760" y="1554480"/>
            <a:ext cx="2560320" cy="1143000"/>
          </a:xfrm>
          <a:prstGeom prst="rect">
            <a:avLst/>
          </a:prstGeom>
          <a:solidFill>
            <a:srgbClr val="FFF1E5"/>
          </a:solidFill>
          <a:ln w="6350">
            <a:solidFill>
              <a:srgbClr val="FFFFFF"/>
            </a:solidFill>
          </a:ln>
        </p:spPr>
        <p:txBody>
          <a:bodyPr wrap="square" lIns="1524" tIns="1524" rIns="1524" bIns="1524" rtlCol="0" anchor="ctr">
            <a:normAutofit/>
          </a:bodyPr>
          <a:lstStyle/>
          <a:p>
            <a:pPr marL="0" indent="0" algn="ctr">
              <a:buNone/>
            </a:pPr>
            <a:r>
              <a:rPr lang="en-US" sz="1500" b="1" dirty="0">
                <a:solidFill>
                  <a:srgbClr val="0B1F33"/>
                </a:solidFill>
              </a:rPr>
              <a:t>2. Listen</a:t>
            </a:r>
            <a:endParaRPr lang="en-US" sz="1500" dirty="0"/>
          </a:p>
          <a:p>
            <a:pPr marL="0" indent="0" algn="ctr">
              <a:buNone/>
            </a:pPr>
            <a:r>
              <a:rPr lang="en-US" sz="1500" b="1" dirty="0">
                <a:solidFill>
                  <a:srgbClr val="0B1F33"/>
                </a:solidFill>
              </a:rPr>
              <a:t>Let the person explain their needs</a:t>
            </a:r>
            <a:endParaRPr lang="en-US" sz="1500" dirty="0"/>
          </a:p>
        </p:txBody>
      </p:sp>
      <p:sp>
        <p:nvSpPr>
          <p:cNvPr id="7" name="Text 5"/>
          <p:cNvSpPr/>
          <p:nvPr/>
        </p:nvSpPr>
        <p:spPr>
          <a:xfrm>
            <a:off x="6858000" y="1554480"/>
            <a:ext cx="2560320" cy="1143000"/>
          </a:xfrm>
          <a:prstGeom prst="rect">
            <a:avLst/>
          </a:prstGeom>
          <a:solidFill>
            <a:srgbClr val="E6F7F9"/>
          </a:solidFill>
          <a:ln w="6350">
            <a:solidFill>
              <a:srgbClr val="FFFFFF"/>
            </a:solidFill>
          </a:ln>
        </p:spPr>
        <p:txBody>
          <a:bodyPr wrap="square" lIns="1524" tIns="1524" rIns="1524" bIns="1524" rtlCol="0" anchor="ctr">
            <a:normAutofit/>
          </a:bodyPr>
          <a:lstStyle/>
          <a:p>
            <a:pPr marL="0" indent="0" algn="ctr">
              <a:buNone/>
            </a:pPr>
            <a:r>
              <a:rPr lang="en-US" sz="1500" b="1" dirty="0">
                <a:solidFill>
                  <a:srgbClr val="0B1F33"/>
                </a:solidFill>
              </a:rPr>
              <a:t>3. Explain</a:t>
            </a:r>
            <a:endParaRPr lang="en-US" sz="1500" dirty="0"/>
          </a:p>
          <a:p>
            <a:pPr marL="0" indent="0" algn="ctr">
              <a:buNone/>
            </a:pPr>
            <a:r>
              <a:rPr lang="en-US" sz="1500" b="1" dirty="0">
                <a:solidFill>
                  <a:srgbClr val="0B1F33"/>
                </a:solidFill>
              </a:rPr>
              <a:t>Use clear, respectful language</a:t>
            </a:r>
            <a:endParaRPr lang="en-US" sz="1500" dirty="0"/>
          </a:p>
        </p:txBody>
      </p:sp>
      <p:sp>
        <p:nvSpPr>
          <p:cNvPr id="8" name="Text 6"/>
          <p:cNvSpPr/>
          <p:nvPr/>
        </p:nvSpPr>
        <p:spPr>
          <a:xfrm>
            <a:off x="731520" y="3657600"/>
            <a:ext cx="2560320" cy="1143000"/>
          </a:xfrm>
          <a:prstGeom prst="rect">
            <a:avLst/>
          </a:prstGeom>
          <a:solidFill>
            <a:srgbClr val="FFF1E5"/>
          </a:solidFill>
          <a:ln w="6350">
            <a:solidFill>
              <a:srgbClr val="FFFFFF"/>
            </a:solidFill>
          </a:ln>
        </p:spPr>
        <p:txBody>
          <a:bodyPr wrap="square" lIns="1524" tIns="1524" rIns="1524" bIns="1524" rtlCol="0" anchor="ctr">
            <a:normAutofit/>
          </a:bodyPr>
          <a:lstStyle/>
          <a:p>
            <a:pPr marL="0" indent="0" algn="ctr">
              <a:buNone/>
            </a:pPr>
            <a:r>
              <a:rPr lang="en-US" sz="1500" b="1" dirty="0">
                <a:solidFill>
                  <a:srgbClr val="0B1F33"/>
                </a:solidFill>
              </a:rPr>
              <a:t>4. Check</a:t>
            </a:r>
            <a:endParaRPr lang="en-US" sz="1500" dirty="0"/>
          </a:p>
          <a:p>
            <a:pPr marL="0" indent="0" algn="ctr">
              <a:buNone/>
            </a:pPr>
            <a:r>
              <a:rPr lang="en-US" sz="1500" b="1" dirty="0">
                <a:solidFill>
                  <a:srgbClr val="0B1F33"/>
                </a:solidFill>
              </a:rPr>
              <a:t>Confirm understanding and consent</a:t>
            </a:r>
            <a:endParaRPr lang="en-US" sz="1500" dirty="0"/>
          </a:p>
        </p:txBody>
      </p:sp>
      <p:sp>
        <p:nvSpPr>
          <p:cNvPr id="9" name="Text 7"/>
          <p:cNvSpPr/>
          <p:nvPr/>
        </p:nvSpPr>
        <p:spPr>
          <a:xfrm>
            <a:off x="3794760" y="3657600"/>
            <a:ext cx="2560320" cy="1143000"/>
          </a:xfrm>
          <a:prstGeom prst="rect">
            <a:avLst/>
          </a:prstGeom>
          <a:solidFill>
            <a:srgbClr val="E6F7F9"/>
          </a:solidFill>
          <a:ln w="6350">
            <a:solidFill>
              <a:srgbClr val="FFFFFF"/>
            </a:solidFill>
          </a:ln>
        </p:spPr>
        <p:txBody>
          <a:bodyPr wrap="square" lIns="1524" tIns="1524" rIns="1524" bIns="1524" rtlCol="0" anchor="ctr">
            <a:normAutofit/>
          </a:bodyPr>
          <a:lstStyle/>
          <a:p>
            <a:pPr marL="0" indent="0" algn="ctr">
              <a:buNone/>
            </a:pPr>
            <a:r>
              <a:rPr lang="en-US" sz="1500" b="1" dirty="0">
                <a:solidFill>
                  <a:srgbClr val="0B1F33"/>
                </a:solidFill>
              </a:rPr>
              <a:t>5. Record</a:t>
            </a:r>
            <a:endParaRPr lang="en-US" sz="1500" dirty="0"/>
          </a:p>
          <a:p>
            <a:pPr marL="0" indent="0" algn="ctr">
              <a:buNone/>
            </a:pPr>
            <a:r>
              <a:rPr lang="en-US" sz="1500" b="1" dirty="0">
                <a:solidFill>
                  <a:srgbClr val="0B1F33"/>
                </a:solidFill>
              </a:rPr>
              <a:t>Share accurate information with the team</a:t>
            </a:r>
            <a:endParaRPr lang="en-US" sz="1500" dirty="0"/>
          </a:p>
        </p:txBody>
      </p:sp>
      <p:sp>
        <p:nvSpPr>
          <p:cNvPr id="10" name="Text 8"/>
          <p:cNvSpPr/>
          <p:nvPr/>
        </p:nvSpPr>
        <p:spPr>
          <a:xfrm>
            <a:off x="6858000" y="3657600"/>
            <a:ext cx="2560320" cy="1143000"/>
          </a:xfrm>
          <a:prstGeom prst="rect">
            <a:avLst/>
          </a:prstGeom>
          <a:solidFill>
            <a:srgbClr val="FFF1E5"/>
          </a:solidFill>
          <a:ln w="6350">
            <a:solidFill>
              <a:srgbClr val="FFFFFF"/>
            </a:solidFill>
          </a:ln>
        </p:spPr>
        <p:txBody>
          <a:bodyPr wrap="square" lIns="1524" tIns="1524" rIns="1524" bIns="1524" rtlCol="0" anchor="ctr">
            <a:normAutofit/>
          </a:bodyPr>
          <a:lstStyle/>
          <a:p>
            <a:pPr marL="0" indent="0" algn="ctr">
              <a:buNone/>
            </a:pPr>
            <a:r>
              <a:rPr lang="en-US" sz="1500" b="1" dirty="0">
                <a:solidFill>
                  <a:srgbClr val="0B1F33"/>
                </a:solidFill>
              </a:rPr>
              <a:t>6. Reflect</a:t>
            </a:r>
            <a:endParaRPr lang="en-US" sz="1500" dirty="0"/>
          </a:p>
          <a:p>
            <a:pPr marL="0" indent="0" algn="ctr">
              <a:buNone/>
            </a:pPr>
            <a:r>
              <a:rPr lang="en-US" sz="1500" b="1" dirty="0">
                <a:solidFill>
                  <a:srgbClr val="0B1F33"/>
                </a:solidFill>
              </a:rPr>
              <a:t>Learn from feedback and improve</a:t>
            </a:r>
            <a:endParaRPr lang="en-US" sz="1500" dirty="0"/>
          </a:p>
        </p:txBody>
      </p:sp>
      <p:sp>
        <p:nvSpPr>
          <p:cNvPr id="11" name="Text 9"/>
          <p:cNvSpPr/>
          <p:nvPr/>
        </p:nvSpPr>
        <p:spPr>
          <a:xfrm>
            <a:off x="777240" y="5262880"/>
            <a:ext cx="10332720" cy="411480"/>
          </a:xfrm>
          <a:prstGeom prst="rect">
            <a:avLst/>
          </a:prstGeom>
          <a:noFill/>
          <a:ln/>
        </p:spPr>
        <p:txBody>
          <a:bodyPr wrap="square" lIns="0" tIns="0" rIns="0" bIns="0" rtlCol="0" anchor="ctr"/>
          <a:lstStyle/>
          <a:p>
            <a:pPr marL="0" indent="0" algn="ctr">
              <a:buNone/>
            </a:pPr>
            <a:r>
              <a:rPr lang="en-US" sz="2800" b="1" dirty="0"/>
              <a:t>Aim: communicate in a way that protects dignity, safety and independence.</a:t>
            </a:r>
            <a:endParaRPr lang="en-US" sz="2800" dirty="0"/>
          </a:p>
        </p:txBody>
      </p:sp>
      <p:sp>
        <p:nvSpPr>
          <p:cNvPr id="12" name="Text 10"/>
          <p:cNvSpPr/>
          <p:nvPr/>
        </p:nvSpPr>
        <p:spPr>
          <a:xfrm>
            <a:off x="502920" y="6473952"/>
            <a:ext cx="5852160" cy="182880"/>
          </a:xfrm>
          <a:prstGeom prst="rect">
            <a:avLst/>
          </a:prstGeom>
          <a:noFill/>
          <a:ln/>
        </p:spPr>
        <p:txBody>
          <a:bodyPr wrap="square" lIns="0" tIns="0" rIns="0" bIns="0" rtlCol="0" anchor="ctr"/>
          <a:lstStyle/>
          <a:p>
            <a:pPr marL="0" indent="0">
              <a:buNone/>
            </a:pPr>
            <a:r>
              <a:rPr lang="en-US" sz="750" dirty="0">
                <a:solidFill>
                  <a:schemeClr val="bg1"/>
                </a:solidFill>
              </a:rPr>
              <a:t>Professional Development within Health and Social Care</a:t>
            </a:r>
          </a:p>
        </p:txBody>
      </p:sp>
      <p:sp>
        <p:nvSpPr>
          <p:cNvPr id="13" name="Text 11"/>
          <p:cNvSpPr/>
          <p:nvPr/>
        </p:nvSpPr>
        <p:spPr>
          <a:xfrm>
            <a:off x="11292840" y="6446520"/>
            <a:ext cx="320040" cy="201168"/>
          </a:xfrm>
          <a:prstGeom prst="rect">
            <a:avLst/>
          </a:prstGeom>
          <a:noFill/>
          <a:ln/>
        </p:spPr>
        <p:txBody>
          <a:bodyPr wrap="square" lIns="0" tIns="0" rIns="0" bIns="0" rtlCol="0" anchor="ctr"/>
          <a:lstStyle/>
          <a:p>
            <a:pPr marL="0" indent="0" algn="r">
              <a:buNone/>
            </a:pPr>
            <a:r>
              <a:rPr lang="en-US" sz="800" dirty="0">
                <a:solidFill>
                  <a:srgbClr val="73808C"/>
                </a:solidFill>
              </a:rPr>
              <a:t>6</a:t>
            </a:r>
            <a:endParaRPr lang="en-US"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6F9FB"/>
        </a:solidFill>
        <a:effectLst/>
      </p:bgPr>
    </p:bg>
    <p:spTree>
      <p:nvGrpSpPr>
        <p:cNvPr id="1" name=""/>
        <p:cNvGrpSpPr/>
        <p:nvPr/>
      </p:nvGrpSpPr>
      <p:grpSpPr>
        <a:xfrm>
          <a:off x="0" y="0"/>
          <a:ext cx="0" cy="0"/>
          <a:chOff x="0" y="0"/>
          <a:chExt cx="0" cy="0"/>
        </a:xfrm>
      </p:grpSpPr>
      <p:sp>
        <p:nvSpPr>
          <p:cNvPr id="2" name="Text 0"/>
          <p:cNvSpPr/>
          <p:nvPr/>
        </p:nvSpPr>
        <p:spPr>
          <a:xfrm>
            <a:off x="502920" y="256032"/>
            <a:ext cx="7223760" cy="475488"/>
          </a:xfrm>
          <a:prstGeom prst="rect">
            <a:avLst/>
          </a:prstGeom>
          <a:noFill/>
          <a:ln/>
        </p:spPr>
        <p:txBody>
          <a:bodyPr wrap="square" lIns="0" tIns="0" rIns="0" bIns="0" rtlCol="0" anchor="ctr"/>
          <a:lstStyle/>
          <a:p>
            <a:pPr marL="0" indent="0">
              <a:buNone/>
            </a:pPr>
            <a:r>
              <a:rPr lang="en-US" sz="2500" b="1" dirty="0">
                <a:solidFill>
                  <a:srgbClr val="0B1F33"/>
                </a:solidFill>
                <a:latin typeface="Aptos Display" pitchFamily="34" charset="0"/>
                <a:ea typeface="Aptos Display" pitchFamily="34" charset="-122"/>
                <a:cs typeface="Aptos Display" pitchFamily="34" charset="-120"/>
              </a:rPr>
              <a:t>Conclusion and references</a:t>
            </a:r>
            <a:endParaRPr lang="en-US" sz="2500" dirty="0"/>
          </a:p>
        </p:txBody>
      </p:sp>
      <p:sp>
        <p:nvSpPr>
          <p:cNvPr id="3" name="Text 1"/>
          <p:cNvSpPr/>
          <p:nvPr/>
        </p:nvSpPr>
        <p:spPr>
          <a:xfrm>
            <a:off x="521208" y="768096"/>
            <a:ext cx="7498080" cy="256032"/>
          </a:xfrm>
          <a:prstGeom prst="rect">
            <a:avLst/>
          </a:prstGeom>
          <a:noFill/>
          <a:ln/>
        </p:spPr>
        <p:txBody>
          <a:bodyPr wrap="square" lIns="0" tIns="0" rIns="0" bIns="0" rtlCol="0" anchor="ctr"/>
          <a:lstStyle/>
          <a:p>
            <a:pPr marL="0" indent="0">
              <a:buNone/>
            </a:pPr>
            <a:r>
              <a:rPr lang="en-US" sz="950" b="1" dirty="0">
                <a:solidFill>
                  <a:srgbClr val="087E8B"/>
                </a:solidFill>
              </a:rPr>
              <a:t>Communication supports safe and person-centred care</a:t>
            </a:r>
            <a:endParaRPr lang="en-US" sz="950" dirty="0"/>
          </a:p>
        </p:txBody>
      </p:sp>
      <p:sp>
        <p:nvSpPr>
          <p:cNvPr id="4" name="Shape 2"/>
          <p:cNvSpPr/>
          <p:nvPr/>
        </p:nvSpPr>
        <p:spPr>
          <a:xfrm>
            <a:off x="502920" y="1078992"/>
            <a:ext cx="1371600" cy="0"/>
          </a:xfrm>
          <a:prstGeom prst="line">
            <a:avLst/>
          </a:prstGeom>
          <a:noFill/>
          <a:ln w="38100">
            <a:solidFill>
              <a:srgbClr val="F28C28"/>
            </a:solidFill>
            <a:prstDash val="solid"/>
            <a:headEnd type="none"/>
            <a:tailEnd type="none"/>
          </a:ln>
        </p:spPr>
        <p:txBody>
          <a:bodyPr/>
          <a:lstStyle/>
          <a:p>
            <a:endParaRPr lang="en-US"/>
          </a:p>
        </p:txBody>
      </p:sp>
      <p:sp>
        <p:nvSpPr>
          <p:cNvPr id="5" name="Text 3"/>
          <p:cNvSpPr/>
          <p:nvPr/>
        </p:nvSpPr>
        <p:spPr>
          <a:xfrm>
            <a:off x="731520" y="1325880"/>
            <a:ext cx="2194560" cy="320040"/>
          </a:xfrm>
          <a:prstGeom prst="rect">
            <a:avLst/>
          </a:prstGeom>
          <a:noFill/>
          <a:ln/>
        </p:spPr>
        <p:txBody>
          <a:bodyPr wrap="square" lIns="0" tIns="0" rIns="0" bIns="0" rtlCol="0" anchor="ctr"/>
          <a:lstStyle/>
          <a:p>
            <a:pPr marL="0" indent="0">
              <a:buNone/>
            </a:pPr>
            <a:r>
              <a:rPr lang="en-US" sz="1800" b="1" dirty="0">
                <a:solidFill>
                  <a:srgbClr val="087E8B"/>
                </a:solidFill>
              </a:rPr>
              <a:t>Final message</a:t>
            </a:r>
            <a:endParaRPr lang="en-US" sz="1800" dirty="0"/>
          </a:p>
        </p:txBody>
      </p:sp>
      <p:sp>
        <p:nvSpPr>
          <p:cNvPr id="6" name="Text 4"/>
          <p:cNvSpPr/>
          <p:nvPr/>
        </p:nvSpPr>
        <p:spPr>
          <a:xfrm>
            <a:off x="731520" y="1783080"/>
            <a:ext cx="10515600" cy="658368"/>
          </a:xfrm>
          <a:prstGeom prst="rect">
            <a:avLst/>
          </a:prstGeom>
          <a:solidFill>
            <a:srgbClr val="E6F7F9"/>
          </a:solidFill>
          <a:ln>
            <a:solidFill>
              <a:srgbClr val="E6F7F9"/>
            </a:solidFill>
          </a:ln>
        </p:spPr>
        <p:txBody>
          <a:bodyPr wrap="square" lIns="1016" tIns="1016" rIns="1016" bIns="1016" rtlCol="0" anchor="ctr">
            <a:normAutofit/>
          </a:bodyPr>
          <a:lstStyle/>
          <a:p>
            <a:pPr marL="0" indent="0" algn="ctr">
              <a:buNone/>
            </a:pPr>
            <a:r>
              <a:rPr lang="en-US" sz="1900" b="1" dirty="0">
                <a:solidFill>
                  <a:srgbClr val="0B1F33"/>
                </a:solidFill>
              </a:rPr>
              <a:t>Communication is an integral part of the professional skill set as it enables individuals to understand care, actively participate in decision making, feel valued and remain safe.</a:t>
            </a:r>
            <a:endParaRPr lang="en-US" sz="1900" dirty="0"/>
          </a:p>
        </p:txBody>
      </p:sp>
      <p:sp>
        <p:nvSpPr>
          <p:cNvPr id="9" name="Text 7"/>
          <p:cNvSpPr/>
          <p:nvPr/>
        </p:nvSpPr>
        <p:spPr>
          <a:xfrm>
            <a:off x="731520" y="5797296"/>
            <a:ext cx="10515600" cy="384048"/>
          </a:xfrm>
          <a:prstGeom prst="rect">
            <a:avLst/>
          </a:prstGeom>
          <a:noFill/>
          <a:ln/>
        </p:spPr>
        <p:txBody>
          <a:bodyPr wrap="square" lIns="0" tIns="0" rIns="0" bIns="0" rtlCol="0" anchor="ctr"/>
          <a:lstStyle/>
          <a:p>
            <a:pPr marL="0" indent="0" algn="ctr">
              <a:buNone/>
            </a:pPr>
            <a:r>
              <a:rPr lang="en-US" sz="2200" b="1" dirty="0">
                <a:solidFill>
                  <a:srgbClr val="087E8B"/>
                </a:solidFill>
              </a:rPr>
              <a:t>Thank you</a:t>
            </a:r>
            <a:endParaRPr lang="en-US" sz="2200" dirty="0"/>
          </a:p>
        </p:txBody>
      </p:sp>
      <p:sp>
        <p:nvSpPr>
          <p:cNvPr id="10" name="Text 8"/>
          <p:cNvSpPr/>
          <p:nvPr/>
        </p:nvSpPr>
        <p:spPr>
          <a:xfrm>
            <a:off x="502920" y="6473952"/>
            <a:ext cx="5852160" cy="182880"/>
          </a:xfrm>
          <a:prstGeom prst="rect">
            <a:avLst/>
          </a:prstGeom>
          <a:noFill/>
          <a:ln/>
        </p:spPr>
        <p:txBody>
          <a:bodyPr wrap="square" lIns="0" tIns="0" rIns="0" bIns="0" rtlCol="0" anchor="ctr"/>
          <a:lstStyle/>
          <a:p>
            <a:pPr marL="0" indent="0">
              <a:buNone/>
            </a:pPr>
            <a:r>
              <a:rPr lang="en-US" sz="750" dirty="0">
                <a:solidFill>
                  <a:srgbClr val="73808C"/>
                </a:solidFill>
              </a:rPr>
              <a:t>Professional </a:t>
            </a:r>
            <a:r>
              <a:rPr lang="en-US" sz="750" dirty="0">
                <a:solidFill>
                  <a:schemeClr val="bg1"/>
                </a:solidFill>
              </a:rPr>
              <a:t>Development</a:t>
            </a:r>
            <a:r>
              <a:rPr lang="en-US" sz="750" dirty="0">
                <a:solidFill>
                  <a:srgbClr val="73808C"/>
                </a:solidFill>
              </a:rPr>
              <a:t> within Health and Social Care</a:t>
            </a:r>
            <a:endParaRPr lang="en-US" sz="750" dirty="0"/>
          </a:p>
        </p:txBody>
      </p:sp>
      <p:sp>
        <p:nvSpPr>
          <p:cNvPr id="11" name="Text 9"/>
          <p:cNvSpPr/>
          <p:nvPr/>
        </p:nvSpPr>
        <p:spPr>
          <a:xfrm>
            <a:off x="11292840" y="6446520"/>
            <a:ext cx="320040" cy="201168"/>
          </a:xfrm>
          <a:prstGeom prst="rect">
            <a:avLst/>
          </a:prstGeom>
          <a:noFill/>
          <a:ln/>
        </p:spPr>
        <p:txBody>
          <a:bodyPr wrap="square" lIns="0" tIns="0" rIns="0" bIns="0" rtlCol="0" anchor="ctr"/>
          <a:lstStyle/>
          <a:p>
            <a:pPr marL="0" indent="0" algn="r">
              <a:buNone/>
            </a:pPr>
            <a:r>
              <a:rPr lang="en-US" sz="800" dirty="0">
                <a:solidFill>
                  <a:srgbClr val="73808C"/>
                </a:solidFill>
              </a:rPr>
              <a:t>7</a:t>
            </a:r>
            <a:endParaRPr lang="en-US"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E570EA-F18E-0CC6-9014-B973015164F6}"/>
              </a:ext>
            </a:extLst>
          </p:cNvPr>
          <p:cNvSpPr txBox="1"/>
          <p:nvPr/>
        </p:nvSpPr>
        <p:spPr>
          <a:xfrm>
            <a:off x="1858297" y="353961"/>
            <a:ext cx="9778180" cy="369332"/>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References </a:t>
            </a:r>
          </a:p>
        </p:txBody>
      </p:sp>
      <p:sp>
        <p:nvSpPr>
          <p:cNvPr id="8" name="Text 6"/>
          <p:cNvSpPr/>
          <p:nvPr/>
        </p:nvSpPr>
        <p:spPr>
          <a:xfrm>
            <a:off x="719721" y="1097280"/>
            <a:ext cx="10515600" cy="2331720"/>
          </a:xfrm>
          <a:prstGeom prst="rect">
            <a:avLst/>
          </a:prstGeom>
          <a:noFill/>
          <a:ln/>
        </p:spPr>
        <p:txBody>
          <a:bodyPr wrap="square" lIns="254" tIns="254" rIns="254" bIns="254" rtlCol="0" anchor="ctr">
            <a:normAutofit/>
          </a:bodyPr>
          <a:lstStyle/>
          <a:p>
            <a:pPr marL="285750" indent="-285750">
              <a:lnSpc>
                <a:spcPct val="250000"/>
              </a:lnSpc>
              <a:buFont typeface="Arial" panose="020B0604020202020204" pitchFamily="34" charset="0"/>
              <a:buChar char="•"/>
            </a:pPr>
            <a:r>
              <a:rPr lang="en-US" sz="1220" dirty="0">
                <a:solidFill>
                  <a:srgbClr val="1B2430"/>
                </a:solidFill>
              </a:rPr>
              <a:t>National Institute for Health and Care Excellence. (2021). Shared decision making (NICE guideline NG197). https://www.nice.org.uk/guidance/ng197</a:t>
            </a:r>
            <a:endParaRPr lang="en-US" sz="1220" dirty="0"/>
          </a:p>
          <a:p>
            <a:pPr marL="285750" indent="-285750">
              <a:lnSpc>
                <a:spcPct val="250000"/>
              </a:lnSpc>
              <a:buFont typeface="Arial" panose="020B0604020202020204" pitchFamily="34" charset="0"/>
              <a:buChar char="•"/>
            </a:pPr>
            <a:r>
              <a:rPr lang="en-US" sz="1220" dirty="0">
                <a:solidFill>
                  <a:srgbClr val="1B2430"/>
                </a:solidFill>
              </a:rPr>
              <a:t>NHS England. (2025). Accessible Information Standard requirements (DAPB1605). https://www.england.nhs.uk/long-read/accessible-information-standard-requirements-dapb1605/</a:t>
            </a:r>
            <a:endParaRPr lang="en-US" sz="1220" dirty="0"/>
          </a:p>
          <a:p>
            <a:pPr marL="285750" indent="-285750">
              <a:lnSpc>
                <a:spcPct val="250000"/>
              </a:lnSpc>
              <a:buFont typeface="Arial" panose="020B0604020202020204" pitchFamily="34" charset="0"/>
              <a:buChar char="•"/>
            </a:pPr>
            <a:r>
              <a:rPr lang="en-US" sz="1220" dirty="0">
                <a:solidFill>
                  <a:srgbClr val="1B2430"/>
                </a:solidFill>
              </a:rPr>
              <a:t>Nursing and Midwifery Council. (2018). The code: Professional standards of practice and behaviour for nurses, midwives and nursing associates. https://www.nmc.org.uk/standards/code/</a:t>
            </a:r>
            <a:endParaRPr lang="en-US" sz="1220" dirty="0"/>
          </a:p>
        </p:txBody>
      </p:sp>
    </p:spTree>
    <p:extLst>
      <p:ext uri="{BB962C8B-B14F-4D97-AF65-F5344CB8AC3E}">
        <p14:creationId xmlns:p14="http://schemas.microsoft.com/office/powerpoint/2010/main" val="310114392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0</TotalTime>
  <Words>1518</Words>
  <Application>Microsoft Office PowerPoint</Application>
  <PresentationFormat>Widescreen</PresentationFormat>
  <Paragraphs>107</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 Display</vt:lpstr>
      <vt:lpstr>Arial</vt:lpstr>
      <vt:lpstr>Gill Sans MT</vt:lpstr>
      <vt:lpstr>Times New Roman</vt: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OpenAI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A Key Skill in Health and Social Care</dc:title>
  <dc:subject>Professional Development within Health and Social Care</dc:subject>
  <dc:creator>OpenAI</dc:creator>
  <cp:lastModifiedBy>Bushra Jubeen</cp:lastModifiedBy>
  <cp:revision>4</cp:revision>
  <dcterms:created xsi:type="dcterms:W3CDTF">2026-06-11T20:46:09Z</dcterms:created>
  <dcterms:modified xsi:type="dcterms:W3CDTF">2026-06-21T20:07:26Z</dcterms:modified>
</cp:coreProperties>
</file>