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3"/>
  </p:handoutMasterIdLst>
  <p:sldIdLst>
    <p:sldId id="256" r:id="rId2"/>
    <p:sldId id="283" r:id="rId3"/>
    <p:sldId id="293" r:id="rId4"/>
    <p:sldId id="282" r:id="rId5"/>
    <p:sldId id="300" r:id="rId6"/>
    <p:sldId id="290" r:id="rId7"/>
    <p:sldId id="266" r:id="rId8"/>
    <p:sldId id="268" r:id="rId9"/>
    <p:sldId id="299" r:id="rId10"/>
    <p:sldId id="287" r:id="rId11"/>
    <p:sldId id="285" r:id="rId12"/>
    <p:sldId id="294" r:id="rId13"/>
    <p:sldId id="265" r:id="rId14"/>
    <p:sldId id="301" r:id="rId15"/>
    <p:sldId id="288" r:id="rId16"/>
    <p:sldId id="297" r:id="rId17"/>
    <p:sldId id="289" r:id="rId18"/>
    <p:sldId id="295" r:id="rId19"/>
    <p:sldId id="302" r:id="rId20"/>
    <p:sldId id="304" r:id="rId21"/>
    <p:sldId id="303" r:id="rId22"/>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CAA57031-D9B6-4FFF-B615-A6D91AF559B7}">
          <p14:sldIdLst>
            <p14:sldId id="256"/>
            <p14:sldId id="283"/>
            <p14:sldId id="293"/>
            <p14:sldId id="282"/>
            <p14:sldId id="300"/>
            <p14:sldId id="290"/>
            <p14:sldId id="266"/>
            <p14:sldId id="268"/>
            <p14:sldId id="299"/>
            <p14:sldId id="287"/>
            <p14:sldId id="285"/>
            <p14:sldId id="294"/>
            <p14:sldId id="265"/>
            <p14:sldId id="301"/>
            <p14:sldId id="288"/>
            <p14:sldId id="297"/>
            <p14:sldId id="289"/>
            <p14:sldId id="295"/>
            <p14:sldId id="302"/>
            <p14:sldId id="304"/>
            <p14:sldId id="30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40000"/>
    <a:srgbClr val="A50021"/>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9" autoAdjust="0"/>
    <p:restoredTop sz="94660"/>
  </p:normalViewPr>
  <p:slideViewPr>
    <p:cSldViewPr>
      <p:cViewPr>
        <p:scale>
          <a:sx n="75" d="100"/>
          <a:sy n="75" d="100"/>
        </p:scale>
        <p:origin x="-252" y="1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889938" cy="48768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99331" name="Rectangle 3"/>
          <p:cNvSpPr>
            <a:spLocks noGrp="1" noChangeArrowheads="1"/>
          </p:cNvSpPr>
          <p:nvPr>
            <p:ph type="dt" sz="quarter" idx="1"/>
          </p:nvPr>
        </p:nvSpPr>
        <p:spPr bwMode="auto">
          <a:xfrm>
            <a:off x="3777607" y="0"/>
            <a:ext cx="2889938" cy="48768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99332" name="Rectangle 4"/>
          <p:cNvSpPr>
            <a:spLocks noGrp="1" noChangeArrowheads="1"/>
          </p:cNvSpPr>
          <p:nvPr>
            <p:ph type="ftr" sz="quarter" idx="2"/>
          </p:nvPr>
        </p:nvSpPr>
        <p:spPr bwMode="auto">
          <a:xfrm>
            <a:off x="0" y="9264227"/>
            <a:ext cx="2889938" cy="48768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99333" name="Rectangle 5"/>
          <p:cNvSpPr>
            <a:spLocks noGrp="1" noChangeArrowheads="1"/>
          </p:cNvSpPr>
          <p:nvPr>
            <p:ph type="sldNum" sz="quarter" idx="3"/>
          </p:nvPr>
        </p:nvSpPr>
        <p:spPr bwMode="auto">
          <a:xfrm>
            <a:off x="3777607" y="9264227"/>
            <a:ext cx="2889938" cy="48768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vl1pPr>
          </a:lstStyle>
          <a:p>
            <a:pPr>
              <a:defRPr/>
            </a:pPr>
            <a:fld id="{34CD261B-F61A-46DE-9EBD-C62B9AEFBD44}" type="slidenum">
              <a:rPr lang="en-GB"/>
              <a:pPr>
                <a:defRPr/>
              </a:pPr>
              <a:t>‹#›</a:t>
            </a:fld>
            <a:endParaRPr lang="en-GB"/>
          </a:p>
        </p:txBody>
      </p:sp>
    </p:spTree>
    <p:extLst>
      <p:ext uri="{BB962C8B-B14F-4D97-AF65-F5344CB8AC3E}">
        <p14:creationId xmlns:p14="http://schemas.microsoft.com/office/powerpoint/2010/main" val="6491437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32D9B5-7281-4A36-A7A5-EB0A35684F26}" type="slidenum">
              <a:rPr lang="en-GB" smtClean="0"/>
              <a:pPr>
                <a:defRPr/>
              </a:pPr>
              <a:t>‹#›</a:t>
            </a:fld>
            <a:endParaRPr lang="en-GB"/>
          </a:p>
        </p:txBody>
      </p:sp>
    </p:spTree>
    <p:extLst>
      <p:ext uri="{BB962C8B-B14F-4D97-AF65-F5344CB8AC3E}">
        <p14:creationId xmlns:p14="http://schemas.microsoft.com/office/powerpoint/2010/main" val="343968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9C2576-7A20-48B0-A74D-404B6CCA6353}" type="slidenum">
              <a:rPr lang="en-GB" smtClean="0"/>
              <a:pPr>
                <a:defRPr/>
              </a:pPr>
              <a:t>‹#›</a:t>
            </a:fld>
            <a:endParaRPr lang="en-GB"/>
          </a:p>
        </p:txBody>
      </p:sp>
    </p:spTree>
    <p:extLst>
      <p:ext uri="{BB962C8B-B14F-4D97-AF65-F5344CB8AC3E}">
        <p14:creationId xmlns:p14="http://schemas.microsoft.com/office/powerpoint/2010/main" val="804859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D0D8FE4-68E5-4967-BB15-B5F101BAD61C}" type="slidenum">
              <a:rPr lang="en-GB" smtClean="0"/>
              <a:pPr>
                <a:defRPr/>
              </a:pPr>
              <a:t>‹#›</a:t>
            </a:fld>
            <a:endParaRPr lang="en-GB"/>
          </a:p>
        </p:txBody>
      </p:sp>
    </p:spTree>
    <p:extLst>
      <p:ext uri="{BB962C8B-B14F-4D97-AF65-F5344CB8AC3E}">
        <p14:creationId xmlns:p14="http://schemas.microsoft.com/office/powerpoint/2010/main" val="1239825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606601-FCEE-4EA8-B8E4-C2CDEB47EF4D}" type="slidenum">
              <a:rPr lang="en-GB" smtClean="0"/>
              <a:pPr>
                <a:defRPr/>
              </a:pPr>
              <a:t>‹#›</a:t>
            </a:fld>
            <a:endParaRPr lang="en-GB"/>
          </a:p>
        </p:txBody>
      </p:sp>
    </p:spTree>
    <p:extLst>
      <p:ext uri="{BB962C8B-B14F-4D97-AF65-F5344CB8AC3E}">
        <p14:creationId xmlns:p14="http://schemas.microsoft.com/office/powerpoint/2010/main" val="1400581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AAE760D-6B93-4DFC-AFC0-881B7F67212D}" type="slidenum">
              <a:rPr lang="en-GB" smtClean="0"/>
              <a:pPr>
                <a:defRPr/>
              </a:pPr>
              <a:t>‹#›</a:t>
            </a:fld>
            <a:endParaRPr lang="en-GB"/>
          </a:p>
        </p:txBody>
      </p:sp>
    </p:spTree>
    <p:extLst>
      <p:ext uri="{BB962C8B-B14F-4D97-AF65-F5344CB8AC3E}">
        <p14:creationId xmlns:p14="http://schemas.microsoft.com/office/powerpoint/2010/main" val="3411321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2BAFE092-484E-4821-AB31-18E01F005BCB}" type="slidenum">
              <a:rPr lang="en-GB" smtClean="0"/>
              <a:pPr>
                <a:defRPr/>
              </a:pPr>
              <a:t>‹#›</a:t>
            </a:fld>
            <a:endParaRPr lang="en-GB"/>
          </a:p>
        </p:txBody>
      </p:sp>
    </p:spTree>
    <p:extLst>
      <p:ext uri="{BB962C8B-B14F-4D97-AF65-F5344CB8AC3E}">
        <p14:creationId xmlns:p14="http://schemas.microsoft.com/office/powerpoint/2010/main" val="407469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7A8B4C01-B325-4AC3-848C-A1C0C0560ACF}" type="slidenum">
              <a:rPr lang="en-GB" smtClean="0"/>
              <a:pPr>
                <a:defRPr/>
              </a:pPr>
              <a:t>‹#›</a:t>
            </a:fld>
            <a:endParaRPr lang="en-GB"/>
          </a:p>
        </p:txBody>
      </p:sp>
    </p:spTree>
    <p:extLst>
      <p:ext uri="{BB962C8B-B14F-4D97-AF65-F5344CB8AC3E}">
        <p14:creationId xmlns:p14="http://schemas.microsoft.com/office/powerpoint/2010/main" val="3422557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F941B285-81E7-4D27-9419-A06F9960040B}" type="slidenum">
              <a:rPr lang="en-GB" smtClean="0"/>
              <a:pPr>
                <a:defRPr/>
              </a:pPr>
              <a:t>‹#›</a:t>
            </a:fld>
            <a:endParaRPr lang="en-GB"/>
          </a:p>
        </p:txBody>
      </p:sp>
    </p:spTree>
    <p:extLst>
      <p:ext uri="{BB962C8B-B14F-4D97-AF65-F5344CB8AC3E}">
        <p14:creationId xmlns:p14="http://schemas.microsoft.com/office/powerpoint/2010/main" val="1268651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FF3B4E3-DA8A-4D78-8B08-9FF1BE2B6907}" type="slidenum">
              <a:rPr lang="en-GB" smtClean="0"/>
              <a:pPr>
                <a:defRPr/>
              </a:pPr>
              <a:t>‹#›</a:t>
            </a:fld>
            <a:endParaRPr lang="en-GB"/>
          </a:p>
        </p:txBody>
      </p:sp>
    </p:spTree>
    <p:extLst>
      <p:ext uri="{BB962C8B-B14F-4D97-AF65-F5344CB8AC3E}">
        <p14:creationId xmlns:p14="http://schemas.microsoft.com/office/powerpoint/2010/main" val="122710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67A4F8A-272F-4EC3-88FE-31328C35EA31}" type="slidenum">
              <a:rPr lang="en-GB" smtClean="0"/>
              <a:pPr>
                <a:defRPr/>
              </a:pPr>
              <a:t>‹#›</a:t>
            </a:fld>
            <a:endParaRPr lang="en-GB"/>
          </a:p>
        </p:txBody>
      </p:sp>
    </p:spTree>
    <p:extLst>
      <p:ext uri="{BB962C8B-B14F-4D97-AF65-F5344CB8AC3E}">
        <p14:creationId xmlns:p14="http://schemas.microsoft.com/office/powerpoint/2010/main" val="141331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A7F8525-DBD2-4A6B-A199-E0B396C5E1F2}" type="slidenum">
              <a:rPr lang="en-GB" smtClean="0"/>
              <a:pPr>
                <a:defRPr/>
              </a:pPr>
              <a:t>‹#›</a:t>
            </a:fld>
            <a:endParaRPr lang="en-GB"/>
          </a:p>
        </p:txBody>
      </p:sp>
    </p:spTree>
    <p:extLst>
      <p:ext uri="{BB962C8B-B14F-4D97-AF65-F5344CB8AC3E}">
        <p14:creationId xmlns:p14="http://schemas.microsoft.com/office/powerpoint/2010/main" val="4092805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E0AD08CE-09F6-4E48-80C1-F162F9F0EB54}" type="slidenum">
              <a:rPr lang="en-GB" smtClean="0"/>
              <a:pPr>
                <a:defRPr/>
              </a:pPr>
              <a:t>‹#›</a:t>
            </a:fld>
            <a:endParaRPr lang="en-GB"/>
          </a:p>
        </p:txBody>
      </p:sp>
    </p:spTree>
    <p:extLst>
      <p:ext uri="{BB962C8B-B14F-4D97-AF65-F5344CB8AC3E}">
        <p14:creationId xmlns:p14="http://schemas.microsoft.com/office/powerpoint/2010/main" val="38850374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lackwellpublishing.com/content/BPL_Images/Content_store/Sample_chapter/0631233962/wyse%2002Chap01.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4.xml"/><Relationship Id="rId5" Type="http://schemas.microsoft.com/office/2007/relationships/hdphoto" Target="../media/hdphoto2.wdp"/><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6" descr="holbein Edward VI"/>
          <p:cNvPicPr>
            <a:picLocks noChangeAspect="1" noChangeArrowheads="1"/>
          </p:cNvPicPr>
          <p:nvPr/>
        </p:nvPicPr>
        <p:blipFill>
          <a:blip r:embed="rId2" cstate="print"/>
          <a:srcRect/>
          <a:stretch>
            <a:fillRect/>
          </a:stretch>
        </p:blipFill>
        <p:spPr bwMode="auto">
          <a:xfrm>
            <a:off x="0" y="549275"/>
            <a:ext cx="4914900" cy="6308725"/>
          </a:xfrm>
          <a:prstGeom prst="rect">
            <a:avLst/>
          </a:prstGeom>
          <a:noFill/>
          <a:ln w="9525">
            <a:noFill/>
            <a:miter lim="800000"/>
            <a:headEnd/>
            <a:tailEnd/>
          </a:ln>
        </p:spPr>
      </p:pic>
      <p:sp>
        <p:nvSpPr>
          <p:cNvPr id="2051" name="Rectangle 7"/>
          <p:cNvSpPr>
            <a:spLocks noChangeArrowheads="1"/>
          </p:cNvSpPr>
          <p:nvPr/>
        </p:nvSpPr>
        <p:spPr bwMode="auto">
          <a:xfrm>
            <a:off x="5419441" y="5661025"/>
            <a:ext cx="3489609" cy="830997"/>
          </a:xfrm>
          <a:prstGeom prst="rect">
            <a:avLst/>
          </a:prstGeom>
          <a:noFill/>
          <a:ln w="9525">
            <a:noFill/>
            <a:miter lim="800000"/>
            <a:headEnd/>
            <a:tailEnd/>
          </a:ln>
        </p:spPr>
        <p:txBody>
          <a:bodyPr wrap="none">
            <a:spAutoFit/>
          </a:bodyPr>
          <a:lstStyle/>
          <a:p>
            <a:pPr algn="r"/>
            <a:r>
              <a:rPr lang="en-GB" sz="2400" dirty="0">
                <a:latin typeface="Garamond" pitchFamily="18" charset="0"/>
              </a:rPr>
              <a:t>Hans Holbein the Younger </a:t>
            </a:r>
          </a:p>
          <a:p>
            <a:pPr algn="r"/>
            <a:r>
              <a:rPr lang="en-GB" sz="2400" i="1" dirty="0">
                <a:latin typeface="Garamond" pitchFamily="18" charset="0"/>
              </a:rPr>
              <a:t>Prince Edward</a:t>
            </a:r>
            <a:r>
              <a:rPr lang="en-GB" sz="2400" dirty="0">
                <a:latin typeface="Garamond" pitchFamily="18" charset="0"/>
              </a:rPr>
              <a:t> 1539</a:t>
            </a:r>
          </a:p>
        </p:txBody>
      </p:sp>
      <p:sp>
        <p:nvSpPr>
          <p:cNvPr id="2052" name="Rectangle 8"/>
          <p:cNvSpPr>
            <a:spLocks noChangeArrowheads="1"/>
          </p:cNvSpPr>
          <p:nvPr/>
        </p:nvSpPr>
        <p:spPr bwMode="auto">
          <a:xfrm>
            <a:off x="4914900" y="1557338"/>
            <a:ext cx="4121596" cy="1815882"/>
          </a:xfrm>
          <a:prstGeom prst="rect">
            <a:avLst/>
          </a:prstGeom>
          <a:noFill/>
          <a:ln w="9525">
            <a:noFill/>
            <a:miter lim="800000"/>
            <a:headEnd/>
            <a:tailEnd/>
          </a:ln>
        </p:spPr>
        <p:txBody>
          <a:bodyPr wrap="square">
            <a:spAutoFit/>
          </a:bodyPr>
          <a:lstStyle/>
          <a:p>
            <a:r>
              <a:rPr lang="en-GB" sz="2800" dirty="0" smtClean="0">
                <a:latin typeface="Felix Titling" panose="04060505060202020A04" pitchFamily="82" charset="0"/>
              </a:rPr>
              <a:t>Reconceptualising </a:t>
            </a:r>
            <a:r>
              <a:rPr lang="en-GB" sz="2800" dirty="0" smtClean="0">
                <a:latin typeface="Felix Titling" panose="04060505060202020A04" pitchFamily="82" charset="0"/>
              </a:rPr>
              <a:t>childhood &amp; </a:t>
            </a:r>
            <a:endParaRPr lang="en-GB" sz="2800" dirty="0" smtClean="0">
              <a:latin typeface="Felix Titling" panose="04060505060202020A04" pitchFamily="82" charset="0"/>
            </a:endParaRPr>
          </a:p>
          <a:p>
            <a:r>
              <a:rPr lang="en-GB" sz="2800" dirty="0" smtClean="0">
                <a:latin typeface="Felix Titling" panose="04060505060202020A04" pitchFamily="82" charset="0"/>
              </a:rPr>
              <a:t>THE </a:t>
            </a:r>
            <a:r>
              <a:rPr lang="en-GB" sz="2800" dirty="0">
                <a:latin typeface="Felix Titling" panose="04060505060202020A04" pitchFamily="82" charset="0"/>
              </a:rPr>
              <a:t>CHILD IN THE ENLIGHTENMENT</a:t>
            </a:r>
            <a:r>
              <a:rPr lang="en-GB" sz="2800" dirty="0">
                <a:solidFill>
                  <a:srgbClr val="C00000"/>
                </a:solidFill>
                <a:latin typeface="Felix Titling" panose="04060505060202020A04" pitchFamily="82" charset="0"/>
              </a:rPr>
              <a:t> </a:t>
            </a:r>
            <a:endParaRPr lang="en-GB" sz="2800" i="1" dirty="0">
              <a:solidFill>
                <a:srgbClr val="C00000"/>
              </a:solidFill>
              <a:latin typeface="Felix Titling" panose="04060505060202020A04" pitchFamily="82" charset="0"/>
            </a:endParaRPr>
          </a:p>
        </p:txBody>
      </p:sp>
      <p:sp>
        <p:nvSpPr>
          <p:cNvPr id="2053" name="Rectangle 9"/>
          <p:cNvSpPr>
            <a:spLocks noChangeArrowheads="1"/>
          </p:cNvSpPr>
          <p:nvPr/>
        </p:nvSpPr>
        <p:spPr bwMode="auto">
          <a:xfrm>
            <a:off x="0" y="0"/>
            <a:ext cx="9144000" cy="620713"/>
          </a:xfrm>
          <a:prstGeom prst="rect">
            <a:avLst/>
          </a:prstGeom>
          <a:solidFill>
            <a:schemeClr val="bg1"/>
          </a:solidFill>
          <a:ln w="9525">
            <a:noFill/>
            <a:miter lim="800000"/>
            <a:headEnd/>
            <a:tailEnd/>
          </a:ln>
        </p:spPr>
        <p:txBody>
          <a:bodyPr anchor="ctr"/>
          <a:lstStyle/>
          <a:p>
            <a:pPr algn="ctr"/>
            <a:r>
              <a:rPr lang="en-GB" sz="3200" b="1" dirty="0" smtClean="0">
                <a:latin typeface="Georgia" pitchFamily="18" charset="0"/>
              </a:rPr>
              <a:t>CSEN 7030: THE CHILD IN TIME</a:t>
            </a:r>
            <a:endParaRPr lang="en-GB" sz="3200" b="1" dirty="0">
              <a:latin typeface="Georgia"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idx="1"/>
          </p:nvPr>
        </p:nvSpPr>
        <p:spPr>
          <a:xfrm>
            <a:off x="467544" y="1268760"/>
            <a:ext cx="8424936" cy="5405406"/>
          </a:xfrm>
        </p:spPr>
        <p:txBody>
          <a:bodyPr>
            <a:normAutofit lnSpcReduction="10000"/>
          </a:bodyPr>
          <a:lstStyle/>
          <a:p>
            <a:pPr marL="0" indent="0" eaLnBrk="1" hangingPunct="1">
              <a:spcBef>
                <a:spcPts val="0"/>
              </a:spcBef>
              <a:buFontTx/>
              <a:buNone/>
            </a:pPr>
            <a:r>
              <a:rPr lang="en-GB" sz="2200" dirty="0" smtClean="0">
                <a:latin typeface="Garamond" pitchFamily="18" charset="0"/>
              </a:rPr>
              <a:t>Lawrence Stone (1977) points out that </a:t>
            </a:r>
            <a:r>
              <a:rPr lang="en-GB" sz="2200" u="sng" dirty="0" smtClean="0">
                <a:latin typeface="Garamond" pitchFamily="18" charset="0"/>
              </a:rPr>
              <a:t>as late as the seventeenth century relations within the family were remote and emotionally detached </a:t>
            </a:r>
            <a:r>
              <a:rPr lang="en-GB" sz="2200" dirty="0" smtClean="0">
                <a:latin typeface="Garamond" pitchFamily="18" charset="0"/>
              </a:rPr>
              <a:t>and that the Puritans held a negative view of the child as a sinful being whose will had to be broken by ﬂogging and denial. </a:t>
            </a:r>
            <a:r>
              <a:rPr lang="en-GB" sz="2200" u="sng" dirty="0" smtClean="0">
                <a:latin typeface="Garamond" pitchFamily="18" charset="0"/>
              </a:rPr>
              <a:t>Only with the growth of the middle classes and the stress on individualism which came with industrialization did a child-centred view emerge, gradually </a:t>
            </a:r>
            <a:r>
              <a:rPr lang="en-GB" sz="2200" u="sng" dirty="0" err="1" smtClean="0">
                <a:latin typeface="Garamond" pitchFamily="18" charset="0"/>
              </a:rPr>
              <a:t>ﬁltering</a:t>
            </a:r>
            <a:r>
              <a:rPr lang="en-GB" sz="2200" u="sng" dirty="0" smtClean="0">
                <a:latin typeface="Garamond" pitchFamily="18" charset="0"/>
              </a:rPr>
              <a:t> down from the middle class to the rest of society</a:t>
            </a:r>
            <a:r>
              <a:rPr lang="en-GB" sz="2200" dirty="0" smtClean="0">
                <a:latin typeface="Garamond" pitchFamily="18" charset="0"/>
              </a:rPr>
              <a:t>. While the above historians differed from </a:t>
            </a:r>
            <a:r>
              <a:rPr lang="en-GB" sz="2200" dirty="0" err="1" smtClean="0">
                <a:latin typeface="Garamond" pitchFamily="18" charset="0"/>
              </a:rPr>
              <a:t>Ariès</a:t>
            </a:r>
            <a:r>
              <a:rPr lang="en-GB" sz="2200" dirty="0" smtClean="0">
                <a:latin typeface="Garamond" pitchFamily="18" charset="0"/>
              </a:rPr>
              <a:t> in matters of chronology and detail, they shared a key perspective, what Anderson (1980) calls </a:t>
            </a:r>
            <a:r>
              <a:rPr lang="en-GB" sz="2200" i="1" dirty="0" smtClean="0">
                <a:latin typeface="Garamond" pitchFamily="18" charset="0"/>
              </a:rPr>
              <a:t>the sentiments approach</a:t>
            </a:r>
            <a:r>
              <a:rPr lang="en-GB" sz="2200" dirty="0" smtClean="0">
                <a:latin typeface="Garamond" pitchFamily="18" charset="0"/>
              </a:rPr>
              <a:t>. What they all argue is that the key change which arrived with modernity was a shift in the way people  felt about children – an alteration in their emotional meaning and signiﬁcance. This shift was broadly one from indifference or neutrality to high valuation. The twentieth-century family is seen as child centred and focused emotionally on the welfare of the child in ways that these writers claim would have been unrecognizable to people from previous centuries</a:t>
            </a:r>
          </a:p>
          <a:p>
            <a:pPr eaLnBrk="1" hangingPunct="1">
              <a:lnSpc>
                <a:spcPct val="80000"/>
              </a:lnSpc>
              <a:buFontTx/>
              <a:buNone/>
            </a:pPr>
            <a:r>
              <a:rPr lang="en-GB" sz="1300" dirty="0" smtClean="0">
                <a:latin typeface="Garamond" pitchFamily="18" charset="0"/>
                <a:hlinkClick r:id="rId2"/>
              </a:rPr>
              <a:t>http://www.blackwellpublishing.com/content/BPL_Images/Content_store/Sample_chapter/0631233962/wyse%2002Chap01.pdf</a:t>
            </a:r>
            <a:r>
              <a:rPr lang="en-GB" sz="1300" dirty="0" smtClean="0">
                <a:latin typeface="Garamond" pitchFamily="18" charset="0"/>
              </a:rPr>
              <a:t> </a:t>
            </a:r>
          </a:p>
        </p:txBody>
      </p:sp>
      <p:sp>
        <p:nvSpPr>
          <p:cNvPr id="2" name="Rectangle 1"/>
          <p:cNvSpPr/>
          <p:nvPr/>
        </p:nvSpPr>
        <p:spPr>
          <a:xfrm>
            <a:off x="467544" y="188640"/>
            <a:ext cx="8496944" cy="954107"/>
          </a:xfrm>
          <a:prstGeom prst="rect">
            <a:avLst/>
          </a:prstGeom>
        </p:spPr>
        <p:txBody>
          <a:bodyPr wrap="square">
            <a:spAutoFit/>
          </a:bodyPr>
          <a:lstStyle/>
          <a:p>
            <a:pPr lvl="0" algn="ctr">
              <a:spcBef>
                <a:spcPts val="0"/>
              </a:spcBef>
            </a:pPr>
            <a:r>
              <a:rPr lang="en-GB" sz="2800" kern="0" dirty="0" smtClean="0">
                <a:latin typeface="Felix Titling" panose="04060505060202020A04" pitchFamily="82" charset="0"/>
              </a:rPr>
              <a:t>New </a:t>
            </a:r>
            <a:r>
              <a:rPr lang="en-GB" sz="2800" kern="0" dirty="0">
                <a:latin typeface="Felix Titling" panose="04060505060202020A04" pitchFamily="82" charset="0"/>
              </a:rPr>
              <a:t>IDEAS OF THE </a:t>
            </a:r>
            <a:r>
              <a:rPr lang="en-GB" sz="2800" kern="0" dirty="0" smtClean="0">
                <a:latin typeface="Felix Titling" panose="04060505060202020A04" pitchFamily="82" charset="0"/>
              </a:rPr>
              <a:t>CHILD emerging during THE </a:t>
            </a:r>
            <a:r>
              <a:rPr lang="en-GB" sz="2800" kern="0" dirty="0">
                <a:latin typeface="Felix Titling" panose="04060505060202020A04" pitchFamily="82" charset="0"/>
              </a:rPr>
              <a:t>ENLIGHTENMENT</a:t>
            </a:r>
            <a:r>
              <a:rPr lang="en-GB" sz="2400" b="1" kern="0" dirty="0">
                <a:latin typeface="Felix Titling" panose="04060505060202020A04" pitchFamily="82" charset="0"/>
              </a:rPr>
              <a:t> </a:t>
            </a:r>
            <a:endParaRPr lang="en-GB" sz="2400" kern="0" dirty="0">
              <a:latin typeface="Felix Titling" panose="04060505060202020A04" pitchFamily="82"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5"/>
          <p:cNvSpPr txBox="1">
            <a:spLocks noChangeArrowheads="1"/>
          </p:cNvSpPr>
          <p:nvPr/>
        </p:nvSpPr>
        <p:spPr bwMode="auto">
          <a:xfrm>
            <a:off x="246867" y="1268760"/>
            <a:ext cx="8351838" cy="4154984"/>
          </a:xfrm>
          <a:prstGeom prst="rect">
            <a:avLst/>
          </a:prstGeom>
          <a:noFill/>
          <a:ln w="9525">
            <a:noFill/>
            <a:miter lim="800000"/>
            <a:headEnd/>
            <a:tailEnd/>
          </a:ln>
        </p:spPr>
        <p:txBody>
          <a:bodyPr>
            <a:spAutoFit/>
          </a:bodyPr>
          <a:lstStyle/>
          <a:p>
            <a:r>
              <a:rPr lang="en-GB" sz="2400" dirty="0" smtClean="0">
                <a:latin typeface="Garamond" pitchFamily="18" charset="0"/>
              </a:rPr>
              <a:t>The </a:t>
            </a:r>
            <a:r>
              <a:rPr lang="en-GB" sz="2400" dirty="0">
                <a:latin typeface="Garamond" pitchFamily="18" charset="0"/>
              </a:rPr>
              <a:t>'principle of individuation' accepted by Locke was that of existence at a particular locus in space and time: since, as he wrote, 'ideas become general by separating from them the circumstances of time and place', so they become particular only when both these circumstances are specified. In the same way </a:t>
            </a:r>
            <a:r>
              <a:rPr lang="en-GB" sz="2400" u="sng" dirty="0">
                <a:latin typeface="Garamond" pitchFamily="18" charset="0"/>
              </a:rPr>
              <a:t>the characters of the novel can only be individualized if they are set in a background of particularized time and place. </a:t>
            </a:r>
            <a:r>
              <a:rPr lang="en-GB" sz="2400" dirty="0">
                <a:latin typeface="Garamond" pitchFamily="18" charset="0"/>
              </a:rPr>
              <a:t>. . the novel in general has interested itself much more than any other literary form in the development of its characters in the course of time. </a:t>
            </a:r>
          </a:p>
          <a:p>
            <a:endParaRPr lang="en-GB" sz="2400" dirty="0">
              <a:latin typeface="Garamond" pitchFamily="18" charset="0"/>
            </a:endParaRPr>
          </a:p>
          <a:p>
            <a:pPr algn="r"/>
            <a:r>
              <a:rPr lang="en-GB" sz="2400" dirty="0">
                <a:latin typeface="Garamond" pitchFamily="18" charset="0"/>
              </a:rPr>
              <a:t>Ian Watt (1957) </a:t>
            </a:r>
            <a:r>
              <a:rPr lang="en-GB" sz="2400" i="1" dirty="0">
                <a:latin typeface="Garamond" pitchFamily="18" charset="0"/>
              </a:rPr>
              <a:t>The Rise of the Novel</a:t>
            </a:r>
            <a:r>
              <a:rPr lang="en-GB" sz="2400" dirty="0">
                <a:latin typeface="Garamond" pitchFamily="18" charset="0"/>
              </a:rPr>
              <a:t>, (London :Chatto,1963</a:t>
            </a:r>
            <a:r>
              <a:rPr lang="en-GB" sz="1800" dirty="0"/>
              <a:t>) </a:t>
            </a:r>
            <a:r>
              <a:rPr lang="en-GB" sz="2400" dirty="0">
                <a:latin typeface="Garamond" pitchFamily="18" charset="0"/>
              </a:rPr>
              <a:t>pp. 21-2</a:t>
            </a:r>
          </a:p>
        </p:txBody>
      </p:sp>
      <p:sp>
        <p:nvSpPr>
          <p:cNvPr id="4" name="Rectangle 3"/>
          <p:cNvSpPr/>
          <p:nvPr/>
        </p:nvSpPr>
        <p:spPr>
          <a:xfrm>
            <a:off x="0" y="115888"/>
            <a:ext cx="9144000" cy="830997"/>
          </a:xfrm>
          <a:prstGeom prst="rect">
            <a:avLst/>
          </a:prstGeom>
        </p:spPr>
        <p:txBody>
          <a:bodyPr>
            <a:spAutoFit/>
          </a:bodyPr>
          <a:lstStyle/>
          <a:p>
            <a:pPr algn="ctr">
              <a:defRPr/>
            </a:pPr>
            <a:r>
              <a:rPr lang="en-GB" sz="2400" kern="0" dirty="0">
                <a:latin typeface="Felix Titling" panose="04060505060202020A04" pitchFamily="82" charset="0"/>
              </a:rPr>
              <a:t>the development of </a:t>
            </a:r>
            <a:r>
              <a:rPr lang="en-GB" sz="2400" kern="0" dirty="0" smtClean="0">
                <a:latin typeface="Felix Titling" panose="04060505060202020A04" pitchFamily="82" charset="0"/>
              </a:rPr>
              <a:t>characters </a:t>
            </a:r>
            <a:r>
              <a:rPr lang="en-GB" sz="2400" kern="0" dirty="0">
                <a:latin typeface="Felix Titling" panose="04060505060202020A04" pitchFamily="82" charset="0"/>
              </a:rPr>
              <a:t>in the course of </a:t>
            </a:r>
            <a:r>
              <a:rPr lang="en-GB" sz="2400" kern="0" dirty="0" smtClean="0">
                <a:latin typeface="Felix Titling" panose="04060505060202020A04" pitchFamily="82" charset="0"/>
              </a:rPr>
              <a:t>time: the novel’s growing interest in the child</a:t>
            </a:r>
            <a:endParaRPr lang="en-GB" sz="2400" kern="0" dirty="0">
              <a:latin typeface="Felix Titling" panose="04060505060202020A04" pitchFamily="82" charset="0"/>
            </a:endParaRPr>
          </a:p>
        </p:txBody>
      </p:sp>
      <p:sp>
        <p:nvSpPr>
          <p:cNvPr id="2" name="Rectangle 1"/>
          <p:cNvSpPr/>
          <p:nvPr/>
        </p:nvSpPr>
        <p:spPr>
          <a:xfrm>
            <a:off x="246867" y="5654407"/>
            <a:ext cx="8351838" cy="830997"/>
          </a:xfrm>
          <a:prstGeom prst="rect">
            <a:avLst/>
          </a:prstGeom>
        </p:spPr>
        <p:txBody>
          <a:bodyPr wrap="square">
            <a:spAutoFit/>
          </a:bodyPr>
          <a:lstStyle/>
          <a:p>
            <a:pPr marL="0" indent="0" eaLnBrk="1" hangingPunct="1">
              <a:buNone/>
            </a:pPr>
            <a:r>
              <a:rPr lang="en-GB" sz="2400" dirty="0">
                <a:latin typeface="Garamond" pitchFamily="18" charset="0"/>
              </a:rPr>
              <a:t>Everywhere I go I find that a poet has been there before me. </a:t>
            </a:r>
            <a:br>
              <a:rPr lang="en-GB" sz="2400" dirty="0">
                <a:latin typeface="Garamond" pitchFamily="18" charset="0"/>
              </a:rPr>
            </a:br>
            <a:r>
              <a:rPr lang="en-GB" sz="2400" dirty="0">
                <a:latin typeface="Garamond" pitchFamily="18" charset="0"/>
              </a:rPr>
              <a:t>				</a:t>
            </a:r>
            <a:r>
              <a:rPr lang="en-GB" sz="2400" dirty="0" smtClean="0">
                <a:latin typeface="Garamond" pitchFamily="18" charset="0"/>
              </a:rPr>
              <a:t> Sigmund Freud </a:t>
            </a:r>
            <a:endParaRPr lang="en-GB" sz="2400" dirty="0">
              <a:latin typeface="Garamond" pitchFamily="18" charset="0"/>
            </a:endParaRPr>
          </a:p>
        </p:txBody>
      </p:sp>
    </p:spTree>
    <p:extLst>
      <p:ext uri="{BB962C8B-B14F-4D97-AF65-F5344CB8AC3E}">
        <p14:creationId xmlns:p14="http://schemas.microsoft.com/office/powerpoint/2010/main" val="406201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Grp="1" noChangeArrowheads="1"/>
          </p:cNvSpPr>
          <p:nvPr>
            <p:ph type="title"/>
          </p:nvPr>
        </p:nvSpPr>
        <p:spPr>
          <a:xfrm>
            <a:off x="684213" y="5949950"/>
            <a:ext cx="4105275" cy="490538"/>
          </a:xfrm>
        </p:spPr>
        <p:txBody>
          <a:bodyPr/>
          <a:lstStyle/>
          <a:p>
            <a:pPr eaLnBrk="1" hangingPunct="1"/>
            <a:r>
              <a:rPr lang="en-GB" sz="2400" smtClean="0">
                <a:latin typeface="Garamond" pitchFamily="18" charset="0"/>
              </a:rPr>
              <a:t>Joshua Reynolds </a:t>
            </a:r>
            <a:r>
              <a:rPr lang="en-GB" sz="2400" i="1" smtClean="0">
                <a:latin typeface="Garamond" pitchFamily="18" charset="0"/>
              </a:rPr>
              <a:t>Miss Crewe</a:t>
            </a:r>
            <a:r>
              <a:rPr lang="en-GB" sz="2400" smtClean="0">
                <a:latin typeface="Garamond" pitchFamily="18" charset="0"/>
              </a:rPr>
              <a:t> 1775</a:t>
            </a:r>
          </a:p>
        </p:txBody>
      </p:sp>
      <p:sp>
        <p:nvSpPr>
          <p:cNvPr id="8195" name="Rectangle 9"/>
          <p:cNvSpPr>
            <a:spLocks noChangeArrowheads="1"/>
          </p:cNvSpPr>
          <p:nvPr/>
        </p:nvSpPr>
        <p:spPr bwMode="auto">
          <a:xfrm>
            <a:off x="6084888" y="5516563"/>
            <a:ext cx="2449512" cy="1150937"/>
          </a:xfrm>
          <a:prstGeom prst="rect">
            <a:avLst/>
          </a:prstGeom>
          <a:noFill/>
          <a:ln w="9525">
            <a:noFill/>
            <a:miter lim="800000"/>
            <a:headEnd/>
            <a:tailEnd/>
          </a:ln>
        </p:spPr>
        <p:txBody>
          <a:bodyPr anchor="ctr"/>
          <a:lstStyle/>
          <a:p>
            <a:pPr algn="ctr"/>
            <a:r>
              <a:rPr lang="en-GB" sz="2400" dirty="0">
                <a:latin typeface="Garamond" pitchFamily="18" charset="0"/>
              </a:rPr>
              <a:t>Joshua Reynolds </a:t>
            </a:r>
            <a:r>
              <a:rPr lang="en-GB" sz="2400" i="1" dirty="0">
                <a:latin typeface="Garamond" pitchFamily="18" charset="0"/>
              </a:rPr>
              <a:t>Master Crewe as Henry VIII</a:t>
            </a:r>
            <a:r>
              <a:rPr lang="en-GB" sz="2400" dirty="0">
                <a:latin typeface="Garamond" pitchFamily="18" charset="0"/>
              </a:rPr>
              <a:t> 1775</a:t>
            </a:r>
          </a:p>
        </p:txBody>
      </p:sp>
      <p:sp>
        <p:nvSpPr>
          <p:cNvPr id="8196" name="Rectangle 10"/>
          <p:cNvSpPr>
            <a:spLocks noChangeArrowheads="1"/>
          </p:cNvSpPr>
          <p:nvPr/>
        </p:nvSpPr>
        <p:spPr bwMode="auto">
          <a:xfrm>
            <a:off x="5376477" y="188913"/>
            <a:ext cx="3427798" cy="523220"/>
          </a:xfrm>
          <a:prstGeom prst="rect">
            <a:avLst/>
          </a:prstGeom>
          <a:noFill/>
          <a:ln w="9525">
            <a:noFill/>
            <a:miter lim="800000"/>
            <a:headEnd/>
            <a:tailEnd/>
          </a:ln>
        </p:spPr>
        <p:txBody>
          <a:bodyPr wrap="none">
            <a:spAutoFit/>
          </a:bodyPr>
          <a:lstStyle/>
          <a:p>
            <a:pPr algn="r"/>
            <a:r>
              <a:rPr lang="en-GB" sz="2800" dirty="0" err="1" smtClean="0">
                <a:latin typeface="Felix Titling" panose="04060505060202020A04" pitchFamily="82" charset="0"/>
              </a:rPr>
              <a:t>CHILDren</a:t>
            </a:r>
            <a:r>
              <a:rPr lang="en-GB" sz="2800" dirty="0" smtClean="0">
                <a:latin typeface="Felix Titling" panose="04060505060202020A04" pitchFamily="82" charset="0"/>
              </a:rPr>
              <a:t> &amp;</a:t>
            </a:r>
            <a:r>
              <a:rPr lang="en-GB" sz="2800" dirty="0">
                <a:latin typeface="Felix Titling" panose="04060505060202020A04" pitchFamily="82" charset="0"/>
              </a:rPr>
              <a:t> </a:t>
            </a:r>
            <a:r>
              <a:rPr lang="en-GB" sz="2800" dirty="0" smtClean="0">
                <a:latin typeface="Felix Titling" panose="04060505060202020A04" pitchFamily="82" charset="0"/>
              </a:rPr>
              <a:t>PLAY</a:t>
            </a:r>
            <a:endParaRPr lang="en-GB" sz="2800" dirty="0">
              <a:latin typeface="Felix Titling" panose="04060505060202020A04" pitchFamily="82" charset="0"/>
            </a:endParaRPr>
          </a:p>
        </p:txBody>
      </p:sp>
      <p:pic>
        <p:nvPicPr>
          <p:cNvPr id="8197" name="Picture 8" descr="http://upload.wikimedia.org/wikipedia/commons/9/9e/Master_Crewe_by_Joshua_Reynolds.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bwMode="auto">
          <a:xfrm>
            <a:off x="5364088" y="1196752"/>
            <a:ext cx="3417887" cy="4324350"/>
          </a:xfrm>
          <a:prstGeom prst="rect">
            <a:avLst/>
          </a:prstGeom>
          <a:noFill/>
          <a:ln w="9525">
            <a:noFill/>
            <a:miter lim="800000"/>
            <a:headEnd/>
            <a:tailEnd/>
          </a:ln>
        </p:spPr>
      </p:pic>
      <p:pic>
        <p:nvPicPr>
          <p:cNvPr id="8198" name="Picture 10" descr="http://0.tqn.com/d/arthistory/1/0/l/X/03.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Lst>
          </a:blip>
          <a:srcRect/>
          <a:stretch>
            <a:fillRect/>
          </a:stretch>
        </p:blipFill>
        <p:spPr bwMode="auto">
          <a:xfrm>
            <a:off x="179512" y="260648"/>
            <a:ext cx="4452937" cy="5616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052736"/>
            <a:ext cx="7920880" cy="5262979"/>
          </a:xfrm>
          <a:prstGeom prst="rect">
            <a:avLst/>
          </a:prstGeom>
        </p:spPr>
        <p:txBody>
          <a:bodyPr wrap="square">
            <a:spAutoFit/>
          </a:bodyPr>
          <a:lstStyle/>
          <a:p>
            <a:r>
              <a:rPr lang="en-GB" sz="2400" dirty="0">
                <a:latin typeface="Garamond" pitchFamily="18" charset="0"/>
              </a:rPr>
              <a:t>Her taste for drawing was not superior; though whenever she could obtain the outside of a letter from her mother or seize upon any other odd piece of paper, she did what she could in that way, by drawing houses and trees, hens and chickens, all very much like one another. Writing and accounts she was taught by her father; French by her mother: her proficiency in either was not remarkable, and she shirked her lessons in both whenever she could. What a strange, unaccountable character! — for with all these symptoms of profligacy at ten years old, she had neither a bad heart nor a bad temper, was seldom stubborn, scarcely ever quarrelsome, and very kind to the little ones, with few interruptions of tyranny; she was moreover noisy and wild, hated confinement and cleanliness, and loved nothing so well in the world as rolling down the green slope at the back of the house.</a:t>
            </a:r>
          </a:p>
        </p:txBody>
      </p:sp>
      <p:sp>
        <p:nvSpPr>
          <p:cNvPr id="3" name="Rectangle 2"/>
          <p:cNvSpPr/>
          <p:nvPr/>
        </p:nvSpPr>
        <p:spPr>
          <a:xfrm>
            <a:off x="0" y="115888"/>
            <a:ext cx="9144000" cy="523220"/>
          </a:xfrm>
          <a:prstGeom prst="rect">
            <a:avLst/>
          </a:prstGeom>
        </p:spPr>
        <p:txBody>
          <a:bodyPr>
            <a:spAutoFit/>
          </a:bodyPr>
          <a:lstStyle/>
          <a:p>
            <a:pPr algn="ctr">
              <a:defRPr/>
            </a:pPr>
            <a:r>
              <a:rPr lang="en-GB" sz="2800" kern="0" dirty="0" smtClean="0">
                <a:latin typeface="Felix Titling" panose="04060505060202020A04" pitchFamily="82" charset="0"/>
              </a:rPr>
              <a:t>Jane </a:t>
            </a:r>
            <a:r>
              <a:rPr lang="en-GB" sz="2800" kern="0" dirty="0" err="1" smtClean="0">
                <a:latin typeface="Felix Titling" panose="04060505060202020A04" pitchFamily="82" charset="0"/>
              </a:rPr>
              <a:t>austen</a:t>
            </a:r>
            <a:r>
              <a:rPr lang="en-GB" sz="2800" kern="0" dirty="0" smtClean="0">
                <a:latin typeface="Felix Titling" panose="04060505060202020A04" pitchFamily="82" charset="0"/>
              </a:rPr>
              <a:t>, </a:t>
            </a:r>
            <a:r>
              <a:rPr lang="en-GB" sz="2800" i="1" kern="0" dirty="0" err="1" smtClean="0">
                <a:latin typeface="Felix Titling" panose="04060505060202020A04" pitchFamily="82" charset="0"/>
              </a:rPr>
              <a:t>northanger</a:t>
            </a:r>
            <a:r>
              <a:rPr lang="en-GB" sz="2800" i="1" kern="0" dirty="0" smtClean="0">
                <a:latin typeface="Felix Titling" panose="04060505060202020A04" pitchFamily="82" charset="0"/>
              </a:rPr>
              <a:t> abbey</a:t>
            </a:r>
            <a:r>
              <a:rPr lang="en-GB" sz="2800" kern="0" dirty="0" smtClean="0">
                <a:latin typeface="Felix Titling" panose="04060505060202020A04" pitchFamily="82" charset="0"/>
              </a:rPr>
              <a:t>, 1803</a:t>
            </a:r>
            <a:endParaRPr lang="en-GB" sz="2800" kern="0" dirty="0">
              <a:latin typeface="Felix Titling" panose="04060505060202020A04" pitchFamily="82" charset="0"/>
            </a:endParaRPr>
          </a:p>
        </p:txBody>
      </p:sp>
    </p:spTree>
    <p:extLst>
      <p:ext uri="{BB962C8B-B14F-4D97-AF65-F5344CB8AC3E}">
        <p14:creationId xmlns:p14="http://schemas.microsoft.com/office/powerpoint/2010/main" val="3465714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Felix Titling" panose="04060505060202020A04" pitchFamily="82" charset="0"/>
              </a:rPr>
              <a:t>THE MIDDLE-CLASS FAMILY: IDEOLOGY OF </a:t>
            </a:r>
            <a:r>
              <a:rPr lang="en-GB" sz="3200" dirty="0" smtClean="0">
                <a:latin typeface="Felix Titling" panose="04060505060202020A04" pitchFamily="82" charset="0"/>
              </a:rPr>
              <a:t>CHILD-CENTREDNESS</a:t>
            </a:r>
            <a:endParaRPr lang="en-GB" dirty="0">
              <a:latin typeface="Felix Titling" panose="04060505060202020A04" pitchFamily="82" charset="0"/>
            </a:endParaRPr>
          </a:p>
        </p:txBody>
      </p:sp>
      <p:sp>
        <p:nvSpPr>
          <p:cNvPr id="3" name="Content Placeholder 2"/>
          <p:cNvSpPr>
            <a:spLocks noGrp="1"/>
          </p:cNvSpPr>
          <p:nvPr>
            <p:ph idx="1"/>
          </p:nvPr>
        </p:nvSpPr>
        <p:spPr/>
        <p:txBody>
          <a:bodyPr/>
          <a:lstStyle/>
          <a:p>
            <a:pPr marL="0" indent="0">
              <a:buNone/>
            </a:pPr>
            <a:r>
              <a:rPr lang="en-GB" sz="2400" dirty="0" smtClean="0">
                <a:latin typeface="Garamond" panose="02020404030301010803" pitchFamily="18" charset="0"/>
              </a:rPr>
              <a:t>Despite </a:t>
            </a:r>
            <a:r>
              <a:rPr lang="en-GB" sz="2400" dirty="0">
                <a:latin typeface="Garamond" panose="02020404030301010803" pitchFamily="18" charset="0"/>
              </a:rPr>
              <a:t>the critiques there is a general agreement that something about the role of children in families and in the broader society changed between the seventeenth century and the present day. This is best described as the emergence and then the // </a:t>
            </a:r>
            <a:r>
              <a:rPr lang="en-GB" sz="2400" u="sng" dirty="0">
                <a:latin typeface="Garamond" panose="02020404030301010803" pitchFamily="18" charset="0"/>
              </a:rPr>
              <a:t>spread of a middle-class model or ideology of the family.</a:t>
            </a:r>
            <a:r>
              <a:rPr lang="en-GB" sz="2400" dirty="0">
                <a:latin typeface="Garamond" panose="02020404030301010803" pitchFamily="18" charset="0"/>
              </a:rPr>
              <a:t> This model is associated with the newly emerging commercial classes in Western Europe and is based on the idea of the self-contained family led by a strong father with a central focus on the upbringing of children. Children are seen as the central part of the family’s purpose</a:t>
            </a:r>
            <a:r>
              <a:rPr lang="en-GB" sz="2400" dirty="0" smtClean="0">
                <a:latin typeface="Garamond" panose="02020404030301010803" pitchFamily="18" charset="0"/>
              </a:rPr>
              <a:t>.</a:t>
            </a:r>
          </a:p>
          <a:p>
            <a:pPr marL="0" indent="0">
              <a:buNone/>
            </a:pPr>
            <a:endParaRPr lang="en-GB" sz="1200" dirty="0">
              <a:latin typeface="Garamond" panose="02020404030301010803" pitchFamily="18" charset="0"/>
            </a:endParaRPr>
          </a:p>
          <a:p>
            <a:pPr marL="0" indent="0">
              <a:buNone/>
            </a:pPr>
            <a:r>
              <a:rPr lang="en-GB" sz="2000" dirty="0" smtClean="0">
                <a:latin typeface="Garamond" panose="02020404030301010803" pitchFamily="18" charset="0"/>
              </a:rPr>
              <a:t>	John </a:t>
            </a:r>
            <a:r>
              <a:rPr lang="en-GB" sz="2000" dirty="0">
                <a:latin typeface="Garamond" panose="02020404030301010803" pitchFamily="18" charset="0"/>
              </a:rPr>
              <a:t>Clarke, ‘Histories of Childhood’, in Dominic Wyse ed. </a:t>
            </a:r>
            <a:r>
              <a:rPr lang="en-GB" sz="2000" i="1" dirty="0">
                <a:latin typeface="Garamond" panose="02020404030301010803" pitchFamily="18" charset="0"/>
              </a:rPr>
              <a:t>Childhood </a:t>
            </a:r>
            <a:r>
              <a:rPr lang="en-GB" sz="2000" i="1" dirty="0" smtClean="0">
                <a:latin typeface="Garamond" panose="02020404030301010803" pitchFamily="18" charset="0"/>
              </a:rPr>
              <a:t>	Studies</a:t>
            </a:r>
            <a:r>
              <a:rPr lang="en-GB" sz="2000" i="1" dirty="0">
                <a:latin typeface="Garamond" panose="02020404030301010803" pitchFamily="18" charset="0"/>
              </a:rPr>
              <a:t>: An </a:t>
            </a:r>
            <a:r>
              <a:rPr lang="en-GB" sz="2000" i="1" dirty="0" smtClean="0">
                <a:latin typeface="Garamond" panose="02020404030301010803" pitchFamily="18" charset="0"/>
              </a:rPr>
              <a:t>Introduction</a:t>
            </a:r>
            <a:r>
              <a:rPr lang="en-GB" sz="2000" dirty="0">
                <a:latin typeface="Garamond" panose="02020404030301010803" pitchFamily="18" charset="0"/>
              </a:rPr>
              <a:t>, Oxford:  Wiley-Blackwell, 2004); pp.7-8</a:t>
            </a:r>
          </a:p>
          <a:p>
            <a:endParaRPr lang="en-GB" dirty="0"/>
          </a:p>
        </p:txBody>
      </p:sp>
    </p:spTree>
    <p:extLst>
      <p:ext uri="{BB962C8B-B14F-4D97-AF65-F5344CB8AC3E}">
        <p14:creationId xmlns:p14="http://schemas.microsoft.com/office/powerpoint/2010/main" val="329044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p:cNvSpPr>
            <a:spLocks noGrp="1" noChangeArrowheads="1"/>
          </p:cNvSpPr>
          <p:nvPr>
            <p:ph type="title"/>
          </p:nvPr>
        </p:nvSpPr>
        <p:spPr>
          <a:xfrm>
            <a:off x="468313" y="6237288"/>
            <a:ext cx="8004175" cy="360362"/>
          </a:xfrm>
        </p:spPr>
        <p:txBody>
          <a:bodyPr>
            <a:normAutofit fontScale="90000"/>
          </a:bodyPr>
          <a:lstStyle/>
          <a:p>
            <a:pPr eaLnBrk="1" hangingPunct="1"/>
            <a:r>
              <a:rPr lang="en-GB" sz="2000" dirty="0" smtClean="0">
                <a:latin typeface="Garamond" pitchFamily="18" charset="0"/>
              </a:rPr>
              <a:t>Joshua Reynolds </a:t>
            </a:r>
            <a:r>
              <a:rPr lang="en-GB" sz="2000" i="1" dirty="0" smtClean="0">
                <a:latin typeface="Garamond" pitchFamily="18" charset="0"/>
              </a:rPr>
              <a:t>George Clive and his family with an Indian maid</a:t>
            </a:r>
            <a:r>
              <a:rPr lang="en-GB" sz="2000" dirty="0" smtClean="0">
                <a:latin typeface="Garamond" pitchFamily="18" charset="0"/>
              </a:rPr>
              <a:t>. 1765</a:t>
            </a:r>
          </a:p>
        </p:txBody>
      </p:sp>
      <p:sp>
        <p:nvSpPr>
          <p:cNvPr id="5123" name="Rectangle 7"/>
          <p:cNvSpPr>
            <a:spLocks noChangeArrowheads="1"/>
          </p:cNvSpPr>
          <p:nvPr/>
        </p:nvSpPr>
        <p:spPr bwMode="auto">
          <a:xfrm>
            <a:off x="0" y="188640"/>
            <a:ext cx="9144000" cy="507831"/>
          </a:xfrm>
          <a:prstGeom prst="rect">
            <a:avLst/>
          </a:prstGeom>
          <a:noFill/>
          <a:ln w="9525">
            <a:noFill/>
            <a:miter lim="800000"/>
            <a:headEnd/>
            <a:tailEnd/>
          </a:ln>
        </p:spPr>
        <p:txBody>
          <a:bodyPr wrap="square">
            <a:spAutoFit/>
          </a:bodyPr>
          <a:lstStyle/>
          <a:p>
            <a:pPr algn="ctr" eaLnBrk="0" hangingPunct="0"/>
            <a:r>
              <a:rPr lang="en-GB" sz="2600" dirty="0">
                <a:latin typeface="Felix Titling" panose="04060505060202020A04" pitchFamily="82" charset="0"/>
              </a:rPr>
              <a:t>THE </a:t>
            </a:r>
            <a:r>
              <a:rPr lang="en-GB" sz="2600" dirty="0" smtClean="0">
                <a:latin typeface="Felix Titling" panose="04060505060202020A04" pitchFamily="82" charset="0"/>
              </a:rPr>
              <a:t>colonialist </a:t>
            </a:r>
            <a:r>
              <a:rPr lang="en-GB" sz="2600" dirty="0">
                <a:latin typeface="Felix Titling" panose="04060505060202020A04" pitchFamily="82" charset="0"/>
              </a:rPr>
              <a:t>FAMILY &amp; THE TREASURED CHILD</a:t>
            </a:r>
          </a:p>
        </p:txBody>
      </p:sp>
      <p:pic>
        <p:nvPicPr>
          <p:cNvPr id="5124" name="Picture 6" descr="http://upload.wikimedia.org/wikipedia/commons/3/36/Joshua_Reynolds_-_George_Clive_and_his_Family_with_an_Indian_Maid_-_WGA19338.jpg"/>
          <p:cNvPicPr>
            <a:picLocks noChangeAspect="1" noChangeArrowheads="1"/>
          </p:cNvPicPr>
          <p:nvPr/>
        </p:nvPicPr>
        <p:blipFill>
          <a:blip r:embed="rId2" cstate="print"/>
          <a:srcRect/>
          <a:stretch>
            <a:fillRect/>
          </a:stretch>
        </p:blipFill>
        <p:spPr bwMode="auto">
          <a:xfrm>
            <a:off x="971550" y="749157"/>
            <a:ext cx="6912818" cy="54595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p:cNvSpPr>
            <a:spLocks noGrp="1" noChangeArrowheads="1"/>
          </p:cNvSpPr>
          <p:nvPr>
            <p:ph type="title"/>
          </p:nvPr>
        </p:nvSpPr>
        <p:spPr>
          <a:xfrm>
            <a:off x="5155204" y="4797152"/>
            <a:ext cx="2988046" cy="1359848"/>
          </a:xfrm>
        </p:spPr>
        <p:txBody>
          <a:bodyPr/>
          <a:lstStyle/>
          <a:p>
            <a:pPr algn="l" eaLnBrk="1" hangingPunct="1"/>
            <a:r>
              <a:rPr lang="en-GB" sz="2000" dirty="0" smtClean="0">
                <a:latin typeface="Garamond" pitchFamily="18" charset="0"/>
              </a:rPr>
              <a:t>Wright of Derby </a:t>
            </a:r>
            <a:r>
              <a:rPr lang="en-GB" sz="2000" i="1" dirty="0" smtClean="0">
                <a:latin typeface="Garamond" pitchFamily="18" charset="0"/>
              </a:rPr>
              <a:t>Sarah Carver and her daughter Sarah</a:t>
            </a:r>
            <a:r>
              <a:rPr lang="en-GB" sz="2000" dirty="0" smtClean="0">
                <a:latin typeface="Garamond" pitchFamily="18" charset="0"/>
              </a:rPr>
              <a:t>, </a:t>
            </a:r>
            <a:br>
              <a:rPr lang="en-GB" sz="2000" dirty="0" smtClean="0">
                <a:latin typeface="Garamond" pitchFamily="18" charset="0"/>
              </a:rPr>
            </a:br>
            <a:r>
              <a:rPr lang="en-GB" sz="2000" dirty="0" smtClean="0">
                <a:latin typeface="Garamond" pitchFamily="18" charset="0"/>
              </a:rPr>
              <a:t>1769-70</a:t>
            </a:r>
          </a:p>
        </p:txBody>
      </p:sp>
      <p:sp>
        <p:nvSpPr>
          <p:cNvPr id="6147" name="Rectangle 10"/>
          <p:cNvSpPr>
            <a:spLocks noChangeArrowheads="1"/>
          </p:cNvSpPr>
          <p:nvPr/>
        </p:nvSpPr>
        <p:spPr bwMode="auto">
          <a:xfrm>
            <a:off x="5158032" y="587773"/>
            <a:ext cx="3024014" cy="1384995"/>
          </a:xfrm>
          <a:prstGeom prst="rect">
            <a:avLst/>
          </a:prstGeom>
          <a:noFill/>
          <a:ln w="9525">
            <a:noFill/>
            <a:miter lim="800000"/>
            <a:headEnd/>
            <a:tailEnd/>
          </a:ln>
        </p:spPr>
        <p:txBody>
          <a:bodyPr wrap="square">
            <a:spAutoFit/>
          </a:bodyPr>
          <a:lstStyle/>
          <a:p>
            <a:r>
              <a:rPr lang="en-GB" sz="2800" dirty="0">
                <a:latin typeface="Felix Titling" panose="04060505060202020A04" pitchFamily="82" charset="0"/>
              </a:rPr>
              <a:t>THE CHILD OF THE BOURGEOIS FAMILY</a:t>
            </a:r>
          </a:p>
        </p:txBody>
      </p:sp>
      <p:pic>
        <p:nvPicPr>
          <p:cNvPr id="5" name="Picture 4" descr="Portrait-of-Sarah-Carver-and-her-daughter-Sarah.jpg"/>
          <p:cNvPicPr>
            <a:picLocks noChangeAspect="1"/>
          </p:cNvPicPr>
          <p:nvPr/>
        </p:nvPicPr>
        <p:blipFill>
          <a:blip r:embed="rId2" cstate="print">
            <a:lum contrast="10000"/>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683568" y="548680"/>
            <a:ext cx="4474464" cy="560832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7166024" y="1916832"/>
            <a:ext cx="1979712" cy="3456384"/>
          </a:xfrm>
        </p:spPr>
        <p:txBody>
          <a:bodyPr/>
          <a:lstStyle/>
          <a:p>
            <a:pPr algn="l"/>
            <a:r>
              <a:rPr lang="en-GB" sz="2800" dirty="0">
                <a:latin typeface="Felix Titling" panose="04060505060202020A04" pitchFamily="82" charset="0"/>
                <a:ea typeface="+mn-ea"/>
                <a:cs typeface="+mn-cs"/>
              </a:rPr>
              <a:t>The child </a:t>
            </a:r>
            <a:r>
              <a:rPr lang="en-GB" sz="2800" dirty="0" smtClean="0">
                <a:latin typeface="Felix Titling" panose="04060505060202020A04" pitchFamily="82" charset="0"/>
                <a:ea typeface="+mn-ea"/>
                <a:cs typeface="+mn-cs"/>
              </a:rPr>
              <a:t>as </a:t>
            </a:r>
            <a:r>
              <a:rPr lang="en-GB" sz="2800" dirty="0" smtClean="0">
                <a:latin typeface="Felix Titling" panose="04060505060202020A04" pitchFamily="82" charset="0"/>
                <a:ea typeface="+mn-ea"/>
                <a:cs typeface="+mn-cs"/>
              </a:rPr>
              <a:t>locus of </a:t>
            </a:r>
            <a:r>
              <a:rPr lang="en-GB" sz="2800" dirty="0" smtClean="0">
                <a:latin typeface="Felix Titling" panose="04060505060202020A04" pitchFamily="82" charset="0"/>
                <a:ea typeface="+mn-ea"/>
                <a:cs typeface="+mn-cs"/>
              </a:rPr>
              <a:t>wonder</a:t>
            </a:r>
            <a:br>
              <a:rPr lang="en-GB" sz="2800" dirty="0" smtClean="0">
                <a:latin typeface="Felix Titling" panose="04060505060202020A04" pitchFamily="82" charset="0"/>
                <a:ea typeface="+mn-ea"/>
                <a:cs typeface="+mn-cs"/>
              </a:rPr>
            </a:br>
            <a:r>
              <a:rPr lang="en-GB" sz="2800" dirty="0" smtClean="0">
                <a:latin typeface="Felix Titling" panose="04060505060202020A04" pitchFamily="82" charset="0"/>
                <a:ea typeface="+mn-ea"/>
                <a:cs typeface="+mn-cs"/>
              </a:rPr>
              <a:t>for the adult</a:t>
            </a:r>
            <a:endParaRPr lang="en-GB" sz="2800" dirty="0">
              <a:latin typeface="Felix Titling" panose="04060505060202020A04" pitchFamily="82" charset="0"/>
              <a:ea typeface="+mn-ea"/>
              <a:cs typeface="+mn-cs"/>
            </a:endParaRPr>
          </a:p>
        </p:txBody>
      </p:sp>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292" t="30585" r="15886" b="16942"/>
          <a:stretch/>
        </p:blipFill>
        <p:spPr bwMode="auto">
          <a:xfrm>
            <a:off x="107504" y="1988840"/>
            <a:ext cx="7128792" cy="4076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bwMode="auto">
          <a:xfrm>
            <a:off x="281956" y="110704"/>
            <a:ext cx="8610524" cy="165618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r>
              <a:rPr lang="en-GB" sz="2300" kern="0" dirty="0" smtClean="0">
                <a:latin typeface="Garamond" pitchFamily="18" charset="0"/>
              </a:rPr>
              <a:t>The program of the Enlightenment was </a:t>
            </a:r>
            <a:r>
              <a:rPr lang="en-GB" sz="2300" u="sng" kern="0" dirty="0" smtClean="0">
                <a:latin typeface="Garamond" pitchFamily="18" charset="0"/>
              </a:rPr>
              <a:t>the disenchantment of the world;</a:t>
            </a:r>
            <a:r>
              <a:rPr lang="en-GB" sz="2300" kern="0" dirty="0" smtClean="0">
                <a:solidFill>
                  <a:srgbClr val="C00000"/>
                </a:solidFill>
                <a:latin typeface="Garamond" pitchFamily="18" charset="0"/>
              </a:rPr>
              <a:t> </a:t>
            </a:r>
            <a:r>
              <a:rPr lang="en-GB" sz="2300" kern="0" dirty="0" smtClean="0">
                <a:latin typeface="Garamond" pitchFamily="18" charset="0"/>
              </a:rPr>
              <a:t>the dissolution of myths and the substitution of knowledge for fancy. </a:t>
            </a:r>
          </a:p>
          <a:p>
            <a:pPr marL="0" indent="0" algn="r">
              <a:buFontTx/>
              <a:buNone/>
            </a:pPr>
            <a:r>
              <a:rPr lang="en-GB" sz="2000" kern="0" dirty="0" smtClean="0">
                <a:latin typeface="Garamond" pitchFamily="18" charset="0"/>
              </a:rPr>
              <a:t>Theodor Adorno &amp; Max </a:t>
            </a:r>
            <a:r>
              <a:rPr lang="en-GB" sz="2000" kern="0" dirty="0" err="1" smtClean="0">
                <a:latin typeface="Garamond" pitchFamily="18" charset="0"/>
              </a:rPr>
              <a:t>Horkheimer</a:t>
            </a:r>
            <a:r>
              <a:rPr lang="en-GB" sz="2000" kern="0" dirty="0" smtClean="0">
                <a:latin typeface="Garamond" pitchFamily="18" charset="0"/>
              </a:rPr>
              <a:t> (</a:t>
            </a:r>
            <a:r>
              <a:rPr lang="en-GB" sz="2000" i="1" kern="0" dirty="0" smtClean="0">
                <a:latin typeface="Garamond" pitchFamily="18" charset="0"/>
              </a:rPr>
              <a:t>Dialectic of  Enlightenment</a:t>
            </a:r>
            <a:r>
              <a:rPr lang="en-GB" sz="2000" kern="0" dirty="0" smtClean="0">
                <a:latin typeface="Garamond" pitchFamily="18" charset="0"/>
              </a:rPr>
              <a:t>,[1947], 1979, 3-4</a:t>
            </a:r>
            <a:r>
              <a:rPr lang="en-GB" sz="2400" kern="0" dirty="0" smtClean="0">
                <a:latin typeface="Garamond" pitchFamily="18" charset="0"/>
              </a:rPr>
              <a:t>)</a:t>
            </a:r>
          </a:p>
          <a:p>
            <a:pPr marL="0" indent="0" algn="r">
              <a:buFontTx/>
              <a:buNone/>
            </a:pPr>
            <a:endParaRPr lang="en-GB" sz="2400" kern="0" dirty="0" smtClean="0">
              <a:latin typeface="Garamond" pitchFamily="18" charset="0"/>
            </a:endParaRPr>
          </a:p>
          <a:p>
            <a:pPr marL="0" indent="0">
              <a:buFontTx/>
              <a:buNone/>
            </a:pPr>
            <a:endParaRPr lang="en-GB" sz="2400" kern="0" dirty="0" smtClean="0">
              <a:latin typeface="Garamond" pitchFamily="18" charset="0"/>
            </a:endParaRPr>
          </a:p>
          <a:p>
            <a:pPr marL="0" indent="0">
              <a:buFontTx/>
              <a:buNone/>
            </a:pPr>
            <a:endParaRPr lang="en-GB" kern="0" dirty="0"/>
          </a:p>
        </p:txBody>
      </p:sp>
      <p:sp>
        <p:nvSpPr>
          <p:cNvPr id="4" name="Rectangle 3"/>
          <p:cNvSpPr/>
          <p:nvPr/>
        </p:nvSpPr>
        <p:spPr>
          <a:xfrm>
            <a:off x="251520" y="6330374"/>
            <a:ext cx="8208912" cy="400110"/>
          </a:xfrm>
          <a:prstGeom prst="rect">
            <a:avLst/>
          </a:prstGeom>
        </p:spPr>
        <p:txBody>
          <a:bodyPr wrap="square">
            <a:spAutoFit/>
          </a:bodyPr>
          <a:lstStyle/>
          <a:p>
            <a:r>
              <a:rPr lang="en-GB" sz="2000" kern="0" dirty="0">
                <a:latin typeface="Garamond" pitchFamily="18" charset="0"/>
              </a:rPr>
              <a:t>Jacqueline Rose, </a:t>
            </a:r>
            <a:r>
              <a:rPr lang="en-GB" sz="2000" i="1" kern="0" dirty="0">
                <a:latin typeface="Garamond" pitchFamily="18" charset="0"/>
              </a:rPr>
              <a:t>The Case of Peter Pan, Or the Impossibility of Children's </a:t>
            </a:r>
            <a:r>
              <a:rPr lang="en-GB" sz="2000" i="1" kern="0" dirty="0" smtClean="0">
                <a:latin typeface="Garamond" pitchFamily="18" charset="0"/>
              </a:rPr>
              <a:t>Fiction, </a:t>
            </a:r>
            <a:r>
              <a:rPr lang="en-GB" sz="2000" kern="0" dirty="0" smtClean="0">
                <a:latin typeface="Garamond" pitchFamily="18" charset="0"/>
              </a:rPr>
              <a:t>1992</a:t>
            </a:r>
            <a:endParaRPr lang="en-GB" sz="2000" kern="0" dirty="0">
              <a:latin typeface="Garamond" pitchFamily="18" charset="0"/>
            </a:endParaRPr>
          </a:p>
        </p:txBody>
      </p:sp>
      <p:cxnSp>
        <p:nvCxnSpPr>
          <p:cNvPr id="8" name="Straight Connector 7"/>
          <p:cNvCxnSpPr/>
          <p:nvPr/>
        </p:nvCxnSpPr>
        <p:spPr>
          <a:xfrm>
            <a:off x="971600" y="2204864"/>
            <a:ext cx="5976664"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p:cNvCxnSpPr/>
          <p:nvPr/>
        </p:nvCxnSpPr>
        <p:spPr>
          <a:xfrm>
            <a:off x="373336" y="2492896"/>
            <a:ext cx="1750392"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689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724525" y="5013325"/>
            <a:ext cx="3168650" cy="1512888"/>
          </a:xfrm>
        </p:spPr>
        <p:txBody>
          <a:bodyPr/>
          <a:lstStyle/>
          <a:p>
            <a:pPr algn="l" eaLnBrk="1" hangingPunct="1"/>
            <a:r>
              <a:rPr lang="en-GB" sz="2400" dirty="0" smtClean="0">
                <a:latin typeface="Garamond" pitchFamily="18" charset="0"/>
              </a:rPr>
              <a:t>Thomas Gainsborough, </a:t>
            </a:r>
            <a:r>
              <a:rPr lang="en-GB" sz="2400" i="1" dirty="0" smtClean="0">
                <a:latin typeface="Garamond" pitchFamily="18" charset="0"/>
              </a:rPr>
              <a:t>The Painter's Daughters Chasing A Butterfly</a:t>
            </a:r>
            <a:r>
              <a:rPr lang="en-GB" sz="2400" dirty="0" smtClean="0">
                <a:latin typeface="Garamond" pitchFamily="18" charset="0"/>
              </a:rPr>
              <a:t> 1756</a:t>
            </a:r>
          </a:p>
        </p:txBody>
      </p:sp>
      <p:sp>
        <p:nvSpPr>
          <p:cNvPr id="4099" name="Rectangle 4"/>
          <p:cNvSpPr>
            <a:spLocks noChangeArrowheads="1"/>
          </p:cNvSpPr>
          <p:nvPr/>
        </p:nvSpPr>
        <p:spPr bwMode="auto">
          <a:xfrm>
            <a:off x="5651499" y="621581"/>
            <a:ext cx="3313113" cy="1077218"/>
          </a:xfrm>
          <a:prstGeom prst="rect">
            <a:avLst/>
          </a:prstGeom>
          <a:noFill/>
          <a:ln w="9525">
            <a:noFill/>
            <a:miter lim="800000"/>
            <a:headEnd/>
            <a:tailEnd/>
          </a:ln>
        </p:spPr>
        <p:txBody>
          <a:bodyPr>
            <a:spAutoFit/>
          </a:bodyPr>
          <a:lstStyle/>
          <a:p>
            <a:r>
              <a:rPr lang="en-GB" sz="3200" dirty="0" err="1" smtClean="0">
                <a:latin typeface="Felix Titling" panose="04060505060202020A04" pitchFamily="82" charset="0"/>
              </a:rPr>
              <a:t>CHILDhood</a:t>
            </a:r>
            <a:r>
              <a:rPr lang="en-GB" sz="3200" dirty="0" smtClean="0">
                <a:latin typeface="Felix Titling" panose="04060505060202020A04" pitchFamily="82" charset="0"/>
              </a:rPr>
              <a:t> wonder</a:t>
            </a:r>
            <a:endParaRPr lang="en-GB" sz="3200" dirty="0">
              <a:latin typeface="Felix Titling" panose="04060505060202020A04" pitchFamily="82" charset="0"/>
            </a:endParaRPr>
          </a:p>
        </p:txBody>
      </p:sp>
      <p:pic>
        <p:nvPicPr>
          <p:cNvPr id="4100" name="Picture 6" descr="http://uploads2.wikipaintings.org/images/thomas-gainsborough/the-painter-s-daughters-chasing-a-butterfly-1759.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bwMode="auto">
          <a:xfrm>
            <a:off x="251520" y="620688"/>
            <a:ext cx="5364163" cy="60277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259536" y="4653136"/>
            <a:ext cx="2952750" cy="1798637"/>
          </a:xfrm>
        </p:spPr>
        <p:txBody>
          <a:bodyPr/>
          <a:lstStyle/>
          <a:p>
            <a:pPr algn="l" eaLnBrk="1" hangingPunct="1"/>
            <a:r>
              <a:rPr lang="en-GB" sz="2400" dirty="0" smtClean="0">
                <a:latin typeface="Garamond" pitchFamily="18" charset="0"/>
              </a:rPr>
              <a:t>Sir William </a:t>
            </a:r>
            <a:r>
              <a:rPr lang="en-GB" sz="2400" dirty="0" err="1" smtClean="0">
                <a:latin typeface="Garamond" pitchFamily="18" charset="0"/>
              </a:rPr>
              <a:t>Beechey</a:t>
            </a:r>
            <a:r>
              <a:rPr lang="en-GB" sz="2400" dirty="0" smtClean="0">
                <a:latin typeface="Garamond" pitchFamily="18" charset="0"/>
              </a:rPr>
              <a:t>, </a:t>
            </a:r>
            <a:r>
              <a:rPr lang="en-GB" sz="2400" i="1" dirty="0" smtClean="0">
                <a:latin typeface="Garamond" pitchFamily="18" charset="0"/>
              </a:rPr>
              <a:t>Sir Francis Ford's Children giving a Coin to a Beggar Boy</a:t>
            </a:r>
            <a:r>
              <a:rPr lang="en-GB" sz="2400" dirty="0" smtClean="0">
                <a:latin typeface="Garamond" pitchFamily="18" charset="0"/>
              </a:rPr>
              <a:t> (1793),</a:t>
            </a:r>
          </a:p>
        </p:txBody>
      </p:sp>
      <p:pic>
        <p:nvPicPr>
          <p:cNvPr id="10243" name="Picture 3" descr="Sir William Beechey, Sir Francis Ford's Children giving a Coin to a Beggar Boy"/>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a:xfrm>
            <a:off x="323850" y="549275"/>
            <a:ext cx="4899025" cy="5903913"/>
          </a:xfrm>
          <a:noFill/>
        </p:spPr>
      </p:pic>
      <p:sp>
        <p:nvSpPr>
          <p:cNvPr id="10244" name="Rectangle 4"/>
          <p:cNvSpPr>
            <a:spLocks noChangeArrowheads="1"/>
          </p:cNvSpPr>
          <p:nvPr/>
        </p:nvSpPr>
        <p:spPr bwMode="auto">
          <a:xfrm>
            <a:off x="5259535" y="692696"/>
            <a:ext cx="3672533" cy="2246769"/>
          </a:xfrm>
          <a:prstGeom prst="rect">
            <a:avLst/>
          </a:prstGeom>
          <a:noFill/>
          <a:ln w="9525">
            <a:noFill/>
            <a:miter lim="800000"/>
            <a:headEnd/>
            <a:tailEnd/>
          </a:ln>
        </p:spPr>
        <p:txBody>
          <a:bodyPr wrap="square">
            <a:spAutoFit/>
          </a:bodyPr>
          <a:lstStyle/>
          <a:p>
            <a:r>
              <a:rPr lang="en-GB" sz="2800" dirty="0">
                <a:latin typeface="Felix Titling" panose="04060505060202020A04" pitchFamily="82" charset="0"/>
              </a:rPr>
              <a:t>CHILDREN, CLASS AND THE PLACE </a:t>
            </a:r>
          </a:p>
          <a:p>
            <a:r>
              <a:rPr lang="en-GB" sz="2800" dirty="0">
                <a:latin typeface="Felix Titling" panose="04060505060202020A04" pitchFamily="82" charset="0"/>
              </a:rPr>
              <a:t>OF THE </a:t>
            </a:r>
            <a:r>
              <a:rPr lang="en-GB" sz="2800" dirty="0" err="1">
                <a:latin typeface="Felix Titling" panose="04060505060202020A04" pitchFamily="82" charset="0"/>
              </a:rPr>
              <a:t>POOr</a:t>
            </a:r>
            <a:r>
              <a:rPr lang="en-GB" sz="2800" dirty="0">
                <a:latin typeface="Felix Titling" panose="04060505060202020A04" pitchFamily="82" charset="0"/>
              </a:rPr>
              <a:t>:</a:t>
            </a:r>
          </a:p>
          <a:p>
            <a:r>
              <a:rPr lang="en-GB" sz="2800" dirty="0">
                <a:latin typeface="Felix Titling" panose="04060505060202020A04" pitchFamily="82" charset="0"/>
              </a:rPr>
              <a:t>The landowner’s view</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a:xfrm>
            <a:off x="36512" y="187325"/>
            <a:ext cx="9648055" cy="6337300"/>
          </a:xfrm>
        </p:spPr>
        <p:txBody>
          <a:bodyPr>
            <a:normAutofit lnSpcReduction="10000"/>
          </a:bodyPr>
          <a:lstStyle/>
          <a:p>
            <a:pPr lvl="1" eaLnBrk="1" hangingPunct="1">
              <a:lnSpc>
                <a:spcPct val="80000"/>
              </a:lnSpc>
              <a:buFontTx/>
              <a:buNone/>
            </a:pPr>
            <a:r>
              <a:rPr lang="en-GB" sz="3000" kern="1200" dirty="0">
                <a:latin typeface="Felix Titling" panose="04060505060202020A04" pitchFamily="82" charset="0"/>
                <a:ea typeface="+mn-ea"/>
                <a:cs typeface="+mn-cs"/>
              </a:rPr>
              <a:t>AGAINST IDLENESS AND MISCHIEF </a:t>
            </a:r>
          </a:p>
          <a:p>
            <a:pPr lvl="1" eaLnBrk="1" hangingPunct="1">
              <a:lnSpc>
                <a:spcPct val="80000"/>
              </a:lnSpc>
              <a:buFontTx/>
              <a:buNone/>
            </a:pPr>
            <a:endParaRPr lang="en-GB" sz="900" dirty="0">
              <a:latin typeface="Garamond" panose="02020404030301010803" pitchFamily="18" charset="0"/>
            </a:endParaRPr>
          </a:p>
          <a:p>
            <a:pPr lvl="1" eaLnBrk="1" hangingPunct="1">
              <a:lnSpc>
                <a:spcPct val="80000"/>
              </a:lnSpc>
              <a:buFontTx/>
              <a:buNone/>
            </a:pPr>
            <a:r>
              <a:rPr lang="en-GB" sz="2400" kern="1200" dirty="0" smtClean="0">
                <a:latin typeface="Garamond" pitchFamily="18" charset="0"/>
                <a:ea typeface="+mn-ea"/>
                <a:cs typeface="+mn-cs"/>
              </a:rPr>
              <a:t>How </a:t>
            </a:r>
            <a:r>
              <a:rPr lang="en-GB" sz="2400" kern="1200" dirty="0">
                <a:latin typeface="Garamond" pitchFamily="18" charset="0"/>
                <a:ea typeface="+mn-ea"/>
                <a:cs typeface="+mn-cs"/>
              </a:rPr>
              <a:t>doth the little busy bee </a:t>
            </a:r>
          </a:p>
          <a:p>
            <a:pPr lvl="1" eaLnBrk="1" hangingPunct="1">
              <a:lnSpc>
                <a:spcPct val="80000"/>
              </a:lnSpc>
              <a:buFontTx/>
              <a:buNone/>
            </a:pPr>
            <a:r>
              <a:rPr lang="en-GB" sz="2400" kern="1200" dirty="0">
                <a:latin typeface="Garamond" pitchFamily="18" charset="0"/>
                <a:ea typeface="+mn-ea"/>
                <a:cs typeface="+mn-cs"/>
              </a:rPr>
              <a:t>Improve each shining hour, </a:t>
            </a:r>
          </a:p>
          <a:p>
            <a:pPr lvl="1" eaLnBrk="1" hangingPunct="1">
              <a:lnSpc>
                <a:spcPct val="80000"/>
              </a:lnSpc>
              <a:buFontTx/>
              <a:buNone/>
            </a:pPr>
            <a:r>
              <a:rPr lang="en-GB" sz="2400" kern="1200" dirty="0">
                <a:latin typeface="Garamond" pitchFamily="18" charset="0"/>
                <a:ea typeface="+mn-ea"/>
                <a:cs typeface="+mn-cs"/>
              </a:rPr>
              <a:t>And gather honey all the day </a:t>
            </a:r>
          </a:p>
          <a:p>
            <a:pPr lvl="1" eaLnBrk="1" hangingPunct="1">
              <a:lnSpc>
                <a:spcPct val="80000"/>
              </a:lnSpc>
              <a:buFontTx/>
              <a:buNone/>
            </a:pPr>
            <a:r>
              <a:rPr lang="en-GB" sz="2400" kern="1200" dirty="0">
                <a:latin typeface="Garamond" pitchFamily="18" charset="0"/>
                <a:ea typeface="+mn-ea"/>
                <a:cs typeface="+mn-cs"/>
              </a:rPr>
              <a:t>From every opening flower! </a:t>
            </a:r>
          </a:p>
          <a:p>
            <a:pPr lvl="1" eaLnBrk="1" hangingPunct="1">
              <a:lnSpc>
                <a:spcPct val="80000"/>
              </a:lnSpc>
              <a:buFontTx/>
              <a:buNone/>
            </a:pPr>
            <a:r>
              <a:rPr lang="en-GB" sz="2400" kern="1200" dirty="0">
                <a:latin typeface="Garamond" pitchFamily="18" charset="0"/>
                <a:ea typeface="+mn-ea"/>
                <a:cs typeface="+mn-cs"/>
              </a:rPr>
              <a:t>How skilfully she builds her cell! </a:t>
            </a:r>
          </a:p>
          <a:p>
            <a:pPr lvl="1" eaLnBrk="1" hangingPunct="1">
              <a:lnSpc>
                <a:spcPct val="80000"/>
              </a:lnSpc>
              <a:buFontTx/>
              <a:buNone/>
            </a:pPr>
            <a:r>
              <a:rPr lang="en-GB" sz="2400" kern="1200" dirty="0">
                <a:latin typeface="Garamond" pitchFamily="18" charset="0"/>
                <a:ea typeface="+mn-ea"/>
                <a:cs typeface="+mn-cs"/>
              </a:rPr>
              <a:t>How neat she spreads the wax! </a:t>
            </a:r>
          </a:p>
          <a:p>
            <a:pPr lvl="1" eaLnBrk="1" hangingPunct="1">
              <a:lnSpc>
                <a:spcPct val="80000"/>
              </a:lnSpc>
              <a:buFontTx/>
              <a:buNone/>
            </a:pPr>
            <a:r>
              <a:rPr lang="en-GB" sz="2400" kern="1200" dirty="0">
                <a:latin typeface="Garamond" pitchFamily="18" charset="0"/>
                <a:ea typeface="+mn-ea"/>
                <a:cs typeface="+mn-cs"/>
              </a:rPr>
              <a:t>And labours hard to store it well </a:t>
            </a:r>
          </a:p>
          <a:p>
            <a:pPr lvl="1" eaLnBrk="1" hangingPunct="1">
              <a:lnSpc>
                <a:spcPct val="80000"/>
              </a:lnSpc>
              <a:buFontTx/>
              <a:buNone/>
            </a:pPr>
            <a:r>
              <a:rPr lang="en-GB" sz="2400" kern="1200" dirty="0">
                <a:latin typeface="Garamond" pitchFamily="18" charset="0"/>
                <a:ea typeface="+mn-ea"/>
                <a:cs typeface="+mn-cs"/>
              </a:rPr>
              <a:t>With the sweet food she makes. </a:t>
            </a:r>
          </a:p>
          <a:p>
            <a:pPr lvl="1" eaLnBrk="1" hangingPunct="1">
              <a:lnSpc>
                <a:spcPct val="80000"/>
              </a:lnSpc>
              <a:buFontTx/>
              <a:buNone/>
            </a:pPr>
            <a:r>
              <a:rPr lang="en-GB" sz="2400" kern="1200" dirty="0">
                <a:latin typeface="Garamond" pitchFamily="18" charset="0"/>
                <a:ea typeface="+mn-ea"/>
                <a:cs typeface="+mn-cs"/>
              </a:rPr>
              <a:t>In works of labour or of skill, </a:t>
            </a:r>
          </a:p>
          <a:p>
            <a:pPr lvl="1" eaLnBrk="1" hangingPunct="1">
              <a:lnSpc>
                <a:spcPct val="80000"/>
              </a:lnSpc>
              <a:buFontTx/>
              <a:buNone/>
            </a:pPr>
            <a:r>
              <a:rPr lang="en-GB" sz="2400" kern="1200" dirty="0">
                <a:latin typeface="Garamond" pitchFamily="18" charset="0"/>
                <a:ea typeface="+mn-ea"/>
                <a:cs typeface="+mn-cs"/>
              </a:rPr>
              <a:t>I would be busy too; </a:t>
            </a:r>
          </a:p>
          <a:p>
            <a:pPr lvl="1" eaLnBrk="1" hangingPunct="1">
              <a:lnSpc>
                <a:spcPct val="80000"/>
              </a:lnSpc>
              <a:buFontTx/>
              <a:buNone/>
            </a:pPr>
            <a:r>
              <a:rPr lang="en-GB" sz="2400" kern="1200" dirty="0">
                <a:latin typeface="Garamond" pitchFamily="18" charset="0"/>
                <a:ea typeface="+mn-ea"/>
                <a:cs typeface="+mn-cs"/>
              </a:rPr>
              <a:t>For Satan finds some mischief still </a:t>
            </a:r>
          </a:p>
          <a:p>
            <a:pPr lvl="1" eaLnBrk="1" hangingPunct="1">
              <a:lnSpc>
                <a:spcPct val="80000"/>
              </a:lnSpc>
              <a:buFontTx/>
              <a:buNone/>
            </a:pPr>
            <a:r>
              <a:rPr lang="en-GB" sz="2400" kern="1200" dirty="0">
                <a:latin typeface="Garamond" pitchFamily="18" charset="0"/>
                <a:ea typeface="+mn-ea"/>
                <a:cs typeface="+mn-cs"/>
              </a:rPr>
              <a:t>For idle hands to do. </a:t>
            </a:r>
          </a:p>
          <a:p>
            <a:pPr lvl="1" eaLnBrk="1" hangingPunct="1">
              <a:lnSpc>
                <a:spcPct val="80000"/>
              </a:lnSpc>
              <a:buFontTx/>
              <a:buNone/>
            </a:pPr>
            <a:r>
              <a:rPr lang="en-GB" sz="2400" kern="1200" dirty="0">
                <a:latin typeface="Garamond" pitchFamily="18" charset="0"/>
                <a:ea typeface="+mn-ea"/>
                <a:cs typeface="+mn-cs"/>
              </a:rPr>
              <a:t>In books, or work, or healthful play, </a:t>
            </a:r>
          </a:p>
          <a:p>
            <a:pPr lvl="1" eaLnBrk="1" hangingPunct="1">
              <a:lnSpc>
                <a:spcPct val="80000"/>
              </a:lnSpc>
              <a:buFontTx/>
              <a:buNone/>
            </a:pPr>
            <a:r>
              <a:rPr lang="en-GB" sz="2400" kern="1200" dirty="0">
                <a:latin typeface="Garamond" pitchFamily="18" charset="0"/>
                <a:ea typeface="+mn-ea"/>
                <a:cs typeface="+mn-cs"/>
              </a:rPr>
              <a:t>Let my first years be passed, </a:t>
            </a:r>
          </a:p>
          <a:p>
            <a:pPr lvl="1" eaLnBrk="1" hangingPunct="1">
              <a:lnSpc>
                <a:spcPct val="80000"/>
              </a:lnSpc>
              <a:buFontTx/>
              <a:buNone/>
            </a:pPr>
            <a:r>
              <a:rPr lang="en-GB" sz="2400" kern="1200" dirty="0">
                <a:latin typeface="Garamond" pitchFamily="18" charset="0"/>
                <a:ea typeface="+mn-ea"/>
                <a:cs typeface="+mn-cs"/>
              </a:rPr>
              <a:t>That I may give for every day </a:t>
            </a:r>
          </a:p>
          <a:p>
            <a:pPr lvl="1" eaLnBrk="1" hangingPunct="1">
              <a:lnSpc>
                <a:spcPct val="80000"/>
              </a:lnSpc>
              <a:buFontTx/>
              <a:buNone/>
            </a:pPr>
            <a:r>
              <a:rPr lang="en-GB" sz="2400" kern="1200" dirty="0">
                <a:latin typeface="Garamond" pitchFamily="18" charset="0"/>
                <a:ea typeface="+mn-ea"/>
                <a:cs typeface="+mn-cs"/>
              </a:rPr>
              <a:t>Some good account at last</a:t>
            </a:r>
          </a:p>
        </p:txBody>
      </p:sp>
      <p:sp>
        <p:nvSpPr>
          <p:cNvPr id="7171" name="Rectangle 6"/>
          <p:cNvSpPr>
            <a:spLocks noChangeArrowheads="1"/>
          </p:cNvSpPr>
          <p:nvPr/>
        </p:nvSpPr>
        <p:spPr bwMode="auto">
          <a:xfrm>
            <a:off x="5796136" y="4797152"/>
            <a:ext cx="3240087" cy="1938992"/>
          </a:xfrm>
          <a:prstGeom prst="rect">
            <a:avLst/>
          </a:prstGeom>
          <a:solidFill>
            <a:srgbClr val="640000"/>
          </a:solidFill>
          <a:ln w="9525">
            <a:noFill/>
            <a:miter lim="800000"/>
            <a:headEnd/>
            <a:tailEnd/>
          </a:ln>
          <a:effectLst/>
        </p:spPr>
        <p:txBody>
          <a:bodyPr>
            <a:spAutoFit/>
          </a:bodyPr>
          <a:lstStyle/>
          <a:p>
            <a:pPr algn="r">
              <a:defRPr/>
            </a:pPr>
            <a:r>
              <a:rPr lang="en-GB" dirty="0">
                <a:solidFill>
                  <a:schemeClr val="bg1"/>
                </a:solidFill>
                <a:latin typeface="+mj-lt"/>
              </a:rPr>
              <a:t>THE EMERGENCE OF MODERN CHILDHOOD</a:t>
            </a:r>
          </a:p>
          <a:p>
            <a:pPr algn="r">
              <a:defRPr/>
            </a:pPr>
            <a:endParaRPr lang="en-GB" dirty="0">
              <a:solidFill>
                <a:schemeClr val="bg1"/>
              </a:solidFill>
            </a:endParaRPr>
          </a:p>
          <a:p>
            <a:pPr algn="r">
              <a:defRPr/>
            </a:pPr>
            <a:r>
              <a:rPr lang="en-US" sz="1800" dirty="0">
                <a:solidFill>
                  <a:schemeClr val="bg1"/>
                </a:solidFill>
              </a:rPr>
              <a:t>Isaac Watts </a:t>
            </a:r>
            <a:r>
              <a:rPr lang="en-GB" sz="1800" i="1" dirty="0">
                <a:solidFill>
                  <a:schemeClr val="bg1"/>
                </a:solidFill>
              </a:rPr>
              <a:t>The Divine and Moral Songs for the Use of Children</a:t>
            </a:r>
            <a:r>
              <a:rPr lang="en-GB" sz="1800" b="1" dirty="0">
                <a:solidFill>
                  <a:schemeClr val="bg1"/>
                </a:solidFill>
              </a:rPr>
              <a:t>, 1715</a:t>
            </a:r>
          </a:p>
          <a:p>
            <a:pPr algn="r">
              <a:defRPr/>
            </a:pPr>
            <a:endParaRPr lang="en-GB" sz="1200" b="1" dirty="0">
              <a:solidFill>
                <a:schemeClr val="bg1"/>
              </a:solidFill>
            </a:endParaRPr>
          </a:p>
        </p:txBody>
      </p:sp>
    </p:spTree>
    <p:extLst>
      <p:ext uri="{BB962C8B-B14F-4D97-AF65-F5344CB8AC3E}">
        <p14:creationId xmlns:p14="http://schemas.microsoft.com/office/powerpoint/2010/main" val="1834979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a:xfrm>
            <a:off x="5052665" y="4908277"/>
            <a:ext cx="2736850" cy="1714500"/>
          </a:xfrm>
        </p:spPr>
        <p:txBody>
          <a:bodyPr/>
          <a:lstStyle/>
          <a:p>
            <a:pPr algn="l" eaLnBrk="1" hangingPunct="1"/>
            <a:r>
              <a:rPr lang="en-GB" sz="2400" dirty="0" smtClean="0">
                <a:latin typeface="Garamond" pitchFamily="18" charset="0"/>
              </a:rPr>
              <a:t>Reynolds </a:t>
            </a:r>
            <a:r>
              <a:rPr lang="en-GB" sz="2400" i="1" dirty="0" smtClean="0">
                <a:latin typeface="Garamond" pitchFamily="18" charset="0"/>
              </a:rPr>
              <a:t>Lady Elizabeth </a:t>
            </a:r>
            <a:r>
              <a:rPr lang="en-GB" sz="2400" i="1" dirty="0" err="1" smtClean="0">
                <a:latin typeface="Garamond" pitchFamily="18" charset="0"/>
              </a:rPr>
              <a:t>Delme</a:t>
            </a:r>
            <a:r>
              <a:rPr lang="en-GB" sz="2400" i="1" dirty="0" smtClean="0">
                <a:latin typeface="Garamond" pitchFamily="18" charset="0"/>
              </a:rPr>
              <a:t> and Her Children</a:t>
            </a:r>
            <a:r>
              <a:rPr lang="en-GB" sz="2400" dirty="0" smtClean="0">
                <a:latin typeface="Garamond" pitchFamily="18" charset="0"/>
              </a:rPr>
              <a:t>, 1780</a:t>
            </a:r>
          </a:p>
        </p:txBody>
      </p:sp>
      <p:sp>
        <p:nvSpPr>
          <p:cNvPr id="7171" name="Rectangle 11"/>
          <p:cNvSpPr>
            <a:spLocks noChangeArrowheads="1"/>
          </p:cNvSpPr>
          <p:nvPr/>
        </p:nvSpPr>
        <p:spPr bwMode="auto">
          <a:xfrm>
            <a:off x="5060553" y="476672"/>
            <a:ext cx="3851920" cy="1815882"/>
          </a:xfrm>
          <a:prstGeom prst="rect">
            <a:avLst/>
          </a:prstGeom>
          <a:noFill/>
          <a:ln w="9525">
            <a:noFill/>
            <a:miter lim="800000"/>
            <a:headEnd/>
            <a:tailEnd/>
          </a:ln>
        </p:spPr>
        <p:txBody>
          <a:bodyPr wrap="square">
            <a:spAutoFit/>
          </a:bodyPr>
          <a:lstStyle/>
          <a:p>
            <a:r>
              <a:rPr lang="en-GB" sz="2800" dirty="0">
                <a:latin typeface="Felix Titling" panose="04060505060202020A04" pitchFamily="82" charset="0"/>
              </a:rPr>
              <a:t>THE INNOCENCE OF (ARISTOCRATIC) CHILDREN &amp; THE NATURAL WORLD</a:t>
            </a:r>
          </a:p>
        </p:txBody>
      </p:sp>
      <p:pic>
        <p:nvPicPr>
          <p:cNvPr id="7172" name="Picture 6" descr="http://upload.wikimedia.org/wikipedia/commons/3/30/Joshua_Reynolds_-_Lady_Elizabeth_Delm%C3%A9_and_her_Children_-_WGA19337.jpg"/>
          <p:cNvPicPr>
            <a:picLocks noChangeAspect="1" noChangeArrowheads="1"/>
          </p:cNvPicPr>
          <p:nvPr/>
        </p:nvPicPr>
        <p:blipFill>
          <a:blip r:embed="rId2" cstate="print">
            <a:extLst>
              <a:ext uri="{BEBA8EAE-BF5A-486C-A8C5-ECC9F3942E4B}">
                <a14:imgProps xmlns:a14="http://schemas.microsoft.com/office/drawing/2010/main">
                  <a14:imgLayer r:embed="rId3">
                    <a14:imgEffect>
                      <a14:colorTemperature colorTemp="5900"/>
                    </a14:imgEffect>
                  </a14:imgLayer>
                </a14:imgProps>
              </a:ext>
            </a:extLst>
          </a:blip>
          <a:srcRect/>
          <a:stretch>
            <a:fillRect/>
          </a:stretch>
        </p:blipFill>
        <p:spPr bwMode="auto">
          <a:xfrm>
            <a:off x="684213" y="260350"/>
            <a:ext cx="4341812" cy="6365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3600" kern="1200" dirty="0">
                <a:latin typeface="Felix Titling" panose="04060505060202020A04" pitchFamily="82" charset="0"/>
                <a:ea typeface="+mn-ea"/>
                <a:cs typeface="+mn-cs"/>
              </a:rPr>
              <a:t>The idiot boy 1798</a:t>
            </a:r>
          </a:p>
        </p:txBody>
      </p:sp>
      <p:sp>
        <p:nvSpPr>
          <p:cNvPr id="4" name="Content Placeholder 3"/>
          <p:cNvSpPr>
            <a:spLocks noGrp="1"/>
          </p:cNvSpPr>
          <p:nvPr>
            <p:ph sz="half" idx="1"/>
          </p:nvPr>
        </p:nvSpPr>
        <p:spPr>
          <a:xfrm>
            <a:off x="971600" y="1600200"/>
            <a:ext cx="7715200" cy="4525963"/>
          </a:xfrm>
        </p:spPr>
        <p:txBody>
          <a:bodyPr/>
          <a:lstStyle/>
          <a:p>
            <a:pPr marL="0" indent="0">
              <a:buNone/>
            </a:pPr>
            <a:r>
              <a:rPr lang="en-GB" sz="2400" dirty="0">
                <a:latin typeface="Garamond" panose="02020404030301010803" pitchFamily="18" charset="0"/>
              </a:rPr>
              <a:t>And thus, to Betty's question, he </a:t>
            </a:r>
          </a:p>
          <a:p>
            <a:pPr marL="0" indent="0">
              <a:buNone/>
            </a:pPr>
            <a:r>
              <a:rPr lang="en-GB" sz="2400" dirty="0">
                <a:latin typeface="Garamond" panose="02020404030301010803" pitchFamily="18" charset="0"/>
              </a:rPr>
              <a:t>Made answer, like a traveller bold, </a:t>
            </a:r>
          </a:p>
          <a:p>
            <a:pPr marL="0" indent="0">
              <a:buNone/>
            </a:pPr>
            <a:r>
              <a:rPr lang="en-GB" sz="2400" dirty="0">
                <a:latin typeface="Garamond" panose="02020404030301010803" pitchFamily="18" charset="0"/>
              </a:rPr>
              <a:t>(His very words I give to you,) </a:t>
            </a:r>
          </a:p>
          <a:p>
            <a:pPr marL="0" indent="0">
              <a:buNone/>
            </a:pPr>
            <a:r>
              <a:rPr lang="en-GB" sz="2400" dirty="0">
                <a:latin typeface="Garamond" panose="02020404030301010803" pitchFamily="18" charset="0"/>
              </a:rPr>
              <a:t>"The cocks did crow to-</a:t>
            </a:r>
            <a:r>
              <a:rPr lang="en-GB" sz="2400" dirty="0" err="1">
                <a:latin typeface="Garamond" panose="02020404030301010803" pitchFamily="18" charset="0"/>
              </a:rPr>
              <a:t>whoo</a:t>
            </a:r>
            <a:r>
              <a:rPr lang="en-GB" sz="2400" dirty="0">
                <a:latin typeface="Garamond" panose="02020404030301010803" pitchFamily="18" charset="0"/>
              </a:rPr>
              <a:t>, to-</a:t>
            </a:r>
            <a:r>
              <a:rPr lang="en-GB" sz="2400" dirty="0" err="1">
                <a:latin typeface="Garamond" panose="02020404030301010803" pitchFamily="18" charset="0"/>
              </a:rPr>
              <a:t>whoo</a:t>
            </a:r>
            <a:r>
              <a:rPr lang="en-GB" sz="2400" dirty="0">
                <a:latin typeface="Garamond" panose="02020404030301010803" pitchFamily="18" charset="0"/>
              </a:rPr>
              <a:t>, </a:t>
            </a:r>
          </a:p>
          <a:p>
            <a:pPr marL="0" indent="0">
              <a:buNone/>
            </a:pPr>
            <a:r>
              <a:rPr lang="en-GB" sz="2400" dirty="0">
                <a:latin typeface="Garamond" panose="02020404030301010803" pitchFamily="18" charset="0"/>
              </a:rPr>
              <a:t> And the sun did shine so cold!“</a:t>
            </a:r>
          </a:p>
          <a:p>
            <a:pPr marL="0" indent="0">
              <a:buNone/>
            </a:pPr>
            <a:r>
              <a:rPr lang="en-GB" sz="2400" dirty="0">
                <a:latin typeface="Garamond" panose="02020404030301010803" pitchFamily="18" charset="0"/>
              </a:rPr>
              <a:t> --Thus answered Johnny in his glory, </a:t>
            </a:r>
          </a:p>
          <a:p>
            <a:pPr marL="0" indent="0">
              <a:buNone/>
            </a:pPr>
            <a:r>
              <a:rPr lang="en-GB" sz="2400" dirty="0">
                <a:latin typeface="Garamond" panose="02020404030301010803" pitchFamily="18" charset="0"/>
              </a:rPr>
              <a:t>And that was all his travel's story</a:t>
            </a:r>
          </a:p>
        </p:txBody>
      </p:sp>
    </p:spTree>
    <p:extLst>
      <p:ext uri="{BB962C8B-B14F-4D97-AF65-F5344CB8AC3E}">
        <p14:creationId xmlns:p14="http://schemas.microsoft.com/office/powerpoint/2010/main" val="3248781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flipH="1">
            <a:off x="6804246" y="5013176"/>
            <a:ext cx="2161954" cy="1700808"/>
          </a:xfrm>
        </p:spPr>
        <p:txBody>
          <a:bodyPr/>
          <a:lstStyle/>
          <a:p>
            <a:pPr algn="l" eaLnBrk="1" hangingPunct="1"/>
            <a:r>
              <a:rPr lang="en-GB" sz="2400" dirty="0" smtClean="0">
                <a:latin typeface="Garamond" pitchFamily="18" charset="0"/>
              </a:rPr>
              <a:t>Gainsborough, </a:t>
            </a:r>
            <a:r>
              <a:rPr lang="en-GB" sz="2400" dirty="0" smtClean="0">
                <a:latin typeface="Garamond" pitchFamily="18" charset="0"/>
              </a:rPr>
              <a:t/>
            </a:r>
            <a:br>
              <a:rPr lang="en-GB" sz="2400" dirty="0" smtClean="0">
                <a:latin typeface="Garamond" pitchFamily="18" charset="0"/>
              </a:rPr>
            </a:br>
            <a:r>
              <a:rPr lang="en-GB" sz="2400" i="1" dirty="0" smtClean="0">
                <a:latin typeface="Garamond" pitchFamily="18" charset="0"/>
              </a:rPr>
              <a:t>Girl </a:t>
            </a:r>
            <a:r>
              <a:rPr lang="en-GB" sz="2400" i="1" dirty="0" smtClean="0">
                <a:latin typeface="Garamond" pitchFamily="18" charset="0"/>
              </a:rPr>
              <a:t>with Pigs</a:t>
            </a:r>
            <a:r>
              <a:rPr lang="en-GB" sz="2400" dirty="0" smtClean="0">
                <a:latin typeface="Garamond" pitchFamily="18" charset="0"/>
              </a:rPr>
              <a:t>, 1782</a:t>
            </a:r>
          </a:p>
        </p:txBody>
      </p:sp>
      <p:pic>
        <p:nvPicPr>
          <p:cNvPr id="9219" name="Picture 3" descr="Gainsborough, Girl with Pigs,"/>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rcRect/>
          <a:stretch>
            <a:fillRect/>
          </a:stretch>
        </p:blipFill>
        <p:spPr>
          <a:xfrm>
            <a:off x="251520" y="1052736"/>
            <a:ext cx="6553200" cy="5516563"/>
          </a:xfrm>
          <a:noFill/>
        </p:spPr>
      </p:pic>
      <p:sp>
        <p:nvSpPr>
          <p:cNvPr id="9220" name="Rectangle 4"/>
          <p:cNvSpPr>
            <a:spLocks noChangeArrowheads="1"/>
          </p:cNvSpPr>
          <p:nvPr/>
        </p:nvSpPr>
        <p:spPr bwMode="auto">
          <a:xfrm>
            <a:off x="251520" y="116632"/>
            <a:ext cx="8714680" cy="523220"/>
          </a:xfrm>
          <a:prstGeom prst="rect">
            <a:avLst/>
          </a:prstGeom>
          <a:noFill/>
          <a:ln w="9525">
            <a:noFill/>
            <a:miter lim="800000"/>
            <a:headEnd/>
            <a:tailEnd/>
          </a:ln>
        </p:spPr>
        <p:txBody>
          <a:bodyPr wrap="square">
            <a:spAutoFit/>
          </a:bodyPr>
          <a:lstStyle/>
          <a:p>
            <a:r>
              <a:rPr lang="en-GB" sz="2800" dirty="0">
                <a:latin typeface="Felix Titling" panose="04060505060202020A04" pitchFamily="82" charset="0"/>
              </a:rPr>
              <a:t>ROMANTICISING THE PLACE </a:t>
            </a:r>
            <a:r>
              <a:rPr lang="en-GB" sz="2800" dirty="0" smtClean="0">
                <a:latin typeface="Felix Titling" panose="04060505060202020A04" pitchFamily="82" charset="0"/>
              </a:rPr>
              <a:t>OF THE </a:t>
            </a:r>
            <a:r>
              <a:rPr lang="en-GB" sz="2800" dirty="0">
                <a:latin typeface="Felix Titling" panose="04060505060202020A04" pitchFamily="82" charset="0"/>
              </a:rPr>
              <a:t>POOR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209234" y="1412776"/>
            <a:ext cx="8934766" cy="5256584"/>
          </a:xfrm>
        </p:spPr>
        <p:txBody>
          <a:bodyPr/>
          <a:lstStyle/>
          <a:p>
            <a:pPr eaLnBrk="1" hangingPunct="1">
              <a:lnSpc>
                <a:spcPct val="80000"/>
              </a:lnSpc>
              <a:buFontTx/>
              <a:buNone/>
            </a:pPr>
            <a:r>
              <a:rPr lang="en-GB" sz="2400" b="1" dirty="0"/>
              <a:t>  </a:t>
            </a:r>
            <a:r>
              <a:rPr lang="en-GB" sz="2000" dirty="0"/>
              <a:t>	</a:t>
            </a:r>
            <a:r>
              <a:rPr lang="en-GB" sz="2400" dirty="0">
                <a:latin typeface="Garamond" panose="02020404030301010803" pitchFamily="18" charset="0"/>
              </a:rPr>
              <a:t>Children, according to Rousseau in Emile, have no "true memory". This lack, he explained, follows from the supposition that "they retain sounds, figures, sensations, rarely ideas, and more rarely their relations." Rousseau therefore rejected any pedagogy that depended upon memory or memorization, as in the teaching of foreign languages and world geography to children. "By a still more ridiculous error one makes them study history," he observed …</a:t>
            </a:r>
          </a:p>
          <a:p>
            <a:pPr eaLnBrk="1" hangingPunct="1">
              <a:lnSpc>
                <a:spcPct val="80000"/>
              </a:lnSpc>
              <a:buFontTx/>
              <a:buNone/>
            </a:pPr>
            <a:endParaRPr lang="en-GB" sz="1400" dirty="0">
              <a:latin typeface="Garamond" panose="02020404030301010803" pitchFamily="18" charset="0"/>
            </a:endParaRPr>
          </a:p>
          <a:p>
            <a:pPr eaLnBrk="1" hangingPunct="1">
              <a:lnSpc>
                <a:spcPct val="80000"/>
              </a:lnSpc>
              <a:buFontTx/>
              <a:buNone/>
            </a:pPr>
            <a:r>
              <a:rPr lang="en-GB" sz="2400" dirty="0">
                <a:latin typeface="Garamond" panose="02020404030301010803" pitchFamily="18" charset="0"/>
              </a:rPr>
              <a:t>	Rousseau proposed to offer the child only useful knowledge, to be imprinted upon him "in ineffaceable characters," … Rousseau urged the reader to </a:t>
            </a:r>
            <a:r>
              <a:rPr lang="en-GB" sz="2400" dirty="0" smtClean="0">
                <a:latin typeface="Garamond" panose="02020404030301010803" pitchFamily="18" charset="0"/>
              </a:rPr>
              <a:t>select </a:t>
            </a:r>
            <a:r>
              <a:rPr lang="en-GB" sz="2400" dirty="0">
                <a:latin typeface="Garamond" panose="02020404030301010803" pitchFamily="18" charset="0"/>
              </a:rPr>
              <a:t>with care the objects surrounding a child, since everything that surrounds him is the book </a:t>
            </a:r>
            <a:r>
              <a:rPr lang="en-GB" sz="2400" dirty="0" smtClean="0">
                <a:latin typeface="Garamond" panose="02020404030301010803" pitchFamily="18" charset="0"/>
              </a:rPr>
              <a:t>"</a:t>
            </a:r>
            <a:r>
              <a:rPr lang="en-GB" sz="2400" dirty="0">
                <a:latin typeface="Garamond" panose="02020404030301010803" pitchFamily="18" charset="0"/>
              </a:rPr>
              <a:t>in which, unconsciously, he continually enriches his memory while waiting for his judgment to be able to profit from it." 			</a:t>
            </a:r>
          </a:p>
          <a:p>
            <a:pPr algn="r" eaLnBrk="1" hangingPunct="1">
              <a:lnSpc>
                <a:spcPct val="80000"/>
              </a:lnSpc>
              <a:buFontTx/>
              <a:buNone/>
            </a:pPr>
            <a:r>
              <a:rPr lang="en-GB" sz="2400" dirty="0">
                <a:latin typeface="Garamond" panose="02020404030301010803" pitchFamily="18" charset="0"/>
              </a:rPr>
              <a:t>	</a:t>
            </a:r>
            <a:r>
              <a:rPr lang="en-GB" sz="2000" dirty="0">
                <a:latin typeface="Garamond" panose="02020404030301010803" pitchFamily="18" charset="0"/>
              </a:rPr>
              <a:t>Larry Wolff , ‘Then I Imagine a Child: The Idea of Childhood and the </a:t>
            </a:r>
          </a:p>
          <a:p>
            <a:pPr algn="r" eaLnBrk="1" hangingPunct="1">
              <a:lnSpc>
                <a:spcPct val="80000"/>
              </a:lnSpc>
              <a:buFontTx/>
              <a:buNone/>
            </a:pPr>
            <a:r>
              <a:rPr lang="en-GB" sz="2000" dirty="0">
                <a:latin typeface="Garamond" panose="02020404030301010803" pitchFamily="18" charset="0"/>
              </a:rPr>
              <a:t>Philosophy of Memory in the Enlightenment’ pp. 377-8</a:t>
            </a:r>
            <a:endParaRPr lang="en-GB" sz="2000" dirty="0">
              <a:latin typeface="Garamond" panose="02020404030301010803" pitchFamily="18" charset="0"/>
              <a:hlinkClick r:id=""/>
            </a:endParaRPr>
          </a:p>
          <a:p>
            <a:pPr algn="r" eaLnBrk="1" hangingPunct="1">
              <a:lnSpc>
                <a:spcPct val="80000"/>
              </a:lnSpc>
              <a:buFontTx/>
              <a:buNone/>
            </a:pPr>
            <a:r>
              <a:rPr lang="en-GB" sz="2000" dirty="0">
                <a:latin typeface="Garamond" panose="02020404030301010803" pitchFamily="18" charset="0"/>
                <a:hlinkClick r:id="rId2"/>
              </a:rPr>
              <a:t>http://</a:t>
            </a:r>
            <a:r>
              <a:rPr lang="en-GB" sz="2000" dirty="0" smtClean="0">
                <a:latin typeface="Garamond" panose="02020404030301010803" pitchFamily="18" charset="0"/>
                <a:hlinkClick r:id="rId2"/>
              </a:rPr>
              <a:t>muse.jhu.edu/journals/eighteenth-century_studies/v031/31.4wolff.htm</a:t>
            </a:r>
            <a:r>
              <a:rPr lang="en-GB" sz="1400" dirty="0" smtClean="0">
                <a:hlinkClick r:id="rId2"/>
              </a:rPr>
              <a:t>l</a:t>
            </a:r>
            <a:r>
              <a:rPr lang="en-GB" sz="1400" dirty="0" smtClean="0"/>
              <a:t> </a:t>
            </a:r>
            <a:endParaRPr lang="en-GB" sz="1400" dirty="0"/>
          </a:p>
        </p:txBody>
      </p:sp>
      <p:sp>
        <p:nvSpPr>
          <p:cNvPr id="4" name="Rectangle 3"/>
          <p:cNvSpPr/>
          <p:nvPr/>
        </p:nvSpPr>
        <p:spPr>
          <a:xfrm>
            <a:off x="406051" y="116632"/>
            <a:ext cx="8569325" cy="1015663"/>
          </a:xfrm>
          <a:prstGeom prst="rect">
            <a:avLst/>
          </a:prstGeom>
        </p:spPr>
        <p:txBody>
          <a:bodyPr>
            <a:spAutoFit/>
          </a:bodyPr>
          <a:lstStyle/>
          <a:p>
            <a:pPr algn="ctr">
              <a:defRPr/>
            </a:pPr>
            <a:r>
              <a:rPr lang="en-GB" sz="3000" dirty="0">
                <a:latin typeface="Felix Titling" panose="04060505060202020A04" pitchFamily="82" charset="0"/>
              </a:rPr>
              <a:t>ROMANTIC changes: ROUSSEAU ON CHILDHOOD </a:t>
            </a:r>
            <a:r>
              <a:rPr lang="en-GB" sz="3000" dirty="0" err="1">
                <a:latin typeface="Felix Titling" panose="04060505060202020A04" pitchFamily="82" charset="0"/>
              </a:rPr>
              <a:t>EXPERIENCe</a:t>
            </a:r>
            <a:r>
              <a:rPr lang="en-GB" sz="3000" dirty="0">
                <a:latin typeface="Felix Titling" panose="04060505060202020A04" pitchFamily="82" charset="0"/>
              </a:rPr>
              <a:t> (</a:t>
            </a:r>
            <a:r>
              <a:rPr lang="en-GB" sz="3000" dirty="0" err="1">
                <a:latin typeface="Felix Titling" panose="04060505060202020A04" pitchFamily="82" charset="0"/>
              </a:rPr>
              <a:t>i</a:t>
            </a:r>
            <a:r>
              <a:rPr lang="en-GB" sz="3000" dirty="0">
                <a:latin typeface="Felix Titling" panose="04060505060202020A04" pitchFamily="82" charset="0"/>
              </a:rPr>
              <a:t>)</a:t>
            </a:r>
          </a:p>
        </p:txBody>
      </p:sp>
    </p:spTree>
    <p:extLst>
      <p:ext uri="{BB962C8B-B14F-4D97-AF65-F5344CB8AC3E}">
        <p14:creationId xmlns:p14="http://schemas.microsoft.com/office/powerpoint/2010/main" val="2016469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300" y="1052736"/>
            <a:ext cx="4896544" cy="864096"/>
          </a:xfrm>
        </p:spPr>
        <p:txBody>
          <a:bodyPr>
            <a:normAutofit fontScale="90000"/>
          </a:bodyPr>
          <a:lstStyle/>
          <a:p>
            <a:pPr algn="l"/>
            <a:r>
              <a:rPr lang="en-GB" sz="3000" kern="1200" dirty="0">
                <a:latin typeface="Felix Titling" panose="04060505060202020A04" pitchFamily="82" charset="0"/>
                <a:ea typeface="+mn-ea"/>
                <a:cs typeface="+mn-cs"/>
              </a:rPr>
              <a:t>Romantic children: FREEDOM </a:t>
            </a:r>
            <a:r>
              <a:rPr lang="en-GB" sz="3000" kern="1200" dirty="0" smtClean="0">
                <a:latin typeface="Felix Titling" panose="04060505060202020A04" pitchFamily="82" charset="0"/>
                <a:ea typeface="+mn-ea"/>
                <a:cs typeface="+mn-cs"/>
              </a:rPr>
              <a:t>&amp; NATURE</a:t>
            </a:r>
            <a:endParaRPr lang="en-GB" sz="3000" kern="1200" dirty="0">
              <a:latin typeface="Felix Titling" panose="04060505060202020A04" pitchFamily="82" charset="0"/>
              <a:ea typeface="+mn-ea"/>
              <a:cs typeface="+mn-cs"/>
            </a:endParaRPr>
          </a:p>
        </p:txBody>
      </p:sp>
      <p:sp>
        <p:nvSpPr>
          <p:cNvPr id="5" name="Rectangle 4"/>
          <p:cNvSpPr/>
          <p:nvPr/>
        </p:nvSpPr>
        <p:spPr>
          <a:xfrm>
            <a:off x="4716016" y="5013176"/>
            <a:ext cx="3995936" cy="1015663"/>
          </a:xfrm>
          <a:prstGeom prst="rect">
            <a:avLst/>
          </a:prstGeom>
        </p:spPr>
        <p:txBody>
          <a:bodyPr wrap="square">
            <a:spAutoFit/>
          </a:bodyPr>
          <a:lstStyle/>
          <a:p>
            <a:r>
              <a:rPr lang="en-GB" sz="2000" dirty="0" smtClean="0">
                <a:latin typeface="Garamond" pitchFamily="18" charset="0"/>
              </a:rPr>
              <a:t>Joseph Wright of Derby, </a:t>
            </a:r>
            <a:r>
              <a:rPr lang="en-GB" sz="2000" i="1" dirty="0" smtClean="0">
                <a:latin typeface="Garamond" pitchFamily="18" charset="0"/>
              </a:rPr>
              <a:t>The three children of Hugh and Sarah Wood of </a:t>
            </a:r>
            <a:r>
              <a:rPr lang="en-GB" sz="2000" i="1" dirty="0" err="1" smtClean="0">
                <a:latin typeface="Garamond" pitchFamily="18" charset="0"/>
              </a:rPr>
              <a:t>Swanwich</a:t>
            </a:r>
            <a:r>
              <a:rPr lang="en-GB" sz="2000" i="1" dirty="0" smtClean="0">
                <a:latin typeface="Garamond" pitchFamily="18" charset="0"/>
              </a:rPr>
              <a:t>, Derbyshire</a:t>
            </a:r>
            <a:r>
              <a:rPr lang="en-GB" sz="2000" i="1" dirty="0">
                <a:latin typeface="Garamond" pitchFamily="18" charset="0"/>
              </a:rPr>
              <a:t>, playing </a:t>
            </a:r>
            <a:r>
              <a:rPr lang="en-GB" sz="2000" i="1" dirty="0" smtClean="0">
                <a:latin typeface="Garamond" pitchFamily="18" charset="0"/>
              </a:rPr>
              <a:t>cricket, </a:t>
            </a:r>
            <a:r>
              <a:rPr lang="en-GB" sz="2000" dirty="0" smtClean="0">
                <a:latin typeface="Garamond" pitchFamily="18" charset="0"/>
              </a:rPr>
              <a:t>1789</a:t>
            </a:r>
            <a:endParaRPr lang="en-GB" sz="2000" dirty="0">
              <a:latin typeface="Garamond" pitchFamily="18" charset="0"/>
            </a:endParaRPr>
          </a:p>
        </p:txBody>
      </p:sp>
      <p:pic>
        <p:nvPicPr>
          <p:cNvPr id="7" name="Picture 6" descr="The three children of Hugh and Sarah Wood of Swanwich, Derbyshire, playing cricket.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colorTemperature colorTemp="7200"/>
                    </a14:imgEffect>
                    <a14:imgEffect>
                      <a14:brightnessContrast contrast="20000"/>
                    </a14:imgEffect>
                  </a14:imgLayer>
                </a14:imgProps>
              </a:ext>
            </a:extLst>
          </a:blip>
          <a:srcRect l="28265" r="28265"/>
          <a:stretch>
            <a:fillRect/>
          </a:stretch>
        </p:blipFill>
        <p:spPr>
          <a:xfrm>
            <a:off x="395535" y="908720"/>
            <a:ext cx="4207765" cy="534810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467544" y="476672"/>
            <a:ext cx="7128023" cy="5513388"/>
          </a:xfrm>
          <a:noFill/>
        </p:spPr>
        <p:txBody>
          <a:bodyPr/>
          <a:lstStyle/>
          <a:p>
            <a:pPr eaLnBrk="1" hangingPunct="1">
              <a:spcBef>
                <a:spcPts val="0"/>
              </a:spcBef>
              <a:buFontTx/>
              <a:buNone/>
            </a:pPr>
            <a:r>
              <a:rPr lang="en-GB" sz="3000" kern="1200" dirty="0">
                <a:latin typeface="Felix Titling" panose="04060505060202020A04" pitchFamily="82" charset="0"/>
              </a:rPr>
              <a:t>How Doth the Little Crocodile</a:t>
            </a:r>
            <a:br>
              <a:rPr lang="en-GB" sz="3000" kern="1200" dirty="0">
                <a:latin typeface="Felix Titling" panose="04060505060202020A04" pitchFamily="82" charset="0"/>
              </a:rPr>
            </a:br>
            <a:r>
              <a:rPr lang="en-GB" sz="3000" kern="1200" dirty="0">
                <a:latin typeface="Felix Titling" panose="04060505060202020A04" pitchFamily="82" charset="0"/>
              </a:rPr>
              <a:t/>
            </a:r>
            <a:br>
              <a:rPr lang="en-GB" sz="3000" kern="1200" dirty="0">
                <a:latin typeface="Felix Titling" panose="04060505060202020A04" pitchFamily="82" charset="0"/>
              </a:rPr>
            </a:br>
            <a:r>
              <a:rPr lang="en-GB" sz="2400" kern="1200" dirty="0" smtClean="0">
                <a:latin typeface="Garamond" pitchFamily="18" charset="0"/>
              </a:rPr>
              <a:t>How </a:t>
            </a:r>
            <a:r>
              <a:rPr lang="en-GB" sz="2400" kern="1200" dirty="0">
                <a:latin typeface="Garamond" pitchFamily="18" charset="0"/>
              </a:rPr>
              <a:t>doth the little crocodile</a:t>
            </a:r>
            <a:br>
              <a:rPr lang="en-GB" sz="2400" kern="1200" dirty="0">
                <a:latin typeface="Garamond" pitchFamily="18" charset="0"/>
              </a:rPr>
            </a:br>
            <a:r>
              <a:rPr lang="en-GB" sz="2400" kern="1200" dirty="0">
                <a:latin typeface="Garamond" pitchFamily="18" charset="0"/>
              </a:rPr>
              <a:t>Improve his shining tail,</a:t>
            </a:r>
            <a:br>
              <a:rPr lang="en-GB" sz="2400" kern="1200" dirty="0">
                <a:latin typeface="Garamond" pitchFamily="18" charset="0"/>
              </a:rPr>
            </a:br>
            <a:r>
              <a:rPr lang="en-GB" sz="2400" kern="1200" dirty="0">
                <a:latin typeface="Garamond" pitchFamily="18" charset="0"/>
              </a:rPr>
              <a:t>And pour the waters of the Nile</a:t>
            </a:r>
            <a:br>
              <a:rPr lang="en-GB" sz="2400" kern="1200" dirty="0">
                <a:latin typeface="Garamond" pitchFamily="18" charset="0"/>
              </a:rPr>
            </a:br>
            <a:r>
              <a:rPr lang="en-GB" sz="2400" kern="1200" dirty="0">
                <a:latin typeface="Garamond" pitchFamily="18" charset="0"/>
              </a:rPr>
              <a:t>On every golden scale!</a:t>
            </a:r>
            <a:br>
              <a:rPr lang="en-GB" sz="2400" kern="1200" dirty="0">
                <a:latin typeface="Garamond" pitchFamily="18" charset="0"/>
              </a:rPr>
            </a:br>
            <a:r>
              <a:rPr lang="en-GB" sz="2400" kern="1200" dirty="0">
                <a:latin typeface="Garamond" pitchFamily="18" charset="0"/>
              </a:rPr>
              <a:t/>
            </a:r>
            <a:br>
              <a:rPr lang="en-GB" sz="2400" kern="1200" dirty="0">
                <a:latin typeface="Garamond" pitchFamily="18" charset="0"/>
              </a:rPr>
            </a:br>
            <a:r>
              <a:rPr lang="en-GB" sz="2400" kern="1200" dirty="0">
                <a:latin typeface="Garamond" pitchFamily="18" charset="0"/>
              </a:rPr>
              <a:t>How cheerfully he seems to grin,</a:t>
            </a:r>
            <a:br>
              <a:rPr lang="en-GB" sz="2400" kern="1200" dirty="0">
                <a:latin typeface="Garamond" pitchFamily="18" charset="0"/>
              </a:rPr>
            </a:br>
            <a:r>
              <a:rPr lang="en-GB" sz="2400" kern="1200" dirty="0">
                <a:latin typeface="Garamond" pitchFamily="18" charset="0"/>
              </a:rPr>
              <a:t>How neatly spreads his claws,</a:t>
            </a:r>
            <a:br>
              <a:rPr lang="en-GB" sz="2400" kern="1200" dirty="0">
                <a:latin typeface="Garamond" pitchFamily="18" charset="0"/>
              </a:rPr>
            </a:br>
            <a:r>
              <a:rPr lang="en-GB" sz="2400" kern="1200" dirty="0">
                <a:latin typeface="Garamond" pitchFamily="18" charset="0"/>
              </a:rPr>
              <a:t>And welcomes little fishes in</a:t>
            </a:r>
            <a:br>
              <a:rPr lang="en-GB" sz="2400" kern="1200" dirty="0">
                <a:latin typeface="Garamond" pitchFamily="18" charset="0"/>
              </a:rPr>
            </a:br>
            <a:r>
              <a:rPr lang="en-GB" sz="2400" kern="1200" dirty="0">
                <a:latin typeface="Garamond" pitchFamily="18" charset="0"/>
              </a:rPr>
              <a:t>With gently smiling jaws! </a:t>
            </a:r>
            <a:br>
              <a:rPr lang="en-GB" sz="2400" kern="1200" dirty="0">
                <a:latin typeface="Garamond" pitchFamily="18" charset="0"/>
              </a:rPr>
            </a:br>
            <a:r>
              <a:rPr lang="en-GB" sz="2400" kern="1200" dirty="0">
                <a:latin typeface="Garamond" pitchFamily="18" charset="0"/>
              </a:rPr>
              <a:t/>
            </a:r>
            <a:br>
              <a:rPr lang="en-GB" sz="2400" kern="1200" dirty="0">
                <a:latin typeface="Garamond" pitchFamily="18" charset="0"/>
              </a:rPr>
            </a:br>
            <a:r>
              <a:rPr lang="en-GB" sz="2400" dirty="0"/>
              <a:t>	</a:t>
            </a:r>
          </a:p>
        </p:txBody>
      </p:sp>
      <p:sp>
        <p:nvSpPr>
          <p:cNvPr id="9219" name="Rectangle 4"/>
          <p:cNvSpPr>
            <a:spLocks noChangeArrowheads="1"/>
          </p:cNvSpPr>
          <p:nvPr/>
        </p:nvSpPr>
        <p:spPr bwMode="auto">
          <a:xfrm>
            <a:off x="5871865" y="4869160"/>
            <a:ext cx="3240087" cy="1754326"/>
          </a:xfrm>
          <a:prstGeom prst="rect">
            <a:avLst/>
          </a:prstGeom>
          <a:solidFill>
            <a:srgbClr val="640000"/>
          </a:solidFill>
          <a:ln w="9525">
            <a:noFill/>
            <a:miter lim="800000"/>
            <a:headEnd/>
            <a:tailEnd/>
          </a:ln>
          <a:effectLst/>
        </p:spPr>
        <p:txBody>
          <a:bodyPr>
            <a:spAutoFit/>
          </a:bodyPr>
          <a:lstStyle/>
          <a:p>
            <a:pPr algn="r">
              <a:defRPr/>
            </a:pPr>
            <a:r>
              <a:rPr lang="en-GB" dirty="0">
                <a:solidFill>
                  <a:schemeClr val="bg1"/>
                </a:solidFill>
                <a:latin typeface="+mj-lt"/>
              </a:rPr>
              <a:t>THE EMERGENCE OF MODERN </a:t>
            </a:r>
            <a:r>
              <a:rPr lang="en-GB" dirty="0" smtClean="0">
                <a:solidFill>
                  <a:schemeClr val="bg1"/>
                </a:solidFill>
                <a:latin typeface="+mj-lt"/>
              </a:rPr>
              <a:t>CHILDHOOD </a:t>
            </a:r>
          </a:p>
          <a:p>
            <a:pPr algn="r">
              <a:defRPr/>
            </a:pPr>
            <a:endParaRPr lang="en-GB" dirty="0">
              <a:solidFill>
                <a:schemeClr val="bg1"/>
              </a:solidFill>
              <a:latin typeface="+mj-lt"/>
            </a:endParaRPr>
          </a:p>
          <a:p>
            <a:pPr algn="r">
              <a:defRPr/>
            </a:pPr>
            <a:r>
              <a:rPr lang="en-GB" dirty="0" smtClean="0">
                <a:solidFill>
                  <a:schemeClr val="bg1"/>
                </a:solidFill>
                <a:latin typeface="+mj-lt"/>
              </a:rPr>
              <a:t>recognising the violence of appetite </a:t>
            </a:r>
            <a:r>
              <a:rPr lang="en-GB" sz="1800" dirty="0" smtClean="0">
                <a:solidFill>
                  <a:schemeClr val="bg1"/>
                </a:solidFill>
              </a:rPr>
              <a:t>Lewis </a:t>
            </a:r>
            <a:r>
              <a:rPr lang="en-GB" sz="1800" dirty="0">
                <a:solidFill>
                  <a:schemeClr val="bg1"/>
                </a:solidFill>
              </a:rPr>
              <a:t>Carroll 1865 </a:t>
            </a:r>
            <a:endParaRPr lang="en-GB" dirty="0">
              <a:solidFill>
                <a:schemeClr val="bg1"/>
              </a:solidFill>
            </a:endParaRPr>
          </a:p>
          <a:p>
            <a:pPr algn="r">
              <a:lnSpc>
                <a:spcPct val="80000"/>
              </a:lnSpc>
              <a:spcBef>
                <a:spcPct val="20000"/>
              </a:spcBef>
              <a:defRPr/>
            </a:pPr>
            <a:endParaRPr lang="en-GB" b="1" dirty="0">
              <a:solidFill>
                <a:schemeClr val="bg1"/>
              </a:solidFill>
            </a:endParaRPr>
          </a:p>
        </p:txBody>
      </p:sp>
    </p:spTree>
    <p:extLst>
      <p:ext uri="{BB962C8B-B14F-4D97-AF65-F5344CB8AC3E}">
        <p14:creationId xmlns:p14="http://schemas.microsoft.com/office/powerpoint/2010/main" val="3321262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kern="1200" dirty="0" smtClean="0">
                <a:latin typeface="Felix Titling" panose="04060505060202020A04" pitchFamily="82" charset="0"/>
                <a:ea typeface="+mn-ea"/>
                <a:cs typeface="+mn-cs"/>
              </a:rPr>
              <a:t>The </a:t>
            </a:r>
            <a:r>
              <a:rPr lang="en-GB" sz="3000" kern="1200" dirty="0" err="1" smtClean="0">
                <a:latin typeface="Felix Titling" panose="04060505060202020A04" pitchFamily="82" charset="0"/>
                <a:ea typeface="+mn-ea"/>
                <a:cs typeface="+mn-cs"/>
              </a:rPr>
              <a:t>victorians</a:t>
            </a:r>
            <a:r>
              <a:rPr lang="en-GB" sz="3000" kern="1200" dirty="0" smtClean="0">
                <a:latin typeface="Felix Titling" panose="04060505060202020A04" pitchFamily="82" charset="0"/>
                <a:ea typeface="+mn-ea"/>
                <a:cs typeface="+mn-cs"/>
              </a:rPr>
              <a:t>: Children </a:t>
            </a:r>
            <a:r>
              <a:rPr lang="en-GB" sz="3000" kern="1200" dirty="0">
                <a:latin typeface="Felix Titling" panose="04060505060202020A04" pitchFamily="82" charset="0"/>
                <a:ea typeface="+mn-ea"/>
                <a:cs typeface="+mn-cs"/>
              </a:rPr>
              <a:t>and a violent adult world</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23528" y="1700808"/>
            <a:ext cx="3680646" cy="4525963"/>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04048" y="1844824"/>
            <a:ext cx="3657710" cy="4464496"/>
          </a:xfrm>
          <a:prstGeom prst="rect">
            <a:avLst/>
          </a:prstGeom>
        </p:spPr>
      </p:pic>
      <p:sp>
        <p:nvSpPr>
          <p:cNvPr id="6" name="Rectangle 5"/>
          <p:cNvSpPr/>
          <p:nvPr/>
        </p:nvSpPr>
        <p:spPr>
          <a:xfrm>
            <a:off x="107504" y="6411724"/>
            <a:ext cx="4249368" cy="400110"/>
          </a:xfrm>
          <a:prstGeom prst="rect">
            <a:avLst/>
          </a:prstGeom>
        </p:spPr>
        <p:txBody>
          <a:bodyPr wrap="none">
            <a:spAutoFit/>
          </a:bodyPr>
          <a:lstStyle/>
          <a:p>
            <a:r>
              <a:rPr lang="en-GB" sz="2000" dirty="0">
                <a:latin typeface="Garamond" panose="02020404030301010803" pitchFamily="18" charset="0"/>
              </a:rPr>
              <a:t>George Cruikshank: </a:t>
            </a:r>
            <a:r>
              <a:rPr lang="en-GB" sz="2000" dirty="0" smtClean="0">
                <a:latin typeface="Garamond" panose="02020404030301010803" pitchFamily="18" charset="0"/>
              </a:rPr>
              <a:t>ill. </a:t>
            </a:r>
            <a:r>
              <a:rPr lang="en-GB" sz="2000" dirty="0">
                <a:latin typeface="Garamond" panose="02020404030301010803" pitchFamily="18" charset="0"/>
              </a:rPr>
              <a:t>to </a:t>
            </a:r>
            <a:r>
              <a:rPr lang="en-GB" sz="2000" i="1" dirty="0" err="1" smtClean="0">
                <a:latin typeface="Garamond" panose="02020404030301010803" pitchFamily="18" charset="0"/>
              </a:rPr>
              <a:t>Grimms</a:t>
            </a:r>
            <a:r>
              <a:rPr lang="en-GB" sz="2000" dirty="0" smtClean="0">
                <a:latin typeface="Garamond" panose="02020404030301010803" pitchFamily="18" charset="0"/>
              </a:rPr>
              <a:t>, 1868</a:t>
            </a:r>
            <a:endParaRPr lang="en-GB" sz="2000" dirty="0">
              <a:latin typeface="Garamond" panose="02020404030301010803" pitchFamily="18" charset="0"/>
            </a:endParaRPr>
          </a:p>
        </p:txBody>
      </p:sp>
      <p:sp>
        <p:nvSpPr>
          <p:cNvPr id="7" name="Rectangle 6"/>
          <p:cNvSpPr/>
          <p:nvPr/>
        </p:nvSpPr>
        <p:spPr>
          <a:xfrm>
            <a:off x="4780675" y="6411724"/>
            <a:ext cx="4104456" cy="400110"/>
          </a:xfrm>
          <a:prstGeom prst="rect">
            <a:avLst/>
          </a:prstGeom>
        </p:spPr>
        <p:txBody>
          <a:bodyPr wrap="square">
            <a:spAutoFit/>
          </a:bodyPr>
          <a:lstStyle/>
          <a:p>
            <a:r>
              <a:rPr lang="en-GB" sz="2000" dirty="0" err="1">
                <a:latin typeface="Garamond" panose="02020404030301010803" pitchFamily="18" charset="0"/>
              </a:rPr>
              <a:t>D.G.Rossetti</a:t>
            </a:r>
            <a:r>
              <a:rPr lang="en-GB" sz="2000" dirty="0">
                <a:latin typeface="Garamond" panose="02020404030301010803" pitchFamily="18" charset="0"/>
              </a:rPr>
              <a:t>, </a:t>
            </a:r>
            <a:r>
              <a:rPr lang="en-GB" sz="2000" dirty="0" smtClean="0">
                <a:latin typeface="Garamond" panose="02020404030301010803" pitchFamily="18" charset="0"/>
              </a:rPr>
              <a:t>ill. to </a:t>
            </a:r>
            <a:r>
              <a:rPr lang="en-GB" sz="2000" i="1" dirty="0">
                <a:latin typeface="Garamond" panose="02020404030301010803" pitchFamily="18" charset="0"/>
              </a:rPr>
              <a:t>Goblin Market </a:t>
            </a:r>
            <a:r>
              <a:rPr lang="en-GB" sz="2000" dirty="0">
                <a:latin typeface="Garamond" panose="02020404030301010803" pitchFamily="18" charset="0"/>
              </a:rPr>
              <a:t>1862 </a:t>
            </a:r>
          </a:p>
        </p:txBody>
      </p:sp>
    </p:spTree>
    <p:extLst>
      <p:ext uri="{BB962C8B-B14F-4D97-AF65-F5344CB8AC3E}">
        <p14:creationId xmlns:p14="http://schemas.microsoft.com/office/powerpoint/2010/main" val="3608988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63272" cy="1143000"/>
          </a:xfrm>
        </p:spPr>
        <p:txBody>
          <a:bodyPr/>
          <a:lstStyle/>
          <a:p>
            <a:r>
              <a:rPr lang="en-GB" sz="4000" kern="1200" dirty="0">
                <a:latin typeface="Felix Titling" panose="04060505060202020A04" pitchFamily="82" charset="0"/>
              </a:rPr>
              <a:t>Sentimentalising childhood</a:t>
            </a:r>
            <a:endParaRPr lang="en-GB" sz="4000" dirty="0"/>
          </a:p>
        </p:txBody>
      </p:sp>
      <p:sp>
        <p:nvSpPr>
          <p:cNvPr id="3" name="Content Placeholder 2"/>
          <p:cNvSpPr>
            <a:spLocks noGrp="1"/>
          </p:cNvSpPr>
          <p:nvPr>
            <p:ph idx="1"/>
          </p:nvPr>
        </p:nvSpPr>
        <p:spPr>
          <a:xfrm>
            <a:off x="5436096" y="1393453"/>
            <a:ext cx="3322712" cy="5433467"/>
          </a:xfrm>
        </p:spPr>
        <p:txBody>
          <a:bodyPr/>
          <a:lstStyle/>
          <a:p>
            <a:pPr marL="0" indent="0">
              <a:buNone/>
            </a:pPr>
            <a:r>
              <a:rPr lang="en-GB" sz="2400" kern="1200" dirty="0">
                <a:latin typeface="Garamond" pitchFamily="18" charset="0"/>
              </a:rPr>
              <a:t>She was dead. No sleep so beautiful and calm, so free from trace of pain, so fair to look upon. She seemed a creature fresh from the hand of God, and waiting for the breath of life; not one who has lived and suffered death ... Dear, gentle, patient, noble Nell was dead</a:t>
            </a:r>
            <a:r>
              <a:rPr lang="en-GB" sz="2400" kern="1200" dirty="0" smtClean="0">
                <a:latin typeface="Garamond" pitchFamily="18" charset="0"/>
              </a:rPr>
              <a:t>.</a:t>
            </a:r>
          </a:p>
          <a:p>
            <a:pPr marL="0" indent="0">
              <a:buNone/>
            </a:pPr>
            <a:r>
              <a:rPr lang="en-GB" sz="2400" kern="1200" dirty="0" smtClean="0">
                <a:latin typeface="Garamond" pitchFamily="18" charset="0"/>
              </a:rPr>
              <a:t>Charles Dickens, </a:t>
            </a:r>
            <a:r>
              <a:rPr lang="en-GB" sz="2400" i="1" kern="1200" dirty="0" smtClean="0">
                <a:latin typeface="Garamond" pitchFamily="18" charset="0"/>
              </a:rPr>
              <a:t>The Old Curiosity Shop, </a:t>
            </a:r>
            <a:r>
              <a:rPr lang="en-GB" sz="2400" kern="1200" dirty="0" smtClean="0">
                <a:latin typeface="Garamond" pitchFamily="18" charset="0"/>
              </a:rPr>
              <a:t>1841</a:t>
            </a:r>
            <a:endParaRPr lang="en-GB" sz="2400" kern="1200" dirty="0">
              <a:latin typeface="Garamond"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726" y="1988840"/>
            <a:ext cx="4958308" cy="3994193"/>
          </a:xfrm>
          <a:prstGeom prst="rect">
            <a:avLst/>
          </a:prstGeom>
        </p:spPr>
      </p:pic>
    </p:spTree>
    <p:extLst>
      <p:ext uri="{BB962C8B-B14F-4D97-AF65-F5344CB8AC3E}">
        <p14:creationId xmlns:p14="http://schemas.microsoft.com/office/powerpoint/2010/main" val="1032910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28" y="5678488"/>
            <a:ext cx="6264696" cy="1179512"/>
          </a:xfrm>
        </p:spPr>
        <p:txBody>
          <a:bodyPr>
            <a:normAutofit/>
          </a:bodyPr>
          <a:lstStyle/>
          <a:p>
            <a:r>
              <a:rPr lang="en-GB" sz="2400" kern="1200" dirty="0">
                <a:latin typeface="Felix Titling" panose="04060505060202020A04" pitchFamily="82" charset="0"/>
                <a:ea typeface="+mn-ea"/>
                <a:cs typeface="+mn-cs"/>
              </a:rPr>
              <a:t>Sentimentalising </a:t>
            </a:r>
            <a:r>
              <a:rPr lang="en-GB" sz="2400" kern="1200" dirty="0" smtClean="0">
                <a:latin typeface="Felix Titling" panose="04060505060202020A04" pitchFamily="82" charset="0"/>
                <a:ea typeface="+mn-ea"/>
                <a:cs typeface="+mn-cs"/>
              </a:rPr>
              <a:t>childhood </a:t>
            </a:r>
            <a:r>
              <a:rPr lang="en-GB" sz="2400" kern="1200" dirty="0" smtClean="0">
                <a:latin typeface="Felix Titling" panose="04060505060202020A04" pitchFamily="82" charset="0"/>
                <a:ea typeface="+mn-ea"/>
                <a:cs typeface="+mn-cs"/>
              </a:rPr>
              <a:t/>
            </a:r>
            <a:br>
              <a:rPr lang="en-GB" sz="2400" kern="1200" dirty="0" smtClean="0">
                <a:latin typeface="Felix Titling" panose="04060505060202020A04" pitchFamily="82" charset="0"/>
                <a:ea typeface="+mn-ea"/>
                <a:cs typeface="+mn-cs"/>
              </a:rPr>
            </a:br>
            <a:r>
              <a:rPr lang="en-GB" sz="2400" kern="1200" dirty="0" smtClean="0">
                <a:latin typeface="Felix Titling" panose="04060505060202020A04" pitchFamily="82" charset="0"/>
                <a:ea typeface="+mn-ea"/>
                <a:cs typeface="+mn-cs"/>
              </a:rPr>
              <a:t>fairies </a:t>
            </a:r>
            <a:r>
              <a:rPr lang="en-GB" sz="2400" kern="1200" dirty="0" smtClean="0">
                <a:latin typeface="Felix Titling" panose="04060505060202020A04" pitchFamily="82" charset="0"/>
                <a:ea typeface="+mn-ea"/>
                <a:cs typeface="+mn-cs"/>
              </a:rPr>
              <a:t>&amp;nature  </a:t>
            </a:r>
            <a:endParaRPr lang="en-GB" sz="2400" kern="1200" dirty="0">
              <a:latin typeface="Felix Titling" panose="04060505060202020A04" pitchFamily="82" charset="0"/>
              <a:ea typeface="+mn-ea"/>
              <a:cs typeface="+mn-cs"/>
            </a:endParaRPr>
          </a:p>
        </p:txBody>
      </p:sp>
      <p:sp>
        <p:nvSpPr>
          <p:cNvPr id="7" name="Rectangle 6"/>
          <p:cNvSpPr/>
          <p:nvPr/>
        </p:nvSpPr>
        <p:spPr>
          <a:xfrm>
            <a:off x="6031329" y="510391"/>
            <a:ext cx="2160240" cy="1015663"/>
          </a:xfrm>
          <a:prstGeom prst="rect">
            <a:avLst/>
          </a:prstGeom>
        </p:spPr>
        <p:txBody>
          <a:bodyPr wrap="square">
            <a:spAutoFit/>
          </a:bodyPr>
          <a:lstStyle/>
          <a:p>
            <a:r>
              <a:rPr lang="en-GB" dirty="0"/>
              <a:t> </a:t>
            </a:r>
            <a:r>
              <a:rPr lang="en-GB" sz="2000" dirty="0">
                <a:latin typeface="Garamond" panose="02020404030301010803" pitchFamily="18" charset="0"/>
              </a:rPr>
              <a:t>John </a:t>
            </a:r>
            <a:r>
              <a:rPr lang="en-GB" sz="2000" dirty="0" err="1">
                <a:latin typeface="Garamond" panose="02020404030301010803" pitchFamily="18" charset="0"/>
              </a:rPr>
              <a:t>Anster</a:t>
            </a:r>
            <a:r>
              <a:rPr lang="en-GB" sz="2000" dirty="0">
                <a:latin typeface="Garamond" panose="02020404030301010803" pitchFamily="18" charset="0"/>
              </a:rPr>
              <a:t> Fitzgerald, </a:t>
            </a:r>
            <a:r>
              <a:rPr lang="en-GB" sz="2000" i="1" dirty="0">
                <a:latin typeface="Garamond" panose="02020404030301010803" pitchFamily="18" charset="0"/>
              </a:rPr>
              <a:t>Chase of the White Mice</a:t>
            </a:r>
            <a:r>
              <a:rPr lang="en-GB" sz="2000" dirty="0">
                <a:latin typeface="Garamond" panose="02020404030301010803" pitchFamily="18" charset="0"/>
              </a:rPr>
              <a:t>, 1864 </a:t>
            </a:r>
          </a:p>
        </p:txBody>
      </p:sp>
      <p:pic>
        <p:nvPicPr>
          <p:cNvPr id="9"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6167921" y="3629769"/>
            <a:ext cx="2808312" cy="2671107"/>
          </a:xfrm>
          <a:prstGeom prst="rect">
            <a:avLst/>
          </a:prstGeom>
          <a:noFill/>
          <a:ln w="9525">
            <a:noFill/>
            <a:miter lim="800000"/>
            <a:headEnd/>
            <a:tailEnd/>
          </a:ln>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860" y="476672"/>
            <a:ext cx="5419769" cy="5201816"/>
          </a:xfrm>
          <a:prstGeom prst="rect">
            <a:avLst/>
          </a:prstGeom>
        </p:spPr>
      </p:pic>
      <p:sp>
        <p:nvSpPr>
          <p:cNvPr id="11" name="Rectangle 10"/>
          <p:cNvSpPr/>
          <p:nvPr/>
        </p:nvSpPr>
        <p:spPr>
          <a:xfrm>
            <a:off x="6623379" y="6300876"/>
            <a:ext cx="2276585" cy="400110"/>
          </a:xfrm>
          <a:prstGeom prst="rect">
            <a:avLst/>
          </a:prstGeom>
        </p:spPr>
        <p:txBody>
          <a:bodyPr wrap="none">
            <a:spAutoFit/>
          </a:bodyPr>
          <a:lstStyle/>
          <a:p>
            <a:r>
              <a:rPr lang="en-GB" sz="2000" dirty="0" smtClean="0">
                <a:latin typeface="Garamond" panose="02020404030301010803" pitchFamily="18" charset="0"/>
              </a:rPr>
              <a:t>Christmas card, 1883</a:t>
            </a:r>
            <a:endParaRPr lang="en-GB" sz="2000" dirty="0"/>
          </a:p>
        </p:txBody>
      </p:sp>
    </p:spTree>
    <p:extLst>
      <p:ext uri="{BB962C8B-B14F-4D97-AF65-F5344CB8AC3E}">
        <p14:creationId xmlns:p14="http://schemas.microsoft.com/office/powerpoint/2010/main" val="4145203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1090</TotalTime>
  <Words>1219</Words>
  <Application>Microsoft Office PowerPoint</Application>
  <PresentationFormat>On-screen Show (4:3)</PresentationFormat>
  <Paragraphs>92</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Joshua Reynolds Miss Crewe 1775</vt:lpstr>
      <vt:lpstr>PowerPoint Presentation</vt:lpstr>
      <vt:lpstr>THE MIDDLE-CLASS FAMILY: IDEOLOGY OF CHILD-CENTREDNESS</vt:lpstr>
      <vt:lpstr>Joshua Reynolds George Clive and his family with an Indian maid. 1765</vt:lpstr>
      <vt:lpstr>Wright of Derby Sarah Carver and her daughter Sarah,  1769-70</vt:lpstr>
      <vt:lpstr>The child as locus of wonder for the adult</vt:lpstr>
      <vt:lpstr>Thomas Gainsborough, The Painter's Daughters Chasing A Butterfly 1756</vt:lpstr>
      <vt:lpstr>Sir William Beechey, Sir Francis Ford's Children giving a Coin to a Beggar Boy (1793),</vt:lpstr>
      <vt:lpstr>PowerPoint Presentation</vt:lpstr>
      <vt:lpstr>Reynolds Lady Elizabeth Delme and Her Children, 1780</vt:lpstr>
      <vt:lpstr>The idiot boy 1798</vt:lpstr>
      <vt:lpstr>Gainsborough,  Girl with Pigs, 1782</vt:lpstr>
      <vt:lpstr>PowerPoint Presentation</vt:lpstr>
      <vt:lpstr>Romantic children: FREEDOM &amp; NATURE</vt:lpstr>
      <vt:lpstr>PowerPoint Presentation</vt:lpstr>
      <vt:lpstr>The victorians: Children and a violent adult world</vt:lpstr>
      <vt:lpstr>Sentimentalising childhood</vt:lpstr>
      <vt:lpstr>Sentimentalising childhood  fairies &amp;nature  </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Administrator</cp:lastModifiedBy>
  <cp:revision>41</cp:revision>
  <cp:lastPrinted>2018-02-23T11:02:42Z</cp:lastPrinted>
  <dcterms:created xsi:type="dcterms:W3CDTF">2003-10-27T10:32:54Z</dcterms:created>
  <dcterms:modified xsi:type="dcterms:W3CDTF">2018-02-23T11:07:30Z</dcterms:modified>
</cp:coreProperties>
</file>