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Lst>
  <p:sldSz cy="5143500" cx="9144000"/>
  <p:notesSz cx="6858000" cy="9144000"/>
  <p:embeddedFontLst>
    <p:embeddedFont>
      <p:font typeface="Nunito"/>
      <p:regular r:id="rId7"/>
      <p:bold r:id="rId8"/>
      <p:italic r:id="rId9"/>
      <p:boldItalic r:id="rId10"/>
    </p:embeddedFont>
    <p:embeddedFont>
      <p:font typeface="Comfortaa"/>
      <p:regular r:id="rId11"/>
      <p:bold r:id="rId1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1" Type="http://schemas.openxmlformats.org/officeDocument/2006/relationships/font" Target="fonts/Comfortaa-regular.fntdata"/><Relationship Id="rId10" Type="http://schemas.openxmlformats.org/officeDocument/2006/relationships/font" Target="fonts/Nunito-boldItalic.fntdata"/><Relationship Id="rId12" Type="http://schemas.openxmlformats.org/officeDocument/2006/relationships/font" Target="fonts/Comfortaa-bold.fntdata"/><Relationship Id="rId9" Type="http://schemas.openxmlformats.org/officeDocument/2006/relationships/font" Target="fonts/Nuni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font" Target="fonts/Nunito-regular.fntdata"/><Relationship Id="rId8" Type="http://schemas.openxmlformats.org/officeDocument/2006/relationships/font" Target="fonts/Nunito-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2" name="Google Shape;5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a:noFill/>
          <a:ln>
            <a:noFill/>
          </a:ln>
        </p:spPr>
        <p:txBody>
          <a:bodyPr anchorCtr="0" anchor="t" bIns="91425" lIns="91425" spcFirstLastPara="1" rIns="91425" wrap="square" tIns="91425">
            <a:norm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7" name="Google Shape;37;p9"/>
          <p:cNvSpPr txBox="1"/>
          <p:nvPr>
            <p:ph type="title"/>
          </p:nvPr>
        </p:nvSpPr>
        <p:spPr>
          <a:xfrm>
            <a:off x="265500" y="1233175"/>
            <a:ext cx="4045200" cy="14823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a:noFill/>
          <a:ln>
            <a:noFill/>
          </a:ln>
        </p:spPr>
        <p:txBody>
          <a:bodyPr anchorCtr="0" anchor="ctr"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a:noFill/>
          <a:ln>
            <a:noFill/>
          </a:ln>
        </p:spPr>
        <p:txBody>
          <a:bodyPr anchorCtr="0" anchor="t" bIns="91425" lIns="91425" spcFirstLastPara="1" rIns="91425" wrap="square" tIns="91425">
            <a:normAutofit/>
          </a:bodyPr>
          <a:lstStyle>
            <a:lvl1pPr indent="-342900" lvl="0" marL="457200" algn="ctr">
              <a:lnSpc>
                <a:spcPct val="115000"/>
              </a:lnSpc>
              <a:spcBef>
                <a:spcPts val="0"/>
              </a:spcBef>
              <a:spcAft>
                <a:spcPts val="0"/>
              </a:spcAft>
              <a:buSzPts val="1800"/>
              <a:buChar char="●"/>
              <a:defRPr/>
            </a:lvl1pPr>
            <a:lvl2pPr indent="-317500" lvl="1" marL="914400" algn="ctr">
              <a:lnSpc>
                <a:spcPct val="115000"/>
              </a:lnSpc>
              <a:spcBef>
                <a:spcPts val="0"/>
              </a:spcBef>
              <a:spcAft>
                <a:spcPts val="0"/>
              </a:spcAft>
              <a:buSzPts val="1400"/>
              <a:buChar char="○"/>
              <a:defRPr/>
            </a:lvl2pPr>
            <a:lvl3pPr indent="-317500" lvl="2" marL="1371600" algn="ctr">
              <a:lnSpc>
                <a:spcPct val="115000"/>
              </a:lnSpc>
              <a:spcBef>
                <a:spcPts val="0"/>
              </a:spcBef>
              <a:spcAft>
                <a:spcPts val="0"/>
              </a:spcAft>
              <a:buSzPts val="1400"/>
              <a:buChar char="■"/>
              <a:defRPr/>
            </a:lvl3pPr>
            <a:lvl4pPr indent="-317500" lvl="3" marL="1828800" algn="ctr">
              <a:lnSpc>
                <a:spcPct val="115000"/>
              </a:lnSpc>
              <a:spcBef>
                <a:spcPts val="0"/>
              </a:spcBef>
              <a:spcAft>
                <a:spcPts val="0"/>
              </a:spcAft>
              <a:buSzPts val="1400"/>
              <a:buChar char="●"/>
              <a:defRPr/>
            </a:lvl4pPr>
            <a:lvl5pPr indent="-317500" lvl="4" marL="2286000" algn="ctr">
              <a:lnSpc>
                <a:spcPct val="115000"/>
              </a:lnSpc>
              <a:spcBef>
                <a:spcPts val="0"/>
              </a:spcBef>
              <a:spcAft>
                <a:spcPts val="0"/>
              </a:spcAft>
              <a:buSzPts val="1400"/>
              <a:buChar char="○"/>
              <a:defRPr/>
            </a:lvl5pPr>
            <a:lvl6pPr indent="-317500" lvl="5" marL="2743200" algn="ctr">
              <a:lnSpc>
                <a:spcPct val="115000"/>
              </a:lnSpc>
              <a:spcBef>
                <a:spcPts val="0"/>
              </a:spcBef>
              <a:spcAft>
                <a:spcPts val="0"/>
              </a:spcAft>
              <a:buSzPts val="1400"/>
              <a:buChar char="■"/>
              <a:defRPr/>
            </a:lvl6pPr>
            <a:lvl7pPr indent="-317500" lvl="6" marL="3200400" algn="ctr">
              <a:lnSpc>
                <a:spcPct val="115000"/>
              </a:lnSpc>
              <a:spcBef>
                <a:spcPts val="0"/>
              </a:spcBef>
              <a:spcAft>
                <a:spcPts val="0"/>
              </a:spcAft>
              <a:buSzPts val="1400"/>
              <a:buChar char="●"/>
              <a:defRPr/>
            </a:lvl7pPr>
            <a:lvl8pPr indent="-317500" lvl="7" marL="3657600" algn="ctr">
              <a:lnSpc>
                <a:spcPct val="115000"/>
              </a:lnSpc>
              <a:spcBef>
                <a:spcPts val="0"/>
              </a:spcBef>
              <a:spcAft>
                <a:spcPts val="0"/>
              </a:spcAft>
              <a:buSzPts val="1400"/>
              <a:buChar char="○"/>
              <a:defRPr/>
            </a:lvl8pPr>
            <a:lvl9pPr indent="-317500" lvl="8" marL="4114800" algn="ctr">
              <a:lnSpc>
                <a:spcPct val="115000"/>
              </a:lnSpc>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marR="0" rtl="0" algn="l">
              <a:lnSpc>
                <a:spcPct val="115000"/>
              </a:lnSpc>
              <a:spcBef>
                <a:spcPts val="0"/>
              </a:spcBef>
              <a:spcAft>
                <a:spcPts val="0"/>
              </a:spcAft>
              <a:buClr>
                <a:schemeClr val="dk2"/>
              </a:buClr>
              <a:buSzPts val="1800"/>
              <a:buFont typeface="Arial"/>
              <a:buChar char="●"/>
              <a:defRPr b="0" i="0" sz="1800" u="none" cap="none" strike="noStrike">
                <a:solidFill>
                  <a:schemeClr val="dk2"/>
                </a:solidFill>
                <a:latin typeface="Arial"/>
                <a:ea typeface="Arial"/>
                <a:cs typeface="Arial"/>
                <a:sym typeface="Arial"/>
              </a:defRPr>
            </a:lvl1pPr>
            <a:lvl2pPr indent="-317500" lvl="1" marL="914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2pPr>
            <a:lvl3pPr indent="-317500" lvl="2" marL="1371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3pPr>
            <a:lvl4pPr indent="-317500" lvl="3" marL="1828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4pPr>
            <a:lvl5pPr indent="-317500" lvl="4" marL="22860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5pPr>
            <a:lvl6pPr indent="-317500" lvl="5" marL="27432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6pPr>
            <a:lvl7pPr indent="-317500" lvl="6" marL="32004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7pPr>
            <a:lvl8pPr indent="-317500" lvl="7" marL="36576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8pPr>
            <a:lvl9pPr indent="-317500" lvl="8" marL="4114800" marR="0" rtl="0" algn="l">
              <a:lnSpc>
                <a:spcPct val="115000"/>
              </a:lnSpc>
              <a:spcBef>
                <a:spcPts val="0"/>
              </a:spcBef>
              <a:spcAft>
                <a:spcPts val="0"/>
              </a:spcAft>
              <a:buClr>
                <a:schemeClr val="dk2"/>
              </a:buClr>
              <a:buSzPts val="1400"/>
              <a:buFont typeface="Arial"/>
              <a:buChar char="■"/>
              <a:defRPr b="0" i="0" sz="1400" u="none" cap="none" strike="noStrike">
                <a:solidFill>
                  <a:schemeClr val="dk2"/>
                </a:solidFill>
                <a:latin typeface="Arial"/>
                <a:ea typeface="Arial"/>
                <a:cs typeface="Arial"/>
                <a:sym typeface="Aria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hyperlink" Target="https://moodle.uwtsd.ac.uk/course/view.php?id=1949" TargetMode="External"/><Relationship Id="rId4" Type="http://schemas.openxmlformats.org/officeDocument/2006/relationships/hyperlink" Target="https://moodle.uwtsd.ac.uk/course/view.php?id=1949" TargetMode="External"/><Relationship Id="rId5"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DFE9FB"/>
            </a:gs>
            <a:gs pos="100000">
              <a:srgbClr val="6E9BE7"/>
            </a:gs>
          </a:gsLst>
          <a:path path="circle">
            <a:fillToRect b="50%" l="50%" r="50%" t="50%"/>
          </a:path>
          <a:tileRect/>
        </a:gradFill>
      </p:bgPr>
    </p:bg>
    <p:spTree>
      <p:nvGrpSpPr>
        <p:cNvPr id="53" name="Shape 53"/>
        <p:cNvGrpSpPr/>
        <p:nvPr/>
      </p:nvGrpSpPr>
      <p:grpSpPr>
        <a:xfrm>
          <a:off x="0" y="0"/>
          <a:ext cx="0" cy="0"/>
          <a:chOff x="0" y="0"/>
          <a:chExt cx="0" cy="0"/>
        </a:xfrm>
      </p:grpSpPr>
      <p:sp>
        <p:nvSpPr>
          <p:cNvPr id="54" name="Google Shape;54;p13"/>
          <p:cNvSpPr/>
          <p:nvPr/>
        </p:nvSpPr>
        <p:spPr>
          <a:xfrm>
            <a:off x="53025" y="16875"/>
            <a:ext cx="2023200" cy="987600"/>
          </a:xfrm>
          <a:prstGeom prst="rect">
            <a:avLst/>
          </a:prstGeom>
          <a:gradFill>
            <a:gsLst>
              <a:gs pos="0">
                <a:srgbClr val="FDECDB"/>
              </a:gs>
              <a:gs pos="100000">
                <a:srgbClr val="F0A963"/>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chemeClr val="dk1"/>
              </a:buClr>
              <a:buSzPts val="1100"/>
              <a:buFont typeface="Arial"/>
              <a:buNone/>
            </a:pPr>
            <a:r>
              <a:t/>
            </a:r>
            <a:endParaRPr b="1" i="1" sz="700" u="none" cap="none" strike="noStrike">
              <a:solidFill>
                <a:schemeClr val="dk1"/>
              </a:solidFill>
              <a:latin typeface="Comfortaa"/>
              <a:ea typeface="Comfortaa"/>
              <a:cs typeface="Comfortaa"/>
              <a:sym typeface="Comfortaa"/>
            </a:endParaRPr>
          </a:p>
          <a:p>
            <a:pPr indent="0" lvl="0" marL="0" marR="0" rtl="0" algn="ctr">
              <a:lnSpc>
                <a:spcPct val="100000"/>
              </a:lnSpc>
              <a:spcBef>
                <a:spcPts val="0"/>
              </a:spcBef>
              <a:spcAft>
                <a:spcPts val="0"/>
              </a:spcAft>
              <a:buClr>
                <a:schemeClr val="dk1"/>
              </a:buClr>
              <a:buSzPts val="1100"/>
              <a:buFont typeface="Arial"/>
              <a:buNone/>
            </a:pPr>
            <a:r>
              <a:rPr b="1" i="1" lang="en-GB" sz="700" u="none" cap="none" strike="noStrike">
                <a:latin typeface="Comfortaa"/>
                <a:ea typeface="Comfortaa"/>
                <a:cs typeface="Comfortaa"/>
                <a:sym typeface="Comfortaa"/>
              </a:rPr>
              <a:t>ALN Legislation in Wales.</a:t>
            </a:r>
            <a:endParaRPr b="1" i="1" sz="700" u="none" cap="none" strike="noStrike">
              <a:latin typeface="Comfortaa"/>
              <a:ea typeface="Comfortaa"/>
              <a:cs typeface="Comfortaa"/>
              <a:sym typeface="Comfortaa"/>
            </a:endParaRPr>
          </a:p>
          <a:p>
            <a:pPr indent="0" lvl="0" marL="0" marR="0" rtl="0" algn="ctr">
              <a:lnSpc>
                <a:spcPct val="100000"/>
              </a:lnSpc>
              <a:spcBef>
                <a:spcPts val="0"/>
              </a:spcBef>
              <a:spcAft>
                <a:spcPts val="0"/>
              </a:spcAft>
              <a:buClr>
                <a:schemeClr val="dk1"/>
              </a:buClr>
              <a:buSzPts val="1100"/>
              <a:buFont typeface="Arial"/>
              <a:buNone/>
            </a:pPr>
            <a:r>
              <a:rPr b="1" i="1" lang="en-GB" sz="700" u="none" cap="none" strike="noStrike">
                <a:latin typeface="Comfortaa"/>
                <a:ea typeface="Comfortaa"/>
                <a:cs typeface="Comfortaa"/>
                <a:sym typeface="Comfortaa"/>
              </a:rPr>
              <a:t>Elisha Jane Jones   </a:t>
            </a:r>
            <a:endParaRPr b="1" i="1" sz="700" u="none" cap="none" strike="noStrike">
              <a:latin typeface="Comfortaa"/>
              <a:ea typeface="Comfortaa"/>
              <a:cs typeface="Comfortaa"/>
              <a:sym typeface="Comfortaa"/>
            </a:endParaRPr>
          </a:p>
          <a:p>
            <a:pPr indent="0" lvl="0" marL="0" marR="0" rtl="0" algn="ctr">
              <a:lnSpc>
                <a:spcPct val="100000"/>
              </a:lnSpc>
              <a:spcBef>
                <a:spcPts val="0"/>
              </a:spcBef>
              <a:spcAft>
                <a:spcPts val="0"/>
              </a:spcAft>
              <a:buClr>
                <a:schemeClr val="dk1"/>
              </a:buClr>
              <a:buSzPts val="1100"/>
              <a:buFont typeface="Arial"/>
              <a:buNone/>
            </a:pPr>
            <a:r>
              <a:rPr b="1" i="1" lang="en-GB" sz="700" u="none" cap="none" strike="noStrike">
                <a:latin typeface="Comfortaa"/>
                <a:ea typeface="Comfortaa"/>
                <a:cs typeface="Comfortaa"/>
                <a:sym typeface="Comfortaa"/>
              </a:rPr>
              <a:t>Student Number: 1807809 </a:t>
            </a:r>
            <a:endParaRPr b="1" i="1" sz="700" u="none" cap="none" strike="noStrike">
              <a:latin typeface="Comfortaa"/>
              <a:ea typeface="Comfortaa"/>
              <a:cs typeface="Comfortaa"/>
              <a:sym typeface="Comfortaa"/>
            </a:endParaRPr>
          </a:p>
          <a:p>
            <a:pPr indent="0" lvl="0" marL="0" marR="0" rtl="0" algn="ctr">
              <a:lnSpc>
                <a:spcPct val="100000"/>
              </a:lnSpc>
              <a:spcBef>
                <a:spcPts val="0"/>
              </a:spcBef>
              <a:spcAft>
                <a:spcPts val="0"/>
              </a:spcAft>
              <a:buClr>
                <a:schemeClr val="dk1"/>
              </a:buClr>
              <a:buSzPts val="1100"/>
              <a:buFont typeface="Arial"/>
              <a:buNone/>
            </a:pPr>
            <a:r>
              <a:rPr b="1" i="1" lang="en-GB" sz="700" u="none" cap="none" strike="noStrike">
                <a:latin typeface="Comfortaa"/>
                <a:ea typeface="Comfortaa"/>
                <a:cs typeface="Comfortaa"/>
                <a:sym typeface="Comfortaa"/>
              </a:rPr>
              <a:t>Module Code: </a:t>
            </a:r>
            <a:r>
              <a:rPr b="1" i="1" lang="en-GB" sz="700" u="none" cap="none" strike="noStrike">
                <a:uFill>
                  <a:noFill/>
                </a:uFill>
                <a:latin typeface="Comfortaa"/>
                <a:ea typeface="Comfortaa"/>
                <a:cs typeface="Comfortaa"/>
                <a:sym typeface="Comfortaa"/>
                <a:hlinkClick r:id="rId3"/>
              </a:rPr>
              <a:t>Plant ag anghenion cymorth ychwanegol: cynhwysiant, eiriolaeth a thegwch/Children with additional support needs: inclusion, advocacy and equity (EAEE6002/C)</a:t>
            </a:r>
            <a:endParaRPr b="1" i="1" sz="700" u="none" cap="none" strike="noStrike">
              <a:uFill>
                <a:noFill/>
              </a:uFill>
              <a:latin typeface="Comfortaa"/>
              <a:ea typeface="Comfortaa"/>
              <a:cs typeface="Comfortaa"/>
              <a:sym typeface="Comfortaa"/>
              <a:hlinkClick r:id="rId4"/>
            </a:endParaRPr>
          </a:p>
          <a:p>
            <a:pPr indent="0" lvl="0" marL="0" marR="0" rtl="0" algn="l">
              <a:lnSpc>
                <a:spcPct val="100000"/>
              </a:lnSpc>
              <a:spcBef>
                <a:spcPts val="0"/>
              </a:spcBef>
              <a:spcAft>
                <a:spcPts val="0"/>
              </a:spcAft>
              <a:buClr>
                <a:schemeClr val="dk1"/>
              </a:buClr>
              <a:buSzPts val="1100"/>
              <a:buFont typeface="Arial"/>
              <a:buNone/>
            </a:pPr>
            <a:r>
              <a:t/>
            </a:r>
            <a:endParaRPr b="0" i="0" sz="1400" u="none" cap="none" strike="noStrike">
              <a:latin typeface="Arial"/>
              <a:ea typeface="Arial"/>
              <a:cs typeface="Arial"/>
              <a:sym typeface="Arial"/>
            </a:endParaRPr>
          </a:p>
        </p:txBody>
      </p:sp>
      <p:sp>
        <p:nvSpPr>
          <p:cNvPr id="55" name="Google Shape;55;p13"/>
          <p:cNvSpPr/>
          <p:nvPr/>
        </p:nvSpPr>
        <p:spPr>
          <a:xfrm>
            <a:off x="3867200" y="16875"/>
            <a:ext cx="1557000" cy="2272800"/>
          </a:xfrm>
          <a:prstGeom prst="rect">
            <a:avLst/>
          </a:prstGeom>
          <a:gradFill>
            <a:gsLst>
              <a:gs pos="0">
                <a:srgbClr val="FFF6DB"/>
              </a:gs>
              <a:gs pos="100000">
                <a:srgbClr val="FAD25C"/>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rgbClr val="000000"/>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rgbClr val="000000"/>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rPr b="1" i="0" lang="en-GB" sz="800" u="sng" cap="none" strike="noStrike">
                <a:solidFill>
                  <a:srgbClr val="000000"/>
                </a:solidFill>
                <a:latin typeface="Calibri"/>
                <a:ea typeface="Calibri"/>
                <a:cs typeface="Calibri"/>
                <a:sym typeface="Calibri"/>
              </a:rPr>
              <a:t>Introduction:</a:t>
            </a:r>
            <a:endParaRPr b="1" i="0" sz="800" u="sng" cap="none" strike="noStrike">
              <a:solidFill>
                <a:srgbClr val="000000"/>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rPr b="0" i="0" lang="en-GB" sz="800" u="none" cap="none" strike="noStrike">
                <a:solidFill>
                  <a:srgbClr val="000000"/>
                </a:solidFill>
                <a:latin typeface="Calibri"/>
                <a:ea typeface="Calibri"/>
                <a:cs typeface="Calibri"/>
                <a:sym typeface="Calibri"/>
              </a:rPr>
              <a:t>ALN Legislation in Wales is a legislation passed in 2018. The Welsh Government (2018) designed to transform and expand the chances of these children having a thriving future with more opportunities. This programme is in place to educate children and young people aged 0-25 who have ALN. The ALN act is designed to help children with additional learning needs to thrive to have a fulfilled future.  The Welsh Government (2018) discusses how we can implement this into nurseries and schools</a:t>
            </a:r>
            <a:endParaRPr b="0" i="0" sz="800" u="none" cap="none" strike="noStrike">
              <a:solidFill>
                <a:srgbClr val="000000"/>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rPr b="0" i="0" lang="en-GB" sz="700" u="none" cap="none" strike="noStrike">
                <a:solidFill>
                  <a:srgbClr val="000000"/>
                </a:solidFill>
                <a:latin typeface="Comfortaa"/>
                <a:ea typeface="Comfortaa"/>
                <a:cs typeface="Comfortaa"/>
                <a:sym typeface="Comfortaa"/>
              </a:rPr>
              <a:t>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333333"/>
              </a:solidFill>
              <a:latin typeface="Nunito"/>
              <a:ea typeface="Nunito"/>
              <a:cs typeface="Nunito"/>
              <a:sym typeface="Nunito"/>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333333"/>
              </a:solidFill>
              <a:latin typeface="Nunito"/>
              <a:ea typeface="Nunito"/>
              <a:cs typeface="Nunito"/>
              <a:sym typeface="Nunito"/>
            </a:endParaRPr>
          </a:p>
          <a:p>
            <a:pPr indent="0" lvl="0" marL="0" marR="0" rtl="0" algn="l">
              <a:lnSpc>
                <a:spcPct val="100000"/>
              </a:lnSpc>
              <a:spcBef>
                <a:spcPts val="0"/>
              </a:spcBef>
              <a:spcAft>
                <a:spcPts val="0"/>
              </a:spcAft>
              <a:buClr>
                <a:srgbClr val="000000"/>
              </a:buClr>
              <a:buSzPts val="600"/>
              <a:buFont typeface="Arial"/>
              <a:buNone/>
            </a:pPr>
            <a:r>
              <a:t/>
            </a:r>
            <a:endParaRPr b="0" i="0" sz="600" u="none" cap="none" strike="noStrike">
              <a:solidFill>
                <a:srgbClr val="333333"/>
              </a:solidFill>
              <a:latin typeface="Nunito"/>
              <a:ea typeface="Nunito"/>
              <a:cs typeface="Nunito"/>
              <a:sym typeface="Nunito"/>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p:txBody>
      </p:sp>
      <p:sp>
        <p:nvSpPr>
          <p:cNvPr id="56" name="Google Shape;56;p13"/>
          <p:cNvSpPr/>
          <p:nvPr/>
        </p:nvSpPr>
        <p:spPr>
          <a:xfrm>
            <a:off x="53025" y="2449125"/>
            <a:ext cx="4161600" cy="2647500"/>
          </a:xfrm>
          <a:prstGeom prst="rect">
            <a:avLst/>
          </a:prstGeom>
          <a:gradFill>
            <a:gsLst>
              <a:gs pos="0">
                <a:srgbClr val="DCECD5"/>
              </a:gs>
              <a:gs pos="100000">
                <a:srgbClr val="93BC81"/>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800"/>
              <a:buFont typeface="Arial"/>
              <a:buNone/>
            </a:pPr>
            <a:r>
              <a:t/>
            </a:r>
            <a:endParaRPr b="1" i="0" sz="8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50"/>
              <a:buFont typeface="Arial"/>
              <a:buNone/>
            </a:pPr>
            <a:r>
              <a:t/>
            </a:r>
            <a:endParaRPr b="1" i="0" sz="75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50"/>
              <a:buFont typeface="Arial"/>
              <a:buNone/>
            </a:pPr>
            <a:r>
              <a:t/>
            </a:r>
            <a:endParaRPr b="1" i="0" sz="75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50"/>
              <a:buFont typeface="Arial"/>
              <a:buNone/>
            </a:pPr>
            <a:r>
              <a:t/>
            </a:r>
            <a:endParaRPr b="1" i="0" sz="75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50"/>
              <a:buFont typeface="Arial"/>
              <a:buNone/>
            </a:pPr>
            <a:r>
              <a:t/>
            </a:r>
            <a:endParaRPr b="1" i="0" sz="750" u="sng"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rPr b="1" i="0" lang="en-GB" sz="750" u="sng" cap="none" strike="noStrike">
                <a:solidFill>
                  <a:schemeClr val="dk1"/>
                </a:solidFill>
                <a:latin typeface="Calibri"/>
                <a:ea typeface="Calibri"/>
                <a:cs typeface="Calibri"/>
                <a:sym typeface="Calibri"/>
              </a:rPr>
              <a:t>Discussion point 2:</a:t>
            </a:r>
            <a:endParaRPr b="1" i="0" sz="750" u="sng"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750"/>
              <a:buFont typeface="Arial"/>
              <a:buNone/>
            </a:pPr>
            <a:r>
              <a:rPr b="0" i="0" lang="en-GB" sz="750" u="none" cap="none" strike="noStrike">
                <a:solidFill>
                  <a:schemeClr val="dk1"/>
                </a:solidFill>
                <a:latin typeface="Calibri"/>
                <a:ea typeface="Calibri"/>
                <a:cs typeface="Calibri"/>
                <a:sym typeface="Calibri"/>
              </a:rPr>
              <a:t>Moving on, how it  is possible to plan and deliver this kind of support for children with ALN? Council for disabled children (No date) discusses how setting when planning is improved it can impact the setting in a positive way. Settings need to be able to use their time in the day for planning and ensuring preparation so they are able to be together the correct approach to educate children with ALN. Snap Cymru (No date) discusses when the children begin with the setting they will benefit from the education that is being provided as early years practitioners have ensured they have improved their planning, assessing and how they do these activities in the setting.  Contact for families with disabled children (No date) looks at an approach that will be able to guide children with ALN. Children being able to access the support that is available to them. Having a plan in place for the children in the early years setting. Thinking about the support they will provide. Having a written plan in for the setting to look at and know what support they need to be able to put in place. Then putting them in to place by doing what has been proposed and ensuring it is reviewed so they know there's positives and negatives and see children's progress and see if the child is receiving the correct support.  Supporting this through providing adequate training is critical.  Staff in the setting will need to understand the importance of using an IDP in order for practitioners to be able to meet the child’s needs. This is definitely crucial to be able to deliver the appropriate support for the children. </a:t>
            </a:r>
            <a:endParaRPr b="0" i="0" sz="75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750"/>
              <a:buFont typeface="Arial"/>
              <a:buNone/>
            </a:pPr>
            <a:r>
              <a:rPr b="0" i="0" lang="en-GB" sz="750" u="none" cap="none" strike="noStrike">
                <a:solidFill>
                  <a:schemeClr val="dk1"/>
                </a:solidFill>
                <a:latin typeface="Calibri"/>
                <a:ea typeface="Calibri"/>
                <a:cs typeface="Calibri"/>
                <a:sym typeface="Calibri"/>
              </a:rPr>
              <a:t> Also the opportunity of having a IDP in place for the child will help guide them in the right direction in their education. One of the requirements for these changes to be implemented is that staff members of the early years settings could be trained in the appropriate courses so they can implement this. Including having funding and having resources are required. This may be a problem for some early years settings due to lack of funding. </a:t>
            </a:r>
            <a:endParaRPr b="0" i="0" sz="75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700"/>
              <a:buFont typeface="Arial"/>
              <a:buNone/>
            </a:pPr>
            <a:r>
              <a:t/>
            </a:r>
            <a:endParaRPr b="0" i="0" sz="7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t/>
            </a:r>
            <a:endParaRPr b="0" i="0" sz="7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chemeClr val="dk1"/>
              </a:solidFill>
              <a:highlight>
                <a:srgbClr val="FFFFFF"/>
              </a:highlight>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chemeClr val="dk1"/>
              </a:solidFill>
              <a:highlight>
                <a:srgbClr val="FFFFFF"/>
              </a:highlight>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chemeClr val="dk1"/>
              </a:solidFill>
              <a:highlight>
                <a:srgbClr val="FFFFFF"/>
              </a:highlight>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chemeClr val="dk1"/>
              </a:solidFill>
              <a:highlight>
                <a:srgbClr val="FFFFFF"/>
              </a:highlight>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chemeClr val="dk1"/>
              </a:solidFill>
              <a:highlight>
                <a:srgbClr val="FFFFFF"/>
              </a:highlight>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chemeClr val="dk1"/>
              </a:solidFill>
              <a:highlight>
                <a:srgbClr val="FFFFFF"/>
              </a:highlight>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chemeClr val="dk1"/>
              </a:solidFill>
              <a:highlight>
                <a:srgbClr val="FFFFFF"/>
              </a:highlight>
              <a:latin typeface="Calibri"/>
              <a:ea typeface="Calibri"/>
              <a:cs typeface="Calibri"/>
              <a:sym typeface="Calibri"/>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chemeClr val="dk1"/>
              </a:solidFill>
              <a:highlight>
                <a:srgbClr val="FFFFFF"/>
              </a:highlight>
              <a:latin typeface="Calibri"/>
              <a:ea typeface="Calibri"/>
              <a:cs typeface="Calibri"/>
              <a:sym typeface="Calibri"/>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p:txBody>
      </p:sp>
      <p:sp>
        <p:nvSpPr>
          <p:cNvPr id="57" name="Google Shape;57;p13"/>
          <p:cNvSpPr/>
          <p:nvPr/>
        </p:nvSpPr>
        <p:spPr>
          <a:xfrm>
            <a:off x="63650" y="1042375"/>
            <a:ext cx="3560400" cy="1308900"/>
          </a:xfrm>
          <a:prstGeom prst="rect">
            <a:avLst/>
          </a:prstGeom>
          <a:gradFill>
            <a:gsLst>
              <a:gs pos="0">
                <a:srgbClr val="DBD4EB"/>
              </a:gs>
              <a:gs pos="100000">
                <a:srgbClr val="9180BB"/>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800"/>
              <a:buFont typeface="Arial"/>
              <a:buNone/>
            </a:pPr>
            <a:r>
              <a:t/>
            </a:r>
            <a:endParaRPr b="0" i="0" sz="8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600"/>
              <a:buFont typeface="Arial"/>
              <a:buNone/>
            </a:pPr>
            <a:r>
              <a:t/>
            </a:r>
            <a:endParaRPr i="0" sz="700" u="none" cap="none" strike="noStrike">
              <a:solidFill>
                <a:srgbClr val="000000"/>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700"/>
              <a:buFont typeface="Arial"/>
              <a:buNone/>
            </a:pPr>
            <a:r>
              <a:rPr i="0" lang="en-GB" sz="700" u="sng" cap="none" strike="noStrike">
                <a:solidFill>
                  <a:schemeClr val="dk1"/>
                </a:solidFill>
                <a:latin typeface="Calibri"/>
                <a:ea typeface="Calibri"/>
                <a:cs typeface="Calibri"/>
                <a:sym typeface="Calibri"/>
              </a:rPr>
              <a:t>Discussion point 1:</a:t>
            </a:r>
            <a:endParaRPr i="0" sz="700" u="sng"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700"/>
              <a:buFont typeface="Arial"/>
              <a:buNone/>
            </a:pPr>
            <a:r>
              <a:rPr i="0" lang="en-GB" sz="700" u="none" cap="none" strike="noStrike">
                <a:solidFill>
                  <a:schemeClr val="dk1"/>
                </a:solidFill>
                <a:latin typeface="Calibri"/>
                <a:ea typeface="Calibri"/>
                <a:cs typeface="Calibri"/>
                <a:sym typeface="Calibri"/>
              </a:rPr>
              <a:t>During this discussion  the changes that are being implemented into the new ALN legislation will be reviewed which deals with on how children with additional needs will be supported. One of the changes is that all learners with ALN will be supported so that they are able to overcome their barriers so they can learn and have the chance to reach their full potential. The Welsh government (2020) looks at how important it is to have this legislation in place to be able to give the children with ALN the correct support they need. So this includes children having a completely inclusive education for all the children in Wales who have a form of ALN that need this support and this is what the welsh government aim to give these children.</a:t>
            </a:r>
            <a:endParaRPr i="0" sz="7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700"/>
              <a:buFont typeface="Arial"/>
              <a:buNone/>
            </a:pPr>
            <a:r>
              <a:rPr i="0" lang="en-GB" sz="700" u="none" cap="none" strike="noStrike">
                <a:solidFill>
                  <a:schemeClr val="dk1"/>
                </a:solidFill>
                <a:latin typeface="Calibri"/>
                <a:ea typeface="Calibri"/>
                <a:cs typeface="Calibri"/>
                <a:sym typeface="Calibri"/>
              </a:rPr>
              <a:t>Welsh Government (2020) are dedicated to creating a system where children are able to be to be seen for early intervention so they can receive the right support for their needs and have the opportunity to reach the best possible future available for them.</a:t>
            </a:r>
            <a:endParaRPr sz="700">
              <a:latin typeface="Calibri"/>
              <a:ea typeface="Calibri"/>
              <a:cs typeface="Calibri"/>
              <a:sym typeface="Calibri"/>
            </a:endParaRPr>
          </a:p>
          <a:p>
            <a:pPr indent="0" lvl="0" marL="0" marR="0" rtl="0" algn="l">
              <a:lnSpc>
                <a:spcPct val="100000"/>
              </a:lnSpc>
              <a:spcBef>
                <a:spcPts val="0"/>
              </a:spcBef>
              <a:spcAft>
                <a:spcPts val="0"/>
              </a:spcAft>
              <a:buClr>
                <a:schemeClr val="dk1"/>
              </a:buClr>
              <a:buSzPts val="700"/>
              <a:buFont typeface="Arial"/>
              <a:buNone/>
            </a:pPr>
            <a:r>
              <a:t/>
            </a:r>
            <a:endParaRPr sz="700">
              <a:latin typeface="Calibri"/>
              <a:ea typeface="Calibri"/>
              <a:cs typeface="Calibri"/>
              <a:sym typeface="Calibri"/>
            </a:endParaRPr>
          </a:p>
          <a:p>
            <a:pPr indent="0" lvl="0" marL="0" marR="0" rtl="0" algn="l">
              <a:lnSpc>
                <a:spcPct val="100000"/>
              </a:lnSpc>
              <a:spcBef>
                <a:spcPts val="0"/>
              </a:spcBef>
              <a:spcAft>
                <a:spcPts val="0"/>
              </a:spcAft>
              <a:buClr>
                <a:schemeClr val="dk1"/>
              </a:buClr>
              <a:buSzPts val="700"/>
              <a:buFont typeface="Arial"/>
              <a:buNone/>
            </a:pPr>
            <a:r>
              <a:t/>
            </a:r>
            <a:endParaRPr sz="700">
              <a:latin typeface="Calibri"/>
              <a:ea typeface="Calibri"/>
              <a:cs typeface="Calibri"/>
              <a:sym typeface="Calibri"/>
            </a:endParaRPr>
          </a:p>
          <a:p>
            <a:pPr indent="0" lvl="0" marL="0" marR="0" rtl="0" algn="l">
              <a:lnSpc>
                <a:spcPct val="100000"/>
              </a:lnSpc>
              <a:spcBef>
                <a:spcPts val="0"/>
              </a:spcBef>
              <a:spcAft>
                <a:spcPts val="0"/>
              </a:spcAft>
              <a:buClr>
                <a:srgbClr val="000000"/>
              </a:buClr>
              <a:buSzPts val="1400"/>
              <a:buFont typeface="Arial"/>
              <a:buNone/>
            </a:pPr>
            <a:r>
              <a:t/>
            </a:r>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8" name="Google Shape;58;p13"/>
          <p:cNvSpPr/>
          <p:nvPr/>
        </p:nvSpPr>
        <p:spPr>
          <a:xfrm>
            <a:off x="5558750" y="16875"/>
            <a:ext cx="3487800" cy="3277500"/>
          </a:xfrm>
          <a:prstGeom prst="rect">
            <a:avLst/>
          </a:prstGeom>
          <a:gradFill>
            <a:gsLst>
              <a:gs pos="0">
                <a:srgbClr val="F5D0D0"/>
              </a:gs>
              <a:gs pos="100000">
                <a:srgbClr val="D96868"/>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800"/>
              <a:buFont typeface="Arial"/>
              <a:buNone/>
            </a:pPr>
            <a:r>
              <a:t/>
            </a:r>
            <a:endParaRPr b="1" i="0" sz="8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800"/>
              <a:buFont typeface="Arial"/>
              <a:buNone/>
            </a:pPr>
            <a:r>
              <a:t/>
            </a:r>
            <a:endParaRPr b="1" i="0" sz="8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800"/>
              <a:buFont typeface="Arial"/>
              <a:buNone/>
            </a:pPr>
            <a:r>
              <a:t/>
            </a:r>
            <a:endParaRPr b="1" i="0" sz="8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800"/>
              <a:buFont typeface="Arial"/>
              <a:buNone/>
            </a:pPr>
            <a:r>
              <a:t/>
            </a:r>
            <a:endParaRPr b="1" i="0" sz="8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800"/>
              <a:buFont typeface="Arial"/>
              <a:buNone/>
            </a:pPr>
            <a:r>
              <a:t/>
            </a:r>
            <a:endParaRPr b="1" i="0" sz="8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800"/>
              <a:buFont typeface="Arial"/>
              <a:buNone/>
            </a:pPr>
            <a:r>
              <a:t/>
            </a:r>
            <a:endParaRPr b="1" i="0" sz="800" u="sng"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900"/>
              <a:buFont typeface="Arial"/>
              <a:buNone/>
            </a:pPr>
            <a:r>
              <a:t/>
            </a:r>
            <a:endParaRPr b="1" i="0" sz="900" u="sng"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rPr b="1" i="0" lang="en-GB" sz="900" u="sng" cap="none" strike="noStrike">
                <a:solidFill>
                  <a:schemeClr val="dk1"/>
                </a:solidFill>
                <a:latin typeface="Calibri"/>
                <a:ea typeface="Calibri"/>
                <a:cs typeface="Calibri"/>
                <a:sym typeface="Calibri"/>
              </a:rPr>
              <a:t>Discussion point 3:</a:t>
            </a:r>
            <a:endParaRPr b="1" i="0" sz="900" u="sng"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900"/>
              <a:buFont typeface="Arial"/>
              <a:buNone/>
            </a:pPr>
            <a:r>
              <a:rPr b="0" i="0" lang="en-GB" sz="900" u="none" cap="none" strike="noStrike">
                <a:solidFill>
                  <a:schemeClr val="dk1"/>
                </a:solidFill>
                <a:latin typeface="Calibri"/>
                <a:ea typeface="Calibri"/>
                <a:cs typeface="Calibri"/>
                <a:sym typeface="Calibri"/>
              </a:rPr>
              <a:t>For the final point, the focus will be on how important it is to identify ALN needs early on so that appropriate interventions can be put in place for the child’s future. The Council for disabled children (No date) looks at the importance of early years setting to be able to identify any types of cause for concern and how the setting kind of approach to identify and be able to respond to any kind of ALN, being put through early intervention. These include observations in the setting and tracking the child’s progress so that any kind of cause for concern can be noted. Observations are  crucial to undertake so that  the right kind of support can be identified for children who need it. This helps to ensure the voice of the child is considered. For example, Pembrokeshire County Council (No date) has an early intervention programme for children in the early years settings. These interventions are focused for children to have suspected ALN and this programme helps with developing their specific areas such as reading, writing and their communicating. It is aimed to track their develop and see if they will need the early intervention programme to support their needs. Staff members will need to understand the role intervention plays in supporting children with ALN. Staff will need to know as much as possible about what kinds of interventions are appropriate and relevant to support and help children and therefore should receive adequate training so that they can provide it.</a:t>
            </a:r>
            <a:endParaRPr b="0" i="0" sz="9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900"/>
              <a:buFont typeface="Arial"/>
              <a:buNone/>
            </a:pPr>
            <a:r>
              <a:t/>
            </a:r>
            <a:endParaRPr b="0" i="0" sz="9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500"/>
              <a:buFont typeface="Arial"/>
              <a:buNone/>
            </a:pPr>
            <a:r>
              <a:t/>
            </a:r>
            <a:endParaRPr b="0" i="0" sz="5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500"/>
              <a:buFont typeface="Arial"/>
              <a:buNone/>
            </a:pPr>
            <a:r>
              <a:t/>
            </a:r>
            <a:endParaRPr b="0" i="0" sz="5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500"/>
              <a:buFont typeface="Arial"/>
              <a:buNone/>
            </a:pPr>
            <a:r>
              <a:t/>
            </a:r>
            <a:endParaRPr b="0" i="0" sz="5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500"/>
              <a:buFont typeface="Arial"/>
              <a:buNone/>
            </a:pPr>
            <a:r>
              <a:t/>
            </a:r>
            <a:endParaRPr b="0" i="0" sz="5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500"/>
              <a:buFont typeface="Arial"/>
              <a:buNone/>
            </a:pPr>
            <a:r>
              <a:t/>
            </a:r>
            <a:endParaRPr b="0" i="0" sz="5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500"/>
              <a:buFont typeface="Arial"/>
              <a:buNone/>
            </a:pPr>
            <a:r>
              <a:t/>
            </a:r>
            <a:endParaRPr b="0" i="0" sz="5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9" name="Google Shape;59;p13"/>
          <p:cNvSpPr/>
          <p:nvPr/>
        </p:nvSpPr>
        <p:spPr>
          <a:xfrm>
            <a:off x="4316325" y="3385925"/>
            <a:ext cx="4730100" cy="1665300"/>
          </a:xfrm>
          <a:prstGeom prst="rect">
            <a:avLst/>
          </a:prstGeom>
          <a:gradFill>
            <a:gsLst>
              <a:gs pos="0">
                <a:srgbClr val="F2F2F2"/>
              </a:gs>
              <a:gs pos="100000">
                <a:srgbClr val="A6A6A6"/>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700"/>
              <a:buFont typeface="Arial"/>
              <a:buNone/>
            </a:pPr>
            <a:r>
              <a:t/>
            </a:r>
            <a:endParaRPr b="1" i="0" sz="700" u="sng"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1100"/>
              <a:buFont typeface="Arial"/>
              <a:buNone/>
            </a:pPr>
            <a:r>
              <a:t/>
            </a:r>
            <a:endParaRPr b="1" sz="850" u="sng">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rPr b="1" i="0" lang="en-GB" sz="850" u="sng" cap="none" strike="noStrike">
                <a:solidFill>
                  <a:schemeClr val="dk1"/>
                </a:solidFill>
                <a:latin typeface="Calibri"/>
                <a:ea typeface="Calibri"/>
                <a:cs typeface="Calibri"/>
                <a:sym typeface="Calibri"/>
              </a:rPr>
              <a:t>Conclusion:</a:t>
            </a:r>
            <a:endParaRPr b="1" i="0" sz="850" u="sng"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rPr b="0" i="0" lang="en-GB" sz="850" u="none" cap="none" strike="noStrike">
                <a:solidFill>
                  <a:schemeClr val="dk1"/>
                </a:solidFill>
                <a:latin typeface="Calibri"/>
                <a:ea typeface="Calibri"/>
                <a:cs typeface="Calibri"/>
                <a:sym typeface="Calibri"/>
              </a:rPr>
              <a:t>In conclusion, the three discussion points outline how all children who have ALN are to be supported to help and guide them to overcome barriers so they are able to develop and learn to their full potential. So how we can improve the way we plan, support and provide this kind of support when helping children with ALN, ensuring these children are the main priority and lastly focusing on how important it is to recognize when children need early intervention and when it is appropriate to be put in place.</a:t>
            </a:r>
            <a:endParaRPr b="0" i="0" sz="850" u="none" cap="none" strike="noStrike">
              <a:solidFill>
                <a:schemeClr val="dk1"/>
              </a:solidFill>
              <a:highlight>
                <a:schemeClr val="lt1"/>
              </a:highlight>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rPr b="0" i="0" lang="en-GB" sz="850" u="none" cap="none" strike="noStrike">
                <a:solidFill>
                  <a:schemeClr val="dk1"/>
                </a:solidFill>
                <a:latin typeface="Calibri"/>
                <a:ea typeface="Calibri"/>
                <a:cs typeface="Calibri"/>
                <a:sym typeface="Calibri"/>
              </a:rPr>
              <a:t>Moving forward practitioners must take into consideration all aspects of how effective these changes for the legislation for ALN  so that they can help and support children to thrive.</a:t>
            </a:r>
            <a:endParaRPr b="0" i="0" sz="85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rPr b="0" i="0" lang="en-GB" sz="850" u="none" cap="none" strike="noStrike">
                <a:solidFill>
                  <a:schemeClr val="dk1"/>
                </a:solidFill>
                <a:latin typeface="Calibri"/>
                <a:ea typeface="Calibri"/>
                <a:cs typeface="Calibri"/>
                <a:sym typeface="Calibri"/>
              </a:rPr>
              <a:t>The legislation puts the needs of these children first and considers the importance of  effective and early intervention which is a positive move forward. As a critical response to the changes in the ALN act it has shown that it will only succeed if it improves ALN provision which very much depends on ensuring practitioners are up to date with training and have the resources they need to support children.</a:t>
            </a:r>
            <a:endParaRPr b="0" i="0" sz="85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a:p>
            <a:pPr indent="0" lvl="0" marL="0" marR="0" rtl="0" algn="l">
              <a:lnSpc>
                <a:spcPct val="100000"/>
              </a:lnSpc>
              <a:spcBef>
                <a:spcPts val="0"/>
              </a:spcBef>
              <a:spcAft>
                <a:spcPts val="0"/>
              </a:spcAft>
              <a:buClr>
                <a:srgbClr val="000000"/>
              </a:buClr>
              <a:buSzPts val="1000"/>
              <a:buFont typeface="Arial"/>
              <a:buNone/>
            </a:pPr>
            <a:r>
              <a:t/>
            </a:r>
            <a:endParaRPr b="0" i="0" sz="1000" u="none" cap="none" strike="noStrike">
              <a:solidFill>
                <a:srgbClr val="000000"/>
              </a:solidFill>
              <a:latin typeface="Comfortaa"/>
              <a:ea typeface="Comfortaa"/>
              <a:cs typeface="Comfortaa"/>
              <a:sym typeface="Comfortaa"/>
            </a:endParaRPr>
          </a:p>
        </p:txBody>
      </p:sp>
      <p:pic>
        <p:nvPicPr>
          <p:cNvPr id="60" name="Google Shape;60;p13"/>
          <p:cNvPicPr preferRelativeResize="0"/>
          <p:nvPr/>
        </p:nvPicPr>
        <p:blipFill rotWithShape="1">
          <a:blip r:embed="rId5">
            <a:alphaModFix/>
          </a:blip>
          <a:srcRect b="0" l="0" r="0" t="0"/>
          <a:stretch/>
        </p:blipFill>
        <p:spPr>
          <a:xfrm>
            <a:off x="2175674" y="98350"/>
            <a:ext cx="1557000" cy="632434"/>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