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8"/>
  </p:notesMasterIdLst>
  <p:sldIdLst>
    <p:sldId id="256" r:id="rId2"/>
    <p:sldId id="257" r:id="rId3"/>
    <p:sldId id="259" r:id="rId4"/>
    <p:sldId id="431" r:id="rId5"/>
    <p:sldId id="578" r:id="rId6"/>
    <p:sldId id="598" r:id="rId7"/>
    <p:sldId id="596" r:id="rId8"/>
    <p:sldId id="597" r:id="rId9"/>
    <p:sldId id="576" r:id="rId10"/>
    <p:sldId id="601" r:id="rId11"/>
    <p:sldId id="579" r:id="rId12"/>
    <p:sldId id="599" r:id="rId13"/>
    <p:sldId id="600" r:id="rId14"/>
    <p:sldId id="258" r:id="rId15"/>
    <p:sldId id="398" r:id="rId16"/>
    <p:sldId id="39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61" d="100"/>
          <a:sy n="61" d="100"/>
        </p:scale>
        <p:origin x="42" y="8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92CDD-4F22-4AC6-9980-7B81E94301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60B925B-54B0-4F74-9BA3-38B506A04D7F}">
      <dgm:prSet/>
      <dgm:spPr>
        <a:solidFill>
          <a:schemeClr val="accent4"/>
        </a:solidFill>
        <a:ln>
          <a:solidFill>
            <a:srgbClr val="FF99FF"/>
          </a:solidFill>
        </a:ln>
      </dgm:spPr>
      <dgm:t>
        <a:bodyPr/>
        <a:lstStyle/>
        <a:p>
          <a:r>
            <a:rPr lang="en-GB" b="0" i="0" dirty="0"/>
            <a:t>simple random sampling </a:t>
          </a:r>
          <a:endParaRPr lang="en-US" dirty="0"/>
        </a:p>
      </dgm:t>
    </dgm:pt>
    <dgm:pt modelId="{CA06DCA7-7D26-4C73-A0E2-6DC81E3D91AB}" type="parTrans" cxnId="{B9E69D80-917E-4FC3-BDCE-47F480C34EF1}">
      <dgm:prSet/>
      <dgm:spPr/>
      <dgm:t>
        <a:bodyPr/>
        <a:lstStyle/>
        <a:p>
          <a:endParaRPr lang="en-US"/>
        </a:p>
      </dgm:t>
    </dgm:pt>
    <dgm:pt modelId="{0DEE69BC-BB92-4D04-BCF3-FFBFA0F83C47}" type="sibTrans" cxnId="{B9E69D80-917E-4FC3-BDCE-47F480C34EF1}">
      <dgm:prSet/>
      <dgm:spPr/>
      <dgm:t>
        <a:bodyPr/>
        <a:lstStyle/>
        <a:p>
          <a:endParaRPr lang="en-US"/>
        </a:p>
      </dgm:t>
    </dgm:pt>
    <dgm:pt modelId="{C0F7D8E5-6CF2-4195-BB9E-1C3C0827546A}">
      <dgm:prSet/>
      <dgm:spPr>
        <a:solidFill>
          <a:schemeClr val="accent2"/>
        </a:solidFill>
      </dgm:spPr>
      <dgm:t>
        <a:bodyPr/>
        <a:lstStyle/>
        <a:p>
          <a:r>
            <a:rPr lang="en-GB" b="0" i="0"/>
            <a:t>systematic sampling</a:t>
          </a:r>
          <a:endParaRPr lang="en-US"/>
        </a:p>
      </dgm:t>
    </dgm:pt>
    <dgm:pt modelId="{653D5F3A-95AE-474A-B82E-FF92B83DEBDF}" type="parTrans" cxnId="{504DBBE5-8A81-4EC3-A0A7-823287DB4273}">
      <dgm:prSet/>
      <dgm:spPr/>
      <dgm:t>
        <a:bodyPr/>
        <a:lstStyle/>
        <a:p>
          <a:endParaRPr lang="en-US"/>
        </a:p>
      </dgm:t>
    </dgm:pt>
    <dgm:pt modelId="{89E1E07F-ACB6-42D8-A632-BA7641448D11}" type="sibTrans" cxnId="{504DBBE5-8A81-4EC3-A0A7-823287DB4273}">
      <dgm:prSet/>
      <dgm:spPr/>
      <dgm:t>
        <a:bodyPr/>
        <a:lstStyle/>
        <a:p>
          <a:endParaRPr lang="en-US"/>
        </a:p>
      </dgm:t>
    </dgm:pt>
    <dgm:pt modelId="{1F6AF1D9-F6DF-4BAC-9562-3A86F2734C84}">
      <dgm:prSet/>
      <dgm:spPr>
        <a:solidFill>
          <a:schemeClr val="accent6"/>
        </a:solidFill>
      </dgm:spPr>
      <dgm:t>
        <a:bodyPr/>
        <a:lstStyle/>
        <a:p>
          <a:r>
            <a:rPr lang="en-GB" b="0" i="0"/>
            <a:t>stratified sampling</a:t>
          </a:r>
          <a:endParaRPr lang="en-US"/>
        </a:p>
      </dgm:t>
    </dgm:pt>
    <dgm:pt modelId="{FA0E9A93-937E-4BD1-B86F-22E096976F27}" type="parTrans" cxnId="{4C8EA45D-6D46-43CA-9429-9A798967E962}">
      <dgm:prSet/>
      <dgm:spPr/>
      <dgm:t>
        <a:bodyPr/>
        <a:lstStyle/>
        <a:p>
          <a:endParaRPr lang="en-US"/>
        </a:p>
      </dgm:t>
    </dgm:pt>
    <dgm:pt modelId="{58DCDEDE-DD7F-492D-A676-BA46BE3E5AB7}" type="sibTrans" cxnId="{4C8EA45D-6D46-43CA-9429-9A798967E962}">
      <dgm:prSet/>
      <dgm:spPr/>
      <dgm:t>
        <a:bodyPr/>
        <a:lstStyle/>
        <a:p>
          <a:endParaRPr lang="en-US"/>
        </a:p>
      </dgm:t>
    </dgm:pt>
    <dgm:pt modelId="{203B423C-FDF7-4C98-ABE4-C9F0DC3C1D1D}">
      <dgm:prSet/>
      <dgm:spPr/>
      <dgm:t>
        <a:bodyPr/>
        <a:lstStyle/>
        <a:p>
          <a:r>
            <a:rPr lang="en-GB" b="0" i="0" dirty="0"/>
            <a:t>cluster sampling</a:t>
          </a:r>
          <a:endParaRPr lang="en-US" dirty="0"/>
        </a:p>
      </dgm:t>
    </dgm:pt>
    <dgm:pt modelId="{BB427A5B-3A12-4A72-BEF1-123C8E48BAD2}" type="parTrans" cxnId="{10873CFA-0F0E-49FC-B465-81C94029D32A}">
      <dgm:prSet/>
      <dgm:spPr/>
      <dgm:t>
        <a:bodyPr/>
        <a:lstStyle/>
        <a:p>
          <a:endParaRPr lang="en-US"/>
        </a:p>
      </dgm:t>
    </dgm:pt>
    <dgm:pt modelId="{54204DE3-CB6A-4071-819B-C34124189641}" type="sibTrans" cxnId="{10873CFA-0F0E-49FC-B465-81C94029D32A}">
      <dgm:prSet/>
      <dgm:spPr/>
      <dgm:t>
        <a:bodyPr/>
        <a:lstStyle/>
        <a:p>
          <a:endParaRPr lang="en-US"/>
        </a:p>
      </dgm:t>
    </dgm:pt>
    <dgm:pt modelId="{B8131B21-ED3D-4292-8867-4043536B73CA}" type="pres">
      <dgm:prSet presAssocID="{CD992CDD-4F22-4AC6-9980-7B81E9430195}" presName="linear" presStyleCnt="0">
        <dgm:presLayoutVars>
          <dgm:animLvl val="lvl"/>
          <dgm:resizeHandles val="exact"/>
        </dgm:presLayoutVars>
      </dgm:prSet>
      <dgm:spPr/>
    </dgm:pt>
    <dgm:pt modelId="{0700C5F2-56A0-4E53-A962-1F75DB80105E}" type="pres">
      <dgm:prSet presAssocID="{960B925B-54B0-4F74-9BA3-38B506A04D7F}" presName="parentText" presStyleLbl="node1" presStyleIdx="0" presStyleCnt="4">
        <dgm:presLayoutVars>
          <dgm:chMax val="0"/>
          <dgm:bulletEnabled val="1"/>
        </dgm:presLayoutVars>
      </dgm:prSet>
      <dgm:spPr/>
    </dgm:pt>
    <dgm:pt modelId="{7E49F5E1-EFA8-497C-8CC8-B09CD2A9F9EB}" type="pres">
      <dgm:prSet presAssocID="{0DEE69BC-BB92-4D04-BCF3-FFBFA0F83C47}" presName="spacer" presStyleCnt="0"/>
      <dgm:spPr/>
    </dgm:pt>
    <dgm:pt modelId="{327EA119-293A-4A27-A60E-1AD00786AF92}" type="pres">
      <dgm:prSet presAssocID="{C0F7D8E5-6CF2-4195-BB9E-1C3C0827546A}" presName="parentText" presStyleLbl="node1" presStyleIdx="1" presStyleCnt="4">
        <dgm:presLayoutVars>
          <dgm:chMax val="0"/>
          <dgm:bulletEnabled val="1"/>
        </dgm:presLayoutVars>
      </dgm:prSet>
      <dgm:spPr/>
    </dgm:pt>
    <dgm:pt modelId="{FF806125-674F-4587-B081-F9D551AFB69D}" type="pres">
      <dgm:prSet presAssocID="{89E1E07F-ACB6-42D8-A632-BA7641448D11}" presName="spacer" presStyleCnt="0"/>
      <dgm:spPr/>
    </dgm:pt>
    <dgm:pt modelId="{7C467F9E-010F-43B6-9218-E08FB38C8A10}" type="pres">
      <dgm:prSet presAssocID="{1F6AF1D9-F6DF-4BAC-9562-3A86F2734C84}" presName="parentText" presStyleLbl="node1" presStyleIdx="2" presStyleCnt="4">
        <dgm:presLayoutVars>
          <dgm:chMax val="0"/>
          <dgm:bulletEnabled val="1"/>
        </dgm:presLayoutVars>
      </dgm:prSet>
      <dgm:spPr/>
    </dgm:pt>
    <dgm:pt modelId="{85972E48-21DE-4E56-AA21-EFD20A9B4564}" type="pres">
      <dgm:prSet presAssocID="{58DCDEDE-DD7F-492D-A676-BA46BE3E5AB7}" presName="spacer" presStyleCnt="0"/>
      <dgm:spPr/>
    </dgm:pt>
    <dgm:pt modelId="{461C7774-7B46-45A5-9A24-4D9ED20F461E}" type="pres">
      <dgm:prSet presAssocID="{203B423C-FDF7-4C98-ABE4-C9F0DC3C1D1D}" presName="parentText" presStyleLbl="node1" presStyleIdx="3" presStyleCnt="4">
        <dgm:presLayoutVars>
          <dgm:chMax val="0"/>
          <dgm:bulletEnabled val="1"/>
        </dgm:presLayoutVars>
      </dgm:prSet>
      <dgm:spPr/>
    </dgm:pt>
  </dgm:ptLst>
  <dgm:cxnLst>
    <dgm:cxn modelId="{6178A02B-E1A6-47F7-BCF0-A9595C232D79}" type="presOf" srcId="{960B925B-54B0-4F74-9BA3-38B506A04D7F}" destId="{0700C5F2-56A0-4E53-A962-1F75DB80105E}" srcOrd="0" destOrd="0" presId="urn:microsoft.com/office/officeart/2005/8/layout/vList2"/>
    <dgm:cxn modelId="{D93D8437-6C71-45EA-B3D1-5B6276089F8B}" type="presOf" srcId="{CD992CDD-4F22-4AC6-9980-7B81E9430195}" destId="{B8131B21-ED3D-4292-8867-4043536B73CA}" srcOrd="0" destOrd="0" presId="urn:microsoft.com/office/officeart/2005/8/layout/vList2"/>
    <dgm:cxn modelId="{DB6A3D3D-4CB2-486E-880A-C991EF645477}" type="presOf" srcId="{203B423C-FDF7-4C98-ABE4-C9F0DC3C1D1D}" destId="{461C7774-7B46-45A5-9A24-4D9ED20F461E}" srcOrd="0" destOrd="0" presId="urn:microsoft.com/office/officeart/2005/8/layout/vList2"/>
    <dgm:cxn modelId="{4C8EA45D-6D46-43CA-9429-9A798967E962}" srcId="{CD992CDD-4F22-4AC6-9980-7B81E9430195}" destId="{1F6AF1D9-F6DF-4BAC-9562-3A86F2734C84}" srcOrd="2" destOrd="0" parTransId="{FA0E9A93-937E-4BD1-B86F-22E096976F27}" sibTransId="{58DCDEDE-DD7F-492D-A676-BA46BE3E5AB7}"/>
    <dgm:cxn modelId="{8F526B7F-EF6D-4813-BE3D-FCD76128CD89}" type="presOf" srcId="{C0F7D8E5-6CF2-4195-BB9E-1C3C0827546A}" destId="{327EA119-293A-4A27-A60E-1AD00786AF92}" srcOrd="0" destOrd="0" presId="urn:microsoft.com/office/officeart/2005/8/layout/vList2"/>
    <dgm:cxn modelId="{B9E69D80-917E-4FC3-BDCE-47F480C34EF1}" srcId="{CD992CDD-4F22-4AC6-9980-7B81E9430195}" destId="{960B925B-54B0-4F74-9BA3-38B506A04D7F}" srcOrd="0" destOrd="0" parTransId="{CA06DCA7-7D26-4C73-A0E2-6DC81E3D91AB}" sibTransId="{0DEE69BC-BB92-4D04-BCF3-FFBFA0F83C47}"/>
    <dgm:cxn modelId="{F571BCCA-724C-4BFC-B457-EC762A58D3E5}" type="presOf" srcId="{1F6AF1D9-F6DF-4BAC-9562-3A86F2734C84}" destId="{7C467F9E-010F-43B6-9218-E08FB38C8A10}" srcOrd="0" destOrd="0" presId="urn:microsoft.com/office/officeart/2005/8/layout/vList2"/>
    <dgm:cxn modelId="{504DBBE5-8A81-4EC3-A0A7-823287DB4273}" srcId="{CD992CDD-4F22-4AC6-9980-7B81E9430195}" destId="{C0F7D8E5-6CF2-4195-BB9E-1C3C0827546A}" srcOrd="1" destOrd="0" parTransId="{653D5F3A-95AE-474A-B82E-FF92B83DEBDF}" sibTransId="{89E1E07F-ACB6-42D8-A632-BA7641448D11}"/>
    <dgm:cxn modelId="{10873CFA-0F0E-49FC-B465-81C94029D32A}" srcId="{CD992CDD-4F22-4AC6-9980-7B81E9430195}" destId="{203B423C-FDF7-4C98-ABE4-C9F0DC3C1D1D}" srcOrd="3" destOrd="0" parTransId="{BB427A5B-3A12-4A72-BEF1-123C8E48BAD2}" sibTransId="{54204DE3-CB6A-4071-819B-C34124189641}"/>
    <dgm:cxn modelId="{C6096E16-395B-4E63-BD18-31851A8CA2D0}" type="presParOf" srcId="{B8131B21-ED3D-4292-8867-4043536B73CA}" destId="{0700C5F2-56A0-4E53-A962-1F75DB80105E}" srcOrd="0" destOrd="0" presId="urn:microsoft.com/office/officeart/2005/8/layout/vList2"/>
    <dgm:cxn modelId="{56AC6390-B965-42D9-9879-2A20F970F37F}" type="presParOf" srcId="{B8131B21-ED3D-4292-8867-4043536B73CA}" destId="{7E49F5E1-EFA8-497C-8CC8-B09CD2A9F9EB}" srcOrd="1" destOrd="0" presId="urn:microsoft.com/office/officeart/2005/8/layout/vList2"/>
    <dgm:cxn modelId="{D63CCAE0-BB85-4A69-B7C2-1113D9A61146}" type="presParOf" srcId="{B8131B21-ED3D-4292-8867-4043536B73CA}" destId="{327EA119-293A-4A27-A60E-1AD00786AF92}" srcOrd="2" destOrd="0" presId="urn:microsoft.com/office/officeart/2005/8/layout/vList2"/>
    <dgm:cxn modelId="{889F8C09-8B63-44F5-9B89-EF1D6740F075}" type="presParOf" srcId="{B8131B21-ED3D-4292-8867-4043536B73CA}" destId="{FF806125-674F-4587-B081-F9D551AFB69D}" srcOrd="3" destOrd="0" presId="urn:microsoft.com/office/officeart/2005/8/layout/vList2"/>
    <dgm:cxn modelId="{3F0ED754-ED9C-4E1E-84A4-716E41F8E552}" type="presParOf" srcId="{B8131B21-ED3D-4292-8867-4043536B73CA}" destId="{7C467F9E-010F-43B6-9218-E08FB38C8A10}" srcOrd="4" destOrd="0" presId="urn:microsoft.com/office/officeart/2005/8/layout/vList2"/>
    <dgm:cxn modelId="{24E9B159-18DA-4DC2-BB4F-5515DD544D87}" type="presParOf" srcId="{B8131B21-ED3D-4292-8867-4043536B73CA}" destId="{85972E48-21DE-4E56-AA21-EFD20A9B4564}" srcOrd="5" destOrd="0" presId="urn:microsoft.com/office/officeart/2005/8/layout/vList2"/>
    <dgm:cxn modelId="{B3A948F4-F225-4B4F-B7BF-4B1249764F72}" type="presParOf" srcId="{B8131B21-ED3D-4292-8867-4043536B73CA}" destId="{461C7774-7B46-45A5-9A24-4D9ED20F461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F05A9D-3B65-420D-94A3-86042706033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61D8E18-D46D-439C-8AB4-89E3BBDA478A}">
      <dgm:prSet/>
      <dgm:spPr>
        <a:solidFill>
          <a:schemeClr val="accent4"/>
        </a:solidFill>
      </dgm:spPr>
      <dgm:t>
        <a:bodyPr/>
        <a:lstStyle/>
        <a:p>
          <a:r>
            <a:rPr lang="en-GB"/>
            <a:t>Convenience sampling</a:t>
          </a:r>
          <a:endParaRPr lang="en-US"/>
        </a:p>
      </dgm:t>
    </dgm:pt>
    <dgm:pt modelId="{7E0A31DD-D8BE-4E3B-BA12-8C4671B6DA93}" type="parTrans" cxnId="{9B129168-A4EC-4C9D-91FE-85B396201A84}">
      <dgm:prSet/>
      <dgm:spPr/>
      <dgm:t>
        <a:bodyPr/>
        <a:lstStyle/>
        <a:p>
          <a:endParaRPr lang="en-US"/>
        </a:p>
      </dgm:t>
    </dgm:pt>
    <dgm:pt modelId="{E558544E-FFAD-4D79-A5FB-DFA0CD1A2D43}" type="sibTrans" cxnId="{9B129168-A4EC-4C9D-91FE-85B396201A84}">
      <dgm:prSet/>
      <dgm:spPr/>
      <dgm:t>
        <a:bodyPr/>
        <a:lstStyle/>
        <a:p>
          <a:endParaRPr lang="en-US"/>
        </a:p>
      </dgm:t>
    </dgm:pt>
    <dgm:pt modelId="{616D17C2-92EA-4CEF-8515-2E0A3F6C5598}">
      <dgm:prSet/>
      <dgm:spPr>
        <a:solidFill>
          <a:schemeClr val="accent5"/>
        </a:solidFill>
      </dgm:spPr>
      <dgm:t>
        <a:bodyPr/>
        <a:lstStyle/>
        <a:p>
          <a:r>
            <a:rPr lang="en-GB"/>
            <a:t>Voluntary response sampling</a:t>
          </a:r>
          <a:endParaRPr lang="en-US"/>
        </a:p>
      </dgm:t>
    </dgm:pt>
    <dgm:pt modelId="{D1C3247D-BA39-4BE7-8B0E-3F389048A023}" type="parTrans" cxnId="{876B9CEC-6055-4FE9-836B-ABD3CDEF5C6B}">
      <dgm:prSet/>
      <dgm:spPr/>
      <dgm:t>
        <a:bodyPr/>
        <a:lstStyle/>
        <a:p>
          <a:endParaRPr lang="en-US"/>
        </a:p>
      </dgm:t>
    </dgm:pt>
    <dgm:pt modelId="{10809BB7-3F9B-4666-A256-FAF3537CCB76}" type="sibTrans" cxnId="{876B9CEC-6055-4FE9-836B-ABD3CDEF5C6B}">
      <dgm:prSet/>
      <dgm:spPr/>
      <dgm:t>
        <a:bodyPr/>
        <a:lstStyle/>
        <a:p>
          <a:endParaRPr lang="en-US"/>
        </a:p>
      </dgm:t>
    </dgm:pt>
    <dgm:pt modelId="{65701A3F-9A8D-46A8-BF5F-60AF26326E72}">
      <dgm:prSet/>
      <dgm:spPr>
        <a:solidFill>
          <a:schemeClr val="accent6"/>
        </a:solidFill>
      </dgm:spPr>
      <dgm:t>
        <a:bodyPr/>
        <a:lstStyle/>
        <a:p>
          <a:r>
            <a:rPr lang="en-GB"/>
            <a:t>Purposive sampling</a:t>
          </a:r>
          <a:endParaRPr lang="en-US"/>
        </a:p>
      </dgm:t>
    </dgm:pt>
    <dgm:pt modelId="{B5B70519-DB50-4BE1-8690-A15C5A1EE806}" type="parTrans" cxnId="{057BD196-852F-4DCC-B6A7-D6D3FFB99922}">
      <dgm:prSet/>
      <dgm:spPr/>
      <dgm:t>
        <a:bodyPr/>
        <a:lstStyle/>
        <a:p>
          <a:endParaRPr lang="en-US"/>
        </a:p>
      </dgm:t>
    </dgm:pt>
    <dgm:pt modelId="{DE5C3D45-685D-46A0-8B0A-33613250E837}" type="sibTrans" cxnId="{057BD196-852F-4DCC-B6A7-D6D3FFB99922}">
      <dgm:prSet/>
      <dgm:spPr/>
      <dgm:t>
        <a:bodyPr/>
        <a:lstStyle/>
        <a:p>
          <a:endParaRPr lang="en-US"/>
        </a:p>
      </dgm:t>
    </dgm:pt>
    <dgm:pt modelId="{BA3E1584-358E-4512-B269-8E123A1B452E}">
      <dgm:prSet/>
      <dgm:spPr>
        <a:solidFill>
          <a:schemeClr val="accent2"/>
        </a:solidFill>
      </dgm:spPr>
      <dgm:t>
        <a:bodyPr/>
        <a:lstStyle/>
        <a:p>
          <a:r>
            <a:rPr lang="en-GB"/>
            <a:t>Snowball sampling</a:t>
          </a:r>
          <a:endParaRPr lang="en-US"/>
        </a:p>
      </dgm:t>
    </dgm:pt>
    <dgm:pt modelId="{FFEF1531-F473-4D1A-A1B8-2311A6F87B2A}" type="parTrans" cxnId="{6A3F2A47-0281-4E6F-ABA2-5351767594CB}">
      <dgm:prSet/>
      <dgm:spPr/>
      <dgm:t>
        <a:bodyPr/>
        <a:lstStyle/>
        <a:p>
          <a:endParaRPr lang="en-US"/>
        </a:p>
      </dgm:t>
    </dgm:pt>
    <dgm:pt modelId="{39FFD681-7B3E-4F87-8B6F-5E145D8E1044}" type="sibTrans" cxnId="{6A3F2A47-0281-4E6F-ABA2-5351767594CB}">
      <dgm:prSet/>
      <dgm:spPr/>
      <dgm:t>
        <a:bodyPr/>
        <a:lstStyle/>
        <a:p>
          <a:endParaRPr lang="en-US"/>
        </a:p>
      </dgm:t>
    </dgm:pt>
    <dgm:pt modelId="{B591DF24-DBAB-4D40-B93D-D1934009E48D}">
      <dgm:prSet/>
      <dgm:spPr>
        <a:solidFill>
          <a:srgbClr val="AF38D0"/>
        </a:solidFill>
      </dgm:spPr>
      <dgm:t>
        <a:bodyPr/>
        <a:lstStyle/>
        <a:p>
          <a:r>
            <a:rPr lang="en-GB"/>
            <a:t>Quota sampling</a:t>
          </a:r>
          <a:endParaRPr lang="en-US"/>
        </a:p>
      </dgm:t>
    </dgm:pt>
    <dgm:pt modelId="{FD649A3F-A5D4-46E6-B4CB-35CD4DA233FE}" type="parTrans" cxnId="{8DECA355-360C-4467-9292-FAA5BDEC1957}">
      <dgm:prSet/>
      <dgm:spPr/>
      <dgm:t>
        <a:bodyPr/>
        <a:lstStyle/>
        <a:p>
          <a:endParaRPr lang="en-US"/>
        </a:p>
      </dgm:t>
    </dgm:pt>
    <dgm:pt modelId="{D0D3F69D-FB32-4813-864E-E68FABAA4469}" type="sibTrans" cxnId="{8DECA355-360C-4467-9292-FAA5BDEC1957}">
      <dgm:prSet/>
      <dgm:spPr/>
      <dgm:t>
        <a:bodyPr/>
        <a:lstStyle/>
        <a:p>
          <a:endParaRPr lang="en-US"/>
        </a:p>
      </dgm:t>
    </dgm:pt>
    <dgm:pt modelId="{79E82357-6265-4257-8BFF-2434BD960009}" type="pres">
      <dgm:prSet presAssocID="{C9F05A9D-3B65-420D-94A3-860427060330}" presName="linear" presStyleCnt="0">
        <dgm:presLayoutVars>
          <dgm:animLvl val="lvl"/>
          <dgm:resizeHandles val="exact"/>
        </dgm:presLayoutVars>
      </dgm:prSet>
      <dgm:spPr/>
    </dgm:pt>
    <dgm:pt modelId="{9EDB97F4-8F62-4F9D-AAEC-2DC58C0BB825}" type="pres">
      <dgm:prSet presAssocID="{261D8E18-D46D-439C-8AB4-89E3BBDA478A}" presName="parentText" presStyleLbl="node1" presStyleIdx="0" presStyleCnt="5">
        <dgm:presLayoutVars>
          <dgm:chMax val="0"/>
          <dgm:bulletEnabled val="1"/>
        </dgm:presLayoutVars>
      </dgm:prSet>
      <dgm:spPr/>
    </dgm:pt>
    <dgm:pt modelId="{DDAAB25B-9024-4627-B087-6D2C9BF3901B}" type="pres">
      <dgm:prSet presAssocID="{E558544E-FFAD-4D79-A5FB-DFA0CD1A2D43}" presName="spacer" presStyleCnt="0"/>
      <dgm:spPr/>
    </dgm:pt>
    <dgm:pt modelId="{418E18BE-1F44-488F-BCF8-24A401D94B0C}" type="pres">
      <dgm:prSet presAssocID="{616D17C2-92EA-4CEF-8515-2E0A3F6C5598}" presName="parentText" presStyleLbl="node1" presStyleIdx="1" presStyleCnt="5">
        <dgm:presLayoutVars>
          <dgm:chMax val="0"/>
          <dgm:bulletEnabled val="1"/>
        </dgm:presLayoutVars>
      </dgm:prSet>
      <dgm:spPr/>
    </dgm:pt>
    <dgm:pt modelId="{83D594A4-6FDF-4F5A-877C-11F072E99210}" type="pres">
      <dgm:prSet presAssocID="{10809BB7-3F9B-4666-A256-FAF3537CCB76}" presName="spacer" presStyleCnt="0"/>
      <dgm:spPr/>
    </dgm:pt>
    <dgm:pt modelId="{8EE86AFA-2534-499C-B775-B9886D63CA67}" type="pres">
      <dgm:prSet presAssocID="{65701A3F-9A8D-46A8-BF5F-60AF26326E72}" presName="parentText" presStyleLbl="node1" presStyleIdx="2" presStyleCnt="5">
        <dgm:presLayoutVars>
          <dgm:chMax val="0"/>
          <dgm:bulletEnabled val="1"/>
        </dgm:presLayoutVars>
      </dgm:prSet>
      <dgm:spPr/>
    </dgm:pt>
    <dgm:pt modelId="{C24E65E8-7CE4-496D-A3DB-5960F3CDE9BF}" type="pres">
      <dgm:prSet presAssocID="{DE5C3D45-685D-46A0-8B0A-33613250E837}" presName="spacer" presStyleCnt="0"/>
      <dgm:spPr/>
    </dgm:pt>
    <dgm:pt modelId="{C88B52F8-4BA1-4A5F-BF0D-4D05F64ACCD3}" type="pres">
      <dgm:prSet presAssocID="{BA3E1584-358E-4512-B269-8E123A1B452E}" presName="parentText" presStyleLbl="node1" presStyleIdx="3" presStyleCnt="5">
        <dgm:presLayoutVars>
          <dgm:chMax val="0"/>
          <dgm:bulletEnabled val="1"/>
        </dgm:presLayoutVars>
      </dgm:prSet>
      <dgm:spPr/>
    </dgm:pt>
    <dgm:pt modelId="{2687DCF1-CAE6-4386-BF63-55F21648020C}" type="pres">
      <dgm:prSet presAssocID="{39FFD681-7B3E-4F87-8B6F-5E145D8E1044}" presName="spacer" presStyleCnt="0"/>
      <dgm:spPr/>
    </dgm:pt>
    <dgm:pt modelId="{84C19BC3-B20B-4931-B138-1136E0AB3CEE}" type="pres">
      <dgm:prSet presAssocID="{B591DF24-DBAB-4D40-B93D-D1934009E48D}" presName="parentText" presStyleLbl="node1" presStyleIdx="4" presStyleCnt="5">
        <dgm:presLayoutVars>
          <dgm:chMax val="0"/>
          <dgm:bulletEnabled val="1"/>
        </dgm:presLayoutVars>
      </dgm:prSet>
      <dgm:spPr/>
    </dgm:pt>
  </dgm:ptLst>
  <dgm:cxnLst>
    <dgm:cxn modelId="{FCF6D804-ECEF-4563-9050-F33CDEB4BAA7}" type="presOf" srcId="{261D8E18-D46D-439C-8AB4-89E3BBDA478A}" destId="{9EDB97F4-8F62-4F9D-AAEC-2DC58C0BB825}" srcOrd="0" destOrd="0" presId="urn:microsoft.com/office/officeart/2005/8/layout/vList2"/>
    <dgm:cxn modelId="{9CD65E26-8FF3-4A53-A95C-85566074A1D8}" type="presOf" srcId="{BA3E1584-358E-4512-B269-8E123A1B452E}" destId="{C88B52F8-4BA1-4A5F-BF0D-4D05F64ACCD3}" srcOrd="0" destOrd="0" presId="urn:microsoft.com/office/officeart/2005/8/layout/vList2"/>
    <dgm:cxn modelId="{9A251331-F345-489A-AC96-FB3FA1A4C683}" type="presOf" srcId="{B591DF24-DBAB-4D40-B93D-D1934009E48D}" destId="{84C19BC3-B20B-4931-B138-1136E0AB3CEE}" srcOrd="0" destOrd="0" presId="urn:microsoft.com/office/officeart/2005/8/layout/vList2"/>
    <dgm:cxn modelId="{6A3F2A47-0281-4E6F-ABA2-5351767594CB}" srcId="{C9F05A9D-3B65-420D-94A3-860427060330}" destId="{BA3E1584-358E-4512-B269-8E123A1B452E}" srcOrd="3" destOrd="0" parTransId="{FFEF1531-F473-4D1A-A1B8-2311A6F87B2A}" sibTransId="{39FFD681-7B3E-4F87-8B6F-5E145D8E1044}"/>
    <dgm:cxn modelId="{9B129168-A4EC-4C9D-91FE-85B396201A84}" srcId="{C9F05A9D-3B65-420D-94A3-860427060330}" destId="{261D8E18-D46D-439C-8AB4-89E3BBDA478A}" srcOrd="0" destOrd="0" parTransId="{7E0A31DD-D8BE-4E3B-BA12-8C4671B6DA93}" sibTransId="{E558544E-FFAD-4D79-A5FB-DFA0CD1A2D43}"/>
    <dgm:cxn modelId="{8DECA355-360C-4467-9292-FAA5BDEC1957}" srcId="{C9F05A9D-3B65-420D-94A3-860427060330}" destId="{B591DF24-DBAB-4D40-B93D-D1934009E48D}" srcOrd="4" destOrd="0" parTransId="{FD649A3F-A5D4-46E6-B4CB-35CD4DA233FE}" sibTransId="{D0D3F69D-FB32-4813-864E-E68FABAA4469}"/>
    <dgm:cxn modelId="{057BD196-852F-4DCC-B6A7-D6D3FFB99922}" srcId="{C9F05A9D-3B65-420D-94A3-860427060330}" destId="{65701A3F-9A8D-46A8-BF5F-60AF26326E72}" srcOrd="2" destOrd="0" parTransId="{B5B70519-DB50-4BE1-8690-A15C5A1EE806}" sibTransId="{DE5C3D45-685D-46A0-8B0A-33613250E837}"/>
    <dgm:cxn modelId="{6FBAC299-29E1-4514-B6E7-FE7EF40F129A}" type="presOf" srcId="{65701A3F-9A8D-46A8-BF5F-60AF26326E72}" destId="{8EE86AFA-2534-499C-B775-B9886D63CA67}" srcOrd="0" destOrd="0" presId="urn:microsoft.com/office/officeart/2005/8/layout/vList2"/>
    <dgm:cxn modelId="{214488B5-52E7-4E7F-80C2-9689A42A8C17}" type="presOf" srcId="{616D17C2-92EA-4CEF-8515-2E0A3F6C5598}" destId="{418E18BE-1F44-488F-BCF8-24A401D94B0C}" srcOrd="0" destOrd="0" presId="urn:microsoft.com/office/officeart/2005/8/layout/vList2"/>
    <dgm:cxn modelId="{876B9CEC-6055-4FE9-836B-ABD3CDEF5C6B}" srcId="{C9F05A9D-3B65-420D-94A3-860427060330}" destId="{616D17C2-92EA-4CEF-8515-2E0A3F6C5598}" srcOrd="1" destOrd="0" parTransId="{D1C3247D-BA39-4BE7-8B0E-3F389048A023}" sibTransId="{10809BB7-3F9B-4666-A256-FAF3537CCB76}"/>
    <dgm:cxn modelId="{7D221EED-42A4-465B-903D-45173D708C3D}" type="presOf" srcId="{C9F05A9D-3B65-420D-94A3-860427060330}" destId="{79E82357-6265-4257-8BFF-2434BD960009}" srcOrd="0" destOrd="0" presId="urn:microsoft.com/office/officeart/2005/8/layout/vList2"/>
    <dgm:cxn modelId="{C43CAF79-7A8C-4642-9879-85D872BDA288}" type="presParOf" srcId="{79E82357-6265-4257-8BFF-2434BD960009}" destId="{9EDB97F4-8F62-4F9D-AAEC-2DC58C0BB825}" srcOrd="0" destOrd="0" presId="urn:microsoft.com/office/officeart/2005/8/layout/vList2"/>
    <dgm:cxn modelId="{03528CA5-F9B6-4012-99F3-64A3DE042B51}" type="presParOf" srcId="{79E82357-6265-4257-8BFF-2434BD960009}" destId="{DDAAB25B-9024-4627-B087-6D2C9BF3901B}" srcOrd="1" destOrd="0" presId="urn:microsoft.com/office/officeart/2005/8/layout/vList2"/>
    <dgm:cxn modelId="{DB8FD1C3-4F30-45CE-8983-3153B5BC2E00}" type="presParOf" srcId="{79E82357-6265-4257-8BFF-2434BD960009}" destId="{418E18BE-1F44-488F-BCF8-24A401D94B0C}" srcOrd="2" destOrd="0" presId="urn:microsoft.com/office/officeart/2005/8/layout/vList2"/>
    <dgm:cxn modelId="{CE8F2577-40D7-4BD2-9331-1895306952CF}" type="presParOf" srcId="{79E82357-6265-4257-8BFF-2434BD960009}" destId="{83D594A4-6FDF-4F5A-877C-11F072E99210}" srcOrd="3" destOrd="0" presId="urn:microsoft.com/office/officeart/2005/8/layout/vList2"/>
    <dgm:cxn modelId="{BA9FBA4E-408C-40F5-9303-23D5D221C991}" type="presParOf" srcId="{79E82357-6265-4257-8BFF-2434BD960009}" destId="{8EE86AFA-2534-499C-B775-B9886D63CA67}" srcOrd="4" destOrd="0" presId="urn:microsoft.com/office/officeart/2005/8/layout/vList2"/>
    <dgm:cxn modelId="{37A4193E-4EDC-4FDE-B3B9-5B41CFB505C7}" type="presParOf" srcId="{79E82357-6265-4257-8BFF-2434BD960009}" destId="{C24E65E8-7CE4-496D-A3DB-5960F3CDE9BF}" srcOrd="5" destOrd="0" presId="urn:microsoft.com/office/officeart/2005/8/layout/vList2"/>
    <dgm:cxn modelId="{79AA0205-363B-4B5B-9BE6-92398191D896}" type="presParOf" srcId="{79E82357-6265-4257-8BFF-2434BD960009}" destId="{C88B52F8-4BA1-4A5F-BF0D-4D05F64ACCD3}" srcOrd="6" destOrd="0" presId="urn:microsoft.com/office/officeart/2005/8/layout/vList2"/>
    <dgm:cxn modelId="{26F29701-87DC-4B25-9C91-986F6E984F64}" type="presParOf" srcId="{79E82357-6265-4257-8BFF-2434BD960009}" destId="{2687DCF1-CAE6-4386-BF63-55F21648020C}" srcOrd="7" destOrd="0" presId="urn:microsoft.com/office/officeart/2005/8/layout/vList2"/>
    <dgm:cxn modelId="{A21FE191-0FB4-4ABA-86BE-A0FFF5AFE0DD}" type="presParOf" srcId="{79E82357-6265-4257-8BFF-2434BD960009}" destId="{84C19BC3-B20B-4931-B138-1136E0AB3CE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0C5F2-56A0-4E53-A962-1F75DB80105E}">
      <dsp:nvSpPr>
        <dsp:cNvPr id="0" name=""/>
        <dsp:cNvSpPr/>
      </dsp:nvSpPr>
      <dsp:spPr>
        <a:xfrm>
          <a:off x="0" y="31779"/>
          <a:ext cx="10515600" cy="983384"/>
        </a:xfrm>
        <a:prstGeom prst="roundRect">
          <a:avLst/>
        </a:prstGeom>
        <a:solidFill>
          <a:schemeClr val="accent4"/>
        </a:solidFill>
        <a:ln w="12700" cap="flat" cmpd="sng" algn="ctr">
          <a:solidFill>
            <a:srgbClr val="FF99FF"/>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0" i="0" kern="1200" dirty="0"/>
            <a:t>simple random sampling </a:t>
          </a:r>
          <a:endParaRPr lang="en-US" sz="4100" kern="1200" dirty="0"/>
        </a:p>
      </dsp:txBody>
      <dsp:txXfrm>
        <a:off x="48005" y="79784"/>
        <a:ext cx="10419590" cy="887374"/>
      </dsp:txXfrm>
    </dsp:sp>
    <dsp:sp modelId="{327EA119-293A-4A27-A60E-1AD00786AF92}">
      <dsp:nvSpPr>
        <dsp:cNvPr id="0" name=""/>
        <dsp:cNvSpPr/>
      </dsp:nvSpPr>
      <dsp:spPr>
        <a:xfrm>
          <a:off x="0" y="1133244"/>
          <a:ext cx="10515600" cy="983384"/>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0" i="0" kern="1200"/>
            <a:t>systematic sampling</a:t>
          </a:r>
          <a:endParaRPr lang="en-US" sz="4100" kern="1200"/>
        </a:p>
      </dsp:txBody>
      <dsp:txXfrm>
        <a:off x="48005" y="1181249"/>
        <a:ext cx="10419590" cy="887374"/>
      </dsp:txXfrm>
    </dsp:sp>
    <dsp:sp modelId="{7C467F9E-010F-43B6-9218-E08FB38C8A10}">
      <dsp:nvSpPr>
        <dsp:cNvPr id="0" name=""/>
        <dsp:cNvSpPr/>
      </dsp:nvSpPr>
      <dsp:spPr>
        <a:xfrm>
          <a:off x="0" y="2234709"/>
          <a:ext cx="10515600" cy="983384"/>
        </a:xfrm>
        <a:prstGeom prst="round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0" i="0" kern="1200"/>
            <a:t>stratified sampling</a:t>
          </a:r>
          <a:endParaRPr lang="en-US" sz="4100" kern="1200"/>
        </a:p>
      </dsp:txBody>
      <dsp:txXfrm>
        <a:off x="48005" y="2282714"/>
        <a:ext cx="10419590" cy="887374"/>
      </dsp:txXfrm>
    </dsp:sp>
    <dsp:sp modelId="{461C7774-7B46-45A5-9A24-4D9ED20F461E}">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0" i="0" kern="1200" dirty="0"/>
            <a:t>cluster sampling</a:t>
          </a:r>
          <a:endParaRPr lang="en-US" sz="4100" kern="1200" dirty="0"/>
        </a:p>
      </dsp:txBody>
      <dsp:txXfrm>
        <a:off x="48005" y="3384179"/>
        <a:ext cx="1041959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B97F4-8F62-4F9D-AAEC-2DC58C0BB825}">
      <dsp:nvSpPr>
        <dsp:cNvPr id="0" name=""/>
        <dsp:cNvSpPr/>
      </dsp:nvSpPr>
      <dsp:spPr>
        <a:xfrm>
          <a:off x="0" y="6826"/>
          <a:ext cx="10515600" cy="791505"/>
        </a:xfrm>
        <a:prstGeom prst="roundRect">
          <a:avLst/>
        </a:prstGeom>
        <a:solidFill>
          <a:schemeClr val="accent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Convenience sampling</a:t>
          </a:r>
          <a:endParaRPr lang="en-US" sz="3300" kern="1200"/>
        </a:p>
      </dsp:txBody>
      <dsp:txXfrm>
        <a:off x="38638" y="45464"/>
        <a:ext cx="10438324" cy="714229"/>
      </dsp:txXfrm>
    </dsp:sp>
    <dsp:sp modelId="{418E18BE-1F44-488F-BCF8-24A401D94B0C}">
      <dsp:nvSpPr>
        <dsp:cNvPr id="0" name=""/>
        <dsp:cNvSpPr/>
      </dsp:nvSpPr>
      <dsp:spPr>
        <a:xfrm>
          <a:off x="0" y="893371"/>
          <a:ext cx="10515600" cy="791505"/>
        </a:xfrm>
        <a:prstGeom prst="roundRect">
          <a:avLst/>
        </a:prstGeom>
        <a:solidFill>
          <a:schemeClr val="accent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Voluntary response sampling</a:t>
          </a:r>
          <a:endParaRPr lang="en-US" sz="3300" kern="1200"/>
        </a:p>
      </dsp:txBody>
      <dsp:txXfrm>
        <a:off x="38638" y="932009"/>
        <a:ext cx="10438324" cy="714229"/>
      </dsp:txXfrm>
    </dsp:sp>
    <dsp:sp modelId="{8EE86AFA-2534-499C-B775-B9886D63CA67}">
      <dsp:nvSpPr>
        <dsp:cNvPr id="0" name=""/>
        <dsp:cNvSpPr/>
      </dsp:nvSpPr>
      <dsp:spPr>
        <a:xfrm>
          <a:off x="0" y="1779916"/>
          <a:ext cx="10515600" cy="791505"/>
        </a:xfrm>
        <a:prstGeom prst="roundRect">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Purposive sampling</a:t>
          </a:r>
          <a:endParaRPr lang="en-US" sz="3300" kern="1200"/>
        </a:p>
      </dsp:txBody>
      <dsp:txXfrm>
        <a:off x="38638" y="1818554"/>
        <a:ext cx="10438324" cy="714229"/>
      </dsp:txXfrm>
    </dsp:sp>
    <dsp:sp modelId="{C88B52F8-4BA1-4A5F-BF0D-4D05F64ACCD3}">
      <dsp:nvSpPr>
        <dsp:cNvPr id="0" name=""/>
        <dsp:cNvSpPr/>
      </dsp:nvSpPr>
      <dsp:spPr>
        <a:xfrm>
          <a:off x="0" y="2666461"/>
          <a:ext cx="10515600" cy="791505"/>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Snowball sampling</a:t>
          </a:r>
          <a:endParaRPr lang="en-US" sz="3300" kern="1200"/>
        </a:p>
      </dsp:txBody>
      <dsp:txXfrm>
        <a:off x="38638" y="2705099"/>
        <a:ext cx="10438324" cy="714229"/>
      </dsp:txXfrm>
    </dsp:sp>
    <dsp:sp modelId="{84C19BC3-B20B-4931-B138-1136E0AB3CEE}">
      <dsp:nvSpPr>
        <dsp:cNvPr id="0" name=""/>
        <dsp:cNvSpPr/>
      </dsp:nvSpPr>
      <dsp:spPr>
        <a:xfrm>
          <a:off x="0" y="3553006"/>
          <a:ext cx="10515600" cy="791505"/>
        </a:xfrm>
        <a:prstGeom prst="roundRect">
          <a:avLst/>
        </a:prstGeom>
        <a:solidFill>
          <a:srgbClr val="AF38D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Quota sampling</a:t>
          </a:r>
          <a:endParaRPr lang="en-US" sz="3300" kern="1200"/>
        </a:p>
      </dsp:txBody>
      <dsp:txXfrm>
        <a:off x="38638" y="3591644"/>
        <a:ext cx="10438324" cy="7142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8FF801-69BA-47E1-9CBB-8092713A779E}"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4589B-467C-4A92-BF3B-A10D6B0F50EB}" type="slidenum">
              <a:rPr lang="en-GB" smtClean="0"/>
              <a:t>‹#›</a:t>
            </a:fld>
            <a:endParaRPr lang="en-GB"/>
          </a:p>
        </p:txBody>
      </p:sp>
    </p:spTree>
    <p:extLst>
      <p:ext uri="{BB962C8B-B14F-4D97-AF65-F5344CB8AC3E}">
        <p14:creationId xmlns:p14="http://schemas.microsoft.com/office/powerpoint/2010/main" val="1935179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11/18/2024</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79606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089509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32416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1605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781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8079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203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5725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34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9997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11/18/2024</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7910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11/18/2024</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48891057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image" Target="../media/image7.tmp"/><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purple chromosome design">
            <a:extLst>
              <a:ext uri="{FF2B5EF4-FFF2-40B4-BE49-F238E27FC236}">
                <a16:creationId xmlns:a16="http://schemas.microsoft.com/office/drawing/2014/main" id="{318C2A4C-9089-2610-1E77-4A1A5B79297B}"/>
              </a:ext>
            </a:extLst>
          </p:cNvPr>
          <p:cNvPicPr>
            <a:picLocks noChangeAspect="1"/>
          </p:cNvPicPr>
          <p:nvPr/>
        </p:nvPicPr>
        <p:blipFill rotWithShape="1">
          <a:blip r:embed="rId2"/>
          <a:srcRect t="21974" b="21776"/>
          <a:stretch/>
        </p:blipFill>
        <p:spPr>
          <a:xfrm>
            <a:off x="20" y="10"/>
            <a:ext cx="12191980" cy="6857990"/>
          </a:xfrm>
          <a:prstGeom prst="rect">
            <a:avLst/>
          </a:prstGeom>
        </p:spPr>
      </p:pic>
      <p:sp>
        <p:nvSpPr>
          <p:cNvPr id="22"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549940" cy="6858000"/>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4" name="Cross 23">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250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3E2C7F-F4FF-A94D-ACAE-82823EC88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783A8-1A39-085A-8EBE-84B42093C24E}"/>
              </a:ext>
            </a:extLst>
          </p:cNvPr>
          <p:cNvSpPr>
            <a:spLocks noGrp="1"/>
          </p:cNvSpPr>
          <p:nvPr>
            <p:ph type="ctrTitle"/>
          </p:nvPr>
        </p:nvSpPr>
        <p:spPr>
          <a:xfrm>
            <a:off x="797105" y="1625608"/>
            <a:ext cx="6696951" cy="2722164"/>
          </a:xfrm>
        </p:spPr>
        <p:txBody>
          <a:bodyPr>
            <a:normAutofit/>
          </a:bodyPr>
          <a:lstStyle/>
          <a:p>
            <a:r>
              <a:rPr lang="en-GB" dirty="0"/>
              <a:t>ECDE7013</a:t>
            </a:r>
          </a:p>
        </p:txBody>
      </p:sp>
      <p:sp>
        <p:nvSpPr>
          <p:cNvPr id="3" name="Subtitle 2">
            <a:extLst>
              <a:ext uri="{FF2B5EF4-FFF2-40B4-BE49-F238E27FC236}">
                <a16:creationId xmlns:a16="http://schemas.microsoft.com/office/drawing/2014/main" id="{FD31D32A-C3C2-4E93-DA6E-65DBDEDF4B69}"/>
              </a:ext>
            </a:extLst>
          </p:cNvPr>
          <p:cNvSpPr>
            <a:spLocks noGrp="1"/>
          </p:cNvSpPr>
          <p:nvPr>
            <p:ph type="subTitle" idx="1"/>
          </p:nvPr>
        </p:nvSpPr>
        <p:spPr>
          <a:xfrm>
            <a:off x="797105" y="4466845"/>
            <a:ext cx="6696951" cy="882904"/>
          </a:xfrm>
        </p:spPr>
        <p:txBody>
          <a:bodyPr>
            <a:normAutofit/>
          </a:bodyPr>
          <a:lstStyle/>
          <a:p>
            <a:pPr>
              <a:lnSpc>
                <a:spcPct val="90000"/>
              </a:lnSpc>
            </a:pPr>
            <a:r>
              <a:rPr lang="en-GB" dirty="0"/>
              <a:t>Twilight 3: 18/11/24</a:t>
            </a:r>
          </a:p>
          <a:p>
            <a:pPr>
              <a:lnSpc>
                <a:spcPct val="90000"/>
              </a:lnSpc>
            </a:pPr>
            <a:r>
              <a:rPr lang="en-GB" dirty="0"/>
              <a:t>Sampling</a:t>
            </a:r>
          </a:p>
        </p:txBody>
      </p:sp>
    </p:spTree>
    <p:extLst>
      <p:ext uri="{BB962C8B-B14F-4D97-AF65-F5344CB8AC3E}">
        <p14:creationId xmlns:p14="http://schemas.microsoft.com/office/powerpoint/2010/main" val="29910735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A360F-1BB3-C2CF-2F6C-39671E1AF818}"/>
              </a:ext>
            </a:extLst>
          </p:cNvPr>
          <p:cNvSpPr>
            <a:spLocks noGrp="1"/>
          </p:cNvSpPr>
          <p:nvPr>
            <p:ph type="title"/>
          </p:nvPr>
        </p:nvSpPr>
        <p:spPr>
          <a:xfrm>
            <a:off x="179514" y="632519"/>
            <a:ext cx="12107735" cy="1446550"/>
          </a:xfrm>
        </p:spPr>
        <p:txBody>
          <a:bodyPr>
            <a:normAutofit fontScale="90000"/>
          </a:bodyPr>
          <a:lstStyle/>
          <a:p>
            <a:r>
              <a:rPr lang="en-GB" dirty="0"/>
              <a:t>Research Question:</a:t>
            </a:r>
            <a:br>
              <a:rPr lang="en-GB" dirty="0"/>
            </a:br>
            <a:r>
              <a:rPr lang="en-GB" sz="3300" dirty="0"/>
              <a:t>Do university students perceive themselves as being cleverer than their peers?</a:t>
            </a:r>
          </a:p>
        </p:txBody>
      </p:sp>
      <p:sp>
        <p:nvSpPr>
          <p:cNvPr id="3" name="Content Placeholder 2">
            <a:extLst>
              <a:ext uri="{FF2B5EF4-FFF2-40B4-BE49-F238E27FC236}">
                <a16:creationId xmlns:a16="http://schemas.microsoft.com/office/drawing/2014/main" id="{811F96F0-E066-5A68-DAF0-C095E122E695}"/>
              </a:ext>
            </a:extLst>
          </p:cNvPr>
          <p:cNvSpPr>
            <a:spLocks noGrp="1"/>
          </p:cNvSpPr>
          <p:nvPr>
            <p:ph idx="1"/>
          </p:nvPr>
        </p:nvSpPr>
        <p:spPr>
          <a:xfrm>
            <a:off x="474823" y="2401100"/>
            <a:ext cx="11319507" cy="4185437"/>
          </a:xfrm>
        </p:spPr>
        <p:txBody>
          <a:bodyPr>
            <a:normAutofit fontScale="85000" lnSpcReduction="10000"/>
          </a:bodyPr>
          <a:lstStyle/>
          <a:p>
            <a:pPr marL="0" indent="0" algn="l">
              <a:buNone/>
            </a:pPr>
            <a:r>
              <a:rPr lang="en-GB" dirty="0">
                <a:solidFill>
                  <a:srgbClr val="0D405F"/>
                </a:solidFill>
                <a:latin typeface="Inter"/>
              </a:rPr>
              <a:t>The t</a:t>
            </a:r>
            <a:r>
              <a:rPr lang="en-GB" b="0" i="0" dirty="0">
                <a:solidFill>
                  <a:srgbClr val="0D405F"/>
                </a:solidFill>
                <a:effectLst/>
                <a:latin typeface="Inter"/>
              </a:rPr>
              <a:t>arget population is the 10,000 undergraduate students at my university.</a:t>
            </a:r>
          </a:p>
          <a:p>
            <a:pPr marL="0" indent="0" algn="l">
              <a:buNone/>
            </a:pPr>
            <a:r>
              <a:rPr lang="en-GB" dirty="0">
                <a:solidFill>
                  <a:srgbClr val="0D405F"/>
                </a:solidFill>
                <a:latin typeface="Inter"/>
              </a:rPr>
              <a:t>I</a:t>
            </a:r>
            <a:r>
              <a:rPr lang="en-GB" b="0" i="0" dirty="0">
                <a:solidFill>
                  <a:srgbClr val="0D405F"/>
                </a:solidFill>
                <a:effectLst/>
                <a:latin typeface="Inter"/>
              </a:rPr>
              <a:t> recruit 200 participants. </a:t>
            </a:r>
          </a:p>
          <a:p>
            <a:pPr marL="0" indent="0" algn="l">
              <a:buNone/>
            </a:pPr>
            <a:r>
              <a:rPr lang="en-GB" b="0" i="0" dirty="0">
                <a:solidFill>
                  <a:srgbClr val="0D405F"/>
                </a:solidFill>
                <a:effectLst/>
                <a:latin typeface="Inter"/>
              </a:rPr>
              <a:t>They are studying in the </a:t>
            </a:r>
            <a:r>
              <a:rPr lang="en-GB" dirty="0">
                <a:solidFill>
                  <a:srgbClr val="0D405F"/>
                </a:solidFill>
                <a:latin typeface="Inter"/>
              </a:rPr>
              <a:t>F</a:t>
            </a:r>
            <a:r>
              <a:rPr lang="en-GB" b="0" i="0" dirty="0">
                <a:solidFill>
                  <a:srgbClr val="0D405F"/>
                </a:solidFill>
                <a:effectLst/>
                <a:latin typeface="Inter"/>
              </a:rPr>
              <a:t>aculty of Science and Engineering. </a:t>
            </a:r>
          </a:p>
          <a:p>
            <a:pPr marL="0" indent="0" algn="l">
              <a:buNone/>
            </a:pPr>
            <a:r>
              <a:rPr lang="en-GB" b="0" i="0" dirty="0">
                <a:solidFill>
                  <a:srgbClr val="0D405F"/>
                </a:solidFill>
                <a:effectLst/>
                <a:latin typeface="Inter"/>
              </a:rPr>
              <a:t>Most of them are British, male, 18–20 years old and from a high socio-economic background. </a:t>
            </a:r>
          </a:p>
          <a:p>
            <a:pPr marL="0" indent="0" algn="l">
              <a:buNone/>
            </a:pPr>
            <a:r>
              <a:rPr lang="en-GB" b="0" i="0" dirty="0">
                <a:solidFill>
                  <a:srgbClr val="0D405F"/>
                </a:solidFill>
                <a:effectLst/>
                <a:latin typeface="Inter"/>
              </a:rPr>
              <a:t>I give them a maths test.</a:t>
            </a:r>
          </a:p>
          <a:p>
            <a:pPr marL="0" indent="0" algn="l">
              <a:buNone/>
            </a:pPr>
            <a:r>
              <a:rPr lang="en-GB" b="0" i="0" dirty="0">
                <a:solidFill>
                  <a:srgbClr val="0D405F"/>
                </a:solidFill>
                <a:effectLst/>
                <a:latin typeface="Inter"/>
              </a:rPr>
              <a:t>I then ask them to rate how well they think performed. </a:t>
            </a:r>
          </a:p>
          <a:p>
            <a:pPr marL="0" indent="0" algn="l">
              <a:buNone/>
            </a:pPr>
            <a:r>
              <a:rPr lang="en-GB" b="0" i="0" dirty="0">
                <a:solidFill>
                  <a:srgbClr val="0D405F"/>
                </a:solidFill>
                <a:effectLst/>
                <a:latin typeface="Inter"/>
              </a:rPr>
              <a:t>The finding show that the average participant believes that they are cleverer than 66% of the population.</a:t>
            </a:r>
          </a:p>
          <a:p>
            <a:pPr marL="0" indent="0" algn="l">
              <a:buNone/>
            </a:pPr>
            <a:endParaRPr lang="en-GB" b="0" i="0" dirty="0">
              <a:solidFill>
                <a:srgbClr val="0D405F"/>
              </a:solidFill>
              <a:effectLst/>
              <a:latin typeface="Inter"/>
            </a:endParaRPr>
          </a:p>
          <a:p>
            <a:pPr marL="0" indent="0" algn="l">
              <a:buNone/>
            </a:pPr>
            <a:endParaRPr lang="en-GB" b="0" i="0" dirty="0">
              <a:solidFill>
                <a:srgbClr val="0D405F"/>
              </a:solidFill>
              <a:effectLst/>
              <a:latin typeface="Inter"/>
            </a:endParaRPr>
          </a:p>
          <a:p>
            <a:pPr marL="0" indent="0" algn="l">
              <a:buNone/>
            </a:pPr>
            <a:r>
              <a:rPr lang="en-GB" sz="2800" b="1" i="0" dirty="0">
                <a:solidFill>
                  <a:srgbClr val="0D405F"/>
                </a:solidFill>
                <a:effectLst/>
                <a:latin typeface="Inter"/>
              </a:rPr>
              <a:t>Can I conclude that most people believe themselves to be cleverer than their peers?</a:t>
            </a:r>
          </a:p>
          <a:p>
            <a:pPr algn="l"/>
            <a:endParaRPr lang="en-GB" b="0" i="0" dirty="0">
              <a:solidFill>
                <a:srgbClr val="0D405F"/>
              </a:solidFill>
              <a:effectLst/>
              <a:latin typeface="Inter"/>
            </a:endParaRPr>
          </a:p>
          <a:p>
            <a:endParaRPr lang="en-GB" dirty="0"/>
          </a:p>
        </p:txBody>
      </p:sp>
    </p:spTree>
    <p:extLst>
      <p:ext uri="{BB962C8B-B14F-4D97-AF65-F5344CB8AC3E}">
        <p14:creationId xmlns:p14="http://schemas.microsoft.com/office/powerpoint/2010/main" val="459579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4678C-533E-91D3-94AD-A0EBC3AD3EDB}"/>
              </a:ext>
            </a:extLst>
          </p:cNvPr>
          <p:cNvSpPr>
            <a:spLocks noGrp="1"/>
          </p:cNvSpPr>
          <p:nvPr>
            <p:ph type="title"/>
          </p:nvPr>
        </p:nvSpPr>
        <p:spPr>
          <a:xfrm>
            <a:off x="577118" y="1885950"/>
            <a:ext cx="5518882" cy="3069380"/>
          </a:xfrm>
        </p:spPr>
        <p:txBody>
          <a:bodyPr vert="horz" lIns="91440" tIns="45720" rIns="91440" bIns="45720" rtlCol="0" anchor="b">
            <a:normAutofit/>
          </a:bodyPr>
          <a:lstStyle/>
          <a:p>
            <a:pPr>
              <a:lnSpc>
                <a:spcPct val="90000"/>
              </a:lnSpc>
            </a:pPr>
            <a:r>
              <a:rPr lang="en-US" spc="-150" dirty="0"/>
              <a:t>Why use a </a:t>
            </a:r>
            <a:r>
              <a:rPr lang="en-US" kern="1200" spc="-150" dirty="0">
                <a:solidFill>
                  <a:schemeClr val="tx1"/>
                </a:solidFill>
                <a:latin typeface="+mj-lt"/>
                <a:ea typeface="+mj-ea"/>
                <a:cs typeface="+mj-cs"/>
              </a:rPr>
              <a:t>sample?</a:t>
            </a:r>
            <a:br>
              <a:rPr lang="en-US" kern="1200" spc="-150" dirty="0">
                <a:solidFill>
                  <a:schemeClr val="tx1"/>
                </a:solidFill>
                <a:latin typeface="+mj-lt"/>
                <a:ea typeface="+mj-ea"/>
                <a:cs typeface="+mj-cs"/>
              </a:rPr>
            </a:br>
            <a:br>
              <a:rPr lang="en-US" kern="1200" spc="-150" dirty="0">
                <a:solidFill>
                  <a:schemeClr val="tx1"/>
                </a:solidFill>
                <a:latin typeface="+mj-lt"/>
                <a:ea typeface="+mj-ea"/>
                <a:cs typeface="+mj-cs"/>
              </a:rPr>
            </a:br>
            <a:r>
              <a:rPr lang="en-US" kern="1200" spc="-150" dirty="0">
                <a:solidFill>
                  <a:schemeClr val="tx1"/>
                </a:solidFill>
                <a:latin typeface="+mj-lt"/>
                <a:ea typeface="+mj-ea"/>
                <a:cs typeface="+mj-cs"/>
              </a:rPr>
              <a:t>Should the sample always be representative?</a:t>
            </a:r>
          </a:p>
        </p:txBody>
      </p:sp>
      <p:pic>
        <p:nvPicPr>
          <p:cNvPr id="7" name="Graphic 6" descr="Questions">
            <a:extLst>
              <a:ext uri="{FF2B5EF4-FFF2-40B4-BE49-F238E27FC236}">
                <a16:creationId xmlns:a16="http://schemas.microsoft.com/office/drawing/2014/main" id="{4ECC80F4-1492-817C-5B90-ECC63ABCEA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
        <p:nvSpPr>
          <p:cNvPr id="20" name="Cross 19">
            <a:extLst>
              <a:ext uri="{FF2B5EF4-FFF2-40B4-BE49-F238E27FC236}">
                <a16:creationId xmlns:a16="http://schemas.microsoft.com/office/drawing/2014/main" id="{2D31923D-AB54-2C41-B985-E3F1AB437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0144"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9574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216B-4FAF-3085-4A1C-65D7A9EDABB0}"/>
              </a:ext>
            </a:extLst>
          </p:cNvPr>
          <p:cNvSpPr>
            <a:spLocks noGrp="1"/>
          </p:cNvSpPr>
          <p:nvPr>
            <p:ph type="title"/>
          </p:nvPr>
        </p:nvSpPr>
        <p:spPr>
          <a:xfrm>
            <a:off x="319761" y="1204720"/>
            <a:ext cx="4678586" cy="2798567"/>
          </a:xfrm>
        </p:spPr>
        <p:txBody>
          <a:bodyPr vert="horz" lIns="91440" tIns="45720" rIns="91440" bIns="45720" rtlCol="0" anchor="t">
            <a:noAutofit/>
          </a:bodyPr>
          <a:lstStyle/>
          <a:p>
            <a:r>
              <a:rPr lang="en-GB" sz="4000" b="1" dirty="0"/>
              <a:t>Probability and non-probability  sampling techniques </a:t>
            </a:r>
            <a:r>
              <a:rPr lang="en-GB" sz="4000" dirty="0"/>
              <a:t>(or </a:t>
            </a:r>
            <a:r>
              <a:rPr lang="en-US" sz="4000" spc="-150" dirty="0"/>
              <a:t>random and non-random )</a:t>
            </a:r>
            <a:br>
              <a:rPr lang="en-GB" b="1" dirty="0"/>
            </a:b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DFE26EF1-87FC-3D93-8B39-51DD503FAF1E}"/>
              </a:ext>
            </a:extLst>
          </p:cNvPr>
          <p:cNvSpPr txBox="1"/>
          <p:nvPr/>
        </p:nvSpPr>
        <p:spPr>
          <a:xfrm>
            <a:off x="565150" y="5520905"/>
            <a:ext cx="4254910" cy="986125"/>
          </a:xfrm>
          <a:prstGeom prst="rect">
            <a:avLst/>
          </a:prstGeom>
        </p:spPr>
        <p:txBody>
          <a:bodyPr vert="horz" lIns="91440" tIns="45720" rIns="91440" bIns="45720" rtlCol="0">
            <a:normAutofit/>
          </a:bodyPr>
          <a:lstStyle/>
          <a:p>
            <a:pPr>
              <a:spcAft>
                <a:spcPts val="600"/>
              </a:spcAft>
              <a:buClr>
                <a:schemeClr val="accent1"/>
              </a:buClr>
            </a:pPr>
            <a:r>
              <a:rPr lang="en-GB" b="0" i="0" dirty="0">
                <a:solidFill>
                  <a:srgbClr val="232323"/>
                </a:solidFill>
                <a:effectLst/>
              </a:rPr>
              <a:t>Flick, U. (2014) An Introduction to Qualitative Research. 5th Edition, London: Sage Publications.</a:t>
            </a:r>
            <a:endParaRPr lang="en-US" dirty="0"/>
          </a:p>
        </p:txBody>
      </p:sp>
      <p:pic>
        <p:nvPicPr>
          <p:cNvPr id="5" name="Picture 4" descr="Push pins laying down with one standing up">
            <a:extLst>
              <a:ext uri="{FF2B5EF4-FFF2-40B4-BE49-F238E27FC236}">
                <a16:creationId xmlns:a16="http://schemas.microsoft.com/office/drawing/2014/main" id="{E27CCA15-34C4-1288-DFC1-62F22C2C2C97}"/>
              </a:ext>
            </a:extLst>
          </p:cNvPr>
          <p:cNvPicPr>
            <a:picLocks noChangeAspect="1"/>
          </p:cNvPicPr>
          <p:nvPr/>
        </p:nvPicPr>
        <p:blipFill rotWithShape="1">
          <a:blip r:embed="rId2"/>
          <a:srcRect l="16383" r="22657"/>
          <a:stretch/>
        </p:blipFill>
        <p:spPr>
          <a:xfrm>
            <a:off x="5224242" y="10"/>
            <a:ext cx="6967758" cy="6857990"/>
          </a:xfrm>
          <a:prstGeom prst="rect">
            <a:avLst/>
          </a:prstGeom>
        </p:spPr>
      </p:pic>
    </p:spTree>
    <p:extLst>
      <p:ext uri="{BB962C8B-B14F-4D97-AF65-F5344CB8AC3E}">
        <p14:creationId xmlns:p14="http://schemas.microsoft.com/office/powerpoint/2010/main" val="312535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0024-D803-48D8-B914-756EE8B99E1E}"/>
              </a:ext>
            </a:extLst>
          </p:cNvPr>
          <p:cNvSpPr>
            <a:spLocks noGrp="1"/>
          </p:cNvSpPr>
          <p:nvPr>
            <p:ph type="title"/>
          </p:nvPr>
        </p:nvSpPr>
        <p:spPr/>
        <p:txBody>
          <a:bodyPr/>
          <a:lstStyle/>
          <a:p>
            <a:r>
              <a:rPr lang="en-GB" i="0" dirty="0">
                <a:solidFill>
                  <a:schemeClr val="tx2"/>
                </a:solidFill>
                <a:effectLst/>
                <a:latin typeface="Gilmer"/>
              </a:rPr>
              <a:t>Probability sampling methods</a:t>
            </a:r>
            <a:endParaRPr lang="en-GB" dirty="0">
              <a:solidFill>
                <a:schemeClr val="tx2"/>
              </a:solidFill>
              <a:latin typeface="Gilmer"/>
            </a:endParaRPr>
          </a:p>
        </p:txBody>
      </p:sp>
      <p:sp>
        <p:nvSpPr>
          <p:cNvPr id="3" name="Content Placeholder 2">
            <a:extLst>
              <a:ext uri="{FF2B5EF4-FFF2-40B4-BE49-F238E27FC236}">
                <a16:creationId xmlns:a16="http://schemas.microsoft.com/office/drawing/2014/main" id="{2CDC39C0-AAF9-9635-45A9-CD215FF15A1D}"/>
              </a:ext>
            </a:extLst>
          </p:cNvPr>
          <p:cNvSpPr>
            <a:spLocks noGrp="1"/>
          </p:cNvSpPr>
          <p:nvPr>
            <p:ph idx="1"/>
          </p:nvPr>
        </p:nvSpPr>
        <p:spPr/>
        <p:txBody>
          <a:bodyPr>
            <a:normAutofit fontScale="92500"/>
          </a:bodyPr>
          <a:lstStyle/>
          <a:p>
            <a:pPr marL="0" indent="0">
              <a:buNone/>
            </a:pPr>
            <a:r>
              <a:rPr lang="en-GB" dirty="0">
                <a:solidFill>
                  <a:srgbClr val="1F80E8"/>
                </a:solidFill>
                <a:latin typeface="Inter"/>
              </a:rPr>
              <a:t>Probability sampling</a:t>
            </a:r>
            <a:r>
              <a:rPr lang="en-GB" b="0" i="0" dirty="0">
                <a:solidFill>
                  <a:srgbClr val="0D405F"/>
                </a:solidFill>
                <a:effectLst/>
                <a:latin typeface="Inter"/>
              </a:rPr>
              <a:t> means that every member of the population has a chance of being selected. </a:t>
            </a:r>
          </a:p>
          <a:p>
            <a:pPr marL="0" indent="0">
              <a:buNone/>
            </a:pPr>
            <a:endParaRPr lang="en-GB" b="0" i="0" dirty="0">
              <a:solidFill>
                <a:srgbClr val="0D405F"/>
              </a:solidFill>
              <a:effectLst/>
              <a:latin typeface="Inter"/>
            </a:endParaRPr>
          </a:p>
          <a:p>
            <a:pPr marL="0" indent="0">
              <a:buNone/>
            </a:pPr>
            <a:r>
              <a:rPr lang="en-GB" b="0" i="0" dirty="0">
                <a:solidFill>
                  <a:srgbClr val="0D405F"/>
                </a:solidFill>
                <a:effectLst/>
                <a:latin typeface="Inter"/>
              </a:rPr>
              <a:t>It is often used in </a:t>
            </a:r>
            <a:r>
              <a:rPr lang="en-GB" dirty="0">
                <a:solidFill>
                  <a:srgbClr val="1F80E8"/>
                </a:solidFill>
                <a:latin typeface="Inter"/>
              </a:rPr>
              <a:t>quantitative research</a:t>
            </a:r>
            <a:r>
              <a:rPr lang="en-GB" b="0" i="0" dirty="0">
                <a:solidFill>
                  <a:srgbClr val="0D405F"/>
                </a:solidFill>
                <a:effectLst/>
                <a:latin typeface="Inter"/>
              </a:rPr>
              <a:t>. </a:t>
            </a:r>
          </a:p>
          <a:p>
            <a:pPr marL="0" indent="0">
              <a:buNone/>
            </a:pPr>
            <a:endParaRPr lang="en-GB" dirty="0">
              <a:solidFill>
                <a:srgbClr val="0D405F"/>
              </a:solidFill>
              <a:latin typeface="Inter"/>
            </a:endParaRPr>
          </a:p>
          <a:p>
            <a:pPr marL="0" indent="0">
              <a:buNone/>
            </a:pPr>
            <a:r>
              <a:rPr lang="en-GB" b="0" i="0" dirty="0">
                <a:solidFill>
                  <a:srgbClr val="0D405F"/>
                </a:solidFill>
                <a:effectLst/>
                <a:latin typeface="Inter"/>
              </a:rPr>
              <a:t>If you want to produce results that are representative of the whole population, probability sampling techniques are the most valid choice.</a:t>
            </a:r>
            <a:endParaRPr lang="en-GB" dirty="0"/>
          </a:p>
        </p:txBody>
      </p:sp>
    </p:spTree>
    <p:extLst>
      <p:ext uri="{BB962C8B-B14F-4D97-AF65-F5344CB8AC3E}">
        <p14:creationId xmlns:p14="http://schemas.microsoft.com/office/powerpoint/2010/main" val="2095808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97385-0B60-81E2-4EAA-67C50DD6F982}"/>
              </a:ext>
            </a:extLst>
          </p:cNvPr>
          <p:cNvSpPr>
            <a:spLocks noGrp="1"/>
          </p:cNvSpPr>
          <p:nvPr>
            <p:ph type="title"/>
          </p:nvPr>
        </p:nvSpPr>
        <p:spPr>
          <a:xfrm>
            <a:off x="559540" y="559397"/>
            <a:ext cx="8267296" cy="1446550"/>
          </a:xfrm>
        </p:spPr>
        <p:txBody>
          <a:bodyPr/>
          <a:lstStyle/>
          <a:p>
            <a:r>
              <a:rPr lang="en-GB" dirty="0">
                <a:solidFill>
                  <a:srgbClr val="1B2B68"/>
                </a:solidFill>
                <a:latin typeface="Gilmer"/>
              </a:rPr>
              <a:t>P</a:t>
            </a:r>
            <a:r>
              <a:rPr lang="en-GB" i="0" dirty="0">
                <a:solidFill>
                  <a:srgbClr val="1B2B68"/>
                </a:solidFill>
                <a:effectLst/>
                <a:latin typeface="Gilmer"/>
              </a:rPr>
              <a:t>robability sampling methods</a:t>
            </a:r>
            <a:endParaRPr lang="en-GB" dirty="0"/>
          </a:p>
        </p:txBody>
      </p:sp>
      <p:sp>
        <p:nvSpPr>
          <p:cNvPr id="3" name="Content Placeholder 2">
            <a:extLst>
              <a:ext uri="{FF2B5EF4-FFF2-40B4-BE49-F238E27FC236}">
                <a16:creationId xmlns:a16="http://schemas.microsoft.com/office/drawing/2014/main" id="{03BD8831-A350-CCF7-0C3B-B47F69CC0CFB}"/>
              </a:ext>
            </a:extLst>
          </p:cNvPr>
          <p:cNvSpPr>
            <a:spLocks noGrp="1"/>
          </p:cNvSpPr>
          <p:nvPr>
            <p:ph sz="half" idx="1"/>
          </p:nvPr>
        </p:nvSpPr>
        <p:spPr>
          <a:xfrm>
            <a:off x="838200" y="2341372"/>
            <a:ext cx="5181600" cy="3002853"/>
          </a:xfrm>
        </p:spPr>
        <p:txBody>
          <a:bodyPr>
            <a:normAutofit lnSpcReduction="10000"/>
          </a:bodyPr>
          <a:lstStyle/>
          <a:p>
            <a:pPr marL="0" indent="0" algn="l">
              <a:buNone/>
            </a:pPr>
            <a:r>
              <a:rPr lang="en-GB" sz="3000" b="1" dirty="0">
                <a:solidFill>
                  <a:schemeClr val="accent6"/>
                </a:solidFill>
              </a:rPr>
              <a:t>Strengths</a:t>
            </a:r>
          </a:p>
          <a:p>
            <a:r>
              <a:rPr lang="en-GB" sz="2000" b="0" i="0" dirty="0">
                <a:solidFill>
                  <a:srgbClr val="212529"/>
                </a:solidFill>
                <a:effectLst/>
              </a:rPr>
              <a:t>Equal chance for each member of population to get selected;</a:t>
            </a:r>
          </a:p>
          <a:p>
            <a:r>
              <a:rPr lang="en-GB" sz="2000" dirty="0">
                <a:solidFill>
                  <a:srgbClr val="040C28"/>
                </a:solidFill>
              </a:rPr>
              <a:t>S</a:t>
            </a:r>
            <a:r>
              <a:rPr lang="en-GB" sz="2000" b="0" i="0" dirty="0">
                <a:solidFill>
                  <a:srgbClr val="040C28"/>
                </a:solidFill>
                <a:effectLst/>
              </a:rPr>
              <a:t>implicity;</a:t>
            </a:r>
          </a:p>
          <a:p>
            <a:r>
              <a:rPr lang="en-GB" sz="2000" dirty="0">
                <a:solidFill>
                  <a:srgbClr val="040C28"/>
                </a:solidFill>
              </a:rPr>
              <a:t>L</a:t>
            </a:r>
            <a:r>
              <a:rPr lang="en-GB" sz="2000" b="0" i="0" dirty="0">
                <a:solidFill>
                  <a:srgbClr val="040C28"/>
                </a:solidFill>
                <a:effectLst/>
              </a:rPr>
              <a:t>ack of bias.</a:t>
            </a:r>
            <a:endParaRPr lang="en-GB" sz="2000" dirty="0">
              <a:solidFill>
                <a:srgbClr val="0D405F"/>
              </a:solidFill>
            </a:endParaRPr>
          </a:p>
          <a:p>
            <a:endParaRPr lang="en-GB" dirty="0"/>
          </a:p>
        </p:txBody>
      </p:sp>
      <p:sp>
        <p:nvSpPr>
          <p:cNvPr id="4" name="Content Placeholder 3">
            <a:extLst>
              <a:ext uri="{FF2B5EF4-FFF2-40B4-BE49-F238E27FC236}">
                <a16:creationId xmlns:a16="http://schemas.microsoft.com/office/drawing/2014/main" id="{D1E8DA8B-3ED3-9EBF-1B27-2CD5B6BC8397}"/>
              </a:ext>
            </a:extLst>
          </p:cNvPr>
          <p:cNvSpPr>
            <a:spLocks noGrp="1"/>
          </p:cNvSpPr>
          <p:nvPr>
            <p:ph sz="half" idx="2"/>
          </p:nvPr>
        </p:nvSpPr>
        <p:spPr>
          <a:xfrm>
            <a:off x="5794940" y="2341372"/>
            <a:ext cx="5480790" cy="3374589"/>
          </a:xfrm>
        </p:spPr>
        <p:txBody>
          <a:bodyPr>
            <a:normAutofit lnSpcReduction="10000"/>
          </a:bodyPr>
          <a:lstStyle/>
          <a:p>
            <a:pPr marL="0" indent="0">
              <a:buNone/>
            </a:pPr>
            <a:r>
              <a:rPr lang="en-GB" sz="3000" b="1" dirty="0">
                <a:solidFill>
                  <a:srgbClr val="FF0000"/>
                </a:solidFill>
                <a:latin typeface="Inter"/>
              </a:rPr>
              <a:t>Limitations</a:t>
            </a:r>
          </a:p>
          <a:p>
            <a:r>
              <a:rPr lang="en-GB" sz="2000" b="0" i="0" dirty="0">
                <a:effectLst/>
              </a:rPr>
              <a:t>Greater expertise and knowledge of the subject matter is needed to determine what type of sampling approach is most appropriate;</a:t>
            </a:r>
          </a:p>
          <a:p>
            <a:r>
              <a:rPr lang="en-GB" sz="2000" b="0" i="0" dirty="0">
                <a:effectLst/>
              </a:rPr>
              <a:t>Finding correct audience is difficult;</a:t>
            </a:r>
          </a:p>
          <a:p>
            <a:r>
              <a:rPr lang="en-GB" sz="2000" b="0" i="0" dirty="0">
                <a:effectLst/>
              </a:rPr>
              <a:t>Access - difficulty gaining access to a larger population;</a:t>
            </a:r>
          </a:p>
          <a:p>
            <a:r>
              <a:rPr lang="en-GB" sz="2000" dirty="0"/>
              <a:t>T</a:t>
            </a:r>
            <a:r>
              <a:rPr lang="en-GB" sz="2000" b="0" i="0" dirty="0">
                <a:effectLst/>
              </a:rPr>
              <a:t>ime</a:t>
            </a:r>
            <a:r>
              <a:rPr lang="en-GB" sz="2000" dirty="0"/>
              <a:t> &amp;</a:t>
            </a:r>
            <a:r>
              <a:rPr lang="en-GB" sz="2000" b="0" i="0" dirty="0">
                <a:effectLst/>
              </a:rPr>
              <a:t> cost. </a:t>
            </a:r>
          </a:p>
          <a:p>
            <a:endParaRPr lang="en-GB" sz="3000" b="0" i="0" dirty="0">
              <a:solidFill>
                <a:srgbClr val="0D405F"/>
              </a:solidFill>
              <a:effectLst/>
              <a:latin typeface="Inter"/>
            </a:endParaRPr>
          </a:p>
          <a:p>
            <a:endParaRPr lang="en-GB" dirty="0"/>
          </a:p>
        </p:txBody>
      </p:sp>
      <p:sp>
        <p:nvSpPr>
          <p:cNvPr id="5" name="TextBox 4">
            <a:extLst>
              <a:ext uri="{FF2B5EF4-FFF2-40B4-BE49-F238E27FC236}">
                <a16:creationId xmlns:a16="http://schemas.microsoft.com/office/drawing/2014/main" id="{F211FC06-1EDB-DE2E-C91A-B383E66366D1}"/>
              </a:ext>
            </a:extLst>
          </p:cNvPr>
          <p:cNvSpPr txBox="1"/>
          <p:nvPr/>
        </p:nvSpPr>
        <p:spPr>
          <a:xfrm>
            <a:off x="306605" y="5794852"/>
            <a:ext cx="11075711" cy="923330"/>
          </a:xfrm>
          <a:prstGeom prst="rect">
            <a:avLst/>
          </a:prstGeom>
          <a:noFill/>
          <a:ln>
            <a:solidFill>
              <a:schemeClr val="accent6"/>
            </a:solidFill>
          </a:ln>
        </p:spPr>
        <p:txBody>
          <a:bodyPr wrap="square" rtlCol="0">
            <a:spAutoFit/>
          </a:bodyPr>
          <a:lstStyle/>
          <a:p>
            <a:r>
              <a:rPr lang="en-GB" dirty="0">
                <a:solidFill>
                  <a:srgbClr val="4D5156"/>
                </a:solidFill>
                <a:latin typeface="Google Sans"/>
              </a:rPr>
              <a:t>P</a:t>
            </a:r>
            <a:r>
              <a:rPr lang="en-GB" b="0" i="0" dirty="0">
                <a:solidFill>
                  <a:srgbClr val="4D5156"/>
                </a:solidFill>
                <a:effectLst/>
                <a:latin typeface="Google Sans"/>
              </a:rPr>
              <a:t>robability sampling is best used when the goal of the research is to study a particular subgroup within a greater population. It ensures that the sample is representative of the population, allows researchers to estimate the level of uncertainty in the results, and makes it possible to generalise the findings to the population.</a:t>
            </a:r>
            <a:endParaRPr lang="en-GB" b="0" i="0" dirty="0">
              <a:solidFill>
                <a:srgbClr val="0D405F"/>
              </a:solidFill>
              <a:effectLst/>
              <a:latin typeface="Inter"/>
            </a:endParaRPr>
          </a:p>
        </p:txBody>
      </p:sp>
      <p:sp>
        <p:nvSpPr>
          <p:cNvPr id="6" name="TextBox 5">
            <a:extLst>
              <a:ext uri="{FF2B5EF4-FFF2-40B4-BE49-F238E27FC236}">
                <a16:creationId xmlns:a16="http://schemas.microsoft.com/office/drawing/2014/main" id="{5496BE45-21D2-AAB1-DAB6-B5280977FA88}"/>
              </a:ext>
            </a:extLst>
          </p:cNvPr>
          <p:cNvSpPr txBox="1"/>
          <p:nvPr/>
        </p:nvSpPr>
        <p:spPr>
          <a:xfrm>
            <a:off x="793321" y="1513504"/>
            <a:ext cx="10709564" cy="492443"/>
          </a:xfrm>
          <a:prstGeom prst="rect">
            <a:avLst/>
          </a:prstGeom>
          <a:noFill/>
        </p:spPr>
        <p:txBody>
          <a:bodyPr wrap="square" rtlCol="0">
            <a:spAutoFit/>
          </a:bodyPr>
          <a:lstStyle/>
          <a:p>
            <a:r>
              <a:rPr lang="en-GB" sz="2600" dirty="0"/>
              <a:t>I</a:t>
            </a:r>
            <a:r>
              <a:rPr lang="en-GB" sz="2600" b="0" i="0" dirty="0">
                <a:solidFill>
                  <a:srgbClr val="0D405F"/>
                </a:solidFill>
                <a:effectLst/>
                <a:latin typeface="Inter"/>
              </a:rPr>
              <a:t>ndividuals are selected based on </a:t>
            </a:r>
            <a:r>
              <a:rPr lang="en-GB" sz="2600" b="0" i="0" dirty="0">
                <a:solidFill>
                  <a:schemeClr val="accent2"/>
                </a:solidFill>
                <a:effectLst/>
                <a:latin typeface="Inter"/>
              </a:rPr>
              <a:t>random criteria</a:t>
            </a:r>
            <a:r>
              <a:rPr lang="en-GB" sz="2600" b="0" i="0" dirty="0">
                <a:solidFill>
                  <a:srgbClr val="0D405F"/>
                </a:solidFill>
                <a:effectLst/>
                <a:latin typeface="Inter"/>
              </a:rPr>
              <a:t>.</a:t>
            </a:r>
          </a:p>
        </p:txBody>
      </p:sp>
    </p:spTree>
    <p:extLst>
      <p:ext uri="{BB962C8B-B14F-4D97-AF65-F5344CB8AC3E}">
        <p14:creationId xmlns:p14="http://schemas.microsoft.com/office/powerpoint/2010/main" val="387933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1000"/>
                                        <p:tgtEl>
                                          <p:spTgt spid="4">
                                            <p:txEl>
                                              <p:pRg st="2" end="2"/>
                                            </p:txEl>
                                          </p:spTgt>
                                        </p:tgtEl>
                                      </p:cBhvr>
                                    </p:animEffect>
                                    <p:anim calcmode="lin" valueType="num">
                                      <p:cBhvr>
                                        <p:cTn id="3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1000"/>
                                        <p:tgtEl>
                                          <p:spTgt spid="4">
                                            <p:txEl>
                                              <p:pRg st="3" end="3"/>
                                            </p:txEl>
                                          </p:spTgt>
                                        </p:tgtEl>
                                      </p:cBhvr>
                                    </p:animEffect>
                                    <p:anim calcmode="lin" valueType="num">
                                      <p:cBhvr>
                                        <p:cTn id="3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1000"/>
                                        <p:tgtEl>
                                          <p:spTgt spid="4">
                                            <p:txEl>
                                              <p:pRg st="4" end="4"/>
                                            </p:txEl>
                                          </p:spTgt>
                                        </p:tgtEl>
                                      </p:cBhvr>
                                    </p:animEffect>
                                    <p:anim calcmode="lin" valueType="num">
                                      <p:cBhvr>
                                        <p:cTn id="4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E3F8F-5F8E-8F58-FF77-242FFDD9F115}"/>
              </a:ext>
            </a:extLst>
          </p:cNvPr>
          <p:cNvSpPr>
            <a:spLocks noGrp="1"/>
          </p:cNvSpPr>
          <p:nvPr>
            <p:ph type="title"/>
          </p:nvPr>
        </p:nvSpPr>
        <p:spPr>
          <a:xfrm>
            <a:off x="548320" y="514714"/>
            <a:ext cx="8267296" cy="1446550"/>
          </a:xfrm>
        </p:spPr>
        <p:txBody>
          <a:bodyPr/>
          <a:lstStyle/>
          <a:p>
            <a:r>
              <a:rPr lang="en-GB" i="0" dirty="0">
                <a:solidFill>
                  <a:srgbClr val="002060"/>
                </a:solidFill>
                <a:effectLst/>
                <a:latin typeface="Gilmer"/>
              </a:rPr>
              <a:t>Probability sampling methods</a:t>
            </a:r>
            <a:endParaRPr lang="en-GB" dirty="0">
              <a:solidFill>
                <a:srgbClr val="002060"/>
              </a:solidFill>
              <a:latin typeface="Gilmer"/>
            </a:endParaRPr>
          </a:p>
        </p:txBody>
      </p:sp>
      <p:graphicFrame>
        <p:nvGraphicFramePr>
          <p:cNvPr id="5" name="Content Placeholder 2">
            <a:extLst>
              <a:ext uri="{FF2B5EF4-FFF2-40B4-BE49-F238E27FC236}">
                <a16:creationId xmlns:a16="http://schemas.microsoft.com/office/drawing/2014/main" id="{80FC1FD1-C4B4-9D10-DAB2-26F819B53A7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788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with different colored figures&#10;&#10;Description automatically generated with medium confidence">
            <a:extLst>
              <a:ext uri="{FF2B5EF4-FFF2-40B4-BE49-F238E27FC236}">
                <a16:creationId xmlns:a16="http://schemas.microsoft.com/office/drawing/2014/main" id="{F985A5D4-AF41-1644-D740-8E19C67E33A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4248" y="333970"/>
            <a:ext cx="7398018" cy="6380792"/>
          </a:xfrm>
          <a:prstGeom prst="rect">
            <a:avLst/>
          </a:prstGeom>
        </p:spPr>
      </p:pic>
    </p:spTree>
    <p:extLst>
      <p:ext uri="{BB962C8B-B14F-4D97-AF65-F5344CB8AC3E}">
        <p14:creationId xmlns:p14="http://schemas.microsoft.com/office/powerpoint/2010/main" val="2874164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4F048CC-17C9-B246-BF2A-29E51AD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ample being pipetted into a petri dish">
            <a:extLst>
              <a:ext uri="{FF2B5EF4-FFF2-40B4-BE49-F238E27FC236}">
                <a16:creationId xmlns:a16="http://schemas.microsoft.com/office/drawing/2014/main" id="{37D2BC13-DA1E-69CF-6E87-254A9ABE7C67}"/>
              </a:ext>
            </a:extLst>
          </p:cNvPr>
          <p:cNvPicPr>
            <a:picLocks noChangeAspect="1"/>
          </p:cNvPicPr>
          <p:nvPr/>
        </p:nvPicPr>
        <p:blipFill rotWithShape="1">
          <a:blip r:embed="rId2"/>
          <a:srcRect t="24601" b="149"/>
          <a:stretch/>
        </p:blipFill>
        <p:spPr>
          <a:xfrm>
            <a:off x="20" y="10"/>
            <a:ext cx="12191980" cy="6857990"/>
          </a:xfrm>
          <a:prstGeom prst="rect">
            <a:avLst/>
          </a:prstGeom>
        </p:spPr>
      </p:pic>
      <p:sp>
        <p:nvSpPr>
          <p:cNvPr id="20" name="Rectangle">
            <a:extLst>
              <a:ext uri="{FF2B5EF4-FFF2-40B4-BE49-F238E27FC236}">
                <a16:creationId xmlns:a16="http://schemas.microsoft.com/office/drawing/2014/main" id="{53C4D10E-16D3-5D49-A995-1FD27619A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883" y="1096771"/>
            <a:ext cx="4701054" cy="5761229"/>
          </a:xfrm>
          <a:prstGeom prst="rect">
            <a:avLst/>
          </a:prstGeom>
          <a:gradFill flip="none" rotWithShape="1">
            <a:gsLst>
              <a:gs pos="32000">
                <a:schemeClr val="bg1">
                  <a:alpha val="67000"/>
                </a:schemeClr>
              </a:gs>
              <a:gs pos="0">
                <a:schemeClr val="bg1">
                  <a:alpha val="55000"/>
                </a:schemeClr>
              </a:gs>
              <a:gs pos="99000">
                <a:schemeClr val="bg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1" name="Cross 20">
            <a:extLst>
              <a:ext uri="{FF2B5EF4-FFF2-40B4-BE49-F238E27FC236}">
                <a16:creationId xmlns:a16="http://schemas.microsoft.com/office/drawing/2014/main" id="{24124FF1-775D-AC4A-81D0-73FC0F54A6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1505"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4AE494-8899-0F24-84B0-5477A67CD84F}"/>
              </a:ext>
            </a:extLst>
          </p:cNvPr>
          <p:cNvSpPr>
            <a:spLocks noGrp="1"/>
          </p:cNvSpPr>
          <p:nvPr>
            <p:ph type="ctrTitle"/>
          </p:nvPr>
        </p:nvSpPr>
        <p:spPr>
          <a:xfrm>
            <a:off x="986362" y="1625608"/>
            <a:ext cx="3882842" cy="2722164"/>
          </a:xfrm>
        </p:spPr>
        <p:txBody>
          <a:bodyPr>
            <a:normAutofit/>
          </a:bodyPr>
          <a:lstStyle/>
          <a:p>
            <a:pPr>
              <a:lnSpc>
                <a:spcPct val="90000"/>
              </a:lnSpc>
            </a:pPr>
            <a:r>
              <a:rPr lang="en-GB" sz="4400" b="1" i="0">
                <a:effectLst/>
                <a:latin typeface="Gilmer"/>
              </a:rPr>
              <a:t>Non-probability sampling methods</a:t>
            </a:r>
            <a:endParaRPr lang="en-GB" sz="4400"/>
          </a:p>
        </p:txBody>
      </p:sp>
      <p:sp>
        <p:nvSpPr>
          <p:cNvPr id="22" name="Rectangle 21">
            <a:extLst>
              <a:ext uri="{FF2B5EF4-FFF2-40B4-BE49-F238E27FC236}">
                <a16:creationId xmlns:a16="http://schemas.microsoft.com/office/drawing/2014/main" id="{EBCE363F-7361-A345-BB3D-2E8D88197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4724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F0024-D803-48D8-B914-756EE8B99E1E}"/>
              </a:ext>
            </a:extLst>
          </p:cNvPr>
          <p:cNvSpPr>
            <a:spLocks noGrp="1"/>
          </p:cNvSpPr>
          <p:nvPr>
            <p:ph type="title"/>
          </p:nvPr>
        </p:nvSpPr>
        <p:spPr/>
        <p:txBody>
          <a:bodyPr/>
          <a:lstStyle/>
          <a:p>
            <a:r>
              <a:rPr lang="en-GB" dirty="0">
                <a:solidFill>
                  <a:srgbClr val="002060"/>
                </a:solidFill>
                <a:latin typeface="Gilmer"/>
              </a:rPr>
              <a:t>Non-p</a:t>
            </a:r>
            <a:r>
              <a:rPr lang="en-GB" i="0" dirty="0">
                <a:solidFill>
                  <a:srgbClr val="002060"/>
                </a:solidFill>
                <a:effectLst/>
                <a:latin typeface="Gilmer"/>
              </a:rPr>
              <a:t>robability sampling methods</a:t>
            </a:r>
            <a:endParaRPr lang="en-GB" dirty="0">
              <a:solidFill>
                <a:srgbClr val="002060"/>
              </a:solidFill>
              <a:latin typeface="Gilmer"/>
            </a:endParaRPr>
          </a:p>
        </p:txBody>
      </p:sp>
      <p:sp>
        <p:nvSpPr>
          <p:cNvPr id="3" name="Content Placeholder 2">
            <a:extLst>
              <a:ext uri="{FF2B5EF4-FFF2-40B4-BE49-F238E27FC236}">
                <a16:creationId xmlns:a16="http://schemas.microsoft.com/office/drawing/2014/main" id="{2CDC39C0-AAF9-9635-45A9-CD215FF15A1D}"/>
              </a:ext>
            </a:extLst>
          </p:cNvPr>
          <p:cNvSpPr>
            <a:spLocks noGrp="1"/>
          </p:cNvSpPr>
          <p:nvPr>
            <p:ph idx="1"/>
          </p:nvPr>
        </p:nvSpPr>
        <p:spPr/>
        <p:txBody>
          <a:bodyPr>
            <a:normAutofit fontScale="92500" lnSpcReduction="20000"/>
          </a:bodyPr>
          <a:lstStyle/>
          <a:p>
            <a:pPr marL="0" indent="0">
              <a:buNone/>
            </a:pPr>
            <a:r>
              <a:rPr lang="en-GB" dirty="0">
                <a:solidFill>
                  <a:srgbClr val="1F80E8"/>
                </a:solidFill>
                <a:latin typeface="Inter"/>
              </a:rPr>
              <a:t>Non-probability sampling</a:t>
            </a:r>
            <a:r>
              <a:rPr lang="en-GB" b="0" i="0" dirty="0">
                <a:solidFill>
                  <a:srgbClr val="0D405F"/>
                </a:solidFill>
                <a:effectLst/>
                <a:latin typeface="Inter"/>
              </a:rPr>
              <a:t> </a:t>
            </a:r>
            <a:r>
              <a:rPr lang="en-GB" b="0" i="0" dirty="0">
                <a:solidFill>
                  <a:srgbClr val="000000"/>
                </a:solidFill>
                <a:effectLst/>
                <a:latin typeface="benton-sans"/>
              </a:rPr>
              <a:t>uses </a:t>
            </a:r>
            <a:r>
              <a:rPr lang="en-GB" b="0" i="0" dirty="0">
                <a:solidFill>
                  <a:schemeClr val="accent2"/>
                </a:solidFill>
                <a:effectLst/>
                <a:latin typeface="benton-sans"/>
              </a:rPr>
              <a:t>non-random</a:t>
            </a:r>
            <a:r>
              <a:rPr lang="en-GB" b="0" i="0" dirty="0">
                <a:solidFill>
                  <a:srgbClr val="000000"/>
                </a:solidFill>
                <a:effectLst/>
                <a:latin typeface="benton-sans"/>
              </a:rPr>
              <a:t> ways to select a group of people to participate in research</a:t>
            </a:r>
            <a:endParaRPr lang="en-GB" b="0" i="0" dirty="0">
              <a:solidFill>
                <a:srgbClr val="0D405F"/>
              </a:solidFill>
              <a:effectLst/>
              <a:latin typeface="Inter"/>
            </a:endParaRPr>
          </a:p>
          <a:p>
            <a:pPr marL="0" indent="0">
              <a:buNone/>
            </a:pPr>
            <a:endParaRPr lang="en-GB" b="0" i="0" dirty="0">
              <a:solidFill>
                <a:srgbClr val="0D405F"/>
              </a:solidFill>
              <a:effectLst/>
              <a:latin typeface="Inter"/>
            </a:endParaRPr>
          </a:p>
          <a:p>
            <a:pPr marL="0" indent="0">
              <a:buNone/>
            </a:pPr>
            <a:r>
              <a:rPr lang="en-GB" b="0" i="0" dirty="0">
                <a:solidFill>
                  <a:srgbClr val="0D405F"/>
                </a:solidFill>
                <a:effectLst/>
                <a:latin typeface="Inter"/>
              </a:rPr>
              <a:t>It is often used in </a:t>
            </a:r>
            <a:r>
              <a:rPr lang="en-GB" dirty="0">
                <a:solidFill>
                  <a:srgbClr val="1F80E8"/>
                </a:solidFill>
                <a:latin typeface="Inter"/>
              </a:rPr>
              <a:t>qualitative research</a:t>
            </a:r>
            <a:r>
              <a:rPr lang="en-GB" b="0" i="0" dirty="0">
                <a:solidFill>
                  <a:srgbClr val="0D405F"/>
                </a:solidFill>
                <a:effectLst/>
                <a:latin typeface="Inter"/>
              </a:rPr>
              <a:t>. </a:t>
            </a:r>
          </a:p>
          <a:p>
            <a:pPr marL="0" indent="0">
              <a:buNone/>
            </a:pPr>
            <a:endParaRPr lang="en-GB" dirty="0">
              <a:solidFill>
                <a:srgbClr val="0D405F"/>
              </a:solidFill>
              <a:latin typeface="Inter"/>
            </a:endParaRPr>
          </a:p>
          <a:p>
            <a:pPr marL="0" indent="0">
              <a:buNone/>
            </a:pPr>
            <a:r>
              <a:rPr lang="en-GB" dirty="0">
                <a:solidFill>
                  <a:srgbClr val="000000"/>
                </a:solidFill>
                <a:latin typeface="benton-sans"/>
              </a:rPr>
              <a:t>It </a:t>
            </a:r>
            <a:r>
              <a:rPr lang="en-GB" b="0" i="0" dirty="0">
                <a:solidFill>
                  <a:srgbClr val="000000"/>
                </a:solidFill>
                <a:effectLst/>
                <a:latin typeface="benton-sans"/>
              </a:rPr>
              <a:t>doesn’t focus on accurately representing all members of a large population within a smaller sample group of participants - not all members of the population have an equal chance of participating in the study.</a:t>
            </a:r>
            <a:endParaRPr lang="en-GB" dirty="0"/>
          </a:p>
        </p:txBody>
      </p:sp>
    </p:spTree>
    <p:extLst>
      <p:ext uri="{BB962C8B-B14F-4D97-AF65-F5344CB8AC3E}">
        <p14:creationId xmlns:p14="http://schemas.microsoft.com/office/powerpoint/2010/main" val="4242408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97385-0B60-81E2-4EAA-67C50DD6F982}"/>
              </a:ext>
            </a:extLst>
          </p:cNvPr>
          <p:cNvSpPr>
            <a:spLocks noGrp="1"/>
          </p:cNvSpPr>
          <p:nvPr>
            <p:ph type="title"/>
          </p:nvPr>
        </p:nvSpPr>
        <p:spPr>
          <a:xfrm>
            <a:off x="452952" y="623201"/>
            <a:ext cx="8267296" cy="1446550"/>
          </a:xfrm>
        </p:spPr>
        <p:txBody>
          <a:bodyPr/>
          <a:lstStyle/>
          <a:p>
            <a:r>
              <a:rPr lang="en-GB" i="0" dirty="0">
                <a:solidFill>
                  <a:srgbClr val="1B2B68"/>
                </a:solidFill>
                <a:effectLst/>
                <a:latin typeface="Gilmer"/>
              </a:rPr>
              <a:t>Non-probability sampling methods</a:t>
            </a:r>
            <a:endParaRPr lang="en-GB" dirty="0"/>
          </a:p>
        </p:txBody>
      </p:sp>
      <p:sp>
        <p:nvSpPr>
          <p:cNvPr id="3" name="Content Placeholder 2">
            <a:extLst>
              <a:ext uri="{FF2B5EF4-FFF2-40B4-BE49-F238E27FC236}">
                <a16:creationId xmlns:a16="http://schemas.microsoft.com/office/drawing/2014/main" id="{03BD8831-A350-CCF7-0C3B-B47F69CC0CFB}"/>
              </a:ext>
            </a:extLst>
          </p:cNvPr>
          <p:cNvSpPr>
            <a:spLocks noGrp="1"/>
          </p:cNvSpPr>
          <p:nvPr>
            <p:ph sz="half" idx="1"/>
          </p:nvPr>
        </p:nvSpPr>
        <p:spPr>
          <a:xfrm>
            <a:off x="838200" y="2206292"/>
            <a:ext cx="5181600" cy="3002853"/>
          </a:xfrm>
        </p:spPr>
        <p:txBody>
          <a:bodyPr>
            <a:normAutofit lnSpcReduction="10000"/>
          </a:bodyPr>
          <a:lstStyle/>
          <a:p>
            <a:pPr marL="0" indent="0" algn="l">
              <a:buNone/>
            </a:pPr>
            <a:r>
              <a:rPr lang="en-GB" sz="3000" b="1" dirty="0">
                <a:solidFill>
                  <a:schemeClr val="accent6"/>
                </a:solidFill>
              </a:rPr>
              <a:t>Strengths</a:t>
            </a:r>
          </a:p>
          <a:p>
            <a:pPr marL="0" indent="0">
              <a:buNone/>
            </a:pPr>
            <a:r>
              <a:rPr lang="en-GB" sz="2200" dirty="0">
                <a:solidFill>
                  <a:srgbClr val="0D405F"/>
                </a:solidFill>
              </a:rPr>
              <a:t>*E</a:t>
            </a:r>
            <a:r>
              <a:rPr lang="en-GB" sz="2200" b="0" i="0" dirty="0">
                <a:solidFill>
                  <a:srgbClr val="0D405F"/>
                </a:solidFill>
                <a:effectLst/>
              </a:rPr>
              <a:t>asy</a:t>
            </a:r>
            <a:r>
              <a:rPr lang="en-GB" sz="2200" dirty="0">
                <a:solidFill>
                  <a:srgbClr val="0D405F"/>
                </a:solidFill>
              </a:rPr>
              <a:t> –</a:t>
            </a:r>
            <a:r>
              <a:rPr lang="en-GB" sz="2200" b="0" i="0" dirty="0">
                <a:solidFill>
                  <a:srgbClr val="0D405F"/>
                </a:solidFill>
                <a:effectLst/>
              </a:rPr>
              <a:t> convenient; </a:t>
            </a:r>
          </a:p>
          <a:p>
            <a:pPr marL="0" indent="0">
              <a:buNone/>
            </a:pPr>
            <a:r>
              <a:rPr lang="en-GB" sz="2200" b="0" i="0" dirty="0">
                <a:solidFill>
                  <a:schemeClr val="tx2"/>
                </a:solidFill>
                <a:effectLst/>
              </a:rPr>
              <a:t>*A</a:t>
            </a:r>
            <a:r>
              <a:rPr lang="en-GB" sz="2200" dirty="0">
                <a:solidFill>
                  <a:schemeClr val="tx2"/>
                </a:solidFill>
              </a:rPr>
              <a:t>ccessible - </a:t>
            </a:r>
            <a:r>
              <a:rPr lang="en-GB" sz="2200" b="0" i="0" dirty="0">
                <a:solidFill>
                  <a:schemeClr val="tx2"/>
                </a:solidFill>
                <a:effectLst/>
              </a:rPr>
              <a:t>useful when the population of interest is difficult to access or to define;</a:t>
            </a:r>
          </a:p>
          <a:p>
            <a:pPr marL="0" indent="0" algn="l">
              <a:buNone/>
            </a:pPr>
            <a:r>
              <a:rPr lang="en-GB" sz="2200" b="0" i="0" dirty="0">
                <a:solidFill>
                  <a:schemeClr val="tx2"/>
                </a:solidFill>
                <a:effectLst/>
              </a:rPr>
              <a:t>*Cost effective.</a:t>
            </a:r>
          </a:p>
          <a:p>
            <a:pPr marL="0" indent="0" algn="l">
              <a:buNone/>
            </a:pPr>
            <a:endParaRPr lang="en-GB" sz="3000" dirty="0">
              <a:solidFill>
                <a:srgbClr val="0D405F"/>
              </a:solidFill>
              <a:latin typeface="Inter"/>
            </a:endParaRPr>
          </a:p>
          <a:p>
            <a:endParaRPr lang="en-GB" dirty="0"/>
          </a:p>
        </p:txBody>
      </p:sp>
      <p:sp>
        <p:nvSpPr>
          <p:cNvPr id="4" name="Content Placeholder 3">
            <a:extLst>
              <a:ext uri="{FF2B5EF4-FFF2-40B4-BE49-F238E27FC236}">
                <a16:creationId xmlns:a16="http://schemas.microsoft.com/office/drawing/2014/main" id="{D1E8DA8B-3ED3-9EBF-1B27-2CD5B6BC8397}"/>
              </a:ext>
            </a:extLst>
          </p:cNvPr>
          <p:cNvSpPr>
            <a:spLocks noGrp="1"/>
          </p:cNvSpPr>
          <p:nvPr>
            <p:ph sz="half" idx="2"/>
          </p:nvPr>
        </p:nvSpPr>
        <p:spPr>
          <a:xfrm>
            <a:off x="6423102" y="2206021"/>
            <a:ext cx="4930698" cy="3374589"/>
          </a:xfrm>
        </p:spPr>
        <p:txBody>
          <a:bodyPr>
            <a:normAutofit lnSpcReduction="10000"/>
          </a:bodyPr>
          <a:lstStyle/>
          <a:p>
            <a:pPr marL="0" indent="0">
              <a:buNone/>
            </a:pPr>
            <a:r>
              <a:rPr lang="en-GB" sz="3000" b="1" dirty="0">
                <a:solidFill>
                  <a:srgbClr val="FF0000"/>
                </a:solidFill>
                <a:latin typeface="Inter"/>
              </a:rPr>
              <a:t>Limitations</a:t>
            </a:r>
          </a:p>
          <a:p>
            <a:pPr marL="0" indent="0">
              <a:buNone/>
            </a:pPr>
            <a:r>
              <a:rPr lang="en-GB" sz="2200" dirty="0">
                <a:solidFill>
                  <a:srgbClr val="0D405F"/>
                </a:solidFill>
              </a:rPr>
              <a:t>*H</a:t>
            </a:r>
            <a:r>
              <a:rPr lang="en-GB" sz="2200" b="0" i="0" dirty="0">
                <a:solidFill>
                  <a:srgbClr val="0D405F"/>
                </a:solidFill>
                <a:effectLst/>
              </a:rPr>
              <a:t>igh risk of </a:t>
            </a:r>
            <a:r>
              <a:rPr lang="en-GB" sz="2200" dirty="0">
                <a:solidFill>
                  <a:srgbClr val="FF0000"/>
                </a:solidFill>
              </a:rPr>
              <a:t>sampling bias</a:t>
            </a:r>
            <a:r>
              <a:rPr lang="en-GB" sz="2200" b="0" i="0" dirty="0">
                <a:solidFill>
                  <a:srgbClr val="FF0000"/>
                </a:solidFill>
                <a:effectLst/>
              </a:rPr>
              <a:t> </a:t>
            </a:r>
            <a:r>
              <a:rPr lang="en-GB" sz="2200" b="0" i="0" dirty="0">
                <a:solidFill>
                  <a:srgbClr val="0D405F"/>
                </a:solidFill>
                <a:effectLst/>
              </a:rPr>
              <a:t>= the inferences you can make about the population are weaker than with probability samples and your conclusions may be limited;</a:t>
            </a:r>
          </a:p>
          <a:p>
            <a:pPr marL="0" indent="0">
              <a:buNone/>
            </a:pPr>
            <a:r>
              <a:rPr lang="en-GB" sz="2200" dirty="0">
                <a:solidFill>
                  <a:schemeClr val="tx2"/>
                </a:solidFill>
              </a:rPr>
              <a:t>*L</a:t>
            </a:r>
            <a:r>
              <a:rPr lang="en-GB" sz="2200" b="0" i="0" dirty="0">
                <a:solidFill>
                  <a:schemeClr val="tx2"/>
                </a:solidFill>
                <a:effectLst/>
              </a:rPr>
              <a:t>ack of generalisability.</a:t>
            </a:r>
          </a:p>
          <a:p>
            <a:pPr marL="0" indent="0">
              <a:buNone/>
            </a:pPr>
            <a:r>
              <a:rPr lang="en-GB" sz="3000" b="0" i="0" dirty="0">
                <a:solidFill>
                  <a:srgbClr val="0D405F"/>
                </a:solidFill>
                <a:effectLst/>
                <a:latin typeface="Inter"/>
              </a:rPr>
              <a:t> </a:t>
            </a:r>
          </a:p>
          <a:p>
            <a:endParaRPr lang="en-GB" dirty="0"/>
          </a:p>
        </p:txBody>
      </p:sp>
      <p:sp>
        <p:nvSpPr>
          <p:cNvPr id="5" name="TextBox 4">
            <a:extLst>
              <a:ext uri="{FF2B5EF4-FFF2-40B4-BE49-F238E27FC236}">
                <a16:creationId xmlns:a16="http://schemas.microsoft.com/office/drawing/2014/main" id="{F211FC06-1EDB-DE2E-C91A-B383E66366D1}"/>
              </a:ext>
            </a:extLst>
          </p:cNvPr>
          <p:cNvSpPr txBox="1"/>
          <p:nvPr/>
        </p:nvSpPr>
        <p:spPr>
          <a:xfrm>
            <a:off x="303333" y="5844488"/>
            <a:ext cx="11100955" cy="707886"/>
          </a:xfrm>
          <a:prstGeom prst="rect">
            <a:avLst/>
          </a:prstGeom>
          <a:noFill/>
          <a:ln>
            <a:solidFill>
              <a:schemeClr val="accent6"/>
            </a:solidFill>
          </a:ln>
        </p:spPr>
        <p:txBody>
          <a:bodyPr wrap="square" rtlCol="0">
            <a:spAutoFit/>
          </a:bodyPr>
          <a:lstStyle/>
          <a:p>
            <a:r>
              <a:rPr lang="en-GB" sz="2000" b="0" i="0" dirty="0">
                <a:solidFill>
                  <a:srgbClr val="0D405F"/>
                </a:solidFill>
                <a:effectLst/>
                <a:latin typeface="Inter"/>
              </a:rPr>
              <a:t>Non-probability sampling techniques are often used in </a:t>
            </a:r>
            <a:r>
              <a:rPr lang="en-GB" sz="2000" b="0" i="0" dirty="0">
                <a:solidFill>
                  <a:schemeClr val="accent1"/>
                </a:solidFill>
                <a:effectLst/>
                <a:latin typeface="Inter"/>
              </a:rPr>
              <a:t>exp</a:t>
            </a:r>
            <a:r>
              <a:rPr lang="en-GB" sz="2000" dirty="0">
                <a:solidFill>
                  <a:schemeClr val="accent1"/>
                </a:solidFill>
                <a:latin typeface="Inter"/>
              </a:rPr>
              <a:t>loratory</a:t>
            </a:r>
            <a:r>
              <a:rPr lang="en-GB" sz="2000" dirty="0">
                <a:solidFill>
                  <a:srgbClr val="0D405F"/>
                </a:solidFill>
                <a:latin typeface="Inter"/>
              </a:rPr>
              <a:t> and</a:t>
            </a:r>
            <a:r>
              <a:rPr lang="en-GB" sz="2000" b="0" i="0" dirty="0">
                <a:solidFill>
                  <a:srgbClr val="0D405F"/>
                </a:solidFill>
                <a:effectLst/>
                <a:latin typeface="Inter"/>
              </a:rPr>
              <a:t> </a:t>
            </a:r>
            <a:r>
              <a:rPr lang="en-GB" sz="2000" dirty="0">
                <a:solidFill>
                  <a:srgbClr val="1F80E8"/>
                </a:solidFill>
                <a:latin typeface="Inter"/>
              </a:rPr>
              <a:t>qualitative research</a:t>
            </a:r>
            <a:r>
              <a:rPr lang="en-GB" sz="2000" dirty="0">
                <a:solidFill>
                  <a:srgbClr val="0D405F"/>
                </a:solidFill>
                <a:latin typeface="Inter"/>
              </a:rPr>
              <a:t>, where </a:t>
            </a:r>
            <a:r>
              <a:rPr lang="en-GB" sz="2000" b="0" i="0" dirty="0">
                <a:solidFill>
                  <a:srgbClr val="0D405F"/>
                </a:solidFill>
                <a:effectLst/>
                <a:latin typeface="Inter"/>
              </a:rPr>
              <a:t>the aim is to develop an initial understanding of a small or under-researched population.</a:t>
            </a:r>
          </a:p>
        </p:txBody>
      </p:sp>
      <p:sp>
        <p:nvSpPr>
          <p:cNvPr id="6" name="TextBox 5">
            <a:extLst>
              <a:ext uri="{FF2B5EF4-FFF2-40B4-BE49-F238E27FC236}">
                <a16:creationId xmlns:a16="http://schemas.microsoft.com/office/drawing/2014/main" id="{5496BE45-21D2-AAB1-DAB6-B5280977FA88}"/>
              </a:ext>
            </a:extLst>
          </p:cNvPr>
          <p:cNvSpPr txBox="1"/>
          <p:nvPr/>
        </p:nvSpPr>
        <p:spPr>
          <a:xfrm>
            <a:off x="838200" y="1449700"/>
            <a:ext cx="10709564" cy="492443"/>
          </a:xfrm>
          <a:prstGeom prst="rect">
            <a:avLst/>
          </a:prstGeom>
          <a:noFill/>
        </p:spPr>
        <p:txBody>
          <a:bodyPr wrap="square" rtlCol="0">
            <a:spAutoFit/>
          </a:bodyPr>
          <a:lstStyle/>
          <a:p>
            <a:r>
              <a:rPr lang="en-GB" sz="2600" dirty="0"/>
              <a:t>I</a:t>
            </a:r>
            <a:r>
              <a:rPr lang="en-GB" sz="2600" b="0" i="0" dirty="0">
                <a:solidFill>
                  <a:srgbClr val="0D405F"/>
                </a:solidFill>
                <a:effectLst/>
                <a:latin typeface="Inter"/>
              </a:rPr>
              <a:t>ndividuals are selected based on </a:t>
            </a:r>
            <a:r>
              <a:rPr lang="en-GB" sz="2600" b="0" i="0" dirty="0">
                <a:solidFill>
                  <a:schemeClr val="accent2"/>
                </a:solidFill>
                <a:effectLst/>
                <a:latin typeface="Inter"/>
              </a:rPr>
              <a:t>non-random criteria</a:t>
            </a:r>
            <a:r>
              <a:rPr lang="en-GB" sz="2600" b="0" i="0" dirty="0">
                <a:solidFill>
                  <a:srgbClr val="0D405F"/>
                </a:solidFill>
                <a:effectLst/>
                <a:latin typeface="Inter"/>
              </a:rPr>
              <a:t>.</a:t>
            </a:r>
          </a:p>
        </p:txBody>
      </p:sp>
    </p:spTree>
    <p:extLst>
      <p:ext uri="{BB962C8B-B14F-4D97-AF65-F5344CB8AC3E}">
        <p14:creationId xmlns:p14="http://schemas.microsoft.com/office/powerpoint/2010/main" val="368351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1000"/>
                                        <p:tgtEl>
                                          <p:spTgt spid="4">
                                            <p:txEl>
                                              <p:pRg st="2" end="2"/>
                                            </p:txEl>
                                          </p:spTgt>
                                        </p:tgtEl>
                                      </p:cBhvr>
                                    </p:animEffect>
                                    <p:anim calcmode="lin" valueType="num">
                                      <p:cBhvr>
                                        <p:cTn id="3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1D60C9-2810-2A2B-52FA-9B6A437F5733}"/>
              </a:ext>
            </a:extLst>
          </p:cNvPr>
          <p:cNvSpPr>
            <a:spLocks noGrp="1"/>
          </p:cNvSpPr>
          <p:nvPr>
            <p:ph type="title"/>
          </p:nvPr>
        </p:nvSpPr>
        <p:spPr>
          <a:xfrm>
            <a:off x="559540" y="681037"/>
            <a:ext cx="8267296" cy="1446550"/>
          </a:xfrm>
        </p:spPr>
        <p:txBody>
          <a:bodyPr/>
          <a:lstStyle/>
          <a:p>
            <a:r>
              <a:rPr lang="en-GB" dirty="0">
                <a:solidFill>
                  <a:srgbClr val="1B2B68"/>
                </a:solidFill>
                <a:effectLst/>
                <a:latin typeface="Gilmer"/>
              </a:rPr>
              <a:t>Non-probability sampling methods</a:t>
            </a:r>
            <a:endParaRPr lang="en-GB" dirty="0"/>
          </a:p>
        </p:txBody>
      </p:sp>
      <p:graphicFrame>
        <p:nvGraphicFramePr>
          <p:cNvPr id="7" name="Content Placeholder 2">
            <a:extLst>
              <a:ext uri="{FF2B5EF4-FFF2-40B4-BE49-F238E27FC236}">
                <a16:creationId xmlns:a16="http://schemas.microsoft.com/office/drawing/2014/main" id="{0F1B1A30-7CFF-5D4F-4B48-5D712D120FD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6070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diagram&#10;&#10;Description automatically generated">
            <a:extLst>
              <a:ext uri="{FF2B5EF4-FFF2-40B4-BE49-F238E27FC236}">
                <a16:creationId xmlns:a16="http://schemas.microsoft.com/office/drawing/2014/main" id="{5CB31ED6-B1D3-7D24-6D97-883781E242B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29451" y="322427"/>
            <a:ext cx="6606100" cy="6325342"/>
          </a:xfrm>
          <a:prstGeom prst="rect">
            <a:avLst/>
          </a:prstGeom>
        </p:spPr>
      </p:pic>
      <p:pic>
        <p:nvPicPr>
          <p:cNvPr id="8" name="Picture 7" descr="A group of people with red arrows pointing to a person&#10;&#10;Description automatically generated">
            <a:extLst>
              <a:ext uri="{FF2B5EF4-FFF2-40B4-BE49-F238E27FC236}">
                <a16:creationId xmlns:a16="http://schemas.microsoft.com/office/drawing/2014/main" id="{B3DAC7C7-82A6-C878-C187-03166F18D5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273" y="2185995"/>
            <a:ext cx="3600591" cy="2349278"/>
          </a:xfrm>
          <a:prstGeom prst="rect">
            <a:avLst/>
          </a:prstGeom>
        </p:spPr>
      </p:pic>
      <p:sp>
        <p:nvSpPr>
          <p:cNvPr id="9" name="Rectangle: Rounded Corners 8">
            <a:extLst>
              <a:ext uri="{FF2B5EF4-FFF2-40B4-BE49-F238E27FC236}">
                <a16:creationId xmlns:a16="http://schemas.microsoft.com/office/drawing/2014/main" id="{201AA983-FD97-A4A1-7B90-34FC3678E907}"/>
              </a:ext>
            </a:extLst>
          </p:cNvPr>
          <p:cNvSpPr/>
          <p:nvPr/>
        </p:nvSpPr>
        <p:spPr>
          <a:xfrm>
            <a:off x="4341998" y="6299823"/>
            <a:ext cx="2249536" cy="499274"/>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07021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CD550-1331-D798-2A92-5EC9DF8F726D}"/>
              </a:ext>
            </a:extLst>
          </p:cNvPr>
          <p:cNvSpPr>
            <a:spLocks noGrp="1"/>
          </p:cNvSpPr>
          <p:nvPr>
            <p:ph type="title"/>
          </p:nvPr>
        </p:nvSpPr>
        <p:spPr/>
        <p:txBody>
          <a:bodyPr/>
          <a:lstStyle/>
          <a:p>
            <a:r>
              <a:rPr lang="en-GB" b="1" dirty="0"/>
              <a:t>Tonight’s Session</a:t>
            </a:r>
          </a:p>
        </p:txBody>
      </p:sp>
      <p:sp>
        <p:nvSpPr>
          <p:cNvPr id="3" name="Content Placeholder 2">
            <a:extLst>
              <a:ext uri="{FF2B5EF4-FFF2-40B4-BE49-F238E27FC236}">
                <a16:creationId xmlns:a16="http://schemas.microsoft.com/office/drawing/2014/main" id="{B35D13C6-838C-527B-74CC-ACD5DFEBA455}"/>
              </a:ext>
            </a:extLst>
          </p:cNvPr>
          <p:cNvSpPr>
            <a:spLocks noGrp="1"/>
          </p:cNvSpPr>
          <p:nvPr>
            <p:ph idx="1"/>
          </p:nvPr>
        </p:nvSpPr>
        <p:spPr>
          <a:xfrm>
            <a:off x="565149" y="2691638"/>
            <a:ext cx="10736264" cy="4166362"/>
          </a:xfrm>
        </p:spPr>
        <p:txBody>
          <a:bodyPr>
            <a:normAutofit/>
          </a:bodyPr>
          <a:lstStyle/>
          <a:p>
            <a:pPr marL="68580"/>
            <a:r>
              <a:rPr lang="en-GB" sz="2800" dirty="0">
                <a:effectLst/>
                <a:latin typeface="Calibri" panose="020F0502020204030204" pitchFamily="34" charset="0"/>
                <a:ea typeface="Calibri" panose="020F0502020204030204" pitchFamily="34" charset="0"/>
                <a:cs typeface="Calibri" panose="020F0502020204030204" pitchFamily="34" charset="0"/>
              </a:rPr>
              <a:t>Prepare to present the rationale for your own sampling strategy.</a:t>
            </a:r>
            <a:endParaRPr lang="en-GB" sz="2800" dirty="0">
              <a:effectLst/>
              <a:latin typeface="Calibri" panose="020F0502020204030204" pitchFamily="34" charset="0"/>
              <a:ea typeface="Calibri" panose="020F0502020204030204" pitchFamily="34" charset="0"/>
            </a:endParaRPr>
          </a:p>
          <a:p>
            <a:pPr marL="68580"/>
            <a:r>
              <a:rPr lang="en-GB" sz="2800" dirty="0">
                <a:effectLst/>
                <a:latin typeface="Calibri" panose="020F0502020204030204" pitchFamily="34" charset="0"/>
                <a:ea typeface="Calibri" panose="020F0502020204030204" pitchFamily="34" charset="0"/>
                <a:cs typeface="Calibri" panose="020F0502020204030204" pitchFamily="34" charset="0"/>
              </a:rPr>
              <a:t>Consider the rationale (identify the research decisions you have made and explain why you made them) and the limitations of your sample.</a:t>
            </a:r>
            <a:endParaRPr lang="en-GB" sz="2800" dirty="0">
              <a:effectLst/>
              <a:latin typeface="Calibri" panose="020F0502020204030204" pitchFamily="34" charset="0"/>
              <a:ea typeface="Calibri" panose="020F0502020204030204" pitchFamily="34" charset="0"/>
            </a:endParaRPr>
          </a:p>
          <a:p>
            <a:pPr marL="68580"/>
            <a:r>
              <a:rPr lang="en-GB" sz="2800" dirty="0">
                <a:effectLst/>
                <a:latin typeface="Calibri" panose="020F0502020204030204" pitchFamily="34" charset="0"/>
                <a:ea typeface="Calibri" panose="020F0502020204030204" pitchFamily="34" charset="0"/>
                <a:cs typeface="Calibri" panose="020F0502020204030204" pitchFamily="34" charset="0"/>
              </a:rPr>
              <a:t>Are there any ethical issues specifically related to your sample? </a:t>
            </a:r>
            <a:endParaRPr lang="en-GB" sz="2800" dirty="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9494322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6C6B-B714-828F-1A52-A2525A39CB9F}"/>
              </a:ext>
            </a:extLst>
          </p:cNvPr>
          <p:cNvSpPr>
            <a:spLocks noGrp="1"/>
          </p:cNvSpPr>
          <p:nvPr>
            <p:ph type="title"/>
          </p:nvPr>
        </p:nvSpPr>
        <p:spPr/>
        <p:txBody>
          <a:bodyPr/>
          <a:lstStyle/>
          <a:p>
            <a:r>
              <a:rPr lang="en-GB" sz="4000" b="1">
                <a:effectLst/>
                <a:latin typeface="Calibri" panose="020F0502020204030204" pitchFamily="34" charset="0"/>
                <a:ea typeface="Calibri" panose="020F0502020204030204" pitchFamily="34" charset="0"/>
              </a:rPr>
              <a:t>ECAD7013 Day </a:t>
            </a:r>
            <a:r>
              <a:rPr lang="en-GB" sz="4000" b="1" dirty="0">
                <a:effectLst/>
                <a:latin typeface="Calibri" panose="020F0502020204030204" pitchFamily="34" charset="0"/>
                <a:ea typeface="Calibri" panose="020F0502020204030204" pitchFamily="34" charset="0"/>
              </a:rPr>
              <a:t>2 Preparatory </a:t>
            </a:r>
            <a:r>
              <a:rPr lang="en-GB" sz="4000" b="1" dirty="0">
                <a:latin typeface="Calibri" panose="020F0502020204030204" pitchFamily="34" charset="0"/>
                <a:ea typeface="Calibri" panose="020F0502020204030204" pitchFamily="34" charset="0"/>
              </a:rPr>
              <a:t>T</a:t>
            </a:r>
            <a:r>
              <a:rPr lang="en-GB" sz="4000" b="1" dirty="0">
                <a:effectLst/>
                <a:latin typeface="Calibri" panose="020F0502020204030204" pitchFamily="34" charset="0"/>
                <a:ea typeface="Calibri" panose="020F0502020204030204" pitchFamily="34" charset="0"/>
              </a:rPr>
              <a:t>ask</a:t>
            </a:r>
            <a:endParaRPr lang="en-GB" dirty="0"/>
          </a:p>
        </p:txBody>
      </p:sp>
      <p:sp>
        <p:nvSpPr>
          <p:cNvPr id="3" name="Content Placeholder 2">
            <a:extLst>
              <a:ext uri="{FF2B5EF4-FFF2-40B4-BE49-F238E27FC236}">
                <a16:creationId xmlns:a16="http://schemas.microsoft.com/office/drawing/2014/main" id="{C119E6F4-D2E8-7947-8990-2DF56F42CF84}"/>
              </a:ext>
            </a:extLst>
          </p:cNvPr>
          <p:cNvSpPr>
            <a:spLocks noGrp="1"/>
          </p:cNvSpPr>
          <p:nvPr>
            <p:ph idx="1"/>
          </p:nvPr>
        </p:nvSpPr>
        <p:spPr>
          <a:xfrm>
            <a:off x="691079" y="2241494"/>
            <a:ext cx="10325000" cy="4288779"/>
          </a:xfrm>
        </p:spPr>
        <p:txBody>
          <a:bodyPr>
            <a:normAutofit fontScale="92500" lnSpcReduction="20000"/>
          </a:bodyPr>
          <a:lstStyle/>
          <a:p>
            <a:pPr marL="68580"/>
            <a:r>
              <a:rPr lang="en-GB" sz="2600" dirty="0">
                <a:effectLst/>
                <a:latin typeface="Calibri" panose="020F0502020204030204" pitchFamily="34" charset="0"/>
                <a:ea typeface="Calibri" panose="020F0502020204030204" pitchFamily="34" charset="0"/>
              </a:rPr>
              <a:t>Draft a diagrammatic outline of your research design.</a:t>
            </a:r>
          </a:p>
          <a:p>
            <a:pPr marL="68580"/>
            <a:r>
              <a:rPr lang="en-GB" sz="2600" dirty="0">
                <a:effectLst/>
                <a:latin typeface="Calibri" panose="020F0502020204030204" pitchFamily="34" charset="0"/>
                <a:ea typeface="Calibri" panose="020F0502020204030204" pitchFamily="34" charset="0"/>
              </a:rPr>
              <a:t>This might take the form of a flow diagram, a timeline or a table. </a:t>
            </a:r>
          </a:p>
          <a:p>
            <a:pPr marL="68580"/>
            <a:r>
              <a:rPr lang="en-GB" sz="2600" dirty="0">
                <a:effectLst/>
                <a:latin typeface="Calibri" panose="020F0502020204030204" pitchFamily="34" charset="0"/>
                <a:ea typeface="Calibri" panose="020F0502020204030204" pitchFamily="34" charset="0"/>
              </a:rPr>
              <a:t>It should show the research activity of the project and, where needed, indicate where there are dependencies (for example, when the outcomes of a survey will inform the question design for an interview). </a:t>
            </a:r>
          </a:p>
          <a:p>
            <a:pPr marL="0" indent="0">
              <a:buNone/>
            </a:pPr>
            <a:endParaRPr lang="en-GB" sz="2600" dirty="0">
              <a:effectLst/>
              <a:latin typeface="Calibri" panose="020F0502020204030204" pitchFamily="34" charset="0"/>
              <a:ea typeface="Calibri" panose="020F0502020204030204" pitchFamily="34" charset="0"/>
            </a:endParaRPr>
          </a:p>
          <a:p>
            <a:pPr marL="68580"/>
            <a:r>
              <a:rPr lang="en-GB" sz="2600" dirty="0">
                <a:effectLst/>
                <a:latin typeface="Calibri" panose="020F0502020204030204" pitchFamily="34" charset="0"/>
                <a:ea typeface="Calibri" panose="020F0502020204030204" pitchFamily="34" charset="0"/>
              </a:rPr>
              <a:t>Try to show this on a PP slide in order to present to colleagues.</a:t>
            </a:r>
            <a:r>
              <a:rPr lang="en-GB" sz="2600" b="1" dirty="0">
                <a:effectLst/>
                <a:latin typeface="Calibri" panose="020F0502020204030204" pitchFamily="34" charset="0"/>
                <a:ea typeface="Calibri" panose="020F0502020204030204" pitchFamily="34" charset="0"/>
              </a:rPr>
              <a:t> </a:t>
            </a:r>
            <a:endParaRPr lang="en-GB" sz="2600" dirty="0">
              <a:effectLst/>
              <a:latin typeface="Calibri" panose="020F0502020204030204" pitchFamily="34" charset="0"/>
              <a:ea typeface="Calibri" panose="020F0502020204030204" pitchFamily="34" charset="0"/>
            </a:endParaRPr>
          </a:p>
          <a:p>
            <a:pPr marL="0" indent="0">
              <a:buNone/>
            </a:pPr>
            <a:endParaRPr lang="en-GB" sz="2600" dirty="0">
              <a:effectLst/>
              <a:latin typeface="Calibri" panose="020F0502020204030204" pitchFamily="34" charset="0"/>
              <a:ea typeface="Calibri" panose="020F0502020204030204" pitchFamily="34" charset="0"/>
            </a:endParaRPr>
          </a:p>
          <a:p>
            <a:pPr marL="68580"/>
            <a:r>
              <a:rPr lang="en-GB" sz="2600" dirty="0">
                <a:effectLst/>
                <a:latin typeface="Calibri" panose="020F0502020204030204" pitchFamily="34" charset="0"/>
                <a:ea typeface="Calibri" panose="020F0502020204030204" pitchFamily="34" charset="0"/>
              </a:rPr>
              <a:t>Consider your theoretical frame – what understandings are framing /guiding your project design and intentions?</a:t>
            </a:r>
          </a:p>
          <a:p>
            <a:pPr marL="342900" lvl="0" indent="-342900">
              <a:buSzPts val="1200"/>
              <a:buFont typeface="Calibri" panose="020F0502020204030204" pitchFamily="34" charset="0"/>
              <a:buChar char="-"/>
            </a:pPr>
            <a:r>
              <a:rPr lang="en-GB" sz="2600" spc="-10" dirty="0">
                <a:effectLst/>
                <a:latin typeface="Calibri" panose="020F0502020204030204" pitchFamily="34" charset="0"/>
                <a:ea typeface="Calibri" panose="020F0502020204030204" pitchFamily="34" charset="0"/>
              </a:rPr>
              <a:t>Can you respond to Flick’s questions </a:t>
            </a:r>
            <a:r>
              <a:rPr lang="en-GB" sz="2600" spc="-10" dirty="0">
                <a:latin typeface="Calibri" panose="020F0502020204030204" pitchFamily="34" charset="0"/>
                <a:ea typeface="Calibri" panose="020F0502020204030204" pitchFamily="34" charset="0"/>
              </a:rPr>
              <a:t>(</a:t>
            </a:r>
            <a:r>
              <a:rPr lang="en-GB" sz="2600" spc="-10">
                <a:latin typeface="Calibri" panose="020F0502020204030204" pitchFamily="34" charset="0"/>
                <a:ea typeface="Calibri" panose="020F0502020204030204" pitchFamily="34" charset="0"/>
              </a:rPr>
              <a:t>next slide)</a:t>
            </a:r>
            <a:r>
              <a:rPr lang="en-GB" sz="2600" spc="-10">
                <a:effectLst/>
                <a:latin typeface="Calibri" panose="020F0502020204030204" pitchFamily="34" charset="0"/>
                <a:ea typeface="Calibri" panose="020F0502020204030204" pitchFamily="34" charset="0"/>
              </a:rPr>
              <a:t>? </a:t>
            </a:r>
            <a:endParaRPr lang="en-GB" sz="2600" spc="-1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2472300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7C00B-B8E5-CB75-1B1F-649C678F5802}"/>
              </a:ext>
            </a:extLst>
          </p:cNvPr>
          <p:cNvSpPr>
            <a:spLocks noGrp="1"/>
          </p:cNvSpPr>
          <p:nvPr>
            <p:ph type="title"/>
          </p:nvPr>
        </p:nvSpPr>
        <p:spPr>
          <a:xfrm>
            <a:off x="565148" y="1204721"/>
            <a:ext cx="10370582" cy="1446550"/>
          </a:xfrm>
        </p:spPr>
        <p:txBody>
          <a:bodyPr/>
          <a:lstStyle/>
          <a:p>
            <a:r>
              <a:rPr lang="en-GB" sz="4400" spc="-10" dirty="0">
                <a:effectLst/>
                <a:latin typeface="Calibri" panose="020F0502020204030204" pitchFamily="34" charset="0"/>
                <a:ea typeface="Calibri" panose="020F0502020204030204" pitchFamily="34" charset="0"/>
              </a:rPr>
              <a:t>Flick’s questions </a:t>
            </a:r>
            <a:r>
              <a:rPr lang="en-GB" sz="2000" spc="-10" dirty="0">
                <a:effectLst/>
                <a:latin typeface="Calibri" panose="020F0502020204030204" pitchFamily="34" charset="0"/>
                <a:ea typeface="Calibri" panose="020F0502020204030204" pitchFamily="34" charset="0"/>
              </a:rPr>
              <a:t>(from page 92, 5</a:t>
            </a:r>
            <a:r>
              <a:rPr lang="en-GB" sz="2000" spc="-10" baseline="30000" dirty="0">
                <a:effectLst/>
                <a:latin typeface="Calibri" panose="020F0502020204030204" pitchFamily="34" charset="0"/>
                <a:ea typeface="Calibri" panose="020F0502020204030204" pitchFamily="34" charset="0"/>
              </a:rPr>
              <a:t>th</a:t>
            </a:r>
            <a:r>
              <a:rPr lang="en-GB" sz="2000" spc="-10" dirty="0">
                <a:effectLst/>
                <a:latin typeface="Calibri" panose="020F0502020204030204" pitchFamily="34" charset="0"/>
                <a:ea typeface="Calibri" panose="020F0502020204030204" pitchFamily="34" charset="0"/>
              </a:rPr>
              <a:t> edition)</a:t>
            </a:r>
            <a:endParaRPr lang="en-GB" sz="2000" dirty="0"/>
          </a:p>
        </p:txBody>
      </p:sp>
      <p:sp>
        <p:nvSpPr>
          <p:cNvPr id="3" name="Content Placeholder 2">
            <a:extLst>
              <a:ext uri="{FF2B5EF4-FFF2-40B4-BE49-F238E27FC236}">
                <a16:creationId xmlns:a16="http://schemas.microsoft.com/office/drawing/2014/main" id="{1976DD18-F588-3DB3-9BE8-782D6E6A9F7B}"/>
              </a:ext>
            </a:extLst>
          </p:cNvPr>
          <p:cNvSpPr>
            <a:spLocks noGrp="1"/>
          </p:cNvSpPr>
          <p:nvPr>
            <p:ph idx="1"/>
          </p:nvPr>
        </p:nvSpPr>
        <p:spPr>
          <a:xfrm>
            <a:off x="565148" y="2327496"/>
            <a:ext cx="10763701" cy="3188586"/>
          </a:xfrm>
        </p:spPr>
        <p:txBody>
          <a:bodyPr>
            <a:noAutofit/>
          </a:bodyPr>
          <a:lstStyle/>
          <a:p>
            <a:r>
              <a:rPr lang="en-GB" dirty="0"/>
              <a:t>On which epistemological and theorical frameworks will you base your study?</a:t>
            </a:r>
          </a:p>
          <a:p>
            <a:r>
              <a:rPr lang="en-GB" dirty="0"/>
              <a:t>How do you take these backgrounds into account in your study?</a:t>
            </a:r>
          </a:p>
          <a:p>
            <a:r>
              <a:rPr lang="en-GB" dirty="0"/>
              <a:t>How do you take the participants’ viewpoints into account and how do you incorporate them in the research and in their analysis?</a:t>
            </a:r>
          </a:p>
          <a:p>
            <a:r>
              <a:rPr lang="en-GB" dirty="0"/>
              <a:t>Which methodological consequences follow for your study if you start from a constructivist epistemology and how do you put these consequences into concrete terms?</a:t>
            </a:r>
          </a:p>
          <a:p>
            <a:r>
              <a:rPr lang="en-GB" dirty="0"/>
              <a:t>How do the methods you chose fit the epistemological assumptions the study is based on?</a:t>
            </a:r>
          </a:p>
        </p:txBody>
      </p:sp>
    </p:spTree>
    <p:extLst>
      <p:ext uri="{BB962C8B-B14F-4D97-AF65-F5344CB8AC3E}">
        <p14:creationId xmlns:p14="http://schemas.microsoft.com/office/powerpoint/2010/main" val="2903698327"/>
      </p:ext>
    </p:extLst>
  </p:cSld>
  <p:clrMapOvr>
    <a:masterClrMapping/>
  </p:clrMapOvr>
</p:sld>
</file>

<file path=ppt/theme/theme1.xml><?xml version="1.0" encoding="utf-8"?>
<a:theme xmlns:a="http://schemas.openxmlformats.org/drawingml/2006/main" name="MadridVTI">
  <a:themeElements>
    <a:clrScheme name="AnalogousFromDarkSeedLeftStep">
      <a:dk1>
        <a:srgbClr val="000000"/>
      </a:dk1>
      <a:lt1>
        <a:srgbClr val="FFFFFF"/>
      </a:lt1>
      <a:dk2>
        <a:srgbClr val="1F1833"/>
      </a:dk2>
      <a:lt2>
        <a:srgbClr val="F0F3F2"/>
      </a:lt2>
      <a:accent1>
        <a:srgbClr val="E72983"/>
      </a:accent1>
      <a:accent2>
        <a:srgbClr val="D517C0"/>
      </a:accent2>
      <a:accent3>
        <a:srgbClr val="AD29E7"/>
      </a:accent3>
      <a:accent4>
        <a:srgbClr val="501DD6"/>
      </a:accent4>
      <a:accent5>
        <a:srgbClr val="2943E7"/>
      </a:accent5>
      <a:accent6>
        <a:srgbClr val="1781D5"/>
      </a:accent6>
      <a:hlink>
        <a:srgbClr val="433FBF"/>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796</Words>
  <Application>Microsoft Office PowerPoint</Application>
  <PresentationFormat>Widescreen</PresentationFormat>
  <Paragraphs>83</Paragraphs>
  <Slides>16</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Avenir Next</vt:lpstr>
      <vt:lpstr>benton-sans</vt:lpstr>
      <vt:lpstr>Gilmer</vt:lpstr>
      <vt:lpstr>Google Sans</vt:lpstr>
      <vt:lpstr>Inter</vt:lpstr>
      <vt:lpstr>System Font Regular</vt:lpstr>
      <vt:lpstr>Arial</vt:lpstr>
      <vt:lpstr>Calibri</vt:lpstr>
      <vt:lpstr>Seaford Display</vt:lpstr>
      <vt:lpstr>Tenorite</vt:lpstr>
      <vt:lpstr>MadridVTI</vt:lpstr>
      <vt:lpstr>ECDE7013</vt:lpstr>
      <vt:lpstr>Research Question: Do university students perceive themselves as being cleverer than their peers?</vt:lpstr>
      <vt:lpstr>Why use a sample?  Should the sample always be representative?</vt:lpstr>
      <vt:lpstr>Probability and non-probability  sampling techniques (or random and non-random ) </vt:lpstr>
      <vt:lpstr>Probability sampling methods</vt:lpstr>
      <vt:lpstr>Probability sampling methods</vt:lpstr>
      <vt:lpstr>Probability sampling methods</vt:lpstr>
      <vt:lpstr>PowerPoint Presentation</vt:lpstr>
      <vt:lpstr>Non-probability sampling methods</vt:lpstr>
      <vt:lpstr>Non-probability sampling methods</vt:lpstr>
      <vt:lpstr>Non-probability sampling methods</vt:lpstr>
      <vt:lpstr>Non-probability sampling methods</vt:lpstr>
      <vt:lpstr>PowerPoint Presentation</vt:lpstr>
      <vt:lpstr>Tonight’s Session</vt:lpstr>
      <vt:lpstr>ECAD7013 Day 2 Preparatory Task</vt:lpstr>
      <vt:lpstr>Flick’s questions (from page 92, 5th edition)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20</cp:revision>
  <dcterms:created xsi:type="dcterms:W3CDTF">2022-11-07T13:19:24Z</dcterms:created>
  <dcterms:modified xsi:type="dcterms:W3CDTF">2024-11-18T18:58:10Z</dcterms:modified>
</cp:coreProperties>
</file>