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762" r:id="rId1"/>
  </p:sldMasterIdLst>
  <p:notesMasterIdLst>
    <p:notesMasterId r:id="rId21"/>
  </p:notesMasterIdLst>
  <p:sldIdLst>
    <p:sldId id="256" r:id="rId2"/>
    <p:sldId id="275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embeddedFontLst>
    <p:embeddedFont>
      <p:font typeface="Calibri" panose="020F0502020204030204" pitchFamily="34" charset="0"/>
      <p:regular r:id="rId22"/>
      <p:bold r:id="rId23"/>
      <p:italic r:id="rId24"/>
      <p:boldItalic r:id="rId25"/>
    </p:embeddedFont>
    <p:embeddedFont>
      <p:font typeface="PT Serif" panose="020A0603040505020204" pitchFamily="18" charset="0"/>
      <p:regular r:id="rId26"/>
      <p:bold r:id="rId27"/>
      <p:italic r:id="rId28"/>
      <p:boldItalic r:id="rId29"/>
    </p:embeddedFont>
    <p:embeddedFont>
      <p:font typeface="Rockwell" panose="02060603020205020403" pitchFamily="18" charset="0"/>
      <p:regular r:id="rId30"/>
      <p:bold r:id="rId31"/>
      <p:italic r:id="rId32"/>
      <p:boldItalic r:id="rId33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34" roundtripDataSignature="AMtx7miWpxeDG+MwDk22xKgZf4tM7Tk9W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084976A-1FDD-4CDC-8F72-C1B73814A3D8}">
  <a:tblStyle styleId="{6084976A-1FDD-4CDC-8F72-C1B73814A3D8}" styleName="Table_0">
    <a:wholeTbl>
      <a:tcTxStyle b="off" i="off">
        <a:font>
          <a:latin typeface="Arial"/>
          <a:ea typeface="Arial"/>
          <a:cs typeface="Arial"/>
        </a:font>
        <a:schemeClr val="dk1"/>
      </a:tcTxStyle>
      <a:tcStyle>
        <a:tcBdr>
          <a:lef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FFFFF">
              <a:alpha val="0"/>
            </a:srgbClr>
          </a:solidFill>
        </a:fill>
      </a:tcStyle>
    </a:wholeTbl>
    <a:band1H>
      <a:tcTxStyle/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TxStyle/>
      <a:tcStyle>
        <a:tcBdr/>
      </a:tcStyle>
    </a:band2H>
    <a:band1V>
      <a:tcTxStyle/>
      <a:tcStyle>
        <a:tcBdr>
          <a:top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TxStyle/>
      <a:tcStyle>
        <a:tcBdr/>
      </a:tcStyle>
    </a:band2V>
    <a:lastCol>
      <a:tcTxStyle b="on" i="off"/>
      <a:tcStyle>
        <a:tcBdr>
          <a:lef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lastCol>
    <a:firstCol>
      <a:tcTxStyle b="on" i="off"/>
      <a:tcStyle>
        <a:tcBdr>
          <a:lef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firstCol>
    <a:lastRow>
      <a:tcTxStyle b="on" i="off"/>
      <a:tcStyle>
        <a:tcBdr>
          <a:lef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FFFFF">
              <a:alpha val="0"/>
            </a:srgbClr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Arial"/>
          <a:ea typeface="Arial"/>
          <a:cs typeface="Arial"/>
        </a:font>
        <a:schemeClr val="lt1"/>
      </a:tcTxStyle>
      <a:tcStyle>
        <a:tcBdr>
          <a:lef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chemeClr val="accent2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E713BE7-7C19-4C90-BE1D-A5E36E4EEED7}" styleName="Table_1">
    <a:wholeTbl>
      <a:tcTxStyle b="off" i="off">
        <a:font>
          <a:latin typeface="Arial"/>
          <a:ea typeface="Arial"/>
          <a:cs typeface="Arial"/>
        </a:font>
        <a:schemeClr val="lt1"/>
      </a:tcTxStyle>
      <a:tcStyle>
        <a:tcBdr>
          <a:left>
            <a:ln w="9525" cap="flat" cmpd="sng">
              <a:solidFill>
                <a:srgbClr val="F6CBBC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F6CBBC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F6CBBC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F6CBBC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FFFFF">
              <a:alpha val="0"/>
            </a:srgbClr>
          </a:solidFill>
        </a:fill>
      </a:tcStyle>
    </a:wholeTbl>
    <a:band1H>
      <a:tcTxStyle/>
      <a:tcStyle>
        <a:tcBdr/>
        <a:fill>
          <a:solidFill>
            <a:schemeClr val="lt1">
              <a:alpha val="20000"/>
            </a:schemeClr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chemeClr val="lt1">
              <a:alpha val="20000"/>
            </a:schemeClr>
          </a:solidFill>
        </a:fill>
      </a:tcStyle>
    </a:band1V>
    <a:band2V>
      <a:tcTxStyle/>
      <a:tcStyle>
        <a:tcBdr/>
      </a:tcStyle>
    </a:band2V>
    <a:lastCol>
      <a:tcTxStyle b="on" i="off"/>
      <a:tcStyle>
        <a:tcBdr>
          <a:left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</a:tcBdr>
      </a:tcStyle>
    </a:lastCol>
    <a:firstCol>
      <a:tcTxStyle b="on" i="off"/>
      <a:tcStyle>
        <a:tcBdr>
          <a:right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</a:tcBdr>
      </a:tcStyle>
    </a:firstCol>
    <a:lastRow>
      <a:tcTxStyle b="on" i="off"/>
      <a:tcStyle>
        <a:tcBdr>
          <a:top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rgbClr val="FFFFFF">
              <a:alpha val="0"/>
            </a:srgbClr>
          </a:solidFill>
        </a:fill>
      </a:tcStyle>
    </a:lastRow>
    <a:seCell>
      <a:tcTxStyle/>
      <a:tcStyle>
        <a:tcBdr>
          <a:left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left>
          <a:top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top>
        </a:tcBdr>
      </a:tcStyle>
    </a:seCell>
    <a:swCell>
      <a:tcTxStyle/>
      <a:tcStyle>
        <a:tcBdr>
          <a:right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top>
        </a:tcBdr>
      </a:tcStyle>
    </a:swCell>
    <a:firstRow>
      <a:tcTxStyle b="on" i="off"/>
      <a:tcStyle>
        <a:tcBdr>
          <a:bottom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rgbClr val="FFFFFF">
              <a:alpha val="0"/>
            </a:srgbClr>
          </a:solidFill>
        </a:fill>
      </a:tcStyle>
    </a:firstRow>
    <a:neCell>
      <a:tcTxStyle/>
      <a:tcStyle>
        <a:tcBdr>
          <a:bottom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bottom>
        </a:tcBdr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3159" autoAdjust="0"/>
  </p:normalViewPr>
  <p:slideViewPr>
    <p:cSldViewPr snapToGrid="0">
      <p:cViewPr>
        <p:scale>
          <a:sx n="66" d="100"/>
          <a:sy n="66" d="100"/>
        </p:scale>
        <p:origin x="1301" y="-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5.fntdata"/><Relationship Id="rId21" Type="http://schemas.openxmlformats.org/officeDocument/2006/relationships/notesMaster" Target="notesMasters/notesMaster1.xml"/><Relationship Id="rId34" Type="http://customschemas.google.com/relationships/presentationmetadata" Target="meta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4.fntdata"/><Relationship Id="rId33" Type="http://schemas.openxmlformats.org/officeDocument/2006/relationships/font" Target="fonts/font12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32" Type="http://schemas.openxmlformats.org/officeDocument/2006/relationships/font" Target="fonts/font11.fntdata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28" Type="http://schemas.openxmlformats.org/officeDocument/2006/relationships/font" Target="fonts/font7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0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27" Type="http://schemas.openxmlformats.org/officeDocument/2006/relationships/font" Target="fonts/font6.fntdata"/><Relationship Id="rId30" Type="http://schemas.openxmlformats.org/officeDocument/2006/relationships/font" Target="fonts/font9.fntdata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IN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16d60466fb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86" name="Google Shape;86;g16d60466fbf_0_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87" name="Google Shape;87;g16d60466fbf_0_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IN"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0" name="Google Shape;100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lnSpc>
                <a:spcPct val="115000"/>
              </a:lnSpc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101" name="Google Shape;101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3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8" name="Google Shape;108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>
              <a:lnSpc>
                <a:spcPct val="115000"/>
              </a:lnSpc>
            </a:pPr>
            <a:endParaRPr lang="en-IN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109" name="Google Shape;109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4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6" name="Google Shape;116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17" name="Google Shape;117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5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26" name="Google Shape;126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6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33" name="Google Shape;133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34" name="Google Shape;134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7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1" name="Google Shape;141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42" name="Google Shape;142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8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9" name="Google Shape;149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80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9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57" name="Google Shape;157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Font typeface="Arial"/>
              <a:buNone/>
            </a:pPr>
            <a:endParaRPr sz="1800" u="none" strike="noStrike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8" name="Google Shape;158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10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5" name="Google Shape;165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66" name="Google Shape;166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11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73" name="Google Shape;173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sz="1800" dirty="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4" name="Google Shape;174;p1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12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81" name="Google Shape;181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endParaRPr dirty="0"/>
          </a:p>
        </p:txBody>
      </p:sp>
      <p:sp>
        <p:nvSpPr>
          <p:cNvPr id="182" name="Google Shape;182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13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88" name="Google Shape;188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89" name="Google Shape;189;p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14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96" name="Google Shape;196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97" name="Google Shape;197;p1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15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03" name="Google Shape;203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204" name="Google Shape;204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16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11" name="Google Shape;211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212" name="Google Shape;212;p1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IN"/>
              <a:t>17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19" name="Google Shape;219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g16d60466fbf_1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25" name="Google Shape;225;g16d60466fbf_1_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26" name="Google Shape;226;g16d60466fbf_1_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IN"/>
              <a:t>19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93671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0285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03588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49025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60828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89662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33308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54132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2479297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52500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395893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 smtClean="0"/>
              <a:t>‹#›</a:t>
            </a:fld>
            <a:endParaRPr lang="en-IN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154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16d60466fbf_0_0"/>
          <p:cNvSpPr txBox="1">
            <a:spLocks noGrp="1"/>
          </p:cNvSpPr>
          <p:nvPr>
            <p:ph type="ctrTitle"/>
          </p:nvPr>
        </p:nvSpPr>
        <p:spPr>
          <a:xfrm>
            <a:off x="1524000" y="1122369"/>
            <a:ext cx="9144000" cy="373340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</a:pPr>
            <a:br>
              <a:rPr lang="en-GB" sz="1400" b="1" dirty="0">
                <a:latin typeface="PT Serif"/>
                <a:ea typeface="PT Serif"/>
                <a:cs typeface="PT Serif"/>
                <a:sym typeface="PT Serif"/>
              </a:rPr>
            </a:br>
            <a:r>
              <a:rPr lang="en-GB" sz="1600" b="1" dirty="0">
                <a:latin typeface="PT Serif"/>
                <a:ea typeface="PT Serif"/>
                <a:cs typeface="PT Serif"/>
                <a:sym typeface="PT Serif"/>
              </a:rPr>
              <a:t>Georgiana </a:t>
            </a:r>
            <a:r>
              <a:rPr lang="en-GB" sz="1600" b="1" dirty="0" err="1">
                <a:latin typeface="PT Serif"/>
                <a:ea typeface="PT Serif"/>
                <a:cs typeface="PT Serif"/>
                <a:sym typeface="PT Serif"/>
              </a:rPr>
              <a:t>repciuc</a:t>
            </a:r>
            <a:br>
              <a:rPr lang="en-GB" sz="1600" b="1" dirty="0">
                <a:latin typeface="PT Serif"/>
                <a:ea typeface="PT Serif"/>
                <a:cs typeface="PT Serif"/>
                <a:sym typeface="PT Serif"/>
              </a:rPr>
            </a:br>
            <a:r>
              <a:rPr lang="en-GB" sz="1600" b="1" dirty="0" err="1">
                <a:latin typeface="PT Serif"/>
                <a:ea typeface="PT Serif"/>
                <a:cs typeface="PT Serif"/>
                <a:sym typeface="PT Serif"/>
              </a:rPr>
              <a:t>Liviu</a:t>
            </a:r>
            <a:r>
              <a:rPr lang="en-GB" sz="1600" b="1" dirty="0">
                <a:latin typeface="PT Serif"/>
                <a:ea typeface="PT Serif"/>
                <a:cs typeface="PT Serif"/>
                <a:sym typeface="PT Serif"/>
              </a:rPr>
              <a:t> </a:t>
            </a:r>
            <a:r>
              <a:rPr lang="en-GB" sz="1600" b="1" dirty="0" err="1">
                <a:latin typeface="PT Serif"/>
                <a:ea typeface="PT Serif"/>
                <a:cs typeface="PT Serif"/>
                <a:sym typeface="PT Serif"/>
              </a:rPr>
              <a:t>Serban</a:t>
            </a:r>
            <a:br>
              <a:rPr lang="en-GB" sz="1600" b="1" dirty="0">
                <a:latin typeface="PT Serif"/>
                <a:ea typeface="PT Serif"/>
                <a:cs typeface="PT Serif"/>
                <a:sym typeface="PT Serif"/>
              </a:rPr>
            </a:br>
            <a:r>
              <a:rPr lang="en-GB" sz="1600" b="1" dirty="0" err="1">
                <a:latin typeface="PT Serif"/>
                <a:ea typeface="PT Serif"/>
                <a:cs typeface="PT Serif"/>
                <a:sym typeface="PT Serif"/>
              </a:rPr>
              <a:t>Petronela</a:t>
            </a:r>
            <a:r>
              <a:rPr lang="en-GB" sz="1600" b="1" dirty="0">
                <a:latin typeface="PT Serif"/>
                <a:ea typeface="PT Serif"/>
                <a:cs typeface="PT Serif"/>
                <a:sym typeface="PT Serif"/>
              </a:rPr>
              <a:t> </a:t>
            </a:r>
            <a:r>
              <a:rPr lang="en-GB" sz="1600" b="1" dirty="0" err="1">
                <a:latin typeface="PT Serif"/>
                <a:ea typeface="PT Serif"/>
                <a:cs typeface="PT Serif"/>
                <a:sym typeface="PT Serif"/>
              </a:rPr>
              <a:t>Hurmuzache</a:t>
            </a:r>
            <a:br>
              <a:rPr lang="en-GB" sz="1600" b="1" dirty="0">
                <a:latin typeface="PT Serif"/>
                <a:ea typeface="PT Serif"/>
                <a:cs typeface="PT Serif"/>
                <a:sym typeface="PT Serif"/>
              </a:rPr>
            </a:br>
            <a:r>
              <a:rPr lang="en-GB" sz="1600" b="1" dirty="0">
                <a:latin typeface="PT Serif"/>
                <a:ea typeface="PT Serif"/>
                <a:cs typeface="PT Serif"/>
                <a:sym typeface="PT Serif"/>
              </a:rPr>
              <a:t>Roxana Mihaela Nita</a:t>
            </a:r>
            <a:br>
              <a:rPr lang="en-GB" sz="1600" b="1" dirty="0">
                <a:latin typeface="PT Serif"/>
                <a:ea typeface="PT Serif"/>
                <a:cs typeface="PT Serif"/>
                <a:sym typeface="PT Serif"/>
              </a:rPr>
            </a:br>
            <a:r>
              <a:rPr lang="en-GB" sz="1600" b="1" dirty="0">
                <a:latin typeface="PT Serif"/>
                <a:ea typeface="PT Serif"/>
                <a:cs typeface="PT Serif"/>
                <a:sym typeface="PT Serif"/>
              </a:rPr>
              <a:t>Sandra Iulia Ghinescu – leader</a:t>
            </a:r>
            <a:br>
              <a:rPr lang="en-GB" sz="1600" b="1" dirty="0">
                <a:latin typeface="PT Serif"/>
                <a:ea typeface="PT Serif"/>
                <a:cs typeface="PT Serif"/>
                <a:sym typeface="PT Serif"/>
              </a:rPr>
            </a:br>
            <a:br>
              <a:rPr lang="en-GB" sz="1600" b="1" dirty="0">
                <a:latin typeface="PT Serif"/>
                <a:ea typeface="PT Serif"/>
                <a:cs typeface="PT Serif"/>
                <a:sym typeface="PT Serif"/>
              </a:rPr>
            </a:br>
            <a:r>
              <a:rPr lang="en-GB" sz="1600" b="1" dirty="0">
                <a:latin typeface="PT Serif"/>
                <a:ea typeface="PT Serif"/>
                <a:cs typeface="PT Serif"/>
                <a:sym typeface="PT Serif"/>
              </a:rPr>
              <a:t>Introducing the modern workplace</a:t>
            </a:r>
            <a:br>
              <a:rPr lang="en-GB" sz="1600" b="1" dirty="0">
                <a:latin typeface="PT Serif"/>
                <a:ea typeface="PT Serif"/>
                <a:cs typeface="PT Serif"/>
                <a:sym typeface="PT Serif"/>
              </a:rPr>
            </a:br>
            <a:r>
              <a:rPr lang="en-GB" sz="1600" b="1" dirty="0">
                <a:latin typeface="PT Serif"/>
                <a:ea typeface="PT Serif"/>
                <a:cs typeface="PT Serif"/>
                <a:sym typeface="PT Serif"/>
              </a:rPr>
              <a:t>(lcbb4003)</a:t>
            </a:r>
            <a:br>
              <a:rPr lang="en-GB" sz="1600" b="1" dirty="0">
                <a:latin typeface="PT Serif"/>
                <a:ea typeface="PT Serif"/>
                <a:cs typeface="PT Serif"/>
                <a:sym typeface="PT Serif"/>
              </a:rPr>
            </a:br>
            <a:r>
              <a:rPr lang="en-GB" sz="1600" b="1" dirty="0" err="1">
                <a:latin typeface="PT Serif"/>
                <a:ea typeface="PT Serif"/>
                <a:cs typeface="PT Serif"/>
                <a:sym typeface="PT Serif"/>
              </a:rPr>
              <a:t>dr.</a:t>
            </a:r>
            <a:r>
              <a:rPr lang="en-GB" sz="1600" b="1" dirty="0">
                <a:latin typeface="PT Serif"/>
                <a:ea typeface="PT Serif"/>
                <a:cs typeface="PT Serif"/>
                <a:sym typeface="PT Serif"/>
              </a:rPr>
              <a:t> Aparna Venkatesan</a:t>
            </a:r>
            <a:br>
              <a:rPr lang="en-GB" sz="1600" b="1" dirty="0">
                <a:latin typeface="PT Serif"/>
                <a:ea typeface="PT Serif"/>
                <a:cs typeface="PT Serif"/>
                <a:sym typeface="PT Serif"/>
              </a:rPr>
            </a:br>
            <a:br>
              <a:rPr lang="en-GB" sz="1400" b="1" dirty="0">
                <a:latin typeface="PT Serif"/>
                <a:ea typeface="PT Serif"/>
                <a:cs typeface="PT Serif"/>
                <a:sym typeface="PT Serif"/>
              </a:rPr>
            </a:br>
            <a:br>
              <a:rPr lang="en-GB" sz="1400" b="1" dirty="0">
                <a:latin typeface="PT Serif"/>
                <a:ea typeface="PT Serif"/>
                <a:cs typeface="PT Serif"/>
                <a:sym typeface="PT Serif"/>
              </a:rPr>
            </a:br>
            <a:br>
              <a:rPr lang="en-GB" sz="1400" b="1" dirty="0">
                <a:latin typeface="PT Serif"/>
                <a:ea typeface="PT Serif"/>
                <a:cs typeface="PT Serif"/>
                <a:sym typeface="PT Serif"/>
              </a:rPr>
            </a:br>
            <a:endParaRPr sz="1400" b="1" dirty="0">
              <a:latin typeface="PT Serif"/>
              <a:ea typeface="PT Serif"/>
              <a:cs typeface="PT Serif"/>
              <a:sym typeface="PT Serif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2576AB-24F9-AFD4-679C-F5E32701F8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1248" y="2071870"/>
            <a:ext cx="3956751" cy="18635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09786-80A5-68BD-298B-96EC40EAA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Table of contents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2EBF4F-513E-6EA4-F02D-B1A303D59A1C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>
              <a:lumMod val="65000"/>
            </a:schemeClr>
          </a:solidFill>
        </p:spPr>
        <p:txBody>
          <a:bodyPr/>
          <a:lstStyle/>
          <a:p>
            <a:r>
              <a:rPr lang="en-US" dirty="0"/>
              <a:t>Introduction</a:t>
            </a:r>
          </a:p>
          <a:p>
            <a:r>
              <a:rPr lang="en-US" dirty="0"/>
              <a:t>The </a:t>
            </a:r>
            <a:r>
              <a:rPr lang="en-US" dirty="0" err="1"/>
              <a:t>organisation’s</a:t>
            </a:r>
            <a:r>
              <a:rPr lang="en-US" dirty="0"/>
              <a:t> profile</a:t>
            </a:r>
          </a:p>
          <a:p>
            <a:r>
              <a:rPr lang="en-US" dirty="0"/>
              <a:t>The relationship between the organization structure and its performance</a:t>
            </a:r>
          </a:p>
          <a:p>
            <a:r>
              <a:rPr lang="en-US" dirty="0"/>
              <a:t>Tasks and skills that a manager uses to run the organization</a:t>
            </a:r>
          </a:p>
          <a:p>
            <a:r>
              <a:rPr lang="en-US" dirty="0"/>
              <a:t>Leadership theories can be applied to Marks and Spencer</a:t>
            </a:r>
          </a:p>
          <a:p>
            <a:r>
              <a:rPr lang="en-US" dirty="0"/>
              <a:t>Factors which influence group and team </a:t>
            </a:r>
            <a:r>
              <a:rPr lang="en-US" dirty="0" err="1"/>
              <a:t>behaviours</a:t>
            </a:r>
            <a:endParaRPr lang="en-US" dirty="0"/>
          </a:p>
          <a:p>
            <a:r>
              <a:rPr lang="en-US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399739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"/>
          <p:cNvSpPr txBox="1">
            <a:spLocks noGrp="1"/>
          </p:cNvSpPr>
          <p:nvPr>
            <p:ph type="ctrTitle"/>
          </p:nvPr>
        </p:nvSpPr>
        <p:spPr>
          <a:xfrm>
            <a:off x="32700" y="430750"/>
            <a:ext cx="12126600" cy="8988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B3B3B3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IN" sz="2000" b="1">
                <a:latin typeface="PT Serif"/>
                <a:ea typeface="PT Serif"/>
                <a:cs typeface="PT Serif"/>
                <a:sym typeface="PT Serif"/>
              </a:rPr>
              <a:t>Introduction</a:t>
            </a:r>
            <a:endParaRPr sz="2000">
              <a:latin typeface="PT Serif"/>
              <a:ea typeface="PT Serif"/>
              <a:cs typeface="PT Serif"/>
              <a:sym typeface="PT Serif"/>
            </a:endParaRPr>
          </a:p>
        </p:txBody>
      </p:sp>
      <p:sp>
        <p:nvSpPr>
          <p:cNvPr id="104" name="Google Shape;104;p1"/>
          <p:cNvSpPr txBox="1">
            <a:spLocks noGrp="1"/>
          </p:cNvSpPr>
          <p:nvPr>
            <p:ph type="subTitle" idx="1"/>
          </p:nvPr>
        </p:nvSpPr>
        <p:spPr>
          <a:xfrm>
            <a:off x="361507" y="1977524"/>
            <a:ext cx="5754818" cy="35814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2700"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</a:pPr>
            <a:r>
              <a:rPr lang="en-US" sz="2000" u="none" strike="noStrike" cap="none" dirty="0">
                <a:latin typeface="Times New Roman"/>
                <a:ea typeface="Times New Roman"/>
                <a:cs typeface="Times New Roman"/>
                <a:sym typeface="Times New Roman"/>
              </a:rPr>
              <a:t>•The presentation is about the implementation of Marks and Spencer as a company to gain in-depth analysis.  </a:t>
            </a:r>
          </a:p>
          <a:p>
            <a:pPr marL="12700" lvl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</a:pPr>
            <a:r>
              <a:rPr lang="en-US" sz="2000" u="none" strike="noStrike" cap="none" dirty="0">
                <a:latin typeface="Times New Roman"/>
                <a:ea typeface="Times New Roman"/>
                <a:cs typeface="Times New Roman"/>
                <a:sym typeface="Times New Roman"/>
              </a:rPr>
              <a:t>• Leadership theories, and the relationship between the organization structure and its performance will be discussed here. </a:t>
            </a:r>
          </a:p>
          <a:p>
            <a:pPr marL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endParaRPr lang="en-US" sz="1600" cap="none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026" name="Picture 2" descr="Marks &amp; Spencer plans bumper store-network expansion - Inside Retail">
            <a:extLst>
              <a:ext uri="{FF2B5EF4-FFF2-40B4-BE49-F238E27FC236}">
                <a16:creationId xmlns:a16="http://schemas.microsoft.com/office/drawing/2014/main" id="{711C9FEE-29E1-801C-9D47-EB35A14E0A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6379" y="2267912"/>
            <a:ext cx="4813514" cy="3577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2"/>
          <p:cNvSpPr txBox="1">
            <a:spLocks noGrp="1"/>
          </p:cNvSpPr>
          <p:nvPr>
            <p:ph type="ctrTitle"/>
          </p:nvPr>
        </p:nvSpPr>
        <p:spPr>
          <a:xfrm>
            <a:off x="0" y="720275"/>
            <a:ext cx="4812900" cy="7059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B3B3B3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IN" sz="2000" b="1" dirty="0">
                <a:latin typeface="PT Serif"/>
                <a:ea typeface="PT Serif"/>
                <a:cs typeface="PT Serif"/>
                <a:sym typeface="PT Serif"/>
              </a:rPr>
              <a:t>The organisation’s profile</a:t>
            </a:r>
          </a:p>
        </p:txBody>
      </p:sp>
      <p:sp>
        <p:nvSpPr>
          <p:cNvPr id="112" name="Google Shape;112;p2"/>
          <p:cNvSpPr txBox="1">
            <a:spLocks noGrp="1"/>
          </p:cNvSpPr>
          <p:nvPr>
            <p:ph type="subTitle" idx="1"/>
          </p:nvPr>
        </p:nvSpPr>
        <p:spPr>
          <a:xfrm>
            <a:off x="466882" y="1553143"/>
            <a:ext cx="6044277" cy="35075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u="none" strike="noStrike" cap="non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Marks and spencer are a brand that is not only known for its ambiance but also for its quality of products and service (</a:t>
            </a:r>
            <a:r>
              <a:rPr lang="en-GB" sz="2000" u="none" strike="noStrike" cap="non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marksandspencer.Com</a:t>
            </a:r>
            <a:r>
              <a:rPr lang="en-GB" sz="2000" u="none" strike="noStrike" cap="non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2022).</a:t>
            </a:r>
            <a:endParaRPr lang="en-IN" sz="2000" u="none" strike="noStrike" cap="non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u="none" strike="noStrike" cap="non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It is known for its services and its behaviour towards customers (</a:t>
            </a:r>
            <a:r>
              <a:rPr lang="en-GB" sz="2000" u="none" strike="noStrike" cap="non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esoimeme</a:t>
            </a:r>
            <a:r>
              <a:rPr lang="en-GB" sz="2000" u="none" strike="noStrike" cap="non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2020). </a:t>
            </a:r>
            <a:endParaRPr lang="en-IN" sz="2000" u="none" strike="noStrike" cap="non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1026" name="Picture 2" descr="Marks &amp; Spencer revenue 2022 | Statista">
            <a:extLst>
              <a:ext uri="{FF2B5EF4-FFF2-40B4-BE49-F238E27FC236}">
                <a16:creationId xmlns:a16="http://schemas.microsoft.com/office/drawing/2014/main" id="{1FDBC52B-6303-718D-49E0-B35E6E24C9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1159" y="1813706"/>
            <a:ext cx="5500910" cy="408736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9472D4-2B96-C88B-2C34-E7DB33AB6CA5}"/>
              </a:ext>
            </a:extLst>
          </p:cNvPr>
          <p:cNvSpPr txBox="1"/>
          <p:nvPr/>
        </p:nvSpPr>
        <p:spPr>
          <a:xfrm>
            <a:off x="6847367" y="6067002"/>
            <a:ext cx="428492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https://www.statista.com/statistics/413349/group-revenue-marks-and-spencer-mands/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3"/>
          <p:cNvSpPr txBox="1">
            <a:spLocks noGrp="1"/>
          </p:cNvSpPr>
          <p:nvPr>
            <p:ph type="ctrTitle"/>
          </p:nvPr>
        </p:nvSpPr>
        <p:spPr>
          <a:xfrm>
            <a:off x="79350" y="543325"/>
            <a:ext cx="12112800" cy="9471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B3B3B3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IN" sz="2000" b="1" dirty="0">
                <a:latin typeface="PT Serif"/>
                <a:ea typeface="PT Serif"/>
                <a:cs typeface="PT Serif"/>
                <a:sym typeface="PT Serif"/>
              </a:rPr>
              <a:t>The organisation’s profile (</a:t>
            </a:r>
            <a:r>
              <a:rPr lang="en-IN" sz="2000" b="1" dirty="0" err="1">
                <a:latin typeface="PT Serif"/>
                <a:ea typeface="PT Serif"/>
                <a:cs typeface="PT Serif"/>
                <a:sym typeface="PT Serif"/>
              </a:rPr>
              <a:t>Cont</a:t>
            </a:r>
            <a:r>
              <a:rPr lang="en-IN" sz="2000" b="1" dirty="0">
                <a:latin typeface="PT Serif"/>
                <a:ea typeface="PT Serif"/>
                <a:cs typeface="PT Serif"/>
                <a:sym typeface="PT Serif"/>
              </a:rPr>
              <a:t>…)</a:t>
            </a:r>
            <a:endParaRPr sz="2000" dirty="0">
              <a:latin typeface="PT Serif"/>
              <a:ea typeface="PT Serif"/>
              <a:cs typeface="PT Serif"/>
              <a:sym typeface="PT Serif"/>
            </a:endParaRPr>
          </a:p>
        </p:txBody>
      </p:sp>
      <p:pic>
        <p:nvPicPr>
          <p:cNvPr id="3074" name="Picture 2" descr="Marks &amp; Spencer - Wiki | Golden">
            <a:extLst>
              <a:ext uri="{FF2B5EF4-FFF2-40B4-BE49-F238E27FC236}">
                <a16:creationId xmlns:a16="http://schemas.microsoft.com/office/drawing/2014/main" id="{4077F4BF-89D4-DC0E-B790-02DD0F6694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3621" y="3599305"/>
            <a:ext cx="6108199" cy="296729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350BD3E-5940-E148-762F-8C2335550361}"/>
              </a:ext>
            </a:extLst>
          </p:cNvPr>
          <p:cNvSpPr txBox="1"/>
          <p:nvPr/>
        </p:nvSpPr>
        <p:spPr>
          <a:xfrm>
            <a:off x="1541078" y="1678718"/>
            <a:ext cx="8722273" cy="14793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company has been a great support for the markets in the UK (Lee, Chen, and </a:t>
            </a:r>
            <a:r>
              <a:rPr lang="en-US" sz="20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</a:t>
            </a:r>
            <a:r>
              <a:rPr lang="en-US" sz="2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2020).</a:t>
            </a:r>
            <a:endParaRPr lang="en-US" sz="20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Marks and Spencer reports an 18.6 percent increase in sales in the UK (Marksandspencer.com, 2022).</a:t>
            </a:r>
            <a:endParaRPr lang="en-US" sz="20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4"/>
          <p:cNvSpPr txBox="1">
            <a:spLocks noGrp="1"/>
          </p:cNvSpPr>
          <p:nvPr>
            <p:ph type="ctrTitle"/>
          </p:nvPr>
        </p:nvSpPr>
        <p:spPr>
          <a:xfrm>
            <a:off x="0" y="848950"/>
            <a:ext cx="12192000" cy="6897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B3B3B3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IN" sz="2000" b="1" dirty="0">
                <a:latin typeface="PT Serif"/>
                <a:ea typeface="PT Serif"/>
                <a:cs typeface="PT Serif"/>
                <a:sym typeface="PT Serif"/>
              </a:rPr>
              <a:t>The organisation’s profile (</a:t>
            </a:r>
            <a:r>
              <a:rPr lang="en-IN" sz="2000" b="1" dirty="0" err="1">
                <a:latin typeface="PT Serif"/>
                <a:ea typeface="PT Serif"/>
                <a:cs typeface="PT Serif"/>
                <a:sym typeface="PT Serif"/>
              </a:rPr>
              <a:t>Cont</a:t>
            </a:r>
            <a:r>
              <a:rPr lang="en-IN" sz="2000" b="1" dirty="0">
                <a:latin typeface="PT Serif"/>
                <a:ea typeface="PT Serif"/>
                <a:cs typeface="PT Serif"/>
                <a:sym typeface="PT Serif"/>
              </a:rPr>
              <a:t>…)</a:t>
            </a:r>
            <a:endParaRPr sz="2000" dirty="0">
              <a:latin typeface="PT Serif"/>
              <a:ea typeface="PT Serif"/>
              <a:cs typeface="PT Serif"/>
              <a:sym typeface="PT Serif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3148F7-B421-B8C5-7CA1-6E654EA3899B}"/>
              </a:ext>
            </a:extLst>
          </p:cNvPr>
          <p:cNvSpPr txBox="1"/>
          <p:nvPr/>
        </p:nvSpPr>
        <p:spPr>
          <a:xfrm>
            <a:off x="599089" y="2306100"/>
            <a:ext cx="10736317" cy="30252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Competition is a vital factor that helps a company to get immense growth. 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Trust and support from the audience helped the company in boosting the business graph (</a:t>
            </a:r>
            <a:r>
              <a:rPr lang="en-US" sz="28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Jin</a:t>
            </a: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Miao, and Park, 2018). 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Competitors of Marks and Spencer such as Lawson, Debenhams, Aldi UK, etc.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5"/>
          <p:cNvSpPr txBox="1">
            <a:spLocks noGrp="1"/>
          </p:cNvSpPr>
          <p:nvPr>
            <p:ph type="ctrTitle"/>
          </p:nvPr>
        </p:nvSpPr>
        <p:spPr>
          <a:xfrm>
            <a:off x="0" y="118011"/>
            <a:ext cx="6789370" cy="14099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B3B3B3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US" sz="2333" b="1" dirty="0">
                <a:latin typeface="PT Serif"/>
                <a:ea typeface="PT Serif"/>
                <a:cs typeface="PT Serif"/>
                <a:sym typeface="PT Serif"/>
              </a:rPr>
              <a:t>The relationship between the organization structure and its performance</a:t>
            </a:r>
            <a:br>
              <a:rPr lang="en-US" sz="2333" b="1" dirty="0">
                <a:latin typeface="PT Serif"/>
                <a:ea typeface="PT Serif"/>
                <a:cs typeface="PT Serif"/>
                <a:sym typeface="PT Serif"/>
              </a:rPr>
            </a:br>
            <a:endParaRPr lang="en-US" sz="2000" dirty="0">
              <a:latin typeface="PT Serif"/>
              <a:ea typeface="PT Serif"/>
              <a:cs typeface="PT Serif"/>
              <a:sym typeface="PT Serif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0F24F1-F3EF-46F1-81A4-77DEE5953436}"/>
              </a:ext>
            </a:extLst>
          </p:cNvPr>
          <p:cNvSpPr txBox="1"/>
          <p:nvPr/>
        </p:nvSpPr>
        <p:spPr>
          <a:xfrm>
            <a:off x="5363780" y="2770020"/>
            <a:ext cx="6109138" cy="21815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main backbone behind the performance of the company is the </a:t>
            </a:r>
            <a:r>
              <a:rPr lang="en-US" sz="24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organisation</a:t>
            </a:r>
            <a:r>
              <a:rPr lang="en-US" sz="2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structure (Al-</a:t>
            </a:r>
            <a:r>
              <a:rPr lang="en-US" sz="24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Kfairy</a:t>
            </a:r>
            <a:r>
              <a:rPr lang="en-US" sz="2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and Mellor, 2020). </a:t>
            </a:r>
            <a:endParaRPr lang="en-US" sz="2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Pre-planned structure helps the company to carry out with a smooth flow.</a:t>
            </a:r>
            <a:endParaRPr lang="en-US" sz="2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5124" name="Picture 4" descr="Marks and Spencer Business Analysis: SWOT and PESTLE">
            <a:extLst>
              <a:ext uri="{FF2B5EF4-FFF2-40B4-BE49-F238E27FC236}">
                <a16:creationId xmlns:a16="http://schemas.microsoft.com/office/drawing/2014/main" id="{0D2221F0-0182-FA06-0090-C5FF82003C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138" y="1586964"/>
            <a:ext cx="4429125" cy="515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6"/>
          <p:cNvSpPr txBox="1">
            <a:spLocks noGrp="1"/>
          </p:cNvSpPr>
          <p:nvPr>
            <p:ph type="ctrTitle"/>
          </p:nvPr>
        </p:nvSpPr>
        <p:spPr>
          <a:xfrm>
            <a:off x="2785241" y="238109"/>
            <a:ext cx="6130350" cy="944303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B3B3B3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US" sz="2000" b="1" dirty="0">
                <a:latin typeface="PT Serif"/>
                <a:ea typeface="PT Serif"/>
                <a:cs typeface="PT Serif"/>
                <a:sym typeface="PT Serif"/>
              </a:rPr>
              <a:t>The relationship between the organization structure and its performance (</a:t>
            </a:r>
            <a:r>
              <a:rPr lang="en-US" sz="2000" b="1" dirty="0" err="1">
                <a:latin typeface="PT Serif"/>
                <a:ea typeface="PT Serif"/>
                <a:cs typeface="PT Serif"/>
                <a:sym typeface="PT Serif"/>
              </a:rPr>
              <a:t>Cont</a:t>
            </a:r>
            <a:r>
              <a:rPr lang="en-US" sz="2000" b="1" dirty="0">
                <a:latin typeface="PT Serif"/>
                <a:ea typeface="PT Serif"/>
                <a:cs typeface="PT Serif"/>
                <a:sym typeface="PT Serif"/>
              </a:rPr>
              <a:t>…)</a:t>
            </a:r>
            <a:endParaRPr sz="2000" dirty="0">
              <a:latin typeface="PT Serif"/>
              <a:ea typeface="PT Serif"/>
              <a:cs typeface="PT Serif"/>
              <a:sym typeface="PT Serif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351377-AFAE-E766-A31F-23C42D9628F4}"/>
              </a:ext>
            </a:extLst>
          </p:cNvPr>
          <p:cNvSpPr txBox="1"/>
          <p:nvPr/>
        </p:nvSpPr>
        <p:spPr>
          <a:xfrm>
            <a:off x="1559376" y="2108536"/>
            <a:ext cx="3630010" cy="38804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</a:t>
            </a:r>
            <a:r>
              <a:rPr lang="en-US" sz="24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organisational</a:t>
            </a:r>
            <a:r>
              <a:rPr lang="en-US" sz="2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structure helps M&amp;S in the progress of its business graph for each year.</a:t>
            </a:r>
            <a:endParaRPr lang="en-US" sz="2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It increases efficiency of the workplace and meet the objectives.</a:t>
            </a:r>
            <a:endParaRPr lang="en-US" sz="2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US" sz="24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1026" name="Picture 2" descr="Marks &amp; Spencer: sales growth 2022 | Statista">
            <a:extLst>
              <a:ext uri="{FF2B5EF4-FFF2-40B4-BE49-F238E27FC236}">
                <a16:creationId xmlns:a16="http://schemas.microsoft.com/office/drawing/2014/main" id="{7568BCC5-FA30-1287-CFEB-B4FD81E8B5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9137" y="1968836"/>
            <a:ext cx="5444951" cy="388048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E5396F3-85FC-E7AD-86D0-C128FECCF3F0}"/>
              </a:ext>
            </a:extLst>
          </p:cNvPr>
          <p:cNvSpPr txBox="1"/>
          <p:nvPr/>
        </p:nvSpPr>
        <p:spPr>
          <a:xfrm>
            <a:off x="5921702" y="5989022"/>
            <a:ext cx="610235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https://www.statista.com/statistics/872848/marks-and-spencer-sales-growth-worldwide-uk/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7"/>
          <p:cNvSpPr txBox="1">
            <a:spLocks noGrp="1"/>
          </p:cNvSpPr>
          <p:nvPr>
            <p:ph type="ctrTitle"/>
          </p:nvPr>
        </p:nvSpPr>
        <p:spPr>
          <a:xfrm>
            <a:off x="0" y="263345"/>
            <a:ext cx="12192000" cy="8505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B3B3B3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Tasks and skills that a manager uses to run this </a:t>
            </a:r>
            <a:r>
              <a:rPr lang="en-US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organisation</a:t>
            </a:r>
            <a:endParaRPr dirty="0">
              <a:latin typeface="PT Serif"/>
              <a:ea typeface="PT Serif"/>
              <a:cs typeface="PT Serif"/>
              <a:sym typeface="PT Serif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BC6AD1-7C82-AED9-C0C6-23489279E4B9}"/>
              </a:ext>
            </a:extLst>
          </p:cNvPr>
          <p:cNvSpPr txBox="1"/>
          <p:nvPr/>
        </p:nvSpPr>
        <p:spPr>
          <a:xfrm>
            <a:off x="7236371" y="2396049"/>
            <a:ext cx="4193629" cy="26062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Attaining every necessary skill for managing the environment.</a:t>
            </a:r>
            <a:endParaRPr lang="en-US" sz="2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Managing employees is not a necessity but a duty of a manager. </a:t>
            </a:r>
            <a:endParaRPr lang="en-US" sz="24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2050" name="Picture 2" descr="Article: Managerial skills in 2022 — People Matters">
            <a:extLst>
              <a:ext uri="{FF2B5EF4-FFF2-40B4-BE49-F238E27FC236}">
                <a16:creationId xmlns:a16="http://schemas.microsoft.com/office/drawing/2014/main" id="{8BD6125E-8887-2FAC-F2B3-7626B823B2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0" y="2189163"/>
            <a:ext cx="5943600" cy="33432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8"/>
          <p:cNvSpPr txBox="1">
            <a:spLocks noGrp="1"/>
          </p:cNvSpPr>
          <p:nvPr>
            <p:ph type="ctrTitle"/>
          </p:nvPr>
        </p:nvSpPr>
        <p:spPr>
          <a:xfrm>
            <a:off x="0" y="767400"/>
            <a:ext cx="12192000" cy="7755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B3B3B3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Tasks and skills that a manager uses to run this organization (</a:t>
            </a:r>
            <a:r>
              <a:rPr lang="en-US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…)</a:t>
            </a:r>
            <a:endParaRPr sz="1800" dirty="0">
              <a:latin typeface="PT Serif"/>
              <a:ea typeface="PT Serif"/>
              <a:cs typeface="PT Serif"/>
              <a:sym typeface="PT Serif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B86327-410E-DEE1-B5AC-985D4C821846}"/>
              </a:ext>
            </a:extLst>
          </p:cNvPr>
          <p:cNvSpPr txBox="1"/>
          <p:nvPr/>
        </p:nvSpPr>
        <p:spPr>
          <a:xfrm>
            <a:off x="784335" y="1920862"/>
            <a:ext cx="4481348" cy="3520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2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US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Planning before every event to create a banger. 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Planning skills are necessary for carrying out a smooth flow of implementation. 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3074" name="Picture 2" descr="Strategic HRM of Marks &amp; Spencer | Sample Report | 15 Writers">
            <a:extLst>
              <a:ext uri="{FF2B5EF4-FFF2-40B4-BE49-F238E27FC236}">
                <a16:creationId xmlns:a16="http://schemas.microsoft.com/office/drawing/2014/main" id="{C10178E5-47BD-8FDD-C101-64FFFD96D3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3165" y="1766888"/>
            <a:ext cx="5524500" cy="416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B2EF56C-5267-C07E-8A1D-CB034C5FFAF4}"/>
              </a:ext>
            </a:extLst>
          </p:cNvPr>
          <p:cNvSpPr txBox="1"/>
          <p:nvPr/>
        </p:nvSpPr>
        <p:spPr>
          <a:xfrm>
            <a:off x="6492875" y="6090600"/>
            <a:ext cx="610235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https://15writers.com/sample-reports/strategic-hrm-marks-spencer/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9"/>
          <p:cNvSpPr txBox="1">
            <a:spLocks noGrp="1"/>
          </p:cNvSpPr>
          <p:nvPr>
            <p:ph type="ctrTitle"/>
          </p:nvPr>
        </p:nvSpPr>
        <p:spPr>
          <a:xfrm>
            <a:off x="2743200" y="280410"/>
            <a:ext cx="6096000" cy="8565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B3B3B3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US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Tasks and skills that a manager uses to run this organization (</a:t>
            </a:r>
            <a:r>
              <a:rPr lang="en-US" sz="16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</a:t>
            </a:r>
            <a:r>
              <a:rPr lang="en-US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…)</a:t>
            </a:r>
            <a:endParaRPr sz="1600" dirty="0">
              <a:latin typeface="PT Serif"/>
              <a:ea typeface="PT Serif"/>
              <a:cs typeface="PT Serif"/>
              <a:sym typeface="PT Serif"/>
            </a:endParaRPr>
          </a:p>
        </p:txBody>
      </p:sp>
      <p:pic>
        <p:nvPicPr>
          <p:cNvPr id="8194" name="Picture 2" descr="Five key problem solving skills for professionals – Transport Futures  Institute">
            <a:extLst>
              <a:ext uri="{FF2B5EF4-FFF2-40B4-BE49-F238E27FC236}">
                <a16:creationId xmlns:a16="http://schemas.microsoft.com/office/drawing/2014/main" id="{7B127169-B119-0F2F-A8AD-60258AD7EF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7939" y="1686910"/>
            <a:ext cx="3992222" cy="3972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C035D13-C527-6F9E-5A03-A2E0E067AECA}"/>
              </a:ext>
            </a:extLst>
          </p:cNvPr>
          <p:cNvSpPr txBox="1"/>
          <p:nvPr/>
        </p:nvSpPr>
        <p:spPr>
          <a:xfrm>
            <a:off x="5791200" y="1552594"/>
            <a:ext cx="5461000" cy="3520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Problem-solving leads the manager of the company to clear misconceptions.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Motivating each other will help in the maintenance of a good environment (</a:t>
            </a:r>
            <a:r>
              <a:rPr lang="en-US" sz="28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Scrivner</a:t>
            </a: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i="1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 </a:t>
            </a: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2020). 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10"/>
          <p:cNvSpPr txBox="1">
            <a:spLocks noGrp="1"/>
          </p:cNvSpPr>
          <p:nvPr>
            <p:ph type="ctrTitle"/>
          </p:nvPr>
        </p:nvSpPr>
        <p:spPr>
          <a:xfrm>
            <a:off x="0" y="1122375"/>
            <a:ext cx="12192000" cy="7113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B3B3B3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Leadership theories can be applied to Marks and Spencer</a:t>
            </a:r>
            <a:endParaRPr dirty="0">
              <a:latin typeface="PT Serif"/>
              <a:ea typeface="PT Serif"/>
              <a:cs typeface="PT Serif"/>
              <a:sym typeface="PT Serif"/>
            </a:endParaRPr>
          </a:p>
        </p:txBody>
      </p:sp>
      <p:pic>
        <p:nvPicPr>
          <p:cNvPr id="9218" name="Picture 2" descr="M&amp;S in leadership shakeup as CEO Rowe to depart">
            <a:extLst>
              <a:ext uri="{FF2B5EF4-FFF2-40B4-BE49-F238E27FC236}">
                <a16:creationId xmlns:a16="http://schemas.microsoft.com/office/drawing/2014/main" id="{1671D5BC-4E74-E05D-3AC5-7B43898859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1473" y="2049518"/>
            <a:ext cx="4596702" cy="38573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947E7E-01CB-71B9-3C4B-D65CB828CDF8}"/>
              </a:ext>
            </a:extLst>
          </p:cNvPr>
          <p:cNvSpPr txBox="1"/>
          <p:nvPr/>
        </p:nvSpPr>
        <p:spPr>
          <a:xfrm>
            <a:off x="626679" y="2465578"/>
            <a:ext cx="6109138" cy="35207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Leadership is one of the most important qualities that helps to boost the business ethics and the position of a company.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Leadership helps to overcome critical situation with adequate </a:t>
            </a:r>
            <a:r>
              <a:rPr lang="en-US" sz="28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aaproaches</a:t>
            </a: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(Mango, 2018).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11"/>
          <p:cNvSpPr txBox="1">
            <a:spLocks noGrp="1"/>
          </p:cNvSpPr>
          <p:nvPr>
            <p:ph type="ctrTitle"/>
          </p:nvPr>
        </p:nvSpPr>
        <p:spPr>
          <a:xfrm>
            <a:off x="0" y="394110"/>
            <a:ext cx="12192000" cy="8190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B3B3B3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Leadership theories can be applied to Marks and Spencer (</a:t>
            </a:r>
            <a:r>
              <a:rPr lang="en-US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…)</a:t>
            </a:r>
            <a:endParaRPr sz="1800" dirty="0">
              <a:latin typeface="PT Serif"/>
              <a:ea typeface="PT Serif"/>
              <a:cs typeface="PT Serif"/>
              <a:sym typeface="PT Serif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CE85BF-6A13-4EC7-D6C5-D38AB67AF370}"/>
              </a:ext>
            </a:extLst>
          </p:cNvPr>
          <p:cNvSpPr txBox="1"/>
          <p:nvPr/>
        </p:nvSpPr>
        <p:spPr>
          <a:xfrm>
            <a:off x="847397" y="2266088"/>
            <a:ext cx="4039913" cy="2529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Taking up responsibilities. 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Tolerating mistakes and helping them to work on them.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10242" name="Picture 2" descr="M&amp;S overhauls fashion and home leadership team in a bid to be more relevant  - Indiaretailing.com">
            <a:extLst>
              <a:ext uri="{FF2B5EF4-FFF2-40B4-BE49-F238E27FC236}">
                <a16:creationId xmlns:a16="http://schemas.microsoft.com/office/drawing/2014/main" id="{52044BA0-E20C-6DD9-4C62-2B20530B26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145" y="2517227"/>
            <a:ext cx="6486525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12"/>
          <p:cNvSpPr txBox="1">
            <a:spLocks noGrp="1"/>
          </p:cNvSpPr>
          <p:nvPr>
            <p:ph type="ctrTitle"/>
          </p:nvPr>
        </p:nvSpPr>
        <p:spPr>
          <a:xfrm>
            <a:off x="0" y="975800"/>
            <a:ext cx="12271500" cy="7560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B3B3B3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Leadership theories can be applied to Marks and Spencer (</a:t>
            </a:r>
            <a:r>
              <a:rPr lang="en-US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…)</a:t>
            </a:r>
            <a:endParaRPr sz="1800" dirty="0">
              <a:latin typeface="PT Serif"/>
              <a:ea typeface="PT Serif"/>
              <a:cs typeface="PT Serif"/>
              <a:sym typeface="PT Serif"/>
            </a:endParaRPr>
          </a:p>
        </p:txBody>
      </p:sp>
      <p:pic>
        <p:nvPicPr>
          <p:cNvPr id="11266" name="Picture 2" descr="Participative Leadership Theory and Decision-making Style | Psychologia">
            <a:extLst>
              <a:ext uri="{FF2B5EF4-FFF2-40B4-BE49-F238E27FC236}">
                <a16:creationId xmlns:a16="http://schemas.microsoft.com/office/drawing/2014/main" id="{F32A1FF6-BFBD-FD65-954B-828DB1F5DC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529"/>
          <a:stretch/>
        </p:blipFill>
        <p:spPr bwMode="auto">
          <a:xfrm>
            <a:off x="1125920" y="1935053"/>
            <a:ext cx="4076700" cy="4166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765E326-8C58-83E9-AD56-81F7C0746EA9}"/>
              </a:ext>
            </a:extLst>
          </p:cNvPr>
          <p:cNvSpPr txBox="1"/>
          <p:nvPr/>
        </p:nvSpPr>
        <p:spPr>
          <a:xfrm>
            <a:off x="5462751" y="2214745"/>
            <a:ext cx="6132786" cy="30252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Setting up goals.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Recognition (Turner and Baker, 2018.). 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Participative theory describes the participation of the employees in every work or event organized by companies.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3"/>
          <p:cNvSpPr txBox="1">
            <a:spLocks noGrp="1"/>
          </p:cNvSpPr>
          <p:nvPr>
            <p:ph type="title"/>
          </p:nvPr>
        </p:nvSpPr>
        <p:spPr>
          <a:xfrm>
            <a:off x="0" y="795223"/>
            <a:ext cx="12192000" cy="6612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B3B3B3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Factors which influence group and team </a:t>
            </a:r>
            <a:r>
              <a:rPr lang="en-US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behaviours</a:t>
            </a:r>
            <a:endParaRPr sz="1800" dirty="0">
              <a:latin typeface="PT Serif"/>
              <a:ea typeface="PT Serif"/>
              <a:cs typeface="PT Serif"/>
              <a:sym typeface="PT Serif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C05EAF-E019-3D86-6C87-2E398A952888}"/>
              </a:ext>
            </a:extLst>
          </p:cNvPr>
          <p:cNvSpPr txBox="1"/>
          <p:nvPr/>
        </p:nvSpPr>
        <p:spPr>
          <a:xfrm>
            <a:off x="532086" y="1890309"/>
            <a:ext cx="6109138" cy="30252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Increase in </a:t>
            </a: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interaction skills among the employees.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Increase in the number of heads in single objective.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●"/>
            </a:pP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Employees get chance </a:t>
            </a:r>
            <a:r>
              <a:rPr lang="en-US" sz="28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realise</a:t>
            </a: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own capabilities</a:t>
            </a:r>
            <a:r>
              <a:rPr lang="en-US" sz="28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800" u="none" strike="noStrike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4100" name="Picture 4" descr="M&amp;S to transform superstore under 'Plan A' eco-friendly revamp | News | The  Grocer">
            <a:extLst>
              <a:ext uri="{FF2B5EF4-FFF2-40B4-BE49-F238E27FC236}">
                <a16:creationId xmlns:a16="http://schemas.microsoft.com/office/drawing/2014/main" id="{D8650229-4A27-63A5-9A5C-4D7ECEA807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1224" y="1707484"/>
            <a:ext cx="5157076" cy="445201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14"/>
          <p:cNvSpPr txBox="1">
            <a:spLocks noGrp="1"/>
          </p:cNvSpPr>
          <p:nvPr>
            <p:ph type="title"/>
          </p:nvPr>
        </p:nvSpPr>
        <p:spPr>
          <a:xfrm>
            <a:off x="0" y="365125"/>
            <a:ext cx="12192000" cy="7356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B3B3B3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Factors which influence group and team </a:t>
            </a:r>
            <a:r>
              <a:rPr lang="en-US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behaviours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</a:t>
            </a:r>
            <a:r>
              <a:rPr lang="en-US" sz="1800" b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…)</a:t>
            </a:r>
            <a:endParaRPr sz="1800" dirty="0">
              <a:latin typeface="PT Serif"/>
              <a:ea typeface="PT Serif"/>
              <a:cs typeface="PT Serif"/>
              <a:sym typeface="PT Serif"/>
            </a:endParaRPr>
          </a:p>
        </p:txBody>
      </p:sp>
      <p:sp>
        <p:nvSpPr>
          <p:cNvPr id="208" name="Google Shape;208;p14"/>
          <p:cNvSpPr txBox="1">
            <a:spLocks noGrp="1"/>
          </p:cNvSpPr>
          <p:nvPr>
            <p:ph idx="1"/>
          </p:nvPr>
        </p:nvSpPr>
        <p:spPr>
          <a:xfrm>
            <a:off x="7635633" y="1636440"/>
            <a:ext cx="355473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2800" u="none" strike="noStrike" dirty="0">
                <a:latin typeface="Times New Roman"/>
                <a:ea typeface="Times New Roman"/>
                <a:cs typeface="Times New Roman"/>
                <a:sym typeface="Times New Roman"/>
              </a:rPr>
              <a:t>●	Gaining public attention (</a:t>
            </a:r>
            <a:r>
              <a:rPr lang="en-US" sz="2800" u="none" strike="noStrike" dirty="0" err="1">
                <a:latin typeface="Times New Roman"/>
                <a:ea typeface="Times New Roman"/>
                <a:cs typeface="Times New Roman"/>
                <a:sym typeface="Times New Roman"/>
              </a:rPr>
              <a:t>Wolniak</a:t>
            </a:r>
            <a:r>
              <a:rPr lang="en-US" sz="2800" u="none" strike="noStrike" dirty="0">
                <a:latin typeface="Times New Roman"/>
                <a:ea typeface="Times New Roman"/>
                <a:cs typeface="Times New Roman"/>
                <a:sym typeface="Times New Roman"/>
              </a:rPr>
              <a:t>, 2019).</a:t>
            </a: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2800" u="none" strike="noStrike" dirty="0">
                <a:latin typeface="Times New Roman"/>
                <a:ea typeface="Times New Roman"/>
                <a:cs typeface="Times New Roman"/>
                <a:sym typeface="Times New Roman"/>
              </a:rPr>
              <a:t>●	People’s choice of products.</a:t>
            </a: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r>
              <a:rPr lang="en-US" sz="2800" u="none" strike="noStrike" dirty="0">
                <a:latin typeface="Times New Roman"/>
                <a:ea typeface="Times New Roman"/>
                <a:cs typeface="Times New Roman"/>
                <a:sym typeface="Times New Roman"/>
              </a:rPr>
              <a:t>●	Quality of service.</a:t>
            </a:r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 dirty="0">
              <a:highlight>
                <a:srgbClr val="C0C0C0"/>
              </a:highlight>
            </a:endParaRPr>
          </a:p>
        </p:txBody>
      </p:sp>
      <p:pic>
        <p:nvPicPr>
          <p:cNvPr id="13314" name="Picture 2">
            <a:extLst>
              <a:ext uri="{FF2B5EF4-FFF2-40B4-BE49-F238E27FC236}">
                <a16:creationId xmlns:a16="http://schemas.microsoft.com/office/drawing/2014/main" id="{1025D93B-69F9-AE76-7765-5C71F94D83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4096" y="1636440"/>
            <a:ext cx="5570483" cy="41778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15"/>
          <p:cNvSpPr txBox="1">
            <a:spLocks noGrp="1"/>
          </p:cNvSpPr>
          <p:nvPr>
            <p:ph type="title"/>
          </p:nvPr>
        </p:nvSpPr>
        <p:spPr>
          <a:xfrm>
            <a:off x="4556234" y="365125"/>
            <a:ext cx="7635766" cy="704100"/>
          </a:xfrm>
          <a:prstGeom prst="rect">
            <a:avLst/>
          </a:prstGeom>
          <a:gradFill>
            <a:gsLst>
              <a:gs pos="0">
                <a:srgbClr val="FFFFFF"/>
              </a:gs>
              <a:gs pos="100000">
                <a:srgbClr val="B3B3B3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IN" sz="1800" b="1" dirty="0">
                <a:latin typeface="PT Serif"/>
                <a:ea typeface="PT Serif"/>
                <a:cs typeface="PT Serif"/>
                <a:sym typeface="PT Serif"/>
              </a:rPr>
              <a:t>   Conclusion</a:t>
            </a:r>
            <a:endParaRPr sz="1800" dirty="0">
              <a:latin typeface="PT Serif"/>
              <a:ea typeface="PT Serif"/>
              <a:cs typeface="PT Serif"/>
              <a:sym typeface="PT Serif"/>
            </a:endParaRPr>
          </a:p>
        </p:txBody>
      </p:sp>
      <p:sp>
        <p:nvSpPr>
          <p:cNvPr id="216" name="Google Shape;216;p15"/>
          <p:cNvSpPr txBox="1">
            <a:spLocks noGrp="1"/>
          </p:cNvSpPr>
          <p:nvPr>
            <p:ph idx="1"/>
          </p:nvPr>
        </p:nvSpPr>
        <p:spPr>
          <a:xfrm>
            <a:off x="6515833" y="1647288"/>
            <a:ext cx="4521025" cy="35634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Vast innovation.</a:t>
            </a:r>
            <a:endParaRPr lang="en-US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342900" marR="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urge of the company is to get their business reach a different peak that is difficult for others achieve in upcoming years</a:t>
            </a:r>
            <a:endParaRPr lang="en-US" sz="2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14338" name="Picture 2" descr="Marks and Spencer share snap of 2021 loungewear but shoppers are divided  over 'depressing' two piece - MyLondon">
            <a:extLst>
              <a:ext uri="{FF2B5EF4-FFF2-40B4-BE49-F238E27FC236}">
                <a16:creationId xmlns:a16="http://schemas.microsoft.com/office/drawing/2014/main" id="{A678AB3E-445F-69B5-F014-B76A8D330D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096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16"/>
          <p:cNvSpPr txBox="1">
            <a:spLocks noGrp="1"/>
          </p:cNvSpPr>
          <p:nvPr>
            <p:ph type="title"/>
          </p:nvPr>
        </p:nvSpPr>
        <p:spPr>
          <a:xfrm>
            <a:off x="0" y="365125"/>
            <a:ext cx="12126600" cy="866100"/>
          </a:xfrm>
          <a:prstGeom prst="rect">
            <a:avLst/>
          </a:prstGeom>
          <a:gradFill>
            <a:gsLst>
              <a:gs pos="0">
                <a:srgbClr val="F2F2F2"/>
              </a:gs>
              <a:gs pos="100000">
                <a:srgbClr val="A6A6A6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Times New Roman"/>
              <a:buNone/>
            </a:pPr>
            <a:r>
              <a:rPr lang="en-IN" sz="1800" b="1">
                <a:latin typeface="PT Serif"/>
                <a:ea typeface="PT Serif"/>
                <a:cs typeface="PT Serif"/>
                <a:sym typeface="PT Serif"/>
              </a:rPr>
              <a:t>References</a:t>
            </a:r>
            <a:endParaRPr sz="1800">
              <a:latin typeface="PT Serif"/>
              <a:ea typeface="PT Serif"/>
              <a:cs typeface="PT Serif"/>
              <a:sym typeface="PT Serif"/>
            </a:endParaRPr>
          </a:p>
        </p:txBody>
      </p:sp>
      <p:sp>
        <p:nvSpPr>
          <p:cNvPr id="222" name="Google Shape;222;p16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62500" lnSpcReduction="20000"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Al-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Kfairy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 and Mellor, R.B., 2020. The role of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organisation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structure in the success of start-up science and technology parks (STPs).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Knowledge Management Research &amp; Practice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pp.1-9.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Esoimeme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E.E., 2020. Using the risk-based approach to curb modern slavery in the supply chain: The Anglo American and Marks and Spencer example.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Financial Crime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https://sciendo.com/downloadpdf/journals/pea/24/24/article-p1.xml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Jin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H., Miao, Y. and Park, S.T., 2018. A Case Study of Marks and Spencer lost China.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Industrial Convergence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16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(2), pp.15-23.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Lee, Y.D., Chen, P.C. and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C.L., 2020. The evolution of the leadership theories and the analysis of new research trends.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Organizational Innovation (Online)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12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(3), pp.88-104.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Mango, E., 2018. Rethinking leadership theories.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Open Journal of Leadership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7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(01), p.57.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Marksandspencer.com, 2022. About us. Available at &lt;https://www.marksandspencer.com/&gt; [Accessed on 07/11/2022]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Scrivner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O., Nguyen, T., Simon, K., Middaugh, E.,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Taska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B. and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Börner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K., 2020. Job postings in the substance use disorder treatment related sector during the first five years of Medicaid expansion. </a:t>
            </a:r>
            <a:r>
              <a:rPr lang="en-US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PloS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one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15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(1), p.e0228394.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Turner, J.R. and Baker, R., 2018. A review of leadership theories: identifying a lack of growth in the HRD leadership domain.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European Journal of Training and Development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Wolniak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R., 2019. Operation manager and its role in the enterprise.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Production Engineering Archives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24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16d60466fbf_1_1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endParaRPr/>
          </a:p>
        </p:txBody>
      </p:sp>
      <p:sp>
        <p:nvSpPr>
          <p:cNvPr id="229" name="Google Shape;229;g16d60466fbf_1_14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SzPts val="1800"/>
              <a:buNone/>
            </a:pPr>
            <a:endParaRPr/>
          </a:p>
        </p:txBody>
      </p:sp>
      <p:pic>
        <p:nvPicPr>
          <p:cNvPr id="15362" name="Picture 2" descr="Thank You Images – Browse 203,515 Stock Photos, Vectors, and Video | Adobe  Stock">
            <a:extLst>
              <a:ext uri="{FF2B5EF4-FFF2-40B4-BE49-F238E27FC236}">
                <a16:creationId xmlns:a16="http://schemas.microsoft.com/office/drawing/2014/main" id="{A156D27F-11B3-2B3C-73E9-673CCC8E78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15547</TotalTime>
  <Words>1087</Words>
  <Application>Microsoft Office PowerPoint</Application>
  <PresentationFormat>Widescreen</PresentationFormat>
  <Paragraphs>91</Paragraphs>
  <Slides>19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Symbol</vt:lpstr>
      <vt:lpstr>Calibri</vt:lpstr>
      <vt:lpstr>PT Serif</vt:lpstr>
      <vt:lpstr>Times New Roman</vt:lpstr>
      <vt:lpstr>Rockwell</vt:lpstr>
      <vt:lpstr>Gallery</vt:lpstr>
      <vt:lpstr> Georgiana repciuc Liviu Serban Petronela Hurmuzache Roxana Mihaela Nita Sandra Iulia Ghinescu – leader  Introducing the modern workplace (lcbb4003) dr. Aparna Venkatesan    </vt:lpstr>
      <vt:lpstr>Table of contents</vt:lpstr>
      <vt:lpstr>Introduction</vt:lpstr>
      <vt:lpstr>The organisation’s profile</vt:lpstr>
      <vt:lpstr>The organisation’s profile (Cont…)</vt:lpstr>
      <vt:lpstr>The organisation’s profile (Cont…)</vt:lpstr>
      <vt:lpstr>The relationship between the organization structure and its performance </vt:lpstr>
      <vt:lpstr>The relationship between the organization structure and its performance (Cont…)</vt:lpstr>
      <vt:lpstr>Tasks and skills that a manager uses to run this organisation</vt:lpstr>
      <vt:lpstr>Tasks and skills that a manager uses to run this organization (Cont…)</vt:lpstr>
      <vt:lpstr>Tasks and skills that a manager uses to run this organization (Cont…)</vt:lpstr>
      <vt:lpstr>Leadership theories can be applied to Marks and Spencer</vt:lpstr>
      <vt:lpstr>Leadership theories can be applied to Marks and Spencer (Cont…)</vt:lpstr>
      <vt:lpstr>Leadership theories can be applied to Marks and Spencer (Cont…)</vt:lpstr>
      <vt:lpstr>Factors which influence group and team behaviours</vt:lpstr>
      <vt:lpstr>Factors which influence group and team behaviours (cont…)</vt:lpstr>
      <vt:lpstr>   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THE MODERN WORKPLACE</dc:title>
  <dc:creator>Sandra Ghinescu</dc:creator>
  <cp:lastModifiedBy>Sandra Ghinescu</cp:lastModifiedBy>
  <cp:revision>11</cp:revision>
  <dcterms:created xsi:type="dcterms:W3CDTF">2022-10-19T19:27:56Z</dcterms:created>
  <dcterms:modified xsi:type="dcterms:W3CDTF">2022-11-22T11:27:09Z</dcterms:modified>
</cp:coreProperties>
</file>