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C026F8D-915E-4165-B303-D165F71F5DB9}">
  <a:tblStyle styleId="{0C026F8D-915E-4165-B303-D165F71F5DB9}" styleName="Table_0">
    <a:wholeTbl>
      <a:tcTxStyle b="off" i="off">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906" y="8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e Giuliano Mihai (2027230)" userId="f79346c3-3dc5-4777-97e8-ffefb90a0c03" providerId="ADAL" clId="{D56F7A2F-5B0B-EB4E-B3B7-FCADB6691701}"/>
    <pc:docChg chg="undo custSel modSld">
      <pc:chgData name="George Giuliano Mihai (2027230)" userId="f79346c3-3dc5-4777-97e8-ffefb90a0c03" providerId="ADAL" clId="{D56F7A2F-5B0B-EB4E-B3B7-FCADB6691701}" dt="2023-08-04T07:19:03.978" v="7" actId="207"/>
      <pc:docMkLst>
        <pc:docMk/>
      </pc:docMkLst>
      <pc:sldChg chg="modSp">
        <pc:chgData name="George Giuliano Mihai (2027230)" userId="f79346c3-3dc5-4777-97e8-ffefb90a0c03" providerId="ADAL" clId="{D56F7A2F-5B0B-EB4E-B3B7-FCADB6691701}" dt="2023-08-04T07:17:36.282" v="3" actId="207"/>
        <pc:sldMkLst>
          <pc:docMk/>
          <pc:sldMk cId="0" sldId="258"/>
        </pc:sldMkLst>
        <pc:spChg chg="mod">
          <ac:chgData name="George Giuliano Mihai (2027230)" userId="f79346c3-3dc5-4777-97e8-ffefb90a0c03" providerId="ADAL" clId="{D56F7A2F-5B0B-EB4E-B3B7-FCADB6691701}" dt="2023-08-04T07:17:36.282" v="3" actId="207"/>
          <ac:spMkLst>
            <pc:docMk/>
            <pc:sldMk cId="0" sldId="258"/>
            <ac:spMk id="69" creationId="{00000000-0000-0000-0000-000000000000}"/>
          </ac:spMkLst>
        </pc:spChg>
        <pc:picChg chg="mod">
          <ac:chgData name="George Giuliano Mihai (2027230)" userId="f79346c3-3dc5-4777-97e8-ffefb90a0c03" providerId="ADAL" clId="{D56F7A2F-5B0B-EB4E-B3B7-FCADB6691701}" dt="2023-08-04T07:17:10.544" v="1" actId="1076"/>
          <ac:picMkLst>
            <pc:docMk/>
            <pc:sldMk cId="0" sldId="258"/>
            <ac:picMk id="71" creationId="{00000000-0000-0000-0000-000000000000}"/>
          </ac:picMkLst>
        </pc:picChg>
      </pc:sldChg>
      <pc:sldChg chg="modSp">
        <pc:chgData name="George Giuliano Mihai (2027230)" userId="f79346c3-3dc5-4777-97e8-ffefb90a0c03" providerId="ADAL" clId="{D56F7A2F-5B0B-EB4E-B3B7-FCADB6691701}" dt="2023-08-04T07:18:33.923" v="6" actId="20577"/>
        <pc:sldMkLst>
          <pc:docMk/>
          <pc:sldMk cId="0" sldId="260"/>
        </pc:sldMkLst>
        <pc:spChg chg="mod">
          <ac:chgData name="George Giuliano Mihai (2027230)" userId="f79346c3-3dc5-4777-97e8-ffefb90a0c03" providerId="ADAL" clId="{D56F7A2F-5B0B-EB4E-B3B7-FCADB6691701}" dt="2023-08-04T07:18:33.923" v="6" actId="20577"/>
          <ac:spMkLst>
            <pc:docMk/>
            <pc:sldMk cId="0" sldId="260"/>
            <ac:spMk id="85" creationId="{00000000-0000-0000-0000-000000000000}"/>
          </ac:spMkLst>
        </pc:spChg>
      </pc:sldChg>
      <pc:sldChg chg="modSp">
        <pc:chgData name="George Giuliano Mihai (2027230)" userId="f79346c3-3dc5-4777-97e8-ffefb90a0c03" providerId="ADAL" clId="{D56F7A2F-5B0B-EB4E-B3B7-FCADB6691701}" dt="2023-08-04T07:19:03.978" v="7" actId="207"/>
        <pc:sldMkLst>
          <pc:docMk/>
          <pc:sldMk cId="0" sldId="268"/>
        </pc:sldMkLst>
        <pc:spChg chg="mod">
          <ac:chgData name="George Giuliano Mihai (2027230)" userId="f79346c3-3dc5-4777-97e8-ffefb90a0c03" providerId="ADAL" clId="{D56F7A2F-5B0B-EB4E-B3B7-FCADB6691701}" dt="2023-08-04T07:19:03.978" v="7" actId="207"/>
          <ac:spMkLst>
            <pc:docMk/>
            <pc:sldMk cId="0" sldId="268"/>
            <ac:spMk id="14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8" name="Google Shape;58;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Each stage of the oil and gas value chain, including exploration, extraction, processing, marketing, petrochemicals, and distribution, is handled by TotalEnergies. The study aims to focus on the cultural difference between France and China demonstrating key potential factors influencing their business strategies (</a:t>
            </a:r>
            <a:r>
              <a:rPr lang="en-GB">
                <a:solidFill>
                  <a:srgbClr val="222222"/>
                </a:solidFill>
                <a:highlight>
                  <a:srgbClr val="FFFFFF"/>
                </a:highlight>
              </a:rPr>
              <a:t>Hughes </a:t>
            </a:r>
            <a:r>
              <a:rPr lang="en-GB" i="1">
                <a:solidFill>
                  <a:srgbClr val="222222"/>
                </a:solidFill>
                <a:highlight>
                  <a:srgbClr val="FFFFFF"/>
                </a:highlight>
              </a:rPr>
              <a:t>et al.,</a:t>
            </a:r>
            <a:r>
              <a:rPr lang="en-GB">
                <a:solidFill>
                  <a:srgbClr val="222222"/>
                </a:solidFill>
                <a:highlight>
                  <a:srgbClr val="FFFFFF"/>
                </a:highlight>
              </a:rPr>
              <a:t> 2020)</a:t>
            </a:r>
            <a:r>
              <a:rPr lang="en-GB">
                <a:solidFill>
                  <a:schemeClr val="dk1"/>
                </a:solidFill>
              </a:rPr>
              <a:t>. Two different companies’ Merger and acquisition strategy has been detailed with the use of different IHRM strategies and techniques. </a:t>
            </a:r>
            <a:endParaRPr>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6" name="Google Shape;66;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1800"/>
              </a:spcBef>
              <a:spcAft>
                <a:spcPts val="0"/>
              </a:spcAft>
              <a:buSzPts val="1100"/>
              <a:buNone/>
            </a:pPr>
            <a:r>
              <a:rPr lang="en-GB" sz="800" b="1">
                <a:solidFill>
                  <a:schemeClr val="dk1"/>
                </a:solidFill>
              </a:rPr>
              <a:t>Culture </a:t>
            </a:r>
            <a:endParaRPr sz="800" b="1">
              <a:solidFill>
                <a:schemeClr val="dk1"/>
              </a:solidFill>
            </a:endParaRPr>
          </a:p>
          <a:p>
            <a:pPr marL="0" lvl="0" indent="0" algn="just" rtl="0">
              <a:lnSpc>
                <a:spcPct val="100000"/>
              </a:lnSpc>
              <a:spcBef>
                <a:spcPts val="600"/>
              </a:spcBef>
              <a:spcAft>
                <a:spcPts val="0"/>
              </a:spcAft>
              <a:buSzPts val="1100"/>
              <a:buNone/>
            </a:pPr>
            <a:r>
              <a:rPr lang="en-GB" sz="800">
                <a:solidFill>
                  <a:srgbClr val="FF0000"/>
                </a:solidFill>
              </a:rPr>
              <a:t>Culture is the way, in which an individual can describe his tradition or religion, arts and beliefs and these cultural beliefs are spread from one generation to the next generation. Culture is also known as the lifeways of a whole society. Culture also includes manners, codes, rituals, beliefs and arts, language, dress up and many more. The term organisational culture is the beliefs of any company, attitudes and values of the company and the behaviour of the organisations towards their employees. Organisational culture also keeps an impact on organisational behaviour and a healthy organisational culture can create a positive work environment within the organisation. </a:t>
            </a:r>
            <a:endParaRPr sz="800">
              <a:solidFill>
                <a:srgbClr val="FF0000"/>
              </a:solidFill>
            </a:endParaRPr>
          </a:p>
          <a:p>
            <a:pPr marL="0" lvl="0" indent="0" algn="just" rtl="0">
              <a:lnSpc>
                <a:spcPct val="100000"/>
              </a:lnSpc>
              <a:spcBef>
                <a:spcPts val="1800"/>
              </a:spcBef>
              <a:spcAft>
                <a:spcPts val="0"/>
              </a:spcAft>
              <a:buSzPts val="1100"/>
              <a:buNone/>
            </a:pPr>
            <a:r>
              <a:rPr lang="en-GB" sz="800" b="1">
                <a:solidFill>
                  <a:schemeClr val="dk1"/>
                </a:solidFill>
              </a:rPr>
              <a:t>Impact on organisational behaviour</a:t>
            </a:r>
            <a:endParaRPr sz="800" b="1">
              <a:solidFill>
                <a:schemeClr val="dk1"/>
              </a:solidFill>
            </a:endParaRPr>
          </a:p>
          <a:p>
            <a:pPr marL="0" lvl="0" indent="0" algn="just" rtl="0">
              <a:lnSpc>
                <a:spcPct val="100000"/>
              </a:lnSpc>
              <a:spcBef>
                <a:spcPts val="600"/>
              </a:spcBef>
              <a:spcAft>
                <a:spcPts val="0"/>
              </a:spcAft>
              <a:buSzPts val="1100"/>
              <a:buNone/>
            </a:pPr>
            <a:r>
              <a:rPr lang="en-GB" sz="800">
                <a:solidFill>
                  <a:srgbClr val="FF0000"/>
                </a:solidFill>
              </a:rPr>
              <a:t>Organisational culture is a common term in the context of business and the culture has kept both a negative and positive impact on organisational behaviour. Different background employees are working together within an organisation and that creates cultural diversity within the organisation (</a:t>
            </a:r>
            <a:r>
              <a:rPr lang="en-GB" sz="800">
                <a:solidFill>
                  <a:srgbClr val="FF0000"/>
                </a:solidFill>
                <a:highlight>
                  <a:srgbClr val="FFFFFF"/>
                </a:highlight>
              </a:rPr>
              <a:t>Tran, 2021</a:t>
            </a:r>
            <a:r>
              <a:rPr lang="en-GB" sz="800">
                <a:solidFill>
                  <a:srgbClr val="FF0000"/>
                </a:solidFill>
              </a:rPr>
              <a:t>). Positive work culture has created a healthy work environment and motivates employees to improve their work performance. On the other hand, negative work culture can create organisational conflicts and work politics that can negatively affect employee performance. A positive work environment is very necessary for organisational growth and employee motivation, therefore it can be said that to make the proper organisational behaviour, a positive work culture is very necessary. </a:t>
            </a:r>
            <a:endParaRPr sz="800">
              <a:solidFill>
                <a:srgbClr val="FF0000"/>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5" name="Google Shape;75;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FF0000"/>
                </a:solidFill>
              </a:rPr>
              <a:t>In this part of the study, the Hofstede diagram was provided in this part. The power distance is very high in both countries, China and France. The power distance is much higher in China than in France. Individualism is much higher in France than in China and masculinity is also much higher in China than in France (Hofstede-insights, 2021). From the above diagram, it can be said that the possibilities of uncertainty avoidance are much higher in France than in China and the long-term orientation of the Chinese organisations is also much higher in China than in France. The area of indulgence is higher in France than in China. Therefore it can be said that, from the Hofstede model, the organisational culture of both China and France can be understood by an individual easily. </a:t>
            </a:r>
            <a:endParaRPr>
              <a:solidFill>
                <a:srgbClr val="FF0000"/>
              </a:solidFill>
            </a:endParaRPr>
          </a:p>
          <a:p>
            <a:pPr marL="0" lvl="0" indent="0" algn="l" rtl="0">
              <a:lnSpc>
                <a:spcPct val="100000"/>
              </a:lnSpc>
              <a:spcBef>
                <a:spcPts val="0"/>
              </a:spcBef>
              <a:spcAft>
                <a:spcPts val="0"/>
              </a:spcAft>
              <a:buSzPts val="1100"/>
              <a:buNone/>
            </a:pPr>
            <a:endParaRPr>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2" name="Google Shape;82;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800"/>
              </a:spcBef>
              <a:spcAft>
                <a:spcPts val="0"/>
              </a:spcAft>
              <a:buClr>
                <a:schemeClr val="dk1"/>
              </a:buClr>
              <a:buSzPts val="1100"/>
              <a:buFont typeface="Arial"/>
              <a:buNone/>
            </a:pPr>
            <a:r>
              <a:rPr lang="en-GB" sz="1200" b="1">
                <a:solidFill>
                  <a:schemeClr val="dk1"/>
                </a:solidFill>
              </a:rPr>
              <a:t>Institutional approach to IHRM </a:t>
            </a:r>
            <a:endParaRPr sz="1200" b="1">
              <a:solidFill>
                <a:schemeClr val="dk1"/>
              </a:solidFill>
            </a:endParaRPr>
          </a:p>
          <a:p>
            <a:pPr marL="0" lvl="0" indent="0" algn="just" rtl="0">
              <a:lnSpc>
                <a:spcPct val="150000"/>
              </a:lnSpc>
              <a:spcBef>
                <a:spcPts val="600"/>
              </a:spcBef>
              <a:spcAft>
                <a:spcPts val="0"/>
              </a:spcAft>
              <a:buClr>
                <a:schemeClr val="dk1"/>
              </a:buClr>
              <a:buSzPts val="1100"/>
              <a:buFont typeface="Arial"/>
              <a:buNone/>
            </a:pPr>
            <a:r>
              <a:rPr lang="en-GB">
                <a:solidFill>
                  <a:srgbClr val="FF0000"/>
                </a:solidFill>
              </a:rPr>
              <a:t>International HRM is the common term for organisations and different types of institutional approaches are the strategic HRM approach, commodity and management approach, reactive and proactive approach, and systematic approach HRM (</a:t>
            </a:r>
            <a:r>
              <a:rPr lang="en-GB">
                <a:solidFill>
                  <a:srgbClr val="FF0000"/>
                </a:solidFill>
                <a:highlight>
                  <a:srgbClr val="FFFFFF"/>
                </a:highlight>
              </a:rPr>
              <a:t>Ererdi et al., 2022</a:t>
            </a:r>
            <a:r>
              <a:rPr lang="en-GB">
                <a:solidFill>
                  <a:srgbClr val="FF0000"/>
                </a:solidFill>
              </a:rPr>
              <a:t>). The strategic approaches provide competitive advantages to the organisations and it also focuses on the people management of any organisation. The proactive approaches help to save considerable money and time in the long and short run and the proactive approaches are very important for accelerating the organisation’s overall process. Reactive approaches are not very fruitful because organisations might lose their money and time if the organisations are trying to implement the reactive HRM approaches. </a:t>
            </a:r>
            <a:endParaRPr>
              <a:solidFill>
                <a:srgbClr val="FF0000"/>
              </a:solidFill>
            </a:endParaRPr>
          </a:p>
          <a:p>
            <a:pPr marL="0" lvl="0" indent="0" algn="l" rtl="0">
              <a:lnSpc>
                <a:spcPct val="100000"/>
              </a:lnSpc>
              <a:spcBef>
                <a:spcPts val="0"/>
              </a:spcBef>
              <a:spcAft>
                <a:spcPts val="0"/>
              </a:spcAft>
              <a:buSzPts val="1100"/>
              <a:buNone/>
            </a:pPr>
            <a:endParaRPr>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9" name="Google Shape;89;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57219d38072d3988_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57219d38072d3988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b="1">
                <a:solidFill>
                  <a:srgbClr val="FF0000"/>
                </a:solidFill>
              </a:rPr>
              <a:t>Neo-institutional theory</a:t>
            </a:r>
            <a:endParaRPr b="1">
              <a:solidFill>
                <a:srgbClr val="FF0000"/>
              </a:solidFill>
            </a:endParaRPr>
          </a:p>
          <a:p>
            <a:pPr marL="0" lvl="0" indent="0" algn="just" rtl="0">
              <a:lnSpc>
                <a:spcPct val="150000"/>
              </a:lnSpc>
              <a:spcBef>
                <a:spcPts val="0"/>
              </a:spcBef>
              <a:spcAft>
                <a:spcPts val="0"/>
              </a:spcAft>
              <a:buNone/>
            </a:pPr>
            <a:r>
              <a:rPr lang="en-GB">
                <a:solidFill>
                  <a:srgbClr val="FF0000"/>
                </a:solidFill>
              </a:rPr>
              <a:t>Scotts 1995 theory states that organisations must follow the rules and regulations regarding maintaining environmental stability to survive effectively in the global business market. In this reward, CNPC and Total Energies will be beneficial if they follow the theory as well as implement it in their business. Moreover, this theory will also help those organisations to identify both the social and environmental aspects as well as fulfiling them in all possible ways. Therefore, the companies will remain one of the most effective brands in China and France respectively.</a:t>
            </a:r>
            <a:endParaRPr>
              <a:solidFill>
                <a:srgbClr val="FF0000"/>
              </a:solidFill>
            </a:endParaRPr>
          </a:p>
          <a:p>
            <a:pPr marL="0" lvl="0" indent="0" algn="just" rtl="0">
              <a:lnSpc>
                <a:spcPct val="150000"/>
              </a:lnSpc>
              <a:spcBef>
                <a:spcPts val="0"/>
              </a:spcBef>
              <a:spcAft>
                <a:spcPts val="0"/>
              </a:spcAft>
              <a:buNone/>
            </a:pPr>
            <a:r>
              <a:rPr lang="en-GB" b="1">
                <a:solidFill>
                  <a:srgbClr val="FF0000"/>
                </a:solidFill>
              </a:rPr>
              <a:t>Theory of isomorphism</a:t>
            </a:r>
            <a:endParaRPr b="1">
              <a:solidFill>
                <a:srgbClr val="FF0000"/>
              </a:solidFill>
            </a:endParaRPr>
          </a:p>
          <a:p>
            <a:pPr marL="0" lvl="0" indent="0" algn="just" rtl="0">
              <a:lnSpc>
                <a:spcPct val="150000"/>
              </a:lnSpc>
              <a:spcBef>
                <a:spcPts val="0"/>
              </a:spcBef>
              <a:spcAft>
                <a:spcPts val="0"/>
              </a:spcAft>
              <a:buClr>
                <a:schemeClr val="dk1"/>
              </a:buClr>
              <a:buSzPts val="1100"/>
              <a:buFont typeface="Arial"/>
              <a:buNone/>
            </a:pPr>
            <a:r>
              <a:rPr lang="en-GB">
                <a:solidFill>
                  <a:srgbClr val="FF0000"/>
                </a:solidFill>
              </a:rPr>
              <a:t>DiMaggio and Powell developed a theory in 1991 on the concept of isomorphism to explain the homogeneous workforce of an organisation (Aksom and Tymchenko, 2020). This theory presented several mechanisms including mimetic, coercive as well as normative in which isomorphism occurs. Therefore, by implementing this framework, both the companies CNPC and TotalEnergies will run their internal operations as well as other necessary activities within their business. Moreover, both companies will also get several opportunities to implement homogeneity in their workplace. Therefore, every employee can perform all types of activities which are required for their business. It will also turn the companies to generate more productivity as well as provide better performance.</a:t>
            </a:r>
            <a:endParaRPr>
              <a:solidFill>
                <a:srgbClr val="FF0000"/>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4" name="Google Shape;104;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IHRM, especially in dealing with the human resources of the two organizations, is fundamental for the progress of M&amp;A. To guarantee a consistent convergence of the two organizations on account of the CNPC-Complete consolidation, IHRM can help with playing out a socially reasonable level of investment, labor force arranging, correspondence arranging, reconciliation of HR strategies and practices, culturally diverse preparation, and representative commitment and maintenance.</a:t>
            </a:r>
            <a:endParaRPr>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1" name="Google Shape;111;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Because of the nation's social, political, and lawful scene, worldwide human assets, the executives (IHRM) in China stand up to specific challenges. IHRM should make fitting preparation and enlistment procedures that are in accordance with the organization's general business goals assuming it is to effectively oversee human resources in China. Coming up next are probably the best strategies IHRM can use in China: Representative suggestion plans: In China, worker reference plans are an effective technique for drawing ability. This strategy involves empowering current specialists to propose qualified candidates for open positions (</a:t>
            </a:r>
            <a:r>
              <a:rPr lang="en-GB">
                <a:solidFill>
                  <a:srgbClr val="222222"/>
                </a:solidFill>
                <a:highlight>
                  <a:srgbClr val="FFFFFF"/>
                </a:highlight>
              </a:rPr>
              <a:t>Abdo, and Alshahmy, 2022)</a:t>
            </a:r>
            <a:r>
              <a:rPr lang="en-GB">
                <a:solidFill>
                  <a:schemeClr val="dk1"/>
                </a:solidFill>
              </a:rPr>
              <a:t>. Representative reference projects can help IHRM in China in distinguishing forthcoming applicants who are socially and etymologically viable with the organization by using the informal organizations that as of now exist among workers.</a:t>
            </a:r>
            <a:endParaRPr>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8" name="Google Shape;118;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a:solidFill>
                  <a:schemeClr val="dk1"/>
                </a:solidFill>
              </a:rPr>
              <a:t>The cultural, political, and legitimate setting of France makes it especially hard for IHRM professionals to work there. IHRM should make proper preparation and enrollment procedures that are in accordance with the organization’s all-encompassing business targets assuming it is to effectively oversee human resources in France. Coming up next are the absolute best strategies IHRM can use in France: Representative reference drives: In France, worker reference drives are fruitful at tricking top staff. This strategy involves empowering current specialists to recommend qualified candidates for open positions. Representative reference projects can help IHRM in France in distinguishing potential competitors who are socially and semantically viable with the organization by using the informal organizations previously settled by workers.</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5" name="Google Shape;125;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a:solidFill>
                  <a:schemeClr val="dk1"/>
                </a:solidFill>
              </a:rPr>
              <a:t>Making a viable correspondence intended to instruct staff individuals about the M&amp;A interaction, including the inspirations driving the consolidation or buy, the expected advantages, and any likely changes to the hierarchical design or occupation obligations (</a:t>
            </a:r>
            <a:r>
              <a:rPr lang="en-GB">
                <a:solidFill>
                  <a:srgbClr val="222222"/>
                </a:solidFill>
                <a:highlight>
                  <a:srgbClr val="FFFFFF"/>
                </a:highlight>
              </a:rPr>
              <a:t>Nankervis </a:t>
            </a:r>
            <a:r>
              <a:rPr lang="en-GB" i="1">
                <a:solidFill>
                  <a:srgbClr val="222222"/>
                </a:solidFill>
                <a:highlight>
                  <a:srgbClr val="FFFFFF"/>
                </a:highlight>
              </a:rPr>
              <a:t>et al., </a:t>
            </a:r>
            <a:r>
              <a:rPr lang="en-GB">
                <a:solidFill>
                  <a:srgbClr val="222222"/>
                </a:solidFill>
                <a:highlight>
                  <a:srgbClr val="FFFFFF"/>
                </a:highlight>
              </a:rPr>
              <a:t>2022)</a:t>
            </a:r>
            <a:r>
              <a:rPr lang="en-GB">
                <a:solidFill>
                  <a:schemeClr val="dk1"/>
                </a:solidFill>
              </a:rPr>
              <a:t>. To help staff in exploring the social distinctions between the associations participating in the M&amp;A cycle, give diverse preparation and backing.Empower cooperation, data sharing, and development in a cooperative and comprehensive work climate that values variety.</a:t>
            </a:r>
            <a:endParaRPr>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2" name="Google Shape;132;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In general, by working with the exchange of information, abilities, and innovation between associations, fostering a typical vision and culture, and guaranteeing consistent labor force coordination, a basic way to deal with IHRM in M&amp;A cycles can assist with guaranteeing the interaction's prosperity.</a:t>
            </a:r>
            <a:endParaRPr>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9" name="Google Shape;139;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5" name="Google Shape;145;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p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p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9"/>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sciencedirect.com/science/article/pii/S1053482220300139" TargetMode="External"/><Relationship Id="rId13" Type="http://schemas.openxmlformats.org/officeDocument/2006/relationships/hyperlink" Target="https://www.researchgate.net/profile/Mohamad-Kaviani/publication/331070803_An_integrated_grey-based_multi-criteria_decision-making_approach_for_supplier_evaluation_and_selection_in_the_oil_and_gas_industry/links/5d5149a292851cd046b51064/An-integrated-grey-based-multi-criteria-decision-making-approach-for-supplier-evaluation-and-selection-in-the-oil-and-gas-industry.pdf" TargetMode="External"/><Relationship Id="rId18" Type="http://schemas.openxmlformats.org/officeDocument/2006/relationships/hyperlink" Target="https://archive-ouverte.unige.ch/unige:166374" TargetMode="External"/><Relationship Id="rId3" Type="http://schemas.openxmlformats.org/officeDocument/2006/relationships/hyperlink" Target="https://www.researchgate.net/profile/Herman-Aksom/publication/342567484_How_institutional_theories_explain_and_fail_to_explain_organizations/links/61e46f668d338833e3735838/How-institutional-theories-explain-and-fail-to-explain-organizations.pdf" TargetMode="External"/><Relationship Id="rId21" Type="http://schemas.openxmlformats.org/officeDocument/2006/relationships/hyperlink" Target="http://www.arcticandnorth.ru/upload/uf/3e9/46.pdf#page=29v" TargetMode="External"/><Relationship Id="rId7" Type="http://schemas.openxmlformats.org/officeDocument/2006/relationships/hyperlink" Target="https://www.mdpi.com/421700" TargetMode="External"/><Relationship Id="rId12" Type="http://schemas.openxmlformats.org/officeDocument/2006/relationships/hyperlink" Target="https://eprints.soton.ac.uk/442407/1/TFS_2019_1345_Revision_1_V0.pdf" TargetMode="External"/><Relationship Id="rId17" Type="http://schemas.openxmlformats.org/officeDocument/2006/relationships/hyperlink" Target="https://books.google.com/books?hl=en&amp;lr=&amp;id=JG6dEAAAQBAJ&amp;oi=fnd&amp;pg=PR9&amp;dq=human+resource+management+UK&amp;ots=V7HMYyp3BC&amp;sig=Ui9kqgRC1HJ72psMgf8z2N8ycQI" TargetMode="External"/><Relationship Id="rId2" Type="http://schemas.openxmlformats.org/officeDocument/2006/relationships/notesSlide" Target="../notesSlides/notesSlide13.xml"/><Relationship Id="rId16" Type="http://schemas.openxmlformats.org/officeDocument/2006/relationships/hyperlink" Target="https://www.taylorfrancis.com/chapters/oa-edit/10.4324/9781003246015-8/business-cooperation-arctic-andrey-mineev-elena-zhurova-s%C3%A6ther" TargetMode="External"/><Relationship Id="rId20" Type="http://schemas.openxmlformats.org/officeDocument/2006/relationships/hyperlink" Target="https://www.researchgate.net/profile/Quan-Tran-21/publication/340234615_Organisational_culture_leadership_behaviour_and_job_satisfaction_in_the_Vietnam_context/links/5e83756d92851c2f5270c8ca/Organisational-culture-leadership-behaviour-and-job-satisfaction-in-the-Vietnam-context.pdf"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0040162519301970" TargetMode="External"/><Relationship Id="rId11" Type="http://schemas.openxmlformats.org/officeDocument/2006/relationships/hyperlink" Target="https://www.sciencedirect.com/science/article/pii/S0969593117307102" TargetMode="External"/><Relationship Id="rId24" Type="http://schemas.openxmlformats.org/officeDocument/2006/relationships/hyperlink" Target="https://onepetro.org/JPT/article-abstract/71/07/31/207716" TargetMode="External"/><Relationship Id="rId5" Type="http://schemas.openxmlformats.org/officeDocument/2006/relationships/hyperlink" Target="https://ecommons.cornell.edu/bitstream/handle/1813/112770/EMR%202022%20Master%20File%20final.pdf?sequence=2#page=44" TargetMode="External"/><Relationship Id="rId15" Type="http://schemas.openxmlformats.org/officeDocument/2006/relationships/hyperlink" Target="https://www.researchgate.net/profile/Edilson-Arruda/publication/336248827_A_review_of_the_multicriteria_decision_analysis_applied_to_oil_and_gas_decommissioning_problems/links/5d96fb5d299bf1c363f5a89d/A-review-of-the-multicriteria-decision-analysis-applied-to-oil-and-gas-decommissioning-problems.pdf" TargetMode="External"/><Relationship Id="rId23" Type="http://schemas.openxmlformats.org/officeDocument/2006/relationships/hyperlink" Target="https://www.torrossa.com/gs/resourceProxy?an=5017769&amp;publisher=FZ7200" TargetMode="External"/><Relationship Id="rId10" Type="http://schemas.openxmlformats.org/officeDocument/2006/relationships/hyperlink" Target="https://www.mdpi.com/613866" TargetMode="External"/><Relationship Id="rId19" Type="http://schemas.openxmlformats.org/officeDocument/2006/relationships/hyperlink" Target="https://www.elgaronline.com/abstract/book/9781800378841/H_19.xml" TargetMode="External"/><Relationship Id="rId4" Type="http://schemas.openxmlformats.org/officeDocument/2006/relationships/hyperlink" Target="https://ecommons.cornell.edu/bitstream/handle/1813/112770/EMR%202022%20Master%20File%20final.pdf?sequence=2#page=25" TargetMode="External"/><Relationship Id="rId9" Type="http://schemas.openxmlformats.org/officeDocument/2006/relationships/hyperlink" Target="http://arro.anglia.ac.uk/id/eprint/704750/" TargetMode="External"/><Relationship Id="rId14" Type="http://schemas.openxmlformats.org/officeDocument/2006/relationships/hyperlink" Target="https://ieeexplore.ieee.org/abstract/document/8946901/" TargetMode="External"/><Relationship Id="rId22" Type="http://schemas.openxmlformats.org/officeDocument/2006/relationships/hyperlink" Target="https://ieeexplore.ieee.org/abstract/document/9104682/"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p>
            <a:pPr marL="0" lvl="0" indent="0" algn="ctr" rtl="0">
              <a:lnSpc>
                <a:spcPct val="150000"/>
              </a:lnSpc>
              <a:spcBef>
                <a:spcPts val="0"/>
              </a:spcBef>
              <a:spcAft>
                <a:spcPts val="0"/>
              </a:spcAft>
              <a:buClr>
                <a:schemeClr val="dk1"/>
              </a:buClr>
              <a:buSzPts val="1100"/>
              <a:buFont typeface="Arial"/>
              <a:buNone/>
            </a:pPr>
            <a:r>
              <a:rPr lang="en-GB" sz="2000" b="1"/>
              <a:t>International mergers and acquisitions (M&amp;As) of China National Petroleum Corporation(China) and TotalEnergies SE (France)</a:t>
            </a:r>
            <a:endParaRPr sz="2000" b="1"/>
          </a:p>
          <a:p>
            <a:pPr marL="0" lvl="0" indent="0" algn="ctr" rtl="0">
              <a:lnSpc>
                <a:spcPct val="100000"/>
              </a:lnSpc>
              <a:spcBef>
                <a:spcPts val="0"/>
              </a:spcBef>
              <a:spcAft>
                <a:spcPts val="0"/>
              </a:spcAft>
              <a:buSzPts val="5200"/>
              <a:buNone/>
            </a:pPr>
            <a:endParaRPr/>
          </a:p>
        </p:txBody>
      </p:sp>
      <p:sp>
        <p:nvSpPr>
          <p:cNvPr id="55" name="Google Shape;55;p13"/>
          <p:cNvSpPr txBox="1">
            <a:spLocks noGrp="1"/>
          </p:cNvSpPr>
          <p:nvPr>
            <p:ph type="subTitle" idx="1"/>
          </p:nvPr>
        </p:nvSpPr>
        <p:spPr>
          <a:xfrm>
            <a:off x="311591" y="2003830"/>
            <a:ext cx="8428734" cy="2648177"/>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2800"/>
              <a:buNone/>
            </a:pPr>
            <a:r>
              <a:rPr lang="en-GB"/>
              <a:t>Module code: BMSW5102_BIRM</a:t>
            </a:r>
            <a:endParaRPr/>
          </a:p>
          <a:p>
            <a:pPr marL="0" lvl="0" indent="0" algn="ctr" rtl="0">
              <a:lnSpc>
                <a:spcPct val="100000"/>
              </a:lnSpc>
              <a:spcBef>
                <a:spcPts val="0"/>
              </a:spcBef>
              <a:spcAft>
                <a:spcPts val="0"/>
              </a:spcAft>
              <a:buSzPts val="2800"/>
              <a:buNone/>
            </a:pPr>
            <a:r>
              <a:rPr lang="en-GB"/>
              <a:t>Lecturer:Zahra Mohammadnazari</a:t>
            </a:r>
            <a:endParaRPr/>
          </a:p>
          <a:p>
            <a:pPr marL="0" lvl="0" indent="0" algn="ctr" rtl="0">
              <a:lnSpc>
                <a:spcPct val="100000"/>
              </a:lnSpc>
              <a:spcBef>
                <a:spcPts val="0"/>
              </a:spcBef>
              <a:spcAft>
                <a:spcPts val="0"/>
              </a:spcAft>
              <a:buSzPts val="2800"/>
              <a:buNone/>
            </a:pPr>
            <a:r>
              <a:rPr lang="en-GB"/>
              <a:t>student id: 2027230</a:t>
            </a:r>
            <a:endParaRPr/>
          </a:p>
          <a:p>
            <a:pPr marL="0" lvl="0" indent="0" algn="ctr" rtl="0">
              <a:lnSpc>
                <a:spcPct val="100000"/>
              </a:lnSpc>
              <a:spcBef>
                <a:spcPts val="0"/>
              </a:spcBef>
              <a:spcAft>
                <a:spcPts val="0"/>
              </a:spcAft>
              <a:buSzPts val="2800"/>
              <a:buNone/>
            </a:pPr>
            <a:r>
              <a:rPr lang="en-GB"/>
              <a:t>name:George Giuliano Mihai</a:t>
            </a:r>
            <a:endParaRPr/>
          </a:p>
          <a:p>
            <a:pPr marL="0" lvl="0" indent="0" algn="ctr" rtl="0">
              <a:lnSpc>
                <a:spcPct val="100000"/>
              </a:lnSpc>
              <a:spcBef>
                <a:spcPts val="0"/>
              </a:spcBef>
              <a:spcAft>
                <a:spcPts val="0"/>
              </a:spcAft>
              <a:buSzPts val="2800"/>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445025"/>
            <a:ext cx="5268900" cy="5727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0"/>
              </a:spcAft>
              <a:buClr>
                <a:schemeClr val="dk1"/>
              </a:buClr>
              <a:buSzPts val="1600"/>
              <a:buFont typeface="Arial"/>
              <a:buNone/>
            </a:pPr>
            <a:r>
              <a:rPr lang="en-GB" sz="1600" b="1"/>
              <a:t>Introduction </a:t>
            </a:r>
            <a:endParaRPr sz="1600" b="1"/>
          </a:p>
          <a:p>
            <a:pPr marL="0" lvl="0" indent="0" algn="ctr" rtl="0">
              <a:lnSpc>
                <a:spcPct val="100000"/>
              </a:lnSpc>
              <a:spcBef>
                <a:spcPts val="0"/>
              </a:spcBef>
              <a:spcAft>
                <a:spcPts val="0"/>
              </a:spcAft>
              <a:buSzPts val="2800"/>
              <a:buNone/>
            </a:pPr>
            <a:endParaRPr sz="1600"/>
          </a:p>
        </p:txBody>
      </p:sp>
      <p:sp>
        <p:nvSpPr>
          <p:cNvPr id="61" name="Google Shape;61;p14"/>
          <p:cNvSpPr txBox="1">
            <a:spLocks noGrp="1"/>
          </p:cNvSpPr>
          <p:nvPr>
            <p:ph type="body" idx="1"/>
          </p:nvPr>
        </p:nvSpPr>
        <p:spPr>
          <a:xfrm>
            <a:off x="311700" y="1152475"/>
            <a:ext cx="4813200" cy="2636700"/>
          </a:xfrm>
          <a:prstGeom prst="rect">
            <a:avLst/>
          </a:prstGeom>
          <a:noFill/>
          <a:ln>
            <a:noFill/>
          </a:ln>
        </p:spPr>
        <p:txBody>
          <a:bodyPr spcFirstLastPara="1" wrap="square" lIns="91425" tIns="91425" rIns="91425" bIns="91425" anchor="t" anchorCtr="0">
            <a:normAutofit fontScale="92500"/>
          </a:bodyPr>
          <a:lstStyle/>
          <a:p>
            <a:pPr marL="457200" lvl="0" indent="-298450" algn="just" rtl="0">
              <a:lnSpc>
                <a:spcPct val="150000"/>
              </a:lnSpc>
              <a:spcBef>
                <a:spcPts val="0"/>
              </a:spcBef>
              <a:spcAft>
                <a:spcPts val="0"/>
              </a:spcAft>
              <a:buClr>
                <a:schemeClr val="dk1"/>
              </a:buClr>
              <a:buSzPct val="108108"/>
              <a:buChar char="●"/>
            </a:pPr>
            <a:r>
              <a:rPr lang="en-GB" sz="1100">
                <a:solidFill>
                  <a:schemeClr val="dk1"/>
                </a:solidFill>
              </a:rPr>
              <a:t>State-owned energy and gas company Beijing is home to China National Petroleum Company (CNPC). It was founded in 1988 and is now one of the largest coordinated energy groups in the world. Pipelines, oil and gas exploration, production, refining, and marketing are just a few of the activities that CNPC is engaged in. Additionally, it has businesses that provide design, development, and associated services. </a:t>
            </a:r>
            <a:endParaRPr sz="1100">
              <a:solidFill>
                <a:schemeClr val="dk1"/>
              </a:solidFill>
            </a:endParaRPr>
          </a:p>
          <a:p>
            <a:pPr marL="457200" lvl="0" indent="-298450" algn="just" rtl="0">
              <a:lnSpc>
                <a:spcPct val="150000"/>
              </a:lnSpc>
              <a:spcBef>
                <a:spcPts val="0"/>
              </a:spcBef>
              <a:spcAft>
                <a:spcPts val="0"/>
              </a:spcAft>
              <a:buClr>
                <a:schemeClr val="dk1"/>
              </a:buClr>
              <a:buSzPct val="108108"/>
              <a:buChar char="●"/>
            </a:pPr>
            <a:r>
              <a:rPr lang="en-GB" sz="1100">
                <a:solidFill>
                  <a:schemeClr val="dk1"/>
                </a:solidFill>
              </a:rPr>
              <a:t>Paris serves as the home headquarters for the French global oil and gas company TotalEnergies SE, formerly known as All out S.A. It was established in 1924 and is one of the seven Supermajor oil companies in the world.</a:t>
            </a:r>
            <a:endParaRPr/>
          </a:p>
        </p:txBody>
      </p:sp>
      <p:pic>
        <p:nvPicPr>
          <p:cNvPr id="62" name="Google Shape;62;p14"/>
          <p:cNvPicPr preferRelativeResize="0"/>
          <p:nvPr/>
        </p:nvPicPr>
        <p:blipFill rotWithShape="1">
          <a:blip r:embed="rId3">
            <a:alphaModFix/>
          </a:blip>
          <a:srcRect/>
          <a:stretch/>
        </p:blipFill>
        <p:spPr>
          <a:xfrm>
            <a:off x="5937246" y="681700"/>
            <a:ext cx="2505075" cy="1828800"/>
          </a:xfrm>
          <a:prstGeom prst="rect">
            <a:avLst/>
          </a:prstGeom>
          <a:solidFill>
            <a:srgbClr val="ECECEC"/>
          </a:solidFill>
          <a:ln w="101600" cap="sq" cmpd="sng">
            <a:solidFill>
              <a:srgbClr val="FDFDFD"/>
            </a:solidFill>
            <a:prstDash val="solid"/>
            <a:miter lim="800000"/>
            <a:headEnd type="none" w="sm" len="sm"/>
            <a:tailEnd type="none" w="sm" len="sm"/>
          </a:ln>
          <a:effectLst>
            <a:outerShdw blurRad="57150" dist="37500" dir="7560000" sy="98000" kx="110000" ky="200000" algn="tl" rotWithShape="0">
              <a:srgbClr val="000000">
                <a:alpha val="20000"/>
              </a:srgbClr>
            </a:outerShdw>
          </a:effectLst>
        </p:spPr>
      </p:pic>
      <p:pic>
        <p:nvPicPr>
          <p:cNvPr id="63" name="Google Shape;63;p14"/>
          <p:cNvPicPr preferRelativeResize="0"/>
          <p:nvPr/>
        </p:nvPicPr>
        <p:blipFill rotWithShape="1">
          <a:blip r:embed="rId4">
            <a:alphaModFix/>
          </a:blip>
          <a:srcRect/>
          <a:stretch/>
        </p:blipFill>
        <p:spPr>
          <a:xfrm>
            <a:off x="5937288" y="2678425"/>
            <a:ext cx="2505000" cy="1828800"/>
          </a:xfrm>
          <a:prstGeom prst="roundRect">
            <a:avLst>
              <a:gd name="adj" fmla="val 16667"/>
            </a:avLst>
          </a:prstGeom>
          <a:noFill/>
          <a:ln>
            <a:noFill/>
          </a:ln>
          <a:effectLst>
            <a:outerShdw blurRad="152400" dist="12000" dir="900000" sy="98000" kx="110000" ky="200000" algn="tl" rotWithShape="0">
              <a:srgbClr val="000000">
                <a:alpha val="29411"/>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5"/>
          <p:cNvSpPr txBox="1">
            <a:spLocks noGrp="1"/>
          </p:cNvSpPr>
          <p:nvPr>
            <p:ph type="title"/>
          </p:nvPr>
        </p:nvSpPr>
        <p:spPr>
          <a:xfrm>
            <a:off x="526675" y="377000"/>
            <a:ext cx="7922400" cy="723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Clr>
                <a:schemeClr val="dk1"/>
              </a:buClr>
              <a:buSzPts val="1400"/>
              <a:buFont typeface="Arial"/>
              <a:buNone/>
            </a:pPr>
            <a:r>
              <a:rPr lang="en-GB" sz="1400" b="1"/>
              <a:t>Factors influencing the institutional and cultural differences in the merger and acquisition between countries China and France </a:t>
            </a:r>
            <a:endParaRPr sz="1400"/>
          </a:p>
        </p:txBody>
      </p:sp>
      <p:sp>
        <p:nvSpPr>
          <p:cNvPr id="69" name="Google Shape;69;p15"/>
          <p:cNvSpPr txBox="1"/>
          <p:nvPr/>
        </p:nvSpPr>
        <p:spPr>
          <a:xfrm>
            <a:off x="526675" y="2294050"/>
            <a:ext cx="3507000" cy="2283672"/>
          </a:xfrm>
          <a:prstGeom prst="rect">
            <a:avLst/>
          </a:prstGeom>
          <a:solidFill>
            <a:srgbClr val="FFF2CC"/>
          </a:solidFill>
          <a:ln>
            <a:noFill/>
          </a:ln>
        </p:spPr>
        <p:txBody>
          <a:bodyPr spcFirstLastPara="1" wrap="square" lIns="91425" tIns="91425" rIns="91425" bIns="91425" anchor="t" anchorCtr="0">
            <a:spAutoFit/>
          </a:bodyPr>
          <a:lstStyle/>
          <a:p>
            <a:pPr marL="0" marR="0" lvl="0" indent="0" algn="just" rtl="0">
              <a:lnSpc>
                <a:spcPct val="115000"/>
              </a:lnSpc>
              <a:spcBef>
                <a:spcPts val="1800"/>
              </a:spcBef>
              <a:spcAft>
                <a:spcPts val="0"/>
              </a:spcAft>
              <a:buClr>
                <a:srgbClr val="000000"/>
              </a:buClr>
              <a:buSzPts val="800"/>
              <a:buFont typeface="Arial"/>
              <a:buNone/>
            </a:pPr>
            <a:r>
              <a:rPr lang="en-GB" sz="800" b="1" i="0" u="none" strike="noStrike" cap="none" dirty="0">
                <a:solidFill>
                  <a:schemeClr val="dk1"/>
                </a:solidFill>
                <a:latin typeface="Arial"/>
                <a:ea typeface="Arial"/>
                <a:cs typeface="Arial"/>
                <a:sym typeface="Arial"/>
              </a:rPr>
              <a:t>Culture </a:t>
            </a:r>
            <a:endParaRPr sz="800" b="1" i="0" u="none" strike="noStrike" cap="none" dirty="0">
              <a:solidFill>
                <a:schemeClr val="dk1"/>
              </a:solidFill>
              <a:latin typeface="Arial"/>
              <a:ea typeface="Arial"/>
              <a:cs typeface="Arial"/>
              <a:sym typeface="Arial"/>
            </a:endParaRPr>
          </a:p>
          <a:p>
            <a:pPr marL="0" marR="0" lvl="0" indent="0" algn="just" rtl="0">
              <a:lnSpc>
                <a:spcPct val="100000"/>
              </a:lnSpc>
              <a:spcBef>
                <a:spcPts val="600"/>
              </a:spcBef>
              <a:spcAft>
                <a:spcPts val="0"/>
              </a:spcAft>
              <a:buClr>
                <a:srgbClr val="000000"/>
              </a:buClr>
              <a:buSzPts val="800"/>
              <a:buFont typeface="Arial"/>
              <a:buNone/>
            </a:pPr>
            <a:r>
              <a:rPr lang="en-GB" sz="800" b="0" i="0" u="none" strike="noStrike" cap="none" dirty="0">
                <a:solidFill>
                  <a:schemeClr val="tx1"/>
                </a:solidFill>
                <a:latin typeface="Arial"/>
                <a:ea typeface="Arial"/>
                <a:cs typeface="Arial"/>
                <a:sym typeface="Arial"/>
              </a:rPr>
              <a:t>Culture also includes manners, codes, rituals, beliefs and arts, language, dress up and many more. The term organisational culture is the beliefs of any company, attitudes and values of the company and the behaviour of the organisations towards their employees. </a:t>
            </a:r>
            <a:endParaRPr sz="800" b="0" i="0" u="none" strike="noStrike" cap="none" dirty="0">
              <a:solidFill>
                <a:schemeClr val="tx1"/>
              </a:solidFill>
              <a:latin typeface="Arial"/>
              <a:ea typeface="Arial"/>
              <a:cs typeface="Arial"/>
              <a:sym typeface="Arial"/>
            </a:endParaRPr>
          </a:p>
          <a:p>
            <a:pPr marL="0" marR="0" lvl="0" indent="0" algn="just" rtl="0">
              <a:lnSpc>
                <a:spcPct val="115000"/>
              </a:lnSpc>
              <a:spcBef>
                <a:spcPts val="1800"/>
              </a:spcBef>
              <a:spcAft>
                <a:spcPts val="0"/>
              </a:spcAft>
              <a:buClr>
                <a:srgbClr val="000000"/>
              </a:buClr>
              <a:buSzPts val="800"/>
              <a:buFont typeface="Arial"/>
              <a:buNone/>
            </a:pPr>
            <a:r>
              <a:rPr lang="en-GB" sz="800" b="1" i="0" u="none" strike="noStrike" cap="none" dirty="0">
                <a:solidFill>
                  <a:schemeClr val="dk1"/>
                </a:solidFill>
                <a:latin typeface="Arial"/>
                <a:ea typeface="Arial"/>
                <a:cs typeface="Arial"/>
                <a:sym typeface="Arial"/>
              </a:rPr>
              <a:t>Impact on organisational behaviour</a:t>
            </a:r>
            <a:endParaRPr sz="800" b="1" i="0" u="none" strike="noStrike" cap="none" dirty="0">
              <a:solidFill>
                <a:schemeClr val="dk1"/>
              </a:solidFill>
              <a:latin typeface="Arial"/>
              <a:ea typeface="Arial"/>
              <a:cs typeface="Arial"/>
              <a:sym typeface="Arial"/>
            </a:endParaRPr>
          </a:p>
          <a:p>
            <a:pPr marL="0" marR="0" lvl="0" indent="0" algn="just" rtl="0">
              <a:lnSpc>
                <a:spcPct val="115000"/>
              </a:lnSpc>
              <a:spcBef>
                <a:spcPts val="600"/>
              </a:spcBef>
              <a:spcAft>
                <a:spcPts val="0"/>
              </a:spcAft>
              <a:buClr>
                <a:srgbClr val="000000"/>
              </a:buClr>
              <a:buSzPts val="800"/>
              <a:buFont typeface="Arial"/>
              <a:buNone/>
            </a:pPr>
            <a:r>
              <a:rPr lang="en-GB" sz="800" b="0" i="0" u="none" strike="noStrike" cap="none" dirty="0">
                <a:solidFill>
                  <a:schemeClr val="tx1"/>
                </a:solidFill>
                <a:latin typeface="Arial"/>
                <a:ea typeface="Arial"/>
                <a:cs typeface="Arial"/>
                <a:sym typeface="Arial"/>
              </a:rPr>
              <a:t>Organisational culture is a common term in the context of business and the culture has kept both a negative and positive impact on organisational behaviour. Different background employees are working together within an organisation and that creates cultural diversity within the organisation (</a:t>
            </a:r>
            <a:r>
              <a:rPr lang="en-GB" sz="800" b="0" i="0" u="none" strike="noStrike" cap="none" dirty="0">
                <a:solidFill>
                  <a:schemeClr val="tx1"/>
                </a:solidFill>
                <a:highlight>
                  <a:srgbClr val="FFFFFF"/>
                </a:highlight>
                <a:latin typeface="Arial"/>
                <a:ea typeface="Arial"/>
                <a:cs typeface="Arial"/>
                <a:sym typeface="Arial"/>
              </a:rPr>
              <a:t>Tran, 2021</a:t>
            </a:r>
            <a:r>
              <a:rPr lang="en-GB" sz="800" b="0" i="0" u="none" strike="noStrike" cap="none" dirty="0">
                <a:solidFill>
                  <a:schemeClr val="tx1"/>
                </a:solidFill>
                <a:latin typeface="Arial"/>
                <a:ea typeface="Arial"/>
                <a:cs typeface="Arial"/>
                <a:sym typeface="Arial"/>
              </a:rPr>
              <a:t>).</a:t>
            </a:r>
            <a:endParaRPr sz="800" b="0" i="0" u="none" strike="noStrike" cap="none" dirty="0">
              <a:solidFill>
                <a:schemeClr val="tx1"/>
              </a:solidFill>
              <a:latin typeface="Arial"/>
              <a:ea typeface="Arial"/>
              <a:cs typeface="Arial"/>
              <a:sym typeface="Arial"/>
            </a:endParaRPr>
          </a:p>
        </p:txBody>
      </p:sp>
      <p:pic>
        <p:nvPicPr>
          <p:cNvPr id="70" name="Google Shape;70;p15"/>
          <p:cNvPicPr preferRelativeResize="0"/>
          <p:nvPr/>
        </p:nvPicPr>
        <p:blipFill>
          <a:blip r:embed="rId3">
            <a:alphaModFix/>
          </a:blip>
          <a:stretch>
            <a:fillRect/>
          </a:stretch>
        </p:blipFill>
        <p:spPr>
          <a:xfrm>
            <a:off x="526673" y="1171425"/>
            <a:ext cx="1577124" cy="1051488"/>
          </a:xfrm>
          <a:prstGeom prst="cloud">
            <a:avLst/>
          </a:prstGeom>
          <a:noFill/>
          <a:ln>
            <a:noFill/>
          </a:ln>
        </p:spPr>
      </p:pic>
      <p:pic>
        <p:nvPicPr>
          <p:cNvPr id="71" name="Google Shape;71;p15"/>
          <p:cNvPicPr preferRelativeResize="0"/>
          <p:nvPr/>
        </p:nvPicPr>
        <p:blipFill>
          <a:blip r:embed="rId4">
            <a:alphaModFix/>
          </a:blip>
          <a:stretch>
            <a:fillRect/>
          </a:stretch>
        </p:blipFill>
        <p:spPr>
          <a:xfrm>
            <a:off x="4231324" y="2964344"/>
            <a:ext cx="4217751" cy="1242950"/>
          </a:xfrm>
          <a:prstGeom prst="rect">
            <a:avLst/>
          </a:prstGeom>
          <a:noFill/>
          <a:ln>
            <a:noFill/>
          </a:ln>
        </p:spPr>
      </p:pic>
      <p:pic>
        <p:nvPicPr>
          <p:cNvPr id="72" name="Google Shape;72;p15"/>
          <p:cNvPicPr preferRelativeResize="0"/>
          <p:nvPr/>
        </p:nvPicPr>
        <p:blipFill>
          <a:blip r:embed="rId5">
            <a:alphaModFix/>
          </a:blip>
          <a:stretch>
            <a:fillRect/>
          </a:stretch>
        </p:blipFill>
        <p:spPr>
          <a:xfrm>
            <a:off x="4231327" y="1720550"/>
            <a:ext cx="4217750" cy="11660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990"/>
              <a:buFont typeface="Arial"/>
              <a:buNone/>
            </a:pPr>
            <a:r>
              <a:rPr lang="en-GB" sz="1400" b="1"/>
              <a:t>Institutional and cultural differences in the merger and acquisition between countries China and France</a:t>
            </a:r>
            <a:endParaRPr sz="1400" b="1"/>
          </a:p>
          <a:p>
            <a:pPr marL="0" lvl="0" indent="0" algn="ctr" rtl="0">
              <a:lnSpc>
                <a:spcPct val="100000"/>
              </a:lnSpc>
              <a:spcBef>
                <a:spcPts val="0"/>
              </a:spcBef>
              <a:spcAft>
                <a:spcPts val="0"/>
              </a:spcAft>
              <a:buSzPts val="990"/>
              <a:buNone/>
            </a:pPr>
            <a:endParaRPr sz="1400"/>
          </a:p>
        </p:txBody>
      </p:sp>
      <p:sp>
        <p:nvSpPr>
          <p:cNvPr id="78" name="Google Shape;78;p16"/>
          <p:cNvSpPr txBox="1">
            <a:spLocks noGrp="1"/>
          </p:cNvSpPr>
          <p:nvPr>
            <p:ph type="body" idx="1"/>
          </p:nvPr>
        </p:nvSpPr>
        <p:spPr>
          <a:xfrm>
            <a:off x="4239050" y="1236925"/>
            <a:ext cx="4209000" cy="2982000"/>
          </a:xfrm>
          <a:prstGeom prst="rect">
            <a:avLst/>
          </a:prstGeom>
          <a:solidFill>
            <a:srgbClr val="FCE5CD"/>
          </a:solidFill>
          <a:ln>
            <a:noFill/>
          </a:ln>
        </p:spPr>
        <p:txBody>
          <a:bodyPr spcFirstLastPara="1" wrap="square" lIns="91425" tIns="91425" rIns="91425" bIns="91425" anchor="t" anchorCtr="0">
            <a:normAutofit/>
          </a:bodyPr>
          <a:lstStyle/>
          <a:p>
            <a:pPr marL="457200" lvl="0" indent="-298450" algn="just" rtl="0">
              <a:lnSpc>
                <a:spcPct val="150000"/>
              </a:lnSpc>
              <a:spcBef>
                <a:spcPts val="0"/>
              </a:spcBef>
              <a:spcAft>
                <a:spcPts val="0"/>
              </a:spcAft>
              <a:buClr>
                <a:schemeClr val="dk1"/>
              </a:buClr>
              <a:buSzPts val="1100"/>
              <a:buAutoNum type="arabicPeriod"/>
            </a:pPr>
            <a:r>
              <a:rPr lang="en-GB" sz="1100" i="1">
                <a:solidFill>
                  <a:schemeClr val="dk1"/>
                </a:solidFill>
              </a:rPr>
              <a:t>The power distance is very high in both countries, China and France.</a:t>
            </a:r>
            <a:endParaRPr sz="1100" i="1">
              <a:solidFill>
                <a:schemeClr val="dk1"/>
              </a:solidFill>
            </a:endParaRPr>
          </a:p>
          <a:p>
            <a:pPr marL="457200" lvl="0" indent="-298450" algn="just" rtl="0">
              <a:lnSpc>
                <a:spcPct val="150000"/>
              </a:lnSpc>
              <a:spcBef>
                <a:spcPts val="0"/>
              </a:spcBef>
              <a:spcAft>
                <a:spcPts val="0"/>
              </a:spcAft>
              <a:buClr>
                <a:schemeClr val="dk1"/>
              </a:buClr>
              <a:buSzPts val="1100"/>
              <a:buAutoNum type="arabicPeriod"/>
            </a:pPr>
            <a:r>
              <a:rPr lang="en-GB" sz="1100" i="1">
                <a:solidFill>
                  <a:schemeClr val="dk1"/>
                </a:solidFill>
              </a:rPr>
              <a:t>Individualism is much higher in France than in China and masculinity is also much higher in China than in France (Hofstede-insights, 2021).</a:t>
            </a:r>
            <a:endParaRPr sz="1100" i="1">
              <a:solidFill>
                <a:schemeClr val="dk1"/>
              </a:solidFill>
            </a:endParaRPr>
          </a:p>
          <a:p>
            <a:pPr marL="457200" lvl="0" indent="-298450" algn="just" rtl="0">
              <a:lnSpc>
                <a:spcPct val="150000"/>
              </a:lnSpc>
              <a:spcBef>
                <a:spcPts val="0"/>
              </a:spcBef>
              <a:spcAft>
                <a:spcPts val="0"/>
              </a:spcAft>
              <a:buClr>
                <a:schemeClr val="dk1"/>
              </a:buClr>
              <a:buSzPts val="1100"/>
              <a:buAutoNum type="arabicPeriod"/>
            </a:pPr>
            <a:r>
              <a:rPr lang="en-GB" sz="1100" i="1">
                <a:solidFill>
                  <a:schemeClr val="dk1"/>
                </a:solidFill>
              </a:rPr>
              <a:t>The area of indulgence is higher in France than in China. </a:t>
            </a:r>
            <a:endParaRPr sz="1100" i="1">
              <a:solidFill>
                <a:schemeClr val="dk1"/>
              </a:solidFill>
            </a:endParaRPr>
          </a:p>
          <a:p>
            <a:pPr marL="457200" lvl="0" indent="-298450" algn="just" rtl="0">
              <a:lnSpc>
                <a:spcPct val="150000"/>
              </a:lnSpc>
              <a:spcBef>
                <a:spcPts val="0"/>
              </a:spcBef>
              <a:spcAft>
                <a:spcPts val="0"/>
              </a:spcAft>
              <a:buClr>
                <a:schemeClr val="dk1"/>
              </a:buClr>
              <a:buSzPts val="1100"/>
              <a:buAutoNum type="arabicPeriod"/>
            </a:pPr>
            <a:r>
              <a:rPr lang="en-GB" sz="1100" i="1">
                <a:solidFill>
                  <a:schemeClr val="dk1"/>
                </a:solidFill>
              </a:rPr>
              <a:t>Therefore it can be said that, from the Hofstede model, the organisational culture of both China and France can be understood by an individual easily. </a:t>
            </a:r>
            <a:endParaRPr sz="1100">
              <a:solidFill>
                <a:schemeClr val="dk1"/>
              </a:solidFill>
            </a:endParaRPr>
          </a:p>
        </p:txBody>
      </p:sp>
      <p:pic>
        <p:nvPicPr>
          <p:cNvPr id="79" name="Google Shape;79;p16"/>
          <p:cNvPicPr preferRelativeResize="0"/>
          <p:nvPr/>
        </p:nvPicPr>
        <p:blipFill rotWithShape="1">
          <a:blip r:embed="rId3">
            <a:alphaModFix/>
          </a:blip>
          <a:srcRect/>
          <a:stretch/>
        </p:blipFill>
        <p:spPr>
          <a:xfrm>
            <a:off x="623292" y="1382721"/>
            <a:ext cx="3209100" cy="2664329"/>
          </a:xfrm>
          <a:prstGeom prst="rect">
            <a:avLst/>
          </a:prstGeom>
          <a:solidFill>
            <a:srgbClr val="ECECEC"/>
          </a:solidFill>
          <a:ln w="190500" cap="rnd" cmpd="sng">
            <a:solidFill>
              <a:srgbClr val="FFFFFF"/>
            </a:solidFill>
            <a:prstDash val="solid"/>
            <a:round/>
            <a:headEnd type="none" w="sm" len="sm"/>
            <a:tailEnd type="none" w="sm" len="sm"/>
          </a:ln>
          <a:effectLst>
            <a:outerShdw blurRad="36195" dist="12700" dir="11400000" algn="tl" rotWithShape="0">
              <a:srgbClr val="000000">
                <a:alpha val="32549"/>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7"/>
          <p:cNvSpPr txBox="1">
            <a:spLocks noGrp="1"/>
          </p:cNvSpPr>
          <p:nvPr>
            <p:ph type="title"/>
          </p:nvPr>
        </p:nvSpPr>
        <p:spPr>
          <a:xfrm>
            <a:off x="471000" y="5974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990"/>
              <a:buFont typeface="Arial"/>
              <a:buNone/>
            </a:pPr>
            <a:r>
              <a:rPr lang="en-GB" sz="1400" b="1"/>
              <a:t>Theoretical arguments on Institutional approach, Cross-Cultural Management, and IHRM</a:t>
            </a:r>
            <a:endParaRPr sz="1400" b="1"/>
          </a:p>
          <a:p>
            <a:pPr marL="0" lvl="0" indent="0" algn="ctr" rtl="0">
              <a:lnSpc>
                <a:spcPct val="100000"/>
              </a:lnSpc>
              <a:spcBef>
                <a:spcPts val="0"/>
              </a:spcBef>
              <a:spcAft>
                <a:spcPts val="0"/>
              </a:spcAft>
              <a:buSzPts val="990"/>
              <a:buNone/>
            </a:pPr>
            <a:endParaRPr sz="1400"/>
          </a:p>
        </p:txBody>
      </p:sp>
      <p:sp>
        <p:nvSpPr>
          <p:cNvPr id="85" name="Google Shape;85;p17"/>
          <p:cNvSpPr txBox="1">
            <a:spLocks noGrp="1"/>
          </p:cNvSpPr>
          <p:nvPr>
            <p:ph type="body" idx="1"/>
          </p:nvPr>
        </p:nvSpPr>
        <p:spPr>
          <a:xfrm>
            <a:off x="471000" y="1152475"/>
            <a:ext cx="4829428" cy="34164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100" b="1" i="1" dirty="0">
                <a:solidFill>
                  <a:schemeClr val="dk1"/>
                </a:solidFill>
              </a:rPr>
              <a:t>Institutional Approach:</a:t>
            </a:r>
            <a:endParaRPr sz="1100" b="1" i="1" dirty="0">
              <a:solidFill>
                <a:schemeClr val="dk1"/>
              </a:solidFill>
            </a:endParaRPr>
          </a:p>
          <a:p>
            <a:pPr marL="0" lvl="0" indent="0" algn="just" rtl="0">
              <a:lnSpc>
                <a:spcPct val="150000"/>
              </a:lnSpc>
              <a:spcBef>
                <a:spcPts val="0"/>
              </a:spcBef>
              <a:spcAft>
                <a:spcPts val="0"/>
              </a:spcAft>
              <a:buNone/>
            </a:pPr>
            <a:r>
              <a:rPr lang="en-GB" sz="1100" dirty="0">
                <a:solidFill>
                  <a:srgbClr val="FF0000"/>
                </a:solidFill>
              </a:rPr>
              <a:t>I</a:t>
            </a:r>
            <a:r>
              <a:rPr lang="en-GB" sz="1100" dirty="0">
                <a:solidFill>
                  <a:schemeClr val="tx1"/>
                </a:solidFill>
              </a:rPr>
              <a:t>nternational HRM is the common term for organisations and different types of institutional approaches are the strategic HRM approach, commodity and management approach, reactive and proactive approach, and systematic approach HRM (</a:t>
            </a:r>
            <a:r>
              <a:rPr lang="en-GB" sz="1100" dirty="0" err="1">
                <a:solidFill>
                  <a:schemeClr val="tx1"/>
                </a:solidFill>
                <a:highlight>
                  <a:srgbClr val="FFFFFF"/>
                </a:highlight>
              </a:rPr>
              <a:t>Ererdi</a:t>
            </a:r>
            <a:r>
              <a:rPr lang="en-GB" sz="1100" dirty="0">
                <a:solidFill>
                  <a:schemeClr val="tx1"/>
                </a:solidFill>
                <a:highlight>
                  <a:srgbClr val="FFFFFF"/>
                </a:highlight>
              </a:rPr>
              <a:t> et al., 2022</a:t>
            </a:r>
            <a:r>
              <a:rPr lang="en-GB" sz="1100" dirty="0">
                <a:solidFill>
                  <a:schemeClr val="tx1"/>
                </a:solidFill>
              </a:rPr>
              <a:t>)</a:t>
            </a:r>
            <a:endParaRPr sz="1100" dirty="0">
              <a:solidFill>
                <a:schemeClr val="tx1"/>
              </a:solidFill>
            </a:endParaRPr>
          </a:p>
          <a:p>
            <a:pPr marL="0" lvl="0" indent="0" algn="just" rtl="0">
              <a:lnSpc>
                <a:spcPct val="150000"/>
              </a:lnSpc>
              <a:spcBef>
                <a:spcPts val="0"/>
              </a:spcBef>
              <a:spcAft>
                <a:spcPts val="0"/>
              </a:spcAft>
              <a:buNone/>
            </a:pPr>
            <a:endParaRPr sz="1100" dirty="0">
              <a:solidFill>
                <a:schemeClr val="tx1"/>
              </a:solidFill>
            </a:endParaRPr>
          </a:p>
          <a:p>
            <a:pPr marL="457200" lvl="0" indent="-298450" algn="just" rtl="0">
              <a:lnSpc>
                <a:spcPct val="150000"/>
              </a:lnSpc>
              <a:spcBef>
                <a:spcPts val="0"/>
              </a:spcBef>
              <a:spcAft>
                <a:spcPts val="0"/>
              </a:spcAft>
              <a:buClr>
                <a:srgbClr val="FF0000"/>
              </a:buClr>
              <a:buSzPts val="1100"/>
              <a:buChar char="●"/>
            </a:pPr>
            <a:r>
              <a:rPr lang="en-GB" sz="1100" dirty="0">
                <a:solidFill>
                  <a:schemeClr val="tx1"/>
                </a:solidFill>
              </a:rPr>
              <a:t>The proactive approaches help to save considerable money</a:t>
            </a:r>
            <a:endParaRPr sz="1100" dirty="0">
              <a:solidFill>
                <a:schemeClr val="tx1"/>
              </a:solidFill>
            </a:endParaRPr>
          </a:p>
          <a:p>
            <a:pPr marL="457200" lvl="0" indent="-298450" algn="just" rtl="0">
              <a:lnSpc>
                <a:spcPct val="150000"/>
              </a:lnSpc>
              <a:spcBef>
                <a:spcPts val="0"/>
              </a:spcBef>
              <a:spcAft>
                <a:spcPts val="0"/>
              </a:spcAft>
              <a:buClr>
                <a:srgbClr val="FF0000"/>
              </a:buClr>
              <a:buSzPts val="1100"/>
              <a:buChar char="●"/>
            </a:pPr>
            <a:r>
              <a:rPr lang="en-GB" sz="1100" dirty="0">
                <a:solidFill>
                  <a:schemeClr val="tx1"/>
                </a:solidFill>
              </a:rPr>
              <a:t>Reactive approaches are not very fruitful because organisations might lose their money</a:t>
            </a:r>
            <a:endParaRPr sz="1100" dirty="0">
              <a:solidFill>
                <a:schemeClr val="tx1"/>
              </a:solidFill>
            </a:endParaRPr>
          </a:p>
          <a:p>
            <a:pPr marL="0" lvl="0" indent="0" algn="just" rtl="0">
              <a:lnSpc>
                <a:spcPct val="150000"/>
              </a:lnSpc>
              <a:spcBef>
                <a:spcPts val="0"/>
              </a:spcBef>
              <a:spcAft>
                <a:spcPts val="0"/>
              </a:spcAft>
              <a:buNone/>
            </a:pPr>
            <a:endParaRPr sz="1100" dirty="0">
              <a:solidFill>
                <a:srgbClr val="FF0000"/>
              </a:solidFill>
            </a:endParaRPr>
          </a:p>
        </p:txBody>
      </p:sp>
      <p:pic>
        <p:nvPicPr>
          <p:cNvPr id="86" name="Google Shape;86;p17"/>
          <p:cNvPicPr preferRelativeResize="0"/>
          <p:nvPr/>
        </p:nvPicPr>
        <p:blipFill rotWithShape="1">
          <a:blip r:embed="rId3">
            <a:alphaModFix/>
          </a:blip>
          <a:srcRect/>
          <a:stretch/>
        </p:blipFill>
        <p:spPr>
          <a:xfrm>
            <a:off x="5383254" y="1337695"/>
            <a:ext cx="3080389" cy="2468109"/>
          </a:xfrm>
          <a:prstGeom prst="roundRect">
            <a:avLst>
              <a:gd name="adj" fmla="val 16667"/>
            </a:avLst>
          </a:prstGeom>
          <a:noFill/>
          <a:ln>
            <a:noFill/>
          </a:ln>
          <a:effectLst>
            <a:outerShdw blurRad="152400" dist="12000" dir="900000" sy="98000" kx="110000" ky="200000" algn="tl" rotWithShape="0">
              <a:srgbClr val="000000">
                <a:alpha val="29411"/>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2800"/>
              <a:buNone/>
            </a:pPr>
            <a:r>
              <a:rPr lang="en-GB" sz="2000" b="1">
                <a:latin typeface="Times New Roman"/>
                <a:ea typeface="Times New Roman"/>
                <a:cs typeface="Times New Roman"/>
                <a:sym typeface="Times New Roman"/>
              </a:rPr>
              <a:t>PESTLE analysis of China and the France</a:t>
            </a:r>
            <a:endParaRPr sz="2000" b="1">
              <a:latin typeface="Times New Roman"/>
              <a:ea typeface="Times New Roman"/>
              <a:cs typeface="Times New Roman"/>
              <a:sym typeface="Times New Roman"/>
            </a:endParaRPr>
          </a:p>
        </p:txBody>
      </p:sp>
      <p:graphicFrame>
        <p:nvGraphicFramePr>
          <p:cNvPr id="92" name="Google Shape;92;p18"/>
          <p:cNvGraphicFramePr/>
          <p:nvPr/>
        </p:nvGraphicFramePr>
        <p:xfrm>
          <a:off x="632402" y="1249027"/>
          <a:ext cx="3000000" cy="3000000"/>
        </p:xfrm>
        <a:graphic>
          <a:graphicData uri="http://schemas.openxmlformats.org/drawingml/2006/table">
            <a:tbl>
              <a:tblPr>
                <a:noFill/>
                <a:tableStyleId>{0C026F8D-915E-4165-B303-D165F71F5DB9}</a:tableStyleId>
              </a:tblPr>
              <a:tblGrid>
                <a:gridCol w="1301400">
                  <a:extLst>
                    <a:ext uri="{9D8B030D-6E8A-4147-A177-3AD203B41FA5}">
                      <a16:colId xmlns:a16="http://schemas.microsoft.com/office/drawing/2014/main" val="20000"/>
                    </a:ext>
                  </a:extLst>
                </a:gridCol>
                <a:gridCol w="3213675">
                  <a:extLst>
                    <a:ext uri="{9D8B030D-6E8A-4147-A177-3AD203B41FA5}">
                      <a16:colId xmlns:a16="http://schemas.microsoft.com/office/drawing/2014/main" val="20001"/>
                    </a:ext>
                  </a:extLst>
                </a:gridCol>
                <a:gridCol w="3452700">
                  <a:extLst>
                    <a:ext uri="{9D8B030D-6E8A-4147-A177-3AD203B41FA5}">
                      <a16:colId xmlns:a16="http://schemas.microsoft.com/office/drawing/2014/main" val="20002"/>
                    </a:ext>
                  </a:extLst>
                </a:gridCol>
              </a:tblGrid>
              <a:tr h="309550">
                <a:tc>
                  <a:txBody>
                    <a:bodyPr/>
                    <a:lstStyle/>
                    <a:p>
                      <a:pPr marL="0" marR="0" lvl="0" indent="0" algn="just" rtl="0">
                        <a:lnSpc>
                          <a:spcPct val="150000"/>
                        </a:lnSpc>
                        <a:spcBef>
                          <a:spcPts val="0"/>
                        </a:spcBef>
                        <a:spcAft>
                          <a:spcPts val="0"/>
                        </a:spcAft>
                        <a:buClr>
                          <a:srgbClr val="000000"/>
                        </a:buClr>
                        <a:buSzPts val="600"/>
                        <a:buFont typeface="Arial"/>
                        <a:buNone/>
                      </a:pPr>
                      <a:r>
                        <a:rPr lang="en-GB" sz="600" u="none" strike="noStrike" cap="none"/>
                        <a:t>PESTLE </a:t>
                      </a:r>
                      <a:endParaRPr sz="600" u="none" strike="noStrike" cap="none"/>
                    </a:p>
                  </a:txBody>
                  <a:tcPr marL="63500" marR="63500" marT="63500" marB="63500">
                    <a:solidFill>
                      <a:srgbClr val="EA9999"/>
                    </a:solidFill>
                  </a:tcPr>
                </a:tc>
                <a:tc>
                  <a:txBody>
                    <a:bodyPr/>
                    <a:lstStyle/>
                    <a:p>
                      <a:pPr marL="0" marR="0" lvl="0" indent="0" algn="just" rtl="0">
                        <a:lnSpc>
                          <a:spcPct val="150000"/>
                        </a:lnSpc>
                        <a:spcBef>
                          <a:spcPts val="0"/>
                        </a:spcBef>
                        <a:spcAft>
                          <a:spcPts val="0"/>
                        </a:spcAft>
                        <a:buClr>
                          <a:srgbClr val="000000"/>
                        </a:buClr>
                        <a:buSzPts val="600"/>
                        <a:buFont typeface="Arial"/>
                        <a:buNone/>
                      </a:pPr>
                      <a:r>
                        <a:rPr lang="en-GB" sz="600" b="1" u="none" strike="noStrike" cap="none"/>
                        <a:t>China National Petroleum Corporation(China)</a:t>
                      </a:r>
                      <a:endParaRPr sz="600" u="none" strike="noStrike" cap="none"/>
                    </a:p>
                  </a:txBody>
                  <a:tcPr marL="63500" marR="63500" marT="63500" marB="63500">
                    <a:solidFill>
                      <a:srgbClr val="F4CCCC"/>
                    </a:solidFill>
                  </a:tcPr>
                </a:tc>
                <a:tc>
                  <a:txBody>
                    <a:bodyPr/>
                    <a:lstStyle/>
                    <a:p>
                      <a:pPr marL="0" marR="0" lvl="0" indent="0" algn="just" rtl="0">
                        <a:lnSpc>
                          <a:spcPct val="150000"/>
                        </a:lnSpc>
                        <a:spcBef>
                          <a:spcPts val="0"/>
                        </a:spcBef>
                        <a:spcAft>
                          <a:spcPts val="0"/>
                        </a:spcAft>
                        <a:buClr>
                          <a:srgbClr val="000000"/>
                        </a:buClr>
                        <a:buSzPts val="600"/>
                        <a:buFont typeface="Arial"/>
                        <a:buNone/>
                      </a:pPr>
                      <a:r>
                        <a:rPr lang="en-GB" sz="600" b="1" u="none" strike="noStrike" cap="none"/>
                        <a:t>TotalEnergies SE (France)</a:t>
                      </a:r>
                      <a:endParaRPr sz="600" b="1" u="none" strike="noStrike" cap="none"/>
                    </a:p>
                    <a:p>
                      <a:pPr marL="0" marR="0" lvl="0" indent="0" algn="just" rtl="0">
                        <a:lnSpc>
                          <a:spcPct val="150000"/>
                        </a:lnSpc>
                        <a:spcBef>
                          <a:spcPts val="0"/>
                        </a:spcBef>
                        <a:spcAft>
                          <a:spcPts val="0"/>
                        </a:spcAft>
                        <a:buClr>
                          <a:srgbClr val="000000"/>
                        </a:buClr>
                        <a:buSzPts val="600"/>
                        <a:buFont typeface="Arial"/>
                        <a:buNone/>
                      </a:pPr>
                      <a:endParaRPr sz="600" u="none" strike="noStrike" cap="none"/>
                    </a:p>
                  </a:txBody>
                  <a:tcPr marL="63500" marR="63500" marT="63500" marB="63500">
                    <a:solidFill>
                      <a:srgbClr val="F4CCCC"/>
                    </a:solidFill>
                  </a:tcPr>
                </a:tc>
                <a:extLst>
                  <a:ext uri="{0D108BD9-81ED-4DB2-BD59-A6C34878D82A}">
                    <a16:rowId xmlns:a16="http://schemas.microsoft.com/office/drawing/2014/main" val="10000"/>
                  </a:ext>
                </a:extLst>
              </a:tr>
              <a:tr h="389125">
                <a:tc>
                  <a:txBody>
                    <a:bodyPr/>
                    <a:lstStyle/>
                    <a:p>
                      <a:pPr marL="0" marR="0" lvl="0" indent="0" algn="just" rtl="0">
                        <a:lnSpc>
                          <a:spcPct val="150000"/>
                        </a:lnSpc>
                        <a:spcBef>
                          <a:spcPts val="0"/>
                        </a:spcBef>
                        <a:spcAft>
                          <a:spcPts val="0"/>
                        </a:spcAft>
                        <a:buClr>
                          <a:srgbClr val="000000"/>
                        </a:buClr>
                        <a:buSzPts val="300"/>
                        <a:buFont typeface="Arial"/>
                        <a:buNone/>
                      </a:pPr>
                      <a:r>
                        <a:rPr lang="en-GB" sz="300" u="none" strike="noStrike" cap="none"/>
                        <a:t>Political </a:t>
                      </a:r>
                      <a:endParaRPr sz="300" u="none" strike="noStrike" cap="none"/>
                    </a:p>
                  </a:txBody>
                  <a:tcPr marL="63500" marR="63500" marT="63500" marB="63500">
                    <a:solidFill>
                      <a:srgbClr val="EA9999"/>
                    </a:solidFill>
                  </a:tcPr>
                </a:tc>
                <a:tc>
                  <a:txBody>
                    <a:bodyPr/>
                    <a:lstStyle/>
                    <a:p>
                      <a:pPr marL="457200" marR="0" lvl="0" indent="-247650" algn="just" rtl="0">
                        <a:lnSpc>
                          <a:spcPct val="150000"/>
                        </a:lnSpc>
                        <a:spcBef>
                          <a:spcPts val="0"/>
                        </a:spcBef>
                        <a:spcAft>
                          <a:spcPts val="0"/>
                        </a:spcAft>
                        <a:buClr>
                          <a:srgbClr val="000000"/>
                        </a:buClr>
                        <a:buSzPts val="300"/>
                        <a:buFont typeface="Arial"/>
                        <a:buChar char="●"/>
                      </a:pPr>
                      <a:r>
                        <a:rPr lang="en-GB" sz="300" u="none" strike="noStrike" cap="none"/>
                        <a:t>Since CNPC is a state-owned enterprise, Chinese government policies and laws have a significant influence over how the company conducts business.</a:t>
                      </a:r>
                      <a:endParaRPr sz="300" u="none" strike="noStrike" cap="none"/>
                    </a:p>
                    <a:p>
                      <a:pPr marL="457200" marR="0" lvl="0" indent="-247650" algn="just" rtl="0">
                        <a:lnSpc>
                          <a:spcPct val="150000"/>
                        </a:lnSpc>
                        <a:spcBef>
                          <a:spcPts val="0"/>
                        </a:spcBef>
                        <a:spcAft>
                          <a:spcPts val="0"/>
                        </a:spcAft>
                        <a:buClr>
                          <a:srgbClr val="000000"/>
                        </a:buClr>
                        <a:buSzPts val="300"/>
                        <a:buFont typeface="Arial"/>
                        <a:buChar char="●"/>
                      </a:pPr>
                      <a:r>
                        <a:rPr lang="en-GB" sz="300" u="none" strike="noStrike" cap="none"/>
                        <a:t>CNPC works in numerous nations with various political structures, which can present difficulties in terms of adhering to various regulations and political risks.</a:t>
                      </a:r>
                      <a:endParaRPr sz="300" u="none" strike="noStrike" cap="none"/>
                    </a:p>
                    <a:p>
                      <a:pPr marL="0" marR="0" lvl="0" indent="0" algn="just" rtl="0">
                        <a:lnSpc>
                          <a:spcPct val="150000"/>
                        </a:lnSpc>
                        <a:spcBef>
                          <a:spcPts val="0"/>
                        </a:spcBef>
                        <a:spcAft>
                          <a:spcPts val="0"/>
                        </a:spcAft>
                        <a:buClr>
                          <a:srgbClr val="000000"/>
                        </a:buClr>
                        <a:buSzPts val="300"/>
                        <a:buFont typeface="Arial"/>
                        <a:buNone/>
                      </a:pPr>
                      <a:endParaRPr sz="300" u="none" strike="noStrike" cap="none"/>
                    </a:p>
                  </a:txBody>
                  <a:tcPr marL="63500" marR="63500" marT="63500" marB="63500">
                    <a:solidFill>
                      <a:srgbClr val="F4CCCC"/>
                    </a:solidFill>
                  </a:tcPr>
                </a:tc>
                <a:tc>
                  <a:txBody>
                    <a:bodyPr/>
                    <a:lstStyle/>
                    <a:p>
                      <a:pPr marL="457200" marR="0" lvl="0" indent="-247650" algn="just" rtl="0">
                        <a:lnSpc>
                          <a:spcPct val="150000"/>
                        </a:lnSpc>
                        <a:spcBef>
                          <a:spcPts val="0"/>
                        </a:spcBef>
                        <a:spcAft>
                          <a:spcPts val="0"/>
                        </a:spcAft>
                        <a:buClr>
                          <a:srgbClr val="000000"/>
                        </a:buClr>
                        <a:buSzPts val="300"/>
                        <a:buFont typeface="Arial"/>
                        <a:buChar char="●"/>
                      </a:pPr>
                      <a:r>
                        <a:rPr lang="en-GB" sz="300" u="none" strike="noStrike" cap="none"/>
                        <a:t>Since TotalEnergies works in various countries with shifting political designs, the organization’s activities and benefits are affected by political flightiness and rules.</a:t>
                      </a:r>
                      <a:endParaRPr sz="300" u="none" strike="noStrike" cap="none"/>
                    </a:p>
                    <a:p>
                      <a:pPr marL="457200" marR="0" lvl="0" indent="-247650" algn="just" rtl="0">
                        <a:lnSpc>
                          <a:spcPct val="150000"/>
                        </a:lnSpc>
                        <a:spcBef>
                          <a:spcPts val="0"/>
                        </a:spcBef>
                        <a:spcAft>
                          <a:spcPts val="0"/>
                        </a:spcAft>
                        <a:buClr>
                          <a:srgbClr val="000000"/>
                        </a:buClr>
                        <a:buSzPts val="300"/>
                        <a:buFont typeface="Arial"/>
                        <a:buChar char="●"/>
                      </a:pPr>
                      <a:r>
                        <a:rPr lang="en-GB" sz="300" u="none" strike="noStrike" cap="none"/>
                        <a:t>As far as oil investigation and creation, the business is furthermore represented by various worldwide regulations, including exchange bans and ecological guidelines (</a:t>
                      </a:r>
                      <a:r>
                        <a:rPr lang="en-GB" sz="300" u="none" strike="noStrike" cap="none">
                          <a:solidFill>
                            <a:srgbClr val="222222"/>
                          </a:solidFill>
                          <a:highlight>
                            <a:srgbClr val="FFFFFF"/>
                          </a:highlight>
                        </a:rPr>
                        <a:t>Christofi </a:t>
                      </a:r>
                      <a:r>
                        <a:rPr lang="en-GB" sz="300" i="1" u="none" strike="noStrike" cap="none">
                          <a:solidFill>
                            <a:srgbClr val="222222"/>
                          </a:solidFill>
                          <a:highlight>
                            <a:srgbClr val="FFFFFF"/>
                          </a:highlight>
                        </a:rPr>
                        <a:t>et al., </a:t>
                      </a:r>
                      <a:r>
                        <a:rPr lang="en-GB" sz="300" u="none" strike="noStrike" cap="none">
                          <a:solidFill>
                            <a:srgbClr val="222222"/>
                          </a:solidFill>
                          <a:highlight>
                            <a:srgbClr val="FFFFFF"/>
                          </a:highlight>
                        </a:rPr>
                        <a:t>2019)</a:t>
                      </a:r>
                      <a:r>
                        <a:rPr lang="en-GB" sz="300" u="none" strike="noStrike" cap="none"/>
                        <a:t>.</a:t>
                      </a:r>
                      <a:endParaRPr sz="300" u="none" strike="noStrike" cap="none"/>
                    </a:p>
                    <a:p>
                      <a:pPr marL="0" marR="0" lvl="0" indent="0" algn="just" rtl="0">
                        <a:lnSpc>
                          <a:spcPct val="150000"/>
                        </a:lnSpc>
                        <a:spcBef>
                          <a:spcPts val="0"/>
                        </a:spcBef>
                        <a:spcAft>
                          <a:spcPts val="0"/>
                        </a:spcAft>
                        <a:buClr>
                          <a:srgbClr val="000000"/>
                        </a:buClr>
                        <a:buSzPts val="300"/>
                        <a:buFont typeface="Arial"/>
                        <a:buNone/>
                      </a:pPr>
                      <a:endParaRPr sz="300" u="none" strike="noStrike" cap="none"/>
                    </a:p>
                  </a:txBody>
                  <a:tcPr marL="63500" marR="63500" marT="63500" marB="63500">
                    <a:solidFill>
                      <a:srgbClr val="F4CCCC"/>
                    </a:solidFill>
                  </a:tcPr>
                </a:tc>
                <a:extLst>
                  <a:ext uri="{0D108BD9-81ED-4DB2-BD59-A6C34878D82A}">
                    <a16:rowId xmlns:a16="http://schemas.microsoft.com/office/drawing/2014/main" val="10001"/>
                  </a:ext>
                </a:extLst>
              </a:tr>
              <a:tr h="389125">
                <a:tc>
                  <a:txBody>
                    <a:bodyPr/>
                    <a:lstStyle/>
                    <a:p>
                      <a:pPr marL="0" marR="0" lvl="0" indent="0" algn="just" rtl="0">
                        <a:lnSpc>
                          <a:spcPct val="150000"/>
                        </a:lnSpc>
                        <a:spcBef>
                          <a:spcPts val="0"/>
                        </a:spcBef>
                        <a:spcAft>
                          <a:spcPts val="0"/>
                        </a:spcAft>
                        <a:buClr>
                          <a:srgbClr val="000000"/>
                        </a:buClr>
                        <a:buSzPts val="300"/>
                        <a:buFont typeface="Arial"/>
                        <a:buNone/>
                      </a:pPr>
                      <a:r>
                        <a:rPr lang="en-GB" sz="300" u="none" strike="noStrike" cap="none"/>
                        <a:t>Economical </a:t>
                      </a:r>
                      <a:endParaRPr sz="300" u="none" strike="noStrike" cap="none"/>
                    </a:p>
                  </a:txBody>
                  <a:tcPr marL="63500" marR="63500" marT="63500" marB="63500">
                    <a:solidFill>
                      <a:srgbClr val="EA9999"/>
                    </a:solidFill>
                  </a:tcPr>
                </a:tc>
                <a:tc>
                  <a:txBody>
                    <a:bodyPr/>
                    <a:lstStyle/>
                    <a:p>
                      <a:pPr marL="457200" marR="0" lvl="0" indent="-247650" algn="just" rtl="0">
                        <a:lnSpc>
                          <a:spcPct val="150000"/>
                        </a:lnSpc>
                        <a:spcBef>
                          <a:spcPts val="0"/>
                        </a:spcBef>
                        <a:spcAft>
                          <a:spcPts val="0"/>
                        </a:spcAft>
                        <a:buClr>
                          <a:srgbClr val="000000"/>
                        </a:buClr>
                        <a:buSzPts val="300"/>
                        <a:buFont typeface="Arial"/>
                        <a:buChar char="●"/>
                      </a:pPr>
                      <a:r>
                        <a:rPr lang="en-GB" sz="300" u="none" strike="noStrike" cap="none"/>
                        <a:t>The profitability of CNPC is significantly impacted by the fluctuating global price of oil and gas, which is a major factor in the company’s operation.</a:t>
                      </a:r>
                      <a:endParaRPr sz="300" u="none" strike="noStrike" cap="none"/>
                    </a:p>
                    <a:p>
                      <a:pPr marL="457200" marR="0" lvl="0" indent="-247650" algn="just" rtl="0">
                        <a:lnSpc>
                          <a:spcPct val="150000"/>
                        </a:lnSpc>
                        <a:spcBef>
                          <a:spcPts val="0"/>
                        </a:spcBef>
                        <a:spcAft>
                          <a:spcPts val="0"/>
                        </a:spcAft>
                        <a:buClr>
                          <a:srgbClr val="000000"/>
                        </a:buClr>
                        <a:buSzPts val="300"/>
                        <a:buFont typeface="Arial"/>
                        <a:buChar char="●"/>
                      </a:pPr>
                      <a:r>
                        <a:rPr lang="en-GB" sz="300" u="none" strike="noStrike" cap="none"/>
                        <a:t>CNPC has operations in a number of developing nations, which can offer development prospects but also come with certain economic risks like unstable markets and currency fluctuations (</a:t>
                      </a:r>
                      <a:r>
                        <a:rPr lang="en-GB" sz="300" u="none" strike="noStrike" cap="none">
                          <a:solidFill>
                            <a:srgbClr val="222222"/>
                          </a:solidFill>
                          <a:highlight>
                            <a:srgbClr val="FFFFFF"/>
                          </a:highlight>
                        </a:rPr>
                        <a:t>Čirjevskis, 2019)</a:t>
                      </a:r>
                      <a:r>
                        <a:rPr lang="en-GB" sz="300" u="none" strike="noStrike" cap="none"/>
                        <a:t>.</a:t>
                      </a:r>
                      <a:endParaRPr sz="300" u="none" strike="noStrike" cap="none"/>
                    </a:p>
                    <a:p>
                      <a:pPr marL="0" marR="0" lvl="0" indent="0" algn="just" rtl="0">
                        <a:lnSpc>
                          <a:spcPct val="150000"/>
                        </a:lnSpc>
                        <a:spcBef>
                          <a:spcPts val="0"/>
                        </a:spcBef>
                        <a:spcAft>
                          <a:spcPts val="0"/>
                        </a:spcAft>
                        <a:buClr>
                          <a:srgbClr val="000000"/>
                        </a:buClr>
                        <a:buSzPts val="300"/>
                        <a:buFont typeface="Arial"/>
                        <a:buNone/>
                      </a:pPr>
                      <a:endParaRPr sz="300" u="none" strike="noStrike" cap="none"/>
                    </a:p>
                  </a:txBody>
                  <a:tcPr marL="63500" marR="63500" marT="63500" marB="63500">
                    <a:solidFill>
                      <a:srgbClr val="F4CCCC"/>
                    </a:solidFill>
                  </a:tcPr>
                </a:tc>
                <a:tc>
                  <a:txBody>
                    <a:bodyPr/>
                    <a:lstStyle/>
                    <a:p>
                      <a:pPr marL="457200" marR="0" lvl="0" indent="-247650" algn="just" rtl="0">
                        <a:lnSpc>
                          <a:spcPct val="150000"/>
                        </a:lnSpc>
                        <a:spcBef>
                          <a:spcPts val="0"/>
                        </a:spcBef>
                        <a:spcAft>
                          <a:spcPts val="0"/>
                        </a:spcAft>
                        <a:buClr>
                          <a:srgbClr val="000000"/>
                        </a:buClr>
                        <a:buSzPts val="300"/>
                        <a:buFont typeface="Arial"/>
                        <a:buChar char="●"/>
                      </a:pPr>
                      <a:r>
                        <a:rPr lang="en-GB" sz="300" u="none" strike="noStrike" cap="none"/>
                        <a:t>Oil and gas cost vacillations affect TotalEnergies and can fundamentally influence the organization’s deals and benefits.</a:t>
                      </a:r>
                      <a:endParaRPr sz="300" u="none" strike="noStrike" cap="none"/>
                    </a:p>
                    <a:p>
                      <a:pPr marL="457200" marR="0" lvl="0" indent="-247650" algn="just" rtl="0">
                        <a:lnSpc>
                          <a:spcPct val="150000"/>
                        </a:lnSpc>
                        <a:spcBef>
                          <a:spcPts val="0"/>
                        </a:spcBef>
                        <a:spcAft>
                          <a:spcPts val="0"/>
                        </a:spcAft>
                        <a:buClr>
                          <a:srgbClr val="000000"/>
                        </a:buClr>
                        <a:buSzPts val="300"/>
                        <a:buFont typeface="Arial"/>
                        <a:buChar char="●"/>
                      </a:pPr>
                      <a:r>
                        <a:rPr lang="en-GB" sz="300" u="none" strike="noStrike" cap="none"/>
                        <a:t>The condition of the worldwide economy and cash trade rates affect the organization’s monetary achievement.</a:t>
                      </a:r>
                      <a:endParaRPr sz="300" u="none" strike="noStrike" cap="none"/>
                    </a:p>
                  </a:txBody>
                  <a:tcPr marL="63500" marR="63500" marT="63500" marB="63500">
                    <a:solidFill>
                      <a:srgbClr val="F4CCCC"/>
                    </a:solidFill>
                  </a:tcPr>
                </a:tc>
                <a:extLst>
                  <a:ext uri="{0D108BD9-81ED-4DB2-BD59-A6C34878D82A}">
                    <a16:rowId xmlns:a16="http://schemas.microsoft.com/office/drawing/2014/main" val="10002"/>
                  </a:ext>
                </a:extLst>
              </a:tr>
              <a:tr h="448825">
                <a:tc>
                  <a:txBody>
                    <a:bodyPr/>
                    <a:lstStyle/>
                    <a:p>
                      <a:pPr marL="0" marR="0" lvl="0" indent="0" algn="just" rtl="0">
                        <a:lnSpc>
                          <a:spcPct val="150000"/>
                        </a:lnSpc>
                        <a:spcBef>
                          <a:spcPts val="0"/>
                        </a:spcBef>
                        <a:spcAft>
                          <a:spcPts val="0"/>
                        </a:spcAft>
                        <a:buClr>
                          <a:srgbClr val="000000"/>
                        </a:buClr>
                        <a:buSzPts val="300"/>
                        <a:buFont typeface="Arial"/>
                        <a:buNone/>
                      </a:pPr>
                      <a:r>
                        <a:rPr lang="en-GB" sz="300" u="none" strike="noStrike" cap="none"/>
                        <a:t>Socio-cultural </a:t>
                      </a:r>
                      <a:endParaRPr sz="300" u="none" strike="noStrike" cap="none"/>
                    </a:p>
                  </a:txBody>
                  <a:tcPr marL="63500" marR="63500" marT="63500" marB="63500">
                    <a:solidFill>
                      <a:srgbClr val="EA9999"/>
                    </a:solidFill>
                  </a:tcPr>
                </a:tc>
                <a:tc>
                  <a:txBody>
                    <a:bodyPr/>
                    <a:lstStyle/>
                    <a:p>
                      <a:pPr marL="457200" marR="0" lvl="0" indent="-247650" algn="just" rtl="0">
                        <a:lnSpc>
                          <a:spcPct val="150000"/>
                        </a:lnSpc>
                        <a:spcBef>
                          <a:spcPts val="0"/>
                        </a:spcBef>
                        <a:spcAft>
                          <a:spcPts val="0"/>
                        </a:spcAft>
                        <a:buClr>
                          <a:srgbClr val="000000"/>
                        </a:buClr>
                        <a:buSzPts val="300"/>
                        <a:buFont typeface="Arial"/>
                        <a:buChar char="●"/>
                      </a:pPr>
                      <a:r>
                        <a:rPr lang="en-GB" sz="300" u="none" strike="noStrike" cap="none"/>
                        <a:t>CNPC works in a variety of cultural contexts, which can present difficulties in terms of social norms, values, and communication.</a:t>
                      </a:r>
                      <a:endParaRPr sz="300" u="none" strike="noStrike" cap="none"/>
                    </a:p>
                    <a:p>
                      <a:pPr marL="457200" marR="0" lvl="0" indent="-247650" algn="just" rtl="0">
                        <a:lnSpc>
                          <a:spcPct val="150000"/>
                        </a:lnSpc>
                        <a:spcBef>
                          <a:spcPts val="0"/>
                        </a:spcBef>
                        <a:spcAft>
                          <a:spcPts val="0"/>
                        </a:spcAft>
                        <a:buClr>
                          <a:srgbClr val="000000"/>
                        </a:buClr>
                        <a:buSzPts val="300"/>
                        <a:buFont typeface="Arial"/>
                        <a:buChar char="●"/>
                      </a:pPr>
                      <a:r>
                        <a:rPr lang="en-GB" sz="300" u="none" strike="noStrike" cap="none"/>
                        <a:t>CNPC has come under fire for its treatment of human rights and environmental issues, which could harm its standing and ability to conduct business.</a:t>
                      </a:r>
                      <a:endParaRPr sz="300" u="none" strike="noStrike" cap="none"/>
                    </a:p>
                    <a:p>
                      <a:pPr marL="0" marR="0" lvl="0" indent="0" algn="just" rtl="0">
                        <a:lnSpc>
                          <a:spcPct val="150000"/>
                        </a:lnSpc>
                        <a:spcBef>
                          <a:spcPts val="0"/>
                        </a:spcBef>
                        <a:spcAft>
                          <a:spcPts val="0"/>
                        </a:spcAft>
                        <a:buClr>
                          <a:srgbClr val="000000"/>
                        </a:buClr>
                        <a:buSzPts val="300"/>
                        <a:buFont typeface="Arial"/>
                        <a:buNone/>
                      </a:pPr>
                      <a:endParaRPr sz="300" u="none" strike="noStrike" cap="none"/>
                    </a:p>
                    <a:p>
                      <a:pPr marL="0" marR="0" lvl="0" indent="0" algn="just" rtl="0">
                        <a:lnSpc>
                          <a:spcPct val="150000"/>
                        </a:lnSpc>
                        <a:spcBef>
                          <a:spcPts val="0"/>
                        </a:spcBef>
                        <a:spcAft>
                          <a:spcPts val="0"/>
                        </a:spcAft>
                        <a:buClr>
                          <a:srgbClr val="000000"/>
                        </a:buClr>
                        <a:buSzPts val="300"/>
                        <a:buFont typeface="Arial"/>
                        <a:buNone/>
                      </a:pPr>
                      <a:endParaRPr sz="300" u="none" strike="noStrike" cap="none"/>
                    </a:p>
                  </a:txBody>
                  <a:tcPr marL="63500" marR="63500" marT="63500" marB="63500">
                    <a:solidFill>
                      <a:srgbClr val="F4CCCC"/>
                    </a:solidFill>
                  </a:tcPr>
                </a:tc>
                <a:tc>
                  <a:txBody>
                    <a:bodyPr/>
                    <a:lstStyle/>
                    <a:p>
                      <a:pPr marL="457200" marR="0" lvl="0" indent="-247650" algn="just" rtl="0">
                        <a:lnSpc>
                          <a:spcPct val="150000"/>
                        </a:lnSpc>
                        <a:spcBef>
                          <a:spcPts val="0"/>
                        </a:spcBef>
                        <a:spcAft>
                          <a:spcPts val="0"/>
                        </a:spcAft>
                        <a:buClr>
                          <a:srgbClr val="000000"/>
                        </a:buClr>
                        <a:buSzPts val="300"/>
                        <a:buFont typeface="Arial"/>
                        <a:buChar char="●"/>
                      </a:pPr>
                      <a:r>
                        <a:rPr lang="en-GB" sz="300" u="none" strike="noStrike" cap="none"/>
                        <a:t>TotalEnergies is putting resources into environmentally friendly power to satisfy the need for cleaner energy decisions welcomed by the shift to environmentally friendly power sources like sun-based and wind.</a:t>
                      </a:r>
                      <a:endParaRPr sz="300" u="none" strike="noStrike" cap="none"/>
                    </a:p>
                    <a:p>
                      <a:pPr marL="457200" marR="0" lvl="0" indent="-247650" algn="just" rtl="0">
                        <a:lnSpc>
                          <a:spcPct val="150000"/>
                        </a:lnSpc>
                        <a:spcBef>
                          <a:spcPts val="0"/>
                        </a:spcBef>
                        <a:spcAft>
                          <a:spcPts val="0"/>
                        </a:spcAft>
                        <a:buClr>
                          <a:srgbClr val="000000"/>
                        </a:buClr>
                        <a:buSzPts val="300"/>
                        <a:buFont typeface="Arial"/>
                        <a:buChar char="●"/>
                      </a:pPr>
                      <a:r>
                        <a:rPr lang="en-GB" sz="300" u="none" strike="noStrike" cap="none"/>
                        <a:t>The business should be aware of and adjust to nearby traditions and accepted practices since it works in different social settings.</a:t>
                      </a:r>
                      <a:endParaRPr sz="300" u="none" strike="noStrike" cap="none"/>
                    </a:p>
                    <a:p>
                      <a:pPr marL="0" marR="0" lvl="0" indent="0" algn="just" rtl="0">
                        <a:lnSpc>
                          <a:spcPct val="150000"/>
                        </a:lnSpc>
                        <a:spcBef>
                          <a:spcPts val="0"/>
                        </a:spcBef>
                        <a:spcAft>
                          <a:spcPts val="0"/>
                        </a:spcAft>
                        <a:buClr>
                          <a:srgbClr val="000000"/>
                        </a:buClr>
                        <a:buSzPts val="300"/>
                        <a:buFont typeface="Arial"/>
                        <a:buNone/>
                      </a:pPr>
                      <a:endParaRPr sz="300" u="none" strike="noStrike" cap="none"/>
                    </a:p>
                  </a:txBody>
                  <a:tcPr marL="63500" marR="63500" marT="63500" marB="63500">
                    <a:solidFill>
                      <a:srgbClr val="F4CCCC"/>
                    </a:solidFill>
                  </a:tcPr>
                </a:tc>
                <a:extLst>
                  <a:ext uri="{0D108BD9-81ED-4DB2-BD59-A6C34878D82A}">
                    <a16:rowId xmlns:a16="http://schemas.microsoft.com/office/drawing/2014/main" val="10003"/>
                  </a:ext>
                </a:extLst>
              </a:tr>
              <a:tr h="340900">
                <a:tc>
                  <a:txBody>
                    <a:bodyPr/>
                    <a:lstStyle/>
                    <a:p>
                      <a:pPr marL="0" marR="0" lvl="0" indent="0" algn="just" rtl="0">
                        <a:lnSpc>
                          <a:spcPct val="150000"/>
                        </a:lnSpc>
                        <a:spcBef>
                          <a:spcPts val="0"/>
                        </a:spcBef>
                        <a:spcAft>
                          <a:spcPts val="0"/>
                        </a:spcAft>
                        <a:buClr>
                          <a:srgbClr val="000000"/>
                        </a:buClr>
                        <a:buSzPts val="300"/>
                        <a:buFont typeface="Arial"/>
                        <a:buNone/>
                      </a:pPr>
                      <a:r>
                        <a:rPr lang="en-GB" sz="300" u="none" strike="noStrike" cap="none"/>
                        <a:t>Technological </a:t>
                      </a:r>
                      <a:endParaRPr sz="300" u="none" strike="noStrike" cap="none"/>
                    </a:p>
                  </a:txBody>
                  <a:tcPr marL="63500" marR="63500" marT="63500" marB="63500">
                    <a:solidFill>
                      <a:srgbClr val="EA9999"/>
                    </a:solidFill>
                  </a:tcPr>
                </a:tc>
                <a:tc>
                  <a:txBody>
                    <a:bodyPr/>
                    <a:lstStyle/>
                    <a:p>
                      <a:pPr marL="457200" marR="0" lvl="0" indent="-247650" algn="just" rtl="0">
                        <a:lnSpc>
                          <a:spcPct val="150000"/>
                        </a:lnSpc>
                        <a:spcBef>
                          <a:spcPts val="0"/>
                        </a:spcBef>
                        <a:spcAft>
                          <a:spcPts val="0"/>
                        </a:spcAft>
                        <a:buClr>
                          <a:srgbClr val="000000"/>
                        </a:buClr>
                        <a:buSzPts val="300"/>
                        <a:buFont typeface="Arial"/>
                        <a:buChar char="●"/>
                      </a:pPr>
                      <a:r>
                        <a:rPr lang="en-GB" sz="300" u="none" strike="noStrike" cap="none"/>
                        <a:t>CNPC has made technological investments to boost the effectiveness of its exploration and production processes, including the use of horizontal drilling and 3D seismic imaging (</a:t>
                      </a:r>
                      <a:r>
                        <a:rPr lang="en-GB" sz="300" u="none" strike="noStrike" cap="none">
                          <a:solidFill>
                            <a:srgbClr val="222222"/>
                          </a:solidFill>
                          <a:highlight>
                            <a:srgbClr val="FFFFFF"/>
                          </a:highlight>
                        </a:rPr>
                        <a:t>Haapanen </a:t>
                      </a:r>
                      <a:r>
                        <a:rPr lang="en-GB" sz="300" i="1" u="none" strike="noStrike" cap="none">
                          <a:solidFill>
                            <a:srgbClr val="222222"/>
                          </a:solidFill>
                          <a:highlight>
                            <a:srgbClr val="FFFFFF"/>
                          </a:highlight>
                        </a:rPr>
                        <a:t>et al., </a:t>
                      </a:r>
                      <a:r>
                        <a:rPr lang="en-GB" sz="300" u="none" strike="noStrike" cap="none">
                          <a:solidFill>
                            <a:srgbClr val="222222"/>
                          </a:solidFill>
                          <a:highlight>
                            <a:srgbClr val="FFFFFF"/>
                          </a:highlight>
                        </a:rPr>
                        <a:t>2019)</a:t>
                      </a:r>
                      <a:r>
                        <a:rPr lang="en-GB" sz="300" u="none" strike="noStrike" cap="none"/>
                        <a:t>.</a:t>
                      </a:r>
                      <a:endParaRPr sz="300" u="none" strike="noStrike" cap="none"/>
                    </a:p>
                    <a:p>
                      <a:pPr marL="457200" marR="0" lvl="0" indent="-247650" algn="just" rtl="0">
                        <a:lnSpc>
                          <a:spcPct val="150000"/>
                        </a:lnSpc>
                        <a:spcBef>
                          <a:spcPts val="0"/>
                        </a:spcBef>
                        <a:spcAft>
                          <a:spcPts val="0"/>
                        </a:spcAft>
                        <a:buClr>
                          <a:srgbClr val="000000"/>
                        </a:buClr>
                        <a:buSzPts val="300"/>
                        <a:buFont typeface="Arial"/>
                        <a:buChar char="●"/>
                      </a:pPr>
                      <a:r>
                        <a:rPr lang="en-GB" sz="300" u="none" strike="noStrike" cap="none"/>
                        <a:t>The use of renewable energy sources like wind and solar electricity has also been investigated by CNPC.</a:t>
                      </a:r>
                      <a:endParaRPr sz="300" u="none" strike="noStrike" cap="none"/>
                    </a:p>
                    <a:p>
                      <a:pPr marL="0" marR="0" lvl="0" indent="0" algn="just" rtl="0">
                        <a:lnSpc>
                          <a:spcPct val="150000"/>
                        </a:lnSpc>
                        <a:spcBef>
                          <a:spcPts val="0"/>
                        </a:spcBef>
                        <a:spcAft>
                          <a:spcPts val="0"/>
                        </a:spcAft>
                        <a:buClr>
                          <a:srgbClr val="000000"/>
                        </a:buClr>
                        <a:buSzPts val="300"/>
                        <a:buFont typeface="Arial"/>
                        <a:buNone/>
                      </a:pPr>
                      <a:endParaRPr sz="300" u="none" strike="noStrike" cap="none"/>
                    </a:p>
                  </a:txBody>
                  <a:tcPr marL="63500" marR="63500" marT="63500" marB="63500">
                    <a:solidFill>
                      <a:srgbClr val="F4CCCC"/>
                    </a:solidFill>
                  </a:tcPr>
                </a:tc>
                <a:tc>
                  <a:txBody>
                    <a:bodyPr/>
                    <a:lstStyle/>
                    <a:p>
                      <a:pPr marL="457200" marR="0" lvl="0" indent="-247650" algn="just" rtl="0">
                        <a:lnSpc>
                          <a:spcPct val="150000"/>
                        </a:lnSpc>
                        <a:spcBef>
                          <a:spcPts val="0"/>
                        </a:spcBef>
                        <a:spcAft>
                          <a:spcPts val="0"/>
                        </a:spcAft>
                        <a:buClr>
                          <a:srgbClr val="000000"/>
                        </a:buClr>
                        <a:buSzPts val="300"/>
                        <a:buFont typeface="Arial"/>
                        <a:buChar char="●"/>
                      </a:pPr>
                      <a:r>
                        <a:rPr lang="en-GB" sz="300" u="none" strike="noStrike" cap="none"/>
                        <a:t>To build efficiency and well-being in investigation and creation, TotalEnergies makes innovation ventures. These incorporate novel investigation strategies, similar to 3D seismic imaging, as well as the utilization of man-made reasoning and information examination.</a:t>
                      </a:r>
                      <a:endParaRPr sz="300" u="none" strike="noStrike" cap="none"/>
                    </a:p>
                    <a:p>
                      <a:pPr marL="457200" marR="0" lvl="0" indent="-247650" algn="just" rtl="0">
                        <a:lnSpc>
                          <a:spcPct val="150000"/>
                        </a:lnSpc>
                        <a:spcBef>
                          <a:spcPts val="0"/>
                        </a:spcBef>
                        <a:spcAft>
                          <a:spcPts val="0"/>
                        </a:spcAft>
                        <a:buClr>
                          <a:srgbClr val="000000"/>
                        </a:buClr>
                        <a:buSzPts val="300"/>
                        <a:buFont typeface="Arial"/>
                        <a:buChar char="●"/>
                      </a:pPr>
                      <a:r>
                        <a:rPr lang="en-GB" sz="300" u="none" strike="noStrike" cap="none"/>
                        <a:t>The business is additionally making interests in clean energy advancements like carbon catch and battery stockpiling.</a:t>
                      </a:r>
                      <a:endParaRPr sz="300" u="none" strike="noStrike" cap="none"/>
                    </a:p>
                  </a:txBody>
                  <a:tcPr marL="63500" marR="63500" marT="63500" marB="63500">
                    <a:solidFill>
                      <a:srgbClr val="F4CCCC"/>
                    </a:solidFill>
                  </a:tcPr>
                </a:tc>
                <a:extLst>
                  <a:ext uri="{0D108BD9-81ED-4DB2-BD59-A6C34878D82A}">
                    <a16:rowId xmlns:a16="http://schemas.microsoft.com/office/drawing/2014/main" val="10004"/>
                  </a:ext>
                </a:extLst>
              </a:tr>
              <a:tr h="482000">
                <a:tc>
                  <a:txBody>
                    <a:bodyPr/>
                    <a:lstStyle/>
                    <a:p>
                      <a:pPr marL="0" marR="0" lvl="0" indent="0" algn="just" rtl="0">
                        <a:lnSpc>
                          <a:spcPct val="150000"/>
                        </a:lnSpc>
                        <a:spcBef>
                          <a:spcPts val="0"/>
                        </a:spcBef>
                        <a:spcAft>
                          <a:spcPts val="0"/>
                        </a:spcAft>
                        <a:buClr>
                          <a:srgbClr val="000000"/>
                        </a:buClr>
                        <a:buSzPts val="400"/>
                        <a:buFont typeface="Arial"/>
                        <a:buNone/>
                      </a:pPr>
                      <a:r>
                        <a:rPr lang="en-GB" sz="400" u="none" strike="noStrike" cap="none"/>
                        <a:t>Legal </a:t>
                      </a:r>
                      <a:endParaRPr sz="400" u="none" strike="noStrike" cap="none"/>
                    </a:p>
                  </a:txBody>
                  <a:tcPr marL="63500" marR="63500" marT="63500" marB="63500">
                    <a:solidFill>
                      <a:srgbClr val="EA9999"/>
                    </a:solidFill>
                  </a:tcPr>
                </a:tc>
                <a:tc>
                  <a:txBody>
                    <a:bodyPr/>
                    <a:lstStyle/>
                    <a:p>
                      <a:pPr marL="457200" marR="0" lvl="0" indent="-254000" algn="just" rtl="0">
                        <a:lnSpc>
                          <a:spcPct val="150000"/>
                        </a:lnSpc>
                        <a:spcBef>
                          <a:spcPts val="0"/>
                        </a:spcBef>
                        <a:spcAft>
                          <a:spcPts val="0"/>
                        </a:spcAft>
                        <a:buClr>
                          <a:srgbClr val="000000"/>
                        </a:buClr>
                        <a:buSzPts val="400"/>
                        <a:buFont typeface="Arial"/>
                        <a:buChar char="●"/>
                      </a:pPr>
                      <a:r>
                        <a:rPr lang="en-GB" sz="400" u="none" strike="noStrike" cap="none"/>
                        <a:t>CNPC is governed by a number of national and foreign laws and regulations, including anti-corruption laws, labor laws, and environmental laws.</a:t>
                      </a:r>
                      <a:endParaRPr sz="400" u="none" strike="noStrike" cap="none"/>
                    </a:p>
                    <a:p>
                      <a:pPr marL="457200" marR="0" lvl="0" indent="-254000" algn="just" rtl="0">
                        <a:lnSpc>
                          <a:spcPct val="150000"/>
                        </a:lnSpc>
                        <a:spcBef>
                          <a:spcPts val="0"/>
                        </a:spcBef>
                        <a:spcAft>
                          <a:spcPts val="0"/>
                        </a:spcAft>
                        <a:buClr>
                          <a:srgbClr val="000000"/>
                        </a:buClr>
                        <a:buSzPts val="400"/>
                        <a:buFont typeface="Arial"/>
                        <a:buChar char="●"/>
                      </a:pPr>
                      <a:r>
                        <a:rPr lang="en-GB" sz="400" u="none" strike="noStrike" cap="none"/>
                        <a:t>Legal issues have been raised against CNPC because of claims of environmental pollution and bribes.</a:t>
                      </a:r>
                      <a:endParaRPr sz="400" u="none" strike="noStrike" cap="none"/>
                    </a:p>
                    <a:p>
                      <a:pPr marL="0" marR="0" lvl="0" indent="0" algn="just" rtl="0">
                        <a:lnSpc>
                          <a:spcPct val="150000"/>
                        </a:lnSpc>
                        <a:spcBef>
                          <a:spcPts val="0"/>
                        </a:spcBef>
                        <a:spcAft>
                          <a:spcPts val="0"/>
                        </a:spcAft>
                        <a:buClr>
                          <a:srgbClr val="000000"/>
                        </a:buClr>
                        <a:buSzPts val="400"/>
                        <a:buFont typeface="Arial"/>
                        <a:buNone/>
                      </a:pPr>
                      <a:endParaRPr sz="400" u="none" strike="noStrike" cap="none"/>
                    </a:p>
                  </a:txBody>
                  <a:tcPr marL="63500" marR="63500" marT="63500" marB="63500">
                    <a:solidFill>
                      <a:srgbClr val="F4CCCC"/>
                    </a:solidFill>
                  </a:tcPr>
                </a:tc>
                <a:tc>
                  <a:txBody>
                    <a:bodyPr/>
                    <a:lstStyle/>
                    <a:p>
                      <a:pPr marL="457200" marR="0" lvl="0" indent="-254000" algn="just" rtl="0">
                        <a:lnSpc>
                          <a:spcPct val="150000"/>
                        </a:lnSpc>
                        <a:spcBef>
                          <a:spcPts val="0"/>
                        </a:spcBef>
                        <a:spcAft>
                          <a:spcPts val="0"/>
                        </a:spcAft>
                        <a:buClr>
                          <a:srgbClr val="000000"/>
                        </a:buClr>
                        <a:buSzPts val="400"/>
                        <a:buFont typeface="Arial"/>
                        <a:buChar char="●"/>
                      </a:pPr>
                      <a:r>
                        <a:rPr lang="en-GB" sz="400" u="none" strike="noStrike" cap="none"/>
                        <a:t>In the countries where it conducts business, TotalEnergies is represented by various regulations and rules, including work regulations and ecological regulations (</a:t>
                      </a:r>
                      <a:r>
                        <a:rPr lang="en-GB" sz="400" u="none" strike="noStrike" cap="none">
                          <a:solidFill>
                            <a:srgbClr val="222222"/>
                          </a:solidFill>
                          <a:highlight>
                            <a:srgbClr val="FFFFFF"/>
                          </a:highlight>
                        </a:rPr>
                        <a:t>Haapanen </a:t>
                      </a:r>
                      <a:r>
                        <a:rPr lang="en-GB" sz="400" i="1" u="none" strike="noStrike" cap="none">
                          <a:solidFill>
                            <a:srgbClr val="222222"/>
                          </a:solidFill>
                          <a:highlight>
                            <a:srgbClr val="FFFFFF"/>
                          </a:highlight>
                        </a:rPr>
                        <a:t>et al., </a:t>
                      </a:r>
                      <a:r>
                        <a:rPr lang="en-GB" sz="400" u="none" strike="noStrike" cap="none">
                          <a:solidFill>
                            <a:srgbClr val="222222"/>
                          </a:solidFill>
                          <a:highlight>
                            <a:srgbClr val="FFFFFF"/>
                          </a:highlight>
                        </a:rPr>
                        <a:t>2019)</a:t>
                      </a:r>
                      <a:r>
                        <a:rPr lang="en-GB" sz="400" u="none" strike="noStrike" cap="none"/>
                        <a:t>.</a:t>
                      </a:r>
                      <a:endParaRPr sz="400" u="none" strike="noStrike" cap="none"/>
                    </a:p>
                    <a:p>
                      <a:pPr marL="457200" marR="0" lvl="0" indent="-254000" algn="just" rtl="0">
                        <a:lnSpc>
                          <a:spcPct val="150000"/>
                        </a:lnSpc>
                        <a:spcBef>
                          <a:spcPts val="0"/>
                        </a:spcBef>
                        <a:spcAft>
                          <a:spcPts val="0"/>
                        </a:spcAft>
                        <a:buClr>
                          <a:srgbClr val="000000"/>
                        </a:buClr>
                        <a:buSzPts val="400"/>
                        <a:buFont typeface="Arial"/>
                        <a:buChar char="●"/>
                      </a:pPr>
                      <a:r>
                        <a:rPr lang="en-GB" sz="400" u="none" strike="noStrike" cap="none"/>
                        <a:t>Also, the business faces legitimate troubles like claims and investigations into security and ecological issues.</a:t>
                      </a:r>
                      <a:endParaRPr sz="400" u="none" strike="noStrike" cap="none"/>
                    </a:p>
                    <a:p>
                      <a:pPr marL="0" marR="0" lvl="0" indent="0" algn="just" rtl="0">
                        <a:lnSpc>
                          <a:spcPct val="150000"/>
                        </a:lnSpc>
                        <a:spcBef>
                          <a:spcPts val="0"/>
                        </a:spcBef>
                        <a:spcAft>
                          <a:spcPts val="0"/>
                        </a:spcAft>
                        <a:buClr>
                          <a:srgbClr val="000000"/>
                        </a:buClr>
                        <a:buSzPts val="400"/>
                        <a:buFont typeface="Arial"/>
                        <a:buNone/>
                      </a:pPr>
                      <a:endParaRPr sz="400" u="none" strike="noStrike" cap="none"/>
                    </a:p>
                  </a:txBody>
                  <a:tcPr marL="63500" marR="63500" marT="63500" marB="63500">
                    <a:solidFill>
                      <a:srgbClr val="F4CCCC"/>
                    </a:solidFill>
                  </a:tcPr>
                </a:tc>
                <a:extLst>
                  <a:ext uri="{0D108BD9-81ED-4DB2-BD59-A6C34878D82A}">
                    <a16:rowId xmlns:a16="http://schemas.microsoft.com/office/drawing/2014/main" val="10005"/>
                  </a:ext>
                </a:extLst>
              </a:tr>
              <a:tr h="561600">
                <a:tc>
                  <a:txBody>
                    <a:bodyPr/>
                    <a:lstStyle/>
                    <a:p>
                      <a:pPr marL="0" marR="0" lvl="0" indent="0" algn="just" rtl="0">
                        <a:lnSpc>
                          <a:spcPct val="150000"/>
                        </a:lnSpc>
                        <a:spcBef>
                          <a:spcPts val="0"/>
                        </a:spcBef>
                        <a:spcAft>
                          <a:spcPts val="0"/>
                        </a:spcAft>
                        <a:buClr>
                          <a:srgbClr val="000000"/>
                        </a:buClr>
                        <a:buSzPts val="400"/>
                        <a:buFont typeface="Arial"/>
                        <a:buNone/>
                      </a:pPr>
                      <a:r>
                        <a:rPr lang="en-GB" sz="400" u="none" strike="noStrike" cap="none"/>
                        <a:t>Environmental </a:t>
                      </a:r>
                      <a:endParaRPr sz="400" u="none" strike="noStrike" cap="none"/>
                    </a:p>
                  </a:txBody>
                  <a:tcPr marL="63500" marR="63500" marT="63500" marB="63500">
                    <a:solidFill>
                      <a:srgbClr val="EA9999"/>
                    </a:solidFill>
                  </a:tcPr>
                </a:tc>
                <a:tc>
                  <a:txBody>
                    <a:bodyPr/>
                    <a:lstStyle/>
                    <a:p>
                      <a:pPr marL="457200" marR="0" lvl="0" indent="-254000" algn="just" rtl="0">
                        <a:lnSpc>
                          <a:spcPct val="150000"/>
                        </a:lnSpc>
                        <a:spcBef>
                          <a:spcPts val="0"/>
                        </a:spcBef>
                        <a:spcAft>
                          <a:spcPts val="0"/>
                        </a:spcAft>
                        <a:buClr>
                          <a:srgbClr val="000000"/>
                        </a:buClr>
                        <a:buSzPts val="400"/>
                        <a:buFont typeface="Arial"/>
                        <a:buChar char="●"/>
                      </a:pPr>
                      <a:r>
                        <a:rPr lang="en-GB" sz="400" u="none" strike="noStrike" cap="none"/>
                        <a:t>The operations of CNPC may have a major negative effect on the environment, including air and water pollution and greenhouse gas emissions.</a:t>
                      </a:r>
                      <a:endParaRPr sz="400" u="none" strike="noStrike" cap="none"/>
                    </a:p>
                    <a:p>
                      <a:pPr marL="457200" marR="0" lvl="0" indent="-254000" algn="just" rtl="0">
                        <a:lnSpc>
                          <a:spcPct val="150000"/>
                        </a:lnSpc>
                        <a:spcBef>
                          <a:spcPts val="0"/>
                        </a:spcBef>
                        <a:spcAft>
                          <a:spcPts val="0"/>
                        </a:spcAft>
                        <a:buClr>
                          <a:srgbClr val="000000"/>
                        </a:buClr>
                        <a:buSzPts val="400"/>
                        <a:buFont typeface="Arial"/>
                        <a:buChar char="●"/>
                      </a:pPr>
                      <a:r>
                        <a:rPr lang="en-GB" sz="400" u="none" strike="noStrike" cap="none"/>
                        <a:t>Through investments in more environmentally friendly technologies and better environmental management techniques, CNPC has worked to lessen its effect on the environment.</a:t>
                      </a:r>
                      <a:endParaRPr sz="400" u="none" strike="noStrike" cap="none"/>
                    </a:p>
                    <a:p>
                      <a:pPr marL="0" marR="0" lvl="0" indent="0" algn="just" rtl="0">
                        <a:lnSpc>
                          <a:spcPct val="150000"/>
                        </a:lnSpc>
                        <a:spcBef>
                          <a:spcPts val="0"/>
                        </a:spcBef>
                        <a:spcAft>
                          <a:spcPts val="0"/>
                        </a:spcAft>
                        <a:buClr>
                          <a:srgbClr val="000000"/>
                        </a:buClr>
                        <a:buSzPts val="400"/>
                        <a:buFont typeface="Arial"/>
                        <a:buNone/>
                      </a:pPr>
                      <a:endParaRPr sz="400" u="none" strike="noStrike" cap="none"/>
                    </a:p>
                  </a:txBody>
                  <a:tcPr marL="63500" marR="63500" marT="63500" marB="63500">
                    <a:solidFill>
                      <a:srgbClr val="F4CCCC"/>
                    </a:solidFill>
                  </a:tcPr>
                </a:tc>
                <a:tc>
                  <a:txBody>
                    <a:bodyPr/>
                    <a:lstStyle/>
                    <a:p>
                      <a:pPr marL="457200" marR="0" lvl="0" indent="-254000" algn="just" rtl="0">
                        <a:lnSpc>
                          <a:spcPct val="150000"/>
                        </a:lnSpc>
                        <a:spcBef>
                          <a:spcPts val="0"/>
                        </a:spcBef>
                        <a:spcAft>
                          <a:spcPts val="0"/>
                        </a:spcAft>
                        <a:buClr>
                          <a:srgbClr val="000000"/>
                        </a:buClr>
                        <a:buSzPts val="400"/>
                        <a:buFont typeface="Arial"/>
                        <a:buChar char="●"/>
                      </a:pPr>
                      <a:r>
                        <a:rPr lang="en-GB" sz="400" u="none" strike="noStrike" cap="none" dirty="0" err="1"/>
                        <a:t>TotalEnergies</a:t>
                      </a:r>
                      <a:r>
                        <a:rPr lang="en-GB" sz="400" u="none" strike="noStrike" cap="none" dirty="0"/>
                        <a:t> is interested in clean creation strategies and sustainable power sources with the end goal to decrease its negative natural impact (</a:t>
                      </a:r>
                      <a:r>
                        <a:rPr lang="en-GB" sz="400" u="none" strike="noStrike" cap="none" dirty="0">
                          <a:solidFill>
                            <a:srgbClr val="222222"/>
                          </a:solidFill>
                          <a:highlight>
                            <a:srgbClr val="FFFFFF"/>
                          </a:highlight>
                        </a:rPr>
                        <a:t>Liu </a:t>
                      </a:r>
                      <a:r>
                        <a:rPr lang="en-GB" sz="400" i="1" u="none" strike="noStrike" cap="none" dirty="0">
                          <a:solidFill>
                            <a:srgbClr val="222222"/>
                          </a:solidFill>
                          <a:highlight>
                            <a:srgbClr val="FFFFFF"/>
                          </a:highlight>
                        </a:rPr>
                        <a:t>et al.,</a:t>
                      </a:r>
                      <a:r>
                        <a:rPr lang="en-GB" sz="400" u="none" strike="noStrike" cap="none" dirty="0">
                          <a:solidFill>
                            <a:srgbClr val="222222"/>
                          </a:solidFill>
                          <a:highlight>
                            <a:srgbClr val="FFFFFF"/>
                          </a:highlight>
                        </a:rPr>
                        <a:t> 2021)</a:t>
                      </a:r>
                      <a:r>
                        <a:rPr lang="en-GB" sz="400" u="none" strike="noStrike" cap="none" dirty="0"/>
                        <a:t>. Moreover, the business should maintain rules and particulars to reduce its impact on the climate, like bringing down emanations and limiting the impacts of oil slicks.</a:t>
                      </a:r>
                      <a:endParaRPr sz="400" u="none" strike="noStrike" cap="none" dirty="0"/>
                    </a:p>
                    <a:p>
                      <a:pPr marL="0" marR="0" lvl="0" indent="0" algn="just" rtl="0">
                        <a:lnSpc>
                          <a:spcPct val="150000"/>
                        </a:lnSpc>
                        <a:spcBef>
                          <a:spcPts val="0"/>
                        </a:spcBef>
                        <a:spcAft>
                          <a:spcPts val="0"/>
                        </a:spcAft>
                        <a:buClr>
                          <a:srgbClr val="000000"/>
                        </a:buClr>
                        <a:buSzPts val="400"/>
                        <a:buFont typeface="Arial"/>
                        <a:buNone/>
                      </a:pPr>
                      <a:endParaRPr sz="400" u="none" strike="noStrike" cap="none" dirty="0"/>
                    </a:p>
                  </a:txBody>
                  <a:tcPr marL="63500" marR="63500" marT="63500" marB="63500">
                    <a:solidFill>
                      <a:srgbClr val="F4CCCC"/>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a:t>Neo-institutional theory and Theory of isomorphism</a:t>
            </a:r>
            <a:endParaRPr b="1"/>
          </a:p>
        </p:txBody>
      </p:sp>
      <p:sp>
        <p:nvSpPr>
          <p:cNvPr id="98" name="Google Shape;98;p19"/>
          <p:cNvSpPr txBox="1">
            <a:spLocks noGrp="1"/>
          </p:cNvSpPr>
          <p:nvPr>
            <p:ph type="body" idx="1"/>
          </p:nvPr>
        </p:nvSpPr>
        <p:spPr>
          <a:xfrm>
            <a:off x="623400" y="1017725"/>
            <a:ext cx="4147200" cy="2038500"/>
          </a:xfrm>
          <a:prstGeom prst="rect">
            <a:avLst/>
          </a:prstGeom>
          <a:solidFill>
            <a:srgbClr val="F4CCCC"/>
          </a:solidFill>
        </p:spPr>
        <p:txBody>
          <a:bodyPr spcFirstLastPara="1" wrap="square" lIns="91425" tIns="91425" rIns="91425" bIns="91425" anchor="t" anchorCtr="0">
            <a:normAutofit/>
          </a:bodyPr>
          <a:lstStyle/>
          <a:p>
            <a:pPr marL="0" lvl="0" indent="0" algn="ctr" rtl="0">
              <a:lnSpc>
                <a:spcPct val="115000"/>
              </a:lnSpc>
              <a:spcBef>
                <a:spcPts val="0"/>
              </a:spcBef>
              <a:spcAft>
                <a:spcPts val="0"/>
              </a:spcAft>
              <a:buNone/>
            </a:pPr>
            <a:r>
              <a:rPr lang="en-GB" sz="1400" b="1"/>
              <a:t>Neo-institutional theory</a:t>
            </a:r>
            <a:endParaRPr sz="1400" b="1"/>
          </a:p>
          <a:p>
            <a:pPr marL="457200" lvl="0" indent="-317500" algn="just" rtl="0">
              <a:lnSpc>
                <a:spcPct val="115000"/>
              </a:lnSpc>
              <a:spcBef>
                <a:spcPts val="0"/>
              </a:spcBef>
              <a:spcAft>
                <a:spcPts val="0"/>
              </a:spcAft>
              <a:buSzPts val="1400"/>
              <a:buChar char="●"/>
            </a:pPr>
            <a:r>
              <a:rPr lang="en-GB" sz="1400"/>
              <a:t>CNPC and Total Energies will be beneficial if they follow the theory</a:t>
            </a:r>
            <a:endParaRPr sz="1400"/>
          </a:p>
          <a:p>
            <a:pPr marL="457200" lvl="0" indent="-317500" algn="just" rtl="0">
              <a:lnSpc>
                <a:spcPct val="115000"/>
              </a:lnSpc>
              <a:spcBef>
                <a:spcPts val="0"/>
              </a:spcBef>
              <a:spcAft>
                <a:spcPts val="0"/>
              </a:spcAft>
              <a:buSzPts val="1400"/>
              <a:buChar char="●"/>
            </a:pPr>
            <a:r>
              <a:rPr lang="en-GB" sz="1400"/>
              <a:t>This theory will also help those organisations to identify both the social and environmental aspects as well as fulfiling them in all possible ways</a:t>
            </a:r>
            <a:endParaRPr sz="1400"/>
          </a:p>
        </p:txBody>
      </p:sp>
      <p:sp>
        <p:nvSpPr>
          <p:cNvPr id="99" name="Google Shape;99;p19"/>
          <p:cNvSpPr txBox="1"/>
          <p:nvPr/>
        </p:nvSpPr>
        <p:spPr>
          <a:xfrm>
            <a:off x="4999882" y="2815211"/>
            <a:ext cx="3628500" cy="1743300"/>
          </a:xfrm>
          <a:prstGeom prst="rect">
            <a:avLst/>
          </a:prstGeom>
          <a:solidFill>
            <a:srgbClr val="FCE5CD"/>
          </a:solidFill>
          <a:ln>
            <a:noFill/>
          </a:ln>
        </p:spPr>
        <p:txBody>
          <a:bodyPr spcFirstLastPara="1" wrap="square" lIns="91425" tIns="91425" rIns="91425" bIns="91425" anchor="t" anchorCtr="0">
            <a:spAutoFit/>
          </a:bodyPr>
          <a:lstStyle/>
          <a:p>
            <a:pPr marL="457200" lvl="0" indent="0" algn="ctr" rtl="0">
              <a:lnSpc>
                <a:spcPct val="115000"/>
              </a:lnSpc>
              <a:spcBef>
                <a:spcPts val="0"/>
              </a:spcBef>
              <a:spcAft>
                <a:spcPts val="0"/>
              </a:spcAft>
              <a:buNone/>
            </a:pPr>
            <a:r>
              <a:rPr lang="en-GB" sz="1000" b="1"/>
              <a:t>Theory of isomorphism</a:t>
            </a:r>
            <a:endParaRPr sz="1000" b="1"/>
          </a:p>
          <a:p>
            <a:pPr marL="457200" lvl="0" indent="-292100" algn="just" rtl="0">
              <a:lnSpc>
                <a:spcPct val="115000"/>
              </a:lnSpc>
              <a:spcBef>
                <a:spcPts val="0"/>
              </a:spcBef>
              <a:spcAft>
                <a:spcPts val="0"/>
              </a:spcAft>
              <a:buClr>
                <a:srgbClr val="FF0000"/>
              </a:buClr>
              <a:buSzPts val="1000"/>
              <a:buChar char="●"/>
            </a:pPr>
            <a:r>
              <a:rPr lang="en-GB" sz="1000">
                <a:solidFill>
                  <a:srgbClr val="FF0000"/>
                </a:solidFill>
              </a:rPr>
              <a:t>DiMaggio and Powell developed a theory in 1991 on the concept of isomorphism to explain the homogeneous workforce of an organisation (Aksom and Tymchenko, 2020).</a:t>
            </a:r>
            <a:endParaRPr sz="1000">
              <a:solidFill>
                <a:srgbClr val="FF0000"/>
              </a:solidFill>
            </a:endParaRPr>
          </a:p>
          <a:p>
            <a:pPr marL="457200" lvl="0" indent="-292100" algn="just" rtl="0">
              <a:lnSpc>
                <a:spcPct val="115000"/>
              </a:lnSpc>
              <a:spcBef>
                <a:spcPts val="0"/>
              </a:spcBef>
              <a:spcAft>
                <a:spcPts val="0"/>
              </a:spcAft>
              <a:buClr>
                <a:srgbClr val="FF0000"/>
              </a:buClr>
              <a:buSzPts val="1000"/>
              <a:buChar char="●"/>
            </a:pPr>
            <a:r>
              <a:rPr lang="en-GB" sz="1000">
                <a:solidFill>
                  <a:srgbClr val="FF0000"/>
                </a:solidFill>
              </a:rPr>
              <a:t>Implementing this framework, both the companies CNPC and TotalEnergies will run their internal operations as well as other necessary activities within their business</a:t>
            </a:r>
            <a:endParaRPr sz="1000">
              <a:solidFill>
                <a:srgbClr val="FF0000"/>
              </a:solidFill>
            </a:endParaRPr>
          </a:p>
        </p:txBody>
      </p:sp>
      <p:pic>
        <p:nvPicPr>
          <p:cNvPr id="100" name="Google Shape;100;p19"/>
          <p:cNvPicPr preferRelativeResize="0"/>
          <p:nvPr/>
        </p:nvPicPr>
        <p:blipFill>
          <a:blip r:embed="rId3">
            <a:alphaModFix/>
          </a:blip>
          <a:stretch>
            <a:fillRect/>
          </a:stretch>
        </p:blipFill>
        <p:spPr>
          <a:xfrm>
            <a:off x="623400" y="3056225"/>
            <a:ext cx="4147200" cy="1502275"/>
          </a:xfrm>
          <a:prstGeom prst="rect">
            <a:avLst/>
          </a:prstGeom>
          <a:noFill/>
          <a:ln>
            <a:noFill/>
          </a:ln>
        </p:spPr>
      </p:pic>
      <p:pic>
        <p:nvPicPr>
          <p:cNvPr id="101" name="Google Shape;101;p19"/>
          <p:cNvPicPr preferRelativeResize="0"/>
          <p:nvPr/>
        </p:nvPicPr>
        <p:blipFill>
          <a:blip r:embed="rId4">
            <a:alphaModFix/>
          </a:blip>
          <a:stretch>
            <a:fillRect/>
          </a:stretch>
        </p:blipFill>
        <p:spPr>
          <a:xfrm>
            <a:off x="4999875" y="1017725"/>
            <a:ext cx="3671150" cy="19145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0"/>
          <p:cNvSpPr txBox="1">
            <a:spLocks noGrp="1"/>
          </p:cNvSpPr>
          <p:nvPr>
            <p:ph type="title"/>
          </p:nvPr>
        </p:nvSpPr>
        <p:spPr>
          <a:xfrm>
            <a:off x="593900" y="445025"/>
            <a:ext cx="74967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ct val="76744"/>
              <a:buFont typeface="Arial"/>
              <a:buNone/>
            </a:pPr>
            <a:r>
              <a:rPr lang="en-GB" sz="1433" b="1"/>
              <a:t>Discuss the role of IHRM in implementing effective mergers and acquisitions at the pre-merger and post-merger stages</a:t>
            </a:r>
            <a:endParaRPr sz="1433" b="1"/>
          </a:p>
          <a:p>
            <a:pPr marL="0" lvl="0" indent="0" algn="l" rtl="0">
              <a:lnSpc>
                <a:spcPct val="100000"/>
              </a:lnSpc>
              <a:spcBef>
                <a:spcPts val="0"/>
              </a:spcBef>
              <a:spcAft>
                <a:spcPts val="0"/>
              </a:spcAft>
              <a:buSzPct val="111111"/>
              <a:buNone/>
            </a:pPr>
            <a:endParaRPr/>
          </a:p>
        </p:txBody>
      </p:sp>
      <p:sp>
        <p:nvSpPr>
          <p:cNvPr id="107" name="Google Shape;107;p20"/>
          <p:cNvSpPr txBox="1">
            <a:spLocks noGrp="1"/>
          </p:cNvSpPr>
          <p:nvPr>
            <p:ph type="body" idx="1"/>
          </p:nvPr>
        </p:nvSpPr>
        <p:spPr>
          <a:xfrm>
            <a:off x="3148850" y="1062825"/>
            <a:ext cx="5326200" cy="3679500"/>
          </a:xfrm>
          <a:prstGeom prst="rect">
            <a:avLst/>
          </a:prstGeom>
          <a:noFill/>
          <a:ln>
            <a:noFill/>
          </a:ln>
        </p:spPr>
        <p:txBody>
          <a:bodyPr spcFirstLastPara="1" wrap="square" lIns="91425" tIns="91425" rIns="91425" bIns="91425" anchor="t" anchorCtr="0">
            <a:noAutofit/>
          </a:bodyPr>
          <a:lstStyle/>
          <a:p>
            <a:pPr marL="0" lvl="0" indent="0" algn="just" rtl="0">
              <a:lnSpc>
                <a:spcPct val="140000"/>
              </a:lnSpc>
              <a:spcBef>
                <a:spcPts val="0"/>
              </a:spcBef>
              <a:spcAft>
                <a:spcPts val="0"/>
              </a:spcAft>
              <a:buClr>
                <a:schemeClr val="dk1"/>
              </a:buClr>
              <a:buSzPts val="935"/>
              <a:buFont typeface="Arial"/>
              <a:buNone/>
            </a:pPr>
            <a:r>
              <a:rPr lang="en-GB" sz="1035" b="1">
                <a:solidFill>
                  <a:schemeClr val="dk1"/>
                </a:solidFill>
              </a:rPr>
              <a:t>Pre-merger stages:</a:t>
            </a:r>
            <a:endParaRPr sz="1035">
              <a:solidFill>
                <a:schemeClr val="dk1"/>
              </a:solidFill>
            </a:endParaRPr>
          </a:p>
          <a:p>
            <a:pPr marL="457200" lvl="0" indent="-294322" algn="just" rtl="0">
              <a:lnSpc>
                <a:spcPct val="140000"/>
              </a:lnSpc>
              <a:spcBef>
                <a:spcPts val="0"/>
              </a:spcBef>
              <a:spcAft>
                <a:spcPts val="0"/>
              </a:spcAft>
              <a:buClr>
                <a:schemeClr val="dk1"/>
              </a:buClr>
              <a:buSzPts val="1035"/>
              <a:buAutoNum type="arabicPeriod"/>
            </a:pPr>
            <a:r>
              <a:rPr lang="en-GB" sz="1035">
                <a:solidFill>
                  <a:schemeClr val="dk1"/>
                </a:solidFill>
              </a:rPr>
              <a:t>IHRM can help with directing a social expected level of effort examination of the two organizations to figure out how their societies, values, and perspectives look into (</a:t>
            </a:r>
            <a:r>
              <a:rPr lang="en-GB" sz="1035">
                <a:solidFill>
                  <a:srgbClr val="222222"/>
                </a:solidFill>
                <a:highlight>
                  <a:srgbClr val="FFFFFF"/>
                </a:highlight>
              </a:rPr>
              <a:t>Casanova, and Miroux, 2022)</a:t>
            </a:r>
            <a:r>
              <a:rPr lang="en-GB" sz="1035">
                <a:solidFill>
                  <a:schemeClr val="dk1"/>
                </a:solidFill>
              </a:rPr>
              <a:t>. This information can be utilized to foster an incorporation methodology that praises the social assortment of the two organizations and produces a shared objective.</a:t>
            </a:r>
            <a:endParaRPr sz="1035">
              <a:solidFill>
                <a:schemeClr val="dk1"/>
              </a:solidFill>
            </a:endParaRPr>
          </a:p>
          <a:p>
            <a:pPr marL="0" lvl="0" indent="0" algn="just" rtl="0">
              <a:lnSpc>
                <a:spcPct val="140000"/>
              </a:lnSpc>
              <a:spcBef>
                <a:spcPts val="0"/>
              </a:spcBef>
              <a:spcAft>
                <a:spcPts val="0"/>
              </a:spcAft>
              <a:buSzPts val="1800"/>
              <a:buNone/>
            </a:pPr>
            <a:r>
              <a:rPr lang="en-GB" sz="1035" b="1">
                <a:solidFill>
                  <a:schemeClr val="dk1"/>
                </a:solidFill>
              </a:rPr>
              <a:t>Post-merger stage:</a:t>
            </a:r>
            <a:endParaRPr sz="1035" b="1">
              <a:solidFill>
                <a:schemeClr val="dk1"/>
              </a:solidFill>
            </a:endParaRPr>
          </a:p>
          <a:p>
            <a:pPr marL="457200" lvl="0" indent="-294322" algn="just" rtl="0">
              <a:lnSpc>
                <a:spcPct val="140000"/>
              </a:lnSpc>
              <a:spcBef>
                <a:spcPts val="0"/>
              </a:spcBef>
              <a:spcAft>
                <a:spcPts val="0"/>
              </a:spcAft>
              <a:buClr>
                <a:schemeClr val="dk1"/>
              </a:buClr>
              <a:buSzPts val="1035"/>
              <a:buAutoNum type="arabicPeriod"/>
            </a:pPr>
            <a:r>
              <a:rPr lang="en-GB" sz="1035">
                <a:solidFill>
                  <a:schemeClr val="dk1"/>
                </a:solidFill>
              </a:rPr>
              <a:t>Mix of HR Strategies and Practices: IHRM can help with organizing the two organizations' HR strategies and methods to foster a brought-together methodology to faculty organization. This might include organizing pay and advantages, execution assessment, vocation development, and preparation and advancement.</a:t>
            </a:r>
            <a:endParaRPr sz="1035">
              <a:solidFill>
                <a:schemeClr val="dk1"/>
              </a:solidFill>
            </a:endParaRPr>
          </a:p>
          <a:p>
            <a:pPr marL="457200" lvl="0" indent="-294322" algn="just" rtl="0">
              <a:lnSpc>
                <a:spcPct val="140000"/>
              </a:lnSpc>
              <a:spcBef>
                <a:spcPts val="0"/>
              </a:spcBef>
              <a:spcAft>
                <a:spcPts val="0"/>
              </a:spcAft>
              <a:buClr>
                <a:schemeClr val="dk1"/>
              </a:buClr>
              <a:buSzPts val="1035"/>
              <a:buAutoNum type="arabicPeriod"/>
            </a:pPr>
            <a:r>
              <a:rPr lang="en-GB" sz="1035">
                <a:solidFill>
                  <a:schemeClr val="dk1"/>
                </a:solidFill>
              </a:rPr>
              <a:t>Multifaceted Preparation: IHRM can give laborers diverse preparation to assist them with grasping the varieties in the way of life, values, and convictions of the two organizations (</a:t>
            </a:r>
            <a:r>
              <a:rPr lang="en-GB" sz="1035">
                <a:solidFill>
                  <a:srgbClr val="222222"/>
                </a:solidFill>
                <a:highlight>
                  <a:srgbClr val="FFFFFF"/>
                </a:highlight>
              </a:rPr>
              <a:t>Pichonnat, 2023)</a:t>
            </a:r>
            <a:r>
              <a:rPr lang="en-GB" sz="1035">
                <a:solidFill>
                  <a:schemeClr val="dk1"/>
                </a:solidFill>
              </a:rPr>
              <a:t>. This can encourage social resistance and awareness while decreasing social conflicts.</a:t>
            </a:r>
            <a:endParaRPr sz="1035">
              <a:solidFill>
                <a:schemeClr val="dk1"/>
              </a:solidFill>
            </a:endParaRPr>
          </a:p>
          <a:p>
            <a:pPr marL="0" lvl="0" indent="0" algn="l" rtl="0">
              <a:lnSpc>
                <a:spcPct val="105000"/>
              </a:lnSpc>
              <a:spcBef>
                <a:spcPts val="0"/>
              </a:spcBef>
              <a:spcAft>
                <a:spcPts val="1200"/>
              </a:spcAft>
              <a:buSzPts val="1800"/>
              <a:buNone/>
            </a:pPr>
            <a:endParaRPr sz="1629"/>
          </a:p>
        </p:txBody>
      </p:sp>
      <p:pic>
        <p:nvPicPr>
          <p:cNvPr id="108" name="Google Shape;108;p20"/>
          <p:cNvPicPr preferRelativeResize="0"/>
          <p:nvPr/>
        </p:nvPicPr>
        <p:blipFill rotWithShape="1">
          <a:blip r:embed="rId3">
            <a:alphaModFix/>
          </a:blip>
          <a:srcRect/>
          <a:stretch/>
        </p:blipFill>
        <p:spPr>
          <a:xfrm>
            <a:off x="769642" y="1739188"/>
            <a:ext cx="1951170" cy="1665101"/>
          </a:xfrm>
          <a:prstGeom prst="rect">
            <a:avLst/>
          </a:prstGeom>
          <a:solidFill>
            <a:srgbClr val="ECECEC"/>
          </a:solidFill>
          <a:ln w="190500" cap="sq" cmpd="sng">
            <a:solidFill>
              <a:srgbClr val="FFFFFF"/>
            </a:solidFill>
            <a:prstDash val="solid"/>
            <a:miter lim="800000"/>
            <a:headEnd type="none" w="sm" len="sm"/>
            <a:tailEnd type="none" w="sm" len="sm"/>
          </a:ln>
          <a:effectLst>
            <a:outerShdw blurRad="65000" dist="50800" dir="12900000" kx="195000" ky="145000" algn="tl" rotWithShape="0">
              <a:srgbClr val="000000">
                <a:alpha val="29411"/>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t>Planning and Recruitment strategies of IHRM in China </a:t>
            </a:r>
            <a:endParaRPr sz="1800" b="1"/>
          </a:p>
          <a:p>
            <a:pPr marL="0" lvl="0" indent="0" algn="ctr" rtl="0">
              <a:lnSpc>
                <a:spcPct val="100000"/>
              </a:lnSpc>
              <a:spcBef>
                <a:spcPts val="0"/>
              </a:spcBef>
              <a:spcAft>
                <a:spcPts val="0"/>
              </a:spcAft>
              <a:buSzPts val="2800"/>
              <a:buNone/>
            </a:pPr>
            <a:endParaRPr/>
          </a:p>
        </p:txBody>
      </p:sp>
      <p:sp>
        <p:nvSpPr>
          <p:cNvPr id="114" name="Google Shape;114;p21"/>
          <p:cNvSpPr txBox="1">
            <a:spLocks noGrp="1"/>
          </p:cNvSpPr>
          <p:nvPr>
            <p:ph type="body" idx="1"/>
          </p:nvPr>
        </p:nvSpPr>
        <p:spPr>
          <a:xfrm>
            <a:off x="311700" y="1152475"/>
            <a:ext cx="7998300" cy="3416400"/>
          </a:xfrm>
          <a:prstGeom prst="rect">
            <a:avLst/>
          </a:prstGeom>
          <a:noFill/>
          <a:ln>
            <a:noFill/>
          </a:ln>
        </p:spPr>
        <p:txBody>
          <a:bodyPr spcFirstLastPara="1" wrap="square" lIns="91425" tIns="91425" rIns="91425" bIns="91425" anchor="t" anchorCtr="0">
            <a:normAutofit/>
          </a:bodyPr>
          <a:lstStyle/>
          <a:p>
            <a:pPr marL="457200" lvl="0" indent="-298450" algn="just" rtl="0">
              <a:lnSpc>
                <a:spcPct val="150000"/>
              </a:lnSpc>
              <a:spcBef>
                <a:spcPts val="0"/>
              </a:spcBef>
              <a:spcAft>
                <a:spcPts val="0"/>
              </a:spcAft>
              <a:buClr>
                <a:schemeClr val="dk1"/>
              </a:buClr>
              <a:buSzPts val="1100"/>
              <a:buAutoNum type="arabicPeriod"/>
            </a:pPr>
            <a:r>
              <a:rPr lang="en-GB" sz="1100">
                <a:solidFill>
                  <a:schemeClr val="dk1"/>
                </a:solidFill>
              </a:rPr>
              <a:t>Arranging the labor force: In China, the productive human asset of the board is fundamental. The association's present and future necessities, as well as the vital ranges of abilities, skills, and experience of the labor force, should be dissected by IHRM. A guide for recruiting, preparing, and keeping laborers can be given by labor force arranging, which can likewise help with distinguishing any labor force holes.</a:t>
            </a:r>
            <a:endParaRPr sz="1100">
              <a:solidFill>
                <a:schemeClr val="dk1"/>
              </a:solidFill>
            </a:endParaRPr>
          </a:p>
          <a:p>
            <a:pPr marL="457200" lvl="0" indent="-298450" algn="just" rtl="0">
              <a:lnSpc>
                <a:spcPct val="150000"/>
              </a:lnSpc>
              <a:spcBef>
                <a:spcPts val="0"/>
              </a:spcBef>
              <a:spcAft>
                <a:spcPts val="0"/>
              </a:spcAft>
              <a:buClr>
                <a:schemeClr val="dk1"/>
              </a:buClr>
              <a:buSzPts val="1100"/>
              <a:buAutoNum type="arabicPeriod"/>
            </a:pPr>
            <a:r>
              <a:rPr lang="en-GB" sz="1100">
                <a:solidFill>
                  <a:schemeClr val="dk1"/>
                </a:solidFill>
              </a:rPr>
              <a:t>Worker Procurement: In China, one of the most urgent IHRM undertakings is enrollment. IHRM should formulate a careful work methodology that attracts, picks, and keeps the best competitors (</a:t>
            </a:r>
            <a:r>
              <a:rPr lang="en-GB" sz="1100">
                <a:solidFill>
                  <a:srgbClr val="222222"/>
                </a:solidFill>
                <a:highlight>
                  <a:srgbClr val="FFFFFF"/>
                </a:highlight>
              </a:rPr>
              <a:t>Wanasinghe </a:t>
            </a:r>
            <a:r>
              <a:rPr lang="en-GB" sz="1100" i="1">
                <a:solidFill>
                  <a:srgbClr val="222222"/>
                </a:solidFill>
                <a:highlight>
                  <a:srgbClr val="FFFFFF"/>
                </a:highlight>
              </a:rPr>
              <a:t>et al., </a:t>
            </a:r>
            <a:r>
              <a:rPr lang="en-GB" sz="1100">
                <a:solidFill>
                  <a:srgbClr val="222222"/>
                </a:solidFill>
                <a:highlight>
                  <a:srgbClr val="FFFFFF"/>
                </a:highlight>
              </a:rPr>
              <a:t>2020)</a:t>
            </a:r>
            <a:r>
              <a:rPr lang="en-GB" sz="1100">
                <a:solidFill>
                  <a:schemeClr val="dk1"/>
                </a:solidFill>
              </a:rPr>
              <a:t>. IHRM ought to focus on fostering areas of strength for a brand, participating in friendly selection, and using computerized stages like virtual entertainment to attract the best ability.</a:t>
            </a:r>
            <a:endParaRPr sz="1100">
              <a:solidFill>
                <a:schemeClr val="dk1"/>
              </a:solidFill>
            </a:endParaRPr>
          </a:p>
          <a:p>
            <a:pPr marL="0" lvl="0" indent="0" algn="l" rtl="0">
              <a:lnSpc>
                <a:spcPct val="115000"/>
              </a:lnSpc>
              <a:spcBef>
                <a:spcPts val="0"/>
              </a:spcBef>
              <a:spcAft>
                <a:spcPts val="1200"/>
              </a:spcAft>
              <a:buSzPts val="1800"/>
              <a:buNone/>
            </a:pPr>
            <a:endParaRPr/>
          </a:p>
        </p:txBody>
      </p:sp>
      <p:pic>
        <p:nvPicPr>
          <p:cNvPr id="115" name="Google Shape;115;p21"/>
          <p:cNvPicPr preferRelativeResize="0"/>
          <p:nvPr/>
        </p:nvPicPr>
        <p:blipFill rotWithShape="1">
          <a:blip r:embed="rId3">
            <a:alphaModFix/>
          </a:blip>
          <a:srcRect/>
          <a:stretch/>
        </p:blipFill>
        <p:spPr>
          <a:xfrm>
            <a:off x="1069935" y="3266600"/>
            <a:ext cx="7004117" cy="13022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t>Planning and Recruitment strategies of IHRM in France </a:t>
            </a:r>
            <a:endParaRPr sz="1800" b="1"/>
          </a:p>
          <a:p>
            <a:pPr marL="0" lvl="0" indent="0" algn="ctr" rtl="0">
              <a:lnSpc>
                <a:spcPct val="100000"/>
              </a:lnSpc>
              <a:spcBef>
                <a:spcPts val="0"/>
              </a:spcBef>
              <a:spcAft>
                <a:spcPts val="0"/>
              </a:spcAft>
              <a:buSzPts val="2800"/>
              <a:buNone/>
            </a:pPr>
            <a:endParaRPr/>
          </a:p>
        </p:txBody>
      </p:sp>
      <p:sp>
        <p:nvSpPr>
          <p:cNvPr id="121" name="Google Shape;121;p22"/>
          <p:cNvSpPr txBox="1">
            <a:spLocks noGrp="1"/>
          </p:cNvSpPr>
          <p:nvPr>
            <p:ph type="body" idx="1"/>
          </p:nvPr>
        </p:nvSpPr>
        <p:spPr>
          <a:xfrm>
            <a:off x="3796725" y="1130075"/>
            <a:ext cx="4920900" cy="3416400"/>
          </a:xfrm>
          <a:prstGeom prst="rect">
            <a:avLst/>
          </a:prstGeom>
          <a:noFill/>
          <a:ln>
            <a:noFill/>
          </a:ln>
        </p:spPr>
        <p:txBody>
          <a:bodyPr spcFirstLastPara="1" wrap="square" lIns="91425" tIns="91425" rIns="91425" bIns="91425" anchor="t" anchorCtr="0">
            <a:normAutofit fontScale="92500"/>
          </a:bodyPr>
          <a:lstStyle/>
          <a:p>
            <a:pPr marL="457200" lvl="0" indent="-293273" algn="just" rtl="0">
              <a:lnSpc>
                <a:spcPct val="150000"/>
              </a:lnSpc>
              <a:spcBef>
                <a:spcPts val="0"/>
              </a:spcBef>
              <a:spcAft>
                <a:spcPts val="0"/>
              </a:spcAft>
              <a:buClr>
                <a:schemeClr val="dk1"/>
              </a:buClr>
              <a:buSzPct val="100000"/>
              <a:buAutoNum type="arabicPeriod"/>
            </a:pPr>
            <a:r>
              <a:rPr lang="en-GB" sz="1100">
                <a:solidFill>
                  <a:schemeClr val="dk1"/>
                </a:solidFill>
              </a:rPr>
              <a:t>Arranging the labor force: In France, arranging the labor force is fundamental for productive human asset organization. The association's present and future necessities, as well as the vital ranges of abilities, skills, and experience of the labor force, should be broken down by IHRM (</a:t>
            </a:r>
            <a:r>
              <a:rPr lang="en-GB" sz="1100">
                <a:solidFill>
                  <a:srgbClr val="222222"/>
                </a:solidFill>
                <a:highlight>
                  <a:srgbClr val="FFFFFF"/>
                </a:highlight>
              </a:rPr>
              <a:t>Pham, Hoang, and Phan, 2020)</a:t>
            </a:r>
            <a:r>
              <a:rPr lang="en-GB" sz="1100">
                <a:solidFill>
                  <a:schemeClr val="dk1"/>
                </a:solidFill>
              </a:rPr>
              <a:t>. A guide for employing, preparing, and keeping laborers can be given by labor force arranging, which can likewise help with recognizing any labor force holes.</a:t>
            </a:r>
            <a:endParaRPr sz="1100">
              <a:solidFill>
                <a:schemeClr val="dk1"/>
              </a:solidFill>
            </a:endParaRPr>
          </a:p>
          <a:p>
            <a:pPr marL="457200" lvl="0" indent="-293273" algn="just" rtl="0">
              <a:lnSpc>
                <a:spcPct val="150000"/>
              </a:lnSpc>
              <a:spcBef>
                <a:spcPts val="0"/>
              </a:spcBef>
              <a:spcAft>
                <a:spcPts val="0"/>
              </a:spcAft>
              <a:buClr>
                <a:schemeClr val="dk1"/>
              </a:buClr>
              <a:buSzPct val="100000"/>
              <a:buAutoNum type="arabicPeriod"/>
            </a:pPr>
            <a:r>
              <a:rPr lang="en-GB" sz="1100">
                <a:solidFill>
                  <a:schemeClr val="dk1"/>
                </a:solidFill>
              </a:rPr>
              <a:t>Likely procurement: In France, one of the central liabilities of IHRM is enlistment. IHRM should come up with an exhaustive business methodology that attracts, picks, and keeps the best competitors (</a:t>
            </a:r>
            <a:r>
              <a:rPr lang="en-GB" sz="1100">
                <a:solidFill>
                  <a:srgbClr val="222222"/>
                </a:solidFill>
              </a:rPr>
              <a:t>Gibson Smith </a:t>
            </a:r>
            <a:r>
              <a:rPr lang="en-GB" sz="1100" i="1">
                <a:solidFill>
                  <a:srgbClr val="222222"/>
                </a:solidFill>
              </a:rPr>
              <a:t>et al., </a:t>
            </a:r>
            <a:r>
              <a:rPr lang="en-GB" sz="1100">
                <a:solidFill>
                  <a:srgbClr val="222222"/>
                </a:solidFill>
              </a:rPr>
              <a:t>2019)</a:t>
            </a:r>
            <a:r>
              <a:rPr lang="en-GB" sz="1100">
                <a:solidFill>
                  <a:schemeClr val="dk1"/>
                </a:solidFill>
              </a:rPr>
              <a:t>. IHRM ought to focus on fostering serious areas of strength for a brand, using social enlisting, and connecting with expected candidates through proficient organizations to attract the best ability.</a:t>
            </a:r>
            <a:endParaRPr sz="1100">
              <a:solidFill>
                <a:schemeClr val="dk1"/>
              </a:solidFill>
            </a:endParaRPr>
          </a:p>
          <a:p>
            <a:pPr marL="0" lvl="0" indent="0" algn="l" rtl="0">
              <a:lnSpc>
                <a:spcPct val="115000"/>
              </a:lnSpc>
              <a:spcBef>
                <a:spcPts val="0"/>
              </a:spcBef>
              <a:spcAft>
                <a:spcPts val="1200"/>
              </a:spcAft>
              <a:buSzPct val="108107"/>
              <a:buNone/>
            </a:pPr>
            <a:endParaRPr/>
          </a:p>
        </p:txBody>
      </p:sp>
      <p:pic>
        <p:nvPicPr>
          <p:cNvPr id="122" name="Google Shape;122;p22"/>
          <p:cNvPicPr preferRelativeResize="0"/>
          <p:nvPr/>
        </p:nvPicPr>
        <p:blipFill rotWithShape="1">
          <a:blip r:embed="rId3">
            <a:alphaModFix/>
          </a:blip>
          <a:srcRect/>
          <a:stretch/>
        </p:blipFill>
        <p:spPr>
          <a:xfrm>
            <a:off x="712000" y="1253038"/>
            <a:ext cx="3129551" cy="2735025"/>
          </a:xfrm>
          <a:prstGeom prst="rect">
            <a:avLst/>
          </a:prstGeom>
          <a:noFill/>
          <a:ln>
            <a:noFill/>
          </a:ln>
          <a:effectLst>
            <a:outerShdw blurRad="50800" dist="38100" dir="8100000" algn="tr" rotWithShape="0">
              <a:srgbClr val="000000">
                <a:alpha val="40000"/>
              </a:srgbClr>
            </a:outerShdw>
            <a:reflection stA="52000" endA="300" endPos="35000" sy="-100000" algn="bl" rotWithShape="0"/>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t>Recommendations</a:t>
            </a:r>
            <a:endParaRPr sz="1800" b="1"/>
          </a:p>
          <a:p>
            <a:pPr marL="0" lvl="0" indent="0" algn="ctr" rtl="0">
              <a:lnSpc>
                <a:spcPct val="100000"/>
              </a:lnSpc>
              <a:spcBef>
                <a:spcPts val="0"/>
              </a:spcBef>
              <a:spcAft>
                <a:spcPts val="0"/>
              </a:spcAft>
              <a:buSzPts val="2800"/>
              <a:buNone/>
            </a:pPr>
            <a:endParaRPr/>
          </a:p>
        </p:txBody>
      </p:sp>
      <p:sp>
        <p:nvSpPr>
          <p:cNvPr id="128" name="Google Shape;128;p23"/>
          <p:cNvSpPr txBox="1">
            <a:spLocks noGrp="1"/>
          </p:cNvSpPr>
          <p:nvPr>
            <p:ph type="body" idx="1"/>
          </p:nvPr>
        </p:nvSpPr>
        <p:spPr>
          <a:xfrm>
            <a:off x="3864427" y="1186825"/>
            <a:ext cx="4344600" cy="3416400"/>
          </a:xfrm>
          <a:prstGeom prst="rect">
            <a:avLst/>
          </a:prstGeom>
          <a:noFill/>
          <a:ln>
            <a:noFill/>
          </a:ln>
        </p:spPr>
        <p:txBody>
          <a:bodyPr spcFirstLastPara="1" wrap="square" lIns="91425" tIns="91425" rIns="91425" bIns="91425" anchor="t" anchorCtr="0">
            <a:normAutofit fontScale="85000" lnSpcReduction="10000"/>
          </a:bodyPr>
          <a:lstStyle/>
          <a:p>
            <a:pPr marL="457200" lvl="0" indent="-304165" algn="l" rtl="0">
              <a:lnSpc>
                <a:spcPct val="150000"/>
              </a:lnSpc>
              <a:spcBef>
                <a:spcPts val="0"/>
              </a:spcBef>
              <a:spcAft>
                <a:spcPts val="0"/>
              </a:spcAft>
              <a:buClr>
                <a:schemeClr val="dk1"/>
              </a:buClr>
              <a:buSzPct val="100000"/>
              <a:buAutoNum type="arabicPeriod"/>
            </a:pPr>
            <a:r>
              <a:rPr lang="en-GB" sz="1400">
                <a:solidFill>
                  <a:schemeClr val="dk1"/>
                </a:solidFill>
              </a:rPr>
              <a:t>Dissecting the distinctions in culture, regulation, and guideline between the associations that took part in the M&amp;A cycle exhaustively. Through examination, conceivable struggle focuses can be found and systems to determine them can be all the more effortlessly evolved.</a:t>
            </a:r>
            <a:endParaRPr sz="1400">
              <a:solidFill>
                <a:schemeClr val="dk1"/>
              </a:solidFill>
            </a:endParaRPr>
          </a:p>
          <a:p>
            <a:pPr marL="457200" lvl="0" indent="-304165" algn="l" rtl="0">
              <a:lnSpc>
                <a:spcPct val="150000"/>
              </a:lnSpc>
              <a:spcBef>
                <a:spcPts val="0"/>
              </a:spcBef>
              <a:spcAft>
                <a:spcPts val="0"/>
              </a:spcAft>
              <a:buClr>
                <a:schemeClr val="dk1"/>
              </a:buClr>
              <a:buSzPct val="100000"/>
              <a:buAutoNum type="arabicPeriod"/>
            </a:pPr>
            <a:r>
              <a:rPr lang="en-GB" sz="1400">
                <a:solidFill>
                  <a:schemeClr val="dk1"/>
                </a:solidFill>
              </a:rPr>
              <a:t>Making a careful IHRM plan that is in accordance with the expansive business objectives of the associations partaking in the M&amp;A cycle. This plan ought to have a particular arrangement for employing, preparing, and keeping laborers, as well as an arrangement for coordinating various societies.</a:t>
            </a:r>
            <a:endParaRPr sz="1400">
              <a:solidFill>
                <a:schemeClr val="dk1"/>
              </a:solidFill>
            </a:endParaRPr>
          </a:p>
          <a:p>
            <a:pPr marL="0" lvl="0" indent="0" algn="l" rtl="0">
              <a:lnSpc>
                <a:spcPct val="115000"/>
              </a:lnSpc>
              <a:spcBef>
                <a:spcPts val="0"/>
              </a:spcBef>
              <a:spcAft>
                <a:spcPts val="1200"/>
              </a:spcAft>
              <a:buSzPct val="151260"/>
              <a:buNone/>
            </a:pPr>
            <a:endParaRPr sz="1400">
              <a:solidFill>
                <a:schemeClr val="dk1"/>
              </a:solidFill>
            </a:endParaRPr>
          </a:p>
        </p:txBody>
      </p:sp>
      <p:pic>
        <p:nvPicPr>
          <p:cNvPr id="129" name="Google Shape;129;p23"/>
          <p:cNvPicPr preferRelativeResize="0"/>
          <p:nvPr/>
        </p:nvPicPr>
        <p:blipFill rotWithShape="1">
          <a:blip r:embed="rId3">
            <a:alphaModFix/>
          </a:blip>
          <a:srcRect b="7088"/>
          <a:stretch/>
        </p:blipFill>
        <p:spPr>
          <a:xfrm>
            <a:off x="449826" y="1505958"/>
            <a:ext cx="3489441" cy="2247507"/>
          </a:xfrm>
          <a:prstGeom prst="rect">
            <a:avLst/>
          </a:prstGeom>
          <a:noFill/>
          <a:ln>
            <a:noFill/>
          </a:ln>
          <a:effectLst>
            <a:outerShdw blurRad="76200" sy="23000" kx="1200000" algn="br" rotWithShape="0">
              <a:srgbClr val="000000">
                <a:alpha val="20000"/>
              </a:srgbClr>
            </a:outerShdw>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2800"/>
              <a:buNone/>
            </a:pPr>
            <a:r>
              <a:rPr lang="en-GB" sz="1800" b="1">
                <a:latin typeface="Times New Roman"/>
                <a:ea typeface="Times New Roman"/>
                <a:cs typeface="Times New Roman"/>
                <a:sym typeface="Times New Roman"/>
              </a:rPr>
              <a:t>Conclusion </a:t>
            </a:r>
            <a:endParaRPr sz="1800" b="1">
              <a:latin typeface="Times New Roman"/>
              <a:ea typeface="Times New Roman"/>
              <a:cs typeface="Times New Roman"/>
              <a:sym typeface="Times New Roman"/>
            </a:endParaRPr>
          </a:p>
        </p:txBody>
      </p:sp>
      <p:sp>
        <p:nvSpPr>
          <p:cNvPr id="135" name="Google Shape;135;p24"/>
          <p:cNvSpPr txBox="1">
            <a:spLocks noGrp="1"/>
          </p:cNvSpPr>
          <p:nvPr>
            <p:ph type="body" idx="1"/>
          </p:nvPr>
        </p:nvSpPr>
        <p:spPr>
          <a:xfrm>
            <a:off x="508575" y="1094575"/>
            <a:ext cx="4703400" cy="2928900"/>
          </a:xfrm>
          <a:prstGeom prst="rect">
            <a:avLst/>
          </a:prstGeom>
          <a:noFill/>
          <a:ln>
            <a:noFill/>
          </a:ln>
        </p:spPr>
        <p:txBody>
          <a:bodyPr spcFirstLastPara="1" wrap="square" lIns="91425" tIns="91425" rIns="91425" bIns="91425" anchor="t" anchorCtr="0">
            <a:normAutofit fontScale="85000" lnSpcReduction="10000"/>
          </a:bodyPr>
          <a:lstStyle/>
          <a:p>
            <a:pPr marL="0" lvl="0" indent="0" algn="just" rtl="0">
              <a:lnSpc>
                <a:spcPct val="150000"/>
              </a:lnSpc>
              <a:spcBef>
                <a:spcPts val="0"/>
              </a:spcBef>
              <a:spcAft>
                <a:spcPts val="0"/>
              </a:spcAft>
              <a:buClr>
                <a:schemeClr val="dk1"/>
              </a:buClr>
              <a:buSzPct val="100000"/>
              <a:buFont typeface="Arial"/>
              <a:buNone/>
            </a:pPr>
            <a:r>
              <a:rPr lang="en-GB" sz="1100">
                <a:solidFill>
                  <a:schemeClr val="dk1"/>
                </a:solidFill>
              </a:rPr>
              <a:t>All in all, Global Human Asset The executives (IHRM) is significant to the progress of consolidations and acquisitions (M&amp;A) processes, particularly in the space of arranging, enrollment, and social combination (</a:t>
            </a:r>
            <a:r>
              <a:rPr lang="en-GB" sz="1100">
                <a:solidFill>
                  <a:srgbClr val="222222"/>
                </a:solidFill>
              </a:rPr>
              <a:t>Wilton, 2019)</a:t>
            </a:r>
            <a:r>
              <a:rPr lang="en-GB" sz="1100">
                <a:solidFill>
                  <a:schemeClr val="dk1"/>
                </a:solidFill>
              </a:rPr>
              <a:t>. Making a common vision and culture, moving information, abilities, and innovation among organizations, and guaranteeing a consistent labor force joining is completely made conceivable by a successful IHRM procedure.</a:t>
            </a:r>
            <a:endParaRPr sz="1100">
              <a:solidFill>
                <a:schemeClr val="dk1"/>
              </a:solidFill>
            </a:endParaRPr>
          </a:p>
          <a:p>
            <a:pPr marL="0" lvl="0" indent="0" algn="just" rtl="0">
              <a:lnSpc>
                <a:spcPct val="150000"/>
              </a:lnSpc>
              <a:spcBef>
                <a:spcPts val="0"/>
              </a:spcBef>
              <a:spcAft>
                <a:spcPts val="0"/>
              </a:spcAft>
              <a:buClr>
                <a:schemeClr val="dk1"/>
              </a:buClr>
              <a:buSzPct val="100000"/>
              <a:buFont typeface="Arial"/>
              <a:buNone/>
            </a:pPr>
            <a:endParaRPr sz="1100">
              <a:solidFill>
                <a:schemeClr val="dk1"/>
              </a:solidFill>
            </a:endParaRPr>
          </a:p>
          <a:p>
            <a:pPr marL="0" lvl="0" indent="0" algn="just" rtl="0">
              <a:lnSpc>
                <a:spcPct val="150000"/>
              </a:lnSpc>
              <a:spcBef>
                <a:spcPts val="0"/>
              </a:spcBef>
              <a:spcAft>
                <a:spcPts val="0"/>
              </a:spcAft>
              <a:buClr>
                <a:schemeClr val="dk1"/>
              </a:buClr>
              <a:buSzPct val="100000"/>
              <a:buFont typeface="Arial"/>
              <a:buNone/>
            </a:pPr>
            <a:r>
              <a:rPr lang="en-GB" sz="1100">
                <a:solidFill>
                  <a:schemeClr val="dk1"/>
                </a:solidFill>
              </a:rPr>
              <a:t>In any case, given the various issues that should be settled, it is essential to deal with IHRM in M&amp;A processes fundamentally. Social and etymological obstructions, varieties of parents in law and guidelines, and protection from change are a couple of these troubles (</a:t>
            </a:r>
            <a:r>
              <a:rPr lang="en-GB" sz="1100">
                <a:solidFill>
                  <a:srgbClr val="222222"/>
                </a:solidFill>
              </a:rPr>
              <a:t>Storey, 2023)</a:t>
            </a:r>
            <a:r>
              <a:rPr lang="en-GB" sz="1100">
                <a:solidFill>
                  <a:schemeClr val="dk1"/>
                </a:solidFill>
              </a:rPr>
              <a:t>. A basic procedure involves recognizing and resolving these issues as well as planning methodologies that are custom fitted to the specific necessities and setting of the M&amp;A cycle included associations.</a:t>
            </a:r>
            <a:endParaRPr sz="1100">
              <a:solidFill>
                <a:schemeClr val="dk1"/>
              </a:solidFill>
            </a:endParaRPr>
          </a:p>
          <a:p>
            <a:pPr marL="0" lvl="0" indent="0" algn="l" rtl="0">
              <a:lnSpc>
                <a:spcPct val="115000"/>
              </a:lnSpc>
              <a:spcBef>
                <a:spcPts val="0"/>
              </a:spcBef>
              <a:spcAft>
                <a:spcPts val="1200"/>
              </a:spcAft>
              <a:buSzPct val="108107"/>
              <a:buNone/>
            </a:pPr>
            <a:endParaRPr/>
          </a:p>
        </p:txBody>
      </p:sp>
      <p:pic>
        <p:nvPicPr>
          <p:cNvPr id="136" name="Google Shape;136;p24"/>
          <p:cNvPicPr preferRelativeResize="0"/>
          <p:nvPr/>
        </p:nvPicPr>
        <p:blipFill rotWithShape="1">
          <a:blip r:embed="rId3">
            <a:alphaModFix/>
          </a:blip>
          <a:srcRect/>
          <a:stretch/>
        </p:blipFill>
        <p:spPr>
          <a:xfrm>
            <a:off x="5471255" y="1257786"/>
            <a:ext cx="2928749" cy="2151056"/>
          </a:xfrm>
          <a:prstGeom prst="rect">
            <a:avLst/>
          </a:prstGeom>
          <a:noFill/>
          <a:ln>
            <a:noFill/>
          </a:ln>
          <a:effectLst>
            <a:outerShdw blurRad="152400" dist="12000" dir="900000" sy="98000" kx="110000" ky="200000" algn="tl" rotWithShape="0">
              <a:srgbClr val="000000">
                <a:alpha val="29411"/>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5"/>
          <p:cNvSpPr txBox="1">
            <a:spLocks noGrp="1"/>
          </p:cNvSpPr>
          <p:nvPr>
            <p:ph type="title"/>
          </p:nvPr>
        </p:nvSpPr>
        <p:spPr>
          <a:xfrm>
            <a:off x="376950" y="1949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t>Reference </a:t>
            </a:r>
            <a:endParaRPr sz="1800" b="1"/>
          </a:p>
          <a:p>
            <a:pPr marL="0" lvl="0" indent="0" algn="ctr" rtl="0">
              <a:lnSpc>
                <a:spcPct val="100000"/>
              </a:lnSpc>
              <a:spcBef>
                <a:spcPts val="0"/>
              </a:spcBef>
              <a:spcAft>
                <a:spcPts val="0"/>
              </a:spcAft>
              <a:buSzPts val="2800"/>
              <a:buNone/>
            </a:pPr>
            <a:endParaRPr sz="1800"/>
          </a:p>
        </p:txBody>
      </p:sp>
      <p:sp>
        <p:nvSpPr>
          <p:cNvPr id="142" name="Google Shape;142;p25"/>
          <p:cNvSpPr txBox="1">
            <a:spLocks noGrp="1"/>
          </p:cNvSpPr>
          <p:nvPr>
            <p:ph type="body" idx="1"/>
          </p:nvPr>
        </p:nvSpPr>
        <p:spPr>
          <a:xfrm>
            <a:off x="311700" y="529732"/>
            <a:ext cx="8520600" cy="34164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sz="600" dirty="0" err="1">
                <a:solidFill>
                  <a:schemeClr val="tx1"/>
                </a:solidFill>
              </a:rPr>
              <a:t>Aksom</a:t>
            </a:r>
            <a:r>
              <a:rPr lang="en-GB" sz="600" dirty="0">
                <a:solidFill>
                  <a:schemeClr val="tx1"/>
                </a:solidFill>
              </a:rPr>
              <a:t>, H. and </a:t>
            </a:r>
            <a:r>
              <a:rPr lang="en-GB" sz="600" dirty="0" err="1">
                <a:solidFill>
                  <a:schemeClr val="tx1"/>
                </a:solidFill>
              </a:rPr>
              <a:t>Tymchenko</a:t>
            </a:r>
            <a:r>
              <a:rPr lang="en-GB" sz="600" dirty="0">
                <a:solidFill>
                  <a:schemeClr val="tx1"/>
                </a:solidFill>
              </a:rPr>
              <a:t>, I., (2020). How institutional theories explain and fail to explain </a:t>
            </a:r>
            <a:r>
              <a:rPr lang="en-GB" sz="600" dirty="0" err="1">
                <a:solidFill>
                  <a:schemeClr val="tx1"/>
                </a:solidFill>
              </a:rPr>
              <a:t>organizations</a:t>
            </a:r>
            <a:r>
              <a:rPr lang="en-GB" sz="600" dirty="0">
                <a:solidFill>
                  <a:schemeClr val="tx1"/>
                </a:solidFill>
              </a:rPr>
              <a:t>. Journal of </a:t>
            </a:r>
            <a:r>
              <a:rPr lang="en-GB" sz="600" dirty="0" err="1">
                <a:solidFill>
                  <a:schemeClr val="tx1"/>
                </a:solidFill>
              </a:rPr>
              <a:t>Organizational</a:t>
            </a:r>
            <a:r>
              <a:rPr lang="en-GB" sz="600" dirty="0">
                <a:solidFill>
                  <a:schemeClr val="tx1"/>
                </a:solidFill>
              </a:rPr>
              <a:t> Change Management, 33(7), pp.1223-1252. Available at: </a:t>
            </a:r>
            <a:r>
              <a:rPr lang="en-GB" sz="600" u="sng" dirty="0">
                <a:solidFill>
                  <a:schemeClr val="tx1"/>
                </a:solidFill>
                <a:hlinkClick r:id="rId3">
                  <a:extLst>
                    <a:ext uri="{A12FA001-AC4F-418D-AE19-62706E023703}">
                      <ahyp:hlinkClr xmlns:ahyp="http://schemas.microsoft.com/office/drawing/2018/hyperlinkcolor" val="tx"/>
                    </a:ext>
                  </a:extLst>
                </a:hlinkClick>
              </a:rPr>
              <a:t>https://</a:t>
            </a:r>
            <a:r>
              <a:rPr lang="en-GB" sz="600" u="sng" dirty="0" err="1">
                <a:solidFill>
                  <a:schemeClr val="tx1"/>
                </a:solidFill>
                <a:hlinkClick r:id="rId3">
                  <a:extLst>
                    <a:ext uri="{A12FA001-AC4F-418D-AE19-62706E023703}">
                      <ahyp:hlinkClr xmlns:ahyp="http://schemas.microsoft.com/office/drawing/2018/hyperlinkcolor" val="tx"/>
                    </a:ext>
                  </a:extLst>
                </a:hlinkClick>
              </a:rPr>
              <a:t>www.researchgate.net</a:t>
            </a:r>
            <a:r>
              <a:rPr lang="en-GB" sz="600" u="sng" dirty="0">
                <a:solidFill>
                  <a:schemeClr val="tx1"/>
                </a:solidFill>
                <a:hlinkClick r:id="rId3">
                  <a:extLst>
                    <a:ext uri="{A12FA001-AC4F-418D-AE19-62706E023703}">
                      <ahyp:hlinkClr xmlns:ahyp="http://schemas.microsoft.com/office/drawing/2018/hyperlinkcolor" val="tx"/>
                    </a:ext>
                  </a:extLst>
                </a:hlinkClick>
              </a:rPr>
              <a:t>/profile/</a:t>
            </a:r>
            <a:r>
              <a:rPr lang="en-GB" sz="600" u="sng" dirty="0" err="1">
                <a:solidFill>
                  <a:schemeClr val="tx1"/>
                </a:solidFill>
                <a:hlinkClick r:id="rId3">
                  <a:extLst>
                    <a:ext uri="{A12FA001-AC4F-418D-AE19-62706E023703}">
                      <ahyp:hlinkClr xmlns:ahyp="http://schemas.microsoft.com/office/drawing/2018/hyperlinkcolor" val="tx"/>
                    </a:ext>
                  </a:extLst>
                </a:hlinkClick>
              </a:rPr>
              <a:t>Herman-Aksom</a:t>
            </a:r>
            <a:r>
              <a:rPr lang="en-GB" sz="600" u="sng" dirty="0">
                <a:solidFill>
                  <a:schemeClr val="tx1"/>
                </a:solidFill>
                <a:hlinkClick r:id="rId3">
                  <a:extLst>
                    <a:ext uri="{A12FA001-AC4F-418D-AE19-62706E023703}">
                      <ahyp:hlinkClr xmlns:ahyp="http://schemas.microsoft.com/office/drawing/2018/hyperlinkcolor" val="tx"/>
                    </a:ext>
                  </a:extLst>
                </a:hlinkClick>
              </a:rPr>
              <a:t>/publication/342567484_How_institutional_theories_explain_and_fail_to_explain_organizations/links/61e46f668d338833e3735838/How-institutional-theories-explain-and-fail-to-explain-</a:t>
            </a:r>
            <a:r>
              <a:rPr lang="en-GB" sz="600" u="sng" dirty="0" err="1">
                <a:solidFill>
                  <a:schemeClr val="tx1"/>
                </a:solidFill>
                <a:hlinkClick r:id="rId3">
                  <a:extLst>
                    <a:ext uri="{A12FA001-AC4F-418D-AE19-62706E023703}">
                      <ahyp:hlinkClr xmlns:ahyp="http://schemas.microsoft.com/office/drawing/2018/hyperlinkcolor" val="tx"/>
                    </a:ext>
                  </a:extLst>
                </a:hlinkClick>
              </a:rPr>
              <a:t>organizations.pdf</a:t>
            </a:r>
            <a:endParaRPr sz="600" dirty="0">
              <a:solidFill>
                <a:schemeClr val="tx1"/>
              </a:solidFill>
            </a:endParaRPr>
          </a:p>
          <a:p>
            <a:pPr marL="0" lvl="0" indent="0" algn="just" rtl="0">
              <a:lnSpc>
                <a:spcPct val="100000"/>
              </a:lnSpc>
              <a:spcBef>
                <a:spcPts val="0"/>
              </a:spcBef>
              <a:spcAft>
                <a:spcPts val="0"/>
              </a:spcAft>
              <a:buClr>
                <a:schemeClr val="dk1"/>
              </a:buClr>
              <a:buSzPts val="1100"/>
              <a:buFont typeface="Arial"/>
              <a:buNone/>
            </a:pPr>
            <a:r>
              <a:rPr lang="en-GB" sz="600" dirty="0">
                <a:solidFill>
                  <a:schemeClr val="tx1"/>
                </a:solidFill>
                <a:highlight>
                  <a:srgbClr val="FFFFFF"/>
                </a:highlight>
              </a:rPr>
              <a:t>Casanova, L. and </a:t>
            </a:r>
            <a:r>
              <a:rPr lang="en-GB" sz="600" dirty="0" err="1">
                <a:solidFill>
                  <a:schemeClr val="tx1"/>
                </a:solidFill>
                <a:highlight>
                  <a:srgbClr val="FFFFFF"/>
                </a:highlight>
              </a:rPr>
              <a:t>Miroux</a:t>
            </a:r>
            <a:r>
              <a:rPr lang="en-GB" sz="600" dirty="0">
                <a:solidFill>
                  <a:schemeClr val="tx1"/>
                </a:solidFill>
                <a:highlight>
                  <a:srgbClr val="FFFFFF"/>
                </a:highlight>
              </a:rPr>
              <a:t>, A., (2022). EMERGING MARKET MULTINATIONALS CONTINUE TO MOVE AHEAD UNDER UNCERTAINTY1. </a:t>
            </a:r>
            <a:r>
              <a:rPr lang="en-GB" sz="600" i="1" dirty="0">
                <a:solidFill>
                  <a:schemeClr val="tx1"/>
                </a:solidFill>
                <a:highlight>
                  <a:srgbClr val="FFFFFF"/>
                </a:highlight>
              </a:rPr>
              <a:t>Special Contributors</a:t>
            </a:r>
            <a:r>
              <a:rPr lang="en-GB" sz="600" dirty="0">
                <a:solidFill>
                  <a:schemeClr val="tx1"/>
                </a:solidFill>
                <a:highlight>
                  <a:srgbClr val="FFFFFF"/>
                </a:highlight>
              </a:rPr>
              <a:t>, p.1.</a:t>
            </a:r>
            <a:r>
              <a:rPr lang="en-GB" sz="600" u="sng" dirty="0">
                <a:solidFill>
                  <a:schemeClr val="tx1"/>
                </a:solidFill>
                <a:highlight>
                  <a:srgbClr val="FFFFFF"/>
                </a:highlight>
                <a:hlinkClick r:id="rId4">
                  <a:extLst>
                    <a:ext uri="{A12FA001-AC4F-418D-AE19-62706E023703}">
                      <ahyp:hlinkClr xmlns:ahyp="http://schemas.microsoft.com/office/drawing/2018/hyperlinkcolor" val="tx"/>
                    </a:ext>
                  </a:extLst>
                </a:hlinkClick>
              </a:rPr>
              <a:t>https://</a:t>
            </a:r>
            <a:r>
              <a:rPr lang="en-GB" sz="600" u="sng" dirty="0" err="1">
                <a:solidFill>
                  <a:schemeClr val="tx1"/>
                </a:solidFill>
                <a:highlight>
                  <a:srgbClr val="FFFFFF"/>
                </a:highlight>
                <a:hlinkClick r:id="rId4">
                  <a:extLst>
                    <a:ext uri="{A12FA001-AC4F-418D-AE19-62706E023703}">
                      <ahyp:hlinkClr xmlns:ahyp="http://schemas.microsoft.com/office/drawing/2018/hyperlinkcolor" val="tx"/>
                    </a:ext>
                  </a:extLst>
                </a:hlinkClick>
              </a:rPr>
              <a:t>ecommons.cornell.edu</a:t>
            </a:r>
            <a:r>
              <a:rPr lang="en-GB" sz="600" u="sng" dirty="0">
                <a:solidFill>
                  <a:schemeClr val="tx1"/>
                </a:solidFill>
                <a:highlight>
                  <a:srgbClr val="FFFFFF"/>
                </a:highlight>
                <a:hlinkClick r:id="rId4">
                  <a:extLst>
                    <a:ext uri="{A12FA001-AC4F-418D-AE19-62706E023703}">
                      <ahyp:hlinkClr xmlns:ahyp="http://schemas.microsoft.com/office/drawing/2018/hyperlinkcolor" val="tx"/>
                    </a:ext>
                  </a:extLst>
                </a:hlinkClick>
              </a:rPr>
              <a:t>/bitstream/handle/1813/112770/EMR%202022%20Master%20File%20final.pdf?sequence=2#page=25</a:t>
            </a:r>
            <a:r>
              <a:rPr lang="en-GB" sz="600" dirty="0">
                <a:solidFill>
                  <a:schemeClr val="tx1"/>
                </a:solidFill>
                <a:highlight>
                  <a:srgbClr val="FFFFFF"/>
                </a:highlight>
              </a:rPr>
              <a:t> [Accessed 13 March, 2023]</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a:solidFill>
                  <a:schemeClr val="tx1"/>
                </a:solidFill>
                <a:highlight>
                  <a:srgbClr val="FFFFFF"/>
                </a:highlight>
              </a:rPr>
              <a:t>Casanova, L. and </a:t>
            </a:r>
            <a:r>
              <a:rPr lang="en-GB" sz="600" dirty="0" err="1">
                <a:solidFill>
                  <a:schemeClr val="tx1"/>
                </a:solidFill>
                <a:highlight>
                  <a:srgbClr val="FFFFFF"/>
                </a:highlight>
              </a:rPr>
              <a:t>Miroux</a:t>
            </a:r>
            <a:r>
              <a:rPr lang="en-GB" sz="600" dirty="0">
                <a:solidFill>
                  <a:schemeClr val="tx1"/>
                </a:solidFill>
                <a:highlight>
                  <a:srgbClr val="FFFFFF"/>
                </a:highlight>
              </a:rPr>
              <a:t>, A., (2022). US COMPANIES CONTINUE TO LEAD THE WAY GLOBALLY 3. </a:t>
            </a:r>
            <a:r>
              <a:rPr lang="en-GB" sz="600" i="1" dirty="0">
                <a:solidFill>
                  <a:schemeClr val="tx1"/>
                </a:solidFill>
                <a:highlight>
                  <a:srgbClr val="FFFFFF"/>
                </a:highlight>
              </a:rPr>
              <a:t>Special Contributors</a:t>
            </a:r>
            <a:r>
              <a:rPr lang="en-GB" sz="600" dirty="0">
                <a:solidFill>
                  <a:schemeClr val="tx1"/>
                </a:solidFill>
                <a:highlight>
                  <a:srgbClr val="FFFFFF"/>
                </a:highlight>
              </a:rPr>
              <a:t>, p.20.</a:t>
            </a:r>
            <a:r>
              <a:rPr lang="en-GB" sz="600" u="sng" dirty="0">
                <a:solidFill>
                  <a:schemeClr val="tx1"/>
                </a:solidFill>
                <a:highlight>
                  <a:srgbClr val="FFFFFF"/>
                </a:highlight>
                <a:hlinkClick r:id="rId5">
                  <a:extLst>
                    <a:ext uri="{A12FA001-AC4F-418D-AE19-62706E023703}">
                      <ahyp:hlinkClr xmlns:ahyp="http://schemas.microsoft.com/office/drawing/2018/hyperlinkcolor" val="tx"/>
                    </a:ext>
                  </a:extLst>
                </a:hlinkClick>
              </a:rPr>
              <a:t>https://</a:t>
            </a:r>
            <a:r>
              <a:rPr lang="en-GB" sz="600" u="sng" dirty="0" err="1">
                <a:solidFill>
                  <a:schemeClr val="tx1"/>
                </a:solidFill>
                <a:highlight>
                  <a:srgbClr val="FFFFFF"/>
                </a:highlight>
                <a:hlinkClick r:id="rId5">
                  <a:extLst>
                    <a:ext uri="{A12FA001-AC4F-418D-AE19-62706E023703}">
                      <ahyp:hlinkClr xmlns:ahyp="http://schemas.microsoft.com/office/drawing/2018/hyperlinkcolor" val="tx"/>
                    </a:ext>
                  </a:extLst>
                </a:hlinkClick>
              </a:rPr>
              <a:t>ecommons.cornell.edu</a:t>
            </a:r>
            <a:r>
              <a:rPr lang="en-GB" sz="600" u="sng" dirty="0">
                <a:solidFill>
                  <a:schemeClr val="tx1"/>
                </a:solidFill>
                <a:highlight>
                  <a:srgbClr val="FFFFFF"/>
                </a:highlight>
                <a:hlinkClick r:id="rId5">
                  <a:extLst>
                    <a:ext uri="{A12FA001-AC4F-418D-AE19-62706E023703}">
                      <ahyp:hlinkClr xmlns:ahyp="http://schemas.microsoft.com/office/drawing/2018/hyperlinkcolor" val="tx"/>
                    </a:ext>
                  </a:extLst>
                </a:hlinkClick>
              </a:rPr>
              <a:t>/bitstream/handle/1813/112770/EMR%202022%20Master%20File%20final.pdf?sequence=2#page=44</a:t>
            </a:r>
            <a:r>
              <a:rPr lang="en-GB" sz="600" dirty="0">
                <a:solidFill>
                  <a:schemeClr val="tx1"/>
                </a:solidFill>
                <a:highlight>
                  <a:srgbClr val="FFFFFF"/>
                </a:highlight>
              </a:rPr>
              <a:t> [Accessed 13 March, 2023]</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err="1">
                <a:solidFill>
                  <a:schemeClr val="tx1"/>
                </a:solidFill>
                <a:highlight>
                  <a:srgbClr val="FFFFFF"/>
                </a:highlight>
              </a:rPr>
              <a:t>Christofi</a:t>
            </a:r>
            <a:r>
              <a:rPr lang="en-GB" sz="600" dirty="0">
                <a:solidFill>
                  <a:schemeClr val="tx1"/>
                </a:solidFill>
                <a:highlight>
                  <a:srgbClr val="FFFFFF"/>
                </a:highlight>
              </a:rPr>
              <a:t>, M., </a:t>
            </a:r>
            <a:r>
              <a:rPr lang="en-GB" sz="600" dirty="0" err="1">
                <a:solidFill>
                  <a:schemeClr val="tx1"/>
                </a:solidFill>
                <a:highlight>
                  <a:srgbClr val="FFFFFF"/>
                </a:highlight>
              </a:rPr>
              <a:t>Vrontis</a:t>
            </a:r>
            <a:r>
              <a:rPr lang="en-GB" sz="600" dirty="0">
                <a:solidFill>
                  <a:schemeClr val="tx1"/>
                </a:solidFill>
                <a:highlight>
                  <a:srgbClr val="FFFFFF"/>
                </a:highlight>
              </a:rPr>
              <a:t>, D., </a:t>
            </a:r>
            <a:r>
              <a:rPr lang="en-GB" sz="600" dirty="0" err="1">
                <a:solidFill>
                  <a:schemeClr val="tx1"/>
                </a:solidFill>
                <a:highlight>
                  <a:srgbClr val="FFFFFF"/>
                </a:highlight>
              </a:rPr>
              <a:t>Thrassou</a:t>
            </a:r>
            <a:r>
              <a:rPr lang="en-GB" sz="600" dirty="0">
                <a:solidFill>
                  <a:schemeClr val="tx1"/>
                </a:solidFill>
                <a:highlight>
                  <a:srgbClr val="FFFFFF"/>
                </a:highlight>
              </a:rPr>
              <a:t>, A. and Shams, S.R., (2019). Triggering technological innovation through cross-border mergers and acquisitions: A micro-foundational perspective. </a:t>
            </a:r>
            <a:r>
              <a:rPr lang="en-GB" sz="600" i="1" dirty="0">
                <a:solidFill>
                  <a:schemeClr val="tx1"/>
                </a:solidFill>
                <a:highlight>
                  <a:srgbClr val="FFFFFF"/>
                </a:highlight>
              </a:rPr>
              <a:t>Technological Forecasting and Social Change</a:t>
            </a:r>
            <a:r>
              <a:rPr lang="en-GB" sz="600" dirty="0">
                <a:solidFill>
                  <a:schemeClr val="tx1"/>
                </a:solidFill>
                <a:highlight>
                  <a:srgbClr val="FFFFFF"/>
                </a:highlight>
              </a:rPr>
              <a:t>, </a:t>
            </a:r>
            <a:r>
              <a:rPr lang="en-GB" sz="600" i="1" dirty="0">
                <a:solidFill>
                  <a:schemeClr val="tx1"/>
                </a:solidFill>
                <a:highlight>
                  <a:srgbClr val="FFFFFF"/>
                </a:highlight>
              </a:rPr>
              <a:t>146</a:t>
            </a:r>
            <a:r>
              <a:rPr lang="en-GB" sz="600" dirty="0">
                <a:solidFill>
                  <a:schemeClr val="tx1"/>
                </a:solidFill>
                <a:highlight>
                  <a:srgbClr val="FFFFFF"/>
                </a:highlight>
              </a:rPr>
              <a:t>, pp.148-166.</a:t>
            </a:r>
            <a:r>
              <a:rPr lang="en-GB" sz="600" u="sng" dirty="0">
                <a:solidFill>
                  <a:schemeClr val="tx1"/>
                </a:solidFill>
                <a:highlight>
                  <a:srgbClr val="FFFFFF"/>
                </a:highlight>
                <a:hlinkClick r:id="rId6">
                  <a:extLst>
                    <a:ext uri="{A12FA001-AC4F-418D-AE19-62706E023703}">
                      <ahyp:hlinkClr xmlns:ahyp="http://schemas.microsoft.com/office/drawing/2018/hyperlinkcolor" val="tx"/>
                    </a:ext>
                  </a:extLst>
                </a:hlinkClick>
              </a:rPr>
              <a:t>https://</a:t>
            </a:r>
            <a:r>
              <a:rPr lang="en-GB" sz="600" u="sng" dirty="0" err="1">
                <a:solidFill>
                  <a:schemeClr val="tx1"/>
                </a:solidFill>
                <a:highlight>
                  <a:srgbClr val="FFFFFF"/>
                </a:highlight>
                <a:hlinkClick r:id="rId6">
                  <a:extLst>
                    <a:ext uri="{A12FA001-AC4F-418D-AE19-62706E023703}">
                      <ahyp:hlinkClr xmlns:ahyp="http://schemas.microsoft.com/office/drawing/2018/hyperlinkcolor" val="tx"/>
                    </a:ext>
                  </a:extLst>
                </a:hlinkClick>
              </a:rPr>
              <a:t>www.sciencedirect.com</a:t>
            </a:r>
            <a:r>
              <a:rPr lang="en-GB" sz="600" u="sng" dirty="0">
                <a:solidFill>
                  <a:schemeClr val="tx1"/>
                </a:solidFill>
                <a:highlight>
                  <a:srgbClr val="FFFFFF"/>
                </a:highlight>
                <a:hlinkClick r:id="rId6">
                  <a:extLst>
                    <a:ext uri="{A12FA001-AC4F-418D-AE19-62706E023703}">
                      <ahyp:hlinkClr xmlns:ahyp="http://schemas.microsoft.com/office/drawing/2018/hyperlinkcolor" val="tx"/>
                    </a:ext>
                  </a:extLst>
                </a:hlinkClick>
              </a:rPr>
              <a:t>/science/article/</a:t>
            </a:r>
            <a:r>
              <a:rPr lang="en-GB" sz="600" u="sng" dirty="0" err="1">
                <a:solidFill>
                  <a:schemeClr val="tx1"/>
                </a:solidFill>
                <a:highlight>
                  <a:srgbClr val="FFFFFF"/>
                </a:highlight>
                <a:hlinkClick r:id="rId6">
                  <a:extLst>
                    <a:ext uri="{A12FA001-AC4F-418D-AE19-62706E023703}">
                      <ahyp:hlinkClr xmlns:ahyp="http://schemas.microsoft.com/office/drawing/2018/hyperlinkcolor" val="tx"/>
                    </a:ext>
                  </a:extLst>
                </a:hlinkClick>
              </a:rPr>
              <a:t>pii</a:t>
            </a:r>
            <a:r>
              <a:rPr lang="en-GB" sz="600" u="sng" dirty="0">
                <a:solidFill>
                  <a:schemeClr val="tx1"/>
                </a:solidFill>
                <a:highlight>
                  <a:srgbClr val="FFFFFF"/>
                </a:highlight>
                <a:hlinkClick r:id="rId6">
                  <a:extLst>
                    <a:ext uri="{A12FA001-AC4F-418D-AE19-62706E023703}">
                      <ahyp:hlinkClr xmlns:ahyp="http://schemas.microsoft.com/office/drawing/2018/hyperlinkcolor" val="tx"/>
                    </a:ext>
                  </a:extLst>
                </a:hlinkClick>
              </a:rPr>
              <a:t>/S0040162519301970</a:t>
            </a:r>
            <a:r>
              <a:rPr lang="en-GB" sz="600" dirty="0">
                <a:solidFill>
                  <a:schemeClr val="tx1"/>
                </a:solidFill>
                <a:highlight>
                  <a:srgbClr val="FFFFFF"/>
                </a:highlight>
              </a:rPr>
              <a:t> [Accessed 13 March, 2023]</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err="1">
                <a:solidFill>
                  <a:schemeClr val="tx1"/>
                </a:solidFill>
                <a:highlight>
                  <a:srgbClr val="FFFFFF"/>
                </a:highlight>
              </a:rPr>
              <a:t>Čirjevskis</a:t>
            </a:r>
            <a:r>
              <a:rPr lang="en-GB" sz="600" dirty="0">
                <a:solidFill>
                  <a:schemeClr val="tx1"/>
                </a:solidFill>
                <a:highlight>
                  <a:srgbClr val="FFFFFF"/>
                </a:highlight>
              </a:rPr>
              <a:t>, A., (2019). The role of dynamic capabilities as drivers of business model innovation in mergers and acquisitions of technology-advanced firms. </a:t>
            </a:r>
            <a:r>
              <a:rPr lang="en-GB" sz="600" i="1" dirty="0">
                <a:solidFill>
                  <a:schemeClr val="tx1"/>
                </a:solidFill>
                <a:highlight>
                  <a:srgbClr val="FFFFFF"/>
                </a:highlight>
              </a:rPr>
              <a:t>Journal of Open Innovation: Technology, Market, and Complexity</a:t>
            </a:r>
            <a:r>
              <a:rPr lang="en-GB" sz="600" dirty="0">
                <a:solidFill>
                  <a:schemeClr val="tx1"/>
                </a:solidFill>
                <a:highlight>
                  <a:srgbClr val="FFFFFF"/>
                </a:highlight>
              </a:rPr>
              <a:t>, </a:t>
            </a:r>
            <a:r>
              <a:rPr lang="en-GB" sz="600" i="1" dirty="0">
                <a:solidFill>
                  <a:schemeClr val="tx1"/>
                </a:solidFill>
                <a:highlight>
                  <a:srgbClr val="FFFFFF"/>
                </a:highlight>
              </a:rPr>
              <a:t>5</a:t>
            </a:r>
            <a:r>
              <a:rPr lang="en-GB" sz="600" dirty="0">
                <a:solidFill>
                  <a:schemeClr val="tx1"/>
                </a:solidFill>
                <a:highlight>
                  <a:srgbClr val="FFFFFF"/>
                </a:highlight>
              </a:rPr>
              <a:t>(1), p.12.</a:t>
            </a:r>
            <a:r>
              <a:rPr lang="en-GB" sz="600" u="sng" dirty="0">
                <a:solidFill>
                  <a:schemeClr val="tx1"/>
                </a:solidFill>
                <a:highlight>
                  <a:srgbClr val="FFFFFF"/>
                </a:highlight>
                <a:hlinkClick r:id="rId7">
                  <a:extLst>
                    <a:ext uri="{A12FA001-AC4F-418D-AE19-62706E023703}">
                      <ahyp:hlinkClr xmlns:ahyp="http://schemas.microsoft.com/office/drawing/2018/hyperlinkcolor" val="tx"/>
                    </a:ext>
                  </a:extLst>
                </a:hlinkClick>
              </a:rPr>
              <a:t>https://</a:t>
            </a:r>
            <a:r>
              <a:rPr lang="en-GB" sz="600" u="sng" dirty="0" err="1">
                <a:solidFill>
                  <a:schemeClr val="tx1"/>
                </a:solidFill>
                <a:highlight>
                  <a:srgbClr val="FFFFFF"/>
                </a:highlight>
                <a:hlinkClick r:id="rId7">
                  <a:extLst>
                    <a:ext uri="{A12FA001-AC4F-418D-AE19-62706E023703}">
                      <ahyp:hlinkClr xmlns:ahyp="http://schemas.microsoft.com/office/drawing/2018/hyperlinkcolor" val="tx"/>
                    </a:ext>
                  </a:extLst>
                </a:hlinkClick>
              </a:rPr>
              <a:t>www.mdpi.com</a:t>
            </a:r>
            <a:r>
              <a:rPr lang="en-GB" sz="600" u="sng" dirty="0">
                <a:solidFill>
                  <a:schemeClr val="tx1"/>
                </a:solidFill>
                <a:highlight>
                  <a:srgbClr val="FFFFFF"/>
                </a:highlight>
                <a:hlinkClick r:id="rId7">
                  <a:extLst>
                    <a:ext uri="{A12FA001-AC4F-418D-AE19-62706E023703}">
                      <ahyp:hlinkClr xmlns:ahyp="http://schemas.microsoft.com/office/drawing/2018/hyperlinkcolor" val="tx"/>
                    </a:ext>
                  </a:extLst>
                </a:hlinkClick>
              </a:rPr>
              <a:t>/421700</a:t>
            </a:r>
            <a:r>
              <a:rPr lang="en-GB" sz="600" dirty="0">
                <a:solidFill>
                  <a:schemeClr val="tx1"/>
                </a:solidFill>
                <a:highlight>
                  <a:srgbClr val="FFFFFF"/>
                </a:highlight>
              </a:rPr>
              <a:t> [Accessed 13 March, 2023]</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err="1">
                <a:solidFill>
                  <a:schemeClr val="tx1"/>
                </a:solidFill>
                <a:highlight>
                  <a:srgbClr val="FFFFFF"/>
                </a:highlight>
              </a:rPr>
              <a:t>Degbey</a:t>
            </a:r>
            <a:r>
              <a:rPr lang="en-GB" sz="600" dirty="0">
                <a:solidFill>
                  <a:schemeClr val="tx1"/>
                </a:solidFill>
                <a:highlight>
                  <a:srgbClr val="FFFFFF"/>
                </a:highlight>
              </a:rPr>
              <a:t>, W.Y., Rodgers, P., </a:t>
            </a:r>
            <a:r>
              <a:rPr lang="en-GB" sz="600" dirty="0" err="1">
                <a:solidFill>
                  <a:schemeClr val="tx1"/>
                </a:solidFill>
                <a:highlight>
                  <a:srgbClr val="FFFFFF"/>
                </a:highlight>
              </a:rPr>
              <a:t>Kromah</a:t>
            </a:r>
            <a:r>
              <a:rPr lang="en-GB" sz="600" dirty="0">
                <a:solidFill>
                  <a:schemeClr val="tx1"/>
                </a:solidFill>
                <a:highlight>
                  <a:srgbClr val="FFFFFF"/>
                </a:highlight>
              </a:rPr>
              <a:t>, M.D. and Weber, Y., (2021). The impact of psychological ownership on employee retention in mergers and acquisitions. </a:t>
            </a:r>
            <a:r>
              <a:rPr lang="en-GB" sz="600" i="1" dirty="0">
                <a:solidFill>
                  <a:schemeClr val="tx1"/>
                </a:solidFill>
                <a:highlight>
                  <a:srgbClr val="FFFFFF"/>
                </a:highlight>
              </a:rPr>
              <a:t>Human Resource Management Review</a:t>
            </a:r>
            <a:r>
              <a:rPr lang="en-GB" sz="600" dirty="0">
                <a:solidFill>
                  <a:schemeClr val="tx1"/>
                </a:solidFill>
                <a:highlight>
                  <a:srgbClr val="FFFFFF"/>
                </a:highlight>
              </a:rPr>
              <a:t>, </a:t>
            </a:r>
            <a:r>
              <a:rPr lang="en-GB" sz="600" i="1" dirty="0">
                <a:solidFill>
                  <a:schemeClr val="tx1"/>
                </a:solidFill>
                <a:highlight>
                  <a:srgbClr val="FFFFFF"/>
                </a:highlight>
              </a:rPr>
              <a:t>31</a:t>
            </a:r>
            <a:r>
              <a:rPr lang="en-GB" sz="600" dirty="0">
                <a:solidFill>
                  <a:schemeClr val="tx1"/>
                </a:solidFill>
                <a:highlight>
                  <a:srgbClr val="FFFFFF"/>
                </a:highlight>
              </a:rPr>
              <a:t>(3), p.100745.</a:t>
            </a:r>
            <a:r>
              <a:rPr lang="en-GB" sz="600" u="sng" dirty="0">
                <a:solidFill>
                  <a:schemeClr val="tx1"/>
                </a:solidFill>
                <a:highlight>
                  <a:srgbClr val="FFFFFF"/>
                </a:highlight>
                <a:hlinkClick r:id="rId8">
                  <a:extLst>
                    <a:ext uri="{A12FA001-AC4F-418D-AE19-62706E023703}">
                      <ahyp:hlinkClr xmlns:ahyp="http://schemas.microsoft.com/office/drawing/2018/hyperlinkcolor" val="tx"/>
                    </a:ext>
                  </a:extLst>
                </a:hlinkClick>
              </a:rPr>
              <a:t>https://</a:t>
            </a:r>
            <a:r>
              <a:rPr lang="en-GB" sz="600" u="sng" dirty="0" err="1">
                <a:solidFill>
                  <a:schemeClr val="tx1"/>
                </a:solidFill>
                <a:highlight>
                  <a:srgbClr val="FFFFFF"/>
                </a:highlight>
                <a:hlinkClick r:id="rId8">
                  <a:extLst>
                    <a:ext uri="{A12FA001-AC4F-418D-AE19-62706E023703}">
                      <ahyp:hlinkClr xmlns:ahyp="http://schemas.microsoft.com/office/drawing/2018/hyperlinkcolor" val="tx"/>
                    </a:ext>
                  </a:extLst>
                </a:hlinkClick>
              </a:rPr>
              <a:t>www.sciencedirect.com</a:t>
            </a:r>
            <a:r>
              <a:rPr lang="en-GB" sz="600" u="sng" dirty="0">
                <a:solidFill>
                  <a:schemeClr val="tx1"/>
                </a:solidFill>
                <a:highlight>
                  <a:srgbClr val="FFFFFF"/>
                </a:highlight>
                <a:hlinkClick r:id="rId8">
                  <a:extLst>
                    <a:ext uri="{A12FA001-AC4F-418D-AE19-62706E023703}">
                      <ahyp:hlinkClr xmlns:ahyp="http://schemas.microsoft.com/office/drawing/2018/hyperlinkcolor" val="tx"/>
                    </a:ext>
                  </a:extLst>
                </a:hlinkClick>
              </a:rPr>
              <a:t>/science/article/</a:t>
            </a:r>
            <a:r>
              <a:rPr lang="en-GB" sz="600" u="sng" dirty="0" err="1">
                <a:solidFill>
                  <a:schemeClr val="tx1"/>
                </a:solidFill>
                <a:highlight>
                  <a:srgbClr val="FFFFFF"/>
                </a:highlight>
                <a:hlinkClick r:id="rId8">
                  <a:extLst>
                    <a:ext uri="{A12FA001-AC4F-418D-AE19-62706E023703}">
                      <ahyp:hlinkClr xmlns:ahyp="http://schemas.microsoft.com/office/drawing/2018/hyperlinkcolor" val="tx"/>
                    </a:ext>
                  </a:extLst>
                </a:hlinkClick>
              </a:rPr>
              <a:t>pii</a:t>
            </a:r>
            <a:r>
              <a:rPr lang="en-GB" sz="600" u="sng" dirty="0">
                <a:solidFill>
                  <a:schemeClr val="tx1"/>
                </a:solidFill>
                <a:highlight>
                  <a:srgbClr val="FFFFFF"/>
                </a:highlight>
                <a:hlinkClick r:id="rId8">
                  <a:extLst>
                    <a:ext uri="{A12FA001-AC4F-418D-AE19-62706E023703}">
                      <ahyp:hlinkClr xmlns:ahyp="http://schemas.microsoft.com/office/drawing/2018/hyperlinkcolor" val="tx"/>
                    </a:ext>
                  </a:extLst>
                </a:hlinkClick>
              </a:rPr>
              <a:t>/S1053482220300139</a:t>
            </a:r>
            <a:r>
              <a:rPr lang="en-GB" sz="600" dirty="0">
                <a:solidFill>
                  <a:schemeClr val="tx1"/>
                </a:solidFill>
                <a:highlight>
                  <a:srgbClr val="FFFFFF"/>
                </a:highlight>
              </a:rPr>
              <a:t> [Accessed 13 March, 2023]</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err="1">
                <a:solidFill>
                  <a:schemeClr val="tx1"/>
                </a:solidFill>
                <a:highlight>
                  <a:srgbClr val="FFFFFF"/>
                </a:highlight>
              </a:rPr>
              <a:t>Ererdi</a:t>
            </a:r>
            <a:r>
              <a:rPr lang="en-GB" sz="600" dirty="0">
                <a:solidFill>
                  <a:schemeClr val="tx1"/>
                </a:solidFill>
                <a:highlight>
                  <a:srgbClr val="FFFFFF"/>
                </a:highlight>
              </a:rPr>
              <a:t>, C., </a:t>
            </a:r>
            <a:r>
              <a:rPr lang="en-GB" sz="600" dirty="0" err="1">
                <a:solidFill>
                  <a:schemeClr val="tx1"/>
                </a:solidFill>
                <a:highlight>
                  <a:srgbClr val="FFFFFF"/>
                </a:highlight>
              </a:rPr>
              <a:t>Nurgabdeshov</a:t>
            </a:r>
            <a:r>
              <a:rPr lang="en-GB" sz="600" dirty="0">
                <a:solidFill>
                  <a:schemeClr val="tx1"/>
                </a:solidFill>
                <a:highlight>
                  <a:srgbClr val="FFFFFF"/>
                </a:highlight>
              </a:rPr>
              <a:t>, A., </a:t>
            </a:r>
            <a:r>
              <a:rPr lang="en-GB" sz="600" dirty="0" err="1">
                <a:solidFill>
                  <a:schemeClr val="tx1"/>
                </a:solidFill>
                <a:highlight>
                  <a:srgbClr val="FFFFFF"/>
                </a:highlight>
              </a:rPr>
              <a:t>Kozhakhmet</a:t>
            </a:r>
            <a:r>
              <a:rPr lang="en-GB" sz="600" dirty="0">
                <a:solidFill>
                  <a:schemeClr val="tx1"/>
                </a:solidFill>
                <a:highlight>
                  <a:srgbClr val="FFFFFF"/>
                </a:highlight>
              </a:rPr>
              <a:t>, S., </a:t>
            </a:r>
            <a:r>
              <a:rPr lang="en-GB" sz="600" dirty="0" err="1">
                <a:solidFill>
                  <a:schemeClr val="tx1"/>
                </a:solidFill>
                <a:highlight>
                  <a:srgbClr val="FFFFFF"/>
                </a:highlight>
              </a:rPr>
              <a:t>Rofcanin</a:t>
            </a:r>
            <a:r>
              <a:rPr lang="en-GB" sz="600" dirty="0">
                <a:solidFill>
                  <a:schemeClr val="tx1"/>
                </a:solidFill>
                <a:highlight>
                  <a:srgbClr val="FFFFFF"/>
                </a:highlight>
              </a:rPr>
              <a:t>, Y. and Demirbag, M., 2022. International HRM in the context of uncertainty and crisis: A systematic review of literature (2000–2018). </a:t>
            </a:r>
            <a:r>
              <a:rPr lang="en-GB" sz="600" i="1" dirty="0">
                <a:solidFill>
                  <a:schemeClr val="tx1"/>
                </a:solidFill>
                <a:highlight>
                  <a:srgbClr val="FFFFFF"/>
                </a:highlight>
              </a:rPr>
              <a:t>The International Journal of Human Resource Management</a:t>
            </a:r>
            <a:r>
              <a:rPr lang="en-GB" sz="600" dirty="0">
                <a:solidFill>
                  <a:schemeClr val="tx1"/>
                </a:solidFill>
                <a:highlight>
                  <a:srgbClr val="FFFFFF"/>
                </a:highlight>
              </a:rPr>
              <a:t>, </a:t>
            </a:r>
            <a:r>
              <a:rPr lang="en-GB" sz="600" i="1" dirty="0">
                <a:solidFill>
                  <a:schemeClr val="tx1"/>
                </a:solidFill>
                <a:highlight>
                  <a:srgbClr val="FFFFFF"/>
                </a:highlight>
              </a:rPr>
              <a:t>33</a:t>
            </a:r>
            <a:r>
              <a:rPr lang="en-GB" sz="600" dirty="0">
                <a:solidFill>
                  <a:schemeClr val="tx1"/>
                </a:solidFill>
                <a:highlight>
                  <a:srgbClr val="FFFFFF"/>
                </a:highlight>
              </a:rPr>
              <a:t>(12), pp.2503-2540. Available at: https://</a:t>
            </a:r>
            <a:r>
              <a:rPr lang="en-GB" sz="600" dirty="0" err="1">
                <a:solidFill>
                  <a:schemeClr val="tx1"/>
                </a:solidFill>
                <a:highlight>
                  <a:srgbClr val="FFFFFF"/>
                </a:highlight>
              </a:rPr>
              <a:t>repository.essex.ac.uk</a:t>
            </a:r>
            <a:r>
              <a:rPr lang="en-GB" sz="600" dirty="0">
                <a:solidFill>
                  <a:schemeClr val="tx1"/>
                </a:solidFill>
                <a:highlight>
                  <a:srgbClr val="FFFFFF"/>
                </a:highlight>
              </a:rPr>
              <a:t>/29323/1/IJHRM%20-%204th%20Revision-Final-Repository.pdf</a:t>
            </a:r>
            <a:endParaRPr sz="600" dirty="0">
              <a:solidFill>
                <a:schemeClr val="tx1"/>
              </a:solidFill>
            </a:endParaRPr>
          </a:p>
          <a:p>
            <a:pPr marL="0" lvl="0" indent="0" algn="just" rtl="0">
              <a:lnSpc>
                <a:spcPct val="100000"/>
              </a:lnSpc>
              <a:spcBef>
                <a:spcPts val="0"/>
              </a:spcBef>
              <a:spcAft>
                <a:spcPts val="0"/>
              </a:spcAft>
              <a:buClr>
                <a:schemeClr val="dk1"/>
              </a:buClr>
              <a:buSzPts val="1100"/>
              <a:buFont typeface="Arial"/>
              <a:buNone/>
            </a:pPr>
            <a:r>
              <a:rPr lang="en-GB" sz="600" dirty="0">
                <a:solidFill>
                  <a:schemeClr val="tx1"/>
                </a:solidFill>
                <a:highlight>
                  <a:srgbClr val="FFFFFF"/>
                </a:highlight>
              </a:rPr>
              <a:t>Gibson Smith, K., </a:t>
            </a:r>
            <a:r>
              <a:rPr lang="en-GB" sz="600" dirty="0" err="1">
                <a:solidFill>
                  <a:schemeClr val="tx1"/>
                </a:solidFill>
                <a:highlight>
                  <a:srgbClr val="FFFFFF"/>
                </a:highlight>
              </a:rPr>
              <a:t>Paudyal</a:t>
            </a:r>
            <a:r>
              <a:rPr lang="en-GB" sz="600" dirty="0">
                <a:solidFill>
                  <a:schemeClr val="tx1"/>
                </a:solidFill>
                <a:highlight>
                  <a:srgbClr val="FFFFFF"/>
                </a:highlight>
              </a:rPr>
              <a:t>, V., Klein, S. and Stewart, D., (2019). Medical evacuations and absences from work in offshore personnel employed in the oil and gas industry. </a:t>
            </a:r>
            <a:r>
              <a:rPr lang="en-GB" sz="600" i="1" dirty="0">
                <a:solidFill>
                  <a:schemeClr val="tx1"/>
                </a:solidFill>
                <a:highlight>
                  <a:srgbClr val="FFFFFF"/>
                </a:highlight>
              </a:rPr>
              <a:t>SelfCare</a:t>
            </a:r>
            <a:r>
              <a:rPr lang="en-GB" sz="600" dirty="0">
                <a:solidFill>
                  <a:schemeClr val="tx1"/>
                </a:solidFill>
                <a:highlight>
                  <a:srgbClr val="FFFFFF"/>
                </a:highlight>
              </a:rPr>
              <a:t>, </a:t>
            </a:r>
            <a:r>
              <a:rPr lang="en-GB" sz="600" i="1" dirty="0">
                <a:solidFill>
                  <a:schemeClr val="tx1"/>
                </a:solidFill>
                <a:highlight>
                  <a:srgbClr val="FFFFFF"/>
                </a:highlight>
              </a:rPr>
              <a:t>10</a:t>
            </a:r>
            <a:r>
              <a:rPr lang="en-GB" sz="600" dirty="0">
                <a:solidFill>
                  <a:schemeClr val="tx1"/>
                </a:solidFill>
                <a:highlight>
                  <a:srgbClr val="FFFFFF"/>
                </a:highlight>
              </a:rPr>
              <a:t>(4), pp.105-110.</a:t>
            </a:r>
            <a:r>
              <a:rPr lang="en-GB" sz="600" u="sng" dirty="0">
                <a:solidFill>
                  <a:schemeClr val="tx1"/>
                </a:solidFill>
                <a:highlight>
                  <a:srgbClr val="FFFFFF"/>
                </a:highlight>
                <a:hlinkClick r:id="rId9">
                  <a:extLst>
                    <a:ext uri="{A12FA001-AC4F-418D-AE19-62706E023703}">
                      <ahyp:hlinkClr xmlns:ahyp="http://schemas.microsoft.com/office/drawing/2018/hyperlinkcolor" val="tx"/>
                    </a:ext>
                  </a:extLst>
                </a:hlinkClick>
              </a:rPr>
              <a:t>http://</a:t>
            </a:r>
            <a:r>
              <a:rPr lang="en-GB" sz="600" u="sng" dirty="0" err="1">
                <a:solidFill>
                  <a:schemeClr val="tx1"/>
                </a:solidFill>
                <a:highlight>
                  <a:srgbClr val="FFFFFF"/>
                </a:highlight>
                <a:hlinkClick r:id="rId9">
                  <a:extLst>
                    <a:ext uri="{A12FA001-AC4F-418D-AE19-62706E023703}">
                      <ahyp:hlinkClr xmlns:ahyp="http://schemas.microsoft.com/office/drawing/2018/hyperlinkcolor" val="tx"/>
                    </a:ext>
                  </a:extLst>
                </a:hlinkClick>
              </a:rPr>
              <a:t>arro.anglia.ac.uk</a:t>
            </a:r>
            <a:r>
              <a:rPr lang="en-GB" sz="600" u="sng" dirty="0">
                <a:solidFill>
                  <a:schemeClr val="tx1"/>
                </a:solidFill>
                <a:highlight>
                  <a:srgbClr val="FFFFFF"/>
                </a:highlight>
                <a:hlinkClick r:id="rId9">
                  <a:extLst>
                    <a:ext uri="{A12FA001-AC4F-418D-AE19-62706E023703}">
                      <ahyp:hlinkClr xmlns:ahyp="http://schemas.microsoft.com/office/drawing/2018/hyperlinkcolor" val="tx"/>
                    </a:ext>
                  </a:extLst>
                </a:hlinkClick>
              </a:rPr>
              <a:t>/id/</a:t>
            </a:r>
            <a:r>
              <a:rPr lang="en-GB" sz="600" u="sng" dirty="0" err="1">
                <a:solidFill>
                  <a:schemeClr val="tx1"/>
                </a:solidFill>
                <a:highlight>
                  <a:srgbClr val="FFFFFF"/>
                </a:highlight>
                <a:hlinkClick r:id="rId9">
                  <a:extLst>
                    <a:ext uri="{A12FA001-AC4F-418D-AE19-62706E023703}">
                      <ahyp:hlinkClr xmlns:ahyp="http://schemas.microsoft.com/office/drawing/2018/hyperlinkcolor" val="tx"/>
                    </a:ext>
                  </a:extLst>
                </a:hlinkClick>
              </a:rPr>
              <a:t>eprint</a:t>
            </a:r>
            <a:r>
              <a:rPr lang="en-GB" sz="600" u="sng" dirty="0">
                <a:solidFill>
                  <a:schemeClr val="tx1"/>
                </a:solidFill>
                <a:highlight>
                  <a:srgbClr val="FFFFFF"/>
                </a:highlight>
                <a:hlinkClick r:id="rId9">
                  <a:extLst>
                    <a:ext uri="{A12FA001-AC4F-418D-AE19-62706E023703}">
                      <ahyp:hlinkClr xmlns:ahyp="http://schemas.microsoft.com/office/drawing/2018/hyperlinkcolor" val="tx"/>
                    </a:ext>
                  </a:extLst>
                </a:hlinkClick>
              </a:rPr>
              <a:t>/704750/</a:t>
            </a:r>
            <a:r>
              <a:rPr lang="en-GB" sz="600" dirty="0">
                <a:solidFill>
                  <a:schemeClr val="tx1"/>
                </a:solidFill>
                <a:highlight>
                  <a:srgbClr val="FFFFFF"/>
                </a:highlight>
              </a:rPr>
              <a:t> [Accessed 13 March, 2023]</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a:solidFill>
                  <a:schemeClr val="tx1"/>
                </a:solidFill>
                <a:highlight>
                  <a:srgbClr val="FFFFFF"/>
                </a:highlight>
              </a:rPr>
              <a:t>González-Torres, T., Rodríguez-Sánchez, J.L., </a:t>
            </a:r>
            <a:r>
              <a:rPr lang="en-GB" sz="600" dirty="0" err="1">
                <a:solidFill>
                  <a:schemeClr val="tx1"/>
                </a:solidFill>
                <a:highlight>
                  <a:srgbClr val="FFFFFF"/>
                </a:highlight>
              </a:rPr>
              <a:t>Pelechano-Barahona</a:t>
            </a:r>
            <a:r>
              <a:rPr lang="en-GB" sz="600" dirty="0">
                <a:solidFill>
                  <a:schemeClr val="tx1"/>
                </a:solidFill>
                <a:highlight>
                  <a:srgbClr val="FFFFFF"/>
                </a:highlight>
              </a:rPr>
              <a:t>, E. and </a:t>
            </a:r>
            <a:r>
              <a:rPr lang="en-GB" sz="600" dirty="0" err="1">
                <a:solidFill>
                  <a:schemeClr val="tx1"/>
                </a:solidFill>
                <a:highlight>
                  <a:srgbClr val="FFFFFF"/>
                </a:highlight>
              </a:rPr>
              <a:t>García-Muiña</a:t>
            </a:r>
            <a:r>
              <a:rPr lang="en-GB" sz="600" dirty="0">
                <a:solidFill>
                  <a:schemeClr val="tx1"/>
                </a:solidFill>
                <a:highlight>
                  <a:srgbClr val="FFFFFF"/>
                </a:highlight>
              </a:rPr>
              <a:t>, F.E., (2020). A systematic review of research on sustainability in mergers and acquisitions. </a:t>
            </a:r>
            <a:r>
              <a:rPr lang="en-GB" sz="600" i="1" dirty="0">
                <a:solidFill>
                  <a:schemeClr val="tx1"/>
                </a:solidFill>
                <a:highlight>
                  <a:srgbClr val="FFFFFF"/>
                </a:highlight>
              </a:rPr>
              <a:t>Sustainability</a:t>
            </a:r>
            <a:r>
              <a:rPr lang="en-GB" sz="600" dirty="0">
                <a:solidFill>
                  <a:schemeClr val="tx1"/>
                </a:solidFill>
                <a:highlight>
                  <a:srgbClr val="FFFFFF"/>
                </a:highlight>
              </a:rPr>
              <a:t>, </a:t>
            </a:r>
            <a:r>
              <a:rPr lang="en-GB" sz="600" i="1" dirty="0">
                <a:solidFill>
                  <a:schemeClr val="tx1"/>
                </a:solidFill>
                <a:highlight>
                  <a:srgbClr val="FFFFFF"/>
                </a:highlight>
              </a:rPr>
              <a:t>12</a:t>
            </a:r>
            <a:r>
              <a:rPr lang="en-GB" sz="600" dirty="0">
                <a:solidFill>
                  <a:schemeClr val="tx1"/>
                </a:solidFill>
                <a:highlight>
                  <a:srgbClr val="FFFFFF"/>
                </a:highlight>
              </a:rPr>
              <a:t>(2), p.513.</a:t>
            </a:r>
            <a:r>
              <a:rPr lang="en-GB" sz="600" u="sng" dirty="0">
                <a:solidFill>
                  <a:schemeClr val="tx1"/>
                </a:solidFill>
                <a:highlight>
                  <a:srgbClr val="FFFFFF"/>
                </a:highlight>
                <a:hlinkClick r:id="rId10">
                  <a:extLst>
                    <a:ext uri="{A12FA001-AC4F-418D-AE19-62706E023703}">
                      <ahyp:hlinkClr xmlns:ahyp="http://schemas.microsoft.com/office/drawing/2018/hyperlinkcolor" val="tx"/>
                    </a:ext>
                  </a:extLst>
                </a:hlinkClick>
              </a:rPr>
              <a:t>https://</a:t>
            </a:r>
            <a:r>
              <a:rPr lang="en-GB" sz="600" u="sng" dirty="0" err="1">
                <a:solidFill>
                  <a:schemeClr val="tx1"/>
                </a:solidFill>
                <a:highlight>
                  <a:srgbClr val="FFFFFF"/>
                </a:highlight>
                <a:hlinkClick r:id="rId10">
                  <a:extLst>
                    <a:ext uri="{A12FA001-AC4F-418D-AE19-62706E023703}">
                      <ahyp:hlinkClr xmlns:ahyp="http://schemas.microsoft.com/office/drawing/2018/hyperlinkcolor" val="tx"/>
                    </a:ext>
                  </a:extLst>
                </a:hlinkClick>
              </a:rPr>
              <a:t>www.mdpi.com</a:t>
            </a:r>
            <a:r>
              <a:rPr lang="en-GB" sz="600" u="sng" dirty="0">
                <a:solidFill>
                  <a:schemeClr val="tx1"/>
                </a:solidFill>
                <a:highlight>
                  <a:srgbClr val="FFFFFF"/>
                </a:highlight>
                <a:hlinkClick r:id="rId10">
                  <a:extLst>
                    <a:ext uri="{A12FA001-AC4F-418D-AE19-62706E023703}">
                      <ahyp:hlinkClr xmlns:ahyp="http://schemas.microsoft.com/office/drawing/2018/hyperlinkcolor" val="tx"/>
                    </a:ext>
                  </a:extLst>
                </a:hlinkClick>
              </a:rPr>
              <a:t>/613866</a:t>
            </a:r>
            <a:r>
              <a:rPr lang="en-GB" sz="600" dirty="0">
                <a:solidFill>
                  <a:schemeClr val="tx1"/>
                </a:solidFill>
                <a:highlight>
                  <a:srgbClr val="FFFFFF"/>
                </a:highlight>
              </a:rPr>
              <a:t> [Accessed 13 March, 2023]</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err="1">
                <a:solidFill>
                  <a:schemeClr val="tx1"/>
                </a:solidFill>
                <a:highlight>
                  <a:srgbClr val="FFFFFF"/>
                </a:highlight>
              </a:rPr>
              <a:t>Haapanen</a:t>
            </a:r>
            <a:r>
              <a:rPr lang="en-GB" sz="600" dirty="0">
                <a:solidFill>
                  <a:schemeClr val="tx1"/>
                </a:solidFill>
                <a:highlight>
                  <a:srgbClr val="FFFFFF"/>
                </a:highlight>
              </a:rPr>
              <a:t>, L., </a:t>
            </a:r>
            <a:r>
              <a:rPr lang="en-GB" sz="600" dirty="0" err="1">
                <a:solidFill>
                  <a:schemeClr val="tx1"/>
                </a:solidFill>
                <a:highlight>
                  <a:srgbClr val="FFFFFF"/>
                </a:highlight>
              </a:rPr>
              <a:t>Hurmelinna-Laukkanen</a:t>
            </a:r>
            <a:r>
              <a:rPr lang="en-GB" sz="600" dirty="0">
                <a:solidFill>
                  <a:schemeClr val="tx1"/>
                </a:solidFill>
                <a:highlight>
                  <a:srgbClr val="FFFFFF"/>
                </a:highlight>
              </a:rPr>
              <a:t>, P., </a:t>
            </a:r>
            <a:r>
              <a:rPr lang="en-GB" sz="600" dirty="0" err="1">
                <a:solidFill>
                  <a:schemeClr val="tx1"/>
                </a:solidFill>
                <a:highlight>
                  <a:srgbClr val="FFFFFF"/>
                </a:highlight>
              </a:rPr>
              <a:t>Nikkilä</a:t>
            </a:r>
            <a:r>
              <a:rPr lang="en-GB" sz="600" dirty="0">
                <a:solidFill>
                  <a:schemeClr val="tx1"/>
                </a:solidFill>
                <a:highlight>
                  <a:srgbClr val="FFFFFF"/>
                </a:highlight>
              </a:rPr>
              <a:t>, S. and </a:t>
            </a:r>
            <a:r>
              <a:rPr lang="en-GB" sz="600" dirty="0" err="1">
                <a:solidFill>
                  <a:schemeClr val="tx1"/>
                </a:solidFill>
                <a:highlight>
                  <a:srgbClr val="FFFFFF"/>
                </a:highlight>
              </a:rPr>
              <a:t>Paakkolanvaara</a:t>
            </a:r>
            <a:r>
              <a:rPr lang="en-GB" sz="600" dirty="0">
                <a:solidFill>
                  <a:schemeClr val="tx1"/>
                </a:solidFill>
                <a:highlight>
                  <a:srgbClr val="FFFFFF"/>
                </a:highlight>
              </a:rPr>
              <a:t>, P., (2019). The function-specific </a:t>
            </a:r>
            <a:r>
              <a:rPr lang="en-GB" sz="600" dirty="0" err="1">
                <a:solidFill>
                  <a:schemeClr val="tx1"/>
                </a:solidFill>
                <a:highlight>
                  <a:srgbClr val="FFFFFF"/>
                </a:highlight>
              </a:rPr>
              <a:t>microfoundations</a:t>
            </a:r>
            <a:r>
              <a:rPr lang="en-GB" sz="600" dirty="0">
                <a:solidFill>
                  <a:schemeClr val="tx1"/>
                </a:solidFill>
                <a:highlight>
                  <a:srgbClr val="FFFFFF"/>
                </a:highlight>
              </a:rPr>
              <a:t> of dynamic capabilities in cross-border mergers and acquisitions. </a:t>
            </a:r>
            <a:r>
              <a:rPr lang="en-GB" sz="600" i="1" dirty="0">
                <a:solidFill>
                  <a:schemeClr val="tx1"/>
                </a:solidFill>
                <a:highlight>
                  <a:srgbClr val="FFFFFF"/>
                </a:highlight>
              </a:rPr>
              <a:t>International Business Review</a:t>
            </a:r>
            <a:r>
              <a:rPr lang="en-GB" sz="600" dirty="0">
                <a:solidFill>
                  <a:schemeClr val="tx1"/>
                </a:solidFill>
                <a:highlight>
                  <a:srgbClr val="FFFFFF"/>
                </a:highlight>
              </a:rPr>
              <a:t>, </a:t>
            </a:r>
            <a:r>
              <a:rPr lang="en-GB" sz="600" i="1" dirty="0">
                <a:solidFill>
                  <a:schemeClr val="tx1"/>
                </a:solidFill>
                <a:highlight>
                  <a:srgbClr val="FFFFFF"/>
                </a:highlight>
              </a:rPr>
              <a:t>28</a:t>
            </a:r>
            <a:r>
              <a:rPr lang="en-GB" sz="600" dirty="0">
                <a:solidFill>
                  <a:schemeClr val="tx1"/>
                </a:solidFill>
                <a:highlight>
                  <a:srgbClr val="FFFFFF"/>
                </a:highlight>
              </a:rPr>
              <a:t>(4), pp.766-784.</a:t>
            </a:r>
            <a:r>
              <a:rPr lang="en-GB" sz="600" u="sng" dirty="0">
                <a:solidFill>
                  <a:schemeClr val="tx1"/>
                </a:solidFill>
                <a:highlight>
                  <a:srgbClr val="FFFFFF"/>
                </a:highlight>
                <a:hlinkClick r:id="rId11">
                  <a:extLst>
                    <a:ext uri="{A12FA001-AC4F-418D-AE19-62706E023703}">
                      <ahyp:hlinkClr xmlns:ahyp="http://schemas.microsoft.com/office/drawing/2018/hyperlinkcolor" val="tx"/>
                    </a:ext>
                  </a:extLst>
                </a:hlinkClick>
              </a:rPr>
              <a:t>https://</a:t>
            </a:r>
            <a:r>
              <a:rPr lang="en-GB" sz="600" u="sng" dirty="0" err="1">
                <a:solidFill>
                  <a:schemeClr val="tx1"/>
                </a:solidFill>
                <a:highlight>
                  <a:srgbClr val="FFFFFF"/>
                </a:highlight>
                <a:hlinkClick r:id="rId11">
                  <a:extLst>
                    <a:ext uri="{A12FA001-AC4F-418D-AE19-62706E023703}">
                      <ahyp:hlinkClr xmlns:ahyp="http://schemas.microsoft.com/office/drawing/2018/hyperlinkcolor" val="tx"/>
                    </a:ext>
                  </a:extLst>
                </a:hlinkClick>
              </a:rPr>
              <a:t>www.sciencedirect.com</a:t>
            </a:r>
            <a:r>
              <a:rPr lang="en-GB" sz="600" u="sng" dirty="0">
                <a:solidFill>
                  <a:schemeClr val="tx1"/>
                </a:solidFill>
                <a:highlight>
                  <a:srgbClr val="FFFFFF"/>
                </a:highlight>
                <a:hlinkClick r:id="rId11">
                  <a:extLst>
                    <a:ext uri="{A12FA001-AC4F-418D-AE19-62706E023703}">
                      <ahyp:hlinkClr xmlns:ahyp="http://schemas.microsoft.com/office/drawing/2018/hyperlinkcolor" val="tx"/>
                    </a:ext>
                  </a:extLst>
                </a:hlinkClick>
              </a:rPr>
              <a:t>/science/article/</a:t>
            </a:r>
            <a:r>
              <a:rPr lang="en-GB" sz="600" u="sng" dirty="0" err="1">
                <a:solidFill>
                  <a:schemeClr val="tx1"/>
                </a:solidFill>
                <a:highlight>
                  <a:srgbClr val="FFFFFF"/>
                </a:highlight>
                <a:hlinkClick r:id="rId11">
                  <a:extLst>
                    <a:ext uri="{A12FA001-AC4F-418D-AE19-62706E023703}">
                      <ahyp:hlinkClr xmlns:ahyp="http://schemas.microsoft.com/office/drawing/2018/hyperlinkcolor" val="tx"/>
                    </a:ext>
                  </a:extLst>
                </a:hlinkClick>
              </a:rPr>
              <a:t>pii</a:t>
            </a:r>
            <a:r>
              <a:rPr lang="en-GB" sz="600" u="sng" dirty="0">
                <a:solidFill>
                  <a:schemeClr val="tx1"/>
                </a:solidFill>
                <a:highlight>
                  <a:srgbClr val="FFFFFF"/>
                </a:highlight>
                <a:hlinkClick r:id="rId11">
                  <a:extLst>
                    <a:ext uri="{A12FA001-AC4F-418D-AE19-62706E023703}">
                      <ahyp:hlinkClr xmlns:ahyp="http://schemas.microsoft.com/office/drawing/2018/hyperlinkcolor" val="tx"/>
                    </a:ext>
                  </a:extLst>
                </a:hlinkClick>
              </a:rPr>
              <a:t>/S0969593117307102</a:t>
            </a:r>
            <a:r>
              <a:rPr lang="en-GB" sz="600" dirty="0">
                <a:solidFill>
                  <a:schemeClr val="tx1"/>
                </a:solidFill>
                <a:highlight>
                  <a:srgbClr val="FFFFFF"/>
                </a:highlight>
              </a:rPr>
              <a:t> [Accessed 13 March, 2023]</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err="1">
                <a:solidFill>
                  <a:schemeClr val="tx1"/>
                </a:solidFill>
              </a:rPr>
              <a:t>Hofstede-insights</a:t>
            </a:r>
            <a:r>
              <a:rPr lang="en-GB" sz="600" dirty="0">
                <a:solidFill>
                  <a:schemeClr val="tx1"/>
                </a:solidFill>
              </a:rPr>
              <a:t>., (2021). </a:t>
            </a:r>
            <a:r>
              <a:rPr lang="en-GB" sz="600" i="1" dirty="0">
                <a:solidFill>
                  <a:schemeClr val="tx1"/>
                </a:solidFill>
              </a:rPr>
              <a:t>Country comparison tool</a:t>
            </a:r>
            <a:r>
              <a:rPr lang="en-GB" sz="600" dirty="0">
                <a:solidFill>
                  <a:schemeClr val="tx1"/>
                </a:solidFill>
              </a:rPr>
              <a:t>. [online] Available at: https://</a:t>
            </a:r>
            <a:r>
              <a:rPr lang="en-GB" sz="600" dirty="0" err="1">
                <a:solidFill>
                  <a:schemeClr val="tx1"/>
                </a:solidFill>
              </a:rPr>
              <a:t>www.hofstede</a:t>
            </a:r>
            <a:r>
              <a:rPr lang="en-GB" sz="600" dirty="0">
                <a:solidFill>
                  <a:schemeClr val="tx1"/>
                </a:solidFill>
              </a:rPr>
              <a:t>-insights.com/country-comparison-tool?countries=china%</a:t>
            </a:r>
            <a:r>
              <a:rPr lang="en-GB" sz="600" dirty="0" err="1">
                <a:solidFill>
                  <a:schemeClr val="tx1"/>
                </a:solidFill>
              </a:rPr>
              <a:t>2Cfrance</a:t>
            </a:r>
            <a:r>
              <a:rPr lang="en-GB" sz="600" dirty="0">
                <a:solidFill>
                  <a:schemeClr val="tx1"/>
                </a:solidFill>
              </a:rPr>
              <a:t>.</a:t>
            </a:r>
            <a:endParaRPr sz="600" dirty="0">
              <a:solidFill>
                <a:schemeClr val="tx1"/>
              </a:solidFill>
            </a:endParaRPr>
          </a:p>
          <a:p>
            <a:pPr marL="0" lvl="0" indent="0" algn="just" rtl="0">
              <a:lnSpc>
                <a:spcPct val="100000"/>
              </a:lnSpc>
              <a:spcBef>
                <a:spcPts val="0"/>
              </a:spcBef>
              <a:spcAft>
                <a:spcPts val="0"/>
              </a:spcAft>
              <a:buClr>
                <a:schemeClr val="dk1"/>
              </a:buClr>
              <a:buSzPts val="1100"/>
              <a:buFont typeface="Arial"/>
              <a:buNone/>
            </a:pPr>
            <a:r>
              <a:rPr lang="en-GB" sz="600" dirty="0">
                <a:solidFill>
                  <a:schemeClr val="tx1"/>
                </a:solidFill>
                <a:highlight>
                  <a:srgbClr val="FFFFFF"/>
                </a:highlight>
              </a:rPr>
              <a:t>Hughes, P., Hughes, M., Stokes, P., Lee, H., Rodgers, P. and </a:t>
            </a:r>
            <a:r>
              <a:rPr lang="en-GB" sz="600" dirty="0" err="1">
                <a:solidFill>
                  <a:schemeClr val="tx1"/>
                </a:solidFill>
                <a:highlight>
                  <a:srgbClr val="FFFFFF"/>
                </a:highlight>
              </a:rPr>
              <a:t>Degbey</a:t>
            </a:r>
            <a:r>
              <a:rPr lang="en-GB" sz="600" dirty="0">
                <a:solidFill>
                  <a:schemeClr val="tx1"/>
                </a:solidFill>
                <a:highlight>
                  <a:srgbClr val="FFFFFF"/>
                </a:highlight>
              </a:rPr>
              <a:t>, W.Y., (2020). Micro-foundations of </a:t>
            </a:r>
            <a:r>
              <a:rPr lang="en-GB" sz="600" dirty="0" err="1">
                <a:solidFill>
                  <a:schemeClr val="tx1"/>
                </a:solidFill>
                <a:highlight>
                  <a:srgbClr val="FFFFFF"/>
                </a:highlight>
              </a:rPr>
              <a:t>organizational</a:t>
            </a:r>
            <a:r>
              <a:rPr lang="en-GB" sz="600" dirty="0">
                <a:solidFill>
                  <a:schemeClr val="tx1"/>
                </a:solidFill>
                <a:highlight>
                  <a:srgbClr val="FFFFFF"/>
                </a:highlight>
              </a:rPr>
              <a:t> ambidexterity in the context of cross-border mergers and acquisitions. </a:t>
            </a:r>
            <a:r>
              <a:rPr lang="en-GB" sz="600" i="1" dirty="0">
                <a:solidFill>
                  <a:schemeClr val="tx1"/>
                </a:solidFill>
                <a:highlight>
                  <a:srgbClr val="FFFFFF"/>
                </a:highlight>
              </a:rPr>
              <a:t>Technological Forecasting and Social Change</a:t>
            </a:r>
            <a:r>
              <a:rPr lang="en-GB" sz="600" dirty="0">
                <a:solidFill>
                  <a:schemeClr val="tx1"/>
                </a:solidFill>
                <a:highlight>
                  <a:srgbClr val="FFFFFF"/>
                </a:highlight>
              </a:rPr>
              <a:t>, </a:t>
            </a:r>
            <a:r>
              <a:rPr lang="en-GB" sz="600" i="1" dirty="0">
                <a:solidFill>
                  <a:schemeClr val="tx1"/>
                </a:solidFill>
                <a:highlight>
                  <a:srgbClr val="FFFFFF"/>
                </a:highlight>
              </a:rPr>
              <a:t>153</a:t>
            </a:r>
            <a:r>
              <a:rPr lang="en-GB" sz="600" dirty="0">
                <a:solidFill>
                  <a:schemeClr val="tx1"/>
                </a:solidFill>
                <a:highlight>
                  <a:srgbClr val="FFFFFF"/>
                </a:highlight>
              </a:rPr>
              <a:t>, p.119932.</a:t>
            </a:r>
            <a:r>
              <a:rPr lang="en-GB" sz="600" u="sng" dirty="0">
                <a:solidFill>
                  <a:schemeClr val="tx1"/>
                </a:solidFill>
                <a:highlight>
                  <a:srgbClr val="FFFFFF"/>
                </a:highlight>
                <a:hlinkClick r:id="rId12">
                  <a:extLst>
                    <a:ext uri="{A12FA001-AC4F-418D-AE19-62706E023703}">
                      <ahyp:hlinkClr xmlns:ahyp="http://schemas.microsoft.com/office/drawing/2018/hyperlinkcolor" val="tx"/>
                    </a:ext>
                  </a:extLst>
                </a:hlinkClick>
              </a:rPr>
              <a:t>https://</a:t>
            </a:r>
            <a:r>
              <a:rPr lang="en-GB" sz="600" u="sng" dirty="0" err="1">
                <a:solidFill>
                  <a:schemeClr val="tx1"/>
                </a:solidFill>
                <a:highlight>
                  <a:srgbClr val="FFFFFF"/>
                </a:highlight>
                <a:hlinkClick r:id="rId12">
                  <a:extLst>
                    <a:ext uri="{A12FA001-AC4F-418D-AE19-62706E023703}">
                      <ahyp:hlinkClr xmlns:ahyp="http://schemas.microsoft.com/office/drawing/2018/hyperlinkcolor" val="tx"/>
                    </a:ext>
                  </a:extLst>
                </a:hlinkClick>
              </a:rPr>
              <a:t>eprints.soton.ac.uk</a:t>
            </a:r>
            <a:r>
              <a:rPr lang="en-GB" sz="600" u="sng" dirty="0">
                <a:solidFill>
                  <a:schemeClr val="tx1"/>
                </a:solidFill>
                <a:highlight>
                  <a:srgbClr val="FFFFFF"/>
                </a:highlight>
                <a:hlinkClick r:id="rId12">
                  <a:extLst>
                    <a:ext uri="{A12FA001-AC4F-418D-AE19-62706E023703}">
                      <ahyp:hlinkClr xmlns:ahyp="http://schemas.microsoft.com/office/drawing/2018/hyperlinkcolor" val="tx"/>
                    </a:ext>
                  </a:extLst>
                </a:hlinkClick>
              </a:rPr>
              <a:t>/442407/1/TFS_2019_1345_Revision_1_V0.pdf</a:t>
            </a:r>
            <a:r>
              <a:rPr lang="en-GB" sz="600" dirty="0">
                <a:solidFill>
                  <a:schemeClr val="tx1"/>
                </a:solidFill>
                <a:highlight>
                  <a:srgbClr val="FFFFFF"/>
                </a:highlight>
              </a:rPr>
              <a:t> [Accessed 13 March, 2023]</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err="1">
                <a:solidFill>
                  <a:schemeClr val="tx1"/>
                </a:solidFill>
                <a:highlight>
                  <a:srgbClr val="FFFFFF"/>
                </a:highlight>
              </a:rPr>
              <a:t>Kaviani</a:t>
            </a:r>
            <a:r>
              <a:rPr lang="en-GB" sz="600" dirty="0">
                <a:solidFill>
                  <a:schemeClr val="tx1"/>
                </a:solidFill>
                <a:highlight>
                  <a:srgbClr val="FFFFFF"/>
                </a:highlight>
              </a:rPr>
              <a:t>, M. A., </a:t>
            </a:r>
            <a:r>
              <a:rPr lang="en-GB" sz="600" dirty="0" err="1">
                <a:solidFill>
                  <a:schemeClr val="tx1"/>
                </a:solidFill>
                <a:highlight>
                  <a:srgbClr val="FFFFFF"/>
                </a:highlight>
              </a:rPr>
              <a:t>Karbassi</a:t>
            </a:r>
            <a:r>
              <a:rPr lang="en-GB" sz="600" dirty="0">
                <a:solidFill>
                  <a:schemeClr val="tx1"/>
                </a:solidFill>
                <a:highlight>
                  <a:srgbClr val="FFFFFF"/>
                </a:highlight>
              </a:rPr>
              <a:t> </a:t>
            </a:r>
            <a:r>
              <a:rPr lang="en-GB" sz="600" dirty="0" err="1">
                <a:solidFill>
                  <a:schemeClr val="tx1"/>
                </a:solidFill>
                <a:highlight>
                  <a:srgbClr val="FFFFFF"/>
                </a:highlight>
              </a:rPr>
              <a:t>Yazdi</a:t>
            </a:r>
            <a:r>
              <a:rPr lang="en-GB" sz="600" dirty="0">
                <a:solidFill>
                  <a:schemeClr val="tx1"/>
                </a:solidFill>
                <a:highlight>
                  <a:srgbClr val="FFFFFF"/>
                </a:highlight>
              </a:rPr>
              <a:t>, A., Ocampo, L., and </a:t>
            </a:r>
            <a:r>
              <a:rPr lang="en-GB" sz="600" dirty="0" err="1">
                <a:solidFill>
                  <a:schemeClr val="tx1"/>
                </a:solidFill>
                <a:highlight>
                  <a:srgbClr val="FFFFFF"/>
                </a:highlight>
              </a:rPr>
              <a:t>Kusi-Sarpong</a:t>
            </a:r>
            <a:r>
              <a:rPr lang="en-GB" sz="600" dirty="0">
                <a:solidFill>
                  <a:schemeClr val="tx1"/>
                </a:solidFill>
                <a:highlight>
                  <a:srgbClr val="FFFFFF"/>
                </a:highlight>
              </a:rPr>
              <a:t>, S. (2020). An integrated grey-based multi-criteria decision-making approach for supplier evaluation and selection in the oil and gas industry. </a:t>
            </a:r>
            <a:r>
              <a:rPr lang="en-GB" sz="600" i="1" dirty="0" err="1">
                <a:solidFill>
                  <a:schemeClr val="tx1"/>
                </a:solidFill>
                <a:highlight>
                  <a:srgbClr val="FFFFFF"/>
                </a:highlight>
              </a:rPr>
              <a:t>Kybernetes</a:t>
            </a:r>
            <a:r>
              <a:rPr lang="en-GB" sz="600" dirty="0">
                <a:solidFill>
                  <a:schemeClr val="tx1"/>
                </a:solidFill>
                <a:highlight>
                  <a:srgbClr val="FFFFFF"/>
                </a:highlight>
              </a:rPr>
              <a:t>, </a:t>
            </a:r>
            <a:r>
              <a:rPr lang="en-GB" sz="600" i="1" dirty="0">
                <a:solidFill>
                  <a:schemeClr val="tx1"/>
                </a:solidFill>
                <a:highlight>
                  <a:srgbClr val="FFFFFF"/>
                </a:highlight>
              </a:rPr>
              <a:t>49</a:t>
            </a:r>
            <a:r>
              <a:rPr lang="en-GB" sz="600" dirty="0">
                <a:solidFill>
                  <a:schemeClr val="tx1"/>
                </a:solidFill>
                <a:highlight>
                  <a:srgbClr val="FFFFFF"/>
                </a:highlight>
              </a:rPr>
              <a:t>(2), 406-441.</a:t>
            </a:r>
            <a:r>
              <a:rPr lang="en-GB" sz="600" u="sng" dirty="0">
                <a:solidFill>
                  <a:schemeClr val="tx1"/>
                </a:solidFill>
                <a:highlight>
                  <a:srgbClr val="FFFFFF"/>
                </a:highlight>
                <a:hlinkClick r:id="rId13">
                  <a:extLst>
                    <a:ext uri="{A12FA001-AC4F-418D-AE19-62706E023703}">
                      <ahyp:hlinkClr xmlns:ahyp="http://schemas.microsoft.com/office/drawing/2018/hyperlinkcolor" val="tx"/>
                    </a:ext>
                  </a:extLst>
                </a:hlinkClick>
              </a:rPr>
              <a:t>https://</a:t>
            </a:r>
            <a:r>
              <a:rPr lang="en-GB" sz="600" u="sng" dirty="0" err="1">
                <a:solidFill>
                  <a:schemeClr val="tx1"/>
                </a:solidFill>
                <a:highlight>
                  <a:srgbClr val="FFFFFF"/>
                </a:highlight>
                <a:hlinkClick r:id="rId13">
                  <a:extLst>
                    <a:ext uri="{A12FA001-AC4F-418D-AE19-62706E023703}">
                      <ahyp:hlinkClr xmlns:ahyp="http://schemas.microsoft.com/office/drawing/2018/hyperlinkcolor" val="tx"/>
                    </a:ext>
                  </a:extLst>
                </a:hlinkClick>
              </a:rPr>
              <a:t>www.researchgate.net</a:t>
            </a:r>
            <a:r>
              <a:rPr lang="en-GB" sz="600" u="sng" dirty="0">
                <a:solidFill>
                  <a:schemeClr val="tx1"/>
                </a:solidFill>
                <a:highlight>
                  <a:srgbClr val="FFFFFF"/>
                </a:highlight>
                <a:hlinkClick r:id="rId13">
                  <a:extLst>
                    <a:ext uri="{A12FA001-AC4F-418D-AE19-62706E023703}">
                      <ahyp:hlinkClr xmlns:ahyp="http://schemas.microsoft.com/office/drawing/2018/hyperlinkcolor" val="tx"/>
                    </a:ext>
                  </a:extLst>
                </a:hlinkClick>
              </a:rPr>
              <a:t>/profile/</a:t>
            </a:r>
            <a:r>
              <a:rPr lang="en-GB" sz="600" u="sng" dirty="0" err="1">
                <a:solidFill>
                  <a:schemeClr val="tx1"/>
                </a:solidFill>
                <a:highlight>
                  <a:srgbClr val="FFFFFF"/>
                </a:highlight>
                <a:hlinkClick r:id="rId13">
                  <a:extLst>
                    <a:ext uri="{A12FA001-AC4F-418D-AE19-62706E023703}">
                      <ahyp:hlinkClr xmlns:ahyp="http://schemas.microsoft.com/office/drawing/2018/hyperlinkcolor" val="tx"/>
                    </a:ext>
                  </a:extLst>
                </a:hlinkClick>
              </a:rPr>
              <a:t>Mohamad-Kaviani</a:t>
            </a:r>
            <a:r>
              <a:rPr lang="en-GB" sz="600" u="sng" dirty="0">
                <a:solidFill>
                  <a:schemeClr val="tx1"/>
                </a:solidFill>
                <a:highlight>
                  <a:srgbClr val="FFFFFF"/>
                </a:highlight>
                <a:hlinkClick r:id="rId13">
                  <a:extLst>
                    <a:ext uri="{A12FA001-AC4F-418D-AE19-62706E023703}">
                      <ahyp:hlinkClr xmlns:ahyp="http://schemas.microsoft.com/office/drawing/2018/hyperlinkcolor" val="tx"/>
                    </a:ext>
                  </a:extLst>
                </a:hlinkClick>
              </a:rPr>
              <a:t>/publication/331070803_An_integrated_grey-based_multi-criteria_decision-making_approach_for_supplier_evaluation_and_selection_in_the_oil_and_gas_industry/links/5d5149a292851cd046b51064/An-integrated-grey-based-multi-criteria-decision-making-approach-for-supplier-evaluation-and-selection-in-the-oil-and-gas-industry.pdf</a:t>
            </a:r>
            <a:r>
              <a:rPr lang="en-GB" sz="600" dirty="0">
                <a:solidFill>
                  <a:schemeClr val="tx1"/>
                </a:solidFill>
                <a:highlight>
                  <a:srgbClr val="FFFFFF"/>
                </a:highlight>
              </a:rPr>
              <a:t> </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err="1">
                <a:solidFill>
                  <a:schemeClr val="tx1"/>
                </a:solidFill>
                <a:highlight>
                  <a:srgbClr val="FFFFFF"/>
                </a:highlight>
              </a:rPr>
              <a:t>Kiessling</a:t>
            </a:r>
            <a:r>
              <a:rPr lang="en-GB" sz="600" dirty="0">
                <a:solidFill>
                  <a:schemeClr val="tx1"/>
                </a:solidFill>
                <a:highlight>
                  <a:srgbClr val="FFFFFF"/>
                </a:highlight>
              </a:rPr>
              <a:t>, T., </a:t>
            </a:r>
            <a:r>
              <a:rPr lang="en-GB" sz="600" dirty="0" err="1">
                <a:solidFill>
                  <a:schemeClr val="tx1"/>
                </a:solidFill>
                <a:highlight>
                  <a:srgbClr val="FFFFFF"/>
                </a:highlight>
              </a:rPr>
              <a:t>Vlačić</a:t>
            </a:r>
            <a:r>
              <a:rPr lang="en-GB" sz="600" dirty="0">
                <a:solidFill>
                  <a:schemeClr val="tx1"/>
                </a:solidFill>
                <a:highlight>
                  <a:srgbClr val="FFFFFF"/>
                </a:highlight>
              </a:rPr>
              <a:t>, B. and </a:t>
            </a:r>
            <a:r>
              <a:rPr lang="en-GB" sz="600" dirty="0" err="1">
                <a:solidFill>
                  <a:schemeClr val="tx1"/>
                </a:solidFill>
                <a:highlight>
                  <a:srgbClr val="FFFFFF"/>
                </a:highlight>
              </a:rPr>
              <a:t>Dabić</a:t>
            </a:r>
            <a:r>
              <a:rPr lang="en-GB" sz="600" dirty="0">
                <a:solidFill>
                  <a:schemeClr val="tx1"/>
                </a:solidFill>
                <a:highlight>
                  <a:srgbClr val="FFFFFF"/>
                </a:highlight>
              </a:rPr>
              <a:t>, M., (2019). Mapping the future of cross-border mergers and acquisitions: a review and research agenda. </a:t>
            </a:r>
            <a:r>
              <a:rPr lang="en-GB" sz="600" i="1" dirty="0">
                <a:solidFill>
                  <a:schemeClr val="tx1"/>
                </a:solidFill>
                <a:highlight>
                  <a:srgbClr val="FFFFFF"/>
                </a:highlight>
              </a:rPr>
              <a:t>IEEE Transactions on Engineering Management</a:t>
            </a:r>
            <a:r>
              <a:rPr lang="en-GB" sz="600" dirty="0">
                <a:solidFill>
                  <a:schemeClr val="tx1"/>
                </a:solidFill>
                <a:highlight>
                  <a:srgbClr val="FFFFFF"/>
                </a:highlight>
              </a:rPr>
              <a:t>, </a:t>
            </a:r>
            <a:r>
              <a:rPr lang="en-GB" sz="600" i="1" dirty="0">
                <a:solidFill>
                  <a:schemeClr val="tx1"/>
                </a:solidFill>
                <a:highlight>
                  <a:srgbClr val="FFFFFF"/>
                </a:highlight>
              </a:rPr>
              <a:t>68</a:t>
            </a:r>
            <a:r>
              <a:rPr lang="en-GB" sz="600" dirty="0">
                <a:solidFill>
                  <a:schemeClr val="tx1"/>
                </a:solidFill>
                <a:highlight>
                  <a:srgbClr val="FFFFFF"/>
                </a:highlight>
              </a:rPr>
              <a:t>(1), pp.212-222.</a:t>
            </a:r>
            <a:r>
              <a:rPr lang="en-GB" sz="600" u="sng" dirty="0">
                <a:solidFill>
                  <a:schemeClr val="tx1"/>
                </a:solidFill>
                <a:highlight>
                  <a:srgbClr val="FFFFFF"/>
                </a:highlight>
                <a:hlinkClick r:id="rId14">
                  <a:extLst>
                    <a:ext uri="{A12FA001-AC4F-418D-AE19-62706E023703}">
                      <ahyp:hlinkClr xmlns:ahyp="http://schemas.microsoft.com/office/drawing/2018/hyperlinkcolor" val="tx"/>
                    </a:ext>
                  </a:extLst>
                </a:hlinkClick>
              </a:rPr>
              <a:t>https://</a:t>
            </a:r>
            <a:r>
              <a:rPr lang="en-GB" sz="600" u="sng" dirty="0" err="1">
                <a:solidFill>
                  <a:schemeClr val="tx1"/>
                </a:solidFill>
                <a:highlight>
                  <a:srgbClr val="FFFFFF"/>
                </a:highlight>
                <a:hlinkClick r:id="rId14">
                  <a:extLst>
                    <a:ext uri="{A12FA001-AC4F-418D-AE19-62706E023703}">
                      <ahyp:hlinkClr xmlns:ahyp="http://schemas.microsoft.com/office/drawing/2018/hyperlinkcolor" val="tx"/>
                    </a:ext>
                  </a:extLst>
                </a:hlinkClick>
              </a:rPr>
              <a:t>ieeexplore.ieee.org</a:t>
            </a:r>
            <a:r>
              <a:rPr lang="en-GB" sz="600" u="sng" dirty="0">
                <a:solidFill>
                  <a:schemeClr val="tx1"/>
                </a:solidFill>
                <a:highlight>
                  <a:srgbClr val="FFFFFF"/>
                </a:highlight>
                <a:hlinkClick r:id="rId14">
                  <a:extLst>
                    <a:ext uri="{A12FA001-AC4F-418D-AE19-62706E023703}">
                      <ahyp:hlinkClr xmlns:ahyp="http://schemas.microsoft.com/office/drawing/2018/hyperlinkcolor" val="tx"/>
                    </a:ext>
                  </a:extLst>
                </a:hlinkClick>
              </a:rPr>
              <a:t>/abstract/document/8946901/</a:t>
            </a:r>
            <a:r>
              <a:rPr lang="en-GB" sz="600" dirty="0">
                <a:solidFill>
                  <a:schemeClr val="tx1"/>
                </a:solidFill>
                <a:highlight>
                  <a:srgbClr val="FFFFFF"/>
                </a:highlight>
              </a:rPr>
              <a:t> [Accessed 13 March, 2023]</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a:solidFill>
                  <a:schemeClr val="tx1"/>
                </a:solidFill>
                <a:highlight>
                  <a:srgbClr val="FFFFFF"/>
                </a:highlight>
              </a:rPr>
              <a:t>Martins, I. D., </a:t>
            </a:r>
            <a:r>
              <a:rPr lang="en-GB" sz="600" dirty="0" err="1">
                <a:solidFill>
                  <a:schemeClr val="tx1"/>
                </a:solidFill>
                <a:highlight>
                  <a:srgbClr val="FFFFFF"/>
                </a:highlight>
              </a:rPr>
              <a:t>Moraes</a:t>
            </a:r>
            <a:r>
              <a:rPr lang="en-GB" sz="600" dirty="0">
                <a:solidFill>
                  <a:schemeClr val="tx1"/>
                </a:solidFill>
                <a:highlight>
                  <a:srgbClr val="FFFFFF"/>
                </a:highlight>
              </a:rPr>
              <a:t>, F. F., Távora, G., </a:t>
            </a:r>
            <a:r>
              <a:rPr lang="en-GB" sz="600" dirty="0" err="1">
                <a:solidFill>
                  <a:schemeClr val="tx1"/>
                </a:solidFill>
                <a:highlight>
                  <a:srgbClr val="FFFFFF"/>
                </a:highlight>
              </a:rPr>
              <a:t>Soares</a:t>
            </a:r>
            <a:r>
              <a:rPr lang="en-GB" sz="600" dirty="0">
                <a:solidFill>
                  <a:schemeClr val="tx1"/>
                </a:solidFill>
                <a:highlight>
                  <a:srgbClr val="FFFFFF"/>
                </a:highlight>
              </a:rPr>
              <a:t>, H. L. F., Infante, C. E., </a:t>
            </a:r>
            <a:r>
              <a:rPr lang="en-GB" sz="600" dirty="0" err="1">
                <a:solidFill>
                  <a:schemeClr val="tx1"/>
                </a:solidFill>
                <a:highlight>
                  <a:srgbClr val="FFFFFF"/>
                </a:highlight>
              </a:rPr>
              <a:t>Arruda</a:t>
            </a:r>
            <a:r>
              <a:rPr lang="en-GB" sz="600" dirty="0">
                <a:solidFill>
                  <a:schemeClr val="tx1"/>
                </a:solidFill>
                <a:highlight>
                  <a:srgbClr val="FFFFFF"/>
                </a:highlight>
              </a:rPr>
              <a:t>, E. F., ... and Lourenço, M. I. (2020). A review of the </a:t>
            </a:r>
            <a:r>
              <a:rPr lang="en-GB" sz="600" dirty="0" err="1">
                <a:solidFill>
                  <a:schemeClr val="tx1"/>
                </a:solidFill>
                <a:highlight>
                  <a:srgbClr val="FFFFFF"/>
                </a:highlight>
              </a:rPr>
              <a:t>multicriteria</a:t>
            </a:r>
            <a:r>
              <a:rPr lang="en-GB" sz="600" dirty="0">
                <a:solidFill>
                  <a:schemeClr val="tx1"/>
                </a:solidFill>
                <a:highlight>
                  <a:srgbClr val="FFFFFF"/>
                </a:highlight>
              </a:rPr>
              <a:t> decision analysis applied to oil and gas decommissioning problems. </a:t>
            </a:r>
            <a:r>
              <a:rPr lang="en-GB" sz="600" i="1" dirty="0">
                <a:solidFill>
                  <a:schemeClr val="tx1"/>
                </a:solidFill>
                <a:highlight>
                  <a:srgbClr val="FFFFFF"/>
                </a:highlight>
              </a:rPr>
              <a:t>Ocean &amp; Coastal Management</a:t>
            </a:r>
            <a:r>
              <a:rPr lang="en-GB" sz="600" dirty="0">
                <a:solidFill>
                  <a:schemeClr val="tx1"/>
                </a:solidFill>
                <a:highlight>
                  <a:srgbClr val="FFFFFF"/>
                </a:highlight>
              </a:rPr>
              <a:t>, </a:t>
            </a:r>
            <a:r>
              <a:rPr lang="en-GB" sz="600" i="1" dirty="0">
                <a:solidFill>
                  <a:schemeClr val="tx1"/>
                </a:solidFill>
                <a:highlight>
                  <a:srgbClr val="FFFFFF"/>
                </a:highlight>
              </a:rPr>
              <a:t>184</a:t>
            </a:r>
            <a:r>
              <a:rPr lang="en-GB" sz="600" dirty="0">
                <a:solidFill>
                  <a:schemeClr val="tx1"/>
                </a:solidFill>
                <a:highlight>
                  <a:srgbClr val="FFFFFF"/>
                </a:highlight>
              </a:rPr>
              <a:t>, 105000.</a:t>
            </a:r>
            <a:r>
              <a:rPr lang="en-GB" sz="600" u="sng" dirty="0">
                <a:solidFill>
                  <a:schemeClr val="tx1"/>
                </a:solidFill>
                <a:highlight>
                  <a:srgbClr val="FFFFFF"/>
                </a:highlight>
                <a:hlinkClick r:id="rId15">
                  <a:extLst>
                    <a:ext uri="{A12FA001-AC4F-418D-AE19-62706E023703}">
                      <ahyp:hlinkClr xmlns:ahyp="http://schemas.microsoft.com/office/drawing/2018/hyperlinkcolor" val="tx"/>
                    </a:ext>
                  </a:extLst>
                </a:hlinkClick>
              </a:rPr>
              <a:t>https://</a:t>
            </a:r>
            <a:r>
              <a:rPr lang="en-GB" sz="600" u="sng" dirty="0" err="1">
                <a:solidFill>
                  <a:schemeClr val="tx1"/>
                </a:solidFill>
                <a:highlight>
                  <a:srgbClr val="FFFFFF"/>
                </a:highlight>
                <a:hlinkClick r:id="rId15">
                  <a:extLst>
                    <a:ext uri="{A12FA001-AC4F-418D-AE19-62706E023703}">
                      <ahyp:hlinkClr xmlns:ahyp="http://schemas.microsoft.com/office/drawing/2018/hyperlinkcolor" val="tx"/>
                    </a:ext>
                  </a:extLst>
                </a:hlinkClick>
              </a:rPr>
              <a:t>www.researchgate.net</a:t>
            </a:r>
            <a:r>
              <a:rPr lang="en-GB" sz="600" u="sng" dirty="0">
                <a:solidFill>
                  <a:schemeClr val="tx1"/>
                </a:solidFill>
                <a:highlight>
                  <a:srgbClr val="FFFFFF"/>
                </a:highlight>
                <a:hlinkClick r:id="rId15">
                  <a:extLst>
                    <a:ext uri="{A12FA001-AC4F-418D-AE19-62706E023703}">
                      <ahyp:hlinkClr xmlns:ahyp="http://schemas.microsoft.com/office/drawing/2018/hyperlinkcolor" val="tx"/>
                    </a:ext>
                  </a:extLst>
                </a:hlinkClick>
              </a:rPr>
              <a:t>/profile/</a:t>
            </a:r>
            <a:r>
              <a:rPr lang="en-GB" sz="600" u="sng" dirty="0" err="1">
                <a:solidFill>
                  <a:schemeClr val="tx1"/>
                </a:solidFill>
                <a:highlight>
                  <a:srgbClr val="FFFFFF"/>
                </a:highlight>
                <a:hlinkClick r:id="rId15">
                  <a:extLst>
                    <a:ext uri="{A12FA001-AC4F-418D-AE19-62706E023703}">
                      <ahyp:hlinkClr xmlns:ahyp="http://schemas.microsoft.com/office/drawing/2018/hyperlinkcolor" val="tx"/>
                    </a:ext>
                  </a:extLst>
                </a:hlinkClick>
              </a:rPr>
              <a:t>Edilson-Arruda</a:t>
            </a:r>
            <a:r>
              <a:rPr lang="en-GB" sz="600" u="sng" dirty="0">
                <a:solidFill>
                  <a:schemeClr val="tx1"/>
                </a:solidFill>
                <a:highlight>
                  <a:srgbClr val="FFFFFF"/>
                </a:highlight>
                <a:hlinkClick r:id="rId15">
                  <a:extLst>
                    <a:ext uri="{A12FA001-AC4F-418D-AE19-62706E023703}">
                      <ahyp:hlinkClr xmlns:ahyp="http://schemas.microsoft.com/office/drawing/2018/hyperlinkcolor" val="tx"/>
                    </a:ext>
                  </a:extLst>
                </a:hlinkClick>
              </a:rPr>
              <a:t>/publication/336248827_A_review_of_the_multicriteria_decision_analysis_applied_to_oil_and_gas_decommissioning_problems/links/</a:t>
            </a:r>
            <a:r>
              <a:rPr lang="en-GB" sz="600" u="sng" dirty="0" err="1">
                <a:solidFill>
                  <a:schemeClr val="tx1"/>
                </a:solidFill>
                <a:highlight>
                  <a:srgbClr val="FFFFFF"/>
                </a:highlight>
                <a:hlinkClick r:id="rId15">
                  <a:extLst>
                    <a:ext uri="{A12FA001-AC4F-418D-AE19-62706E023703}">
                      <ahyp:hlinkClr xmlns:ahyp="http://schemas.microsoft.com/office/drawing/2018/hyperlinkcolor" val="tx"/>
                    </a:ext>
                  </a:extLst>
                </a:hlinkClick>
              </a:rPr>
              <a:t>5d96fb5d299bf1c363f5a89d</a:t>
            </a:r>
            <a:r>
              <a:rPr lang="en-GB" sz="600" u="sng" dirty="0">
                <a:solidFill>
                  <a:schemeClr val="tx1"/>
                </a:solidFill>
                <a:highlight>
                  <a:srgbClr val="FFFFFF"/>
                </a:highlight>
                <a:hlinkClick r:id="rId15">
                  <a:extLst>
                    <a:ext uri="{A12FA001-AC4F-418D-AE19-62706E023703}">
                      <ahyp:hlinkClr xmlns:ahyp="http://schemas.microsoft.com/office/drawing/2018/hyperlinkcolor" val="tx"/>
                    </a:ext>
                  </a:extLst>
                </a:hlinkClick>
              </a:rPr>
              <a:t>/A-review-of-the-</a:t>
            </a:r>
            <a:r>
              <a:rPr lang="en-GB" sz="600" u="sng" dirty="0" err="1">
                <a:solidFill>
                  <a:schemeClr val="tx1"/>
                </a:solidFill>
                <a:highlight>
                  <a:srgbClr val="FFFFFF"/>
                </a:highlight>
                <a:hlinkClick r:id="rId15">
                  <a:extLst>
                    <a:ext uri="{A12FA001-AC4F-418D-AE19-62706E023703}">
                      <ahyp:hlinkClr xmlns:ahyp="http://schemas.microsoft.com/office/drawing/2018/hyperlinkcolor" val="tx"/>
                    </a:ext>
                  </a:extLst>
                </a:hlinkClick>
              </a:rPr>
              <a:t>multicriteria-decision</a:t>
            </a:r>
            <a:r>
              <a:rPr lang="en-GB" sz="600" u="sng" dirty="0">
                <a:solidFill>
                  <a:schemeClr val="tx1"/>
                </a:solidFill>
                <a:highlight>
                  <a:srgbClr val="FFFFFF"/>
                </a:highlight>
                <a:hlinkClick r:id="rId15">
                  <a:extLst>
                    <a:ext uri="{A12FA001-AC4F-418D-AE19-62706E023703}">
                      <ahyp:hlinkClr xmlns:ahyp="http://schemas.microsoft.com/office/drawing/2018/hyperlinkcolor" val="tx"/>
                    </a:ext>
                  </a:extLst>
                </a:hlinkClick>
              </a:rPr>
              <a:t>-analysis-applied-to-oil-and-gas-decommissioning-problems.pdf</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err="1">
                <a:solidFill>
                  <a:schemeClr val="tx1"/>
                </a:solidFill>
                <a:highlight>
                  <a:srgbClr val="FFFFFF"/>
                </a:highlight>
              </a:rPr>
              <a:t>Mineev</a:t>
            </a:r>
            <a:r>
              <a:rPr lang="en-GB" sz="600" dirty="0">
                <a:solidFill>
                  <a:schemeClr val="tx1"/>
                </a:solidFill>
                <a:highlight>
                  <a:srgbClr val="FFFFFF"/>
                </a:highlight>
              </a:rPr>
              <a:t>, A. and </a:t>
            </a:r>
            <a:r>
              <a:rPr lang="en-GB" sz="600" dirty="0" err="1">
                <a:solidFill>
                  <a:schemeClr val="tx1"/>
                </a:solidFill>
                <a:highlight>
                  <a:srgbClr val="FFFFFF"/>
                </a:highlight>
              </a:rPr>
              <a:t>Sæther</a:t>
            </a:r>
            <a:r>
              <a:rPr lang="en-GB" sz="600" dirty="0">
                <a:solidFill>
                  <a:schemeClr val="tx1"/>
                </a:solidFill>
                <a:highlight>
                  <a:srgbClr val="FFFFFF"/>
                </a:highlight>
              </a:rPr>
              <a:t>, E.Z., (2022). Business Cooperation in the Arctic: Learning Points from the Russia-Based Oil and Gas Projects. In </a:t>
            </a:r>
            <a:r>
              <a:rPr lang="en-GB" sz="600" i="1" dirty="0">
                <a:solidFill>
                  <a:schemeClr val="tx1"/>
                </a:solidFill>
                <a:highlight>
                  <a:srgbClr val="FFFFFF"/>
                </a:highlight>
              </a:rPr>
              <a:t>Global Development in the Arctic</a:t>
            </a:r>
            <a:r>
              <a:rPr lang="en-GB" sz="600" dirty="0">
                <a:solidFill>
                  <a:schemeClr val="tx1"/>
                </a:solidFill>
                <a:highlight>
                  <a:srgbClr val="FFFFFF"/>
                </a:highlight>
              </a:rPr>
              <a:t> (pp. 98-114). </a:t>
            </a:r>
            <a:r>
              <a:rPr lang="en-GB" sz="600" dirty="0" err="1">
                <a:solidFill>
                  <a:schemeClr val="tx1"/>
                </a:solidFill>
                <a:highlight>
                  <a:srgbClr val="FFFFFF"/>
                </a:highlight>
              </a:rPr>
              <a:t>Routledge.</a:t>
            </a:r>
            <a:r>
              <a:rPr lang="en-GB" sz="600" u="sng" dirty="0" err="1">
                <a:solidFill>
                  <a:schemeClr val="tx1"/>
                </a:solidFill>
                <a:highlight>
                  <a:srgbClr val="FFFFFF"/>
                </a:highlight>
                <a:hlinkClick r:id="rId16">
                  <a:extLst>
                    <a:ext uri="{A12FA001-AC4F-418D-AE19-62706E023703}">
                      <ahyp:hlinkClr xmlns:ahyp="http://schemas.microsoft.com/office/drawing/2018/hyperlinkcolor" val="tx"/>
                    </a:ext>
                  </a:extLst>
                </a:hlinkClick>
              </a:rPr>
              <a:t>https</a:t>
            </a:r>
            <a:r>
              <a:rPr lang="en-GB" sz="600" u="sng" dirty="0">
                <a:solidFill>
                  <a:schemeClr val="tx1"/>
                </a:solidFill>
                <a:highlight>
                  <a:srgbClr val="FFFFFF"/>
                </a:highlight>
                <a:hlinkClick r:id="rId16">
                  <a:extLst>
                    <a:ext uri="{A12FA001-AC4F-418D-AE19-62706E023703}">
                      <ahyp:hlinkClr xmlns:ahyp="http://schemas.microsoft.com/office/drawing/2018/hyperlinkcolor" val="tx"/>
                    </a:ext>
                  </a:extLst>
                </a:hlinkClick>
              </a:rPr>
              <a:t>://</a:t>
            </a:r>
            <a:r>
              <a:rPr lang="en-GB" sz="600" u="sng" dirty="0" err="1">
                <a:solidFill>
                  <a:schemeClr val="tx1"/>
                </a:solidFill>
                <a:highlight>
                  <a:srgbClr val="FFFFFF"/>
                </a:highlight>
                <a:hlinkClick r:id="rId16">
                  <a:extLst>
                    <a:ext uri="{A12FA001-AC4F-418D-AE19-62706E023703}">
                      <ahyp:hlinkClr xmlns:ahyp="http://schemas.microsoft.com/office/drawing/2018/hyperlinkcolor" val="tx"/>
                    </a:ext>
                  </a:extLst>
                </a:hlinkClick>
              </a:rPr>
              <a:t>www.taylorfrancis.com</a:t>
            </a:r>
            <a:r>
              <a:rPr lang="en-GB" sz="600" u="sng" dirty="0">
                <a:solidFill>
                  <a:schemeClr val="tx1"/>
                </a:solidFill>
                <a:highlight>
                  <a:srgbClr val="FFFFFF"/>
                </a:highlight>
                <a:hlinkClick r:id="rId16">
                  <a:extLst>
                    <a:ext uri="{A12FA001-AC4F-418D-AE19-62706E023703}">
                      <ahyp:hlinkClr xmlns:ahyp="http://schemas.microsoft.com/office/drawing/2018/hyperlinkcolor" val="tx"/>
                    </a:ext>
                  </a:extLst>
                </a:hlinkClick>
              </a:rPr>
              <a:t>/chapters/</a:t>
            </a:r>
            <a:r>
              <a:rPr lang="en-GB" sz="600" u="sng" dirty="0" err="1">
                <a:solidFill>
                  <a:schemeClr val="tx1"/>
                </a:solidFill>
                <a:highlight>
                  <a:srgbClr val="FFFFFF"/>
                </a:highlight>
                <a:hlinkClick r:id="rId16">
                  <a:extLst>
                    <a:ext uri="{A12FA001-AC4F-418D-AE19-62706E023703}">
                      <ahyp:hlinkClr xmlns:ahyp="http://schemas.microsoft.com/office/drawing/2018/hyperlinkcolor" val="tx"/>
                    </a:ext>
                  </a:extLst>
                </a:hlinkClick>
              </a:rPr>
              <a:t>oa-edit</a:t>
            </a:r>
            <a:r>
              <a:rPr lang="en-GB" sz="600" u="sng" dirty="0">
                <a:solidFill>
                  <a:schemeClr val="tx1"/>
                </a:solidFill>
                <a:highlight>
                  <a:srgbClr val="FFFFFF"/>
                </a:highlight>
                <a:hlinkClick r:id="rId16">
                  <a:extLst>
                    <a:ext uri="{A12FA001-AC4F-418D-AE19-62706E023703}">
                      <ahyp:hlinkClr xmlns:ahyp="http://schemas.microsoft.com/office/drawing/2018/hyperlinkcolor" val="tx"/>
                    </a:ext>
                  </a:extLst>
                </a:hlinkClick>
              </a:rPr>
              <a:t>/10.4324/9781003246015-8/business-cooperation-</a:t>
            </a:r>
            <a:r>
              <a:rPr lang="en-GB" sz="600" u="sng" dirty="0" err="1">
                <a:solidFill>
                  <a:schemeClr val="tx1"/>
                </a:solidFill>
                <a:highlight>
                  <a:srgbClr val="FFFFFF"/>
                </a:highlight>
                <a:hlinkClick r:id="rId16">
                  <a:extLst>
                    <a:ext uri="{A12FA001-AC4F-418D-AE19-62706E023703}">
                      <ahyp:hlinkClr xmlns:ahyp="http://schemas.microsoft.com/office/drawing/2018/hyperlinkcolor" val="tx"/>
                    </a:ext>
                  </a:extLst>
                </a:hlinkClick>
              </a:rPr>
              <a:t>arctic-andrey-mineev</a:t>
            </a:r>
            <a:r>
              <a:rPr lang="en-GB" sz="600" u="sng" dirty="0">
                <a:solidFill>
                  <a:schemeClr val="tx1"/>
                </a:solidFill>
                <a:highlight>
                  <a:srgbClr val="FFFFFF"/>
                </a:highlight>
                <a:hlinkClick r:id="rId16">
                  <a:extLst>
                    <a:ext uri="{A12FA001-AC4F-418D-AE19-62706E023703}">
                      <ahyp:hlinkClr xmlns:ahyp="http://schemas.microsoft.com/office/drawing/2018/hyperlinkcolor" val="tx"/>
                    </a:ext>
                  </a:extLst>
                </a:hlinkClick>
              </a:rPr>
              <a:t>-</a:t>
            </a:r>
            <a:r>
              <a:rPr lang="en-GB" sz="600" u="sng" dirty="0" err="1">
                <a:solidFill>
                  <a:schemeClr val="tx1"/>
                </a:solidFill>
                <a:highlight>
                  <a:srgbClr val="FFFFFF"/>
                </a:highlight>
                <a:hlinkClick r:id="rId16">
                  <a:extLst>
                    <a:ext uri="{A12FA001-AC4F-418D-AE19-62706E023703}">
                      <ahyp:hlinkClr xmlns:ahyp="http://schemas.microsoft.com/office/drawing/2018/hyperlinkcolor" val="tx"/>
                    </a:ext>
                  </a:extLst>
                </a:hlinkClick>
              </a:rPr>
              <a:t>elena-zhurova-s</a:t>
            </a:r>
            <a:r>
              <a:rPr lang="en-GB" sz="600" u="sng" dirty="0">
                <a:solidFill>
                  <a:schemeClr val="tx1"/>
                </a:solidFill>
                <a:highlight>
                  <a:srgbClr val="FFFFFF"/>
                </a:highlight>
                <a:hlinkClick r:id="rId16">
                  <a:extLst>
                    <a:ext uri="{A12FA001-AC4F-418D-AE19-62706E023703}">
                      <ahyp:hlinkClr xmlns:ahyp="http://schemas.microsoft.com/office/drawing/2018/hyperlinkcolor" val="tx"/>
                    </a:ext>
                  </a:extLst>
                </a:hlinkClick>
              </a:rPr>
              <a:t>%C3%</a:t>
            </a:r>
            <a:r>
              <a:rPr lang="en-GB" sz="600" u="sng" dirty="0" err="1">
                <a:solidFill>
                  <a:schemeClr val="tx1"/>
                </a:solidFill>
                <a:highlight>
                  <a:srgbClr val="FFFFFF"/>
                </a:highlight>
                <a:hlinkClick r:id="rId16">
                  <a:extLst>
                    <a:ext uri="{A12FA001-AC4F-418D-AE19-62706E023703}">
                      <ahyp:hlinkClr xmlns:ahyp="http://schemas.microsoft.com/office/drawing/2018/hyperlinkcolor" val="tx"/>
                    </a:ext>
                  </a:extLst>
                </a:hlinkClick>
              </a:rPr>
              <a:t>A6ther</a:t>
            </a:r>
            <a:r>
              <a:rPr lang="en-GB" sz="600" dirty="0">
                <a:solidFill>
                  <a:schemeClr val="tx1"/>
                </a:solidFill>
                <a:highlight>
                  <a:srgbClr val="FFFFFF"/>
                </a:highlight>
              </a:rPr>
              <a:t> [Accessed 13 March, 2023]</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a:solidFill>
                  <a:schemeClr val="tx1"/>
                </a:solidFill>
                <a:highlight>
                  <a:srgbClr val="FFFFFF"/>
                </a:highlight>
              </a:rPr>
              <a:t>Nankervis, A., Baird, M., Coffey, J. and Shields, J., (2022). </a:t>
            </a:r>
            <a:r>
              <a:rPr lang="en-GB" sz="600" i="1" dirty="0">
                <a:solidFill>
                  <a:schemeClr val="tx1"/>
                </a:solidFill>
                <a:highlight>
                  <a:srgbClr val="FFFFFF"/>
                </a:highlight>
              </a:rPr>
              <a:t>Human Resource Management 11e</a:t>
            </a:r>
            <a:r>
              <a:rPr lang="en-GB" sz="600" dirty="0">
                <a:solidFill>
                  <a:schemeClr val="tx1"/>
                </a:solidFill>
                <a:highlight>
                  <a:srgbClr val="FFFFFF"/>
                </a:highlight>
              </a:rPr>
              <a:t>. </a:t>
            </a:r>
            <a:r>
              <a:rPr lang="en-GB" sz="600" dirty="0" err="1">
                <a:solidFill>
                  <a:schemeClr val="tx1"/>
                </a:solidFill>
                <a:highlight>
                  <a:srgbClr val="FFFFFF"/>
                </a:highlight>
              </a:rPr>
              <a:t>Cengage</a:t>
            </a:r>
            <a:r>
              <a:rPr lang="en-GB" sz="600" dirty="0">
                <a:solidFill>
                  <a:schemeClr val="tx1"/>
                </a:solidFill>
                <a:highlight>
                  <a:srgbClr val="FFFFFF"/>
                </a:highlight>
              </a:rPr>
              <a:t> AU.</a:t>
            </a:r>
            <a:r>
              <a:rPr lang="en-GB" sz="600" u="sng" dirty="0">
                <a:solidFill>
                  <a:schemeClr val="tx1"/>
                </a:solidFill>
                <a:highlight>
                  <a:srgbClr val="FFFFFF"/>
                </a:highlight>
                <a:hlinkClick r:id="rId17">
                  <a:extLst>
                    <a:ext uri="{A12FA001-AC4F-418D-AE19-62706E023703}">
                      <ahyp:hlinkClr xmlns:ahyp="http://schemas.microsoft.com/office/drawing/2018/hyperlinkcolor" val="tx"/>
                    </a:ext>
                  </a:extLst>
                </a:hlinkClick>
              </a:rPr>
              <a:t>https://books.google.com/books?hl=en&amp;</a:t>
            </a:r>
            <a:r>
              <a:rPr lang="en-GB" sz="600" u="sng" dirty="0" err="1">
                <a:solidFill>
                  <a:schemeClr val="tx1"/>
                </a:solidFill>
                <a:highlight>
                  <a:srgbClr val="FFFFFF"/>
                </a:highlight>
                <a:hlinkClick r:id="rId17">
                  <a:extLst>
                    <a:ext uri="{A12FA001-AC4F-418D-AE19-62706E023703}">
                      <ahyp:hlinkClr xmlns:ahyp="http://schemas.microsoft.com/office/drawing/2018/hyperlinkcolor" val="tx"/>
                    </a:ext>
                  </a:extLst>
                </a:hlinkClick>
              </a:rPr>
              <a:t>lr</a:t>
            </a:r>
            <a:r>
              <a:rPr lang="en-GB" sz="600" u="sng" dirty="0">
                <a:solidFill>
                  <a:schemeClr val="tx1"/>
                </a:solidFill>
                <a:highlight>
                  <a:srgbClr val="FFFFFF"/>
                </a:highlight>
                <a:hlinkClick r:id="rId17">
                  <a:extLst>
                    <a:ext uri="{A12FA001-AC4F-418D-AE19-62706E023703}">
                      <ahyp:hlinkClr xmlns:ahyp="http://schemas.microsoft.com/office/drawing/2018/hyperlinkcolor" val="tx"/>
                    </a:ext>
                  </a:extLst>
                </a:hlinkClick>
              </a:rPr>
              <a:t>=&amp;id=</a:t>
            </a:r>
            <a:r>
              <a:rPr lang="en-GB" sz="600" u="sng" dirty="0" err="1">
                <a:solidFill>
                  <a:schemeClr val="tx1"/>
                </a:solidFill>
                <a:highlight>
                  <a:srgbClr val="FFFFFF"/>
                </a:highlight>
                <a:hlinkClick r:id="rId17">
                  <a:extLst>
                    <a:ext uri="{A12FA001-AC4F-418D-AE19-62706E023703}">
                      <ahyp:hlinkClr xmlns:ahyp="http://schemas.microsoft.com/office/drawing/2018/hyperlinkcolor" val="tx"/>
                    </a:ext>
                  </a:extLst>
                </a:hlinkClick>
              </a:rPr>
              <a:t>JG6dEAAAQBAJ</a:t>
            </a:r>
            <a:r>
              <a:rPr lang="en-GB" sz="600" u="sng" dirty="0">
                <a:solidFill>
                  <a:schemeClr val="tx1"/>
                </a:solidFill>
                <a:highlight>
                  <a:srgbClr val="FFFFFF"/>
                </a:highlight>
                <a:hlinkClick r:id="rId17">
                  <a:extLst>
                    <a:ext uri="{A12FA001-AC4F-418D-AE19-62706E023703}">
                      <ahyp:hlinkClr xmlns:ahyp="http://schemas.microsoft.com/office/drawing/2018/hyperlinkcolor" val="tx"/>
                    </a:ext>
                  </a:extLst>
                </a:hlinkClick>
              </a:rPr>
              <a:t>&amp;</a:t>
            </a:r>
            <a:r>
              <a:rPr lang="en-GB" sz="600" u="sng" dirty="0" err="1">
                <a:solidFill>
                  <a:schemeClr val="tx1"/>
                </a:solidFill>
                <a:highlight>
                  <a:srgbClr val="FFFFFF"/>
                </a:highlight>
                <a:hlinkClick r:id="rId17">
                  <a:extLst>
                    <a:ext uri="{A12FA001-AC4F-418D-AE19-62706E023703}">
                      <ahyp:hlinkClr xmlns:ahyp="http://schemas.microsoft.com/office/drawing/2018/hyperlinkcolor" val="tx"/>
                    </a:ext>
                  </a:extLst>
                </a:hlinkClick>
              </a:rPr>
              <a:t>oi</a:t>
            </a:r>
            <a:r>
              <a:rPr lang="en-GB" sz="600" u="sng" dirty="0">
                <a:solidFill>
                  <a:schemeClr val="tx1"/>
                </a:solidFill>
                <a:highlight>
                  <a:srgbClr val="FFFFFF"/>
                </a:highlight>
                <a:hlinkClick r:id="rId17">
                  <a:extLst>
                    <a:ext uri="{A12FA001-AC4F-418D-AE19-62706E023703}">
                      <ahyp:hlinkClr xmlns:ahyp="http://schemas.microsoft.com/office/drawing/2018/hyperlinkcolor" val="tx"/>
                    </a:ext>
                  </a:extLst>
                </a:hlinkClick>
              </a:rPr>
              <a:t>=fnd&amp;</a:t>
            </a:r>
            <a:r>
              <a:rPr lang="en-GB" sz="600" u="sng" dirty="0" err="1">
                <a:solidFill>
                  <a:schemeClr val="tx1"/>
                </a:solidFill>
                <a:highlight>
                  <a:srgbClr val="FFFFFF"/>
                </a:highlight>
                <a:hlinkClick r:id="rId17">
                  <a:extLst>
                    <a:ext uri="{A12FA001-AC4F-418D-AE19-62706E023703}">
                      <ahyp:hlinkClr xmlns:ahyp="http://schemas.microsoft.com/office/drawing/2018/hyperlinkcolor" val="tx"/>
                    </a:ext>
                  </a:extLst>
                </a:hlinkClick>
              </a:rPr>
              <a:t>pg</a:t>
            </a:r>
            <a:r>
              <a:rPr lang="en-GB" sz="600" u="sng" dirty="0">
                <a:solidFill>
                  <a:schemeClr val="tx1"/>
                </a:solidFill>
                <a:highlight>
                  <a:srgbClr val="FFFFFF"/>
                </a:highlight>
                <a:hlinkClick r:id="rId17">
                  <a:extLst>
                    <a:ext uri="{A12FA001-AC4F-418D-AE19-62706E023703}">
                      <ahyp:hlinkClr xmlns:ahyp="http://schemas.microsoft.com/office/drawing/2018/hyperlinkcolor" val="tx"/>
                    </a:ext>
                  </a:extLst>
                </a:hlinkClick>
              </a:rPr>
              <a:t>=PR9&amp;</a:t>
            </a:r>
            <a:r>
              <a:rPr lang="en-GB" sz="600" u="sng" dirty="0" err="1">
                <a:solidFill>
                  <a:schemeClr val="tx1"/>
                </a:solidFill>
                <a:highlight>
                  <a:srgbClr val="FFFFFF"/>
                </a:highlight>
                <a:hlinkClick r:id="rId17">
                  <a:extLst>
                    <a:ext uri="{A12FA001-AC4F-418D-AE19-62706E023703}">
                      <ahyp:hlinkClr xmlns:ahyp="http://schemas.microsoft.com/office/drawing/2018/hyperlinkcolor" val="tx"/>
                    </a:ext>
                  </a:extLst>
                </a:hlinkClick>
              </a:rPr>
              <a:t>dq</a:t>
            </a:r>
            <a:r>
              <a:rPr lang="en-GB" sz="600" u="sng" dirty="0">
                <a:solidFill>
                  <a:schemeClr val="tx1"/>
                </a:solidFill>
                <a:highlight>
                  <a:srgbClr val="FFFFFF"/>
                </a:highlight>
                <a:hlinkClick r:id="rId17">
                  <a:extLst>
                    <a:ext uri="{A12FA001-AC4F-418D-AE19-62706E023703}">
                      <ahyp:hlinkClr xmlns:ahyp="http://schemas.microsoft.com/office/drawing/2018/hyperlinkcolor" val="tx"/>
                    </a:ext>
                  </a:extLst>
                </a:hlinkClick>
              </a:rPr>
              <a:t>=human+resource+management+UK&amp;</a:t>
            </a:r>
            <a:r>
              <a:rPr lang="en-GB" sz="600" u="sng" dirty="0" err="1">
                <a:solidFill>
                  <a:schemeClr val="tx1"/>
                </a:solidFill>
                <a:highlight>
                  <a:srgbClr val="FFFFFF"/>
                </a:highlight>
                <a:hlinkClick r:id="rId17">
                  <a:extLst>
                    <a:ext uri="{A12FA001-AC4F-418D-AE19-62706E023703}">
                      <ahyp:hlinkClr xmlns:ahyp="http://schemas.microsoft.com/office/drawing/2018/hyperlinkcolor" val="tx"/>
                    </a:ext>
                  </a:extLst>
                </a:hlinkClick>
              </a:rPr>
              <a:t>ots</a:t>
            </a:r>
            <a:r>
              <a:rPr lang="en-GB" sz="600" u="sng" dirty="0">
                <a:solidFill>
                  <a:schemeClr val="tx1"/>
                </a:solidFill>
                <a:highlight>
                  <a:srgbClr val="FFFFFF"/>
                </a:highlight>
                <a:hlinkClick r:id="rId17">
                  <a:extLst>
                    <a:ext uri="{A12FA001-AC4F-418D-AE19-62706E023703}">
                      <ahyp:hlinkClr xmlns:ahyp="http://schemas.microsoft.com/office/drawing/2018/hyperlinkcolor" val="tx"/>
                    </a:ext>
                  </a:extLst>
                </a:hlinkClick>
              </a:rPr>
              <a:t>=V7HMYyp3BC&amp;sig=Ui9kqgRC1HJ72psMgf8z2N8ycQI</a:t>
            </a:r>
            <a:r>
              <a:rPr lang="en-GB" sz="600" dirty="0">
                <a:solidFill>
                  <a:schemeClr val="tx1"/>
                </a:solidFill>
                <a:highlight>
                  <a:srgbClr val="FFFFFF"/>
                </a:highlight>
              </a:rPr>
              <a:t> [Accessed 13 March, 2023]</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err="1">
                <a:solidFill>
                  <a:schemeClr val="tx1"/>
                </a:solidFill>
                <a:highlight>
                  <a:srgbClr val="FFFFFF"/>
                </a:highlight>
              </a:rPr>
              <a:t>Pichonnat</a:t>
            </a:r>
            <a:r>
              <a:rPr lang="en-GB" sz="600" dirty="0">
                <a:solidFill>
                  <a:schemeClr val="tx1"/>
                </a:solidFill>
                <a:highlight>
                  <a:srgbClr val="FFFFFF"/>
                </a:highlight>
              </a:rPr>
              <a:t>, F., (2023). </a:t>
            </a:r>
            <a:r>
              <a:rPr lang="en-GB" sz="600" i="1" dirty="0">
                <a:solidFill>
                  <a:schemeClr val="tx1"/>
                </a:solidFill>
                <a:highlight>
                  <a:srgbClr val="FFFFFF"/>
                </a:highlight>
              </a:rPr>
              <a:t>The capitalist dilemma in the energy sector. Profit and renewable energy investments of major oil companies: the case ofTotalEnergies SE</a:t>
            </a:r>
            <a:r>
              <a:rPr lang="en-GB" sz="600" dirty="0">
                <a:solidFill>
                  <a:schemeClr val="tx1"/>
                </a:solidFill>
                <a:highlight>
                  <a:srgbClr val="FFFFFF"/>
                </a:highlight>
              </a:rPr>
              <a:t> (Doctoral dissertation, University of Geneva).</a:t>
            </a:r>
            <a:r>
              <a:rPr lang="en-GB" sz="600" u="sng" dirty="0">
                <a:solidFill>
                  <a:schemeClr val="tx1"/>
                </a:solidFill>
                <a:highlight>
                  <a:srgbClr val="FFFFFF"/>
                </a:highlight>
                <a:hlinkClick r:id="rId18">
                  <a:extLst>
                    <a:ext uri="{A12FA001-AC4F-418D-AE19-62706E023703}">
                      <ahyp:hlinkClr xmlns:ahyp="http://schemas.microsoft.com/office/drawing/2018/hyperlinkcolor" val="tx"/>
                    </a:ext>
                  </a:extLst>
                </a:hlinkClick>
              </a:rPr>
              <a:t>https://</a:t>
            </a:r>
            <a:r>
              <a:rPr lang="en-GB" sz="600" u="sng" dirty="0" err="1">
                <a:solidFill>
                  <a:schemeClr val="tx1"/>
                </a:solidFill>
                <a:highlight>
                  <a:srgbClr val="FFFFFF"/>
                </a:highlight>
                <a:hlinkClick r:id="rId18">
                  <a:extLst>
                    <a:ext uri="{A12FA001-AC4F-418D-AE19-62706E023703}">
                      <ahyp:hlinkClr xmlns:ahyp="http://schemas.microsoft.com/office/drawing/2018/hyperlinkcolor" val="tx"/>
                    </a:ext>
                  </a:extLst>
                </a:hlinkClick>
              </a:rPr>
              <a:t>archive-ouverte.unige.ch</a:t>
            </a:r>
            <a:r>
              <a:rPr lang="en-GB" sz="600" u="sng" dirty="0">
                <a:solidFill>
                  <a:schemeClr val="tx1"/>
                </a:solidFill>
                <a:highlight>
                  <a:srgbClr val="FFFFFF"/>
                </a:highlight>
                <a:hlinkClick r:id="rId18">
                  <a:extLst>
                    <a:ext uri="{A12FA001-AC4F-418D-AE19-62706E023703}">
                      <ahyp:hlinkClr xmlns:ahyp="http://schemas.microsoft.com/office/drawing/2018/hyperlinkcolor" val="tx"/>
                    </a:ext>
                  </a:extLst>
                </a:hlinkClick>
              </a:rPr>
              <a:t>/</a:t>
            </a:r>
            <a:r>
              <a:rPr lang="en-GB" sz="600" u="sng" dirty="0" err="1">
                <a:solidFill>
                  <a:schemeClr val="tx1"/>
                </a:solidFill>
                <a:highlight>
                  <a:srgbClr val="FFFFFF"/>
                </a:highlight>
                <a:hlinkClick r:id="rId18">
                  <a:extLst>
                    <a:ext uri="{A12FA001-AC4F-418D-AE19-62706E023703}">
                      <ahyp:hlinkClr xmlns:ahyp="http://schemas.microsoft.com/office/drawing/2018/hyperlinkcolor" val="tx"/>
                    </a:ext>
                  </a:extLst>
                </a:hlinkClick>
              </a:rPr>
              <a:t>unige:166374</a:t>
            </a:r>
            <a:r>
              <a:rPr lang="en-GB" sz="600" dirty="0">
                <a:solidFill>
                  <a:schemeClr val="tx1"/>
                </a:solidFill>
                <a:highlight>
                  <a:srgbClr val="FFFFFF"/>
                </a:highlight>
              </a:rPr>
              <a:t> [Accessed 13 March, 2023]</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a:solidFill>
                  <a:schemeClr val="tx1"/>
                </a:solidFill>
                <a:highlight>
                  <a:srgbClr val="FFFFFF"/>
                </a:highlight>
              </a:rPr>
              <a:t>Storey, J., (2023). Human resource management. In </a:t>
            </a:r>
            <a:r>
              <a:rPr lang="en-GB" sz="600" i="1" dirty="0" err="1">
                <a:solidFill>
                  <a:schemeClr val="tx1"/>
                </a:solidFill>
                <a:highlight>
                  <a:srgbClr val="FFFFFF"/>
                </a:highlight>
              </a:rPr>
              <a:t>Encyclopedia</a:t>
            </a:r>
            <a:r>
              <a:rPr lang="en-GB" sz="600" i="1" dirty="0">
                <a:solidFill>
                  <a:schemeClr val="tx1"/>
                </a:solidFill>
                <a:highlight>
                  <a:srgbClr val="FFFFFF"/>
                </a:highlight>
              </a:rPr>
              <a:t> of Human Resource Management</a:t>
            </a:r>
            <a:r>
              <a:rPr lang="en-GB" sz="600" dirty="0">
                <a:solidFill>
                  <a:schemeClr val="tx1"/>
                </a:solidFill>
                <a:highlight>
                  <a:srgbClr val="FFFFFF"/>
                </a:highlight>
              </a:rPr>
              <a:t> (pp. 182-184). Edward Elgar Publishing.</a:t>
            </a:r>
            <a:r>
              <a:rPr lang="en-GB" sz="600" u="sng" dirty="0">
                <a:solidFill>
                  <a:schemeClr val="tx1"/>
                </a:solidFill>
                <a:highlight>
                  <a:srgbClr val="FFFFFF"/>
                </a:highlight>
                <a:hlinkClick r:id="rId19">
                  <a:extLst>
                    <a:ext uri="{A12FA001-AC4F-418D-AE19-62706E023703}">
                      <ahyp:hlinkClr xmlns:ahyp="http://schemas.microsoft.com/office/drawing/2018/hyperlinkcolor" val="tx"/>
                    </a:ext>
                  </a:extLst>
                </a:hlinkClick>
              </a:rPr>
              <a:t>https://</a:t>
            </a:r>
            <a:r>
              <a:rPr lang="en-GB" sz="600" u="sng" dirty="0" err="1">
                <a:solidFill>
                  <a:schemeClr val="tx1"/>
                </a:solidFill>
                <a:highlight>
                  <a:srgbClr val="FFFFFF"/>
                </a:highlight>
                <a:hlinkClick r:id="rId19">
                  <a:extLst>
                    <a:ext uri="{A12FA001-AC4F-418D-AE19-62706E023703}">
                      <ahyp:hlinkClr xmlns:ahyp="http://schemas.microsoft.com/office/drawing/2018/hyperlinkcolor" val="tx"/>
                    </a:ext>
                  </a:extLst>
                </a:hlinkClick>
              </a:rPr>
              <a:t>www.elgaronline.com</a:t>
            </a:r>
            <a:r>
              <a:rPr lang="en-GB" sz="600" u="sng" dirty="0">
                <a:solidFill>
                  <a:schemeClr val="tx1"/>
                </a:solidFill>
                <a:highlight>
                  <a:srgbClr val="FFFFFF"/>
                </a:highlight>
                <a:hlinkClick r:id="rId19">
                  <a:extLst>
                    <a:ext uri="{A12FA001-AC4F-418D-AE19-62706E023703}">
                      <ahyp:hlinkClr xmlns:ahyp="http://schemas.microsoft.com/office/drawing/2018/hyperlinkcolor" val="tx"/>
                    </a:ext>
                  </a:extLst>
                </a:hlinkClick>
              </a:rPr>
              <a:t>/abstract/book/9781800378841/H_19.xml</a:t>
            </a:r>
            <a:r>
              <a:rPr lang="en-GB" sz="600" dirty="0">
                <a:solidFill>
                  <a:schemeClr val="tx1"/>
                </a:solidFill>
                <a:highlight>
                  <a:srgbClr val="FFFFFF"/>
                </a:highlight>
              </a:rPr>
              <a:t> [Accessed 13 March, 2023]</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a:solidFill>
                  <a:schemeClr val="tx1"/>
                </a:solidFill>
                <a:highlight>
                  <a:srgbClr val="FFFFFF"/>
                </a:highlight>
              </a:rPr>
              <a:t>Tran, Q.H., (2021). Organisational culture, leadership behaviour and job satisfaction in the Vietnam context. </a:t>
            </a:r>
            <a:r>
              <a:rPr lang="en-GB" sz="600" i="1" dirty="0">
                <a:solidFill>
                  <a:schemeClr val="tx1"/>
                </a:solidFill>
                <a:highlight>
                  <a:srgbClr val="FFFFFF"/>
                </a:highlight>
              </a:rPr>
              <a:t>International Journal of </a:t>
            </a:r>
            <a:r>
              <a:rPr lang="en-GB" sz="600" i="1" dirty="0" err="1">
                <a:solidFill>
                  <a:schemeClr val="tx1"/>
                </a:solidFill>
                <a:highlight>
                  <a:srgbClr val="FFFFFF"/>
                </a:highlight>
              </a:rPr>
              <a:t>Organizational</a:t>
            </a:r>
            <a:r>
              <a:rPr lang="en-GB" sz="600" i="1" dirty="0">
                <a:solidFill>
                  <a:schemeClr val="tx1"/>
                </a:solidFill>
                <a:highlight>
                  <a:srgbClr val="FFFFFF"/>
                </a:highlight>
              </a:rPr>
              <a:t> Analysis</a:t>
            </a:r>
            <a:r>
              <a:rPr lang="en-GB" sz="600" dirty="0">
                <a:solidFill>
                  <a:schemeClr val="tx1"/>
                </a:solidFill>
                <a:highlight>
                  <a:srgbClr val="FFFFFF"/>
                </a:highlight>
              </a:rPr>
              <a:t>, </a:t>
            </a:r>
            <a:r>
              <a:rPr lang="en-GB" sz="600" i="1" dirty="0">
                <a:solidFill>
                  <a:schemeClr val="tx1"/>
                </a:solidFill>
                <a:highlight>
                  <a:srgbClr val="FFFFFF"/>
                </a:highlight>
              </a:rPr>
              <a:t>29</a:t>
            </a:r>
            <a:r>
              <a:rPr lang="en-GB" sz="600" dirty="0">
                <a:solidFill>
                  <a:schemeClr val="tx1"/>
                </a:solidFill>
                <a:highlight>
                  <a:srgbClr val="FFFFFF"/>
                </a:highlight>
              </a:rPr>
              <a:t>(1), pp.136-154. Available at: </a:t>
            </a:r>
            <a:r>
              <a:rPr lang="en-GB" sz="600" u="sng" dirty="0">
                <a:solidFill>
                  <a:schemeClr val="tx1"/>
                </a:solidFill>
                <a:highlight>
                  <a:srgbClr val="FFFFFF"/>
                </a:highlight>
                <a:hlinkClick r:id="rId20">
                  <a:extLst>
                    <a:ext uri="{A12FA001-AC4F-418D-AE19-62706E023703}">
                      <ahyp:hlinkClr xmlns:ahyp="http://schemas.microsoft.com/office/drawing/2018/hyperlinkcolor" val="tx"/>
                    </a:ext>
                  </a:extLst>
                </a:hlinkClick>
              </a:rPr>
              <a:t>https://</a:t>
            </a:r>
            <a:r>
              <a:rPr lang="en-GB" sz="600" u="sng" dirty="0" err="1">
                <a:solidFill>
                  <a:schemeClr val="tx1"/>
                </a:solidFill>
                <a:highlight>
                  <a:srgbClr val="FFFFFF"/>
                </a:highlight>
                <a:hlinkClick r:id="rId20">
                  <a:extLst>
                    <a:ext uri="{A12FA001-AC4F-418D-AE19-62706E023703}">
                      <ahyp:hlinkClr xmlns:ahyp="http://schemas.microsoft.com/office/drawing/2018/hyperlinkcolor" val="tx"/>
                    </a:ext>
                  </a:extLst>
                </a:hlinkClick>
              </a:rPr>
              <a:t>www.researchgate.net</a:t>
            </a:r>
            <a:r>
              <a:rPr lang="en-GB" sz="600" u="sng" dirty="0">
                <a:solidFill>
                  <a:schemeClr val="tx1"/>
                </a:solidFill>
                <a:highlight>
                  <a:srgbClr val="FFFFFF"/>
                </a:highlight>
                <a:hlinkClick r:id="rId20">
                  <a:extLst>
                    <a:ext uri="{A12FA001-AC4F-418D-AE19-62706E023703}">
                      <ahyp:hlinkClr xmlns:ahyp="http://schemas.microsoft.com/office/drawing/2018/hyperlinkcolor" val="tx"/>
                    </a:ext>
                  </a:extLst>
                </a:hlinkClick>
              </a:rPr>
              <a:t>/profile/</a:t>
            </a:r>
            <a:r>
              <a:rPr lang="en-GB" sz="600" u="sng" dirty="0" err="1">
                <a:solidFill>
                  <a:schemeClr val="tx1"/>
                </a:solidFill>
                <a:highlight>
                  <a:srgbClr val="FFFFFF"/>
                </a:highlight>
                <a:hlinkClick r:id="rId20">
                  <a:extLst>
                    <a:ext uri="{A12FA001-AC4F-418D-AE19-62706E023703}">
                      <ahyp:hlinkClr xmlns:ahyp="http://schemas.microsoft.com/office/drawing/2018/hyperlinkcolor" val="tx"/>
                    </a:ext>
                  </a:extLst>
                </a:hlinkClick>
              </a:rPr>
              <a:t>Quan-Tran-21</a:t>
            </a:r>
            <a:r>
              <a:rPr lang="en-GB" sz="600" u="sng" dirty="0">
                <a:solidFill>
                  <a:schemeClr val="tx1"/>
                </a:solidFill>
                <a:highlight>
                  <a:srgbClr val="FFFFFF"/>
                </a:highlight>
                <a:hlinkClick r:id="rId20">
                  <a:extLst>
                    <a:ext uri="{A12FA001-AC4F-418D-AE19-62706E023703}">
                      <ahyp:hlinkClr xmlns:ahyp="http://schemas.microsoft.com/office/drawing/2018/hyperlinkcolor" val="tx"/>
                    </a:ext>
                  </a:extLst>
                </a:hlinkClick>
              </a:rPr>
              <a:t>/publication/340234615_Organisational_culture_leadership_behaviour_and_job_satisfaction_in_the_Vietnam_context/links/</a:t>
            </a:r>
            <a:r>
              <a:rPr lang="en-GB" sz="600" u="sng" dirty="0" err="1">
                <a:solidFill>
                  <a:schemeClr val="tx1"/>
                </a:solidFill>
                <a:highlight>
                  <a:srgbClr val="FFFFFF"/>
                </a:highlight>
                <a:hlinkClick r:id="rId20">
                  <a:extLst>
                    <a:ext uri="{A12FA001-AC4F-418D-AE19-62706E023703}">
                      <ahyp:hlinkClr xmlns:ahyp="http://schemas.microsoft.com/office/drawing/2018/hyperlinkcolor" val="tx"/>
                    </a:ext>
                  </a:extLst>
                </a:hlinkClick>
              </a:rPr>
              <a:t>5e83756d92851c2f5270c8ca</a:t>
            </a:r>
            <a:r>
              <a:rPr lang="en-GB" sz="600" u="sng" dirty="0">
                <a:solidFill>
                  <a:schemeClr val="tx1"/>
                </a:solidFill>
                <a:highlight>
                  <a:srgbClr val="FFFFFF"/>
                </a:highlight>
                <a:hlinkClick r:id="rId20">
                  <a:extLst>
                    <a:ext uri="{A12FA001-AC4F-418D-AE19-62706E023703}">
                      <ahyp:hlinkClr xmlns:ahyp="http://schemas.microsoft.com/office/drawing/2018/hyperlinkcolor" val="tx"/>
                    </a:ext>
                  </a:extLst>
                </a:hlinkClick>
              </a:rPr>
              <a:t>/Organisational-culture-leadership-behaviour-and-job-satisfaction-in-the-Vietnam-context.pdf</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err="1">
                <a:solidFill>
                  <a:schemeClr val="tx1"/>
                </a:solidFill>
                <a:highlight>
                  <a:srgbClr val="FFFFFF"/>
                </a:highlight>
              </a:rPr>
              <a:t>Vopilovskiy</a:t>
            </a:r>
            <a:r>
              <a:rPr lang="en-GB" sz="600" dirty="0">
                <a:solidFill>
                  <a:schemeClr val="tx1"/>
                </a:solidFill>
                <a:highlight>
                  <a:srgbClr val="FFFFFF"/>
                </a:highlight>
              </a:rPr>
              <a:t>, S.S., (2022). Foreign Economic Partners of Russia in the Arctic Zone. </a:t>
            </a:r>
            <a:r>
              <a:rPr lang="en-GB" sz="600" i="1" dirty="0" err="1">
                <a:solidFill>
                  <a:schemeClr val="tx1"/>
                </a:solidFill>
                <a:highlight>
                  <a:srgbClr val="FFFFFF"/>
                </a:highlight>
              </a:rPr>
              <a:t>Arktika</a:t>
            </a:r>
            <a:r>
              <a:rPr lang="en-GB" sz="600" i="1" dirty="0">
                <a:solidFill>
                  <a:schemeClr val="tx1"/>
                </a:solidFill>
                <a:highlight>
                  <a:srgbClr val="FFFFFF"/>
                </a:highlight>
              </a:rPr>
              <a:t> i Sever [Arctic and North]</a:t>
            </a:r>
            <a:r>
              <a:rPr lang="en-GB" sz="600" dirty="0">
                <a:solidFill>
                  <a:schemeClr val="tx1"/>
                </a:solidFill>
                <a:highlight>
                  <a:srgbClr val="FFFFFF"/>
                </a:highlight>
              </a:rPr>
              <a:t>, (46), pp.29-43.</a:t>
            </a:r>
            <a:r>
              <a:rPr lang="en-GB" sz="600" u="sng" dirty="0">
                <a:solidFill>
                  <a:schemeClr val="tx1"/>
                </a:solidFill>
                <a:highlight>
                  <a:srgbClr val="FFFFFF"/>
                </a:highlight>
                <a:hlinkClick r:id="rId21">
                  <a:extLst>
                    <a:ext uri="{A12FA001-AC4F-418D-AE19-62706E023703}">
                      <ahyp:hlinkClr xmlns:ahyp="http://schemas.microsoft.com/office/drawing/2018/hyperlinkcolor" val="tx"/>
                    </a:ext>
                  </a:extLst>
                </a:hlinkClick>
              </a:rPr>
              <a:t>http://</a:t>
            </a:r>
            <a:r>
              <a:rPr lang="en-GB" sz="600" u="sng" dirty="0" err="1">
                <a:solidFill>
                  <a:schemeClr val="tx1"/>
                </a:solidFill>
                <a:highlight>
                  <a:srgbClr val="FFFFFF"/>
                </a:highlight>
                <a:hlinkClick r:id="rId21">
                  <a:extLst>
                    <a:ext uri="{A12FA001-AC4F-418D-AE19-62706E023703}">
                      <ahyp:hlinkClr xmlns:ahyp="http://schemas.microsoft.com/office/drawing/2018/hyperlinkcolor" val="tx"/>
                    </a:ext>
                  </a:extLst>
                </a:hlinkClick>
              </a:rPr>
              <a:t>www.arcticandnorth.ru</a:t>
            </a:r>
            <a:r>
              <a:rPr lang="en-GB" sz="600" u="sng" dirty="0">
                <a:solidFill>
                  <a:schemeClr val="tx1"/>
                </a:solidFill>
                <a:highlight>
                  <a:srgbClr val="FFFFFF"/>
                </a:highlight>
                <a:hlinkClick r:id="rId21">
                  <a:extLst>
                    <a:ext uri="{A12FA001-AC4F-418D-AE19-62706E023703}">
                      <ahyp:hlinkClr xmlns:ahyp="http://schemas.microsoft.com/office/drawing/2018/hyperlinkcolor" val="tx"/>
                    </a:ext>
                  </a:extLst>
                </a:hlinkClick>
              </a:rPr>
              <a:t>/upload/</a:t>
            </a:r>
            <a:r>
              <a:rPr lang="en-GB" sz="600" u="sng" dirty="0" err="1">
                <a:solidFill>
                  <a:schemeClr val="tx1"/>
                </a:solidFill>
                <a:highlight>
                  <a:srgbClr val="FFFFFF"/>
                </a:highlight>
                <a:hlinkClick r:id="rId21">
                  <a:extLst>
                    <a:ext uri="{A12FA001-AC4F-418D-AE19-62706E023703}">
                      <ahyp:hlinkClr xmlns:ahyp="http://schemas.microsoft.com/office/drawing/2018/hyperlinkcolor" val="tx"/>
                    </a:ext>
                  </a:extLst>
                </a:hlinkClick>
              </a:rPr>
              <a:t>uf</a:t>
            </a:r>
            <a:r>
              <a:rPr lang="en-GB" sz="600" u="sng" dirty="0">
                <a:solidFill>
                  <a:schemeClr val="tx1"/>
                </a:solidFill>
                <a:highlight>
                  <a:srgbClr val="FFFFFF"/>
                </a:highlight>
                <a:hlinkClick r:id="rId21">
                  <a:extLst>
                    <a:ext uri="{A12FA001-AC4F-418D-AE19-62706E023703}">
                      <ahyp:hlinkClr xmlns:ahyp="http://schemas.microsoft.com/office/drawing/2018/hyperlinkcolor" val="tx"/>
                    </a:ext>
                  </a:extLst>
                </a:hlinkClick>
              </a:rPr>
              <a:t>/3e9/46.pdf#page=29v</a:t>
            </a:r>
            <a:r>
              <a:rPr lang="en-GB" sz="600" dirty="0">
                <a:solidFill>
                  <a:schemeClr val="tx1"/>
                </a:solidFill>
                <a:highlight>
                  <a:srgbClr val="FFFFFF"/>
                </a:highlight>
              </a:rPr>
              <a:t> [Accessed 13 March, 2023]</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err="1">
                <a:solidFill>
                  <a:schemeClr val="tx1"/>
                </a:solidFill>
                <a:highlight>
                  <a:srgbClr val="FFFFFF"/>
                </a:highlight>
              </a:rPr>
              <a:t>Wanasinghe</a:t>
            </a:r>
            <a:r>
              <a:rPr lang="en-GB" sz="600" dirty="0">
                <a:solidFill>
                  <a:schemeClr val="tx1"/>
                </a:solidFill>
                <a:highlight>
                  <a:srgbClr val="FFFFFF"/>
                </a:highlight>
              </a:rPr>
              <a:t>, T.R., </a:t>
            </a:r>
            <a:r>
              <a:rPr lang="en-GB" sz="600" dirty="0" err="1">
                <a:solidFill>
                  <a:schemeClr val="tx1"/>
                </a:solidFill>
                <a:highlight>
                  <a:srgbClr val="FFFFFF"/>
                </a:highlight>
              </a:rPr>
              <a:t>Wroblewski</a:t>
            </a:r>
            <a:r>
              <a:rPr lang="en-GB" sz="600" dirty="0">
                <a:solidFill>
                  <a:schemeClr val="tx1"/>
                </a:solidFill>
                <a:highlight>
                  <a:srgbClr val="FFFFFF"/>
                </a:highlight>
              </a:rPr>
              <a:t>, L., Petersen, B.K., </a:t>
            </a:r>
            <a:r>
              <a:rPr lang="en-GB" sz="600" dirty="0" err="1">
                <a:solidFill>
                  <a:schemeClr val="tx1"/>
                </a:solidFill>
                <a:highlight>
                  <a:srgbClr val="FFFFFF"/>
                </a:highlight>
              </a:rPr>
              <a:t>Gosine</a:t>
            </a:r>
            <a:r>
              <a:rPr lang="en-GB" sz="600" dirty="0">
                <a:solidFill>
                  <a:schemeClr val="tx1"/>
                </a:solidFill>
                <a:highlight>
                  <a:srgbClr val="FFFFFF"/>
                </a:highlight>
              </a:rPr>
              <a:t>, R.G., James, L.A., De Silva, O., Mann, G.K. and </a:t>
            </a:r>
            <a:r>
              <a:rPr lang="en-GB" sz="600" dirty="0" err="1">
                <a:solidFill>
                  <a:schemeClr val="tx1"/>
                </a:solidFill>
                <a:highlight>
                  <a:srgbClr val="FFFFFF"/>
                </a:highlight>
              </a:rPr>
              <a:t>Warrian</a:t>
            </a:r>
            <a:r>
              <a:rPr lang="en-GB" sz="600" dirty="0">
                <a:solidFill>
                  <a:schemeClr val="tx1"/>
                </a:solidFill>
                <a:highlight>
                  <a:srgbClr val="FFFFFF"/>
                </a:highlight>
              </a:rPr>
              <a:t>, P.J., (2020). Digital twin for the oil and gas industry: Overview, research trends, opportunities, and challenges. </a:t>
            </a:r>
            <a:r>
              <a:rPr lang="en-GB" sz="600" i="1" dirty="0">
                <a:solidFill>
                  <a:schemeClr val="tx1"/>
                </a:solidFill>
                <a:highlight>
                  <a:srgbClr val="FFFFFF"/>
                </a:highlight>
              </a:rPr>
              <a:t>IEEE access</a:t>
            </a:r>
            <a:r>
              <a:rPr lang="en-GB" sz="600" dirty="0">
                <a:solidFill>
                  <a:schemeClr val="tx1"/>
                </a:solidFill>
                <a:highlight>
                  <a:srgbClr val="FFFFFF"/>
                </a:highlight>
              </a:rPr>
              <a:t>, </a:t>
            </a:r>
            <a:r>
              <a:rPr lang="en-GB" sz="600" i="1" dirty="0">
                <a:solidFill>
                  <a:schemeClr val="tx1"/>
                </a:solidFill>
                <a:highlight>
                  <a:srgbClr val="FFFFFF"/>
                </a:highlight>
              </a:rPr>
              <a:t>8</a:t>
            </a:r>
            <a:r>
              <a:rPr lang="en-GB" sz="600" dirty="0">
                <a:solidFill>
                  <a:schemeClr val="tx1"/>
                </a:solidFill>
                <a:highlight>
                  <a:srgbClr val="FFFFFF"/>
                </a:highlight>
              </a:rPr>
              <a:t>, pp.104175-104197.</a:t>
            </a:r>
            <a:r>
              <a:rPr lang="en-GB" sz="600" u="sng" dirty="0">
                <a:solidFill>
                  <a:schemeClr val="tx1"/>
                </a:solidFill>
                <a:highlight>
                  <a:srgbClr val="FFFFFF"/>
                </a:highlight>
                <a:hlinkClick r:id="rId22">
                  <a:extLst>
                    <a:ext uri="{A12FA001-AC4F-418D-AE19-62706E023703}">
                      <ahyp:hlinkClr xmlns:ahyp="http://schemas.microsoft.com/office/drawing/2018/hyperlinkcolor" val="tx"/>
                    </a:ext>
                  </a:extLst>
                </a:hlinkClick>
              </a:rPr>
              <a:t>https://</a:t>
            </a:r>
            <a:r>
              <a:rPr lang="en-GB" sz="600" u="sng" dirty="0" err="1">
                <a:solidFill>
                  <a:schemeClr val="tx1"/>
                </a:solidFill>
                <a:highlight>
                  <a:srgbClr val="FFFFFF"/>
                </a:highlight>
                <a:hlinkClick r:id="rId22">
                  <a:extLst>
                    <a:ext uri="{A12FA001-AC4F-418D-AE19-62706E023703}">
                      <ahyp:hlinkClr xmlns:ahyp="http://schemas.microsoft.com/office/drawing/2018/hyperlinkcolor" val="tx"/>
                    </a:ext>
                  </a:extLst>
                </a:hlinkClick>
              </a:rPr>
              <a:t>ieeexplore.ieee.org</a:t>
            </a:r>
            <a:r>
              <a:rPr lang="en-GB" sz="600" u="sng" dirty="0">
                <a:solidFill>
                  <a:schemeClr val="tx1"/>
                </a:solidFill>
                <a:highlight>
                  <a:srgbClr val="FFFFFF"/>
                </a:highlight>
                <a:hlinkClick r:id="rId22">
                  <a:extLst>
                    <a:ext uri="{A12FA001-AC4F-418D-AE19-62706E023703}">
                      <ahyp:hlinkClr xmlns:ahyp="http://schemas.microsoft.com/office/drawing/2018/hyperlinkcolor" val="tx"/>
                    </a:ext>
                  </a:extLst>
                </a:hlinkClick>
              </a:rPr>
              <a:t>/abstract/document/9104682/</a:t>
            </a:r>
            <a:r>
              <a:rPr lang="en-GB" sz="600" dirty="0">
                <a:solidFill>
                  <a:schemeClr val="tx1"/>
                </a:solidFill>
                <a:highlight>
                  <a:srgbClr val="FFFFFF"/>
                </a:highlight>
              </a:rPr>
              <a:t> [Accessed 13 March, 2023]</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a:solidFill>
                  <a:schemeClr val="tx1"/>
                </a:solidFill>
                <a:highlight>
                  <a:srgbClr val="FFFFFF"/>
                </a:highlight>
              </a:rPr>
              <a:t>Wilton, N., (2019). An introduction to human resource management. </a:t>
            </a:r>
            <a:r>
              <a:rPr lang="en-GB" sz="600" i="1" dirty="0">
                <a:solidFill>
                  <a:schemeClr val="tx1"/>
                </a:solidFill>
                <a:highlight>
                  <a:srgbClr val="FFFFFF"/>
                </a:highlight>
              </a:rPr>
              <a:t>An Introduction to Human Resource Management</a:t>
            </a:r>
            <a:r>
              <a:rPr lang="en-GB" sz="600" dirty="0">
                <a:solidFill>
                  <a:schemeClr val="tx1"/>
                </a:solidFill>
                <a:highlight>
                  <a:srgbClr val="FFFFFF"/>
                </a:highlight>
              </a:rPr>
              <a:t>, pp.1-632.</a:t>
            </a:r>
            <a:r>
              <a:rPr lang="en-GB" sz="600" u="sng" dirty="0">
                <a:solidFill>
                  <a:schemeClr val="tx1"/>
                </a:solidFill>
                <a:highlight>
                  <a:srgbClr val="FFFFFF"/>
                </a:highlight>
                <a:hlinkClick r:id="rId23">
                  <a:extLst>
                    <a:ext uri="{A12FA001-AC4F-418D-AE19-62706E023703}">
                      <ahyp:hlinkClr xmlns:ahyp="http://schemas.microsoft.com/office/drawing/2018/hyperlinkcolor" val="tx"/>
                    </a:ext>
                  </a:extLst>
                </a:hlinkClick>
              </a:rPr>
              <a:t>https://</a:t>
            </a:r>
            <a:r>
              <a:rPr lang="en-GB" sz="600" u="sng" dirty="0" err="1">
                <a:solidFill>
                  <a:schemeClr val="tx1"/>
                </a:solidFill>
                <a:highlight>
                  <a:srgbClr val="FFFFFF"/>
                </a:highlight>
                <a:hlinkClick r:id="rId23">
                  <a:extLst>
                    <a:ext uri="{A12FA001-AC4F-418D-AE19-62706E023703}">
                      <ahyp:hlinkClr xmlns:ahyp="http://schemas.microsoft.com/office/drawing/2018/hyperlinkcolor" val="tx"/>
                    </a:ext>
                  </a:extLst>
                </a:hlinkClick>
              </a:rPr>
              <a:t>www.torrossa.com</a:t>
            </a:r>
            <a:r>
              <a:rPr lang="en-GB" sz="600" u="sng" dirty="0">
                <a:solidFill>
                  <a:schemeClr val="tx1"/>
                </a:solidFill>
                <a:highlight>
                  <a:srgbClr val="FFFFFF"/>
                </a:highlight>
                <a:hlinkClick r:id="rId23">
                  <a:extLst>
                    <a:ext uri="{A12FA001-AC4F-418D-AE19-62706E023703}">
                      <ahyp:hlinkClr xmlns:ahyp="http://schemas.microsoft.com/office/drawing/2018/hyperlinkcolor" val="tx"/>
                    </a:ext>
                  </a:extLst>
                </a:hlinkClick>
              </a:rPr>
              <a:t>/</a:t>
            </a:r>
            <a:r>
              <a:rPr lang="en-GB" sz="600" u="sng" dirty="0" err="1">
                <a:solidFill>
                  <a:schemeClr val="tx1"/>
                </a:solidFill>
                <a:highlight>
                  <a:srgbClr val="FFFFFF"/>
                </a:highlight>
                <a:hlinkClick r:id="rId23">
                  <a:extLst>
                    <a:ext uri="{A12FA001-AC4F-418D-AE19-62706E023703}">
                      <ahyp:hlinkClr xmlns:ahyp="http://schemas.microsoft.com/office/drawing/2018/hyperlinkcolor" val="tx"/>
                    </a:ext>
                  </a:extLst>
                </a:hlinkClick>
              </a:rPr>
              <a:t>gs</a:t>
            </a:r>
            <a:r>
              <a:rPr lang="en-GB" sz="600" u="sng" dirty="0">
                <a:solidFill>
                  <a:schemeClr val="tx1"/>
                </a:solidFill>
                <a:highlight>
                  <a:srgbClr val="FFFFFF"/>
                </a:highlight>
                <a:hlinkClick r:id="rId23">
                  <a:extLst>
                    <a:ext uri="{A12FA001-AC4F-418D-AE19-62706E023703}">
                      <ahyp:hlinkClr xmlns:ahyp="http://schemas.microsoft.com/office/drawing/2018/hyperlinkcolor" val="tx"/>
                    </a:ext>
                  </a:extLst>
                </a:hlinkClick>
              </a:rPr>
              <a:t>/resourceProxy?an=5017769&amp;publisher=FZ7200</a:t>
            </a:r>
            <a:r>
              <a:rPr lang="en-GB" sz="600" dirty="0">
                <a:solidFill>
                  <a:schemeClr val="tx1"/>
                </a:solidFill>
                <a:highlight>
                  <a:srgbClr val="FFFFFF"/>
                </a:highlight>
              </a:rPr>
              <a:t> [Accessed 13 March, 2023]</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r>
              <a:rPr lang="en-GB" sz="600" dirty="0" err="1">
                <a:solidFill>
                  <a:schemeClr val="tx1"/>
                </a:solidFill>
                <a:highlight>
                  <a:srgbClr val="FFFFFF"/>
                </a:highlight>
              </a:rPr>
              <a:t>Zborowski</a:t>
            </a:r>
            <a:r>
              <a:rPr lang="en-GB" sz="600" dirty="0">
                <a:solidFill>
                  <a:schemeClr val="tx1"/>
                </a:solidFill>
                <a:highlight>
                  <a:srgbClr val="FFFFFF"/>
                </a:highlight>
              </a:rPr>
              <a:t>, M. (2019). Industry Dives into UK’s New Oil and Gas Data Hub. </a:t>
            </a:r>
            <a:r>
              <a:rPr lang="en-GB" sz="600" i="1" dirty="0">
                <a:solidFill>
                  <a:schemeClr val="tx1"/>
                </a:solidFill>
                <a:highlight>
                  <a:srgbClr val="FFFFFF"/>
                </a:highlight>
              </a:rPr>
              <a:t>Journal of Petroleum Technology</a:t>
            </a:r>
            <a:r>
              <a:rPr lang="en-GB" sz="600" dirty="0">
                <a:solidFill>
                  <a:schemeClr val="tx1"/>
                </a:solidFill>
                <a:highlight>
                  <a:srgbClr val="FFFFFF"/>
                </a:highlight>
              </a:rPr>
              <a:t>, </a:t>
            </a:r>
            <a:r>
              <a:rPr lang="en-GB" sz="600" i="1" dirty="0">
                <a:solidFill>
                  <a:schemeClr val="tx1"/>
                </a:solidFill>
                <a:highlight>
                  <a:srgbClr val="FFFFFF"/>
                </a:highlight>
              </a:rPr>
              <a:t>71</a:t>
            </a:r>
            <a:r>
              <a:rPr lang="en-GB" sz="600" dirty="0">
                <a:solidFill>
                  <a:schemeClr val="tx1"/>
                </a:solidFill>
                <a:highlight>
                  <a:srgbClr val="FFFFFF"/>
                </a:highlight>
              </a:rPr>
              <a:t>(07), 31-33.</a:t>
            </a:r>
            <a:r>
              <a:rPr lang="en-GB" sz="600" u="sng" dirty="0">
                <a:solidFill>
                  <a:schemeClr val="tx1"/>
                </a:solidFill>
                <a:highlight>
                  <a:srgbClr val="FFFFFF"/>
                </a:highlight>
                <a:hlinkClick r:id="rId24">
                  <a:extLst>
                    <a:ext uri="{A12FA001-AC4F-418D-AE19-62706E023703}">
                      <ahyp:hlinkClr xmlns:ahyp="http://schemas.microsoft.com/office/drawing/2018/hyperlinkcolor" val="tx"/>
                    </a:ext>
                  </a:extLst>
                </a:hlinkClick>
              </a:rPr>
              <a:t>https://</a:t>
            </a:r>
            <a:r>
              <a:rPr lang="en-GB" sz="600" u="sng" dirty="0" err="1">
                <a:solidFill>
                  <a:schemeClr val="tx1"/>
                </a:solidFill>
                <a:highlight>
                  <a:srgbClr val="FFFFFF"/>
                </a:highlight>
                <a:hlinkClick r:id="rId24">
                  <a:extLst>
                    <a:ext uri="{A12FA001-AC4F-418D-AE19-62706E023703}">
                      <ahyp:hlinkClr xmlns:ahyp="http://schemas.microsoft.com/office/drawing/2018/hyperlinkcolor" val="tx"/>
                    </a:ext>
                  </a:extLst>
                </a:hlinkClick>
              </a:rPr>
              <a:t>onepetro.org</a:t>
            </a:r>
            <a:r>
              <a:rPr lang="en-GB" sz="600" u="sng" dirty="0">
                <a:solidFill>
                  <a:schemeClr val="tx1"/>
                </a:solidFill>
                <a:highlight>
                  <a:srgbClr val="FFFFFF"/>
                </a:highlight>
                <a:hlinkClick r:id="rId24">
                  <a:extLst>
                    <a:ext uri="{A12FA001-AC4F-418D-AE19-62706E023703}">
                      <ahyp:hlinkClr xmlns:ahyp="http://schemas.microsoft.com/office/drawing/2018/hyperlinkcolor" val="tx"/>
                    </a:ext>
                  </a:extLst>
                </a:hlinkClick>
              </a:rPr>
              <a:t>/JPT/article-abstract/71/07/31/207716</a:t>
            </a:r>
            <a:endParaRPr sz="600" dirty="0">
              <a:solidFill>
                <a:schemeClr val="tx1"/>
              </a:solidFill>
              <a:highlight>
                <a:srgbClr val="FFFFFF"/>
              </a:highlight>
            </a:endParaRPr>
          </a:p>
          <a:p>
            <a:pPr marL="0" lvl="0" indent="0" algn="just" rtl="0">
              <a:lnSpc>
                <a:spcPct val="100000"/>
              </a:lnSpc>
              <a:spcBef>
                <a:spcPts val="0"/>
              </a:spcBef>
              <a:spcAft>
                <a:spcPts val="0"/>
              </a:spcAft>
              <a:buClr>
                <a:schemeClr val="dk1"/>
              </a:buClr>
              <a:buSzPts val="1100"/>
              <a:buFont typeface="Arial"/>
              <a:buNone/>
            </a:pPr>
            <a:endParaRPr sz="600" dirty="0">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sz="600" dirty="0">
              <a:solidFill>
                <a:schemeClr val="dk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endParaRPr/>
          </a:p>
        </p:txBody>
      </p:sp>
      <p:sp>
        <p:nvSpPr>
          <p:cNvPr id="148" name="Google Shape;148;p26"/>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800"/>
              <a:buNone/>
            </a:pPr>
            <a:endParaRPr/>
          </a:p>
        </p:txBody>
      </p:sp>
      <p:pic>
        <p:nvPicPr>
          <p:cNvPr id="149" name="Google Shape;149;p26"/>
          <p:cNvPicPr preferRelativeResize="0"/>
          <p:nvPr/>
        </p:nvPicPr>
        <p:blipFill rotWithShape="1">
          <a:blip r:embed="rId3">
            <a:alphaModFix/>
          </a:blip>
          <a:srcRect/>
          <a:stretch/>
        </p:blipFill>
        <p:spPr>
          <a:xfrm>
            <a:off x="0" y="0"/>
            <a:ext cx="9144000" cy="5143500"/>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4932</Words>
  <Application>Microsoft Office PowerPoint</Application>
  <PresentationFormat>Expunere pe ecran (16:9)</PresentationFormat>
  <Paragraphs>125</Paragraphs>
  <Slides>14</Slides>
  <Notes>14</Notes>
  <HiddenSlides>0</HiddenSlides>
  <MMClips>0</MMClips>
  <ScaleCrop>false</ScaleCrop>
  <HeadingPairs>
    <vt:vector size="4" baseType="variant">
      <vt:variant>
        <vt:lpstr>Temă</vt:lpstr>
      </vt:variant>
      <vt:variant>
        <vt:i4>1</vt:i4>
      </vt:variant>
      <vt:variant>
        <vt:lpstr>Titluri diapozitive</vt:lpstr>
      </vt:variant>
      <vt:variant>
        <vt:i4>14</vt:i4>
      </vt:variant>
    </vt:vector>
  </HeadingPairs>
  <TitlesOfParts>
    <vt:vector size="15" baseType="lpstr">
      <vt:lpstr>Simple Light</vt:lpstr>
      <vt:lpstr>International mergers and acquisitions (M&amp;As) of China National Petroleum Corporation(China) and TotalEnergies SE (France) </vt:lpstr>
      <vt:lpstr>Introduction  </vt:lpstr>
      <vt:lpstr>Factors influencing the institutional and cultural differences in the merger and acquisition between countries China and France </vt:lpstr>
      <vt:lpstr>Institutional and cultural differences in the merger and acquisition between countries China and France </vt:lpstr>
      <vt:lpstr>Theoretical arguments on Institutional approach, Cross-Cultural Management, and IHRM </vt:lpstr>
      <vt:lpstr>PESTLE analysis of China and the France</vt:lpstr>
      <vt:lpstr>Neo-institutional theory and Theory of isomorphism</vt:lpstr>
      <vt:lpstr>Discuss the role of IHRM in implementing effective mergers and acquisitions at the pre-merger and post-merger stages </vt:lpstr>
      <vt:lpstr>Planning and Recruitment strategies of IHRM in China  </vt:lpstr>
      <vt:lpstr>Planning and Recruitment strategies of IHRM in France  </vt:lpstr>
      <vt:lpstr>Recommendations </vt:lpstr>
      <vt:lpstr>Conclusion </vt:lpstr>
      <vt:lpstr>Reference  </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mergers and acquisitions (M&amp;As) of China National Petroleum Corporation(China) and TotalEnergies SE (France) </dc:title>
  <cp:lastModifiedBy>George Giuliano Mihai (2027230)</cp:lastModifiedBy>
  <cp:revision>2</cp:revision>
  <dcterms:modified xsi:type="dcterms:W3CDTF">2023-08-04T07:19:14Z</dcterms:modified>
</cp:coreProperties>
</file>