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8" r:id="rId8"/>
    <p:sldId id="269" r:id="rId9"/>
    <p:sldId id="270" r:id="rId10"/>
    <p:sldId id="271" r:id="rId11"/>
    <p:sldId id="273" r:id="rId12"/>
    <p:sldId id="275" r:id="rId13"/>
    <p:sldId id="276" r:id="rId14"/>
    <p:sldId id="279" r:id="rId15"/>
    <p:sldId id="280" r:id="rId16"/>
    <p:sldId id="282" r:id="rId17"/>
    <p:sldId id="283" r:id="rId18"/>
    <p:sldId id="285" r:id="rId19"/>
    <p:sldId id="286" r:id="rId20"/>
    <p:sldId id="287" r:id="rId21"/>
    <p:sldId id="288" r:id="rId22"/>
    <p:sldId id="292" r:id="rId23"/>
    <p:sldId id="293" r:id="rId24"/>
    <p:sldId id="294" r:id="rId25"/>
    <p:sldId id="300" r:id="rId26"/>
    <p:sldId id="297" r:id="rId27"/>
    <p:sldId id="298" r:id="rId28"/>
    <p:sldId id="299" r:id="rId29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7998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59079" y="257556"/>
            <a:ext cx="8675370" cy="517779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032000" y="1553413"/>
            <a:ext cx="5079999" cy="7575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6/7/2025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6/7/2025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6/7/2025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6/7/2025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6/7/2025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9143999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76350" y="211962"/>
            <a:ext cx="6991299" cy="1244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37680" y="2918586"/>
            <a:ext cx="8247380" cy="260540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6/7/2025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collections/our-plan-for-health-and-social-care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8pfmcYzSAY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.org.uk/atoz/?f_az_subject_thesaurus_terms_s=law&amp;st=atoz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ukpga/2014/23/contents/enacted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healthcare-uk" TargetMode="External"/><Relationship Id="rId2" Type="http://schemas.openxmlformats.org/officeDocument/2006/relationships/hyperlink" Target="https://www.legislation.gov.uk/ukpga/2014/23/contents/enacte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t-patricks.ac.uk/blog/posts/2019/april/what-is-the-difference-between-healthcare-and-social-care/" TargetMode="External"/><Relationship Id="rId4" Type="http://schemas.openxmlformats.org/officeDocument/2006/relationships/hyperlink" Target="https://dsdweb.co.uk/resources/legislation-in-health-and-social-care/#Legislation_Relating_to_Health_and_Social_Ca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" y="2"/>
            <a:ext cx="9143999" cy="685799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59086" y="1447800"/>
            <a:ext cx="4425315" cy="14897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13384" marR="405765" algn="ctr">
              <a:lnSpc>
                <a:spcPct val="100000"/>
              </a:lnSpc>
              <a:spcBef>
                <a:spcPts val="105"/>
              </a:spcBef>
            </a:pPr>
            <a:r>
              <a:rPr sz="3200" spc="-5" dirty="0">
                <a:solidFill>
                  <a:srgbClr val="FFFFFF"/>
                </a:solidFill>
              </a:rPr>
              <a:t>Module</a:t>
            </a:r>
            <a:r>
              <a:rPr sz="3200" spc="-55" dirty="0">
                <a:solidFill>
                  <a:srgbClr val="FFFFFF"/>
                </a:solidFill>
              </a:rPr>
              <a:t>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LCHS4003 </a:t>
            </a:r>
            <a:r>
              <a:rPr sz="3200" spc="-87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Introduction</a:t>
            </a:r>
            <a:r>
              <a:rPr sz="3200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endParaRPr sz="32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3200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2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Social</a:t>
            </a:r>
            <a:r>
              <a:rPr sz="32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endParaRPr sz="32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743704" y="3431569"/>
            <a:ext cx="165608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dirty="0">
                <a:solidFill>
                  <a:srgbClr val="FFFFCC"/>
                </a:solidFill>
                <a:latin typeface="Segoe UI"/>
                <a:cs typeface="Segoe UI"/>
              </a:rPr>
              <a:t>WEEK</a:t>
            </a:r>
            <a:r>
              <a:rPr sz="3600" b="1" spc="-110" dirty="0">
                <a:solidFill>
                  <a:srgbClr val="FFFFCC"/>
                </a:solidFill>
                <a:latin typeface="Segoe UI"/>
                <a:cs typeface="Segoe UI"/>
              </a:rPr>
              <a:t> </a:t>
            </a:r>
            <a:r>
              <a:rPr sz="3600" b="1" dirty="0">
                <a:solidFill>
                  <a:srgbClr val="FFFFCC"/>
                </a:solidFill>
                <a:latin typeface="Segoe UI"/>
                <a:cs typeface="Segoe UI"/>
              </a:rPr>
              <a:t>2</a:t>
            </a:r>
            <a:endParaRPr sz="36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799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35173" y="40081"/>
            <a:ext cx="407479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85" dirty="0"/>
              <a:t>Today</a:t>
            </a:r>
            <a:r>
              <a:rPr sz="4400" spc="-60" dirty="0"/>
              <a:t> </a:t>
            </a:r>
            <a:r>
              <a:rPr sz="4400" spc="-10" dirty="0"/>
              <a:t>we</a:t>
            </a:r>
            <a:r>
              <a:rPr sz="4400" spc="-35" dirty="0"/>
              <a:t> </a:t>
            </a:r>
            <a:r>
              <a:rPr sz="4400" spc="-5" dirty="0"/>
              <a:t>will…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76200" y="737311"/>
            <a:ext cx="8839200" cy="501675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996950" indent="-342900">
              <a:lnSpc>
                <a:spcPts val="2880"/>
              </a:lnSpc>
              <a:spcBef>
                <a:spcPts val="69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lang="en-GB" sz="3000" spc="-5" dirty="0">
                <a:latin typeface="Segoe UI"/>
                <a:cs typeface="Segoe UI"/>
              </a:rPr>
              <a:t>P</a:t>
            </a:r>
            <a:r>
              <a:rPr sz="3000" spc="-5" dirty="0" err="1">
                <a:latin typeface="Segoe UI"/>
                <a:cs typeface="Segoe UI"/>
              </a:rPr>
              <a:t>rovide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an </a:t>
            </a:r>
            <a:r>
              <a:rPr sz="3000" spc="-5" dirty="0">
                <a:latin typeface="Segoe UI"/>
                <a:cs typeface="Segoe UI"/>
              </a:rPr>
              <a:t>outline</a:t>
            </a:r>
            <a:r>
              <a:rPr sz="3000" dirty="0">
                <a:latin typeface="Segoe UI"/>
                <a:cs typeface="Segoe UI"/>
              </a:rPr>
              <a:t> </a:t>
            </a:r>
            <a:r>
              <a:rPr sz="3000" spc="-30" dirty="0">
                <a:latin typeface="Segoe UI"/>
                <a:cs typeface="Segoe UI"/>
              </a:rPr>
              <a:t>of</a:t>
            </a:r>
            <a:r>
              <a:rPr sz="3000" dirty="0">
                <a:latin typeface="Segoe UI"/>
                <a:cs typeface="Segoe UI"/>
              </a:rPr>
              <a:t> both </a:t>
            </a:r>
            <a:r>
              <a:rPr sz="3000" spc="-5" dirty="0">
                <a:latin typeface="Segoe UI"/>
                <a:cs typeface="Segoe UI"/>
              </a:rPr>
              <a:t>assessment </a:t>
            </a:r>
            <a:r>
              <a:rPr sz="3000" spc="-805" dirty="0">
                <a:latin typeface="Segoe UI"/>
                <a:cs typeface="Segoe UI"/>
              </a:rPr>
              <a:t> </a:t>
            </a:r>
            <a:r>
              <a:rPr sz="3000" spc="-5" dirty="0">
                <a:latin typeface="Segoe UI"/>
                <a:cs typeface="Segoe UI"/>
              </a:rPr>
              <a:t>specifications.</a:t>
            </a:r>
            <a:endParaRPr lang="en-GB" sz="3000" spc="-5" dirty="0">
              <a:latin typeface="Segoe UI"/>
              <a:cs typeface="Segoe UI"/>
            </a:endParaRPr>
          </a:p>
          <a:p>
            <a:pPr marL="354965" marR="996950" indent="-342900">
              <a:lnSpc>
                <a:spcPts val="2880"/>
              </a:lnSpc>
              <a:spcBef>
                <a:spcPts val="69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endParaRPr sz="3000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2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lang="en-GB" sz="3000" spc="-160" dirty="0">
                <a:latin typeface="Segoe UI"/>
                <a:cs typeface="Segoe UI"/>
              </a:rPr>
              <a:t>L</a:t>
            </a:r>
            <a:r>
              <a:rPr sz="3000" spc="-5" dirty="0" err="1">
                <a:latin typeface="Segoe UI"/>
                <a:cs typeface="Segoe UI"/>
              </a:rPr>
              <a:t>ook</a:t>
            </a:r>
            <a:r>
              <a:rPr sz="3000" dirty="0">
                <a:latin typeface="Segoe UI"/>
                <a:cs typeface="Segoe UI"/>
              </a:rPr>
              <a:t> at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health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and </a:t>
            </a:r>
            <a:r>
              <a:rPr sz="3000" spc="-10" dirty="0">
                <a:latin typeface="Segoe UI"/>
                <a:cs typeface="Segoe UI"/>
              </a:rPr>
              <a:t>social</a:t>
            </a:r>
            <a:r>
              <a:rPr sz="3000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care</a:t>
            </a:r>
            <a:r>
              <a:rPr sz="3000" spc="-5" dirty="0">
                <a:latin typeface="Segoe UI"/>
                <a:cs typeface="Segoe UI"/>
              </a:rPr>
              <a:t> systems.</a:t>
            </a:r>
            <a:endParaRPr lang="en-GB" sz="3000" spc="-5" dirty="0">
              <a:latin typeface="Segoe UI"/>
              <a:cs typeface="Segoe UI"/>
            </a:endParaRPr>
          </a:p>
          <a:p>
            <a:pPr marL="355600" indent="-342900">
              <a:lnSpc>
                <a:spcPct val="100000"/>
              </a:lnSpc>
              <a:spcBef>
                <a:spcPts val="2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endParaRPr sz="3000" dirty="0">
              <a:latin typeface="Segoe UI"/>
              <a:cs typeface="Segoe UI"/>
            </a:endParaRPr>
          </a:p>
          <a:p>
            <a:pPr marL="354965" marR="772795" indent="-342900">
              <a:lnSpc>
                <a:spcPts val="2880"/>
              </a:lnSpc>
              <a:spcBef>
                <a:spcPts val="69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lang="en-GB" sz="3000" spc="-160" dirty="0">
                <a:latin typeface="Segoe UI"/>
                <a:cs typeface="Segoe UI"/>
              </a:rPr>
              <a:t>G</a:t>
            </a:r>
            <a:r>
              <a:rPr sz="3000" dirty="0">
                <a:latin typeface="Segoe UI"/>
                <a:cs typeface="Segoe UI"/>
              </a:rPr>
              <a:t>o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through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both</a:t>
            </a:r>
            <a:r>
              <a:rPr sz="3000" spc="-1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the</a:t>
            </a:r>
            <a:r>
              <a:rPr sz="3000" spc="-5" dirty="0">
                <a:latin typeface="Segoe UI"/>
                <a:cs typeface="Segoe UI"/>
              </a:rPr>
              <a:t> medical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and </a:t>
            </a:r>
            <a:r>
              <a:rPr sz="3000" spc="-10" dirty="0">
                <a:latin typeface="Segoe UI"/>
                <a:cs typeface="Segoe UI"/>
              </a:rPr>
              <a:t>social </a:t>
            </a:r>
            <a:r>
              <a:rPr sz="3000" spc="-810" dirty="0">
                <a:latin typeface="Segoe UI"/>
                <a:cs typeface="Segoe UI"/>
              </a:rPr>
              <a:t> </a:t>
            </a:r>
            <a:r>
              <a:rPr sz="3000" spc="-5" dirty="0">
                <a:latin typeface="Segoe UI"/>
                <a:cs typeface="Segoe UI"/>
              </a:rPr>
              <a:t>models</a:t>
            </a:r>
            <a:r>
              <a:rPr sz="3000" spc="15" dirty="0">
                <a:latin typeface="Segoe UI"/>
                <a:cs typeface="Segoe UI"/>
              </a:rPr>
              <a:t> </a:t>
            </a:r>
            <a:r>
              <a:rPr sz="3000" spc="-30" dirty="0">
                <a:latin typeface="Segoe UI"/>
                <a:cs typeface="Segoe UI"/>
              </a:rPr>
              <a:t>of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dirty="0">
                <a:latin typeface="Segoe UI"/>
                <a:cs typeface="Segoe UI"/>
              </a:rPr>
              <a:t>health</a:t>
            </a:r>
            <a:r>
              <a:rPr sz="3000" spc="15" dirty="0">
                <a:latin typeface="Segoe UI"/>
                <a:cs typeface="Segoe UI"/>
              </a:rPr>
              <a:t> </a:t>
            </a:r>
            <a:r>
              <a:rPr sz="3000" spc="-5" dirty="0">
                <a:latin typeface="Segoe UI"/>
                <a:cs typeface="Segoe UI"/>
              </a:rPr>
              <a:t>and social</a:t>
            </a:r>
            <a:r>
              <a:rPr sz="3000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care.</a:t>
            </a:r>
            <a:endParaRPr lang="en-GB" sz="3000" spc="-10" dirty="0">
              <a:latin typeface="Segoe UI"/>
              <a:cs typeface="Segoe UI"/>
            </a:endParaRPr>
          </a:p>
          <a:p>
            <a:pPr marL="354965" marR="772795" indent="-342900">
              <a:lnSpc>
                <a:spcPts val="2880"/>
              </a:lnSpc>
              <a:spcBef>
                <a:spcPts val="69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endParaRPr sz="3000" dirty="0">
              <a:latin typeface="Segoe UI"/>
              <a:cs typeface="Segoe UI"/>
            </a:endParaRPr>
          </a:p>
          <a:p>
            <a:pPr marL="354965" marR="5080" indent="-342900">
              <a:lnSpc>
                <a:spcPct val="80000"/>
              </a:lnSpc>
              <a:spcBef>
                <a:spcPts val="750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lang="en-GB" sz="3000" spc="-160" dirty="0">
                <a:latin typeface="Segoe UI"/>
                <a:cs typeface="Segoe UI"/>
              </a:rPr>
              <a:t>L</a:t>
            </a:r>
            <a:r>
              <a:rPr sz="3000" spc="-5" dirty="0" err="1">
                <a:latin typeface="Segoe UI"/>
                <a:cs typeface="Segoe UI"/>
              </a:rPr>
              <a:t>ook</a:t>
            </a:r>
            <a:r>
              <a:rPr sz="3000" dirty="0">
                <a:latin typeface="Segoe UI"/>
                <a:cs typeface="Segoe UI"/>
              </a:rPr>
              <a:t> at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spc="-25" dirty="0">
                <a:latin typeface="Segoe UI"/>
                <a:cs typeface="Segoe UI"/>
              </a:rPr>
              <a:t>key</a:t>
            </a:r>
            <a:r>
              <a:rPr sz="3000" dirty="0">
                <a:latin typeface="Segoe UI"/>
                <a:cs typeface="Segoe UI"/>
              </a:rPr>
              <a:t> </a:t>
            </a:r>
            <a:r>
              <a:rPr sz="3000" spc="-5" dirty="0">
                <a:latin typeface="Segoe UI"/>
                <a:cs typeface="Segoe UI"/>
              </a:rPr>
              <a:t>UK</a:t>
            </a:r>
            <a:r>
              <a:rPr sz="3000" dirty="0">
                <a:latin typeface="Segoe UI"/>
                <a:cs typeface="Segoe UI"/>
              </a:rPr>
              <a:t> </a:t>
            </a:r>
            <a:r>
              <a:rPr sz="3000" spc="-5" dirty="0">
                <a:latin typeface="Segoe UI"/>
                <a:cs typeface="Segoe UI"/>
              </a:rPr>
              <a:t>legislation, the </a:t>
            </a:r>
            <a:r>
              <a:rPr sz="3000" spc="-10" dirty="0">
                <a:latin typeface="Segoe UI"/>
                <a:cs typeface="Segoe UI"/>
              </a:rPr>
              <a:t>Care</a:t>
            </a:r>
            <a:r>
              <a:rPr sz="3000" spc="-5" dirty="0">
                <a:latin typeface="Segoe UI"/>
                <a:cs typeface="Segoe UI"/>
              </a:rPr>
              <a:t> Act</a:t>
            </a:r>
            <a:r>
              <a:rPr sz="3000" spc="5" dirty="0">
                <a:latin typeface="Segoe UI"/>
                <a:cs typeface="Segoe UI"/>
              </a:rPr>
              <a:t> </a:t>
            </a:r>
            <a:r>
              <a:rPr sz="3000" spc="-5" dirty="0">
                <a:latin typeface="Segoe UI"/>
                <a:cs typeface="Segoe UI"/>
              </a:rPr>
              <a:t>2014 </a:t>
            </a:r>
            <a:r>
              <a:rPr sz="3000" spc="-810" dirty="0">
                <a:latin typeface="Segoe UI"/>
                <a:cs typeface="Segoe UI"/>
              </a:rPr>
              <a:t> </a:t>
            </a:r>
            <a:r>
              <a:rPr sz="3000" spc="-5" dirty="0">
                <a:latin typeface="Segoe UI"/>
                <a:cs typeface="Segoe UI"/>
              </a:rPr>
              <a:t>and </a:t>
            </a:r>
            <a:r>
              <a:rPr sz="3000" dirty="0">
                <a:latin typeface="Segoe UI"/>
                <a:cs typeface="Segoe UI"/>
              </a:rPr>
              <a:t>the </a:t>
            </a:r>
            <a:r>
              <a:rPr sz="3000" spc="-5" dirty="0">
                <a:latin typeface="Segoe UI"/>
                <a:cs typeface="Segoe UI"/>
              </a:rPr>
              <a:t>national</a:t>
            </a:r>
            <a:r>
              <a:rPr sz="3000" spc="15" dirty="0">
                <a:latin typeface="Segoe UI"/>
                <a:cs typeface="Segoe UI"/>
              </a:rPr>
              <a:t> </a:t>
            </a:r>
            <a:r>
              <a:rPr sz="3000" spc="-5" dirty="0">
                <a:latin typeface="Segoe UI"/>
                <a:cs typeface="Segoe UI"/>
              </a:rPr>
              <a:t>developments</a:t>
            </a:r>
            <a:r>
              <a:rPr sz="3000" spc="10" dirty="0">
                <a:latin typeface="Segoe UI"/>
                <a:cs typeface="Segoe UI"/>
              </a:rPr>
              <a:t> </a:t>
            </a:r>
            <a:r>
              <a:rPr sz="3000" spc="-5" dirty="0">
                <a:latin typeface="Segoe UI"/>
                <a:cs typeface="Segoe UI"/>
              </a:rPr>
              <a:t>for integrated </a:t>
            </a:r>
            <a:r>
              <a:rPr sz="3000" dirty="0">
                <a:latin typeface="Segoe UI"/>
                <a:cs typeface="Segoe UI"/>
              </a:rPr>
              <a:t> </a:t>
            </a:r>
            <a:r>
              <a:rPr sz="3000" spc="-10" dirty="0">
                <a:latin typeface="Segoe UI"/>
                <a:cs typeface="Segoe UI"/>
              </a:rPr>
              <a:t>social</a:t>
            </a:r>
            <a:r>
              <a:rPr sz="3000" dirty="0">
                <a:latin typeface="Segoe UI"/>
                <a:cs typeface="Segoe UI"/>
              </a:rPr>
              <a:t> </a:t>
            </a:r>
            <a:r>
              <a:rPr sz="3000" spc="-15" dirty="0">
                <a:latin typeface="Segoe UI"/>
                <a:cs typeface="Segoe UI"/>
              </a:rPr>
              <a:t>care</a:t>
            </a:r>
            <a:r>
              <a:rPr sz="3000" dirty="0">
                <a:latin typeface="Segoe UI"/>
                <a:cs typeface="Segoe UI"/>
              </a:rPr>
              <a:t> which</a:t>
            </a:r>
            <a:r>
              <a:rPr sz="3000" spc="5" dirty="0">
                <a:latin typeface="Segoe UI"/>
                <a:cs typeface="Segoe UI"/>
              </a:rPr>
              <a:t> </a:t>
            </a:r>
            <a:r>
              <a:rPr sz="3000" spc="-5" dirty="0">
                <a:latin typeface="Segoe UI"/>
                <a:cs typeface="Segoe UI"/>
              </a:rPr>
              <a:t>governs </a:t>
            </a:r>
            <a:r>
              <a:rPr sz="3000" dirty="0">
                <a:latin typeface="Segoe UI"/>
                <a:cs typeface="Segoe UI"/>
              </a:rPr>
              <a:t>the </a:t>
            </a:r>
            <a:r>
              <a:rPr sz="3000" spc="-5" dirty="0">
                <a:latin typeface="Segoe UI"/>
                <a:cs typeface="Segoe UI"/>
              </a:rPr>
              <a:t>health </a:t>
            </a:r>
            <a:r>
              <a:rPr sz="3000" dirty="0">
                <a:latin typeface="Segoe UI"/>
                <a:cs typeface="Segoe UI"/>
              </a:rPr>
              <a:t>and</a:t>
            </a:r>
            <a:r>
              <a:rPr sz="3000" spc="-10" dirty="0">
                <a:latin typeface="Segoe UI"/>
                <a:cs typeface="Segoe UI"/>
              </a:rPr>
              <a:t> </a:t>
            </a:r>
            <a:r>
              <a:rPr sz="3000" spc="-5" dirty="0">
                <a:latin typeface="Segoe UI"/>
                <a:cs typeface="Segoe UI"/>
              </a:rPr>
              <a:t>social </a:t>
            </a:r>
            <a:r>
              <a:rPr sz="3000" spc="-810" dirty="0">
                <a:latin typeface="Segoe UI"/>
                <a:cs typeface="Segoe UI"/>
              </a:rPr>
              <a:t> </a:t>
            </a:r>
            <a:r>
              <a:rPr sz="3000" spc="-15" dirty="0">
                <a:latin typeface="Segoe UI"/>
                <a:cs typeface="Segoe UI"/>
              </a:rPr>
              <a:t>care</a:t>
            </a:r>
            <a:r>
              <a:rPr sz="3000" spc="-5" dirty="0">
                <a:latin typeface="Segoe UI"/>
                <a:cs typeface="Segoe UI"/>
              </a:rPr>
              <a:t> </a:t>
            </a:r>
            <a:r>
              <a:rPr sz="3000" spc="-40" dirty="0">
                <a:latin typeface="Segoe UI"/>
                <a:cs typeface="Segoe UI"/>
              </a:rPr>
              <a:t>sector.</a:t>
            </a:r>
            <a:endParaRPr sz="30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5660" y="117805"/>
            <a:ext cx="826897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Aims</a:t>
            </a:r>
            <a:r>
              <a:rPr spc="-15" dirty="0"/>
              <a:t> </a:t>
            </a:r>
            <a:r>
              <a:rPr spc="-5" dirty="0"/>
              <a:t>and</a:t>
            </a:r>
            <a:r>
              <a:rPr spc="-10" dirty="0"/>
              <a:t> Objectives</a:t>
            </a:r>
            <a:r>
              <a:rPr dirty="0"/>
              <a:t> </a:t>
            </a:r>
            <a:r>
              <a:rPr spc="-35" dirty="0"/>
              <a:t>of</a:t>
            </a:r>
            <a:r>
              <a:rPr spc="-10" dirty="0"/>
              <a:t> </a:t>
            </a:r>
            <a:r>
              <a:rPr spc="-5" dirty="0"/>
              <a:t>the</a:t>
            </a:r>
            <a:r>
              <a:rPr spc="-15" dirty="0"/>
              <a:t> </a:t>
            </a:r>
            <a:r>
              <a:rPr spc="-5" dirty="0"/>
              <a:t>session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25552" y="740663"/>
            <a:ext cx="4298950" cy="4982845"/>
            <a:chOff x="225552" y="740663"/>
            <a:chExt cx="4298950" cy="498284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66343" y="742187"/>
              <a:ext cx="3814572" cy="497738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09015" y="765047"/>
              <a:ext cx="3733800" cy="4897120"/>
            </a:xfrm>
            <a:custGeom>
              <a:avLst/>
              <a:gdLst/>
              <a:ahLst/>
              <a:cxnLst/>
              <a:rect l="l" t="t" r="r" b="b"/>
              <a:pathLst>
                <a:path w="3733800" h="4897120">
                  <a:moveTo>
                    <a:pt x="1866900" y="0"/>
                  </a:moveTo>
                  <a:lnTo>
                    <a:pt x="1866900" y="1224152"/>
                  </a:lnTo>
                  <a:lnTo>
                    <a:pt x="0" y="1224152"/>
                  </a:lnTo>
                  <a:lnTo>
                    <a:pt x="0" y="3672458"/>
                  </a:lnTo>
                  <a:lnTo>
                    <a:pt x="1866900" y="3672458"/>
                  </a:lnTo>
                  <a:lnTo>
                    <a:pt x="1866900" y="4896612"/>
                  </a:lnTo>
                  <a:lnTo>
                    <a:pt x="3733800" y="2448305"/>
                  </a:lnTo>
                  <a:lnTo>
                    <a:pt x="1866900" y="0"/>
                  </a:lnTo>
                  <a:close/>
                </a:path>
              </a:pathLst>
            </a:custGeom>
            <a:solidFill>
              <a:srgbClr val="CAE3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25552" y="740663"/>
              <a:ext cx="4298442" cy="4982717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561543" y="835682"/>
            <a:ext cx="3623310" cy="3925570"/>
          </a:xfrm>
          <a:prstGeom prst="rect">
            <a:avLst/>
          </a:prstGeom>
        </p:spPr>
        <p:txBody>
          <a:bodyPr vert="horz" wrap="square" lIns="0" tIns="2159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00"/>
              </a:spcBef>
            </a:pPr>
            <a:r>
              <a:rPr sz="2600" b="1" dirty="0">
                <a:latin typeface="Segoe UI"/>
                <a:cs typeface="Segoe UI"/>
              </a:rPr>
              <a:t>Aims</a:t>
            </a:r>
            <a:endParaRPr sz="2600">
              <a:latin typeface="Segoe UI"/>
              <a:cs typeface="Segoe UI"/>
            </a:endParaRPr>
          </a:p>
          <a:p>
            <a:pPr marL="241300" marR="365760" indent="-228600">
              <a:lnSpc>
                <a:spcPct val="99700"/>
              </a:lnSpc>
              <a:spcBef>
                <a:spcPts val="1245"/>
              </a:spcBef>
              <a:buChar char="•"/>
              <a:tabLst>
                <a:tab pos="241300" algn="l"/>
              </a:tabLst>
            </a:pPr>
            <a:r>
              <a:rPr sz="2000" spc="-110" dirty="0">
                <a:latin typeface="Segoe UI"/>
                <a:cs typeface="Segoe UI"/>
              </a:rPr>
              <a:t>To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explore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3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differences </a:t>
            </a:r>
            <a:r>
              <a:rPr sz="200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between </a:t>
            </a:r>
            <a:r>
              <a:rPr sz="2000" dirty="0">
                <a:latin typeface="Segoe UI"/>
                <a:cs typeface="Segoe UI"/>
              </a:rPr>
              <a:t>the </a:t>
            </a:r>
            <a:r>
              <a:rPr sz="2000" spc="-5" dirty="0">
                <a:latin typeface="Segoe UI"/>
                <a:cs typeface="Segoe UI"/>
              </a:rPr>
              <a:t>medical </a:t>
            </a:r>
            <a:r>
              <a:rPr sz="2000" dirty="0">
                <a:latin typeface="Segoe UI"/>
                <a:cs typeface="Segoe UI"/>
              </a:rPr>
              <a:t>and </a:t>
            </a:r>
            <a:r>
              <a:rPr sz="2000" spc="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social models </a:t>
            </a:r>
            <a:r>
              <a:rPr sz="2000" spc="-20" dirty="0">
                <a:latin typeface="Segoe UI"/>
                <a:cs typeface="Segoe UI"/>
              </a:rPr>
              <a:t>of </a:t>
            </a:r>
            <a:r>
              <a:rPr sz="2000" dirty="0">
                <a:latin typeface="Segoe UI"/>
                <a:cs typeface="Segoe UI"/>
              </a:rPr>
              <a:t>the health </a:t>
            </a:r>
            <a:r>
              <a:rPr sz="2000" spc="-54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and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social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care.</a:t>
            </a:r>
            <a:endParaRPr sz="2000">
              <a:latin typeface="Segoe UI"/>
              <a:cs typeface="Segoe UI"/>
            </a:endParaRPr>
          </a:p>
          <a:p>
            <a:pPr marL="241300" marR="53975" indent="-228600">
              <a:lnSpc>
                <a:spcPct val="100000"/>
              </a:lnSpc>
              <a:spcBef>
                <a:spcPts val="395"/>
              </a:spcBef>
              <a:buChar char="•"/>
              <a:tabLst>
                <a:tab pos="241300" algn="l"/>
              </a:tabLst>
            </a:pPr>
            <a:r>
              <a:rPr sz="2000" spc="-110" dirty="0">
                <a:latin typeface="Segoe UI"/>
                <a:cs typeface="Segoe UI"/>
              </a:rPr>
              <a:t>To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look</a:t>
            </a:r>
            <a:r>
              <a:rPr sz="2000" dirty="0">
                <a:latin typeface="Segoe UI"/>
                <a:cs typeface="Segoe UI"/>
              </a:rPr>
              <a:t> at</a:t>
            </a:r>
            <a:r>
              <a:rPr sz="2000" spc="-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what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governs </a:t>
            </a:r>
            <a:r>
              <a:rPr sz="2000" dirty="0">
                <a:latin typeface="Segoe UI"/>
                <a:cs typeface="Segoe UI"/>
              </a:rPr>
              <a:t> health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and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social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care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system.</a:t>
            </a:r>
            <a:endParaRPr sz="2000">
              <a:latin typeface="Segoe UI"/>
              <a:cs typeface="Segoe UI"/>
            </a:endParaRPr>
          </a:p>
          <a:p>
            <a:pPr marL="241300" marR="5080" indent="-228600">
              <a:lnSpc>
                <a:spcPct val="99900"/>
              </a:lnSpc>
              <a:spcBef>
                <a:spcPts val="390"/>
              </a:spcBef>
              <a:buChar char="•"/>
              <a:tabLst>
                <a:tab pos="241300" algn="l"/>
              </a:tabLst>
            </a:pPr>
            <a:r>
              <a:rPr sz="2000" spc="-105" dirty="0">
                <a:latin typeface="Segoe UI"/>
                <a:cs typeface="Segoe UI"/>
              </a:rPr>
              <a:t>To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consider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UK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legislation,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the </a:t>
            </a:r>
            <a:r>
              <a:rPr sz="2000" spc="-53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Care </a:t>
            </a:r>
            <a:r>
              <a:rPr sz="2000" spc="-5" dirty="0">
                <a:latin typeface="Segoe UI"/>
                <a:cs typeface="Segoe UI"/>
              </a:rPr>
              <a:t>Act 2014 </a:t>
            </a:r>
            <a:r>
              <a:rPr sz="2000" dirty="0">
                <a:latin typeface="Segoe UI"/>
                <a:cs typeface="Segoe UI"/>
              </a:rPr>
              <a:t>and </a:t>
            </a:r>
            <a:r>
              <a:rPr sz="2000" spc="-5" dirty="0">
                <a:latin typeface="Segoe UI"/>
                <a:cs typeface="Segoe UI"/>
              </a:rPr>
              <a:t>national </a:t>
            </a:r>
            <a:r>
              <a:rPr sz="200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developments </a:t>
            </a:r>
            <a:r>
              <a:rPr sz="2000" dirty="0">
                <a:latin typeface="Segoe UI"/>
                <a:cs typeface="Segoe UI"/>
              </a:rPr>
              <a:t>for </a:t>
            </a:r>
            <a:r>
              <a:rPr sz="2000" spc="-5" dirty="0">
                <a:latin typeface="Segoe UI"/>
                <a:cs typeface="Segoe UI"/>
              </a:rPr>
              <a:t>integrated </a:t>
            </a:r>
            <a:r>
              <a:rPr sz="2000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social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spc="-5" dirty="0">
                <a:latin typeface="Segoe UI"/>
                <a:cs typeface="Segoe UI"/>
              </a:rPr>
              <a:t>care.</a:t>
            </a:r>
            <a:endParaRPr sz="2000">
              <a:latin typeface="Segoe UI"/>
              <a:cs typeface="Segoe U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721605" y="753109"/>
            <a:ext cx="4094479" cy="4922520"/>
            <a:chOff x="4721605" y="753109"/>
            <a:chExt cx="4094479" cy="4922520"/>
          </a:xfrm>
        </p:grpSpPr>
        <p:sp>
          <p:nvSpPr>
            <p:cNvPr id="9" name="object 9"/>
            <p:cNvSpPr/>
            <p:nvPr/>
          </p:nvSpPr>
          <p:spPr>
            <a:xfrm>
              <a:off x="4901183" y="765047"/>
              <a:ext cx="3733800" cy="4897120"/>
            </a:xfrm>
            <a:custGeom>
              <a:avLst/>
              <a:gdLst/>
              <a:ahLst/>
              <a:cxnLst/>
              <a:rect l="l" t="t" r="r" b="b"/>
              <a:pathLst>
                <a:path w="3733800" h="4897120">
                  <a:moveTo>
                    <a:pt x="1866899" y="0"/>
                  </a:moveTo>
                  <a:lnTo>
                    <a:pt x="1866899" y="1224152"/>
                  </a:lnTo>
                  <a:lnTo>
                    <a:pt x="0" y="1224152"/>
                  </a:lnTo>
                  <a:lnTo>
                    <a:pt x="0" y="3672458"/>
                  </a:lnTo>
                  <a:lnTo>
                    <a:pt x="1866899" y="3672458"/>
                  </a:lnTo>
                  <a:lnTo>
                    <a:pt x="1866899" y="4896612"/>
                  </a:lnTo>
                  <a:lnTo>
                    <a:pt x="3733799" y="2448305"/>
                  </a:lnTo>
                  <a:lnTo>
                    <a:pt x="1866899" y="0"/>
                  </a:lnTo>
                  <a:close/>
                </a:path>
              </a:pathLst>
            </a:custGeom>
            <a:solidFill>
              <a:srgbClr val="CAE3F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4734305" y="765809"/>
              <a:ext cx="4069079" cy="4897120"/>
            </a:xfrm>
            <a:custGeom>
              <a:avLst/>
              <a:gdLst/>
              <a:ahLst/>
              <a:cxnLst/>
              <a:rect l="l" t="t" r="r" b="b"/>
              <a:pathLst>
                <a:path w="4069079" h="4897120">
                  <a:moveTo>
                    <a:pt x="3390900" y="0"/>
                  </a:moveTo>
                  <a:lnTo>
                    <a:pt x="678180" y="0"/>
                  </a:lnTo>
                  <a:lnTo>
                    <a:pt x="629750" y="1702"/>
                  </a:lnTo>
                  <a:lnTo>
                    <a:pt x="582238" y="6735"/>
                  </a:lnTo>
                  <a:lnTo>
                    <a:pt x="535761" y="14981"/>
                  </a:lnTo>
                  <a:lnTo>
                    <a:pt x="490431" y="26328"/>
                  </a:lnTo>
                  <a:lnTo>
                    <a:pt x="446364" y="40659"/>
                  </a:lnTo>
                  <a:lnTo>
                    <a:pt x="403675" y="57861"/>
                  </a:lnTo>
                  <a:lnTo>
                    <a:pt x="362479" y="77818"/>
                  </a:lnTo>
                  <a:lnTo>
                    <a:pt x="322890" y="100415"/>
                  </a:lnTo>
                  <a:lnTo>
                    <a:pt x="285023" y="125539"/>
                  </a:lnTo>
                  <a:lnTo>
                    <a:pt x="248993" y="153073"/>
                  </a:lnTo>
                  <a:lnTo>
                    <a:pt x="214915" y="182903"/>
                  </a:lnTo>
                  <a:lnTo>
                    <a:pt x="182903" y="214915"/>
                  </a:lnTo>
                  <a:lnTo>
                    <a:pt x="153073" y="248993"/>
                  </a:lnTo>
                  <a:lnTo>
                    <a:pt x="125539" y="285023"/>
                  </a:lnTo>
                  <a:lnTo>
                    <a:pt x="100415" y="322890"/>
                  </a:lnTo>
                  <a:lnTo>
                    <a:pt x="77818" y="362479"/>
                  </a:lnTo>
                  <a:lnTo>
                    <a:pt x="57861" y="403675"/>
                  </a:lnTo>
                  <a:lnTo>
                    <a:pt x="40659" y="446364"/>
                  </a:lnTo>
                  <a:lnTo>
                    <a:pt x="26328" y="490431"/>
                  </a:lnTo>
                  <a:lnTo>
                    <a:pt x="14981" y="535761"/>
                  </a:lnTo>
                  <a:lnTo>
                    <a:pt x="6735" y="582238"/>
                  </a:lnTo>
                  <a:lnTo>
                    <a:pt x="1702" y="629750"/>
                  </a:lnTo>
                  <a:lnTo>
                    <a:pt x="0" y="678179"/>
                  </a:lnTo>
                  <a:lnTo>
                    <a:pt x="0" y="4218432"/>
                  </a:lnTo>
                  <a:lnTo>
                    <a:pt x="1702" y="4266861"/>
                  </a:lnTo>
                  <a:lnTo>
                    <a:pt x="6735" y="4314373"/>
                  </a:lnTo>
                  <a:lnTo>
                    <a:pt x="14981" y="4360850"/>
                  </a:lnTo>
                  <a:lnTo>
                    <a:pt x="26328" y="4406180"/>
                  </a:lnTo>
                  <a:lnTo>
                    <a:pt x="40659" y="4450247"/>
                  </a:lnTo>
                  <a:lnTo>
                    <a:pt x="57861" y="4492936"/>
                  </a:lnTo>
                  <a:lnTo>
                    <a:pt x="77818" y="4534132"/>
                  </a:lnTo>
                  <a:lnTo>
                    <a:pt x="100415" y="4573721"/>
                  </a:lnTo>
                  <a:lnTo>
                    <a:pt x="125539" y="4611588"/>
                  </a:lnTo>
                  <a:lnTo>
                    <a:pt x="153073" y="4647618"/>
                  </a:lnTo>
                  <a:lnTo>
                    <a:pt x="182903" y="4681696"/>
                  </a:lnTo>
                  <a:lnTo>
                    <a:pt x="214915" y="4713708"/>
                  </a:lnTo>
                  <a:lnTo>
                    <a:pt x="248993" y="4743538"/>
                  </a:lnTo>
                  <a:lnTo>
                    <a:pt x="285023" y="4771072"/>
                  </a:lnTo>
                  <a:lnTo>
                    <a:pt x="322890" y="4796196"/>
                  </a:lnTo>
                  <a:lnTo>
                    <a:pt x="362479" y="4818793"/>
                  </a:lnTo>
                  <a:lnTo>
                    <a:pt x="403675" y="4838750"/>
                  </a:lnTo>
                  <a:lnTo>
                    <a:pt x="446364" y="4855952"/>
                  </a:lnTo>
                  <a:lnTo>
                    <a:pt x="490431" y="4870283"/>
                  </a:lnTo>
                  <a:lnTo>
                    <a:pt x="535761" y="4881630"/>
                  </a:lnTo>
                  <a:lnTo>
                    <a:pt x="582238" y="4889876"/>
                  </a:lnTo>
                  <a:lnTo>
                    <a:pt x="629750" y="4894909"/>
                  </a:lnTo>
                  <a:lnTo>
                    <a:pt x="678180" y="4896612"/>
                  </a:lnTo>
                  <a:lnTo>
                    <a:pt x="3390900" y="4896612"/>
                  </a:lnTo>
                  <a:lnTo>
                    <a:pt x="3439329" y="4894909"/>
                  </a:lnTo>
                  <a:lnTo>
                    <a:pt x="3486841" y="4889876"/>
                  </a:lnTo>
                  <a:lnTo>
                    <a:pt x="3533318" y="4881630"/>
                  </a:lnTo>
                  <a:lnTo>
                    <a:pt x="3578648" y="4870283"/>
                  </a:lnTo>
                  <a:lnTo>
                    <a:pt x="3622715" y="4855952"/>
                  </a:lnTo>
                  <a:lnTo>
                    <a:pt x="3665404" y="4838750"/>
                  </a:lnTo>
                  <a:lnTo>
                    <a:pt x="3706600" y="4818793"/>
                  </a:lnTo>
                  <a:lnTo>
                    <a:pt x="3746189" y="4796196"/>
                  </a:lnTo>
                  <a:lnTo>
                    <a:pt x="3784056" y="4771072"/>
                  </a:lnTo>
                  <a:lnTo>
                    <a:pt x="3820086" y="4743538"/>
                  </a:lnTo>
                  <a:lnTo>
                    <a:pt x="3854164" y="4713708"/>
                  </a:lnTo>
                  <a:lnTo>
                    <a:pt x="3886176" y="4681696"/>
                  </a:lnTo>
                  <a:lnTo>
                    <a:pt x="3916006" y="4647618"/>
                  </a:lnTo>
                  <a:lnTo>
                    <a:pt x="3943540" y="4611588"/>
                  </a:lnTo>
                  <a:lnTo>
                    <a:pt x="3968664" y="4573721"/>
                  </a:lnTo>
                  <a:lnTo>
                    <a:pt x="3991261" y="4534132"/>
                  </a:lnTo>
                  <a:lnTo>
                    <a:pt x="4011218" y="4492936"/>
                  </a:lnTo>
                  <a:lnTo>
                    <a:pt x="4028420" y="4450247"/>
                  </a:lnTo>
                  <a:lnTo>
                    <a:pt x="4042751" y="4406180"/>
                  </a:lnTo>
                  <a:lnTo>
                    <a:pt x="4054098" y="4360850"/>
                  </a:lnTo>
                  <a:lnTo>
                    <a:pt x="4062344" y="4314373"/>
                  </a:lnTo>
                  <a:lnTo>
                    <a:pt x="4067377" y="4266861"/>
                  </a:lnTo>
                  <a:lnTo>
                    <a:pt x="4069079" y="4218432"/>
                  </a:lnTo>
                  <a:lnTo>
                    <a:pt x="4069079" y="678179"/>
                  </a:lnTo>
                  <a:lnTo>
                    <a:pt x="4067377" y="629750"/>
                  </a:lnTo>
                  <a:lnTo>
                    <a:pt x="4062344" y="582238"/>
                  </a:lnTo>
                  <a:lnTo>
                    <a:pt x="4054098" y="535761"/>
                  </a:lnTo>
                  <a:lnTo>
                    <a:pt x="4042751" y="490431"/>
                  </a:lnTo>
                  <a:lnTo>
                    <a:pt x="4028420" y="446364"/>
                  </a:lnTo>
                  <a:lnTo>
                    <a:pt x="4011218" y="403675"/>
                  </a:lnTo>
                  <a:lnTo>
                    <a:pt x="3991261" y="362479"/>
                  </a:lnTo>
                  <a:lnTo>
                    <a:pt x="3968664" y="322890"/>
                  </a:lnTo>
                  <a:lnTo>
                    <a:pt x="3943540" y="285023"/>
                  </a:lnTo>
                  <a:lnTo>
                    <a:pt x="3916006" y="248993"/>
                  </a:lnTo>
                  <a:lnTo>
                    <a:pt x="3886176" y="214915"/>
                  </a:lnTo>
                  <a:lnTo>
                    <a:pt x="3854164" y="182903"/>
                  </a:lnTo>
                  <a:lnTo>
                    <a:pt x="3820086" y="153073"/>
                  </a:lnTo>
                  <a:lnTo>
                    <a:pt x="3784056" y="125539"/>
                  </a:lnTo>
                  <a:lnTo>
                    <a:pt x="3746189" y="100415"/>
                  </a:lnTo>
                  <a:lnTo>
                    <a:pt x="3706600" y="77818"/>
                  </a:lnTo>
                  <a:lnTo>
                    <a:pt x="3665404" y="57861"/>
                  </a:lnTo>
                  <a:lnTo>
                    <a:pt x="3622715" y="40659"/>
                  </a:lnTo>
                  <a:lnTo>
                    <a:pt x="3578648" y="26328"/>
                  </a:lnTo>
                  <a:lnTo>
                    <a:pt x="3533318" y="14981"/>
                  </a:lnTo>
                  <a:lnTo>
                    <a:pt x="3486841" y="6735"/>
                  </a:lnTo>
                  <a:lnTo>
                    <a:pt x="3439329" y="1702"/>
                  </a:lnTo>
                  <a:lnTo>
                    <a:pt x="3390900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734305" y="765809"/>
              <a:ext cx="4069079" cy="4897120"/>
            </a:xfrm>
            <a:custGeom>
              <a:avLst/>
              <a:gdLst/>
              <a:ahLst/>
              <a:cxnLst/>
              <a:rect l="l" t="t" r="r" b="b"/>
              <a:pathLst>
                <a:path w="4069079" h="4897120">
                  <a:moveTo>
                    <a:pt x="0" y="678179"/>
                  </a:moveTo>
                  <a:lnTo>
                    <a:pt x="1702" y="629750"/>
                  </a:lnTo>
                  <a:lnTo>
                    <a:pt x="6735" y="582238"/>
                  </a:lnTo>
                  <a:lnTo>
                    <a:pt x="14981" y="535761"/>
                  </a:lnTo>
                  <a:lnTo>
                    <a:pt x="26328" y="490431"/>
                  </a:lnTo>
                  <a:lnTo>
                    <a:pt x="40659" y="446364"/>
                  </a:lnTo>
                  <a:lnTo>
                    <a:pt x="57861" y="403675"/>
                  </a:lnTo>
                  <a:lnTo>
                    <a:pt x="77818" y="362479"/>
                  </a:lnTo>
                  <a:lnTo>
                    <a:pt x="100415" y="322890"/>
                  </a:lnTo>
                  <a:lnTo>
                    <a:pt x="125539" y="285023"/>
                  </a:lnTo>
                  <a:lnTo>
                    <a:pt x="153073" y="248993"/>
                  </a:lnTo>
                  <a:lnTo>
                    <a:pt x="182903" y="214915"/>
                  </a:lnTo>
                  <a:lnTo>
                    <a:pt x="214915" y="182903"/>
                  </a:lnTo>
                  <a:lnTo>
                    <a:pt x="248993" y="153073"/>
                  </a:lnTo>
                  <a:lnTo>
                    <a:pt x="285023" y="125539"/>
                  </a:lnTo>
                  <a:lnTo>
                    <a:pt x="322890" y="100415"/>
                  </a:lnTo>
                  <a:lnTo>
                    <a:pt x="362479" y="77818"/>
                  </a:lnTo>
                  <a:lnTo>
                    <a:pt x="403675" y="57861"/>
                  </a:lnTo>
                  <a:lnTo>
                    <a:pt x="446364" y="40659"/>
                  </a:lnTo>
                  <a:lnTo>
                    <a:pt x="490431" y="26328"/>
                  </a:lnTo>
                  <a:lnTo>
                    <a:pt x="535761" y="14981"/>
                  </a:lnTo>
                  <a:lnTo>
                    <a:pt x="582238" y="6735"/>
                  </a:lnTo>
                  <a:lnTo>
                    <a:pt x="629750" y="1702"/>
                  </a:lnTo>
                  <a:lnTo>
                    <a:pt x="678180" y="0"/>
                  </a:lnTo>
                  <a:lnTo>
                    <a:pt x="3390900" y="0"/>
                  </a:lnTo>
                  <a:lnTo>
                    <a:pt x="3439329" y="1702"/>
                  </a:lnTo>
                  <a:lnTo>
                    <a:pt x="3486841" y="6735"/>
                  </a:lnTo>
                  <a:lnTo>
                    <a:pt x="3533318" y="14981"/>
                  </a:lnTo>
                  <a:lnTo>
                    <a:pt x="3578648" y="26328"/>
                  </a:lnTo>
                  <a:lnTo>
                    <a:pt x="3622715" y="40659"/>
                  </a:lnTo>
                  <a:lnTo>
                    <a:pt x="3665404" y="57861"/>
                  </a:lnTo>
                  <a:lnTo>
                    <a:pt x="3706600" y="77818"/>
                  </a:lnTo>
                  <a:lnTo>
                    <a:pt x="3746189" y="100415"/>
                  </a:lnTo>
                  <a:lnTo>
                    <a:pt x="3784056" y="125539"/>
                  </a:lnTo>
                  <a:lnTo>
                    <a:pt x="3820086" y="153073"/>
                  </a:lnTo>
                  <a:lnTo>
                    <a:pt x="3854164" y="182903"/>
                  </a:lnTo>
                  <a:lnTo>
                    <a:pt x="3886176" y="214915"/>
                  </a:lnTo>
                  <a:lnTo>
                    <a:pt x="3916006" y="248993"/>
                  </a:lnTo>
                  <a:lnTo>
                    <a:pt x="3943540" y="285023"/>
                  </a:lnTo>
                  <a:lnTo>
                    <a:pt x="3968664" y="322890"/>
                  </a:lnTo>
                  <a:lnTo>
                    <a:pt x="3991261" y="362479"/>
                  </a:lnTo>
                  <a:lnTo>
                    <a:pt x="4011218" y="403675"/>
                  </a:lnTo>
                  <a:lnTo>
                    <a:pt x="4028420" y="446364"/>
                  </a:lnTo>
                  <a:lnTo>
                    <a:pt x="4042751" y="490431"/>
                  </a:lnTo>
                  <a:lnTo>
                    <a:pt x="4054098" y="535761"/>
                  </a:lnTo>
                  <a:lnTo>
                    <a:pt x="4062344" y="582238"/>
                  </a:lnTo>
                  <a:lnTo>
                    <a:pt x="4067377" y="629750"/>
                  </a:lnTo>
                  <a:lnTo>
                    <a:pt x="4069079" y="678179"/>
                  </a:lnTo>
                  <a:lnTo>
                    <a:pt x="4069079" y="4218432"/>
                  </a:lnTo>
                  <a:lnTo>
                    <a:pt x="4067377" y="4266861"/>
                  </a:lnTo>
                  <a:lnTo>
                    <a:pt x="4062344" y="4314373"/>
                  </a:lnTo>
                  <a:lnTo>
                    <a:pt x="4054098" y="4360850"/>
                  </a:lnTo>
                  <a:lnTo>
                    <a:pt x="4042751" y="4406180"/>
                  </a:lnTo>
                  <a:lnTo>
                    <a:pt x="4028420" y="4450247"/>
                  </a:lnTo>
                  <a:lnTo>
                    <a:pt x="4011218" y="4492936"/>
                  </a:lnTo>
                  <a:lnTo>
                    <a:pt x="3991261" y="4534132"/>
                  </a:lnTo>
                  <a:lnTo>
                    <a:pt x="3968664" y="4573721"/>
                  </a:lnTo>
                  <a:lnTo>
                    <a:pt x="3943540" y="4611588"/>
                  </a:lnTo>
                  <a:lnTo>
                    <a:pt x="3916006" y="4647618"/>
                  </a:lnTo>
                  <a:lnTo>
                    <a:pt x="3886176" y="4681696"/>
                  </a:lnTo>
                  <a:lnTo>
                    <a:pt x="3854164" y="4713708"/>
                  </a:lnTo>
                  <a:lnTo>
                    <a:pt x="3820086" y="4743538"/>
                  </a:lnTo>
                  <a:lnTo>
                    <a:pt x="3784056" y="4771072"/>
                  </a:lnTo>
                  <a:lnTo>
                    <a:pt x="3746189" y="4796196"/>
                  </a:lnTo>
                  <a:lnTo>
                    <a:pt x="3706600" y="4818793"/>
                  </a:lnTo>
                  <a:lnTo>
                    <a:pt x="3665404" y="4838750"/>
                  </a:lnTo>
                  <a:lnTo>
                    <a:pt x="3622715" y="4855952"/>
                  </a:lnTo>
                  <a:lnTo>
                    <a:pt x="3578648" y="4870283"/>
                  </a:lnTo>
                  <a:lnTo>
                    <a:pt x="3533318" y="4881630"/>
                  </a:lnTo>
                  <a:lnTo>
                    <a:pt x="3486841" y="4889876"/>
                  </a:lnTo>
                  <a:lnTo>
                    <a:pt x="3439329" y="4894909"/>
                  </a:lnTo>
                  <a:lnTo>
                    <a:pt x="3390900" y="4896612"/>
                  </a:lnTo>
                  <a:lnTo>
                    <a:pt x="678180" y="4896612"/>
                  </a:lnTo>
                  <a:lnTo>
                    <a:pt x="629750" y="4894909"/>
                  </a:lnTo>
                  <a:lnTo>
                    <a:pt x="582238" y="4889876"/>
                  </a:lnTo>
                  <a:lnTo>
                    <a:pt x="535761" y="4881630"/>
                  </a:lnTo>
                  <a:lnTo>
                    <a:pt x="490431" y="4870283"/>
                  </a:lnTo>
                  <a:lnTo>
                    <a:pt x="446364" y="4855952"/>
                  </a:lnTo>
                  <a:lnTo>
                    <a:pt x="403675" y="4838750"/>
                  </a:lnTo>
                  <a:lnTo>
                    <a:pt x="362479" y="4818793"/>
                  </a:lnTo>
                  <a:lnTo>
                    <a:pt x="322890" y="4796196"/>
                  </a:lnTo>
                  <a:lnTo>
                    <a:pt x="285023" y="4771072"/>
                  </a:lnTo>
                  <a:lnTo>
                    <a:pt x="248993" y="4743538"/>
                  </a:lnTo>
                  <a:lnTo>
                    <a:pt x="214915" y="4713708"/>
                  </a:lnTo>
                  <a:lnTo>
                    <a:pt x="182903" y="4681696"/>
                  </a:lnTo>
                  <a:lnTo>
                    <a:pt x="153073" y="4647618"/>
                  </a:lnTo>
                  <a:lnTo>
                    <a:pt x="125539" y="4611588"/>
                  </a:lnTo>
                  <a:lnTo>
                    <a:pt x="100415" y="4573721"/>
                  </a:lnTo>
                  <a:lnTo>
                    <a:pt x="77818" y="4534132"/>
                  </a:lnTo>
                  <a:lnTo>
                    <a:pt x="57861" y="4492936"/>
                  </a:lnTo>
                  <a:lnTo>
                    <a:pt x="40659" y="4450247"/>
                  </a:lnTo>
                  <a:lnTo>
                    <a:pt x="26328" y="4406180"/>
                  </a:lnTo>
                  <a:lnTo>
                    <a:pt x="14981" y="4360850"/>
                  </a:lnTo>
                  <a:lnTo>
                    <a:pt x="6735" y="4314373"/>
                  </a:lnTo>
                  <a:lnTo>
                    <a:pt x="1702" y="4266861"/>
                  </a:lnTo>
                  <a:lnTo>
                    <a:pt x="0" y="4218432"/>
                  </a:lnTo>
                  <a:lnTo>
                    <a:pt x="0" y="678179"/>
                  </a:lnTo>
                  <a:close/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5012182" y="842513"/>
            <a:ext cx="3504565" cy="4284345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40"/>
              </a:spcBef>
            </a:pPr>
            <a:r>
              <a:rPr sz="2400" b="1" spc="-10" dirty="0">
                <a:solidFill>
                  <a:srgbClr val="FFFFFF"/>
                </a:solidFill>
                <a:latin typeface="Segoe UI"/>
                <a:cs typeface="Segoe UI"/>
              </a:rPr>
              <a:t>Objectives</a:t>
            </a:r>
            <a:endParaRPr sz="2400">
              <a:latin typeface="Segoe UI"/>
              <a:cs typeface="Segoe UI"/>
            </a:endParaRPr>
          </a:p>
          <a:p>
            <a:pPr marL="184785" marR="194310" indent="-172720" algn="just">
              <a:lnSpc>
                <a:spcPct val="100000"/>
              </a:lnSpc>
              <a:spcBef>
                <a:spcPts val="1140"/>
              </a:spcBef>
              <a:buChar char="•"/>
              <a:tabLst>
                <a:tab pos="185420" algn="l"/>
              </a:tabLst>
            </a:pP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By the end </a:t>
            </a:r>
            <a:r>
              <a:rPr sz="1900" spc="-20" dirty="0">
                <a:solidFill>
                  <a:srgbClr val="FFFFFF"/>
                </a:solidFill>
                <a:latin typeface="Segoe UI"/>
                <a:cs typeface="Segoe UI"/>
              </a:rPr>
              <a:t>of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the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session you </a:t>
            </a:r>
            <a:r>
              <a:rPr sz="1900" spc="-509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should have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an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insight </a:t>
            </a:r>
            <a:r>
              <a:rPr sz="1900" spc="-20" dirty="0">
                <a:solidFill>
                  <a:srgbClr val="FFFFFF"/>
                </a:solidFill>
                <a:latin typeface="Segoe UI"/>
                <a:cs typeface="Segoe UI"/>
              </a:rPr>
              <a:t>of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the </a:t>
            </a:r>
            <a:r>
              <a:rPr sz="1900" spc="-509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assessment</a:t>
            </a:r>
            <a:r>
              <a:rPr sz="1900" spc="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tasks.</a:t>
            </a:r>
            <a:endParaRPr sz="1900">
              <a:latin typeface="Segoe UI"/>
              <a:cs typeface="Segoe UI"/>
            </a:endParaRPr>
          </a:p>
          <a:p>
            <a:pPr marL="184785" marR="402590" indent="-172720">
              <a:lnSpc>
                <a:spcPct val="100000"/>
              </a:lnSpc>
              <a:spcBef>
                <a:spcPts val="370"/>
              </a:spcBef>
              <a:buChar char="•"/>
              <a:tabLst>
                <a:tab pos="185420" algn="l"/>
              </a:tabLst>
            </a:pP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Recognise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the</a:t>
            </a:r>
            <a:r>
              <a:rPr sz="1900" spc="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differences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 between</a:t>
            </a:r>
            <a:r>
              <a:rPr sz="19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the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 medical</a:t>
            </a:r>
            <a:r>
              <a:rPr sz="1900" spc="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and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social</a:t>
            </a:r>
            <a:r>
              <a:rPr sz="190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models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20" dirty="0">
                <a:solidFill>
                  <a:srgbClr val="FFFFFF"/>
                </a:solidFill>
                <a:latin typeface="Segoe UI"/>
                <a:cs typeface="Segoe UI"/>
              </a:rPr>
              <a:t>of</a:t>
            </a:r>
            <a:r>
              <a:rPr sz="19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health</a:t>
            </a:r>
            <a:r>
              <a:rPr sz="19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and </a:t>
            </a:r>
            <a:r>
              <a:rPr sz="1900" spc="-50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social</a:t>
            </a:r>
            <a:r>
              <a:rPr sz="1900" spc="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care.</a:t>
            </a:r>
            <a:endParaRPr sz="1900">
              <a:latin typeface="Segoe UI"/>
              <a:cs typeface="Segoe UI"/>
            </a:endParaRPr>
          </a:p>
          <a:p>
            <a:pPr marL="184785" marR="5080" indent="-172720">
              <a:lnSpc>
                <a:spcPct val="99800"/>
              </a:lnSpc>
              <a:spcBef>
                <a:spcPts val="365"/>
              </a:spcBef>
              <a:buChar char="•"/>
              <a:tabLst>
                <a:tab pos="185420" algn="l"/>
              </a:tabLst>
            </a:pPr>
            <a:r>
              <a:rPr sz="1900" spc="-60" dirty="0">
                <a:solidFill>
                  <a:srgbClr val="FFFFFF"/>
                </a:solidFill>
                <a:latin typeface="Segoe UI"/>
                <a:cs typeface="Segoe UI"/>
              </a:rPr>
              <a:t>You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 should</a:t>
            </a:r>
            <a:r>
              <a:rPr sz="1900" spc="1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be</a:t>
            </a:r>
            <a:r>
              <a:rPr sz="190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able</a:t>
            </a:r>
            <a:r>
              <a:rPr sz="190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to</a:t>
            </a:r>
            <a:r>
              <a:rPr sz="19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have</a:t>
            </a:r>
            <a:r>
              <a:rPr sz="1900" spc="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a </a:t>
            </a:r>
            <a:r>
              <a:rPr sz="190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broader</a:t>
            </a:r>
            <a:r>
              <a:rPr sz="1900" spc="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insight</a:t>
            </a:r>
            <a:r>
              <a:rPr sz="1900" spc="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to </a:t>
            </a:r>
            <a:r>
              <a:rPr sz="1900" dirty="0">
                <a:solidFill>
                  <a:srgbClr val="FFFFFF"/>
                </a:solidFill>
                <a:latin typeface="Segoe UI"/>
                <a:cs typeface="Segoe UI"/>
              </a:rPr>
              <a:t>UK </a:t>
            </a:r>
            <a:r>
              <a:rPr sz="1900" spc="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legislation,</a:t>
            </a:r>
            <a:r>
              <a:rPr sz="1900" spc="1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the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15" dirty="0">
                <a:solidFill>
                  <a:srgbClr val="FFFFFF"/>
                </a:solidFill>
                <a:latin typeface="Segoe UI"/>
                <a:cs typeface="Segoe UI"/>
              </a:rPr>
              <a:t>Care</a:t>
            </a:r>
            <a:r>
              <a:rPr sz="190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Act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2014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and</a:t>
            </a:r>
            <a:r>
              <a:rPr sz="1900" spc="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the</a:t>
            </a:r>
            <a:r>
              <a:rPr sz="1900" spc="-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national</a:t>
            </a:r>
            <a:r>
              <a:rPr sz="1900" spc="1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developments </a:t>
            </a:r>
            <a:r>
              <a:rPr sz="1900" spc="-50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for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integrated</a:t>
            </a:r>
            <a:r>
              <a:rPr sz="1900" spc="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social</a:t>
            </a:r>
            <a:r>
              <a:rPr sz="1900" spc="-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1900" spc="-10" dirty="0">
                <a:solidFill>
                  <a:srgbClr val="FFFFFF"/>
                </a:solidFill>
                <a:latin typeface="Segoe UI"/>
                <a:cs typeface="Segoe UI"/>
              </a:rPr>
              <a:t>care.</a:t>
            </a:r>
            <a:endParaRPr sz="19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223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Assessment</a:t>
            </a:r>
            <a:r>
              <a:rPr spc="-15" dirty="0"/>
              <a:t> </a:t>
            </a:r>
            <a:r>
              <a:rPr spc="-90" dirty="0"/>
              <a:t>Tasks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95273" y="2491232"/>
            <a:ext cx="7209155" cy="1562100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 marR="5080" algn="ctr">
              <a:lnSpc>
                <a:spcPts val="3890"/>
              </a:lnSpc>
              <a:spcBef>
                <a:spcPts val="585"/>
              </a:spcBef>
            </a:pPr>
            <a:r>
              <a:rPr sz="3600" b="1" dirty="0">
                <a:latin typeface="Segoe UI"/>
                <a:cs typeface="Segoe UI"/>
              </a:rPr>
              <a:t>The</a:t>
            </a:r>
            <a:r>
              <a:rPr sz="3600" b="1" spc="-25" dirty="0">
                <a:latin typeface="Segoe UI"/>
                <a:cs typeface="Segoe UI"/>
              </a:rPr>
              <a:t> </a:t>
            </a:r>
            <a:r>
              <a:rPr sz="3600" b="1" spc="-5" dirty="0">
                <a:latin typeface="Segoe UI"/>
                <a:cs typeface="Segoe UI"/>
              </a:rPr>
              <a:t>assessment</a:t>
            </a:r>
            <a:r>
              <a:rPr sz="3600" b="1" spc="15" dirty="0">
                <a:latin typeface="Segoe UI"/>
                <a:cs typeface="Segoe UI"/>
              </a:rPr>
              <a:t> </a:t>
            </a:r>
            <a:r>
              <a:rPr sz="3600" b="1" spc="-5" dirty="0">
                <a:latin typeface="Segoe UI"/>
                <a:cs typeface="Segoe UI"/>
              </a:rPr>
              <a:t>specifications</a:t>
            </a:r>
            <a:r>
              <a:rPr sz="3600" b="1" spc="10" dirty="0">
                <a:latin typeface="Segoe UI"/>
                <a:cs typeface="Segoe UI"/>
              </a:rPr>
              <a:t> </a:t>
            </a:r>
            <a:r>
              <a:rPr sz="3600" b="1" spc="-10" dirty="0">
                <a:latin typeface="Segoe UI"/>
                <a:cs typeface="Segoe UI"/>
              </a:rPr>
              <a:t>are </a:t>
            </a:r>
            <a:r>
              <a:rPr sz="3600" b="1" spc="-980" dirty="0">
                <a:latin typeface="Segoe UI"/>
                <a:cs typeface="Segoe UI"/>
              </a:rPr>
              <a:t> </a:t>
            </a:r>
            <a:r>
              <a:rPr sz="3600" b="1" spc="-10" dirty="0">
                <a:latin typeface="Segoe UI"/>
                <a:cs typeface="Segoe UI"/>
              </a:rPr>
              <a:t>located </a:t>
            </a:r>
            <a:r>
              <a:rPr sz="3600" b="1" spc="-5" dirty="0">
                <a:latin typeface="Segoe UI"/>
                <a:cs typeface="Segoe UI"/>
              </a:rPr>
              <a:t>in Moodle under the </a:t>
            </a:r>
            <a:r>
              <a:rPr sz="3600" b="1" dirty="0">
                <a:latin typeface="Segoe UI"/>
                <a:cs typeface="Segoe UI"/>
              </a:rPr>
              <a:t> </a:t>
            </a:r>
            <a:r>
              <a:rPr sz="3600" b="1" spc="-10" dirty="0">
                <a:latin typeface="Segoe UI"/>
                <a:cs typeface="Segoe UI"/>
              </a:rPr>
              <a:t>Assignment</a:t>
            </a:r>
            <a:r>
              <a:rPr sz="3600" b="1" spc="5" dirty="0">
                <a:latin typeface="Segoe UI"/>
                <a:cs typeface="Segoe UI"/>
              </a:rPr>
              <a:t> </a:t>
            </a:r>
            <a:r>
              <a:rPr sz="3600" b="1" spc="-5" dirty="0">
                <a:latin typeface="Segoe UI"/>
                <a:cs typeface="Segoe UI"/>
              </a:rPr>
              <a:t>tile</a:t>
            </a:r>
            <a:endParaRPr sz="36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40155" y="133604"/>
            <a:ext cx="759269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10" dirty="0"/>
              <a:t>Assignment</a:t>
            </a:r>
            <a:r>
              <a:rPr sz="2800" spc="30" dirty="0"/>
              <a:t> </a:t>
            </a:r>
            <a:r>
              <a:rPr sz="2800" spc="-10" dirty="0"/>
              <a:t>Component</a:t>
            </a:r>
            <a:r>
              <a:rPr sz="2800" spc="55" dirty="0"/>
              <a:t> </a:t>
            </a:r>
            <a:r>
              <a:rPr sz="2800" spc="-5" dirty="0"/>
              <a:t>1-Portfolio</a:t>
            </a:r>
            <a:r>
              <a:rPr sz="2800" spc="35" dirty="0"/>
              <a:t> </a:t>
            </a:r>
            <a:r>
              <a:rPr sz="2800" spc="-5" dirty="0"/>
              <a:t>Contents</a:t>
            </a:r>
            <a:endParaRPr sz="2800"/>
          </a:p>
        </p:txBody>
      </p:sp>
      <p:sp>
        <p:nvSpPr>
          <p:cNvPr id="9" name="object 9"/>
          <p:cNvSpPr txBox="1"/>
          <p:nvPr/>
        </p:nvSpPr>
        <p:spPr>
          <a:xfrm>
            <a:off x="258267" y="1209161"/>
            <a:ext cx="8885733" cy="443967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93345">
              <a:lnSpc>
                <a:spcPct val="100000"/>
              </a:lnSpc>
              <a:spcBef>
                <a:spcPts val="100"/>
              </a:spcBef>
            </a:pPr>
            <a:endParaRPr lang="en-GB" sz="2400" b="1" spc="-40" dirty="0">
              <a:latin typeface="Arial"/>
              <a:cs typeface="Arial"/>
            </a:endParaRPr>
          </a:p>
          <a:p>
            <a:pPr marL="12700" marR="93345">
              <a:lnSpc>
                <a:spcPct val="100000"/>
              </a:lnSpc>
              <a:spcBef>
                <a:spcPts val="100"/>
              </a:spcBef>
            </a:pPr>
            <a:r>
              <a:rPr sz="2400" b="1" spc="-95" dirty="0">
                <a:latin typeface="Arial"/>
                <a:cs typeface="Arial"/>
              </a:rPr>
              <a:t>To</a:t>
            </a:r>
            <a:r>
              <a:rPr sz="2400" b="1" spc="-5" dirty="0">
                <a:latin typeface="Arial"/>
                <a:cs typeface="Arial"/>
              </a:rPr>
              <a:t> produce</a:t>
            </a:r>
            <a:r>
              <a:rPr sz="2400" b="1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a</a:t>
            </a:r>
            <a:r>
              <a:rPr sz="2400" b="1" spc="-1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portfolio</a:t>
            </a:r>
            <a:r>
              <a:rPr sz="2400" b="1" spc="-2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consisting</a:t>
            </a:r>
            <a:r>
              <a:rPr sz="2400" b="1" spc="-2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of </a:t>
            </a:r>
            <a:r>
              <a:rPr lang="en-GB" sz="2400" b="1" dirty="0">
                <a:latin typeface="Arial"/>
                <a:cs typeface="Arial"/>
              </a:rPr>
              <a:t>two </a:t>
            </a:r>
            <a:r>
              <a:rPr sz="2400" b="1" dirty="0">
                <a:latin typeface="Arial"/>
                <a:cs typeface="Arial"/>
              </a:rPr>
              <a:t>different </a:t>
            </a:r>
            <a:r>
              <a:rPr sz="2400" b="1" spc="-655" dirty="0">
                <a:latin typeface="Arial"/>
                <a:cs typeface="Arial"/>
              </a:rPr>
              <a:t> </a:t>
            </a:r>
            <a:r>
              <a:rPr sz="2400" b="1" spc="-5" dirty="0">
                <a:latin typeface="Arial"/>
                <a:cs typeface="Arial"/>
              </a:rPr>
              <a:t>elements </a:t>
            </a:r>
            <a:r>
              <a:rPr sz="2400" b="1" dirty="0">
                <a:latin typeface="Arial"/>
                <a:cs typeface="Arial"/>
              </a:rPr>
              <a:t>as follows:</a:t>
            </a:r>
            <a:endParaRPr lang="en-GB" sz="2400" b="1" dirty="0">
              <a:latin typeface="Arial"/>
              <a:cs typeface="Arial"/>
            </a:endParaRPr>
          </a:p>
          <a:p>
            <a:pPr marL="12700" marR="93345">
              <a:lnSpc>
                <a:spcPct val="100000"/>
              </a:lnSpc>
              <a:spcBef>
                <a:spcPts val="100"/>
              </a:spcBef>
            </a:pPr>
            <a:endParaRPr sz="2400" dirty="0">
              <a:latin typeface="Arial"/>
              <a:cs typeface="Arial"/>
            </a:endParaRPr>
          </a:p>
          <a:p>
            <a:pPr algn="just"/>
            <a:r>
              <a:rPr lang="en-GB" sz="2800" b="1" spc="-5" dirty="0">
                <a:solidFill>
                  <a:srgbClr val="FF0000"/>
                </a:solidFill>
                <a:latin typeface="Arial"/>
                <a:cs typeface="Arial"/>
              </a:rPr>
              <a:t>Task </a:t>
            </a:r>
            <a:r>
              <a:rPr sz="2800" b="1" spc="-5" dirty="0">
                <a:solidFill>
                  <a:srgbClr val="FF0000"/>
                </a:solidFill>
                <a:latin typeface="Arial"/>
                <a:cs typeface="Arial"/>
              </a:rPr>
              <a:t>1</a:t>
            </a:r>
            <a:r>
              <a:rPr lang="en-GB" sz="2800" b="1" spc="-5" dirty="0">
                <a:solidFill>
                  <a:srgbClr val="FF0000"/>
                </a:solidFill>
                <a:latin typeface="Arial"/>
                <a:cs typeface="Arial"/>
              </a:rPr>
              <a:t> &amp; 2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</a:p>
          <a:p>
            <a:pPr algn="just"/>
            <a:endParaRPr lang="en-GB" sz="2400" b="1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/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Students to open Moodle and look at the Assessment brief for  LCHS4003  A1.</a:t>
            </a:r>
          </a:p>
          <a:p>
            <a:pPr algn="just"/>
            <a:endParaRPr lang="en-GB" sz="2400" b="1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/>
            <a:endParaRPr lang="en-GB" sz="2400" b="1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/>
            <a:r>
              <a:rPr lang="en-GB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Discuss the assessment and submission deadline</a:t>
            </a:r>
          </a:p>
          <a:p>
            <a:pPr algn="just" fontAlgn="base"/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sz="24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76017" y="67767"/>
            <a:ext cx="482473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What is</a:t>
            </a:r>
            <a:r>
              <a:rPr spc="-15" dirty="0"/>
              <a:t> </a:t>
            </a:r>
            <a:r>
              <a:rPr spc="-5" dirty="0"/>
              <a:t>health</a:t>
            </a:r>
            <a:r>
              <a:rPr spc="5" dirty="0"/>
              <a:t> </a:t>
            </a:r>
            <a:r>
              <a:rPr spc="-5" dirty="0"/>
              <a:t>care?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6200" y="838200"/>
            <a:ext cx="8915400" cy="49248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3535">
              <a:lnSpc>
                <a:spcPts val="2375"/>
              </a:lnSpc>
              <a:spcBef>
                <a:spcPts val="95"/>
              </a:spcBef>
              <a:buChar char="•"/>
              <a:tabLst>
                <a:tab pos="355600" algn="l"/>
                <a:tab pos="356235" algn="l"/>
              </a:tabLst>
            </a:pPr>
            <a:r>
              <a:rPr sz="2200" spc="-5" dirty="0">
                <a:latin typeface="Arial MT"/>
                <a:cs typeface="Arial MT"/>
              </a:rPr>
              <a:t>Health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care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lang="en-GB" sz="2200" spc="20" dirty="0">
                <a:latin typeface="Arial MT"/>
                <a:cs typeface="Arial MT"/>
              </a:rPr>
              <a:t>refers to the services and support provided to individuals to maintain and promote their physical and mental health. </a:t>
            </a:r>
          </a:p>
          <a:p>
            <a:pPr marL="355600" indent="-343535">
              <a:lnSpc>
                <a:spcPts val="2375"/>
              </a:lnSpc>
              <a:buChar char="•"/>
              <a:tabLst>
                <a:tab pos="355600" algn="l"/>
                <a:tab pos="356235" algn="l"/>
              </a:tabLst>
            </a:pPr>
            <a:endParaRPr lang="en-GB" sz="2200" spc="-5" dirty="0">
              <a:latin typeface="Arial MT"/>
              <a:cs typeface="Arial MT"/>
            </a:endParaRPr>
          </a:p>
          <a:p>
            <a:pPr marL="355600" indent="-343535">
              <a:lnSpc>
                <a:spcPts val="2375"/>
              </a:lnSpc>
              <a:buChar char="•"/>
              <a:tabLst>
                <a:tab pos="355600" algn="l"/>
                <a:tab pos="356235" algn="l"/>
              </a:tabLst>
            </a:pPr>
            <a:r>
              <a:rPr sz="2200" spc="-5" dirty="0">
                <a:latin typeface="Arial MT"/>
                <a:cs typeface="Arial MT"/>
              </a:rPr>
              <a:t>Health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care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focuses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predominately</a:t>
            </a:r>
            <a:r>
              <a:rPr sz="2200" spc="3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on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providing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medical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care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to</a:t>
            </a:r>
            <a:endParaRPr sz="2200" dirty="0">
              <a:latin typeface="Arial MT"/>
              <a:cs typeface="Arial MT"/>
            </a:endParaRPr>
          </a:p>
          <a:p>
            <a:pPr marL="355600">
              <a:lnSpc>
                <a:spcPts val="2375"/>
              </a:lnSpc>
            </a:pPr>
            <a:r>
              <a:rPr sz="2200" spc="-5" dirty="0">
                <a:latin typeface="Arial MT"/>
                <a:cs typeface="Arial MT"/>
              </a:rPr>
              <a:t>UK</a:t>
            </a:r>
            <a:r>
              <a:rPr sz="2200" spc="-10" dirty="0">
                <a:latin typeface="Arial MT"/>
                <a:cs typeface="Arial MT"/>
              </a:rPr>
              <a:t> </a:t>
            </a:r>
            <a:r>
              <a:rPr sz="2200" dirty="0">
                <a:latin typeface="Arial MT"/>
                <a:cs typeface="Arial MT"/>
              </a:rPr>
              <a:t>citizens</a:t>
            </a:r>
            <a:r>
              <a:rPr sz="2200" spc="-5" dirty="0">
                <a:latin typeface="Arial MT"/>
                <a:cs typeface="Arial MT"/>
              </a:rPr>
              <a:t> in</a:t>
            </a:r>
            <a:r>
              <a:rPr sz="2200" spc="-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all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sectors of the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20" dirty="0">
                <a:latin typeface="Arial MT"/>
                <a:cs typeface="Arial MT"/>
              </a:rPr>
              <a:t>community.</a:t>
            </a:r>
            <a:endParaRPr lang="en-GB" sz="2200" spc="-20" dirty="0">
              <a:latin typeface="Arial MT"/>
              <a:cs typeface="Arial MT"/>
            </a:endParaRPr>
          </a:p>
          <a:p>
            <a:pPr marL="355600">
              <a:lnSpc>
                <a:spcPts val="2375"/>
              </a:lnSpc>
            </a:pPr>
            <a:endParaRPr sz="2200" dirty="0">
              <a:latin typeface="Arial MT"/>
              <a:cs typeface="Arial MT"/>
            </a:endParaRPr>
          </a:p>
          <a:p>
            <a:pPr marL="355600" marR="349885" indent="-343535">
              <a:lnSpc>
                <a:spcPct val="80000"/>
              </a:lnSpc>
              <a:spcBef>
                <a:spcPts val="530"/>
              </a:spcBef>
              <a:buChar char="•"/>
              <a:tabLst>
                <a:tab pos="355600" algn="l"/>
                <a:tab pos="356235" algn="l"/>
              </a:tabLst>
            </a:pPr>
            <a:r>
              <a:rPr sz="2200" spc="-5" dirty="0">
                <a:latin typeface="Arial MT"/>
                <a:cs typeface="Arial MT"/>
              </a:rPr>
              <a:t>It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deals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with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diagnosis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and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treatment</a:t>
            </a:r>
            <a:r>
              <a:rPr sz="2200" spc="3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of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physical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and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mental </a:t>
            </a:r>
            <a:r>
              <a:rPr sz="2200" spc="-59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health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10" dirty="0">
                <a:latin typeface="Arial MT"/>
                <a:cs typeface="Arial MT"/>
              </a:rPr>
              <a:t>needs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of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10" dirty="0">
                <a:latin typeface="Arial MT"/>
                <a:cs typeface="Arial MT"/>
              </a:rPr>
              <a:t>individual</a:t>
            </a:r>
            <a:r>
              <a:rPr lang="en-GB" sz="2200" spc="-10" dirty="0">
                <a:latin typeface="Arial MT"/>
                <a:cs typeface="Arial MT"/>
              </a:rPr>
              <a:t>s</a:t>
            </a:r>
            <a:r>
              <a:rPr sz="2200" spc="-5" dirty="0">
                <a:latin typeface="Arial MT"/>
                <a:cs typeface="Arial MT"/>
              </a:rPr>
              <a:t> from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birth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to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death.</a:t>
            </a:r>
            <a:endParaRPr lang="en-GB" sz="2200" spc="-5" dirty="0">
              <a:latin typeface="Arial MT"/>
              <a:cs typeface="Arial MT"/>
            </a:endParaRPr>
          </a:p>
          <a:p>
            <a:pPr marL="12065" marR="349885">
              <a:lnSpc>
                <a:spcPct val="80000"/>
              </a:lnSpc>
              <a:spcBef>
                <a:spcPts val="530"/>
              </a:spcBef>
              <a:tabLst>
                <a:tab pos="355600" algn="l"/>
                <a:tab pos="356235" algn="l"/>
              </a:tabLst>
            </a:pPr>
            <a:endParaRPr sz="2200" dirty="0">
              <a:latin typeface="Arial MT"/>
              <a:cs typeface="Arial MT"/>
            </a:endParaRPr>
          </a:p>
          <a:p>
            <a:pPr marL="355600" marR="355600" indent="-343535">
              <a:lnSpc>
                <a:spcPct val="80000"/>
              </a:lnSpc>
              <a:spcBef>
                <a:spcPts val="530"/>
              </a:spcBef>
              <a:buChar char="•"/>
              <a:tabLst>
                <a:tab pos="355600" algn="l"/>
                <a:tab pos="356235" algn="l"/>
              </a:tabLst>
            </a:pPr>
            <a:r>
              <a:rPr sz="2200" spc="-5" dirty="0">
                <a:latin typeface="Arial MT"/>
                <a:cs typeface="Arial MT"/>
              </a:rPr>
              <a:t>Health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care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is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considered to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be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10" dirty="0">
                <a:latin typeface="Arial MT"/>
                <a:cs typeface="Arial MT"/>
              </a:rPr>
              <a:t>society’s</a:t>
            </a:r>
            <a:r>
              <a:rPr sz="2200" spc="-5" dirty="0">
                <a:latin typeface="Arial MT"/>
                <a:cs typeface="Arial MT"/>
              </a:rPr>
              <a:t> greatest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necessities</a:t>
            </a:r>
            <a:r>
              <a:rPr sz="2200" spc="-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to </a:t>
            </a:r>
            <a:r>
              <a:rPr sz="2200" spc="-59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keep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its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citizens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healthy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to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live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fulfilling</a:t>
            </a:r>
            <a:r>
              <a:rPr sz="2200" spc="-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lives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as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reasonably 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possible.</a:t>
            </a:r>
            <a:endParaRPr lang="en-GB" sz="2200" spc="-5" dirty="0">
              <a:latin typeface="Arial MT"/>
              <a:cs typeface="Arial MT"/>
            </a:endParaRPr>
          </a:p>
          <a:p>
            <a:pPr marL="355600" marR="355600" indent="-343535">
              <a:lnSpc>
                <a:spcPct val="80000"/>
              </a:lnSpc>
              <a:spcBef>
                <a:spcPts val="530"/>
              </a:spcBef>
              <a:buChar char="•"/>
              <a:tabLst>
                <a:tab pos="355600" algn="l"/>
                <a:tab pos="356235" algn="l"/>
              </a:tabLst>
            </a:pPr>
            <a:endParaRPr sz="2200" dirty="0">
              <a:latin typeface="Arial MT"/>
              <a:cs typeface="Arial MT"/>
            </a:endParaRPr>
          </a:p>
          <a:p>
            <a:pPr marL="355600" marR="24765" indent="-343535">
              <a:lnSpc>
                <a:spcPct val="80000"/>
              </a:lnSpc>
              <a:spcBef>
                <a:spcPts val="525"/>
              </a:spcBef>
              <a:buChar char="•"/>
              <a:tabLst>
                <a:tab pos="355600" algn="l"/>
                <a:tab pos="356235" algn="l"/>
              </a:tabLst>
            </a:pPr>
            <a:r>
              <a:rPr sz="2200" spc="-5" dirty="0">
                <a:latin typeface="Arial MT"/>
                <a:cs typeface="Arial MT"/>
              </a:rPr>
              <a:t>Health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care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strives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to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reduce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social</a:t>
            </a:r>
            <a:r>
              <a:rPr sz="2200" spc="-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inequality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as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it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should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be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open </a:t>
            </a:r>
            <a:r>
              <a:rPr sz="2200" spc="-59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to</a:t>
            </a:r>
            <a:r>
              <a:rPr sz="2200" dirty="0">
                <a:latin typeface="Arial MT"/>
                <a:cs typeface="Arial MT"/>
              </a:rPr>
              <a:t> all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regardless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of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your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age,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20" dirty="0">
                <a:latin typeface="Arial MT"/>
                <a:cs typeface="Arial MT"/>
              </a:rPr>
              <a:t>ethnicity,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sex,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gender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and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20" dirty="0">
                <a:latin typeface="Arial MT"/>
                <a:cs typeface="Arial MT"/>
              </a:rPr>
              <a:t>disability.</a:t>
            </a:r>
            <a:endParaRPr sz="22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2400" y="1065808"/>
            <a:ext cx="8763000" cy="4576381"/>
          </a:xfrm>
          <a:prstGeom prst="rect">
            <a:avLst/>
          </a:prstGeom>
        </p:spPr>
        <p:txBody>
          <a:bodyPr vert="horz" wrap="square" lIns="0" tIns="92710" rIns="0" bIns="0" rtlCol="0">
            <a:spAutoFit/>
          </a:bodyPr>
          <a:lstStyle/>
          <a:p>
            <a:pPr marL="355600" marR="175895" indent="-343535" algn="just">
              <a:lnSpc>
                <a:spcPct val="80000"/>
              </a:lnSpc>
              <a:spcBef>
                <a:spcPts val="675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b="1" spc="-5" dirty="0">
                <a:latin typeface="Arial" panose="020B0604020202020204" pitchFamily="34" charset="0"/>
                <a:cs typeface="Arial" panose="020B0604020202020204" pitchFamily="34" charset="0"/>
              </a:rPr>
              <a:t>Hospital</a:t>
            </a:r>
            <a:r>
              <a:rPr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b="1" spc="-5" dirty="0">
                <a:latin typeface="Arial" panose="020B0604020202020204" pitchFamily="34" charset="0"/>
                <a:cs typeface="Arial" panose="020B0604020202020204" pitchFamily="34" charset="0"/>
              </a:rPr>
              <a:t>care</a:t>
            </a:r>
            <a:r>
              <a:rPr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sz="2400" spc="-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This can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be</a:t>
            </a:r>
            <a:r>
              <a:rPr sz="24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further classified</a:t>
            </a:r>
            <a:r>
              <a:rPr sz="24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into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two </a:t>
            </a:r>
            <a:r>
              <a:rPr sz="2400" spc="-7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types: </a:t>
            </a:r>
            <a:r>
              <a:rPr sz="2400" b="1" dirty="0">
                <a:latin typeface="Arial" panose="020B0604020202020204" pitchFamily="34" charset="0"/>
                <a:cs typeface="Arial" panose="020B0604020202020204" pitchFamily="34" charset="0"/>
              </a:rPr>
              <a:t>acute care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which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covers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complete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range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sz="24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medical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specialities and </a:t>
            </a:r>
            <a:r>
              <a:rPr sz="2400" b="1" dirty="0">
                <a:latin typeface="Arial" panose="020B0604020202020204" pitchFamily="34" charset="0"/>
                <a:cs typeface="Arial" panose="020B0604020202020204" pitchFamily="34" charset="0"/>
              </a:rPr>
              <a:t>long-stay care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implemented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 during</a:t>
            </a:r>
            <a:r>
              <a:rPr sz="24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psychiatric</a:t>
            </a:r>
            <a:r>
              <a:rPr sz="2400" spc="-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care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 and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prolonged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nursing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care.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175895" indent="-343535" algn="just">
              <a:lnSpc>
                <a:spcPct val="80000"/>
              </a:lnSpc>
              <a:spcBef>
                <a:spcPts val="675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396875" indent="-343535" algn="just">
              <a:lnSpc>
                <a:spcPct val="80000"/>
              </a:lnSpc>
              <a:spcBef>
                <a:spcPts val="650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b="1" dirty="0">
                <a:latin typeface="Arial" panose="020B0604020202020204" pitchFamily="34" charset="0"/>
                <a:cs typeface="Arial" panose="020B0604020202020204" pitchFamily="34" charset="0"/>
              </a:rPr>
              <a:t>Primary care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– This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is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primary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focus of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medical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care in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practice. It refers to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basic medical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treatments </a:t>
            </a:r>
            <a:r>
              <a:rPr sz="2400" spc="-7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and non-hospital care including GP/family </a:t>
            </a:r>
            <a:r>
              <a:rPr sz="24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practitioners,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home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nursing and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therapies, 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dentistry, </a:t>
            </a:r>
            <a:r>
              <a:rPr sz="2400" spc="-7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optics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pharmacy.</a:t>
            </a:r>
            <a:endParaRPr lang="en-GB" sz="2400" spc="-2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396875" indent="-343535" algn="just">
              <a:lnSpc>
                <a:spcPct val="80000"/>
              </a:lnSpc>
              <a:spcBef>
                <a:spcPts val="650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5600" marR="5080" indent="-343535" algn="just">
              <a:lnSpc>
                <a:spcPct val="80000"/>
              </a:lnSpc>
              <a:spcBef>
                <a:spcPts val="645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b="1" spc="-5" dirty="0">
                <a:latin typeface="Arial" panose="020B0604020202020204" pitchFamily="34" charset="0"/>
                <a:cs typeface="Arial" panose="020B0604020202020204" pitchFamily="34" charset="0"/>
              </a:rPr>
              <a:t>Public health</a:t>
            </a:r>
            <a:r>
              <a:rPr sz="2400" b="1" spc="1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sz="2400" spc="-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 is one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sz="24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crucial</a:t>
            </a:r>
            <a:r>
              <a:rPr sz="2400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issues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sz="2400" spc="-7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well-being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sz="24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global</a:t>
            </a:r>
            <a:r>
              <a:rPr sz="24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population.</a:t>
            </a:r>
            <a:r>
              <a:rPr sz="2400" spc="-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sz="24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deals</a:t>
            </a:r>
            <a:r>
              <a:rPr sz="24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sz="24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preventive </a:t>
            </a:r>
            <a:r>
              <a:rPr sz="2400" spc="-7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medicine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and certain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areas not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associated with </a:t>
            </a:r>
            <a:r>
              <a:rPr sz="24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traditional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health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services such 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as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housing, water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 supplies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sz="24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food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spc="-5" dirty="0">
                <a:latin typeface="Arial" panose="020B0604020202020204" pitchFamily="34" charset="0"/>
                <a:cs typeface="Arial" panose="020B0604020202020204" pitchFamily="34" charset="0"/>
              </a:rPr>
              <a:t>hygiene.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DAB2B2-F542-A22E-525E-537A6D17429F}"/>
              </a:ext>
            </a:extLst>
          </p:cNvPr>
          <p:cNvSpPr txBox="1"/>
          <p:nvPr/>
        </p:nvSpPr>
        <p:spPr>
          <a:xfrm>
            <a:off x="304800" y="381000"/>
            <a:ext cx="861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	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Healthcare can be classified into: </a:t>
            </a:r>
            <a:endParaRPr lang="en-GB" sz="3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1000" y="609600"/>
            <a:ext cx="8686800" cy="493789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354965" marR="168910" indent="-342900">
              <a:lnSpc>
                <a:spcPct val="80000"/>
              </a:lnSpc>
              <a:spcBef>
                <a:spcPts val="745"/>
              </a:spcBef>
              <a:buChar char="•"/>
              <a:tabLst>
                <a:tab pos="354965" algn="l"/>
                <a:tab pos="355600" algn="l"/>
              </a:tabLst>
            </a:pPr>
            <a:r>
              <a:rPr sz="2700" spc="-5" dirty="0">
                <a:latin typeface="Arial MT"/>
                <a:cs typeface="Arial MT"/>
              </a:rPr>
              <a:t>Social</a:t>
            </a:r>
            <a:r>
              <a:rPr sz="270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care</a:t>
            </a:r>
            <a:r>
              <a:rPr sz="2700" spc="5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deals</a:t>
            </a:r>
            <a:r>
              <a:rPr sz="2700" spc="5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with</a:t>
            </a:r>
            <a:r>
              <a:rPr sz="2700" spc="5" dirty="0">
                <a:latin typeface="Arial MT"/>
                <a:cs typeface="Arial MT"/>
              </a:rPr>
              <a:t> </a:t>
            </a:r>
            <a:r>
              <a:rPr sz="2700" dirty="0">
                <a:latin typeface="Arial MT"/>
                <a:cs typeface="Arial MT"/>
              </a:rPr>
              <a:t>the</a:t>
            </a:r>
            <a:r>
              <a:rPr sz="2700" spc="-1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daily</a:t>
            </a:r>
            <a:r>
              <a:rPr sz="2700" spc="5" dirty="0">
                <a:latin typeface="Arial MT"/>
                <a:cs typeface="Arial MT"/>
              </a:rPr>
              <a:t> </a:t>
            </a:r>
            <a:r>
              <a:rPr sz="2700" dirty="0">
                <a:latin typeface="Arial MT"/>
                <a:cs typeface="Arial MT"/>
              </a:rPr>
              <a:t>activities</a:t>
            </a:r>
            <a:r>
              <a:rPr sz="2700" spc="-20" dirty="0">
                <a:latin typeface="Arial MT"/>
                <a:cs typeface="Arial MT"/>
              </a:rPr>
              <a:t> </a:t>
            </a:r>
            <a:r>
              <a:rPr sz="2700" dirty="0">
                <a:latin typeface="Arial MT"/>
                <a:cs typeface="Arial MT"/>
              </a:rPr>
              <a:t>of</a:t>
            </a:r>
            <a:r>
              <a:rPr sz="2700" spc="5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living </a:t>
            </a:r>
            <a:r>
              <a:rPr sz="270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which</a:t>
            </a:r>
            <a:r>
              <a:rPr sz="2700" spc="1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covers</a:t>
            </a:r>
            <a:r>
              <a:rPr sz="2700" spc="15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basic</a:t>
            </a:r>
            <a:r>
              <a:rPr sz="270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hygiene,</a:t>
            </a:r>
            <a:r>
              <a:rPr sz="2700" spc="1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feeding</a:t>
            </a:r>
            <a:r>
              <a:rPr sz="2700" spc="1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and</a:t>
            </a:r>
            <a:r>
              <a:rPr sz="270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living</a:t>
            </a:r>
            <a:r>
              <a:rPr sz="2700" spc="1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on</a:t>
            </a:r>
            <a:r>
              <a:rPr sz="2700" spc="1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a </a:t>
            </a:r>
            <a:r>
              <a:rPr sz="2700" spc="-735" dirty="0">
                <a:latin typeface="Arial MT"/>
                <a:cs typeface="Arial MT"/>
              </a:rPr>
              <a:t> </a:t>
            </a:r>
            <a:r>
              <a:rPr lang="en-GB" sz="2700" spc="-5" dirty="0">
                <a:latin typeface="Arial MT"/>
                <a:cs typeface="Arial MT"/>
              </a:rPr>
              <a:t>day-to-day</a:t>
            </a:r>
            <a:r>
              <a:rPr sz="2700" spc="-10" dirty="0">
                <a:latin typeface="Arial MT"/>
                <a:cs typeface="Arial MT"/>
              </a:rPr>
              <a:t> </a:t>
            </a:r>
            <a:r>
              <a:rPr sz="2700" dirty="0">
                <a:latin typeface="Arial MT"/>
                <a:cs typeface="Arial MT"/>
              </a:rPr>
              <a:t>basis.</a:t>
            </a:r>
            <a:endParaRPr lang="en-GB" sz="2700" dirty="0">
              <a:latin typeface="Arial MT"/>
              <a:cs typeface="Arial MT"/>
            </a:endParaRPr>
          </a:p>
          <a:p>
            <a:pPr marL="354965" marR="168910" indent="-342900">
              <a:lnSpc>
                <a:spcPct val="80000"/>
              </a:lnSpc>
              <a:spcBef>
                <a:spcPts val="745"/>
              </a:spcBef>
              <a:buChar char="•"/>
              <a:tabLst>
                <a:tab pos="354965" algn="l"/>
                <a:tab pos="355600" algn="l"/>
              </a:tabLst>
            </a:pPr>
            <a:endParaRPr sz="2700" dirty="0">
              <a:latin typeface="Arial MT"/>
              <a:cs typeface="Arial MT"/>
            </a:endParaRPr>
          </a:p>
          <a:p>
            <a:pPr marL="355600" indent="-342900">
              <a:lnSpc>
                <a:spcPct val="100000"/>
              </a:lnSpc>
              <a:buChar char="•"/>
              <a:tabLst>
                <a:tab pos="354965" algn="l"/>
                <a:tab pos="355600" algn="l"/>
              </a:tabLst>
            </a:pPr>
            <a:r>
              <a:rPr sz="2700" dirty="0">
                <a:latin typeface="Arial MT"/>
                <a:cs typeface="Arial MT"/>
              </a:rPr>
              <a:t>It</a:t>
            </a:r>
            <a:r>
              <a:rPr sz="2700" spc="-1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involves</a:t>
            </a:r>
            <a:r>
              <a:rPr sz="2700" spc="5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maintaining</a:t>
            </a:r>
            <a:r>
              <a:rPr sz="2700" spc="-2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an</a:t>
            </a:r>
            <a:r>
              <a:rPr sz="2700" spc="5" dirty="0">
                <a:latin typeface="Arial MT"/>
                <a:cs typeface="Arial MT"/>
              </a:rPr>
              <a:t> </a:t>
            </a:r>
            <a:r>
              <a:rPr sz="2700" spc="-10" dirty="0">
                <a:latin typeface="Arial MT"/>
                <a:cs typeface="Arial MT"/>
              </a:rPr>
              <a:t>individual’s independence.</a:t>
            </a:r>
            <a:endParaRPr sz="2700" dirty="0">
              <a:latin typeface="Arial MT"/>
              <a:cs typeface="Arial MT"/>
            </a:endParaRPr>
          </a:p>
          <a:p>
            <a:pPr marL="354965" marR="1482725" indent="-342900">
              <a:lnSpc>
                <a:spcPts val="2590"/>
              </a:lnSpc>
              <a:spcBef>
                <a:spcPts val="630"/>
              </a:spcBef>
              <a:buChar char="•"/>
              <a:tabLst>
                <a:tab pos="354965" algn="l"/>
                <a:tab pos="355600" algn="l"/>
              </a:tabLst>
            </a:pPr>
            <a:r>
              <a:rPr sz="2700" dirty="0">
                <a:latin typeface="Arial MT"/>
                <a:cs typeface="Arial MT"/>
              </a:rPr>
              <a:t>It involves </a:t>
            </a:r>
            <a:r>
              <a:rPr sz="2700" spc="-5" dirty="0">
                <a:latin typeface="Arial MT"/>
                <a:cs typeface="Arial MT"/>
              </a:rPr>
              <a:t>supporting and promoting </a:t>
            </a:r>
            <a:r>
              <a:rPr sz="2700" dirty="0">
                <a:latin typeface="Arial MT"/>
                <a:cs typeface="Arial MT"/>
              </a:rPr>
              <a:t>social </a:t>
            </a:r>
            <a:r>
              <a:rPr sz="2700" spc="-740" dirty="0">
                <a:latin typeface="Arial MT"/>
                <a:cs typeface="Arial MT"/>
              </a:rPr>
              <a:t> </a:t>
            </a:r>
            <a:r>
              <a:rPr sz="2700" dirty="0">
                <a:latin typeface="Arial MT"/>
                <a:cs typeface="Arial MT"/>
              </a:rPr>
              <a:t>interaction.</a:t>
            </a:r>
          </a:p>
          <a:p>
            <a:pPr marL="354965" marR="512445" indent="-342900">
              <a:lnSpc>
                <a:spcPct val="80000"/>
              </a:lnSpc>
              <a:spcBef>
                <a:spcPts val="675"/>
              </a:spcBef>
              <a:buChar char="•"/>
              <a:tabLst>
                <a:tab pos="354965" algn="l"/>
                <a:tab pos="355600" algn="l"/>
              </a:tabLst>
            </a:pPr>
            <a:r>
              <a:rPr sz="2700" dirty="0">
                <a:latin typeface="Arial MT"/>
                <a:cs typeface="Arial MT"/>
              </a:rPr>
              <a:t>It</a:t>
            </a:r>
            <a:r>
              <a:rPr sz="2700" spc="-15" dirty="0">
                <a:latin typeface="Arial MT"/>
                <a:cs typeface="Arial MT"/>
              </a:rPr>
              <a:t> </a:t>
            </a:r>
            <a:r>
              <a:rPr sz="2700" dirty="0">
                <a:latin typeface="Arial MT"/>
                <a:cs typeface="Arial MT"/>
              </a:rPr>
              <a:t>involves protecting</a:t>
            </a:r>
            <a:r>
              <a:rPr sz="2700" spc="-25" dirty="0">
                <a:latin typeface="Arial MT"/>
                <a:cs typeface="Arial MT"/>
              </a:rPr>
              <a:t> </a:t>
            </a:r>
            <a:r>
              <a:rPr sz="2700" dirty="0">
                <a:latin typeface="Arial MT"/>
                <a:cs typeface="Arial MT"/>
              </a:rPr>
              <a:t>the </a:t>
            </a:r>
            <a:r>
              <a:rPr sz="2700" spc="-5" dirty="0">
                <a:latin typeface="Arial MT"/>
                <a:cs typeface="Arial MT"/>
              </a:rPr>
              <a:t>vulnerable</a:t>
            </a:r>
            <a:r>
              <a:rPr sz="2700" spc="-1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with</a:t>
            </a:r>
            <a:r>
              <a:rPr sz="270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complex </a:t>
            </a:r>
            <a:r>
              <a:rPr sz="2700" spc="-735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needs.</a:t>
            </a:r>
            <a:endParaRPr lang="en-GB" sz="2700" spc="-5" dirty="0">
              <a:latin typeface="Arial MT"/>
              <a:cs typeface="Arial MT"/>
            </a:endParaRPr>
          </a:p>
          <a:p>
            <a:pPr marL="354965" marR="512445" indent="-342900">
              <a:lnSpc>
                <a:spcPct val="80000"/>
              </a:lnSpc>
              <a:spcBef>
                <a:spcPts val="675"/>
              </a:spcBef>
              <a:buChar char="•"/>
              <a:tabLst>
                <a:tab pos="354965" algn="l"/>
                <a:tab pos="355600" algn="l"/>
              </a:tabLst>
            </a:pPr>
            <a:endParaRPr sz="2700" dirty="0">
              <a:latin typeface="Arial MT"/>
              <a:cs typeface="Arial MT"/>
            </a:endParaRPr>
          </a:p>
          <a:p>
            <a:pPr marL="354965" marR="55880" indent="-342900">
              <a:lnSpc>
                <a:spcPct val="80000"/>
              </a:lnSpc>
              <a:spcBef>
                <a:spcPts val="650"/>
              </a:spcBef>
              <a:buChar char="•"/>
              <a:tabLst>
                <a:tab pos="354965" algn="l"/>
                <a:tab pos="355600" algn="l"/>
              </a:tabLst>
            </a:pPr>
            <a:r>
              <a:rPr sz="2700" dirty="0">
                <a:latin typeface="Arial MT"/>
                <a:cs typeface="Arial MT"/>
              </a:rPr>
              <a:t>It</a:t>
            </a:r>
            <a:r>
              <a:rPr sz="2700" spc="-1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supports</a:t>
            </a:r>
            <a:r>
              <a:rPr sz="2700" spc="2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individuals throughout</a:t>
            </a:r>
            <a:r>
              <a:rPr sz="2700" spc="1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their</a:t>
            </a:r>
            <a:r>
              <a:rPr sz="2700" spc="1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lives and</a:t>
            </a:r>
            <a:r>
              <a:rPr sz="2700" spc="1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is </a:t>
            </a:r>
            <a:r>
              <a:rPr sz="270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aimed</a:t>
            </a:r>
            <a:r>
              <a:rPr sz="2700" spc="-10" dirty="0">
                <a:latin typeface="Arial MT"/>
                <a:cs typeface="Arial MT"/>
              </a:rPr>
              <a:t> </a:t>
            </a:r>
            <a:r>
              <a:rPr sz="2700" dirty="0">
                <a:latin typeface="Arial MT"/>
                <a:cs typeface="Arial MT"/>
              </a:rPr>
              <a:t>at</a:t>
            </a:r>
            <a:r>
              <a:rPr sz="2700" spc="5" dirty="0">
                <a:latin typeface="Arial MT"/>
                <a:cs typeface="Arial MT"/>
              </a:rPr>
              <a:t> </a:t>
            </a:r>
            <a:r>
              <a:rPr sz="2700" dirty="0">
                <a:latin typeface="Arial MT"/>
                <a:cs typeface="Arial MT"/>
              </a:rPr>
              <a:t>focusing</a:t>
            </a:r>
            <a:r>
              <a:rPr sz="2700" spc="-25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on</a:t>
            </a:r>
            <a:r>
              <a:rPr sz="2700" dirty="0">
                <a:latin typeface="Arial MT"/>
                <a:cs typeface="Arial MT"/>
              </a:rPr>
              <a:t> children,</a:t>
            </a:r>
            <a:r>
              <a:rPr sz="2700" spc="-20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adults</a:t>
            </a:r>
            <a:r>
              <a:rPr sz="2700" spc="5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and</a:t>
            </a:r>
            <a:r>
              <a:rPr sz="2700" dirty="0">
                <a:latin typeface="Arial MT"/>
                <a:cs typeface="Arial MT"/>
              </a:rPr>
              <a:t> the</a:t>
            </a:r>
            <a:r>
              <a:rPr sz="2700" spc="-15" dirty="0">
                <a:latin typeface="Arial MT"/>
                <a:cs typeface="Arial MT"/>
              </a:rPr>
              <a:t> </a:t>
            </a:r>
            <a:r>
              <a:rPr sz="2700" spc="-5" dirty="0">
                <a:latin typeface="Arial MT"/>
                <a:cs typeface="Arial MT"/>
              </a:rPr>
              <a:t>elderly </a:t>
            </a:r>
            <a:r>
              <a:rPr sz="2700" spc="-735" dirty="0">
                <a:latin typeface="Arial MT"/>
                <a:cs typeface="Arial MT"/>
              </a:rPr>
              <a:t> </a:t>
            </a:r>
            <a:r>
              <a:rPr sz="2700" dirty="0">
                <a:latin typeface="Arial MT"/>
                <a:cs typeface="Arial MT"/>
              </a:rPr>
              <a:t>at </a:t>
            </a:r>
            <a:r>
              <a:rPr sz="2700" spc="-5" dirty="0">
                <a:latin typeface="Arial MT"/>
                <a:cs typeface="Arial MT"/>
              </a:rPr>
              <a:t>risk </a:t>
            </a:r>
            <a:r>
              <a:rPr sz="2700" dirty="0">
                <a:latin typeface="Arial MT"/>
                <a:cs typeface="Arial MT"/>
              </a:rPr>
              <a:t>of </a:t>
            </a:r>
            <a:r>
              <a:rPr sz="2700" spc="-10" dirty="0">
                <a:latin typeface="Arial MT"/>
                <a:cs typeface="Arial MT"/>
              </a:rPr>
              <a:t>suffering </a:t>
            </a:r>
            <a:r>
              <a:rPr sz="2700" dirty="0">
                <a:latin typeface="Arial MT"/>
                <a:cs typeface="Arial MT"/>
              </a:rPr>
              <a:t>from illness, disability </a:t>
            </a:r>
            <a:r>
              <a:rPr sz="2700" spc="-5" dirty="0">
                <a:latin typeface="Arial MT"/>
                <a:cs typeface="Arial MT"/>
              </a:rPr>
              <a:t>and or </a:t>
            </a:r>
            <a:r>
              <a:rPr sz="2700" dirty="0">
                <a:latin typeface="Arial MT"/>
                <a:cs typeface="Arial MT"/>
              </a:rPr>
              <a:t> </a:t>
            </a:r>
            <a:r>
              <a:rPr sz="2700" spc="-25" dirty="0">
                <a:latin typeface="Arial MT"/>
                <a:cs typeface="Arial MT"/>
              </a:rPr>
              <a:t>poverty.</a:t>
            </a:r>
            <a:endParaRPr sz="2700" dirty="0">
              <a:latin typeface="Arial MT"/>
              <a:cs typeface="Arial MT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57170" y="67767"/>
            <a:ext cx="465963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What</a:t>
            </a:r>
            <a:r>
              <a:rPr spc="-20" dirty="0"/>
              <a:t> </a:t>
            </a:r>
            <a:r>
              <a:rPr dirty="0"/>
              <a:t>is</a:t>
            </a:r>
            <a:r>
              <a:rPr spc="-15" dirty="0"/>
              <a:t> </a:t>
            </a:r>
            <a:r>
              <a:rPr dirty="0"/>
              <a:t>social</a:t>
            </a:r>
            <a:r>
              <a:rPr spc="-20" dirty="0"/>
              <a:t> </a:t>
            </a:r>
            <a:r>
              <a:rPr spc="-5" dirty="0"/>
              <a:t>care?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86334" y="137617"/>
            <a:ext cx="8805266" cy="56291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500" b="1" spc="-5" dirty="0">
                <a:latin typeface="Arial"/>
                <a:cs typeface="Arial"/>
              </a:rPr>
              <a:t>Its</a:t>
            </a:r>
            <a:r>
              <a:rPr sz="2500" b="1" spc="10" dirty="0">
                <a:latin typeface="Arial"/>
                <a:cs typeface="Arial"/>
              </a:rPr>
              <a:t> </a:t>
            </a:r>
            <a:r>
              <a:rPr sz="2500" b="1" spc="-5" dirty="0">
                <a:latin typeface="Arial"/>
                <a:cs typeface="Arial"/>
              </a:rPr>
              <a:t>infrastructure</a:t>
            </a:r>
            <a:r>
              <a:rPr sz="2500" b="1" spc="40" dirty="0">
                <a:latin typeface="Arial"/>
                <a:cs typeface="Arial"/>
              </a:rPr>
              <a:t> </a:t>
            </a:r>
            <a:r>
              <a:rPr sz="2500" b="1" spc="-5" dirty="0">
                <a:latin typeface="Arial"/>
                <a:cs typeface="Arial"/>
              </a:rPr>
              <a:t>is</a:t>
            </a:r>
            <a:r>
              <a:rPr sz="2500" b="1" spc="5" dirty="0">
                <a:latin typeface="Arial"/>
                <a:cs typeface="Arial"/>
              </a:rPr>
              <a:t> </a:t>
            </a:r>
            <a:r>
              <a:rPr sz="2500" b="1" dirty="0">
                <a:latin typeface="Arial"/>
                <a:cs typeface="Arial"/>
              </a:rPr>
              <a:t>based</a:t>
            </a:r>
            <a:r>
              <a:rPr sz="2500" b="1" spc="-5" dirty="0">
                <a:latin typeface="Arial"/>
                <a:cs typeface="Arial"/>
              </a:rPr>
              <a:t> on</a:t>
            </a:r>
            <a:r>
              <a:rPr sz="2500" b="1" spc="10" dirty="0">
                <a:latin typeface="Arial"/>
                <a:cs typeface="Arial"/>
              </a:rPr>
              <a:t> </a:t>
            </a:r>
            <a:r>
              <a:rPr sz="2500" b="1" spc="-5" dirty="0">
                <a:latin typeface="Arial"/>
                <a:cs typeface="Arial"/>
              </a:rPr>
              <a:t>the</a:t>
            </a:r>
            <a:r>
              <a:rPr sz="2500" b="1" spc="10" dirty="0">
                <a:latin typeface="Arial"/>
                <a:cs typeface="Arial"/>
              </a:rPr>
              <a:t> </a:t>
            </a:r>
            <a:r>
              <a:rPr sz="2500" b="1" spc="-5" dirty="0">
                <a:latin typeface="Arial"/>
                <a:cs typeface="Arial"/>
              </a:rPr>
              <a:t>four</a:t>
            </a:r>
            <a:r>
              <a:rPr sz="2500" b="1" spc="15" dirty="0">
                <a:latin typeface="Arial"/>
                <a:cs typeface="Arial"/>
              </a:rPr>
              <a:t> </a:t>
            </a:r>
            <a:r>
              <a:rPr sz="2500" b="1" spc="-5" dirty="0">
                <a:latin typeface="Arial"/>
                <a:cs typeface="Arial"/>
              </a:rPr>
              <a:t>pillars</a:t>
            </a:r>
            <a:r>
              <a:rPr sz="2500" b="1" spc="20" dirty="0">
                <a:latin typeface="Arial"/>
                <a:cs typeface="Arial"/>
              </a:rPr>
              <a:t> </a:t>
            </a:r>
            <a:r>
              <a:rPr sz="2500" b="1" spc="-5" dirty="0">
                <a:latin typeface="Arial"/>
                <a:cs typeface="Arial"/>
              </a:rPr>
              <a:t>of:</a:t>
            </a:r>
            <a:endParaRPr sz="2500" dirty="0">
              <a:latin typeface="Arial"/>
              <a:cs typeface="Arial"/>
            </a:endParaRPr>
          </a:p>
          <a:p>
            <a:pPr marL="354965" marR="5080" indent="-342900">
              <a:lnSpc>
                <a:spcPts val="2400"/>
              </a:lnSpc>
              <a:spcBef>
                <a:spcPts val="58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500" b="1" spc="-5" dirty="0">
                <a:latin typeface="Arial"/>
                <a:cs typeface="Arial"/>
              </a:rPr>
              <a:t>Social</a:t>
            </a:r>
            <a:r>
              <a:rPr sz="2500" b="1" spc="5" dirty="0">
                <a:latin typeface="Arial"/>
                <a:cs typeface="Arial"/>
              </a:rPr>
              <a:t> </a:t>
            </a:r>
            <a:r>
              <a:rPr sz="2500" b="1" dirty="0">
                <a:latin typeface="Arial"/>
                <a:cs typeface="Arial"/>
              </a:rPr>
              <a:t>work</a:t>
            </a:r>
            <a:r>
              <a:rPr sz="2500" b="1" spc="10" dirty="0">
                <a:latin typeface="Arial"/>
                <a:cs typeface="Arial"/>
              </a:rPr>
              <a:t> </a:t>
            </a:r>
            <a:r>
              <a:rPr sz="2500" spc="-5" dirty="0">
                <a:latin typeface="Arial MT"/>
                <a:cs typeface="Arial MT"/>
              </a:rPr>
              <a:t>–</a:t>
            </a:r>
            <a:r>
              <a:rPr sz="2500" spc="1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Social workers</a:t>
            </a:r>
            <a:r>
              <a:rPr sz="2500" spc="1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aim</a:t>
            </a:r>
            <a:r>
              <a:rPr sz="2500" spc="1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to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establish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change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by </a:t>
            </a:r>
            <a:r>
              <a:rPr sz="2500" spc="-68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solving social and personal difficulties. This practice can 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be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either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micro-work,</a:t>
            </a:r>
            <a:r>
              <a:rPr sz="2500" spc="4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which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concerns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individuals</a:t>
            </a:r>
            <a:r>
              <a:rPr sz="2500" spc="-2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and 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small</a:t>
            </a:r>
            <a:r>
              <a:rPr sz="2500" spc="1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groups</a:t>
            </a:r>
            <a:r>
              <a:rPr sz="2500" dirty="0">
                <a:latin typeface="Arial MT"/>
                <a:cs typeface="Arial MT"/>
              </a:rPr>
              <a:t> at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risk</a:t>
            </a:r>
            <a:r>
              <a:rPr sz="2500" spc="1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or</a:t>
            </a:r>
            <a:r>
              <a:rPr sz="2500" spc="1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macro-work</a:t>
            </a:r>
            <a:r>
              <a:rPr sz="2500" spc="4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involving</a:t>
            </a:r>
            <a:r>
              <a:rPr sz="2500" spc="-1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working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with </a:t>
            </a:r>
            <a:r>
              <a:rPr sz="2500" spc="-67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wider sectors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in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the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20" dirty="0">
                <a:latin typeface="Arial MT"/>
                <a:cs typeface="Arial MT"/>
              </a:rPr>
              <a:t>community.</a:t>
            </a:r>
            <a:endParaRPr sz="2500" dirty="0">
              <a:latin typeface="Arial MT"/>
              <a:cs typeface="Arial MT"/>
            </a:endParaRPr>
          </a:p>
          <a:p>
            <a:pPr marL="354965" marR="77470" indent="-342900">
              <a:lnSpc>
                <a:spcPts val="2400"/>
              </a:lnSpc>
              <a:spcBef>
                <a:spcPts val="600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500" b="1" spc="-5" dirty="0">
                <a:latin typeface="Arial"/>
                <a:cs typeface="Arial"/>
              </a:rPr>
              <a:t>Personal care </a:t>
            </a:r>
            <a:r>
              <a:rPr sz="2500" spc="-5" dirty="0">
                <a:latin typeface="Arial MT"/>
                <a:cs typeface="Arial MT"/>
              </a:rPr>
              <a:t>– This includes supporting individual in 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their</a:t>
            </a:r>
            <a:r>
              <a:rPr sz="2500" spc="1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own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homes,</a:t>
            </a:r>
            <a:r>
              <a:rPr sz="2500" spc="2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in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the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community</a:t>
            </a:r>
            <a:r>
              <a:rPr sz="2500" spc="2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or</a:t>
            </a:r>
            <a:r>
              <a:rPr sz="2500" spc="1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in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residential</a:t>
            </a:r>
            <a:r>
              <a:rPr sz="2500" spc="-1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care, </a:t>
            </a:r>
            <a:r>
              <a:rPr sz="2500" spc="-68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supporting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them</a:t>
            </a:r>
            <a:r>
              <a:rPr sz="2500" spc="2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with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personal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care</a:t>
            </a:r>
            <a:r>
              <a:rPr sz="2500" spc="2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and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to</a:t>
            </a:r>
            <a:r>
              <a:rPr sz="2500" spc="1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help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them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live </a:t>
            </a:r>
            <a:r>
              <a:rPr sz="2500" spc="-680" dirty="0">
                <a:latin typeface="Arial MT"/>
                <a:cs typeface="Arial MT"/>
              </a:rPr>
              <a:t> </a:t>
            </a:r>
            <a:r>
              <a:rPr sz="2500" spc="-15" dirty="0">
                <a:latin typeface="Arial MT"/>
                <a:cs typeface="Arial MT"/>
              </a:rPr>
              <a:t>independently.</a:t>
            </a:r>
            <a:endParaRPr sz="2500" dirty="0">
              <a:latin typeface="Arial MT"/>
              <a:cs typeface="Arial MT"/>
            </a:endParaRPr>
          </a:p>
          <a:p>
            <a:pPr marL="354965" marR="80010" indent="-342900">
              <a:lnSpc>
                <a:spcPts val="2400"/>
              </a:lnSpc>
              <a:spcBef>
                <a:spcPts val="60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500" b="1" spc="-5" dirty="0">
                <a:latin typeface="Arial"/>
                <a:cs typeface="Arial"/>
              </a:rPr>
              <a:t>Protection</a:t>
            </a:r>
            <a:r>
              <a:rPr sz="2500" b="1" spc="25" dirty="0">
                <a:latin typeface="Arial"/>
                <a:cs typeface="Arial"/>
              </a:rPr>
              <a:t> </a:t>
            </a:r>
            <a:r>
              <a:rPr sz="2500" spc="-5" dirty="0">
                <a:latin typeface="Arial MT"/>
                <a:cs typeface="Arial MT"/>
              </a:rPr>
              <a:t>–</a:t>
            </a:r>
            <a:r>
              <a:rPr sz="2500" spc="-4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This programme</a:t>
            </a:r>
            <a:r>
              <a:rPr sz="2500" spc="3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is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designed</a:t>
            </a:r>
            <a:r>
              <a:rPr sz="2500" spc="-2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to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reduce 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25" dirty="0">
                <a:latin typeface="Arial MT"/>
                <a:cs typeface="Arial MT"/>
              </a:rPr>
              <a:t>poverty,</a:t>
            </a:r>
            <a:r>
              <a:rPr sz="2500" spc="2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unemployment</a:t>
            </a:r>
            <a:r>
              <a:rPr sz="2500" spc="1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and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other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concerns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that</a:t>
            </a:r>
            <a:r>
              <a:rPr sz="2500" spc="1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degrade </a:t>
            </a:r>
            <a:r>
              <a:rPr sz="2500" spc="-68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human</a:t>
            </a:r>
            <a:r>
              <a:rPr sz="2500" spc="-1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dignity and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well-being.</a:t>
            </a:r>
            <a:endParaRPr sz="2500" dirty="0">
              <a:latin typeface="Arial MT"/>
              <a:cs typeface="Arial MT"/>
            </a:endParaRPr>
          </a:p>
          <a:p>
            <a:pPr marL="354965" marR="235585" indent="-342900">
              <a:lnSpc>
                <a:spcPct val="80000"/>
              </a:lnSpc>
              <a:spcBef>
                <a:spcPts val="620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500" b="1" spc="-5" dirty="0">
                <a:latin typeface="Arial"/>
                <a:cs typeface="Arial"/>
              </a:rPr>
              <a:t>Social</a:t>
            </a:r>
            <a:r>
              <a:rPr sz="2500" b="1" spc="10" dirty="0">
                <a:latin typeface="Arial"/>
                <a:cs typeface="Arial"/>
              </a:rPr>
              <a:t> </a:t>
            </a:r>
            <a:r>
              <a:rPr sz="2500" b="1" spc="-5" dirty="0">
                <a:latin typeface="Arial"/>
                <a:cs typeface="Arial"/>
              </a:rPr>
              <a:t>support</a:t>
            </a:r>
            <a:r>
              <a:rPr sz="2500" b="1" spc="15" dirty="0">
                <a:latin typeface="Arial"/>
                <a:cs typeface="Arial"/>
              </a:rPr>
              <a:t> </a:t>
            </a:r>
            <a:r>
              <a:rPr sz="2500" spc="-5" dirty="0">
                <a:latin typeface="Arial MT"/>
                <a:cs typeface="Arial MT"/>
              </a:rPr>
              <a:t>–</a:t>
            </a:r>
            <a:r>
              <a:rPr sz="2500" spc="1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Social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support</a:t>
            </a:r>
            <a:r>
              <a:rPr sz="2500" spc="1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assistance</a:t>
            </a:r>
            <a:r>
              <a:rPr sz="2500" spc="10" dirty="0">
                <a:latin typeface="Arial MT"/>
                <a:cs typeface="Arial MT"/>
              </a:rPr>
              <a:t> </a:t>
            </a:r>
            <a:r>
              <a:rPr sz="2500" dirty="0">
                <a:latin typeface="Arial MT"/>
                <a:cs typeface="Arial MT"/>
              </a:rPr>
              <a:t>engages</a:t>
            </a:r>
            <a:r>
              <a:rPr sz="2500" spc="-1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in </a:t>
            </a:r>
            <a:r>
              <a:rPr sz="2500" spc="-68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giving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personal advice,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sense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of</a:t>
            </a:r>
            <a:r>
              <a:rPr sz="2500" spc="1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belonging 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and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financial assistance.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It</a:t>
            </a:r>
            <a:r>
              <a:rPr sz="2500" spc="2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also</a:t>
            </a:r>
            <a:r>
              <a:rPr sz="2500" spc="1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reaches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out</a:t>
            </a:r>
            <a:r>
              <a:rPr sz="2500" spc="1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to</a:t>
            </a:r>
            <a:r>
              <a:rPr sz="2500" spc="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support 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diversity</a:t>
            </a:r>
            <a:r>
              <a:rPr sz="2500" spc="1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such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as</a:t>
            </a:r>
            <a:r>
              <a:rPr sz="250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gender</a:t>
            </a:r>
            <a:r>
              <a:rPr sz="2500" spc="-15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and cultural</a:t>
            </a:r>
            <a:r>
              <a:rPr sz="2500" spc="10" dirty="0">
                <a:latin typeface="Arial MT"/>
                <a:cs typeface="Arial MT"/>
              </a:rPr>
              <a:t> </a:t>
            </a:r>
            <a:r>
              <a:rPr sz="2500" spc="-5" dirty="0">
                <a:latin typeface="Arial MT"/>
                <a:cs typeface="Arial MT"/>
              </a:rPr>
              <a:t>differences.</a:t>
            </a:r>
            <a:endParaRPr sz="25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56154" y="139649"/>
            <a:ext cx="362966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/>
              <a:t>Parts</a:t>
            </a:r>
            <a:r>
              <a:rPr spc="-35" dirty="0"/>
              <a:t> of</a:t>
            </a:r>
            <a:r>
              <a:rPr spc="-30" dirty="0"/>
              <a:t> </a:t>
            </a:r>
            <a:r>
              <a:rPr spc="-5" dirty="0"/>
              <a:t>the</a:t>
            </a:r>
            <a:r>
              <a:rPr spc="-30" dirty="0"/>
              <a:t> </a:t>
            </a:r>
            <a:r>
              <a:rPr dirty="0"/>
              <a:t>UK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174485" y="1843606"/>
            <a:ext cx="2400300" cy="276288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>
              <a:lnSpc>
                <a:spcPct val="107000"/>
              </a:lnSpc>
              <a:spcBef>
                <a:spcPts val="85"/>
              </a:spcBef>
            </a:pPr>
            <a:r>
              <a:rPr sz="2400" b="1" spc="-10" dirty="0">
                <a:latin typeface="Calibri"/>
                <a:cs typeface="Calibri"/>
              </a:rPr>
              <a:t>Each </a:t>
            </a:r>
            <a:r>
              <a:rPr sz="2400" b="1" dirty="0">
                <a:latin typeface="Calibri"/>
                <a:cs typeface="Calibri"/>
              </a:rPr>
              <a:t>of </a:t>
            </a:r>
            <a:r>
              <a:rPr sz="2400" b="1" spc="-5" dirty="0">
                <a:latin typeface="Calibri"/>
                <a:cs typeface="Calibri"/>
              </a:rPr>
              <a:t>the </a:t>
            </a:r>
            <a:r>
              <a:rPr sz="2400" b="1" spc="-10" dirty="0">
                <a:latin typeface="Calibri"/>
                <a:cs typeface="Calibri"/>
              </a:rPr>
              <a:t>four </a:t>
            </a:r>
            <a:r>
              <a:rPr sz="2400" b="1" spc="-5" dirty="0">
                <a:latin typeface="Calibri"/>
                <a:cs typeface="Calibri"/>
              </a:rPr>
              <a:t> parts </a:t>
            </a:r>
            <a:r>
              <a:rPr sz="2400" b="1" dirty="0">
                <a:latin typeface="Calibri"/>
                <a:cs typeface="Calibri"/>
              </a:rPr>
              <a:t>of </a:t>
            </a:r>
            <a:r>
              <a:rPr sz="2400" b="1" spc="-5" dirty="0">
                <a:latin typeface="Calibri"/>
                <a:cs typeface="Calibri"/>
              </a:rPr>
              <a:t>the </a:t>
            </a:r>
            <a:r>
              <a:rPr sz="2400" b="1" dirty="0">
                <a:latin typeface="Calibri"/>
                <a:cs typeface="Calibri"/>
              </a:rPr>
              <a:t>UK 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15" dirty="0">
                <a:latin typeface="Calibri"/>
                <a:cs typeface="Calibri"/>
              </a:rPr>
              <a:t>have </a:t>
            </a:r>
            <a:r>
              <a:rPr sz="2400" b="1" dirty="0">
                <a:latin typeface="Calibri"/>
                <a:cs typeface="Calibri"/>
              </a:rPr>
              <a:t>its own </a:t>
            </a:r>
            <a:r>
              <a:rPr sz="2400" b="1" spc="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version</a:t>
            </a:r>
            <a:r>
              <a:rPr sz="2400" b="1" spc="80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of</a:t>
            </a:r>
            <a:r>
              <a:rPr sz="2400" b="1" spc="8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the </a:t>
            </a:r>
            <a:r>
              <a:rPr sz="2400" b="1" dirty="0">
                <a:latin typeface="Calibri"/>
                <a:cs typeface="Calibri"/>
              </a:rPr>
              <a:t> NHS, </a:t>
            </a:r>
            <a:r>
              <a:rPr sz="2400" b="1" spc="-5" dirty="0">
                <a:latin typeface="Calibri"/>
                <a:cs typeface="Calibri"/>
              </a:rPr>
              <a:t>but there </a:t>
            </a:r>
            <a:r>
              <a:rPr sz="2400" b="1" spc="-10" dirty="0">
                <a:latin typeface="Calibri"/>
                <a:cs typeface="Calibri"/>
              </a:rPr>
              <a:t>are </a:t>
            </a:r>
            <a:r>
              <a:rPr sz="2400" b="1" spc="-53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slightly</a:t>
            </a:r>
            <a:r>
              <a:rPr sz="2400" b="1" spc="-7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differences </a:t>
            </a:r>
            <a:r>
              <a:rPr sz="2400" b="1" spc="-525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between</a:t>
            </a:r>
            <a:r>
              <a:rPr sz="2400" b="1" spc="-15" dirty="0">
                <a:latin typeface="Calibri"/>
                <a:cs typeface="Calibri"/>
              </a:rPr>
              <a:t> </a:t>
            </a:r>
            <a:r>
              <a:rPr sz="2400" b="1" dirty="0">
                <a:latin typeface="Calibri"/>
                <a:cs typeface="Calibri"/>
              </a:rPr>
              <a:t>them.</a:t>
            </a:r>
            <a:endParaRPr sz="24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053083"/>
            <a:ext cx="5338572" cy="439216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2094" y="300608"/>
            <a:ext cx="8039734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40" dirty="0"/>
              <a:t>Types</a:t>
            </a:r>
            <a:r>
              <a:rPr sz="4400" spc="-45" dirty="0"/>
              <a:t> </a:t>
            </a:r>
            <a:r>
              <a:rPr sz="4400" spc="-40" dirty="0"/>
              <a:t>of</a:t>
            </a:r>
            <a:r>
              <a:rPr sz="4400" spc="-15" dirty="0"/>
              <a:t> </a:t>
            </a:r>
            <a:r>
              <a:rPr sz="4400" spc="-5" dirty="0"/>
              <a:t>health</a:t>
            </a:r>
            <a:r>
              <a:rPr sz="4400" spc="-35" dirty="0"/>
              <a:t> </a:t>
            </a:r>
            <a:r>
              <a:rPr sz="4400" spc="-5" dirty="0"/>
              <a:t>and</a:t>
            </a:r>
            <a:r>
              <a:rPr sz="4400" spc="-10" dirty="0"/>
              <a:t> </a:t>
            </a:r>
            <a:r>
              <a:rPr sz="4400" spc="-5" dirty="0"/>
              <a:t>social</a:t>
            </a:r>
            <a:r>
              <a:rPr sz="4400" spc="-35" dirty="0"/>
              <a:t> </a:t>
            </a:r>
            <a:r>
              <a:rPr sz="4400" dirty="0"/>
              <a:t>care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417319"/>
            <a:ext cx="8229600" cy="402183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24608" y="262254"/>
            <a:ext cx="549211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15" dirty="0"/>
              <a:t>Primary</a:t>
            </a:r>
            <a:r>
              <a:rPr spc="-40" dirty="0"/>
              <a:t> </a:t>
            </a:r>
            <a:r>
              <a:rPr spc="-10" dirty="0"/>
              <a:t>Care</a:t>
            </a:r>
            <a:r>
              <a:rPr spc="-30" dirty="0"/>
              <a:t> </a:t>
            </a:r>
            <a:r>
              <a:rPr spc="-5" dirty="0"/>
              <a:t>Provision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23088" y="908303"/>
            <a:ext cx="8363711" cy="460857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05152" y="172923"/>
            <a:ext cx="5877560" cy="1244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68580" marR="5080" indent="-56515">
              <a:lnSpc>
                <a:spcPct val="100000"/>
              </a:lnSpc>
              <a:spcBef>
                <a:spcPts val="95"/>
              </a:spcBef>
              <a:tabLst>
                <a:tab pos="2346960" algn="l"/>
              </a:tabLst>
            </a:pPr>
            <a:r>
              <a:rPr spc="-10" dirty="0"/>
              <a:t>National	</a:t>
            </a:r>
            <a:r>
              <a:rPr spc="-15" dirty="0"/>
              <a:t>Developments </a:t>
            </a:r>
            <a:r>
              <a:rPr spc="-1090" dirty="0"/>
              <a:t> </a:t>
            </a:r>
            <a:r>
              <a:rPr spc="-10" dirty="0"/>
              <a:t>for</a:t>
            </a:r>
            <a:r>
              <a:rPr dirty="0"/>
              <a:t> </a:t>
            </a:r>
            <a:r>
              <a:rPr spc="-10" dirty="0"/>
              <a:t>Integrate</a:t>
            </a:r>
            <a:r>
              <a:rPr spc="-15" dirty="0"/>
              <a:t> </a:t>
            </a:r>
            <a:r>
              <a:rPr spc="-5" dirty="0"/>
              <a:t>Social </a:t>
            </a:r>
            <a:r>
              <a:rPr spc="-10" dirty="0"/>
              <a:t>Care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8267" y="1501902"/>
            <a:ext cx="8601075" cy="38995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500" b="1" spc="-10" dirty="0">
                <a:solidFill>
                  <a:srgbClr val="0A0C0C"/>
                </a:solidFill>
                <a:latin typeface="Calibri"/>
                <a:cs typeface="Calibri"/>
              </a:rPr>
              <a:t>The</a:t>
            </a:r>
            <a:r>
              <a:rPr sz="2500" b="1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b="1" spc="-15" dirty="0">
                <a:solidFill>
                  <a:srgbClr val="0A0C0C"/>
                </a:solidFill>
                <a:latin typeface="Calibri"/>
                <a:cs typeface="Calibri"/>
              </a:rPr>
              <a:t>road</a:t>
            </a:r>
            <a:r>
              <a:rPr sz="2500" b="1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b="1" spc="-20" dirty="0">
                <a:solidFill>
                  <a:srgbClr val="0A0C0C"/>
                </a:solidFill>
                <a:latin typeface="Calibri"/>
                <a:cs typeface="Calibri"/>
              </a:rPr>
              <a:t>to</a:t>
            </a:r>
            <a:r>
              <a:rPr sz="2500" b="1" spc="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b="1" spc="-15" dirty="0">
                <a:solidFill>
                  <a:srgbClr val="0A0C0C"/>
                </a:solidFill>
                <a:latin typeface="Calibri"/>
                <a:cs typeface="Calibri"/>
              </a:rPr>
              <a:t>better</a:t>
            </a:r>
            <a:r>
              <a:rPr sz="2500" b="1" spc="-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b="1" spc="-10" dirty="0">
                <a:solidFill>
                  <a:srgbClr val="0A0C0C"/>
                </a:solidFill>
                <a:latin typeface="Calibri"/>
                <a:cs typeface="Calibri"/>
              </a:rPr>
              <a:t>coordination</a:t>
            </a:r>
            <a:r>
              <a:rPr sz="2500" b="1" spc="1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b="1" spc="-5" dirty="0">
                <a:solidFill>
                  <a:srgbClr val="0A0C0C"/>
                </a:solidFill>
                <a:latin typeface="Calibri"/>
                <a:cs typeface="Calibri"/>
              </a:rPr>
              <a:t>of</a:t>
            </a:r>
            <a:r>
              <a:rPr sz="2500" b="1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b="1" spc="-5" dirty="0">
                <a:solidFill>
                  <a:srgbClr val="0A0C0C"/>
                </a:solidFill>
                <a:latin typeface="Calibri"/>
                <a:cs typeface="Calibri"/>
              </a:rPr>
              <a:t>health</a:t>
            </a:r>
            <a:r>
              <a:rPr sz="2500" b="1" spc="-1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b="1" spc="-5" dirty="0">
                <a:solidFill>
                  <a:srgbClr val="0A0C0C"/>
                </a:solidFill>
                <a:latin typeface="Calibri"/>
                <a:cs typeface="Calibri"/>
              </a:rPr>
              <a:t>and</a:t>
            </a:r>
            <a:r>
              <a:rPr sz="2500" b="1" spc="-1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b="1" spc="-15" dirty="0">
                <a:solidFill>
                  <a:srgbClr val="0A0C0C"/>
                </a:solidFill>
                <a:latin typeface="Calibri"/>
                <a:cs typeface="Calibri"/>
              </a:rPr>
              <a:t>care:</a:t>
            </a:r>
            <a:endParaRPr sz="2500" dirty="0">
              <a:latin typeface="Calibri"/>
              <a:cs typeface="Calibri"/>
            </a:endParaRPr>
          </a:p>
          <a:p>
            <a:pPr marL="355600" indent="-342900">
              <a:lnSpc>
                <a:spcPts val="27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2014:</a:t>
            </a:r>
            <a:r>
              <a:rPr sz="2500" spc="1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NHS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and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local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government’s</a:t>
            </a:r>
            <a:r>
              <a:rPr sz="2500" spc="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national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leaders</a:t>
            </a:r>
            <a:r>
              <a:rPr sz="2500" spc="2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set out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a</a:t>
            </a:r>
            <a:endParaRPr sz="2500" dirty="0">
              <a:latin typeface="Calibri"/>
              <a:cs typeface="Calibri"/>
            </a:endParaRPr>
          </a:p>
          <a:p>
            <a:pPr marL="355600">
              <a:lnSpc>
                <a:spcPts val="2700"/>
              </a:lnSpc>
            </a:pP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vision</a:t>
            </a:r>
            <a:r>
              <a:rPr sz="2500" spc="-2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of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more</a:t>
            </a:r>
            <a:r>
              <a:rPr sz="2500" spc="1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collaboration</a:t>
            </a:r>
            <a:r>
              <a:rPr sz="2500" spc="-2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in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the</a:t>
            </a:r>
            <a:r>
              <a:rPr sz="2500" spc="1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NHS</a:t>
            </a:r>
            <a:r>
              <a:rPr sz="2500" spc="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Five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0" dirty="0">
                <a:solidFill>
                  <a:srgbClr val="0A0C0C"/>
                </a:solidFill>
                <a:latin typeface="Calibri"/>
                <a:cs typeface="Calibri"/>
              </a:rPr>
              <a:t>Year</a:t>
            </a:r>
            <a:r>
              <a:rPr sz="2500" spc="1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Forward </a:t>
            </a:r>
            <a:r>
              <a:rPr sz="2500" spc="-40" dirty="0">
                <a:solidFill>
                  <a:srgbClr val="0A0C0C"/>
                </a:solidFill>
                <a:latin typeface="Calibri"/>
                <a:cs typeface="Calibri"/>
              </a:rPr>
              <a:t>View.</a:t>
            </a:r>
            <a:endParaRPr sz="2500" dirty="0">
              <a:latin typeface="Calibri"/>
              <a:cs typeface="Calibri"/>
            </a:endParaRPr>
          </a:p>
          <a:p>
            <a:pPr marL="355600" indent="-342900">
              <a:lnSpc>
                <a:spcPts val="27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2015:</a:t>
            </a:r>
            <a:r>
              <a:rPr sz="2500" spc="1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‘Vanguards’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 in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50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areas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began</a:t>
            </a:r>
            <a:r>
              <a:rPr sz="2500" spc="1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to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develop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 and</a:t>
            </a:r>
            <a:r>
              <a:rPr sz="2500" spc="1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test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new</a:t>
            </a:r>
            <a:endParaRPr sz="2500" dirty="0">
              <a:latin typeface="Calibri"/>
              <a:cs typeface="Calibri"/>
            </a:endParaRPr>
          </a:p>
          <a:p>
            <a:pPr marL="355600">
              <a:lnSpc>
                <a:spcPts val="2700"/>
              </a:lnSpc>
            </a:pP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models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of</a:t>
            </a:r>
            <a:r>
              <a:rPr sz="2500" spc="-3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care.</a:t>
            </a:r>
            <a:endParaRPr sz="2500" dirty="0">
              <a:latin typeface="Calibri"/>
              <a:cs typeface="Calibri"/>
            </a:endParaRPr>
          </a:p>
          <a:p>
            <a:pPr marL="355600" marR="34290" indent="-342900">
              <a:lnSpc>
                <a:spcPts val="2400"/>
              </a:lnSpc>
              <a:spcBef>
                <a:spcPts val="580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2016:</a:t>
            </a:r>
            <a:r>
              <a:rPr sz="2500" spc="1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NHS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and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local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councils</a:t>
            </a:r>
            <a:r>
              <a:rPr sz="2500" spc="1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formed</a:t>
            </a:r>
            <a:r>
              <a:rPr sz="2500" spc="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Sustainability</a:t>
            </a:r>
            <a:r>
              <a:rPr sz="2500" spc="1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and 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25" dirty="0">
                <a:solidFill>
                  <a:srgbClr val="0A0C0C"/>
                </a:solidFill>
                <a:latin typeface="Calibri"/>
                <a:cs typeface="Calibri"/>
              </a:rPr>
              <a:t>Transformation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Partnerships</a:t>
            </a:r>
            <a:r>
              <a:rPr sz="2500" spc="1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covering</a:t>
            </a:r>
            <a:r>
              <a:rPr sz="2500" spc="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all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of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England,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to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consider </a:t>
            </a:r>
            <a:r>
              <a:rPr sz="2500" spc="-55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local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 health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and</a:t>
            </a:r>
            <a:r>
              <a:rPr sz="2500" spc="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20" dirty="0">
                <a:solidFill>
                  <a:srgbClr val="0A0C0C"/>
                </a:solidFill>
                <a:latin typeface="Calibri"/>
                <a:cs typeface="Calibri"/>
              </a:rPr>
              <a:t>care</a:t>
            </a:r>
            <a:r>
              <a:rPr sz="2500" spc="2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priorities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and</a:t>
            </a:r>
            <a:r>
              <a:rPr sz="2500" spc="1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to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plan</a:t>
            </a:r>
            <a:r>
              <a:rPr sz="2500" spc="1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services </a:t>
            </a:r>
            <a:r>
              <a:rPr sz="2500" spc="-35" dirty="0">
                <a:solidFill>
                  <a:srgbClr val="0A0C0C"/>
                </a:solidFill>
                <a:latin typeface="Calibri"/>
                <a:cs typeface="Calibri"/>
              </a:rPr>
              <a:t>together.</a:t>
            </a:r>
            <a:endParaRPr sz="2500" dirty="0">
              <a:latin typeface="Calibri"/>
              <a:cs typeface="Calibri"/>
            </a:endParaRPr>
          </a:p>
          <a:p>
            <a:pPr marL="355600" marR="5080" indent="-342900">
              <a:lnSpc>
                <a:spcPts val="2400"/>
              </a:lnSpc>
              <a:spcBef>
                <a:spcPts val="60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2017:</a:t>
            </a:r>
            <a:r>
              <a:rPr sz="2500" spc="1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Areas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refined</a:t>
            </a:r>
            <a:r>
              <a:rPr sz="2500" spc="1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initial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proposals,</a:t>
            </a:r>
            <a:r>
              <a:rPr sz="2500" spc="-2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drawing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 on</a:t>
            </a:r>
            <a:r>
              <a:rPr sz="2500" spc="-2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conversations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with</a:t>
            </a:r>
            <a:r>
              <a:rPr sz="250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frontline</a:t>
            </a:r>
            <a:r>
              <a:rPr sz="2500" spc="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0" dirty="0">
                <a:solidFill>
                  <a:srgbClr val="0A0C0C"/>
                </a:solidFill>
                <a:latin typeface="Calibri"/>
                <a:cs typeface="Calibri"/>
              </a:rPr>
              <a:t>staff,</a:t>
            </a:r>
            <a:r>
              <a:rPr sz="2500" spc="2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local</a:t>
            </a:r>
            <a:r>
              <a:rPr sz="2500" spc="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0" dirty="0">
                <a:solidFill>
                  <a:srgbClr val="0A0C0C"/>
                </a:solidFill>
                <a:latin typeface="Calibri"/>
                <a:cs typeface="Calibri"/>
              </a:rPr>
              <a:t>residents</a:t>
            </a:r>
            <a:r>
              <a:rPr sz="2500" spc="1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and</a:t>
            </a:r>
            <a:r>
              <a:rPr sz="2500" spc="1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15" dirty="0">
                <a:solidFill>
                  <a:srgbClr val="0A0C0C"/>
                </a:solidFill>
                <a:latin typeface="Calibri"/>
                <a:cs typeface="Calibri"/>
              </a:rPr>
              <a:t>others</a:t>
            </a:r>
            <a:r>
              <a:rPr sz="2500" spc="5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in</a:t>
            </a:r>
            <a:r>
              <a:rPr sz="2500" spc="1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5" dirty="0">
                <a:solidFill>
                  <a:srgbClr val="0A0C0C"/>
                </a:solidFill>
                <a:latin typeface="Calibri"/>
                <a:cs typeface="Calibri"/>
              </a:rPr>
              <a:t>the</a:t>
            </a:r>
            <a:r>
              <a:rPr sz="2500" spc="20" dirty="0">
                <a:solidFill>
                  <a:srgbClr val="0A0C0C"/>
                </a:solidFill>
                <a:latin typeface="Calibri"/>
                <a:cs typeface="Calibri"/>
              </a:rPr>
              <a:t> </a:t>
            </a:r>
            <a:r>
              <a:rPr sz="2500" spc="-30" dirty="0">
                <a:solidFill>
                  <a:srgbClr val="0A0C0C"/>
                </a:solidFill>
                <a:latin typeface="Calibri"/>
                <a:cs typeface="Calibri"/>
              </a:rPr>
              <a:t>community.</a:t>
            </a:r>
            <a:endParaRPr sz="2500" dirty="0">
              <a:latin typeface="Calibri"/>
              <a:cs typeface="Calibri"/>
            </a:endParaRPr>
          </a:p>
          <a:p>
            <a:pPr marL="156845">
              <a:lnSpc>
                <a:spcPct val="100000"/>
              </a:lnSpc>
              <a:spcBef>
                <a:spcPts val="1360"/>
              </a:spcBef>
            </a:pPr>
            <a:r>
              <a:rPr sz="18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Our</a:t>
            </a:r>
            <a:r>
              <a:rPr sz="1800" u="heavy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Plan</a:t>
            </a:r>
            <a:r>
              <a:rPr sz="1800" u="heavy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18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for</a:t>
            </a:r>
            <a:r>
              <a:rPr sz="1800" u="heavy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Health </a:t>
            </a:r>
            <a:r>
              <a:rPr sz="18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and</a:t>
            </a:r>
            <a:r>
              <a:rPr sz="1800" u="heavy" spc="-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1800" u="heavy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Social </a:t>
            </a:r>
            <a:r>
              <a:rPr sz="1800" u="heavy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Care </a:t>
            </a:r>
            <a:r>
              <a:rPr sz="18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-</a:t>
            </a:r>
            <a:r>
              <a:rPr sz="1800" u="heavy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1800" u="heavy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GOV.UK</a:t>
            </a:r>
            <a:r>
              <a:rPr sz="1800" u="heavy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 </a:t>
            </a:r>
            <a:r>
              <a:rPr sz="1800" u="heavy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2"/>
              </a:rPr>
              <a:t>(www.gov.uk)</a:t>
            </a:r>
            <a:endParaRPr sz="18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02436" y="140970"/>
            <a:ext cx="8665364" cy="5332229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355600" marR="779780" indent="-342900">
              <a:lnSpc>
                <a:spcPts val="2300"/>
              </a:lnSpc>
              <a:spcBef>
                <a:spcPts val="660"/>
              </a:spcBef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latin typeface="Arial MT"/>
                <a:cs typeface="Arial MT"/>
              </a:rPr>
              <a:t>2018: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Some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partnerships</a:t>
            </a:r>
            <a:r>
              <a:rPr sz="2000" spc="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began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to take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on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more responsibility</a:t>
            </a:r>
            <a:r>
              <a:rPr sz="2000" spc="4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by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becoming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‘integrated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care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systems.’</a:t>
            </a:r>
            <a:endParaRPr lang="en-GB" sz="2000" dirty="0">
              <a:latin typeface="Arial MT"/>
              <a:cs typeface="Arial MT"/>
            </a:endParaRPr>
          </a:p>
          <a:p>
            <a:pPr marL="355600" marR="779780" indent="-342900">
              <a:lnSpc>
                <a:spcPts val="2300"/>
              </a:lnSpc>
              <a:spcBef>
                <a:spcPts val="660"/>
              </a:spcBef>
              <a:buChar char="•"/>
              <a:tabLst>
                <a:tab pos="354965" algn="l"/>
                <a:tab pos="355600" algn="l"/>
              </a:tabLst>
            </a:pPr>
            <a:endParaRPr sz="2000" dirty="0">
              <a:latin typeface="Arial MT"/>
              <a:cs typeface="Arial MT"/>
            </a:endParaRPr>
          </a:p>
          <a:p>
            <a:pPr marL="355600" marR="149860" indent="-342900">
              <a:lnSpc>
                <a:spcPts val="2300"/>
              </a:lnSpc>
              <a:spcBef>
                <a:spcPts val="585"/>
              </a:spcBef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latin typeface="Arial MT"/>
                <a:cs typeface="Arial MT"/>
              </a:rPr>
              <a:t>2019: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NHS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Long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70" dirty="0">
                <a:latin typeface="Arial MT"/>
                <a:cs typeface="Arial MT"/>
              </a:rPr>
              <a:t>Term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Plan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confirmed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that</a:t>
            </a:r>
            <a:r>
              <a:rPr sz="2000" spc="-5" dirty="0">
                <a:latin typeface="Arial MT"/>
                <a:cs typeface="Arial MT"/>
              </a:rPr>
              <a:t> every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area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will </a:t>
            </a:r>
            <a:r>
              <a:rPr sz="2000" spc="-65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be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served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by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an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integrated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care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system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by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2021,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with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primary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and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community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services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funded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to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do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more.</a:t>
            </a:r>
            <a:endParaRPr lang="en-GB" sz="2000" dirty="0">
              <a:latin typeface="Arial MT"/>
              <a:cs typeface="Arial MT"/>
            </a:endParaRPr>
          </a:p>
          <a:p>
            <a:pPr marL="355600" marR="149860" indent="-342900">
              <a:lnSpc>
                <a:spcPts val="2300"/>
              </a:lnSpc>
              <a:spcBef>
                <a:spcPts val="585"/>
              </a:spcBef>
              <a:buChar char="•"/>
              <a:tabLst>
                <a:tab pos="354965" algn="l"/>
                <a:tab pos="355600" algn="l"/>
              </a:tabLst>
            </a:pPr>
            <a:endParaRPr sz="2000" dirty="0">
              <a:latin typeface="Arial MT"/>
              <a:cs typeface="Arial MT"/>
            </a:endParaRPr>
          </a:p>
          <a:p>
            <a:pPr marL="355600" marR="5080" indent="-342900">
              <a:lnSpc>
                <a:spcPct val="80000"/>
              </a:lnSpc>
              <a:spcBef>
                <a:spcPts val="605"/>
              </a:spcBef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latin typeface="Arial MT"/>
                <a:cs typeface="Arial MT"/>
              </a:rPr>
              <a:t>2020: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Building</a:t>
            </a:r>
            <a:r>
              <a:rPr sz="2000" spc="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on</a:t>
            </a:r>
            <a:r>
              <a:rPr sz="2000" spc="-5" dirty="0">
                <a:latin typeface="Arial MT"/>
                <a:cs typeface="Arial MT"/>
              </a:rPr>
              <a:t> previous</a:t>
            </a:r>
            <a:r>
              <a:rPr sz="2000" spc="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publications</a:t>
            </a:r>
            <a:r>
              <a:rPr sz="2000" spc="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for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legislative </a:t>
            </a:r>
            <a:r>
              <a:rPr sz="2000" dirty="0">
                <a:latin typeface="Arial MT"/>
                <a:cs typeface="Arial MT"/>
              </a:rPr>
              <a:t> reform,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NHS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England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set </a:t>
            </a:r>
            <a:r>
              <a:rPr sz="2000" spc="-5" dirty="0">
                <a:latin typeface="Arial MT"/>
                <a:cs typeface="Arial MT"/>
              </a:rPr>
              <a:t>out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details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for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how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systems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will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accelerate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collaborative</a:t>
            </a:r>
            <a:r>
              <a:rPr sz="2000" spc="3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ways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working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in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the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future,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considering</a:t>
            </a:r>
            <a:r>
              <a:rPr sz="2000" spc="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the key </a:t>
            </a:r>
            <a:r>
              <a:rPr sz="2000" spc="-5" dirty="0">
                <a:latin typeface="Arial MT"/>
                <a:cs typeface="Arial MT"/>
              </a:rPr>
              <a:t>components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 </a:t>
            </a:r>
            <a:r>
              <a:rPr sz="2000" spc="-10" dirty="0">
                <a:latin typeface="Arial MT"/>
                <a:cs typeface="Arial MT"/>
              </a:rPr>
              <a:t>an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effective integrated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care</a:t>
            </a:r>
            <a:r>
              <a:rPr sz="2000" dirty="0">
                <a:latin typeface="Arial MT"/>
                <a:cs typeface="Arial MT"/>
              </a:rPr>
              <a:t> system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(ICS)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and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reflecting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what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range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local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leaders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have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said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about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their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experiences</a:t>
            </a:r>
            <a:r>
              <a:rPr sz="2000" spc="3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during</a:t>
            </a:r>
            <a:r>
              <a:rPr sz="2000" spc="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the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last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2 </a:t>
            </a:r>
            <a:r>
              <a:rPr sz="2000" spc="-65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years,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including</a:t>
            </a:r>
            <a:r>
              <a:rPr sz="2000" spc="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the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immediate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and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long-term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challenges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presented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by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COVID-19 </a:t>
            </a:r>
            <a:r>
              <a:rPr sz="2000" spc="-5" dirty="0">
                <a:latin typeface="Arial MT"/>
                <a:cs typeface="Arial MT"/>
              </a:rPr>
              <a:t>pandemic.</a:t>
            </a:r>
            <a:endParaRPr lang="en-GB" sz="2000" spc="-5" dirty="0">
              <a:latin typeface="Arial MT"/>
              <a:cs typeface="Arial MT"/>
            </a:endParaRPr>
          </a:p>
          <a:p>
            <a:pPr marL="355600" marR="5080" indent="-342900">
              <a:lnSpc>
                <a:spcPct val="80000"/>
              </a:lnSpc>
              <a:spcBef>
                <a:spcPts val="605"/>
              </a:spcBef>
              <a:buChar char="•"/>
              <a:tabLst>
                <a:tab pos="354965" algn="l"/>
                <a:tab pos="355600" algn="l"/>
              </a:tabLst>
            </a:pPr>
            <a:endParaRPr sz="2000" dirty="0">
              <a:latin typeface="Arial MT"/>
              <a:cs typeface="Arial MT"/>
            </a:endParaRPr>
          </a:p>
          <a:p>
            <a:pPr marL="355600" marR="330200" indent="-342900">
              <a:lnSpc>
                <a:spcPct val="80000"/>
              </a:lnSpc>
              <a:spcBef>
                <a:spcPts val="575"/>
              </a:spcBef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latin typeface="Arial MT"/>
                <a:cs typeface="Arial MT"/>
              </a:rPr>
              <a:t>2021: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NHS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England</a:t>
            </a:r>
            <a:r>
              <a:rPr sz="2000" spc="3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response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to the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ICS </a:t>
            </a:r>
            <a:r>
              <a:rPr sz="2000" spc="-5" dirty="0">
                <a:latin typeface="Arial MT"/>
                <a:cs typeface="Arial MT"/>
              </a:rPr>
              <a:t>consultation 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document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and</a:t>
            </a:r>
            <a:r>
              <a:rPr sz="2000" spc="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the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government</a:t>
            </a:r>
            <a:r>
              <a:rPr sz="2000" spc="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brings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forward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legislative </a:t>
            </a:r>
            <a:r>
              <a:rPr sz="2000" spc="-65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proposals</a:t>
            </a:r>
            <a:r>
              <a:rPr sz="2000" spc="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to </a:t>
            </a:r>
            <a:r>
              <a:rPr sz="2000" spc="-5" dirty="0">
                <a:latin typeface="Arial MT"/>
                <a:cs typeface="Arial MT"/>
              </a:rPr>
              <a:t>support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integration.</a:t>
            </a:r>
            <a:endParaRPr sz="20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27532" y="1269491"/>
            <a:ext cx="7705344" cy="4319016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76350" y="211962"/>
            <a:ext cx="6991299" cy="87395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11655" marR="5080" indent="-1224280">
              <a:lnSpc>
                <a:spcPct val="100000"/>
              </a:lnSpc>
              <a:spcBef>
                <a:spcPts val="95"/>
              </a:spcBef>
            </a:pPr>
            <a:r>
              <a:rPr sz="1800" b="0" u="heavy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</a:rPr>
              <a:t>(</a:t>
            </a:r>
            <a:r>
              <a:rPr sz="2800" u="heavy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572)</a:t>
            </a:r>
            <a:r>
              <a:rPr sz="2800" u="heavy" spc="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 </a:t>
            </a:r>
            <a:r>
              <a:rPr sz="2800" u="heavy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Medical</a:t>
            </a:r>
            <a:r>
              <a:rPr sz="2800" u="heavy" spc="2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 </a:t>
            </a:r>
            <a:r>
              <a:rPr sz="2800" u="heavy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and</a:t>
            </a:r>
            <a:r>
              <a:rPr sz="2800" u="heavy" spc="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 </a:t>
            </a:r>
            <a:r>
              <a:rPr sz="2800" u="heavy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Social</a:t>
            </a:r>
            <a:r>
              <a:rPr sz="2800" u="heavy" spc="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 </a:t>
            </a:r>
            <a:r>
              <a:rPr sz="2800" u="heavy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Models</a:t>
            </a:r>
            <a:r>
              <a:rPr sz="2800" u="heavy" spc="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 </a:t>
            </a:r>
            <a:r>
              <a:rPr sz="2800" u="heavy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of </a:t>
            </a:r>
            <a:r>
              <a:rPr sz="2800" spc="-755" dirty="0">
                <a:solidFill>
                  <a:srgbClr val="0000FF"/>
                </a:solidFill>
                <a:hlinkClick r:id="rId3"/>
              </a:rPr>
              <a:t> </a:t>
            </a:r>
            <a:r>
              <a:rPr sz="2800" u="heavy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Disability</a:t>
            </a:r>
            <a:r>
              <a:rPr sz="2800" u="heavy" spc="6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 </a:t>
            </a:r>
            <a:r>
              <a:rPr sz="2800" u="heavy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– </a:t>
            </a:r>
            <a:r>
              <a:rPr sz="2800" u="heavy" spc="-7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/>
              </a:rPr>
              <a:t>YouTube</a:t>
            </a:r>
            <a:endParaRPr sz="28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8956" y="321690"/>
            <a:ext cx="734695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The</a:t>
            </a:r>
            <a:r>
              <a:rPr sz="3600" spc="-10" dirty="0"/>
              <a:t> Medical</a:t>
            </a:r>
            <a:r>
              <a:rPr sz="3600" spc="-5" dirty="0"/>
              <a:t> Model</a:t>
            </a:r>
            <a:r>
              <a:rPr sz="3600" spc="-10" dirty="0"/>
              <a:t> </a:t>
            </a:r>
            <a:r>
              <a:rPr sz="3600" spc="-35" dirty="0"/>
              <a:t>of</a:t>
            </a:r>
            <a:r>
              <a:rPr sz="3600" spc="-15" dirty="0"/>
              <a:t> </a:t>
            </a:r>
            <a:r>
              <a:rPr sz="3600" spc="-5" dirty="0"/>
              <a:t>Health</a:t>
            </a:r>
            <a:r>
              <a:rPr sz="3600" spc="-15" dirty="0"/>
              <a:t> </a:t>
            </a:r>
            <a:r>
              <a:rPr sz="3600" spc="-10" dirty="0"/>
              <a:t>Care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262255" y="1219200"/>
            <a:ext cx="8619490" cy="4278607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38100" marR="229235" algn="just">
              <a:lnSpc>
                <a:spcPct val="80000"/>
              </a:lnSpc>
              <a:spcBef>
                <a:spcPts val="620"/>
              </a:spcBef>
            </a:pPr>
            <a:r>
              <a:rPr sz="2200" spc="-5" dirty="0">
                <a:latin typeface="Arial MT"/>
                <a:cs typeface="Arial MT"/>
              </a:rPr>
              <a:t>The medical model was established in </a:t>
            </a:r>
            <a:r>
              <a:rPr sz="2200" spc="10" dirty="0">
                <a:latin typeface="Arial MT"/>
                <a:cs typeface="Arial MT"/>
              </a:rPr>
              <a:t>19</a:t>
            </a:r>
            <a:r>
              <a:rPr sz="2175" spc="15" baseline="24904" dirty="0">
                <a:latin typeface="Arial MT"/>
                <a:cs typeface="Arial MT"/>
              </a:rPr>
              <a:t>th</a:t>
            </a:r>
            <a:r>
              <a:rPr sz="2175" spc="22" baseline="24904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Century </a:t>
            </a:r>
            <a:r>
              <a:rPr lang="en-GB" sz="2200" spc="-5" dirty="0">
                <a:latin typeface="Arial MT"/>
                <a:cs typeface="Arial MT"/>
              </a:rPr>
              <a:t>(</a:t>
            </a:r>
            <a:r>
              <a:rPr sz="2200" spc="-5" dirty="0">
                <a:latin typeface="Arial MT"/>
                <a:cs typeface="Arial MT"/>
              </a:rPr>
              <a:t>Maclean</a:t>
            </a:r>
            <a:r>
              <a:rPr sz="2200" spc="2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2015).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Maclean</a:t>
            </a:r>
            <a:r>
              <a:rPr sz="2200" spc="2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(2015)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presents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2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following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elements</a:t>
            </a:r>
            <a:r>
              <a:rPr sz="2200" spc="2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to </a:t>
            </a:r>
            <a:r>
              <a:rPr sz="2200" spc="-59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represent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medical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model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of health care.</a:t>
            </a:r>
            <a:endParaRPr sz="2200" dirty="0">
              <a:latin typeface="Arial MT"/>
              <a:cs typeface="Arial MT"/>
            </a:endParaRPr>
          </a:p>
          <a:p>
            <a:pPr algn="just">
              <a:lnSpc>
                <a:spcPct val="100000"/>
              </a:lnSpc>
            </a:pPr>
            <a:endParaRPr sz="2300" dirty="0">
              <a:latin typeface="Arial MT"/>
              <a:cs typeface="Arial MT"/>
            </a:endParaRPr>
          </a:p>
          <a:p>
            <a:pPr marL="381000" indent="-342900" algn="just">
              <a:lnSpc>
                <a:spcPct val="100000"/>
              </a:lnSpc>
              <a:buChar char="•"/>
              <a:tabLst>
                <a:tab pos="380365" algn="l"/>
                <a:tab pos="381000" algn="l"/>
              </a:tabLst>
            </a:pP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medical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model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emphasises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normal</a:t>
            </a:r>
            <a:r>
              <a:rPr sz="2200" spc="3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health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mind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and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40" dirty="0">
                <a:latin typeface="Arial MT"/>
                <a:cs typeface="Arial MT"/>
              </a:rPr>
              <a:t>body.</a:t>
            </a:r>
            <a:endParaRPr sz="2200" dirty="0">
              <a:latin typeface="Arial MT"/>
              <a:cs typeface="Arial MT"/>
            </a:endParaRPr>
          </a:p>
          <a:p>
            <a:pPr marL="381000" marR="874394" indent="-342900" algn="just">
              <a:lnSpc>
                <a:spcPct val="80000"/>
              </a:lnSpc>
              <a:spcBef>
                <a:spcPts val="530"/>
              </a:spcBef>
              <a:buChar char="•"/>
              <a:tabLst>
                <a:tab pos="380365" algn="l"/>
                <a:tab pos="381000" algn="l"/>
              </a:tabLst>
            </a:pPr>
            <a:r>
              <a:rPr sz="2200" spc="-5" dirty="0">
                <a:latin typeface="Arial MT"/>
                <a:cs typeface="Arial MT"/>
              </a:rPr>
              <a:t>It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relates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to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individual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having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an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illness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either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20" dirty="0">
                <a:latin typeface="Arial MT"/>
                <a:cs typeface="Arial MT"/>
              </a:rPr>
              <a:t>physically, </a:t>
            </a:r>
            <a:r>
              <a:rPr sz="2200" spc="-595" dirty="0">
                <a:latin typeface="Arial MT"/>
                <a:cs typeface="Arial MT"/>
              </a:rPr>
              <a:t> </a:t>
            </a:r>
            <a:r>
              <a:rPr sz="2200" spc="-25" dirty="0">
                <a:latin typeface="Arial MT"/>
                <a:cs typeface="Arial MT"/>
              </a:rPr>
              <a:t>mentally,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or they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have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an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impairment.</a:t>
            </a:r>
            <a:endParaRPr sz="2200" dirty="0">
              <a:latin typeface="Arial MT"/>
              <a:cs typeface="Arial MT"/>
            </a:endParaRPr>
          </a:p>
          <a:p>
            <a:pPr marL="381000" marR="17780" indent="-342900" algn="just">
              <a:lnSpc>
                <a:spcPct val="80000"/>
              </a:lnSpc>
              <a:spcBef>
                <a:spcPts val="525"/>
              </a:spcBef>
              <a:buChar char="•"/>
              <a:tabLst>
                <a:tab pos="380365" algn="l"/>
                <a:tab pos="381000" algn="l"/>
                <a:tab pos="7237095" algn="l"/>
              </a:tabLst>
            </a:pPr>
            <a:r>
              <a:rPr sz="2200" spc="-5" dirty="0">
                <a:latin typeface="Arial MT"/>
                <a:cs typeface="Arial MT"/>
              </a:rPr>
              <a:t>It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is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through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medical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intervention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that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individual</a:t>
            </a:r>
            <a:r>
              <a:rPr sz="2200" dirty="0">
                <a:latin typeface="Arial MT"/>
                <a:cs typeface="Arial MT"/>
              </a:rPr>
              <a:t> can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dirty="0">
                <a:latin typeface="Arial MT"/>
                <a:cs typeface="Arial MT"/>
              </a:rPr>
              <a:t>either </a:t>
            </a:r>
            <a:r>
              <a:rPr sz="2200" spc="-5" dirty="0">
                <a:latin typeface="Arial MT"/>
                <a:cs typeface="Arial MT"/>
              </a:rPr>
              <a:t>be 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cur</a:t>
            </a:r>
            <a:r>
              <a:rPr lang="en-GB" sz="2200" spc="-5" dirty="0">
                <a:latin typeface="Arial MT"/>
                <a:cs typeface="Arial MT"/>
              </a:rPr>
              <a:t>e or improved</a:t>
            </a:r>
            <a:r>
              <a:rPr sz="2200" spc="-5" dirty="0">
                <a:latin typeface="Arial MT"/>
                <a:cs typeface="Arial MT"/>
              </a:rPr>
              <a:t>.</a:t>
            </a:r>
            <a:r>
              <a:rPr lang="en-GB" sz="2200" spc="-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This view presents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that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an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10" dirty="0">
                <a:latin typeface="Arial MT"/>
                <a:cs typeface="Arial MT"/>
              </a:rPr>
              <a:t>individual’s </a:t>
            </a:r>
            <a:r>
              <a:rPr sz="2200" spc="-5" dirty="0">
                <a:latin typeface="Arial MT"/>
                <a:cs typeface="Arial MT"/>
              </a:rPr>
              <a:t>impairment,</a:t>
            </a:r>
            <a:r>
              <a:rPr sz="2200" spc="4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disability</a:t>
            </a:r>
            <a:r>
              <a:rPr sz="2200" spc="-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or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mental</a:t>
            </a:r>
            <a:r>
              <a:rPr sz="2200" spc="25" dirty="0">
                <a:latin typeface="Arial MT"/>
                <a:cs typeface="Arial MT"/>
              </a:rPr>
              <a:t> </a:t>
            </a:r>
            <a:r>
              <a:rPr sz="2200" spc="-10" dirty="0">
                <a:latin typeface="Arial MT"/>
                <a:cs typeface="Arial MT"/>
              </a:rPr>
              <a:t>health </a:t>
            </a:r>
            <a:r>
              <a:rPr sz="2200" spc="-59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problem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is a deviation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from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‘normal’</a:t>
            </a:r>
            <a:r>
              <a:rPr sz="2200" spc="-65" dirty="0">
                <a:latin typeface="Arial MT"/>
                <a:cs typeface="Arial MT"/>
              </a:rPr>
              <a:t> </a:t>
            </a:r>
            <a:r>
              <a:rPr sz="2200" spc="-10" dirty="0">
                <a:latin typeface="Arial MT"/>
                <a:cs typeface="Arial MT"/>
              </a:rPr>
              <a:t>and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therefore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is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in</a:t>
            </a:r>
            <a:r>
              <a:rPr sz="2200" spc="-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need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10" dirty="0">
                <a:latin typeface="Arial MT"/>
                <a:cs typeface="Arial MT"/>
              </a:rPr>
              <a:t>of </a:t>
            </a:r>
            <a:r>
              <a:rPr sz="2200" spc="-6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correction.</a:t>
            </a:r>
            <a:endParaRPr sz="2200" dirty="0">
              <a:latin typeface="Arial MT"/>
              <a:cs typeface="Arial MT"/>
            </a:endParaRPr>
          </a:p>
          <a:p>
            <a:pPr marL="381000" marR="381635" indent="-342900" algn="just">
              <a:lnSpc>
                <a:spcPct val="80000"/>
              </a:lnSpc>
              <a:spcBef>
                <a:spcPts val="530"/>
              </a:spcBef>
              <a:buChar char="•"/>
              <a:tabLst>
                <a:tab pos="380365" algn="l"/>
                <a:tab pos="381000" algn="l"/>
              </a:tabLst>
            </a:pPr>
            <a:r>
              <a:rPr sz="2200" spc="-5" dirty="0">
                <a:latin typeface="Arial MT"/>
                <a:cs typeface="Arial MT"/>
              </a:rPr>
              <a:t>As a</a:t>
            </a:r>
            <a:r>
              <a:rPr sz="2200" dirty="0">
                <a:latin typeface="Arial MT"/>
                <a:cs typeface="Arial MT"/>
              </a:rPr>
              <a:t> result</a:t>
            </a:r>
            <a:r>
              <a:rPr lang="en-GB" sz="2200" dirty="0">
                <a:latin typeface="Arial MT"/>
                <a:cs typeface="Arial MT"/>
              </a:rPr>
              <a:t>,</a:t>
            </a:r>
            <a:r>
              <a:rPr sz="2200" dirty="0">
                <a:latin typeface="Arial MT"/>
                <a:cs typeface="Arial MT"/>
              </a:rPr>
              <a:t> these </a:t>
            </a:r>
            <a:r>
              <a:rPr sz="2200" spc="-5" dirty="0">
                <a:latin typeface="Arial MT"/>
                <a:cs typeface="Arial MT"/>
              </a:rPr>
              <a:t>problems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need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to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be</a:t>
            </a:r>
            <a:r>
              <a:rPr sz="2200" dirty="0">
                <a:latin typeface="Arial MT"/>
                <a:cs typeface="Arial MT"/>
              </a:rPr>
              <a:t> cured </a:t>
            </a:r>
            <a:r>
              <a:rPr sz="2200" spc="-5" dirty="0">
                <a:latin typeface="Arial MT"/>
                <a:cs typeface="Arial MT"/>
              </a:rPr>
              <a:t>or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corrected under </a:t>
            </a:r>
            <a:r>
              <a:rPr sz="2200" spc="-59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medical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module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of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health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care.</a:t>
            </a:r>
            <a:r>
              <a:rPr sz="2200" spc="-30" dirty="0">
                <a:latin typeface="Arial MT"/>
                <a:cs typeface="Arial MT"/>
              </a:rPr>
              <a:t> </a:t>
            </a:r>
            <a:endParaRPr lang="en-GB" sz="2200" spc="-30" dirty="0">
              <a:latin typeface="Arial MT"/>
              <a:cs typeface="Arial MT"/>
            </a:endParaRPr>
          </a:p>
          <a:p>
            <a:pPr marL="381000" marR="381635" indent="-342900" algn="just">
              <a:lnSpc>
                <a:spcPct val="80000"/>
              </a:lnSpc>
              <a:spcBef>
                <a:spcPts val="530"/>
              </a:spcBef>
              <a:buChar char="•"/>
              <a:tabLst>
                <a:tab pos="380365" algn="l"/>
                <a:tab pos="381000" algn="l"/>
              </a:tabLst>
            </a:pPr>
            <a:endParaRPr sz="22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8267" y="862329"/>
            <a:ext cx="8494395" cy="499303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304165">
              <a:lnSpc>
                <a:spcPct val="100000"/>
              </a:lnSpc>
              <a:spcBef>
                <a:spcPts val="95"/>
              </a:spcBef>
              <a:tabLst>
                <a:tab pos="1524635" algn="l"/>
              </a:tabLst>
            </a:pP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social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model</a:t>
            </a:r>
            <a:r>
              <a:rPr sz="2000" spc="3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was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initially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developed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as a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model</a:t>
            </a:r>
            <a:r>
              <a:rPr sz="2000" spc="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of</a:t>
            </a:r>
            <a:r>
              <a:rPr sz="2000" dirty="0">
                <a:latin typeface="Arial MT"/>
                <a:cs typeface="Arial MT"/>
              </a:rPr>
              <a:t> disability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in </a:t>
            </a:r>
            <a:r>
              <a:rPr sz="2000" spc="-59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1970’s.</a:t>
            </a:r>
            <a:r>
              <a:rPr lang="en-GB"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This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sought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</a:t>
            </a:r>
            <a:r>
              <a:rPr sz="2000" spc="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challenge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medical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model.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Maclean</a:t>
            </a:r>
            <a:r>
              <a:rPr lang="en-GB" sz="2000" spc="-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(2015)</a:t>
            </a:r>
            <a:r>
              <a:rPr sz="2000" spc="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presents</a:t>
            </a:r>
            <a:r>
              <a:rPr sz="2000" spc="3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following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elements</a:t>
            </a:r>
            <a:r>
              <a:rPr sz="2000" spc="3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to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represent</a:t>
            </a:r>
            <a:r>
              <a:rPr sz="2000" spc="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3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social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model</a:t>
            </a:r>
            <a:r>
              <a:rPr lang="en-GB" sz="2000" spc="-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of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social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care.</a:t>
            </a:r>
            <a:r>
              <a:rPr sz="2000" spc="-114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Aspects</a:t>
            </a:r>
            <a:r>
              <a:rPr sz="200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of</a:t>
            </a:r>
            <a:r>
              <a:rPr sz="2000" spc="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model</a:t>
            </a:r>
            <a:r>
              <a:rPr sz="2000" spc="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include some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of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the</a:t>
            </a:r>
            <a:r>
              <a:rPr sz="2000" spc="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following</a:t>
            </a:r>
            <a:r>
              <a:rPr sz="2200" spc="-5" dirty="0">
                <a:latin typeface="Arial MT"/>
                <a:cs typeface="Arial MT"/>
              </a:rPr>
              <a:t>.</a:t>
            </a:r>
            <a:endParaRPr lang="en-GB" sz="2200" spc="-5" dirty="0">
              <a:latin typeface="Arial MT"/>
              <a:cs typeface="Arial MT"/>
            </a:endParaRPr>
          </a:p>
          <a:p>
            <a:pPr marL="12700" marR="304165">
              <a:lnSpc>
                <a:spcPct val="100000"/>
              </a:lnSpc>
              <a:spcBef>
                <a:spcPts val="95"/>
              </a:spcBef>
              <a:tabLst>
                <a:tab pos="1524635" algn="l"/>
              </a:tabLst>
            </a:pPr>
            <a:endParaRPr sz="2200" dirty="0">
              <a:latin typeface="Arial MT"/>
              <a:cs typeface="Arial MT"/>
            </a:endParaRPr>
          </a:p>
          <a:p>
            <a:pPr marL="355600" marR="800100" indent="-342900">
              <a:lnSpc>
                <a:spcPct val="100000"/>
              </a:lnSpc>
              <a:spcBef>
                <a:spcPts val="525"/>
              </a:spcBef>
              <a:buChar char="•"/>
              <a:tabLst>
                <a:tab pos="354965" algn="l"/>
                <a:tab pos="355600" algn="l"/>
              </a:tabLst>
            </a:pP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social</a:t>
            </a:r>
            <a:r>
              <a:rPr sz="2200" spc="-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model</a:t>
            </a:r>
            <a:r>
              <a:rPr sz="2200" spc="4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views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problem</a:t>
            </a:r>
            <a:r>
              <a:rPr sz="2200" spc="2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as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located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within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wider </a:t>
            </a:r>
            <a:r>
              <a:rPr sz="2200" spc="-59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society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or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2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environment</a:t>
            </a:r>
            <a:r>
              <a:rPr sz="2200" spc="3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rather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than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with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individual.</a:t>
            </a:r>
            <a:endParaRPr sz="2200" dirty="0">
              <a:latin typeface="Arial MT"/>
              <a:cs typeface="Arial MT"/>
            </a:endParaRPr>
          </a:p>
          <a:p>
            <a:pPr marL="355600" indent="-342900">
              <a:lnSpc>
                <a:spcPct val="100000"/>
              </a:lnSpc>
              <a:spcBef>
                <a:spcPts val="530"/>
              </a:spcBef>
              <a:buChar char="•"/>
              <a:tabLst>
                <a:tab pos="354965" algn="l"/>
                <a:tab pos="355600" algn="l"/>
              </a:tabLst>
            </a:pP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dirty="0">
                <a:latin typeface="Arial MT"/>
                <a:cs typeface="Arial MT"/>
              </a:rPr>
              <a:t>concept</a:t>
            </a:r>
            <a:r>
              <a:rPr sz="2200" spc="-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of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‘normal’</a:t>
            </a:r>
            <a:r>
              <a:rPr sz="2200" spc="-6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is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 misleading and unhelpful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term.</a:t>
            </a:r>
            <a:endParaRPr sz="2200" dirty="0">
              <a:latin typeface="Arial MT"/>
              <a:cs typeface="Arial MT"/>
            </a:endParaRPr>
          </a:p>
          <a:p>
            <a:pPr marL="355600" marR="207645" indent="-342900">
              <a:lnSpc>
                <a:spcPct val="100000"/>
              </a:lnSpc>
              <a:spcBef>
                <a:spcPts val="530"/>
              </a:spcBef>
              <a:buChar char="•"/>
              <a:tabLst>
                <a:tab pos="354965" algn="l"/>
                <a:tab pos="355600" algn="l"/>
              </a:tabLst>
            </a:pPr>
            <a:r>
              <a:rPr sz="2200" spc="-5" dirty="0">
                <a:latin typeface="Arial MT"/>
                <a:cs typeface="Arial MT"/>
              </a:rPr>
              <a:t>There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should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be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recognition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that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diversity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forms</a:t>
            </a:r>
            <a:r>
              <a:rPr sz="2200" spc="3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part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of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the 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human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condition.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Diversity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should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be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embraced</a:t>
            </a:r>
            <a:r>
              <a:rPr sz="2200" spc="4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and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not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treated.</a:t>
            </a:r>
            <a:endParaRPr sz="2200" dirty="0">
              <a:latin typeface="Arial MT"/>
              <a:cs typeface="Arial MT"/>
            </a:endParaRPr>
          </a:p>
          <a:p>
            <a:pPr marL="355600" marR="288290" indent="-342900">
              <a:lnSpc>
                <a:spcPct val="100000"/>
              </a:lnSpc>
              <a:spcBef>
                <a:spcPts val="525"/>
              </a:spcBef>
              <a:buChar char="•"/>
              <a:tabLst>
                <a:tab pos="354965" algn="l"/>
                <a:tab pos="355600" algn="l"/>
              </a:tabLst>
            </a:pP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social</a:t>
            </a:r>
            <a:r>
              <a:rPr sz="2200" spc="-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model</a:t>
            </a:r>
            <a:r>
              <a:rPr sz="2200" spc="3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draws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difference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between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impairment</a:t>
            </a:r>
            <a:r>
              <a:rPr sz="2200" spc="4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and </a:t>
            </a:r>
            <a:r>
              <a:rPr sz="2200" spc="-600" dirty="0">
                <a:latin typeface="Arial MT"/>
                <a:cs typeface="Arial MT"/>
              </a:rPr>
              <a:t> </a:t>
            </a:r>
            <a:r>
              <a:rPr sz="2200" spc="-20" dirty="0">
                <a:latin typeface="Arial MT"/>
                <a:cs typeface="Arial MT"/>
              </a:rPr>
              <a:t>disability.</a:t>
            </a:r>
            <a:endParaRPr sz="2200" dirty="0">
              <a:latin typeface="Arial MT"/>
              <a:cs typeface="Arial MT"/>
            </a:endParaRPr>
          </a:p>
          <a:p>
            <a:pPr marL="355600" marR="811530" indent="-342900">
              <a:lnSpc>
                <a:spcPct val="100000"/>
              </a:lnSpc>
              <a:spcBef>
                <a:spcPts val="535"/>
              </a:spcBef>
              <a:buChar char="•"/>
              <a:tabLst>
                <a:tab pos="354965" algn="l"/>
                <a:tab pos="355600" algn="l"/>
              </a:tabLst>
            </a:pPr>
            <a:r>
              <a:rPr sz="2200" spc="-5" dirty="0">
                <a:latin typeface="Arial MT"/>
                <a:cs typeface="Arial MT"/>
              </a:rPr>
              <a:t>Impairment</a:t>
            </a:r>
            <a:r>
              <a:rPr sz="2200" spc="3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may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be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as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result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of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some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part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of the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body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not </a:t>
            </a:r>
            <a:r>
              <a:rPr sz="2200" spc="-59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functioning </a:t>
            </a:r>
            <a:r>
              <a:rPr sz="2200" spc="-25" dirty="0">
                <a:latin typeface="Arial MT"/>
                <a:cs typeface="Arial MT"/>
              </a:rPr>
              <a:t>normally.</a:t>
            </a:r>
            <a:endParaRPr sz="2200" dirty="0">
              <a:latin typeface="Arial MT"/>
              <a:cs typeface="Arial MT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62227" y="238759"/>
            <a:ext cx="6024245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/>
              <a:t>The</a:t>
            </a:r>
            <a:r>
              <a:rPr sz="3200" spc="-10" dirty="0"/>
              <a:t> </a:t>
            </a:r>
            <a:r>
              <a:rPr sz="3200" dirty="0"/>
              <a:t>Social</a:t>
            </a:r>
            <a:r>
              <a:rPr sz="3200" spc="10" dirty="0"/>
              <a:t> </a:t>
            </a:r>
            <a:r>
              <a:rPr sz="3200" spc="-5" dirty="0"/>
              <a:t>Model</a:t>
            </a:r>
            <a:r>
              <a:rPr sz="3200" spc="5" dirty="0"/>
              <a:t> </a:t>
            </a:r>
            <a:r>
              <a:rPr sz="3200" spc="-25" dirty="0"/>
              <a:t>of</a:t>
            </a:r>
            <a:r>
              <a:rPr sz="3200" spc="-5" dirty="0"/>
              <a:t> </a:t>
            </a:r>
            <a:r>
              <a:rPr sz="3200" dirty="0"/>
              <a:t>Social</a:t>
            </a:r>
            <a:r>
              <a:rPr sz="3200" spc="5" dirty="0"/>
              <a:t> </a:t>
            </a:r>
            <a:r>
              <a:rPr sz="3200" spc="-5" dirty="0"/>
              <a:t>Care</a:t>
            </a:r>
            <a:endParaRPr sz="32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30200" y="142112"/>
            <a:ext cx="8460105" cy="54578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0380" indent="-343535">
              <a:lnSpc>
                <a:spcPct val="100000"/>
              </a:lnSpc>
              <a:spcBef>
                <a:spcPts val="95"/>
              </a:spcBef>
              <a:buChar char="•"/>
              <a:tabLst>
                <a:tab pos="355600" algn="l"/>
                <a:tab pos="356235" algn="l"/>
              </a:tabLst>
            </a:pPr>
            <a:r>
              <a:rPr sz="2200" spc="-5" dirty="0">
                <a:latin typeface="Arial MT"/>
                <a:cs typeface="Arial MT"/>
              </a:rPr>
              <a:t>A person with an impairment is disabled and therefore is 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prevented</a:t>
            </a:r>
            <a:r>
              <a:rPr sz="2200" spc="3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from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doing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things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in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wider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society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which</a:t>
            </a:r>
            <a:r>
              <a:rPr sz="2200" dirty="0">
                <a:latin typeface="Arial MT"/>
                <a:cs typeface="Arial MT"/>
              </a:rPr>
              <a:t> is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not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as a </a:t>
            </a:r>
            <a:r>
              <a:rPr sz="2200" spc="-595" dirty="0">
                <a:latin typeface="Arial MT"/>
                <a:cs typeface="Arial MT"/>
              </a:rPr>
              <a:t> </a:t>
            </a:r>
            <a:r>
              <a:rPr sz="2200" dirty="0">
                <a:latin typeface="Arial MT"/>
                <a:cs typeface="Arial MT"/>
              </a:rPr>
              <a:t>result</a:t>
            </a:r>
            <a:r>
              <a:rPr sz="2200" spc="-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of </a:t>
            </a:r>
            <a:r>
              <a:rPr sz="2200" dirty="0">
                <a:latin typeface="Arial MT"/>
                <a:cs typeface="Arial MT"/>
              </a:rPr>
              <a:t>their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dirty="0">
                <a:latin typeface="Arial MT"/>
                <a:cs typeface="Arial MT"/>
              </a:rPr>
              <a:t>condition.</a:t>
            </a:r>
          </a:p>
          <a:p>
            <a:pPr marL="355600" marR="114935" indent="-343535">
              <a:lnSpc>
                <a:spcPct val="100000"/>
              </a:lnSpc>
              <a:spcBef>
                <a:spcPts val="530"/>
              </a:spcBef>
              <a:buChar char="•"/>
              <a:tabLst>
                <a:tab pos="355600" algn="l"/>
                <a:tab pos="356235" algn="l"/>
              </a:tabLst>
            </a:pPr>
            <a:r>
              <a:rPr sz="2200" spc="-5" dirty="0">
                <a:latin typeface="Arial MT"/>
                <a:cs typeface="Arial MT"/>
              </a:rPr>
              <a:t>Society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discriminates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people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with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an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impairment/disability</a:t>
            </a:r>
            <a:r>
              <a:rPr sz="2200" spc="3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as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it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is </a:t>
            </a:r>
            <a:r>
              <a:rPr sz="2200" spc="-59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viewed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20" dirty="0">
                <a:latin typeface="Arial MT"/>
                <a:cs typeface="Arial MT"/>
              </a:rPr>
              <a:t>negatively.</a:t>
            </a:r>
            <a:endParaRPr sz="2200" dirty="0">
              <a:latin typeface="Arial MT"/>
              <a:cs typeface="Arial MT"/>
            </a:endParaRPr>
          </a:p>
          <a:p>
            <a:pPr marL="355600" marR="83820" indent="-343535">
              <a:lnSpc>
                <a:spcPct val="100000"/>
              </a:lnSpc>
              <a:spcBef>
                <a:spcPts val="530"/>
              </a:spcBef>
              <a:buChar char="•"/>
              <a:tabLst>
                <a:tab pos="355600" algn="l"/>
                <a:tab pos="356235" algn="l"/>
              </a:tabLst>
            </a:pPr>
            <a:r>
              <a:rPr sz="2200" spc="-10" dirty="0">
                <a:latin typeface="Arial MT"/>
                <a:cs typeface="Arial MT"/>
              </a:rPr>
              <a:t>Individual</a:t>
            </a:r>
            <a:r>
              <a:rPr lang="en-GB" sz="2200" spc="-10" dirty="0">
                <a:latin typeface="Arial MT"/>
                <a:cs typeface="Arial MT"/>
              </a:rPr>
              <a:t>s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10" dirty="0">
                <a:latin typeface="Arial MT"/>
                <a:cs typeface="Arial MT"/>
              </a:rPr>
              <a:t>with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disability</a:t>
            </a:r>
            <a:r>
              <a:rPr sz="2200" spc="-10" dirty="0">
                <a:latin typeface="Arial MT"/>
                <a:cs typeface="Arial MT"/>
              </a:rPr>
              <a:t> have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been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made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‘invisible’</a:t>
            </a:r>
            <a:r>
              <a:rPr sz="2200" spc="-9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or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ignored </a:t>
            </a:r>
            <a:r>
              <a:rPr sz="2200" spc="-59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by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wider </a:t>
            </a:r>
            <a:r>
              <a:rPr sz="2200" spc="-25" dirty="0">
                <a:latin typeface="Arial MT"/>
                <a:cs typeface="Arial MT"/>
              </a:rPr>
              <a:t>society.</a:t>
            </a:r>
            <a:endParaRPr sz="2200" dirty="0">
              <a:latin typeface="Arial MT"/>
              <a:cs typeface="Arial MT"/>
            </a:endParaRPr>
          </a:p>
          <a:p>
            <a:pPr marL="355600" marR="5080" indent="-343535">
              <a:lnSpc>
                <a:spcPct val="100000"/>
              </a:lnSpc>
              <a:spcBef>
                <a:spcPts val="530"/>
              </a:spcBef>
              <a:buChar char="•"/>
              <a:tabLst>
                <a:tab pos="355600" algn="l"/>
                <a:tab pos="356235" algn="l"/>
              </a:tabLst>
            </a:pP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social</a:t>
            </a:r>
            <a:r>
              <a:rPr sz="2200" spc="-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model</a:t>
            </a:r>
            <a:r>
              <a:rPr sz="2200" spc="4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aims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to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ensure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that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wider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society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should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make 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accessibility</a:t>
            </a:r>
            <a:r>
              <a:rPr sz="2200" spc="-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to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dirty="0">
                <a:latin typeface="Arial MT"/>
                <a:cs typeface="Arial MT"/>
              </a:rPr>
              <a:t>all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people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as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disabled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people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have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right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to</a:t>
            </a:r>
            <a:r>
              <a:rPr sz="2200" spc="2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equal </a:t>
            </a:r>
            <a:r>
              <a:rPr sz="2200" spc="-595" dirty="0">
                <a:latin typeface="Arial MT"/>
                <a:cs typeface="Arial MT"/>
              </a:rPr>
              <a:t> </a:t>
            </a:r>
            <a:r>
              <a:rPr sz="2200" dirty="0">
                <a:latin typeface="Arial MT"/>
                <a:cs typeface="Arial MT"/>
              </a:rPr>
              <a:t>access.</a:t>
            </a:r>
          </a:p>
          <a:p>
            <a:pPr marL="355600" marR="1353185" indent="-343535">
              <a:lnSpc>
                <a:spcPct val="100000"/>
              </a:lnSpc>
              <a:spcBef>
                <a:spcPts val="530"/>
              </a:spcBef>
              <a:buChar char="•"/>
              <a:tabLst>
                <a:tab pos="355600" algn="l"/>
                <a:tab pos="356235" algn="l"/>
              </a:tabLst>
            </a:pP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social</a:t>
            </a:r>
            <a:r>
              <a:rPr sz="2200" spc="-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model</a:t>
            </a:r>
            <a:r>
              <a:rPr sz="2200" spc="3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works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to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counter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negative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stigma </a:t>
            </a:r>
            <a:r>
              <a:rPr sz="2200" spc="-59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associating with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labelling the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disabled person.</a:t>
            </a:r>
            <a:endParaRPr sz="2200" dirty="0">
              <a:latin typeface="Arial MT"/>
              <a:cs typeface="Arial MT"/>
            </a:endParaRPr>
          </a:p>
          <a:p>
            <a:pPr marL="355600" indent="-343535">
              <a:lnSpc>
                <a:spcPct val="100000"/>
              </a:lnSpc>
              <a:spcBef>
                <a:spcPts val="525"/>
              </a:spcBef>
              <a:buChar char="•"/>
              <a:tabLst>
                <a:tab pos="355600" algn="l"/>
                <a:tab pos="356235" algn="l"/>
              </a:tabLst>
            </a:pP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social</a:t>
            </a:r>
            <a:r>
              <a:rPr sz="2200" spc="-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model</a:t>
            </a:r>
            <a:r>
              <a:rPr sz="2200" spc="4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endeavours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to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champion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expertise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of</a:t>
            </a:r>
            <a:endParaRPr sz="2200" dirty="0">
              <a:latin typeface="Arial MT"/>
              <a:cs typeface="Arial MT"/>
            </a:endParaRPr>
          </a:p>
          <a:p>
            <a:pPr marL="355600">
              <a:lnSpc>
                <a:spcPct val="100000"/>
              </a:lnSpc>
            </a:pPr>
            <a:r>
              <a:rPr sz="2200" spc="-10" dirty="0">
                <a:latin typeface="Arial MT"/>
                <a:cs typeface="Arial MT"/>
              </a:rPr>
              <a:t>individual’s </a:t>
            </a:r>
            <a:r>
              <a:rPr sz="2200" spc="-5" dirty="0">
                <a:latin typeface="Arial MT"/>
                <a:cs typeface="Arial MT"/>
              </a:rPr>
              <a:t>as</a:t>
            </a:r>
            <a:r>
              <a:rPr sz="2200" spc="-1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they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dirty="0">
                <a:latin typeface="Arial MT"/>
                <a:cs typeface="Arial MT"/>
              </a:rPr>
              <a:t>know</a:t>
            </a:r>
            <a:r>
              <a:rPr sz="2200" spc="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what</a:t>
            </a:r>
            <a:r>
              <a:rPr sz="2200" spc="-10" dirty="0">
                <a:latin typeface="Arial MT"/>
                <a:cs typeface="Arial MT"/>
              </a:rPr>
              <a:t> </a:t>
            </a:r>
            <a:r>
              <a:rPr sz="2200" dirty="0">
                <a:latin typeface="Arial MT"/>
                <a:cs typeface="Arial MT"/>
              </a:rPr>
              <a:t>their</a:t>
            </a:r>
            <a:r>
              <a:rPr sz="2200" spc="-5" dirty="0">
                <a:latin typeface="Arial MT"/>
                <a:cs typeface="Arial MT"/>
              </a:rPr>
              <a:t> experiences</a:t>
            </a:r>
            <a:r>
              <a:rPr sz="2200" spc="15" dirty="0">
                <a:latin typeface="Arial MT"/>
                <a:cs typeface="Arial MT"/>
              </a:rPr>
              <a:t> </a:t>
            </a:r>
            <a:r>
              <a:rPr sz="2200" spc="-10" dirty="0">
                <a:latin typeface="Arial MT"/>
                <a:cs typeface="Arial MT"/>
              </a:rPr>
              <a:t>are.</a:t>
            </a:r>
            <a:endParaRPr sz="2200" dirty="0">
              <a:latin typeface="Arial MT"/>
              <a:cs typeface="Arial MT"/>
            </a:endParaRPr>
          </a:p>
          <a:p>
            <a:pPr marL="355600" indent="-343535">
              <a:lnSpc>
                <a:spcPct val="100000"/>
              </a:lnSpc>
              <a:spcBef>
                <a:spcPts val="535"/>
              </a:spcBef>
              <a:buChar char="•"/>
              <a:tabLst>
                <a:tab pos="355600" algn="l"/>
                <a:tab pos="356235" algn="l"/>
              </a:tabLst>
            </a:pPr>
            <a:r>
              <a:rPr sz="2200" spc="-5" dirty="0">
                <a:latin typeface="Arial MT"/>
                <a:cs typeface="Arial MT"/>
              </a:rPr>
              <a:t>Health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and</a:t>
            </a:r>
            <a:r>
              <a:rPr sz="2200" spc="2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social</a:t>
            </a:r>
            <a:r>
              <a:rPr sz="2200" spc="-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care</a:t>
            </a:r>
            <a:r>
              <a:rPr sz="2200" spc="2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workers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should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promote</a:t>
            </a:r>
            <a:r>
              <a:rPr sz="2200" spc="35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the</a:t>
            </a:r>
            <a:r>
              <a:rPr sz="2200" spc="1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social</a:t>
            </a:r>
            <a:r>
              <a:rPr sz="2200" dirty="0">
                <a:latin typeface="Arial MT"/>
                <a:cs typeface="Arial MT"/>
              </a:rPr>
              <a:t> </a:t>
            </a:r>
            <a:r>
              <a:rPr sz="2200" spc="-5" dirty="0">
                <a:latin typeface="Arial MT"/>
                <a:cs typeface="Arial MT"/>
              </a:rPr>
              <a:t>model.</a:t>
            </a:r>
            <a:endParaRPr sz="22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98701" y="90296"/>
            <a:ext cx="554799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19734" marR="5080" indent="-407670">
              <a:lnSpc>
                <a:spcPct val="100000"/>
              </a:lnSpc>
              <a:spcBef>
                <a:spcPts val="100"/>
              </a:spcBef>
            </a:pPr>
            <a:r>
              <a:rPr sz="3600" spc="-15" dirty="0"/>
              <a:t>Key</a:t>
            </a:r>
            <a:r>
              <a:rPr sz="3600" spc="-10" dirty="0"/>
              <a:t> legislation</a:t>
            </a:r>
            <a:r>
              <a:rPr sz="3600" spc="-5" dirty="0"/>
              <a:t> </a:t>
            </a:r>
            <a:r>
              <a:rPr sz="3600" spc="-10" dirty="0"/>
              <a:t>relating</a:t>
            </a:r>
            <a:r>
              <a:rPr sz="3600" spc="5" dirty="0"/>
              <a:t> </a:t>
            </a:r>
            <a:r>
              <a:rPr sz="3600" spc="-5" dirty="0"/>
              <a:t>to </a:t>
            </a:r>
            <a:r>
              <a:rPr sz="3600" spc="-980" dirty="0"/>
              <a:t> </a:t>
            </a:r>
            <a:r>
              <a:rPr sz="3600" spc="-5" dirty="0"/>
              <a:t>Health</a:t>
            </a:r>
            <a:r>
              <a:rPr sz="3600" spc="-10" dirty="0"/>
              <a:t> </a:t>
            </a:r>
            <a:r>
              <a:rPr sz="3600" spc="-5" dirty="0"/>
              <a:t>and</a:t>
            </a:r>
            <a:r>
              <a:rPr sz="3600" spc="-25" dirty="0"/>
              <a:t> </a:t>
            </a:r>
            <a:r>
              <a:rPr sz="3600" spc="-5" dirty="0"/>
              <a:t>social</a:t>
            </a:r>
            <a:r>
              <a:rPr sz="3600" spc="-15" dirty="0"/>
              <a:t> </a:t>
            </a:r>
            <a:r>
              <a:rPr sz="3600" spc="-5" dirty="0"/>
              <a:t>care</a:t>
            </a:r>
            <a:endParaRPr sz="36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26719" y="1325880"/>
            <a:ext cx="8260080" cy="3837432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49046" y="5191505"/>
            <a:ext cx="34029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Law</a:t>
            </a:r>
            <a:r>
              <a:rPr sz="1800" u="heavy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 </a:t>
            </a:r>
            <a:r>
              <a:rPr sz="1800" u="heavy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resources</a:t>
            </a:r>
            <a:r>
              <a:rPr sz="1800" u="heavy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 </a:t>
            </a:r>
            <a:r>
              <a:rPr sz="18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and</a:t>
            </a:r>
            <a:r>
              <a:rPr sz="1800" u="heavy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 </a:t>
            </a:r>
            <a:r>
              <a:rPr sz="18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services</a:t>
            </a:r>
            <a:r>
              <a:rPr sz="1800" u="heavy" spc="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 </a:t>
            </a:r>
            <a:r>
              <a:rPr sz="18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–</a:t>
            </a:r>
            <a:r>
              <a:rPr sz="1800" u="heavy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 </a:t>
            </a:r>
            <a:r>
              <a:rPr sz="1800" u="heavy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Segoe UI"/>
                <a:cs typeface="Segoe UI"/>
                <a:hlinkClick r:id="rId3"/>
              </a:rPr>
              <a:t>SCIE</a:t>
            </a:r>
            <a:endParaRPr sz="1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673860" marR="5080" indent="-1661795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Legislation relating to </a:t>
            </a:r>
            <a:r>
              <a:rPr spc="-10" dirty="0"/>
              <a:t>Health </a:t>
            </a:r>
            <a:r>
              <a:rPr spc="-1090" dirty="0"/>
              <a:t> </a:t>
            </a:r>
            <a:r>
              <a:rPr spc="-10" dirty="0"/>
              <a:t>and </a:t>
            </a:r>
            <a:r>
              <a:rPr spc="-5" dirty="0"/>
              <a:t>Social</a:t>
            </a:r>
            <a:r>
              <a:rPr spc="-10" dirty="0"/>
              <a:t> </a:t>
            </a:r>
            <a:r>
              <a:rPr spc="-5" dirty="0"/>
              <a:t>Care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1700783"/>
            <a:ext cx="4800599" cy="3633217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00599" y="1612391"/>
            <a:ext cx="4419601" cy="3633217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17826" y="23622"/>
            <a:ext cx="430784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Activity</a:t>
            </a:r>
            <a:r>
              <a:rPr spc="-50" dirty="0"/>
              <a:t> </a:t>
            </a:r>
            <a:r>
              <a:rPr dirty="0"/>
              <a:t>in</a:t>
            </a:r>
            <a:r>
              <a:rPr spc="-45" dirty="0"/>
              <a:t> </a:t>
            </a:r>
            <a:r>
              <a:rPr spc="-5" dirty="0"/>
              <a:t>Groups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30200" y="647522"/>
            <a:ext cx="8325484" cy="4846711"/>
          </a:xfrm>
          <a:prstGeom prst="rect">
            <a:avLst/>
          </a:prstGeom>
        </p:spPr>
        <p:txBody>
          <a:bodyPr vert="horz" wrap="square" lIns="0" tIns="95250" rIns="0" bIns="0" rtlCol="0">
            <a:spAutoFit/>
          </a:bodyPr>
          <a:lstStyle/>
          <a:p>
            <a:pPr marL="355600" marR="81280" indent="-343535">
              <a:lnSpc>
                <a:spcPct val="80000"/>
              </a:lnSpc>
              <a:spcBef>
                <a:spcPts val="750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spc="-5" dirty="0">
                <a:latin typeface="Segoe UI"/>
                <a:cs typeface="Segoe UI"/>
              </a:rPr>
              <a:t>Using </a:t>
            </a:r>
            <a:r>
              <a:rPr sz="2400" dirty="0">
                <a:latin typeface="Segoe UI"/>
                <a:cs typeface="Segoe UI"/>
              </a:rPr>
              <a:t>the </a:t>
            </a:r>
            <a:r>
              <a:rPr sz="2400" spc="-5" dirty="0">
                <a:latin typeface="Segoe UI"/>
                <a:cs typeface="Segoe UI"/>
              </a:rPr>
              <a:t>link below and </a:t>
            </a:r>
            <a:r>
              <a:rPr sz="2400" dirty="0">
                <a:latin typeface="Segoe UI"/>
                <a:cs typeface="Segoe UI"/>
              </a:rPr>
              <a:t>on the </a:t>
            </a:r>
            <a:r>
              <a:rPr sz="2400" spc="-5" dirty="0">
                <a:latin typeface="Segoe UI"/>
                <a:cs typeface="Segoe UI"/>
              </a:rPr>
              <a:t>Moodle </a:t>
            </a:r>
            <a:r>
              <a:rPr sz="2400" spc="-15" dirty="0">
                <a:latin typeface="Segoe UI"/>
                <a:cs typeface="Segoe UI"/>
              </a:rPr>
              <a:t>page </a:t>
            </a:r>
            <a:r>
              <a:rPr sz="2400" spc="-5" dirty="0">
                <a:latin typeface="Segoe UI"/>
                <a:cs typeface="Segoe UI"/>
              </a:rPr>
              <a:t>in </a:t>
            </a:r>
            <a:r>
              <a:rPr sz="2400" dirty="0">
                <a:latin typeface="Segoe UI"/>
                <a:cs typeface="Segoe UI"/>
              </a:rPr>
              <a:t> week </a:t>
            </a:r>
            <a:r>
              <a:rPr sz="2400" spc="-5" dirty="0">
                <a:latin typeface="Segoe UI"/>
                <a:cs typeface="Segoe UI"/>
              </a:rPr>
              <a:t>2, </a:t>
            </a:r>
            <a:r>
              <a:rPr sz="2400" dirty="0">
                <a:latin typeface="Segoe UI"/>
                <a:cs typeface="Segoe UI"/>
              </a:rPr>
              <a:t>each </a:t>
            </a:r>
            <a:r>
              <a:rPr sz="2400" spc="-10" dirty="0">
                <a:latin typeface="Segoe UI"/>
                <a:cs typeface="Segoe UI"/>
              </a:rPr>
              <a:t>group </a:t>
            </a:r>
            <a:r>
              <a:rPr sz="2400" dirty="0">
                <a:latin typeface="Segoe UI"/>
                <a:cs typeface="Segoe UI"/>
              </a:rPr>
              <a:t>will </a:t>
            </a:r>
            <a:r>
              <a:rPr sz="2400" spc="-10" dirty="0">
                <a:latin typeface="Segoe UI"/>
                <a:cs typeface="Segoe UI"/>
              </a:rPr>
              <a:t>be allocated </a:t>
            </a:r>
            <a:r>
              <a:rPr sz="2400" dirty="0">
                <a:latin typeface="Segoe UI"/>
                <a:cs typeface="Segoe UI"/>
              </a:rPr>
              <a:t>a </a:t>
            </a:r>
            <a:r>
              <a:rPr sz="2400" spc="-5" dirty="0">
                <a:latin typeface="Segoe UI"/>
                <a:cs typeface="Segoe UI"/>
              </a:rPr>
              <a:t>section </a:t>
            </a:r>
            <a:r>
              <a:rPr sz="2400" spc="-25" dirty="0">
                <a:latin typeface="Segoe UI"/>
                <a:cs typeface="Segoe UI"/>
              </a:rPr>
              <a:t>of </a:t>
            </a:r>
            <a:r>
              <a:rPr sz="2400" dirty="0">
                <a:latin typeface="Segoe UI"/>
                <a:cs typeface="Segoe UI"/>
              </a:rPr>
              <a:t>the </a:t>
            </a:r>
            <a:r>
              <a:rPr sz="2400" spc="-725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Care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Act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2014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under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75" dirty="0">
                <a:latin typeface="Segoe UI"/>
                <a:cs typeface="Segoe UI"/>
              </a:rPr>
              <a:t>PART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1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of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care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and</a:t>
            </a:r>
            <a:r>
              <a:rPr sz="2400" dirty="0">
                <a:latin typeface="Segoe UI"/>
                <a:cs typeface="Segoe UI"/>
              </a:rPr>
              <a:t> support.</a:t>
            </a:r>
            <a:endParaRPr lang="en-GB" sz="2400" dirty="0">
              <a:latin typeface="Segoe UI"/>
              <a:cs typeface="Segoe UI"/>
            </a:endParaRPr>
          </a:p>
          <a:p>
            <a:pPr marL="355600" marR="81280" indent="-343535">
              <a:lnSpc>
                <a:spcPct val="80000"/>
              </a:lnSpc>
              <a:spcBef>
                <a:spcPts val="750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endParaRPr sz="2400" dirty="0">
              <a:latin typeface="Segoe UI"/>
              <a:cs typeface="Segoe UI"/>
            </a:endParaRPr>
          </a:p>
          <a:p>
            <a:pPr marL="355600" marR="73660" indent="-343535">
              <a:lnSpc>
                <a:spcPct val="80000"/>
              </a:lnSpc>
              <a:spcBef>
                <a:spcPts val="645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spc="-85" dirty="0">
                <a:latin typeface="Segoe UI"/>
                <a:cs typeface="Segoe UI"/>
              </a:rPr>
              <a:t>You</a:t>
            </a:r>
            <a:r>
              <a:rPr sz="2400" spc="-5" dirty="0">
                <a:latin typeface="Segoe UI"/>
                <a:cs typeface="Segoe UI"/>
              </a:rPr>
              <a:t> have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20" dirty="0">
                <a:latin typeface="Segoe UI"/>
                <a:cs typeface="Segoe UI"/>
              </a:rPr>
              <a:t>to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read </a:t>
            </a:r>
            <a:r>
              <a:rPr sz="2400" dirty="0">
                <a:latin typeface="Segoe UI"/>
                <a:cs typeface="Segoe UI"/>
              </a:rPr>
              <a:t>the </a:t>
            </a:r>
            <a:r>
              <a:rPr sz="2400" spc="-5" dirty="0">
                <a:latin typeface="Segoe UI"/>
                <a:cs typeface="Segoe UI"/>
              </a:rPr>
              <a:t>section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and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present</a:t>
            </a:r>
            <a:r>
              <a:rPr sz="2400" dirty="0">
                <a:latin typeface="Segoe UI"/>
                <a:cs typeface="Segoe UI"/>
              </a:rPr>
              <a:t> the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20" dirty="0">
                <a:latin typeface="Segoe UI"/>
                <a:cs typeface="Segoe UI"/>
              </a:rPr>
              <a:t>key 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themes </a:t>
            </a:r>
            <a:r>
              <a:rPr sz="2400" spc="-25" dirty="0">
                <a:latin typeface="Segoe UI"/>
                <a:cs typeface="Segoe UI"/>
              </a:rPr>
              <a:t>of</a:t>
            </a:r>
            <a:r>
              <a:rPr sz="2400" spc="-5" dirty="0">
                <a:latin typeface="Segoe UI"/>
                <a:cs typeface="Segoe UI"/>
              </a:rPr>
              <a:t> the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section,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and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present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them</a:t>
            </a:r>
            <a:r>
              <a:rPr sz="2400" spc="-10" dirty="0">
                <a:latin typeface="Segoe UI"/>
                <a:cs typeface="Segoe UI"/>
              </a:rPr>
              <a:t> back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spc="-20" dirty="0">
                <a:latin typeface="Segoe UI"/>
                <a:cs typeface="Segoe UI"/>
              </a:rPr>
              <a:t>to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 </a:t>
            </a:r>
            <a:r>
              <a:rPr sz="2400" spc="-7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whole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group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to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provide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spc="10" dirty="0">
                <a:latin typeface="Segoe UI"/>
                <a:cs typeface="Segoe UI"/>
              </a:rPr>
              <a:t>overview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of</a:t>
            </a:r>
            <a:r>
              <a:rPr sz="2400" spc="-5" dirty="0">
                <a:latin typeface="Segoe UI"/>
                <a:cs typeface="Segoe UI"/>
              </a:rPr>
              <a:t> the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section.</a:t>
            </a:r>
            <a:endParaRPr sz="2400" dirty="0">
              <a:latin typeface="Segoe UI"/>
              <a:cs typeface="Segoe UI"/>
            </a:endParaRPr>
          </a:p>
          <a:p>
            <a:pPr marL="355600" marR="60325" indent="-343535">
              <a:lnSpc>
                <a:spcPct val="80000"/>
              </a:lnSpc>
              <a:spcBef>
                <a:spcPts val="650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400" spc="-50" dirty="0">
                <a:latin typeface="Segoe UI"/>
                <a:cs typeface="Segoe UI"/>
              </a:rPr>
              <a:t>Try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to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relate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your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group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presentation</a:t>
            </a:r>
            <a:r>
              <a:rPr sz="2400" spc="20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to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 </a:t>
            </a:r>
            <a:r>
              <a:rPr sz="2400" spc="-10" dirty="0">
                <a:latin typeface="Segoe UI"/>
                <a:cs typeface="Segoe UI"/>
              </a:rPr>
              <a:t>social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care </a:t>
            </a:r>
            <a:r>
              <a:rPr sz="2400" spc="-72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group</a:t>
            </a:r>
            <a:r>
              <a:rPr sz="2400" dirty="0">
                <a:latin typeface="Segoe UI"/>
                <a:cs typeface="Segoe UI"/>
              </a:rPr>
              <a:t> when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feeding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back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e.g., </a:t>
            </a:r>
            <a:r>
              <a:rPr sz="2400" spc="-10" dirty="0">
                <a:latin typeface="Segoe UI"/>
                <a:cs typeface="Segoe UI"/>
              </a:rPr>
              <a:t>residential</a:t>
            </a:r>
            <a:r>
              <a:rPr sz="2400" spc="1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care, </a:t>
            </a:r>
            <a:r>
              <a:rPr sz="2400" spc="-5" dirty="0">
                <a:latin typeface="Segoe UI"/>
                <a:cs typeface="Segoe UI"/>
              </a:rPr>
              <a:t> community </a:t>
            </a:r>
            <a:r>
              <a:rPr sz="2400" spc="-10" dirty="0">
                <a:latin typeface="Segoe UI"/>
                <a:cs typeface="Segoe UI"/>
              </a:rPr>
              <a:t>care,</a:t>
            </a:r>
            <a:r>
              <a:rPr sz="2400" dirty="0">
                <a:latin typeface="Segoe UI"/>
                <a:cs typeface="Segoe UI"/>
              </a:rPr>
              <a:t> home </a:t>
            </a:r>
            <a:r>
              <a:rPr sz="2400" spc="-10" dirty="0">
                <a:latin typeface="Segoe UI"/>
                <a:cs typeface="Segoe UI"/>
              </a:rPr>
              <a:t>care,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children</a:t>
            </a:r>
            <a:r>
              <a:rPr sz="2400" dirty="0">
                <a:latin typeface="Segoe UI"/>
                <a:cs typeface="Segoe UI"/>
              </a:rPr>
              <a:t> or</a:t>
            </a:r>
            <a:r>
              <a:rPr sz="2400" spc="-5" dirty="0">
                <a:latin typeface="Segoe UI"/>
                <a:cs typeface="Segoe UI"/>
              </a:rPr>
              <a:t> adults 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disabilities,</a:t>
            </a:r>
            <a:r>
              <a:rPr sz="2400" spc="35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mental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health,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5" dirty="0">
                <a:latin typeface="Segoe UI"/>
                <a:cs typeface="Segoe UI"/>
              </a:rPr>
              <a:t>hospital</a:t>
            </a:r>
            <a:r>
              <a:rPr sz="2400" spc="1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care,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spc="-15" dirty="0">
                <a:latin typeface="Segoe UI"/>
                <a:cs typeface="Segoe UI"/>
              </a:rPr>
              <a:t>palliative </a:t>
            </a:r>
            <a:r>
              <a:rPr sz="2400" spc="-10" dirty="0">
                <a:latin typeface="Segoe UI"/>
                <a:cs typeface="Segoe UI"/>
              </a:rPr>
              <a:t> care,</a:t>
            </a:r>
            <a:r>
              <a:rPr sz="240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etc.</a:t>
            </a:r>
            <a:endParaRPr sz="2400" dirty="0">
              <a:latin typeface="Segoe UI"/>
              <a:cs typeface="Segoe UI"/>
            </a:endParaRPr>
          </a:p>
          <a:p>
            <a:pPr marL="355600" indent="-343535">
              <a:lnSpc>
                <a:spcPts val="322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700" spc="-65" dirty="0">
                <a:latin typeface="Segoe UI"/>
                <a:cs typeface="Segoe UI"/>
              </a:rPr>
              <a:t>Your</a:t>
            </a:r>
            <a:r>
              <a:rPr sz="2700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group</a:t>
            </a:r>
            <a:r>
              <a:rPr sz="2700" spc="5" dirty="0">
                <a:latin typeface="Segoe UI"/>
                <a:cs typeface="Segoe UI"/>
              </a:rPr>
              <a:t> </a:t>
            </a:r>
            <a:r>
              <a:rPr sz="2700" spc="-5" dirty="0">
                <a:latin typeface="Segoe UI"/>
                <a:cs typeface="Segoe UI"/>
              </a:rPr>
              <a:t>work </a:t>
            </a:r>
            <a:r>
              <a:rPr sz="2700" spc="-10" dirty="0">
                <a:latin typeface="Segoe UI"/>
                <a:cs typeface="Segoe UI"/>
              </a:rPr>
              <a:t>presentations</a:t>
            </a:r>
            <a:r>
              <a:rPr sz="2700" spc="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will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be </a:t>
            </a:r>
            <a:r>
              <a:rPr sz="2700" spc="-5" dirty="0">
                <a:latin typeface="Segoe UI"/>
                <a:cs typeface="Segoe UI"/>
              </a:rPr>
              <a:t>for</a:t>
            </a:r>
            <a:r>
              <a:rPr sz="2700" spc="10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5</a:t>
            </a:r>
            <a:r>
              <a:rPr sz="2700" spc="-15" dirty="0">
                <a:latin typeface="Segoe UI"/>
                <a:cs typeface="Segoe UI"/>
              </a:rPr>
              <a:t> </a:t>
            </a:r>
            <a:r>
              <a:rPr sz="2700" spc="-10" dirty="0">
                <a:latin typeface="Segoe UI"/>
                <a:cs typeface="Segoe UI"/>
              </a:rPr>
              <a:t>minutes.</a:t>
            </a:r>
            <a:endParaRPr lang="en-GB" sz="2700" spc="-10" dirty="0">
              <a:latin typeface="Segoe UI"/>
              <a:cs typeface="Segoe UI"/>
            </a:endParaRPr>
          </a:p>
          <a:p>
            <a:pPr marL="355600" indent="-343535">
              <a:lnSpc>
                <a:spcPts val="322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endParaRPr sz="2700" dirty="0">
              <a:latin typeface="Segoe UI"/>
              <a:cs typeface="Segoe UI"/>
            </a:endParaRPr>
          </a:p>
          <a:p>
            <a:pPr marL="355600" indent="-343535">
              <a:lnSpc>
                <a:spcPts val="3220"/>
              </a:lnSpc>
              <a:buFont typeface="Arial MT"/>
              <a:buChar char="•"/>
              <a:tabLst>
                <a:tab pos="355600" algn="l"/>
                <a:tab pos="356235" algn="l"/>
                <a:tab pos="3693795" algn="l"/>
              </a:tabLst>
            </a:pPr>
            <a:r>
              <a:rPr sz="2700" dirty="0">
                <a:latin typeface="Segoe UI"/>
                <a:cs typeface="Segoe UI"/>
              </a:rPr>
              <a:t>The</a:t>
            </a:r>
            <a:r>
              <a:rPr sz="2700" spc="-5" dirty="0">
                <a:latin typeface="Segoe UI"/>
                <a:cs typeface="Segoe UI"/>
              </a:rPr>
              <a:t> link</a:t>
            </a:r>
            <a:r>
              <a:rPr sz="2700" spc="-10" dirty="0">
                <a:latin typeface="Segoe UI"/>
                <a:cs typeface="Segoe UI"/>
              </a:rPr>
              <a:t> </a:t>
            </a:r>
            <a:r>
              <a:rPr sz="2700" spc="-5" dirty="0">
                <a:latin typeface="Segoe UI"/>
                <a:cs typeface="Segoe UI"/>
              </a:rPr>
              <a:t>is</a:t>
            </a:r>
            <a:r>
              <a:rPr sz="2700" spc="5" dirty="0">
                <a:latin typeface="Segoe UI"/>
                <a:cs typeface="Segoe UI"/>
              </a:rPr>
              <a:t> </a:t>
            </a:r>
            <a:r>
              <a:rPr sz="2700" dirty="0">
                <a:latin typeface="Segoe UI"/>
                <a:cs typeface="Segoe UI"/>
              </a:rPr>
              <a:t>as</a:t>
            </a:r>
            <a:r>
              <a:rPr sz="2700" spc="5" dirty="0">
                <a:latin typeface="Segoe UI"/>
                <a:cs typeface="Segoe UI"/>
              </a:rPr>
              <a:t> </a:t>
            </a:r>
            <a:r>
              <a:rPr sz="2700" spc="-5" dirty="0">
                <a:latin typeface="Segoe UI"/>
                <a:cs typeface="Segoe UI"/>
              </a:rPr>
              <a:t>follows:	</a:t>
            </a:r>
            <a:r>
              <a:rPr sz="2700" u="heavy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Care</a:t>
            </a:r>
            <a:r>
              <a:rPr sz="2700" u="heavy" spc="-4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7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Act</a:t>
            </a:r>
            <a:r>
              <a:rPr sz="2700" u="heavy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7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2014</a:t>
            </a:r>
            <a:r>
              <a:rPr sz="2700" u="heavy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 </a:t>
            </a:r>
            <a:r>
              <a:rPr sz="2700" u="heavy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alibri"/>
                <a:cs typeface="Calibri"/>
                <a:hlinkClick r:id="rId2"/>
              </a:rPr>
              <a:t>(legislation.gov.uk)</a:t>
            </a:r>
            <a:endParaRPr sz="27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76652" y="300608"/>
            <a:ext cx="479234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The</a:t>
            </a:r>
            <a:r>
              <a:rPr sz="4400" spc="-35" dirty="0"/>
              <a:t> </a:t>
            </a:r>
            <a:r>
              <a:rPr sz="4400" spc="-5" dirty="0"/>
              <a:t>Care</a:t>
            </a:r>
            <a:r>
              <a:rPr sz="4400" spc="-40" dirty="0"/>
              <a:t> </a:t>
            </a:r>
            <a:r>
              <a:rPr sz="4400" spc="-5" dirty="0"/>
              <a:t>Act</a:t>
            </a:r>
            <a:r>
              <a:rPr sz="4400" spc="-20" dirty="0"/>
              <a:t> </a:t>
            </a:r>
            <a:r>
              <a:rPr sz="4400" spc="-5" dirty="0"/>
              <a:t>2014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269491"/>
            <a:ext cx="8229600" cy="4247387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54732" y="55245"/>
            <a:ext cx="503682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dirty="0"/>
              <a:t>Sections</a:t>
            </a:r>
            <a:r>
              <a:rPr sz="4400" spc="-75" dirty="0"/>
              <a:t> </a:t>
            </a:r>
            <a:r>
              <a:rPr sz="4400" dirty="0"/>
              <a:t>per</a:t>
            </a:r>
            <a:r>
              <a:rPr sz="4400" spc="-55" dirty="0"/>
              <a:t> </a:t>
            </a:r>
            <a:r>
              <a:rPr sz="4400" dirty="0"/>
              <a:t>Group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27915" y="1447800"/>
            <a:ext cx="8613775" cy="339516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5600" marR="324485" indent="-342900" algn="just">
              <a:lnSpc>
                <a:spcPts val="2400"/>
              </a:lnSpc>
              <a:spcBef>
                <a:spcPts val="675"/>
              </a:spcBef>
              <a:buFont typeface="Arial MT"/>
              <a:buChar char="•"/>
              <a:tabLst>
                <a:tab pos="355600" algn="l"/>
              </a:tabLst>
            </a:pPr>
            <a:r>
              <a:rPr sz="2500" b="1" spc="-25" dirty="0">
                <a:solidFill>
                  <a:srgbClr val="FF0000"/>
                </a:solidFill>
                <a:latin typeface="Segoe UI"/>
                <a:cs typeface="Segoe UI"/>
              </a:rPr>
              <a:t>Red </a:t>
            </a:r>
            <a:r>
              <a:rPr sz="2500" b="1" spc="-10" dirty="0">
                <a:solidFill>
                  <a:srgbClr val="FF0000"/>
                </a:solidFill>
                <a:latin typeface="Segoe UI"/>
                <a:cs typeface="Segoe UI"/>
              </a:rPr>
              <a:t>group </a:t>
            </a:r>
            <a:r>
              <a:rPr sz="2500" spc="-5" dirty="0">
                <a:latin typeface="Segoe UI"/>
                <a:cs typeface="Segoe UI"/>
              </a:rPr>
              <a:t>– General </a:t>
            </a:r>
            <a:r>
              <a:rPr sz="2500" spc="-10" dirty="0">
                <a:latin typeface="Segoe UI"/>
                <a:cs typeface="Segoe UI"/>
              </a:rPr>
              <a:t>responsibilities </a:t>
            </a:r>
            <a:r>
              <a:rPr sz="2500" spc="-5" dirty="0">
                <a:latin typeface="Segoe UI"/>
                <a:cs typeface="Segoe UI"/>
              </a:rPr>
              <a:t>for </a:t>
            </a:r>
            <a:r>
              <a:rPr sz="2500" spc="-10" dirty="0">
                <a:latin typeface="Segoe UI"/>
                <a:cs typeface="Segoe UI"/>
              </a:rPr>
              <a:t>local </a:t>
            </a:r>
            <a:r>
              <a:rPr sz="2500" spc="-5" dirty="0">
                <a:latin typeface="Segoe UI"/>
                <a:cs typeface="Segoe UI"/>
              </a:rPr>
              <a:t>authorities </a:t>
            </a:r>
            <a:r>
              <a:rPr sz="2500" spc="-670" dirty="0">
                <a:latin typeface="Segoe UI"/>
                <a:cs typeface="Segoe UI"/>
              </a:rPr>
              <a:t> </a:t>
            </a:r>
            <a:r>
              <a:rPr sz="2500" spc="-15" dirty="0">
                <a:latin typeface="Segoe UI"/>
                <a:cs typeface="Segoe UI"/>
              </a:rPr>
              <a:t>item</a:t>
            </a:r>
            <a:r>
              <a:rPr sz="2500" spc="1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promoting</a:t>
            </a:r>
            <a:r>
              <a:rPr sz="2500" spc="40" dirty="0">
                <a:latin typeface="Segoe UI"/>
                <a:cs typeface="Segoe UI"/>
              </a:rPr>
              <a:t> </a:t>
            </a:r>
            <a:r>
              <a:rPr sz="2500" spc="-5" dirty="0">
                <a:latin typeface="Segoe UI"/>
                <a:cs typeface="Segoe UI"/>
              </a:rPr>
              <a:t>individual</a:t>
            </a:r>
            <a:r>
              <a:rPr sz="2500" spc="15" dirty="0">
                <a:latin typeface="Segoe UI"/>
                <a:cs typeface="Segoe UI"/>
              </a:rPr>
              <a:t> </a:t>
            </a:r>
            <a:r>
              <a:rPr sz="2500" spc="-5" dirty="0">
                <a:latin typeface="Segoe UI"/>
                <a:cs typeface="Segoe UI"/>
              </a:rPr>
              <a:t>well-being</a:t>
            </a:r>
            <a:r>
              <a:rPr sz="2500" spc="3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section</a:t>
            </a:r>
            <a:r>
              <a:rPr sz="2500" spc="1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1.</a:t>
            </a:r>
            <a:endParaRPr sz="2500" dirty="0">
              <a:latin typeface="Segoe UI"/>
              <a:cs typeface="Segoe UI"/>
            </a:endParaRPr>
          </a:p>
          <a:p>
            <a:pPr marL="355600" indent="-342900" algn="just">
              <a:lnSpc>
                <a:spcPts val="2700"/>
              </a:lnSpc>
              <a:spcBef>
                <a:spcPts val="20"/>
              </a:spcBef>
              <a:buFont typeface="Arial MT"/>
              <a:buChar char="•"/>
              <a:tabLst>
                <a:tab pos="355600" algn="l"/>
              </a:tabLst>
            </a:pPr>
            <a:r>
              <a:rPr sz="2500" b="1" spc="-5" dirty="0">
                <a:solidFill>
                  <a:srgbClr val="006FC0"/>
                </a:solidFill>
                <a:latin typeface="Segoe UI"/>
                <a:cs typeface="Segoe UI"/>
              </a:rPr>
              <a:t>Blue group</a:t>
            </a:r>
            <a:r>
              <a:rPr sz="2500" b="1" spc="5" dirty="0">
                <a:solidFill>
                  <a:srgbClr val="006FC0"/>
                </a:solidFill>
                <a:latin typeface="Segoe UI"/>
                <a:cs typeface="Segoe UI"/>
              </a:rPr>
              <a:t> </a:t>
            </a:r>
            <a:r>
              <a:rPr sz="2500" spc="-5" dirty="0">
                <a:latin typeface="Segoe UI"/>
                <a:cs typeface="Segoe UI"/>
              </a:rPr>
              <a:t>– </a:t>
            </a:r>
            <a:r>
              <a:rPr sz="2500" spc="-10" dirty="0">
                <a:latin typeface="Segoe UI"/>
                <a:cs typeface="Segoe UI"/>
              </a:rPr>
              <a:t>Assessing</a:t>
            </a:r>
            <a:r>
              <a:rPr sz="2500" spc="4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needs</a:t>
            </a:r>
            <a:r>
              <a:rPr sz="2500" spc="20" dirty="0">
                <a:latin typeface="Segoe UI"/>
                <a:cs typeface="Segoe UI"/>
              </a:rPr>
              <a:t> </a:t>
            </a:r>
            <a:r>
              <a:rPr sz="2500" spc="-15" dirty="0">
                <a:latin typeface="Segoe UI"/>
                <a:cs typeface="Segoe UI"/>
              </a:rPr>
              <a:t>item</a:t>
            </a:r>
            <a:r>
              <a:rPr sz="2500" spc="3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Assessment</a:t>
            </a:r>
            <a:r>
              <a:rPr sz="2500" spc="55" dirty="0">
                <a:latin typeface="Segoe UI"/>
                <a:cs typeface="Segoe UI"/>
              </a:rPr>
              <a:t> </a:t>
            </a:r>
            <a:r>
              <a:rPr sz="2500" spc="-25" dirty="0">
                <a:latin typeface="Segoe UI"/>
                <a:cs typeface="Segoe UI"/>
              </a:rPr>
              <a:t>of</a:t>
            </a:r>
            <a:r>
              <a:rPr sz="2500" spc="15" dirty="0">
                <a:latin typeface="Segoe UI"/>
                <a:cs typeface="Segoe UI"/>
              </a:rPr>
              <a:t> </a:t>
            </a:r>
            <a:r>
              <a:rPr sz="2500" spc="-5" dirty="0">
                <a:latin typeface="Segoe UI"/>
                <a:cs typeface="Segoe UI"/>
              </a:rPr>
              <a:t>an</a:t>
            </a:r>
            <a:endParaRPr sz="2500" dirty="0">
              <a:latin typeface="Segoe UI"/>
              <a:cs typeface="Segoe UI"/>
            </a:endParaRPr>
          </a:p>
          <a:p>
            <a:pPr marL="355600" algn="just">
              <a:lnSpc>
                <a:spcPts val="2400"/>
              </a:lnSpc>
            </a:pPr>
            <a:r>
              <a:rPr sz="2500" spc="-25" dirty="0">
                <a:latin typeface="Segoe UI"/>
                <a:cs typeface="Segoe UI"/>
              </a:rPr>
              <a:t>adult’s</a:t>
            </a:r>
            <a:r>
              <a:rPr sz="2500" spc="30" dirty="0">
                <a:latin typeface="Segoe UI"/>
                <a:cs typeface="Segoe UI"/>
              </a:rPr>
              <a:t> </a:t>
            </a:r>
            <a:r>
              <a:rPr sz="2500" spc="-5" dirty="0">
                <a:latin typeface="Segoe UI"/>
                <a:cs typeface="Segoe UI"/>
              </a:rPr>
              <a:t>needs</a:t>
            </a:r>
            <a:r>
              <a:rPr sz="2500" spc="10" dirty="0">
                <a:latin typeface="Segoe UI"/>
                <a:cs typeface="Segoe UI"/>
              </a:rPr>
              <a:t> </a:t>
            </a:r>
            <a:r>
              <a:rPr sz="2500" spc="-5" dirty="0">
                <a:latin typeface="Segoe UI"/>
                <a:cs typeface="Segoe UI"/>
              </a:rPr>
              <a:t>for</a:t>
            </a:r>
            <a:r>
              <a:rPr sz="2500" dirty="0">
                <a:latin typeface="Segoe UI"/>
                <a:cs typeface="Segoe UI"/>
              </a:rPr>
              <a:t> </a:t>
            </a:r>
            <a:r>
              <a:rPr sz="2500" spc="-15" dirty="0">
                <a:latin typeface="Segoe UI"/>
                <a:cs typeface="Segoe UI"/>
              </a:rPr>
              <a:t>care</a:t>
            </a:r>
            <a:r>
              <a:rPr sz="2500" spc="20" dirty="0">
                <a:latin typeface="Segoe UI"/>
                <a:cs typeface="Segoe UI"/>
              </a:rPr>
              <a:t> </a:t>
            </a:r>
            <a:r>
              <a:rPr sz="2500" spc="-5" dirty="0">
                <a:latin typeface="Segoe UI"/>
                <a:cs typeface="Segoe UI"/>
              </a:rPr>
              <a:t>and</a:t>
            </a:r>
            <a:r>
              <a:rPr sz="2500" spc="20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support</a:t>
            </a:r>
            <a:r>
              <a:rPr sz="2500" spc="4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section</a:t>
            </a:r>
            <a:r>
              <a:rPr sz="2500" spc="10" dirty="0">
                <a:latin typeface="Segoe UI"/>
                <a:cs typeface="Segoe UI"/>
              </a:rPr>
              <a:t> </a:t>
            </a:r>
            <a:r>
              <a:rPr sz="2500" spc="-5" dirty="0">
                <a:latin typeface="Segoe UI"/>
                <a:cs typeface="Segoe UI"/>
              </a:rPr>
              <a:t>9</a:t>
            </a:r>
            <a:r>
              <a:rPr sz="2500" spc="5" dirty="0">
                <a:latin typeface="Segoe UI"/>
                <a:cs typeface="Segoe UI"/>
              </a:rPr>
              <a:t> </a:t>
            </a:r>
            <a:r>
              <a:rPr sz="2500" spc="-5" dirty="0">
                <a:latin typeface="Segoe UI"/>
                <a:cs typeface="Segoe UI"/>
              </a:rPr>
              <a:t>and</a:t>
            </a:r>
            <a:endParaRPr sz="2500" dirty="0">
              <a:latin typeface="Segoe UI"/>
              <a:cs typeface="Segoe UI"/>
            </a:endParaRPr>
          </a:p>
          <a:p>
            <a:pPr marL="355600" algn="just">
              <a:lnSpc>
                <a:spcPts val="2700"/>
              </a:lnSpc>
            </a:pPr>
            <a:r>
              <a:rPr sz="2500" spc="-5" dirty="0">
                <a:latin typeface="Segoe UI"/>
                <a:cs typeface="Segoe UI"/>
              </a:rPr>
              <a:t>assessment</a:t>
            </a:r>
            <a:r>
              <a:rPr sz="2500" spc="40" dirty="0">
                <a:latin typeface="Segoe UI"/>
                <a:cs typeface="Segoe UI"/>
              </a:rPr>
              <a:t> </a:t>
            </a:r>
            <a:r>
              <a:rPr sz="2500" spc="-30" dirty="0">
                <a:latin typeface="Segoe UI"/>
                <a:cs typeface="Segoe UI"/>
              </a:rPr>
              <a:t>of</a:t>
            </a:r>
            <a:r>
              <a:rPr sz="2500" spc="10" dirty="0">
                <a:latin typeface="Segoe UI"/>
                <a:cs typeface="Segoe UI"/>
              </a:rPr>
              <a:t> </a:t>
            </a:r>
            <a:r>
              <a:rPr sz="2500" spc="-5" dirty="0">
                <a:latin typeface="Segoe UI"/>
                <a:cs typeface="Segoe UI"/>
              </a:rPr>
              <a:t>a</a:t>
            </a:r>
            <a:r>
              <a:rPr sz="2500" spc="1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carer’s</a:t>
            </a:r>
            <a:r>
              <a:rPr sz="2500" spc="30" dirty="0">
                <a:latin typeface="Segoe UI"/>
                <a:cs typeface="Segoe UI"/>
              </a:rPr>
              <a:t> </a:t>
            </a:r>
            <a:r>
              <a:rPr sz="2500" spc="-5" dirty="0">
                <a:latin typeface="Segoe UI"/>
                <a:cs typeface="Segoe UI"/>
              </a:rPr>
              <a:t>needs</a:t>
            </a:r>
            <a:r>
              <a:rPr sz="2500" spc="25" dirty="0">
                <a:latin typeface="Segoe UI"/>
                <a:cs typeface="Segoe UI"/>
              </a:rPr>
              <a:t> </a:t>
            </a:r>
            <a:r>
              <a:rPr sz="2500" spc="-5" dirty="0">
                <a:latin typeface="Segoe UI"/>
                <a:cs typeface="Segoe UI"/>
              </a:rPr>
              <a:t>for</a:t>
            </a:r>
            <a:r>
              <a:rPr sz="2500" spc="5" dirty="0">
                <a:latin typeface="Segoe UI"/>
                <a:cs typeface="Segoe UI"/>
              </a:rPr>
              <a:t> </a:t>
            </a:r>
            <a:r>
              <a:rPr sz="2500" dirty="0">
                <a:latin typeface="Segoe UI"/>
                <a:cs typeface="Segoe UI"/>
              </a:rPr>
              <a:t>support</a:t>
            </a:r>
            <a:r>
              <a:rPr sz="2500" spc="3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section</a:t>
            </a:r>
            <a:r>
              <a:rPr sz="2500" spc="3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10.</a:t>
            </a:r>
            <a:endParaRPr sz="2500" dirty="0">
              <a:latin typeface="Segoe UI"/>
              <a:cs typeface="Segoe UI"/>
            </a:endParaRPr>
          </a:p>
          <a:p>
            <a:pPr marL="355600" marR="648970" indent="-342900" algn="just">
              <a:lnSpc>
                <a:spcPct val="80000"/>
              </a:lnSpc>
              <a:spcBef>
                <a:spcPts val="620"/>
              </a:spcBef>
              <a:buFont typeface="Arial MT"/>
              <a:buChar char="•"/>
              <a:tabLst>
                <a:tab pos="355600" algn="l"/>
              </a:tabLst>
            </a:pPr>
            <a:r>
              <a:rPr sz="2500" b="1" spc="-5" dirty="0">
                <a:solidFill>
                  <a:srgbClr val="00AF50"/>
                </a:solidFill>
                <a:latin typeface="Segoe UI"/>
                <a:cs typeface="Segoe UI"/>
              </a:rPr>
              <a:t>Green </a:t>
            </a:r>
            <a:r>
              <a:rPr sz="2500" b="1" spc="-10" dirty="0">
                <a:solidFill>
                  <a:srgbClr val="00AF50"/>
                </a:solidFill>
                <a:latin typeface="Segoe UI"/>
                <a:cs typeface="Segoe UI"/>
              </a:rPr>
              <a:t>group </a:t>
            </a:r>
            <a:r>
              <a:rPr sz="2500" spc="-5" dirty="0">
                <a:latin typeface="Segoe UI"/>
                <a:cs typeface="Segoe UI"/>
              </a:rPr>
              <a:t>– </a:t>
            </a:r>
            <a:r>
              <a:rPr sz="2500" spc="-10" dirty="0">
                <a:latin typeface="Segoe UI"/>
                <a:cs typeface="Segoe UI"/>
              </a:rPr>
              <a:t>Safeguarding </a:t>
            </a:r>
            <a:r>
              <a:rPr sz="2500" spc="-5" dirty="0">
                <a:latin typeface="Segoe UI"/>
                <a:cs typeface="Segoe UI"/>
              </a:rPr>
              <a:t>adults at </a:t>
            </a:r>
            <a:r>
              <a:rPr sz="2500" spc="-10" dirty="0">
                <a:latin typeface="Segoe UI"/>
                <a:cs typeface="Segoe UI"/>
              </a:rPr>
              <a:t>risk </a:t>
            </a:r>
            <a:r>
              <a:rPr sz="2500" spc="-30" dirty="0">
                <a:latin typeface="Segoe UI"/>
                <a:cs typeface="Segoe UI"/>
              </a:rPr>
              <a:t>of </a:t>
            </a:r>
            <a:r>
              <a:rPr sz="2500" spc="-5" dirty="0">
                <a:latin typeface="Segoe UI"/>
                <a:cs typeface="Segoe UI"/>
              </a:rPr>
              <a:t>abuse or </a:t>
            </a:r>
            <a:r>
              <a:rPr sz="2500" spc="-670" dirty="0">
                <a:latin typeface="Segoe UI"/>
                <a:cs typeface="Segoe UI"/>
              </a:rPr>
              <a:t> </a:t>
            </a:r>
            <a:r>
              <a:rPr sz="2500" spc="-5" dirty="0">
                <a:latin typeface="Segoe UI"/>
                <a:cs typeface="Segoe UI"/>
              </a:rPr>
              <a:t>neglect </a:t>
            </a:r>
            <a:r>
              <a:rPr sz="2500" spc="-15" dirty="0">
                <a:latin typeface="Segoe UI"/>
                <a:cs typeface="Segoe UI"/>
              </a:rPr>
              <a:t>item </a:t>
            </a:r>
            <a:r>
              <a:rPr sz="2500" spc="10" dirty="0">
                <a:latin typeface="Segoe UI"/>
                <a:cs typeface="Segoe UI"/>
              </a:rPr>
              <a:t>enquiry </a:t>
            </a:r>
            <a:r>
              <a:rPr sz="2500" spc="-5" dirty="0">
                <a:latin typeface="Segoe UI"/>
                <a:cs typeface="Segoe UI"/>
              </a:rPr>
              <a:t>by local authority </a:t>
            </a:r>
            <a:r>
              <a:rPr sz="2500" spc="-10" dirty="0">
                <a:latin typeface="Segoe UI"/>
                <a:cs typeface="Segoe UI"/>
              </a:rPr>
              <a:t>section </a:t>
            </a:r>
            <a:r>
              <a:rPr sz="2500" spc="-5" dirty="0">
                <a:latin typeface="Segoe UI"/>
                <a:cs typeface="Segoe UI"/>
              </a:rPr>
              <a:t>42 </a:t>
            </a:r>
            <a:r>
              <a:rPr sz="2500" dirty="0">
                <a:latin typeface="Segoe UI"/>
                <a:cs typeface="Segoe UI"/>
              </a:rPr>
              <a:t>and </a:t>
            </a:r>
            <a:r>
              <a:rPr sz="2500" spc="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safeguarding</a:t>
            </a:r>
            <a:r>
              <a:rPr sz="2500" spc="60" dirty="0">
                <a:latin typeface="Segoe UI"/>
                <a:cs typeface="Segoe UI"/>
              </a:rPr>
              <a:t> </a:t>
            </a:r>
            <a:r>
              <a:rPr sz="2500" spc="-5" dirty="0">
                <a:latin typeface="Segoe UI"/>
                <a:cs typeface="Segoe UI"/>
              </a:rPr>
              <a:t>adult</a:t>
            </a:r>
            <a:r>
              <a:rPr sz="2500" spc="5" dirty="0">
                <a:latin typeface="Segoe UI"/>
                <a:cs typeface="Segoe UI"/>
              </a:rPr>
              <a:t> </a:t>
            </a:r>
            <a:r>
              <a:rPr sz="2500" spc="-20" dirty="0">
                <a:latin typeface="Segoe UI"/>
                <a:cs typeface="Segoe UI"/>
              </a:rPr>
              <a:t>boards</a:t>
            </a:r>
            <a:r>
              <a:rPr sz="2500" spc="3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section</a:t>
            </a:r>
            <a:r>
              <a:rPr sz="2500" spc="1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43.</a:t>
            </a:r>
            <a:endParaRPr sz="2500" dirty="0">
              <a:latin typeface="Segoe UI"/>
              <a:cs typeface="Segoe UI"/>
            </a:endParaRPr>
          </a:p>
          <a:p>
            <a:pPr marL="355600" marR="883285" indent="-342900" algn="just">
              <a:lnSpc>
                <a:spcPts val="2400"/>
              </a:lnSpc>
              <a:spcBef>
                <a:spcPts val="580"/>
              </a:spcBef>
              <a:buFont typeface="Arial MT"/>
              <a:buChar char="•"/>
              <a:tabLst>
                <a:tab pos="355600" algn="l"/>
              </a:tabLst>
            </a:pPr>
            <a:r>
              <a:rPr sz="2500" b="1" spc="-10" dirty="0">
                <a:solidFill>
                  <a:srgbClr val="6F2F9F"/>
                </a:solidFill>
                <a:latin typeface="Segoe UI"/>
                <a:cs typeface="Segoe UI"/>
              </a:rPr>
              <a:t>Purple group </a:t>
            </a:r>
            <a:r>
              <a:rPr sz="2500" spc="-5" dirty="0">
                <a:latin typeface="Segoe UI"/>
                <a:cs typeface="Segoe UI"/>
              </a:rPr>
              <a:t>– Independent advocacy </a:t>
            </a:r>
            <a:r>
              <a:rPr sz="2500" dirty="0">
                <a:latin typeface="Segoe UI"/>
                <a:cs typeface="Segoe UI"/>
              </a:rPr>
              <a:t>support </a:t>
            </a:r>
            <a:r>
              <a:rPr sz="2500" spc="-15" dirty="0">
                <a:latin typeface="Segoe UI"/>
                <a:cs typeface="Segoe UI"/>
              </a:rPr>
              <a:t>item </a:t>
            </a:r>
            <a:r>
              <a:rPr sz="2500" spc="-670" dirty="0">
                <a:latin typeface="Segoe UI"/>
                <a:cs typeface="Segoe UI"/>
              </a:rPr>
              <a:t> </a:t>
            </a:r>
            <a:r>
              <a:rPr sz="2500" spc="-5" dirty="0">
                <a:latin typeface="Segoe UI"/>
                <a:cs typeface="Segoe UI"/>
              </a:rPr>
              <a:t>involvement</a:t>
            </a:r>
            <a:r>
              <a:rPr sz="2500" dirty="0">
                <a:latin typeface="Segoe UI"/>
                <a:cs typeface="Segoe UI"/>
              </a:rPr>
              <a:t> </a:t>
            </a:r>
            <a:r>
              <a:rPr sz="2500" spc="-5" dirty="0">
                <a:latin typeface="Segoe UI"/>
                <a:cs typeface="Segoe UI"/>
              </a:rPr>
              <a:t>in assessments</a:t>
            </a:r>
            <a:r>
              <a:rPr sz="2500" spc="45" dirty="0">
                <a:latin typeface="Segoe UI"/>
                <a:cs typeface="Segoe UI"/>
              </a:rPr>
              <a:t> </a:t>
            </a:r>
            <a:r>
              <a:rPr sz="2500" spc="-5" dirty="0">
                <a:latin typeface="Segoe UI"/>
                <a:cs typeface="Segoe UI"/>
              </a:rPr>
              <a:t>plans</a:t>
            </a:r>
            <a:r>
              <a:rPr sz="2500" spc="10" dirty="0">
                <a:latin typeface="Segoe UI"/>
                <a:cs typeface="Segoe UI"/>
              </a:rPr>
              <a:t> </a:t>
            </a:r>
            <a:r>
              <a:rPr sz="2500" spc="-15" dirty="0">
                <a:latin typeface="Segoe UI"/>
                <a:cs typeface="Segoe UI"/>
              </a:rPr>
              <a:t>etc.</a:t>
            </a:r>
            <a:r>
              <a:rPr sz="2500" spc="15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section</a:t>
            </a:r>
            <a:r>
              <a:rPr sz="2500" spc="10" dirty="0">
                <a:latin typeface="Segoe UI"/>
                <a:cs typeface="Segoe UI"/>
              </a:rPr>
              <a:t> </a:t>
            </a:r>
            <a:r>
              <a:rPr sz="2500" spc="-10" dirty="0">
                <a:latin typeface="Segoe UI"/>
                <a:cs typeface="Segoe UI"/>
              </a:rPr>
              <a:t>67.</a:t>
            </a:r>
            <a:endParaRPr sz="25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97D76-3327-EE93-12CB-117E6838D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11962"/>
            <a:ext cx="6848449" cy="1231106"/>
          </a:xfrm>
        </p:spPr>
        <p:txBody>
          <a:bodyPr/>
          <a:lstStyle/>
          <a:p>
            <a:r>
              <a:rPr lang="en-GB" dirty="0"/>
              <a:t>Continuous Induction : Non-Academic Misconduct</a:t>
            </a:r>
          </a:p>
        </p:txBody>
      </p:sp>
      <p:pic>
        <p:nvPicPr>
          <p:cNvPr id="1026" name="Picture 10">
            <a:extLst>
              <a:ext uri="{FF2B5EF4-FFF2-40B4-BE49-F238E27FC236}">
                <a16:creationId xmlns:a16="http://schemas.microsoft.com/office/drawing/2014/main" id="{F65F7A45-BAFB-6860-8A3E-7C0C0AAD0B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" y="1443068"/>
            <a:ext cx="9115813" cy="5414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63054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60597" y="262254"/>
            <a:ext cx="261937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Questions?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57200" y="1124711"/>
            <a:ext cx="8229600" cy="4392167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88408" y="908303"/>
            <a:ext cx="3959351" cy="381609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96240" y="908303"/>
            <a:ext cx="4175759" cy="4032504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66694" y="36067"/>
            <a:ext cx="261302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20" dirty="0"/>
              <a:t>References</a:t>
            </a:r>
          </a:p>
        </p:txBody>
      </p:sp>
      <p:sp>
        <p:nvSpPr>
          <p:cNvPr id="3" name="object 3"/>
          <p:cNvSpPr/>
          <p:nvPr/>
        </p:nvSpPr>
        <p:spPr>
          <a:xfrm>
            <a:off x="4394834" y="1169288"/>
            <a:ext cx="66040" cy="17145"/>
          </a:xfrm>
          <a:custGeom>
            <a:avLst/>
            <a:gdLst/>
            <a:ahLst/>
            <a:cxnLst/>
            <a:rect l="l" t="t" r="r" b="b"/>
            <a:pathLst>
              <a:path w="66039" h="17144">
                <a:moveTo>
                  <a:pt x="65532" y="0"/>
                </a:moveTo>
                <a:lnTo>
                  <a:pt x="0" y="0"/>
                </a:lnTo>
                <a:lnTo>
                  <a:pt x="0" y="16763"/>
                </a:lnTo>
                <a:lnTo>
                  <a:pt x="65532" y="16763"/>
                </a:lnTo>
                <a:lnTo>
                  <a:pt x="65532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232867" y="873378"/>
            <a:ext cx="8636635" cy="50114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0" indent="-342900" algn="just">
              <a:lnSpc>
                <a:spcPct val="100000"/>
              </a:lnSpc>
              <a:spcBef>
                <a:spcPts val="105"/>
              </a:spcBef>
              <a:buClr>
                <a:srgbClr val="000000"/>
              </a:buClr>
              <a:buChar char="•"/>
              <a:tabLst>
                <a:tab pos="381000" algn="l"/>
              </a:tabLst>
            </a:pP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2"/>
              </a:rPr>
              <a:t>Care</a:t>
            </a:r>
            <a:r>
              <a:rPr sz="2000" u="heavy" spc="-1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2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2"/>
              </a:rPr>
              <a:t>Act 2014</a:t>
            </a:r>
            <a:r>
              <a:rPr sz="2000" u="heavy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2"/>
              </a:rPr>
              <a:t> </a:t>
            </a:r>
            <a:r>
              <a:rPr sz="2000" u="heavy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2"/>
              </a:rPr>
              <a:t>(legislation.gov.uk)</a:t>
            </a:r>
            <a:r>
              <a:rPr sz="2000" spc="-25" dirty="0">
                <a:solidFill>
                  <a:srgbClr val="0000FF"/>
                </a:solidFill>
                <a:latin typeface="Arial MT"/>
                <a:cs typeface="Arial MT"/>
                <a:hlinkClick r:id="rId2"/>
              </a:rPr>
              <a:t> </a:t>
            </a:r>
            <a:r>
              <a:rPr sz="2000" dirty="0">
                <a:latin typeface="Arial MT"/>
                <a:cs typeface="Arial MT"/>
              </a:rPr>
              <a:t>(Access</a:t>
            </a:r>
            <a:r>
              <a:rPr sz="2000" spc="-1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August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2022)</a:t>
            </a:r>
            <a:endParaRPr sz="2000">
              <a:latin typeface="Arial MT"/>
              <a:cs typeface="Arial MT"/>
            </a:endParaRPr>
          </a:p>
          <a:p>
            <a:pPr marL="381000" marR="68580" indent="-342900" algn="just">
              <a:lnSpc>
                <a:spcPts val="1920"/>
              </a:lnSpc>
              <a:spcBef>
                <a:spcPts val="459"/>
              </a:spcBef>
              <a:buChar char="•"/>
              <a:tabLst>
                <a:tab pos="381000" algn="l"/>
              </a:tabLst>
            </a:pPr>
            <a:r>
              <a:rPr sz="2000" dirty="0">
                <a:latin typeface="Arial MT"/>
                <a:cs typeface="Arial MT"/>
              </a:rPr>
              <a:t>Chambers,</a:t>
            </a:r>
            <a:r>
              <a:rPr sz="2000" spc="-5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D.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,</a:t>
            </a:r>
            <a:r>
              <a:rPr sz="2000" spc="-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Cantrell,</a:t>
            </a:r>
            <a:r>
              <a:rPr sz="2000" spc="-14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A.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Booth,</a:t>
            </a:r>
            <a:r>
              <a:rPr sz="2000" spc="-13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A. </a:t>
            </a:r>
            <a:r>
              <a:rPr sz="2000" dirty="0">
                <a:latin typeface="Arial MT"/>
                <a:cs typeface="Arial MT"/>
              </a:rPr>
              <a:t>(2021)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Rapid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evidence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review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: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challenges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to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implementing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digital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data-driven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technologies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health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social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care.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Report.</a:t>
            </a:r>
            <a:r>
              <a:rPr sz="2000" spc="-8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The University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of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Sheffield </a:t>
            </a:r>
            <a:r>
              <a:rPr sz="2000" dirty="0">
                <a:latin typeface="Arial MT"/>
                <a:cs typeface="Arial MT"/>
              </a:rPr>
              <a:t>,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spc="-5" dirty="0">
                <a:latin typeface="Arial MT"/>
                <a:cs typeface="Arial MT"/>
              </a:rPr>
              <a:t>Sheffield.</a:t>
            </a:r>
            <a:endParaRPr sz="2000">
              <a:latin typeface="Arial MT"/>
              <a:cs typeface="Arial MT"/>
            </a:endParaRPr>
          </a:p>
          <a:p>
            <a:pPr marL="381000" marR="721360" indent="-342900">
              <a:lnSpc>
                <a:spcPct val="80000"/>
              </a:lnSpc>
              <a:spcBef>
                <a:spcPts val="500"/>
              </a:spcBef>
              <a:buChar char="•"/>
              <a:tabLst>
                <a:tab pos="380365" algn="l"/>
                <a:tab pos="381000" algn="l"/>
              </a:tabLst>
            </a:pPr>
            <a:r>
              <a:rPr sz="2000" spc="-20" dirty="0">
                <a:latin typeface="Arial MT"/>
                <a:cs typeface="Arial MT"/>
              </a:rPr>
              <a:t>Glasby, </a:t>
            </a:r>
            <a:r>
              <a:rPr sz="2000" dirty="0">
                <a:latin typeface="Arial MT"/>
                <a:cs typeface="Arial MT"/>
              </a:rPr>
              <a:t>J. (2017) Understanding health and social care </a:t>
            </a:r>
            <a:r>
              <a:rPr sz="2000" spc="15" dirty="0">
                <a:latin typeface="Arial MT"/>
                <a:cs typeface="Arial MT"/>
              </a:rPr>
              <a:t>(3</a:t>
            </a:r>
            <a:r>
              <a:rPr sz="1950" spc="22" baseline="25641" dirty="0">
                <a:latin typeface="Arial MT"/>
                <a:cs typeface="Arial MT"/>
              </a:rPr>
              <a:t>rd </a:t>
            </a:r>
            <a:r>
              <a:rPr sz="2000" dirty="0">
                <a:latin typeface="Arial MT"/>
                <a:cs typeface="Arial MT"/>
              </a:rPr>
              <a:t>edition) </a:t>
            </a:r>
            <a:r>
              <a:rPr sz="2000" spc="-5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Bristol:</a:t>
            </a:r>
            <a:r>
              <a:rPr sz="2000" spc="-6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The Policy Press.</a:t>
            </a:r>
            <a:endParaRPr sz="2000">
              <a:latin typeface="Arial MT"/>
              <a:cs typeface="Arial MT"/>
            </a:endParaRPr>
          </a:p>
          <a:p>
            <a:pPr marL="381000" marR="433070" indent="-342900">
              <a:lnSpc>
                <a:spcPct val="80100"/>
              </a:lnSpc>
              <a:spcBef>
                <a:spcPts val="475"/>
              </a:spcBef>
              <a:buChar char="•"/>
              <a:tabLst>
                <a:tab pos="380365" algn="l"/>
                <a:tab pos="381000" algn="l"/>
              </a:tabLst>
            </a:pPr>
            <a:r>
              <a:rPr sz="2000" spc="-20" dirty="0">
                <a:latin typeface="Arial MT"/>
                <a:cs typeface="Arial MT"/>
              </a:rPr>
              <a:t>Glasby, </a:t>
            </a:r>
            <a:r>
              <a:rPr sz="2000" dirty="0">
                <a:latin typeface="Arial MT"/>
                <a:cs typeface="Arial MT"/>
              </a:rPr>
              <a:t>J. &amp; Dickinson, H. (2014) Partnership working in health and 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social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care: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what</a:t>
            </a:r>
            <a:r>
              <a:rPr sz="2000" spc="-3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is</a:t>
            </a:r>
            <a:r>
              <a:rPr sz="2000" spc="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integrated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care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how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can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we</a:t>
            </a:r>
            <a:r>
              <a:rPr sz="2000" spc="-1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deliver </a:t>
            </a:r>
            <a:r>
              <a:rPr sz="2000" spc="-5" dirty="0">
                <a:latin typeface="Arial MT"/>
                <a:cs typeface="Arial MT"/>
              </a:rPr>
              <a:t>it?</a:t>
            </a:r>
            <a:r>
              <a:rPr sz="2000" dirty="0">
                <a:latin typeface="Arial MT"/>
                <a:cs typeface="Arial MT"/>
              </a:rPr>
              <a:t> Bristol: </a:t>
            </a:r>
            <a:r>
              <a:rPr sz="2000" spc="-5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The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Policy Press.</a:t>
            </a:r>
            <a:endParaRPr sz="2000">
              <a:latin typeface="Arial MT"/>
              <a:cs typeface="Arial MT"/>
            </a:endParaRPr>
          </a:p>
          <a:p>
            <a:pPr marL="381000" indent="-342900">
              <a:lnSpc>
                <a:spcPct val="100000"/>
              </a:lnSpc>
              <a:buChar char="•"/>
              <a:tabLst>
                <a:tab pos="380365" algn="l"/>
                <a:tab pos="381000" algn="l"/>
              </a:tabLst>
            </a:pPr>
            <a:r>
              <a:rPr sz="2000" u="heavy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3"/>
              </a:rPr>
              <a:t>Healthcare</a:t>
            </a:r>
            <a:r>
              <a:rPr sz="2000" u="heavy" spc="-40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3"/>
              </a:rPr>
              <a:t> </a:t>
            </a:r>
            <a:r>
              <a:rPr sz="2000" u="heavy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3"/>
              </a:rPr>
              <a:t>UK</a:t>
            </a:r>
            <a:r>
              <a:rPr sz="2000" u="heavy" spc="5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3"/>
              </a:rPr>
              <a:t> </a:t>
            </a:r>
            <a:r>
              <a:rPr sz="2000" u="heavy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3"/>
              </a:rPr>
              <a:t>-</a:t>
            </a:r>
            <a:r>
              <a:rPr sz="2000" u="heavy" spc="-15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3"/>
              </a:rPr>
              <a:t> </a:t>
            </a:r>
            <a:r>
              <a:rPr sz="2000" u="heavy" spc="-30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3"/>
              </a:rPr>
              <a:t>GOV.UK</a:t>
            </a:r>
            <a:r>
              <a:rPr sz="2000" u="heavy" spc="-10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3"/>
              </a:rPr>
              <a:t> </a:t>
            </a:r>
            <a:r>
              <a:rPr sz="2000" u="heavy" spc="-20" dirty="0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3"/>
              </a:rPr>
              <a:t>(www.gov.uk)</a:t>
            </a:r>
            <a:r>
              <a:rPr sz="2000" spc="-85" dirty="0">
                <a:latin typeface="Arial MT"/>
                <a:cs typeface="Arial MT"/>
                <a:hlinkClick r:id="rId3"/>
              </a:rPr>
              <a:t> </a:t>
            </a:r>
            <a:r>
              <a:rPr sz="2000" dirty="0">
                <a:latin typeface="Arial MT"/>
                <a:cs typeface="Arial MT"/>
              </a:rPr>
              <a:t>(Access</a:t>
            </a:r>
            <a:r>
              <a:rPr sz="2000" spc="-1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August</a:t>
            </a:r>
            <a:r>
              <a:rPr sz="2000" spc="-3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2022).</a:t>
            </a:r>
            <a:endParaRPr sz="2000">
              <a:latin typeface="Arial MT"/>
              <a:cs typeface="Arial MT"/>
            </a:endParaRPr>
          </a:p>
          <a:p>
            <a:pPr marL="381000" indent="-342900">
              <a:lnSpc>
                <a:spcPts val="2160"/>
              </a:lnSpc>
              <a:buChar char="•"/>
              <a:tabLst>
                <a:tab pos="380365" algn="l"/>
                <a:tab pos="381000" algn="l"/>
                <a:tab pos="5760085" algn="l"/>
              </a:tabLst>
            </a:pPr>
            <a:r>
              <a:rPr sz="2000" dirty="0">
                <a:latin typeface="Arial MT"/>
                <a:cs typeface="Arial MT"/>
              </a:rPr>
              <a:t>Maclean,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S. (2015)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Social</a:t>
            </a:r>
            <a:r>
              <a:rPr sz="2000" spc="10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Work</a:t>
            </a:r>
            <a:r>
              <a:rPr sz="2000" spc="-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Theory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Cards.	Kirwin</a:t>
            </a:r>
            <a:r>
              <a:rPr sz="2000" spc="-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Maclean</a:t>
            </a:r>
            <a:endParaRPr sz="2000">
              <a:latin typeface="Arial MT"/>
              <a:cs typeface="Arial MT"/>
            </a:endParaRPr>
          </a:p>
          <a:p>
            <a:pPr marL="381000">
              <a:lnSpc>
                <a:spcPts val="2160"/>
              </a:lnSpc>
            </a:pPr>
            <a:r>
              <a:rPr sz="2000" dirty="0">
                <a:latin typeface="Arial MT"/>
                <a:cs typeface="Arial MT"/>
              </a:rPr>
              <a:t>Associates</a:t>
            </a:r>
            <a:r>
              <a:rPr sz="2000" spc="-55" dirty="0">
                <a:latin typeface="Arial MT"/>
                <a:cs typeface="Arial MT"/>
              </a:rPr>
              <a:t> </a:t>
            </a:r>
            <a:r>
              <a:rPr sz="2000" spc="-35" dirty="0">
                <a:latin typeface="Arial MT"/>
                <a:cs typeface="Arial MT"/>
              </a:rPr>
              <a:t>LTD: </a:t>
            </a:r>
            <a:r>
              <a:rPr sz="2000" dirty="0">
                <a:latin typeface="Arial MT"/>
                <a:cs typeface="Arial MT"/>
              </a:rPr>
              <a:t>Lichfield.</a:t>
            </a:r>
            <a:endParaRPr sz="2000">
              <a:latin typeface="Arial MT"/>
              <a:cs typeface="Arial MT"/>
            </a:endParaRPr>
          </a:p>
          <a:p>
            <a:pPr marL="381000" marR="30480" indent="-342900">
              <a:lnSpc>
                <a:spcPct val="80000"/>
              </a:lnSpc>
              <a:spcBef>
                <a:spcPts val="484"/>
              </a:spcBef>
              <a:buClr>
                <a:srgbClr val="000000"/>
              </a:buClr>
              <a:buChar char="•"/>
              <a:tabLst>
                <a:tab pos="380365" algn="l"/>
                <a:tab pos="381000" algn="l"/>
              </a:tabLst>
            </a:pP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Legislation</a:t>
            </a:r>
            <a:r>
              <a:rPr sz="2000" u="heavy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in</a:t>
            </a:r>
            <a:r>
              <a:rPr sz="2000" u="heavy" spc="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health</a:t>
            </a:r>
            <a:r>
              <a:rPr sz="2000" u="heavy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and</a:t>
            </a:r>
            <a:r>
              <a:rPr sz="2000" u="heavy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social</a:t>
            </a:r>
            <a:r>
              <a:rPr sz="2000" u="heavy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care</a:t>
            </a:r>
            <a:r>
              <a:rPr sz="2000" u="heavy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–</a:t>
            </a:r>
            <a:r>
              <a:rPr sz="2000" u="heavy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DSDWEB:</a:t>
            </a:r>
            <a:r>
              <a:rPr sz="2000" u="heavy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FREE STUDY</a:t>
            </a:r>
            <a:r>
              <a:rPr sz="2000" u="heavy" spc="-3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GUIDES </a:t>
            </a:r>
            <a:r>
              <a:rPr sz="2000" spc="-545" dirty="0">
                <a:solidFill>
                  <a:srgbClr val="0000FF"/>
                </a:solidFill>
                <a:latin typeface="Arial MT"/>
                <a:cs typeface="Arial MT"/>
                <a:hlinkClick r:id="rId4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FOR</a:t>
            </a:r>
            <a:r>
              <a:rPr sz="2000" u="heavy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CARE </a:t>
            </a:r>
            <a:r>
              <a:rPr sz="2000" u="heavy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4"/>
              </a:rPr>
              <a:t>QUALIFICATIONS</a:t>
            </a:r>
            <a:r>
              <a:rPr sz="2000" spc="-10" dirty="0">
                <a:latin typeface="Arial MT"/>
                <a:cs typeface="Arial MT"/>
                <a:hlinkClick r:id="rId4"/>
              </a:rPr>
              <a:t>(Access</a:t>
            </a:r>
            <a:r>
              <a:rPr sz="2000" spc="-160" dirty="0">
                <a:latin typeface="Arial MT"/>
                <a:cs typeface="Arial MT"/>
                <a:hlinkClick r:id="rId4"/>
              </a:rPr>
              <a:t> </a:t>
            </a:r>
            <a:r>
              <a:rPr sz="2000" dirty="0">
                <a:latin typeface="Arial MT"/>
                <a:cs typeface="Arial MT"/>
                <a:hlinkClick r:id="rId4"/>
              </a:rPr>
              <a:t>August</a:t>
            </a:r>
            <a:r>
              <a:rPr sz="2000" spc="-30" dirty="0">
                <a:latin typeface="Arial MT"/>
                <a:cs typeface="Arial MT"/>
                <a:hlinkClick r:id="rId4"/>
              </a:rPr>
              <a:t> </a:t>
            </a:r>
            <a:r>
              <a:rPr sz="2000" dirty="0">
                <a:latin typeface="Arial MT"/>
                <a:cs typeface="Arial MT"/>
                <a:hlinkClick r:id="rId4"/>
              </a:rPr>
              <a:t>2022).</a:t>
            </a:r>
            <a:endParaRPr sz="2000">
              <a:latin typeface="Arial MT"/>
              <a:cs typeface="Arial MT"/>
            </a:endParaRPr>
          </a:p>
          <a:p>
            <a:pPr marL="381000" marR="1310005" indent="-342900">
              <a:lnSpc>
                <a:spcPct val="80000"/>
              </a:lnSpc>
              <a:spcBef>
                <a:spcPts val="480"/>
              </a:spcBef>
              <a:buChar char="•"/>
              <a:tabLst>
                <a:tab pos="380365" algn="l"/>
                <a:tab pos="381000" algn="l"/>
              </a:tabLst>
            </a:pP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What</a:t>
            </a:r>
            <a:r>
              <a:rPr sz="2000" u="heavy" spc="-3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is</a:t>
            </a:r>
            <a:r>
              <a:rPr sz="2000" u="heavy" spc="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the</a:t>
            </a:r>
            <a:r>
              <a:rPr sz="2000" u="heavy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 </a:t>
            </a:r>
            <a:r>
              <a:rPr sz="2000" u="heavy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Difference</a:t>
            </a:r>
            <a:r>
              <a:rPr sz="2000" u="heavy" spc="-3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between</a:t>
            </a:r>
            <a:r>
              <a:rPr sz="2000" u="heavy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Healthcare</a:t>
            </a:r>
            <a:r>
              <a:rPr sz="2000" u="heavy" spc="-3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and</a:t>
            </a:r>
            <a:r>
              <a:rPr sz="2000" u="heavy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Social</a:t>
            </a:r>
            <a:r>
              <a:rPr sz="2000" u="heavy" spc="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care? - </a:t>
            </a:r>
            <a:r>
              <a:rPr sz="2000" spc="-545" dirty="0">
                <a:solidFill>
                  <a:srgbClr val="0000FF"/>
                </a:solidFill>
                <a:latin typeface="Arial MT"/>
                <a:cs typeface="Arial MT"/>
                <a:hlinkClick r:id="rId5"/>
              </a:rPr>
              <a:t> </a:t>
            </a:r>
            <a:r>
              <a:rPr sz="2000" u="heavy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St.Patrick's</a:t>
            </a:r>
            <a:r>
              <a:rPr sz="2000" u="heavy" spc="-25" dirty="0"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 </a:t>
            </a:r>
            <a:r>
              <a:rPr sz="2000" u="heavy" spc="-5" dirty="0">
                <a:uFill>
                  <a:solidFill>
                    <a:srgbClr val="0000FF"/>
                  </a:solidFill>
                </a:uFill>
                <a:latin typeface="Arial MT"/>
                <a:cs typeface="Arial MT"/>
                <a:hlinkClick r:id="rId5"/>
              </a:rPr>
              <a:t>(st-patricks.ac.uk)</a:t>
            </a:r>
            <a:r>
              <a:rPr sz="2000" spc="-45" dirty="0">
                <a:latin typeface="Arial MT"/>
                <a:cs typeface="Arial MT"/>
                <a:hlinkClick r:id="rId5"/>
              </a:rPr>
              <a:t> </a:t>
            </a:r>
            <a:r>
              <a:rPr sz="2000" dirty="0">
                <a:latin typeface="Arial MT"/>
                <a:cs typeface="Arial MT"/>
                <a:hlinkClick r:id="rId5"/>
              </a:rPr>
              <a:t>(Accessed</a:t>
            </a:r>
            <a:r>
              <a:rPr sz="2000" spc="-160" dirty="0">
                <a:latin typeface="Arial MT"/>
                <a:cs typeface="Arial MT"/>
                <a:hlinkClick r:id="rId5"/>
              </a:rPr>
              <a:t> </a:t>
            </a:r>
            <a:r>
              <a:rPr sz="2000" dirty="0">
                <a:latin typeface="Arial MT"/>
                <a:cs typeface="Arial MT"/>
                <a:hlinkClick r:id="rId5"/>
              </a:rPr>
              <a:t>August</a:t>
            </a:r>
            <a:r>
              <a:rPr sz="2000" spc="-20" dirty="0">
                <a:latin typeface="Arial MT"/>
                <a:cs typeface="Arial MT"/>
                <a:hlinkClick r:id="rId5"/>
              </a:rPr>
              <a:t> </a:t>
            </a:r>
            <a:r>
              <a:rPr sz="2000" dirty="0">
                <a:latin typeface="Arial MT"/>
                <a:cs typeface="Arial MT"/>
                <a:hlinkClick r:id="rId5"/>
              </a:rPr>
              <a:t>2022).</a:t>
            </a:r>
            <a:endParaRPr sz="2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050">
              <a:latin typeface="Arial MT"/>
              <a:cs typeface="Arial MT"/>
            </a:endParaRPr>
          </a:p>
          <a:p>
            <a:pPr marL="38100">
              <a:lnSpc>
                <a:spcPct val="100000"/>
              </a:lnSpc>
              <a:spcBef>
                <a:spcPts val="5"/>
              </a:spcBef>
            </a:pPr>
            <a:r>
              <a:rPr sz="1900" spc="-5" dirty="0">
                <a:latin typeface="Arial MT"/>
                <a:cs typeface="Arial MT"/>
              </a:rPr>
              <a:t>•</a:t>
            </a:r>
            <a:endParaRPr sz="19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</TotalTime>
  <Words>1869</Words>
  <Application>Microsoft Office PowerPoint</Application>
  <PresentationFormat>On-screen Show (4:3)</PresentationFormat>
  <Paragraphs>140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 MT</vt:lpstr>
      <vt:lpstr>Arial</vt:lpstr>
      <vt:lpstr>Calibri</vt:lpstr>
      <vt:lpstr>Segoe UI</vt:lpstr>
      <vt:lpstr>Times New Roman</vt:lpstr>
      <vt:lpstr>Office Theme</vt:lpstr>
      <vt:lpstr>Module LCHS4003  Introduction to Health and Social Care</vt:lpstr>
      <vt:lpstr>PowerPoint Presentation</vt:lpstr>
      <vt:lpstr>Today we will…</vt:lpstr>
      <vt:lpstr>Aims and Objectives of the session</vt:lpstr>
      <vt:lpstr>Assessment Tasks</vt:lpstr>
      <vt:lpstr>Assignment Component 1-Portfolio Contents</vt:lpstr>
      <vt:lpstr>What is health care?</vt:lpstr>
      <vt:lpstr>PowerPoint Presentation</vt:lpstr>
      <vt:lpstr>What is social care?</vt:lpstr>
      <vt:lpstr>PowerPoint Presentation</vt:lpstr>
      <vt:lpstr>Parts of the UK</vt:lpstr>
      <vt:lpstr>Types of health and social care</vt:lpstr>
      <vt:lpstr>Primary Care Provision</vt:lpstr>
      <vt:lpstr>National Developments  for Integrate Social Care</vt:lpstr>
      <vt:lpstr>PowerPoint Presentation</vt:lpstr>
      <vt:lpstr>(572) Medical and Social Models of  Disability – YouTube</vt:lpstr>
      <vt:lpstr>The Medical Model of Health Care</vt:lpstr>
      <vt:lpstr>The Social Model of Social Care</vt:lpstr>
      <vt:lpstr>PowerPoint Presentation</vt:lpstr>
      <vt:lpstr>Key legislation relating to  Health and social care</vt:lpstr>
      <vt:lpstr>Legislation relating to Health  and Social Care</vt:lpstr>
      <vt:lpstr>Activity in Groups</vt:lpstr>
      <vt:lpstr>The Care Act 2014</vt:lpstr>
      <vt:lpstr>Sections per Group</vt:lpstr>
      <vt:lpstr>Continuous Induction : Non-Academic Misconduct</vt:lpstr>
      <vt:lpstr>Questions?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Effective Team Working &amp; Communications (BMSW 4002)  Week 4  Group Decision Making  Dr Azora Hurd a.hurd@uwtsd.ac.uk</dc:title>
  <dc:creator>Azora Hurd</dc:creator>
  <cp:lastModifiedBy>Muhammad Aliyu</cp:lastModifiedBy>
  <cp:revision>14</cp:revision>
  <dcterms:created xsi:type="dcterms:W3CDTF">2022-09-27T13:09:53Z</dcterms:created>
  <dcterms:modified xsi:type="dcterms:W3CDTF">2025-06-07T10:23:13Z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2022-09-22T00:00:00Z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2022-09-27T00:00:00Z</vt:filetime>
  </property>
</Properties>
</file>