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6"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3B0C7A-CA39-40FD-BD8D-991322A52692}" v="4" dt="2023-05-23T11:45:27.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1" d="100"/>
          <a:sy n="61" d="100"/>
        </p:scale>
        <p:origin x="97"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ian Thomas" userId="afb2ebf5b63baf0f" providerId="LiveId" clId="{8A3B0C7A-CA39-40FD-BD8D-991322A52692}"/>
    <pc:docChg chg="custSel modSld">
      <pc:chgData name="Damian Thomas" userId="afb2ebf5b63baf0f" providerId="LiveId" clId="{8A3B0C7A-CA39-40FD-BD8D-991322A52692}" dt="2023-05-23T12:00:30.539" v="1124" actId="27636"/>
      <pc:docMkLst>
        <pc:docMk/>
      </pc:docMkLst>
      <pc:sldChg chg="modSp mod">
        <pc:chgData name="Damian Thomas" userId="afb2ebf5b63baf0f" providerId="LiveId" clId="{8A3B0C7A-CA39-40FD-BD8D-991322A52692}" dt="2023-05-23T11:37:50.583" v="535" actId="255"/>
        <pc:sldMkLst>
          <pc:docMk/>
          <pc:sldMk cId="833437907" sldId="267"/>
        </pc:sldMkLst>
        <pc:spChg chg="mod">
          <ac:chgData name="Damian Thomas" userId="afb2ebf5b63baf0f" providerId="LiveId" clId="{8A3B0C7A-CA39-40FD-BD8D-991322A52692}" dt="2023-05-23T11:37:50.583" v="535" actId="255"/>
          <ac:spMkLst>
            <pc:docMk/>
            <pc:sldMk cId="833437907" sldId="267"/>
            <ac:spMk id="3" creationId="{77C64303-8EE4-A2F5-3A64-B9EA49FE9FF3}"/>
          </ac:spMkLst>
        </pc:spChg>
      </pc:sldChg>
      <pc:sldChg chg="addSp delSp modSp mod">
        <pc:chgData name="Damian Thomas" userId="afb2ebf5b63baf0f" providerId="LiveId" clId="{8A3B0C7A-CA39-40FD-BD8D-991322A52692}" dt="2023-05-23T11:46:22.030" v="570" actId="27636"/>
        <pc:sldMkLst>
          <pc:docMk/>
          <pc:sldMk cId="4169296326" sldId="274"/>
        </pc:sldMkLst>
        <pc:spChg chg="add del mod">
          <ac:chgData name="Damian Thomas" userId="afb2ebf5b63baf0f" providerId="LiveId" clId="{8A3B0C7A-CA39-40FD-BD8D-991322A52692}" dt="2023-05-23T11:46:22.030" v="570" actId="27636"/>
          <ac:spMkLst>
            <pc:docMk/>
            <pc:sldMk cId="4169296326" sldId="274"/>
            <ac:spMk id="3" creationId="{BAB7E235-B178-980C-B717-4A4BB6CD801C}"/>
          </ac:spMkLst>
        </pc:spChg>
        <pc:spChg chg="add del mod">
          <ac:chgData name="Damian Thomas" userId="afb2ebf5b63baf0f" providerId="LiveId" clId="{8A3B0C7A-CA39-40FD-BD8D-991322A52692}" dt="2023-05-23T11:44:45.211" v="557"/>
          <ac:spMkLst>
            <pc:docMk/>
            <pc:sldMk cId="4169296326" sldId="274"/>
            <ac:spMk id="4" creationId="{3C951996-5774-68F5-9243-178C2C4AC196}"/>
          </ac:spMkLst>
        </pc:spChg>
      </pc:sldChg>
      <pc:sldChg chg="addSp delSp modSp mod">
        <pc:chgData name="Damian Thomas" userId="afb2ebf5b63baf0f" providerId="LiveId" clId="{8A3B0C7A-CA39-40FD-BD8D-991322A52692}" dt="2023-05-23T11:46:51.703" v="574" actId="20577"/>
        <pc:sldMkLst>
          <pc:docMk/>
          <pc:sldMk cId="201860867" sldId="275"/>
        </pc:sldMkLst>
        <pc:spChg chg="add del mod">
          <ac:chgData name="Damian Thomas" userId="afb2ebf5b63baf0f" providerId="LiveId" clId="{8A3B0C7A-CA39-40FD-BD8D-991322A52692}" dt="2023-05-23T11:46:51.703" v="574" actId="20577"/>
          <ac:spMkLst>
            <pc:docMk/>
            <pc:sldMk cId="201860867" sldId="275"/>
            <ac:spMk id="3" creationId="{62E4E7AA-23C7-4DE8-BEA4-70083B6CB5D1}"/>
          </ac:spMkLst>
        </pc:spChg>
        <pc:spChg chg="add del mod">
          <ac:chgData name="Damian Thomas" userId="afb2ebf5b63baf0f" providerId="LiveId" clId="{8A3B0C7A-CA39-40FD-BD8D-991322A52692}" dt="2023-05-23T11:45:27.464" v="561"/>
          <ac:spMkLst>
            <pc:docMk/>
            <pc:sldMk cId="201860867" sldId="275"/>
            <ac:spMk id="4" creationId="{BB3F4EEE-B76C-4334-12BC-81657E3D32B0}"/>
          </ac:spMkLst>
        </pc:spChg>
      </pc:sldChg>
      <pc:sldChg chg="modSp mod">
        <pc:chgData name="Damian Thomas" userId="afb2ebf5b63baf0f" providerId="LiveId" clId="{8A3B0C7A-CA39-40FD-BD8D-991322A52692}" dt="2023-05-23T12:00:30.539" v="1124" actId="27636"/>
        <pc:sldMkLst>
          <pc:docMk/>
          <pc:sldMk cId="383165984" sldId="276"/>
        </pc:sldMkLst>
        <pc:spChg chg="mod">
          <ac:chgData name="Damian Thomas" userId="afb2ebf5b63baf0f" providerId="LiveId" clId="{8A3B0C7A-CA39-40FD-BD8D-991322A52692}" dt="2023-05-23T11:41:54.429" v="555" actId="20577"/>
          <ac:spMkLst>
            <pc:docMk/>
            <pc:sldMk cId="383165984" sldId="276"/>
            <ac:spMk id="2" creationId="{F26D39EA-7DEC-8903-48BB-10DC22FC0630}"/>
          </ac:spMkLst>
        </pc:spChg>
        <pc:spChg chg="mod">
          <ac:chgData name="Damian Thomas" userId="afb2ebf5b63baf0f" providerId="LiveId" clId="{8A3B0C7A-CA39-40FD-BD8D-991322A52692}" dt="2023-05-23T12:00:30.539" v="1124" actId="27636"/>
          <ac:spMkLst>
            <pc:docMk/>
            <pc:sldMk cId="383165984" sldId="276"/>
            <ac:spMk id="3" creationId="{23B63A3B-0133-AA91-BF94-6CF2F5B875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5/23/2023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2641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5/23/2023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636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8061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3528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9554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4120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295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562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390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590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7953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5/23/2023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7158032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28" r:id="rId4"/>
    <p:sldLayoutId id="2147483729" r:id="rId5"/>
    <p:sldLayoutId id="2147483734" r:id="rId6"/>
    <p:sldLayoutId id="2147483730" r:id="rId7"/>
    <p:sldLayoutId id="2147483731" r:id="rId8"/>
    <p:sldLayoutId id="2147483732" r:id="rId9"/>
    <p:sldLayoutId id="2147483733"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light bulb with business icons">
            <a:extLst>
              <a:ext uri="{FF2B5EF4-FFF2-40B4-BE49-F238E27FC236}">
                <a16:creationId xmlns:a16="http://schemas.microsoft.com/office/drawing/2014/main" id="{675818EB-5184-FA8E-2A2F-A5605FA6B49F}"/>
              </a:ext>
            </a:extLst>
          </p:cNvPr>
          <p:cNvPicPr>
            <a:picLocks noChangeAspect="1"/>
          </p:cNvPicPr>
          <p:nvPr/>
        </p:nvPicPr>
        <p:blipFill rotWithShape="1">
          <a:blip r:embed="rId2"/>
          <a:srcRect l="9701" r="17887" b="1"/>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18E928D9-3091-4385-B979-265D55AD02C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89EEDC-915B-4091-027B-EC7210FDE90D}"/>
              </a:ext>
            </a:extLst>
          </p:cNvPr>
          <p:cNvSpPr>
            <a:spLocks noGrp="1"/>
          </p:cNvSpPr>
          <p:nvPr>
            <p:ph type="ctrTitle"/>
          </p:nvPr>
        </p:nvSpPr>
        <p:spPr>
          <a:xfrm>
            <a:off x="643467" y="795509"/>
            <a:ext cx="4092525" cy="2798604"/>
          </a:xfrm>
        </p:spPr>
        <p:txBody>
          <a:bodyPr>
            <a:normAutofit/>
          </a:bodyPr>
          <a:lstStyle/>
          <a:p>
            <a:r>
              <a:rPr lang="en-GB" dirty="0">
                <a:solidFill>
                  <a:srgbClr val="FFFFFF"/>
                </a:solidFill>
              </a:rPr>
              <a:t>Business Analysis and Planning.</a:t>
            </a:r>
          </a:p>
        </p:txBody>
      </p:sp>
      <p:sp>
        <p:nvSpPr>
          <p:cNvPr id="3" name="Subtitle 2">
            <a:extLst>
              <a:ext uri="{FF2B5EF4-FFF2-40B4-BE49-F238E27FC236}">
                <a16:creationId xmlns:a16="http://schemas.microsoft.com/office/drawing/2014/main" id="{3BEDCB07-8226-F2DA-0502-CB8740560366}"/>
              </a:ext>
            </a:extLst>
          </p:cNvPr>
          <p:cNvSpPr>
            <a:spLocks noGrp="1"/>
          </p:cNvSpPr>
          <p:nvPr>
            <p:ph type="subTitle" idx="1"/>
          </p:nvPr>
        </p:nvSpPr>
        <p:spPr>
          <a:xfrm>
            <a:off x="643467" y="3686187"/>
            <a:ext cx="4092525" cy="2292581"/>
          </a:xfrm>
        </p:spPr>
        <p:txBody>
          <a:bodyPr>
            <a:normAutofit/>
          </a:bodyPr>
          <a:lstStyle/>
          <a:p>
            <a:r>
              <a:rPr lang="en-GB" dirty="0">
                <a:solidFill>
                  <a:srgbClr val="FFFFFF"/>
                </a:solidFill>
              </a:rPr>
              <a:t>By Damian Thomas.</a:t>
            </a:r>
          </a:p>
        </p:txBody>
      </p:sp>
      <p:sp>
        <p:nvSpPr>
          <p:cNvPr id="13" name="Oval 12">
            <a:extLst>
              <a:ext uri="{FF2B5EF4-FFF2-40B4-BE49-F238E27FC236}">
                <a16:creationId xmlns:a16="http://schemas.microsoft.com/office/drawing/2014/main" id="{7D602432-D774-4CF5-94E8-7D52D01059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1676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7FDC9-4209-5589-510D-B07DEE710E0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E954F19-F821-0487-7692-9DAF1ACD29F2}"/>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presentation will revolve around two main areas which are:</a:t>
            </a:r>
          </a:p>
          <a:p>
            <a:pPr lvl="1"/>
            <a:r>
              <a:rPr lang="en-GB" sz="2800" dirty="0">
                <a:latin typeface="Calibri" panose="020F0502020204030204" pitchFamily="34" charset="0"/>
                <a:ea typeface="Calibri" panose="020F0502020204030204" pitchFamily="34" charset="0"/>
                <a:cs typeface="Calibri" panose="020F0502020204030204" pitchFamily="34" charset="0"/>
              </a:rPr>
              <a:t>Shortage and retention of drivers.</a:t>
            </a:r>
          </a:p>
          <a:p>
            <a:pPr lvl="2"/>
            <a:r>
              <a:rPr lang="en-GB" sz="2800" dirty="0">
                <a:latin typeface="Calibri" panose="020F0502020204030204" pitchFamily="34" charset="0"/>
                <a:ea typeface="Calibri" panose="020F0502020204030204" pitchFamily="34" charset="0"/>
                <a:cs typeface="Calibri" panose="020F0502020204030204" pitchFamily="34" charset="0"/>
              </a:rPr>
              <a:t>The shortage of drivers has been impacted by the Covid-19 pandemic with the furlough scheme reducing the staff by 50%.</a:t>
            </a:r>
          </a:p>
          <a:p>
            <a:pPr lvl="1"/>
            <a:r>
              <a:rPr lang="en-GB" sz="2800" dirty="0">
                <a:latin typeface="Calibri" panose="020F0502020204030204" pitchFamily="34" charset="0"/>
                <a:ea typeface="Calibri" panose="020F0502020204030204" pitchFamily="34" charset="0"/>
                <a:cs typeface="Calibri" panose="020F0502020204030204" pitchFamily="34" charset="0"/>
              </a:rPr>
              <a:t>Decarbonising the fleet.</a:t>
            </a:r>
          </a:p>
          <a:p>
            <a:pPr lvl="2"/>
            <a:r>
              <a:rPr lang="en-GB" sz="2800" dirty="0">
                <a:latin typeface="Calibri" panose="020F0502020204030204" pitchFamily="34" charset="0"/>
                <a:ea typeface="Calibri" panose="020F0502020204030204" pitchFamily="34" charset="0"/>
                <a:cs typeface="Calibri" panose="020F0502020204030204" pitchFamily="34" charset="0"/>
              </a:rPr>
              <a:t>Given new laws coming into effect in 2030, the fleet of HGV’s will need to lower their emissions output.</a:t>
            </a:r>
          </a:p>
        </p:txBody>
      </p:sp>
    </p:spTree>
    <p:extLst>
      <p:ext uri="{BB962C8B-B14F-4D97-AF65-F5344CB8AC3E}">
        <p14:creationId xmlns:p14="http://schemas.microsoft.com/office/powerpoint/2010/main" val="1282689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B2B55-10F9-A465-0F26-E7A070CFD187}"/>
              </a:ext>
            </a:extLst>
          </p:cNvPr>
          <p:cNvSpPr>
            <a:spLocks noGrp="1"/>
          </p:cNvSpPr>
          <p:nvPr>
            <p:ph type="title"/>
          </p:nvPr>
        </p:nvSpPr>
        <p:spPr/>
        <p:txBody>
          <a:bodyPr/>
          <a:lstStyle/>
          <a:p>
            <a:r>
              <a:rPr lang="en-GB" dirty="0"/>
              <a:t>The Problems.</a:t>
            </a:r>
          </a:p>
        </p:txBody>
      </p:sp>
      <p:sp>
        <p:nvSpPr>
          <p:cNvPr id="3" name="Content Placeholder 2">
            <a:extLst>
              <a:ext uri="{FF2B5EF4-FFF2-40B4-BE49-F238E27FC236}">
                <a16:creationId xmlns:a16="http://schemas.microsoft.com/office/drawing/2014/main" id="{DA17E65C-2FD5-A4A0-516E-73AC74F20E5C}"/>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The problems began during the covid 19 pandemic (2020 – 2022)</a:t>
            </a:r>
          </a:p>
          <a:p>
            <a:pPr lvl="1"/>
            <a:r>
              <a:rPr lang="en-GB" sz="2800" dirty="0">
                <a:latin typeface="Calibri" panose="020F0502020204030204" pitchFamily="34" charset="0"/>
                <a:cs typeface="Calibri" panose="020F0502020204030204" pitchFamily="34" charset="0"/>
              </a:rPr>
              <a:t>The company furloughed 50% of the work force.</a:t>
            </a:r>
          </a:p>
          <a:p>
            <a:pPr lvl="1"/>
            <a:r>
              <a:rPr lang="en-GB" sz="2800" dirty="0">
                <a:latin typeface="Calibri" panose="020F0502020204030204" pitchFamily="34" charset="0"/>
                <a:cs typeface="Calibri" panose="020F0502020204030204" pitchFamily="34" charset="0"/>
              </a:rPr>
              <a:t>Others chose to leave the company.</a:t>
            </a:r>
          </a:p>
          <a:p>
            <a:r>
              <a:rPr lang="en-GB" dirty="0">
                <a:latin typeface="Calibri" panose="020F0502020204030204" pitchFamily="34" charset="0"/>
                <a:cs typeface="Calibri" panose="020F0502020204030204" pitchFamily="34" charset="0"/>
              </a:rPr>
              <a:t>Agency drivers have been hired to try and improve the number of drivers. These drivers are paid more than the employees of the company which could cause ill-feeling.</a:t>
            </a:r>
          </a:p>
          <a:p>
            <a:r>
              <a:rPr lang="en-GB" dirty="0">
                <a:latin typeface="Calibri" panose="020F0502020204030204" pitchFamily="34" charset="0"/>
                <a:cs typeface="Calibri" panose="020F0502020204030204" pitchFamily="34" charset="0"/>
              </a:rPr>
              <a:t>In addition, the company needs to decarbonise their service in preparation of new laws that will be coming into effect in 2030</a:t>
            </a:r>
            <a:r>
              <a:rPr lang="en-GB" dirty="0"/>
              <a:t>.</a:t>
            </a:r>
          </a:p>
          <a:p>
            <a:pPr marL="457200" lvl="1" indent="0">
              <a:buNone/>
            </a:pPr>
            <a:endParaRPr lang="en-GB" dirty="0"/>
          </a:p>
        </p:txBody>
      </p:sp>
    </p:spTree>
    <p:extLst>
      <p:ext uri="{BB962C8B-B14F-4D97-AF65-F5344CB8AC3E}">
        <p14:creationId xmlns:p14="http://schemas.microsoft.com/office/powerpoint/2010/main" val="247768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D1F7E-9B57-B0A6-267F-772EBA6F6EB5}"/>
              </a:ext>
            </a:extLst>
          </p:cNvPr>
          <p:cNvSpPr>
            <a:spLocks noGrp="1"/>
          </p:cNvSpPr>
          <p:nvPr>
            <p:ph type="title"/>
          </p:nvPr>
        </p:nvSpPr>
        <p:spPr/>
        <p:txBody>
          <a:bodyPr/>
          <a:lstStyle/>
          <a:p>
            <a:r>
              <a:rPr lang="en-GB" dirty="0"/>
              <a:t>The Aims and Objectives.</a:t>
            </a:r>
          </a:p>
        </p:txBody>
      </p:sp>
      <p:sp>
        <p:nvSpPr>
          <p:cNvPr id="3" name="Content Placeholder 2">
            <a:extLst>
              <a:ext uri="{FF2B5EF4-FFF2-40B4-BE49-F238E27FC236}">
                <a16:creationId xmlns:a16="http://schemas.microsoft.com/office/drawing/2014/main" id="{E5631A7A-9CE1-6015-14B3-D4D826CDEB7E}"/>
              </a:ext>
            </a:extLst>
          </p:cNvPr>
          <p:cNvSpPr>
            <a:spLocks noGrp="1"/>
          </p:cNvSpPr>
          <p:nvPr>
            <p:ph idx="1"/>
          </p:nvPr>
        </p:nvSpPr>
        <p:spPr/>
        <p:txBody>
          <a:bodyPr>
            <a:normAutofit/>
          </a:bodyPr>
          <a:lstStyle/>
          <a:p>
            <a:pPr algn="l"/>
            <a:r>
              <a:rPr lang="en-GB" b="0" i="0" dirty="0">
                <a:solidFill>
                  <a:srgbClr val="000000"/>
                </a:solidFill>
                <a:effectLst/>
                <a:latin typeface="Calibri" panose="020F0502020204030204" pitchFamily="34" charset="0"/>
              </a:rPr>
              <a:t>Create a plan addressing the shortage of drivers and suggest ways of improving the retention of the drivers.</a:t>
            </a:r>
          </a:p>
          <a:p>
            <a:pPr algn="l"/>
            <a:r>
              <a:rPr lang="en-GB" b="0" i="0" dirty="0">
                <a:solidFill>
                  <a:srgbClr val="000000"/>
                </a:solidFill>
                <a:effectLst/>
                <a:latin typeface="Calibri" panose="020F0502020204030204" pitchFamily="34" charset="0"/>
              </a:rPr>
              <a:t>Evaluate methods of decarbonising the fleet of trucks to conform to future regulations.</a:t>
            </a:r>
          </a:p>
        </p:txBody>
      </p:sp>
    </p:spTree>
    <p:extLst>
      <p:ext uri="{BB962C8B-B14F-4D97-AF65-F5344CB8AC3E}">
        <p14:creationId xmlns:p14="http://schemas.microsoft.com/office/powerpoint/2010/main" val="248349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D9BA06-446B-4534-EBB4-106EA2A8662B}"/>
              </a:ext>
            </a:extLst>
          </p:cNvPr>
          <p:cNvSpPr>
            <a:spLocks noGrp="1"/>
          </p:cNvSpPr>
          <p:nvPr>
            <p:ph type="title"/>
          </p:nvPr>
        </p:nvSpPr>
        <p:spPr>
          <a:xfrm>
            <a:off x="838200" y="365125"/>
            <a:ext cx="5387502" cy="1325563"/>
          </a:xfrm>
        </p:spPr>
        <p:txBody>
          <a:bodyPr>
            <a:normAutofit/>
          </a:bodyPr>
          <a:lstStyle/>
          <a:p>
            <a:r>
              <a:rPr lang="en-GB" b="0" i="0" dirty="0">
                <a:effectLst/>
                <a:latin typeface="Calibri" panose="020F0502020204030204" pitchFamily="34" charset="0"/>
              </a:rPr>
              <a:t>Poor working Hours/Conditions.</a:t>
            </a:r>
            <a:endParaRPr lang="en-GB" dirty="0"/>
          </a:p>
        </p:txBody>
      </p:sp>
      <p:sp>
        <p:nvSpPr>
          <p:cNvPr id="3" name="Content Placeholder 2">
            <a:extLst>
              <a:ext uri="{FF2B5EF4-FFF2-40B4-BE49-F238E27FC236}">
                <a16:creationId xmlns:a16="http://schemas.microsoft.com/office/drawing/2014/main" id="{E819E726-CD66-3A13-C0C2-F540A37BD76A}"/>
              </a:ext>
            </a:extLst>
          </p:cNvPr>
          <p:cNvSpPr>
            <a:spLocks noGrp="1"/>
          </p:cNvSpPr>
          <p:nvPr>
            <p:ph idx="1"/>
          </p:nvPr>
        </p:nvSpPr>
        <p:spPr>
          <a:xfrm>
            <a:off x="838200" y="1825625"/>
            <a:ext cx="5387502" cy="4351338"/>
          </a:xfrm>
        </p:spPr>
        <p:txBody>
          <a:bodyPr>
            <a:normAutofit/>
          </a:bodyPr>
          <a:lstStyle/>
          <a:p>
            <a:r>
              <a:rPr lang="en-GB" sz="2400" b="0" i="0" dirty="0">
                <a:effectLst/>
                <a:latin typeface="Calibri" panose="020F0502020204030204" pitchFamily="34" charset="0"/>
              </a:rPr>
              <a:t>Long hours - </a:t>
            </a:r>
            <a:r>
              <a:rPr lang="en-GB" sz="2400" u="none" strike="noStrike" kern="100" dirty="0">
                <a:effectLst/>
                <a:latin typeface="Calibri" panose="020F0502020204030204" pitchFamily="34" charset="0"/>
                <a:ea typeface="Calibri" panose="020F0502020204030204" pitchFamily="34" charset="0"/>
                <a:cs typeface="Times New Roman" panose="02020603050405020304" pitchFamily="18" charset="0"/>
              </a:rPr>
              <a:t>Returnloads.net (2023) explains that a haulage driver can drive a maximum of 9 hours in a 24-hour period and can be extended to a 10-hour period twice a week.</a:t>
            </a:r>
            <a:endParaRPr lang="en-GB" sz="2400" b="0" i="0" dirty="0">
              <a:effectLst/>
              <a:latin typeface="Calibri" panose="020F0502020204030204" pitchFamily="34" charset="0"/>
            </a:endParaRPr>
          </a:p>
          <a:p>
            <a:pPr>
              <a:buFont typeface="Arial" panose="020B0604020202020204" pitchFamily="34" charset="0"/>
              <a:buChar char="•"/>
            </a:pPr>
            <a:r>
              <a:rPr lang="en-GB" sz="2400" b="0" i="0" dirty="0">
                <a:effectLst/>
                <a:latin typeface="Calibri" panose="020F0502020204030204" pitchFamily="34" charset="0"/>
              </a:rPr>
              <a:t>Few breaks – Drivers must take a 45-minute break but only after 4.5 hours of driving.</a:t>
            </a:r>
          </a:p>
          <a:p>
            <a:pPr>
              <a:buFont typeface="Arial" panose="020B0604020202020204" pitchFamily="34" charset="0"/>
              <a:buChar char="•"/>
            </a:pPr>
            <a:r>
              <a:rPr lang="en-GB" sz="2400" b="0" i="0" dirty="0">
                <a:effectLst/>
                <a:latin typeface="Calibri" panose="020F0502020204030204" pitchFamily="34" charset="0"/>
              </a:rPr>
              <a:t>Living out of the trucks cabin – The picture on the right shows how cramped an HGV can be to sleep in/live out of.</a:t>
            </a:r>
          </a:p>
          <a:p>
            <a:pPr marL="0" indent="0">
              <a:buNone/>
            </a:pPr>
            <a:endParaRPr lang="en-GB" sz="2400" dirty="0"/>
          </a:p>
        </p:txBody>
      </p:sp>
      <p:pic>
        <p:nvPicPr>
          <p:cNvPr id="4" name="Picture 3">
            <a:extLst>
              <a:ext uri="{FF2B5EF4-FFF2-40B4-BE49-F238E27FC236}">
                <a16:creationId xmlns:a16="http://schemas.microsoft.com/office/drawing/2014/main" id="{A27FCCE9-4979-FF63-B13E-EC8E4648653C}"/>
              </a:ext>
            </a:extLst>
          </p:cNvPr>
          <p:cNvPicPr>
            <a:picLocks noChangeAspect="1"/>
          </p:cNvPicPr>
          <p:nvPr/>
        </p:nvPicPr>
        <p:blipFill rotWithShape="1">
          <a:blip r:embed="rId2"/>
          <a:srcRect l="3646" r="21244"/>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5389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1B98-B504-35AF-85DA-50A357152070}"/>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work hours.</a:t>
            </a:r>
            <a:endParaRPr lang="en-GB" dirty="0"/>
          </a:p>
        </p:txBody>
      </p:sp>
      <p:sp>
        <p:nvSpPr>
          <p:cNvPr id="3" name="Content Placeholder 2">
            <a:extLst>
              <a:ext uri="{FF2B5EF4-FFF2-40B4-BE49-F238E27FC236}">
                <a16:creationId xmlns:a16="http://schemas.microsoft.com/office/drawing/2014/main" id="{799F8D97-B637-ECE2-66A3-FB3D87ED626E}"/>
              </a:ext>
            </a:extLst>
          </p:cNvPr>
          <p:cNvSpPr>
            <a:spLocks noGrp="1"/>
          </p:cNvSpPr>
          <p:nvPr>
            <p:ph idx="1"/>
          </p:nvPr>
        </p:nvSpPr>
        <p:spPr/>
        <p:txBody>
          <a:bodyPr>
            <a:normAutofit fontScale="92500"/>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More frequent breaks – Give drivers the flexibility to divide their break and take them as and when they please. </a:t>
            </a:r>
          </a:p>
          <a:p>
            <a:r>
              <a:rPr lang="en-GB" b="0" i="0" dirty="0">
                <a:solidFill>
                  <a:srgbClr val="000000"/>
                </a:solidFill>
                <a:effectLst/>
                <a:latin typeface="Calibri" panose="020F0502020204030204" pitchFamily="34" charset="0"/>
              </a:rPr>
              <a:t>Reduce haulage hours – If the drivers were limited to a maximum of 40-hours per week (Reduced from 56 hours per week as stated by </a:t>
            </a:r>
            <a:r>
              <a:rPr lang="en-GB" u="none" strike="noStrike" kern="100" dirty="0">
                <a:effectLst/>
                <a:latin typeface="Calibri" panose="020F0502020204030204" pitchFamily="34" charset="0"/>
                <a:ea typeface="Calibri" panose="020F0502020204030204" pitchFamily="34" charset="0"/>
                <a:cs typeface="Times New Roman" panose="02020603050405020304" pitchFamily="18" charset="0"/>
              </a:rPr>
              <a:t>Returnloads.net, 2023</a:t>
            </a:r>
            <a:r>
              <a:rPr lang="en-GB" b="0" i="0" dirty="0">
                <a:solidFill>
                  <a:srgbClr val="000000"/>
                </a:solidFill>
                <a:effectLst/>
                <a:latin typeface="Calibri" panose="020F0502020204030204" pitchFamily="34" charset="0"/>
              </a:rPr>
              <a:t>), it would conform to most working areas in the UK.</a:t>
            </a:r>
          </a:p>
          <a:p>
            <a:pPr algn="l">
              <a:buFont typeface="Arial" panose="020B0604020202020204" pitchFamily="34" charset="0"/>
              <a:buChar char="•"/>
            </a:pPr>
            <a:r>
              <a:rPr lang="en-GB" b="0" i="0" dirty="0">
                <a:solidFill>
                  <a:srgbClr val="000000"/>
                </a:solidFill>
                <a:effectLst/>
                <a:latin typeface="Calibri" panose="020F0502020204030204" pitchFamily="34" charset="0"/>
              </a:rPr>
              <a:t>Have drivers stay in better accommodation – Provide hotels at allocated spots to give the best possible chance of rest.</a:t>
            </a:r>
          </a:p>
          <a:p>
            <a:pPr algn="l">
              <a:buFont typeface="Arial" panose="020B0604020202020204" pitchFamily="34" charset="0"/>
              <a:buChar char="•"/>
            </a:pPr>
            <a:r>
              <a:rPr lang="en-GB" b="0" i="0" dirty="0">
                <a:solidFill>
                  <a:srgbClr val="000000"/>
                </a:solidFill>
                <a:effectLst/>
                <a:latin typeface="Calibri" panose="020F0502020204030204" pitchFamily="34" charset="0"/>
              </a:rPr>
              <a:t>Government should have a minimum standard for the conditions of truck cabins for haulage drivers.</a:t>
            </a:r>
          </a:p>
        </p:txBody>
      </p:sp>
    </p:spTree>
    <p:extLst>
      <p:ext uri="{BB962C8B-B14F-4D97-AF65-F5344CB8AC3E}">
        <p14:creationId xmlns:p14="http://schemas.microsoft.com/office/powerpoint/2010/main" val="3126343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500B-C2DD-4A67-225A-231B187EC034}"/>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Problems with training.</a:t>
            </a:r>
            <a:endParaRPr lang="en-GB" dirty="0"/>
          </a:p>
        </p:txBody>
      </p:sp>
      <p:sp>
        <p:nvSpPr>
          <p:cNvPr id="3" name="Content Placeholder 2">
            <a:extLst>
              <a:ext uri="{FF2B5EF4-FFF2-40B4-BE49-F238E27FC236}">
                <a16:creationId xmlns:a16="http://schemas.microsoft.com/office/drawing/2014/main" id="{ED64ECE5-3D41-1C61-3D75-164B4164BCD3}"/>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Creates an expense to the company – There are multiple licences on offer ranging in cost, dependent on the haulage requirement of the company. </a:t>
            </a:r>
          </a:p>
          <a:p>
            <a:r>
              <a:rPr lang="en-GB" b="0" i="0" dirty="0">
                <a:solidFill>
                  <a:srgbClr val="000000"/>
                </a:solidFill>
                <a:effectLst/>
                <a:latin typeface="Calibri" panose="020F0502020204030204" pitchFamily="34" charset="0"/>
              </a:rPr>
              <a:t>Delays whilst training competent drivers – dependent on the licence, the duration of the training can vary. This is shown by </a:t>
            </a:r>
            <a:r>
              <a:rPr lang="en-GB" u="none" strike="noStrike" kern="100" dirty="0">
                <a:effectLst/>
                <a:latin typeface="Calibri" panose="020F0502020204030204" pitchFamily="34" charset="0"/>
                <a:ea typeface="Calibri" panose="020F0502020204030204" pitchFamily="34" charset="0"/>
                <a:cs typeface="Times New Roman" panose="02020603050405020304" pitchFamily="18" charset="0"/>
              </a:rPr>
              <a:t>HGV Driving Training Centre (2023)</a:t>
            </a:r>
            <a:r>
              <a:rPr lang="en-GB" u="none" strike="noStrike" kern="100" dirty="0">
                <a:latin typeface="Calibri" panose="020F0502020204030204" pitchFamily="34" charset="0"/>
                <a:ea typeface="Calibri" panose="020F0502020204030204" pitchFamily="34" charset="0"/>
                <a:cs typeface="Times New Roman" panose="02020603050405020304" pitchFamily="18" charset="0"/>
              </a:rPr>
              <a:t>.</a:t>
            </a:r>
            <a:endParaRPr lang="en-GB" b="0" i="0" dirty="0">
              <a:solidFill>
                <a:srgbClr val="000000"/>
              </a:solidFill>
              <a:effectLst/>
              <a:latin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Delays in the testing of new drivers – A company would not be able to utilise the new drivers until they are fully trained and qualified, which would not be of immediate benefit to the company. </a:t>
            </a:r>
          </a:p>
        </p:txBody>
      </p:sp>
    </p:spTree>
    <p:extLst>
      <p:ext uri="{BB962C8B-B14F-4D97-AF65-F5344CB8AC3E}">
        <p14:creationId xmlns:p14="http://schemas.microsoft.com/office/powerpoint/2010/main" val="1097794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490C-1AE0-F7AB-93B4-DE1041597AD7}"/>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Training.</a:t>
            </a:r>
            <a:endParaRPr lang="en-GB" dirty="0"/>
          </a:p>
        </p:txBody>
      </p:sp>
      <p:sp>
        <p:nvSpPr>
          <p:cNvPr id="3" name="Content Placeholder 2">
            <a:extLst>
              <a:ext uri="{FF2B5EF4-FFF2-40B4-BE49-F238E27FC236}">
                <a16:creationId xmlns:a16="http://schemas.microsoft.com/office/drawing/2014/main" id="{2B7532D7-A8B0-5128-0BD5-BC8A4CA498A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Use multiple training suppliers – By having several suppliers of training, new drivers can be trained simultaneously. </a:t>
            </a:r>
          </a:p>
          <a:p>
            <a:pPr algn="l">
              <a:buFont typeface="Arial" panose="020B0604020202020204" pitchFamily="34" charset="0"/>
              <a:buChar char="•"/>
            </a:pPr>
            <a:r>
              <a:rPr lang="en-GB" b="0" i="0" dirty="0">
                <a:solidFill>
                  <a:srgbClr val="000000"/>
                </a:solidFill>
                <a:effectLst/>
                <a:latin typeface="Calibri" panose="020F0502020204030204" pitchFamily="34" charset="0"/>
              </a:rPr>
              <a:t>Provide fast track system to allow for drivers to be employed as soon as possible.</a:t>
            </a:r>
          </a:p>
          <a:p>
            <a:r>
              <a:rPr lang="en-GB" kern="100" dirty="0">
                <a:effectLst/>
                <a:latin typeface="Calibri" panose="020F0502020204030204" pitchFamily="34" charset="0"/>
                <a:ea typeface="Calibri" panose="020F0502020204030204" pitchFamily="34" charset="0"/>
                <a:cs typeface="Calibri" panose="020F0502020204030204" pitchFamily="34" charset="0"/>
              </a:rPr>
              <a:t>Gov.uk, (2023) have stated:</a:t>
            </a:r>
          </a:p>
          <a:p>
            <a:pPr lvl="1"/>
            <a:r>
              <a:rPr lang="en-GB" sz="2800" b="0" i="1"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“The UK government is providing funding to help train new HGV drivers, increasing the number of HGV driving tests and encouraging former drivers to return to driving”</a:t>
            </a:r>
          </a:p>
          <a:p>
            <a:endParaRPr lang="en-GB" dirty="0"/>
          </a:p>
        </p:txBody>
      </p:sp>
    </p:spTree>
    <p:extLst>
      <p:ext uri="{BB962C8B-B14F-4D97-AF65-F5344CB8AC3E}">
        <p14:creationId xmlns:p14="http://schemas.microsoft.com/office/powerpoint/2010/main" val="1005758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31C9-93F1-F7FF-1720-1B07741DFBAD}"/>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Poor Wages.</a:t>
            </a:r>
            <a:endParaRPr lang="en-GB" dirty="0"/>
          </a:p>
        </p:txBody>
      </p:sp>
      <p:sp>
        <p:nvSpPr>
          <p:cNvPr id="3" name="Content Placeholder 2">
            <a:extLst>
              <a:ext uri="{FF2B5EF4-FFF2-40B4-BE49-F238E27FC236}">
                <a16:creationId xmlns:a16="http://schemas.microsoft.com/office/drawing/2014/main" id="{6C209A06-FFEE-D76D-DE78-1A5B20744673}"/>
              </a:ext>
            </a:extLst>
          </p:cNvPr>
          <p:cNvSpPr>
            <a:spLocks noGrp="1"/>
          </p:cNvSpPr>
          <p:nvPr>
            <p:ph idx="1"/>
          </p:nvPr>
        </p:nvSpPr>
        <p:spPr/>
        <p:txBody>
          <a:bodyPr>
            <a:normAutofit/>
          </a:bodyPr>
          <a:lstStyle/>
          <a:p>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current average wage for a haulage driver is £33,506 </a:t>
            </a:r>
            <a:r>
              <a:rPr lang="en-GB" kern="100" dirty="0">
                <a:effectLst/>
                <a:latin typeface="Calibri" panose="020F0502020204030204" pitchFamily="34" charset="0"/>
                <a:ea typeface="Calibri" panose="020F0502020204030204" pitchFamily="34" charset="0"/>
                <a:cs typeface="Calibri" panose="020F0502020204030204" pitchFamily="34" charset="0"/>
              </a:rPr>
              <a:t>(Reed.co.uk, 2023)</a:t>
            </a: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p>
          <a:p>
            <a:pPr lvl="1"/>
            <a:r>
              <a:rPr lang="en-GB" sz="2800" dirty="0">
                <a:solidFill>
                  <a:srgbClr val="000000"/>
                </a:solidFill>
                <a:latin typeface="Calibri" panose="020F0502020204030204" pitchFamily="34" charset="0"/>
                <a:ea typeface="Calibri" panose="020F0502020204030204" pitchFamily="34" charset="0"/>
                <a:cs typeface="Calibri" panose="020F0502020204030204" pitchFamily="34" charset="0"/>
              </a:rPr>
              <a:t>Given the conditions that the drivers are subjected to and the durations away from family, the work can be quite stressful to an individual.</a:t>
            </a:r>
            <a:endPar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Working patterns and conditions have little effect on the pay scale.</a:t>
            </a:r>
          </a:p>
          <a:p>
            <a:pPr lvl="1"/>
            <a:r>
              <a:rPr lang="en-GB" sz="2800" dirty="0">
                <a:latin typeface="Calibri" panose="020F0502020204030204" pitchFamily="34" charset="0"/>
                <a:ea typeface="Calibri" panose="020F0502020204030204" pitchFamily="34" charset="0"/>
                <a:cs typeface="Calibri" panose="020F0502020204030204" pitchFamily="34" charset="0"/>
              </a:rPr>
              <a:t>As mentioned previously, the conditions that the drivers are subjected to can be very poor and could also cause further stress and damage to the individual.</a:t>
            </a:r>
          </a:p>
        </p:txBody>
      </p:sp>
    </p:spTree>
    <p:extLst>
      <p:ext uri="{BB962C8B-B14F-4D97-AF65-F5344CB8AC3E}">
        <p14:creationId xmlns:p14="http://schemas.microsoft.com/office/powerpoint/2010/main" val="3419010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62F74-A1D9-BB86-80CC-5FAE4A8343C8}"/>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Wages.</a:t>
            </a:r>
            <a:endParaRPr lang="en-GB" dirty="0"/>
          </a:p>
        </p:txBody>
      </p:sp>
      <p:sp>
        <p:nvSpPr>
          <p:cNvPr id="3" name="Content Placeholder 2">
            <a:extLst>
              <a:ext uri="{FF2B5EF4-FFF2-40B4-BE49-F238E27FC236}">
                <a16:creationId xmlns:a16="http://schemas.microsoft.com/office/drawing/2014/main" id="{9E5798E1-4FB6-6FEF-603A-C0A3D8618B35}"/>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Improve working patterns – Shift patterns could be implemented to </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reduce the stress of the drivers.</a:t>
            </a:r>
          </a:p>
          <a:p>
            <a:pPr lvl="1"/>
            <a:r>
              <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shift pattern such as four days driving with a three-day break with the option of overtime, could s</a:t>
            </a:r>
            <a:r>
              <a:rPr lang="en-GB" sz="2800" dirty="0">
                <a:solidFill>
                  <a:srgbClr val="000000"/>
                </a:solidFill>
                <a:latin typeface="Calibri" panose="020F0502020204030204" pitchFamily="34" charset="0"/>
                <a:ea typeface="Calibri" panose="020F0502020204030204" pitchFamily="34" charset="0"/>
                <a:cs typeface="Calibri" panose="020F0502020204030204" pitchFamily="34" charset="0"/>
              </a:rPr>
              <a:t>how the drivers that the company values their time and wants to give back to them.</a:t>
            </a:r>
            <a:endPar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Improve working conditions and the pay allotted for poor conditions.</a:t>
            </a:r>
          </a:p>
          <a:p>
            <a:pPr lvl="1"/>
            <a:r>
              <a:rPr lang="en-GB" sz="2800" dirty="0">
                <a:latin typeface="Calibri" panose="020F0502020204030204" pitchFamily="34" charset="0"/>
                <a:ea typeface="Calibri" panose="020F0502020204030204" pitchFamily="34" charset="0"/>
                <a:cs typeface="Calibri" panose="020F0502020204030204" pitchFamily="34" charset="0"/>
              </a:rPr>
              <a:t>To alleviate the stress that can be associated with the drivers, the company could offer counselling to help individuals deal with these stresses.</a:t>
            </a:r>
          </a:p>
        </p:txBody>
      </p:sp>
    </p:spTree>
    <p:extLst>
      <p:ext uri="{BB962C8B-B14F-4D97-AF65-F5344CB8AC3E}">
        <p14:creationId xmlns:p14="http://schemas.microsoft.com/office/powerpoint/2010/main" val="251069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1B1E6-12C0-5837-CFB5-B0394076A0A9}"/>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to incentivise drivers to stay.</a:t>
            </a:r>
            <a:endParaRPr lang="en-GB" dirty="0"/>
          </a:p>
        </p:txBody>
      </p:sp>
      <p:sp>
        <p:nvSpPr>
          <p:cNvPr id="3" name="Content Placeholder 2">
            <a:extLst>
              <a:ext uri="{FF2B5EF4-FFF2-40B4-BE49-F238E27FC236}">
                <a16:creationId xmlns:a16="http://schemas.microsoft.com/office/drawing/2014/main" id="{77C64303-8EE4-A2F5-3A64-B9EA49FE9FF3}"/>
              </a:ext>
            </a:extLst>
          </p:cNvPr>
          <p:cNvSpPr>
            <a:spLocks noGrp="1"/>
          </p:cNvSpPr>
          <p:nvPr>
            <p:ph idx="1"/>
          </p:nvPr>
        </p:nvSpPr>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Many problems have been identified with the regards to the HGV’s which have led to suggestions being made.</a:t>
            </a:r>
          </a:p>
          <a:p>
            <a:r>
              <a:rPr lang="en-GB" dirty="0">
                <a:latin typeface="Calibri" panose="020F0502020204030204" pitchFamily="34" charset="0"/>
                <a:ea typeface="Calibri" panose="020F0502020204030204" pitchFamily="34" charset="0"/>
                <a:cs typeface="Calibri" panose="020F0502020204030204" pitchFamily="34" charset="0"/>
              </a:rPr>
              <a:t>Some of the most substantial suggestions include:</a:t>
            </a:r>
          </a:p>
          <a:p>
            <a:pPr lvl="1"/>
            <a:r>
              <a:rPr lang="en-GB" sz="2800" dirty="0">
                <a:latin typeface="Calibri" panose="020F0502020204030204" pitchFamily="34" charset="0"/>
                <a:ea typeface="Calibri" panose="020F0502020204030204" pitchFamily="34" charset="0"/>
                <a:cs typeface="Calibri" panose="020F0502020204030204" pitchFamily="34" charset="0"/>
              </a:rPr>
              <a:t>Provide drivers with better accommodations.</a:t>
            </a:r>
          </a:p>
          <a:p>
            <a:pPr lvl="1"/>
            <a:r>
              <a:rPr lang="en-GB" sz="2800" dirty="0">
                <a:latin typeface="Calibri" panose="020F0502020204030204" pitchFamily="34" charset="0"/>
                <a:ea typeface="Calibri" panose="020F0502020204030204" pitchFamily="34" charset="0"/>
                <a:cs typeface="Calibri" panose="020F0502020204030204" pitchFamily="34" charset="0"/>
              </a:rPr>
              <a:t>Implement a Fast Track system for new drivers.</a:t>
            </a:r>
          </a:p>
          <a:p>
            <a:pPr lvl="1"/>
            <a:r>
              <a:rPr lang="en-GB" sz="2800" dirty="0">
                <a:latin typeface="Calibri" panose="020F0502020204030204" pitchFamily="34" charset="0"/>
                <a:ea typeface="Calibri" panose="020F0502020204030204" pitchFamily="34" charset="0"/>
                <a:cs typeface="Calibri" panose="020F0502020204030204" pitchFamily="34" charset="0"/>
              </a:rPr>
              <a:t>Revise employment contract for new drivers trained by the company to ensure that they remain in the company for a minimum period.</a:t>
            </a:r>
          </a:p>
          <a:p>
            <a:pPr lvl="1"/>
            <a:r>
              <a:rPr lang="en-GB" sz="2800" dirty="0">
                <a:latin typeface="Calibri" panose="020F0502020204030204" pitchFamily="34" charset="0"/>
                <a:ea typeface="Calibri" panose="020F0502020204030204" pitchFamily="34" charset="0"/>
                <a:cs typeface="Calibri" panose="020F0502020204030204" pitchFamily="34" charset="0"/>
              </a:rPr>
              <a:t>Implement shift patterns for drivers with the option for overtime. </a:t>
            </a:r>
          </a:p>
          <a:p>
            <a:r>
              <a:rPr lang="en-GB" dirty="0">
                <a:latin typeface="Calibri" panose="020F0502020204030204" pitchFamily="34" charset="0"/>
                <a:ea typeface="Calibri" panose="020F0502020204030204" pitchFamily="34" charset="0"/>
                <a:cs typeface="Calibri" panose="020F0502020204030204" pitchFamily="34" charset="0"/>
              </a:rPr>
              <a:t>A potential review and improvement of the pension schemes available to the drivers could incentivise them to stay with the company for longer.</a:t>
            </a:r>
          </a:p>
          <a:p>
            <a:pPr lvl="1"/>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343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1161-3DD9-6B37-38E6-379D2ACDE880}"/>
              </a:ext>
            </a:extLst>
          </p:cNvPr>
          <p:cNvSpPr>
            <a:spLocks noGrp="1"/>
          </p:cNvSpPr>
          <p:nvPr>
            <p:ph type="title"/>
          </p:nvPr>
        </p:nvSpPr>
        <p:spPr/>
        <p:txBody>
          <a:bodyPr/>
          <a:lstStyle/>
          <a:p>
            <a:r>
              <a:rPr lang="en-GB" dirty="0"/>
              <a:t>Bio-Fuels.</a:t>
            </a:r>
          </a:p>
        </p:txBody>
      </p:sp>
      <p:sp>
        <p:nvSpPr>
          <p:cNvPr id="3" name="Content Placeholder 2">
            <a:extLst>
              <a:ext uri="{FF2B5EF4-FFF2-40B4-BE49-F238E27FC236}">
                <a16:creationId xmlns:a16="http://schemas.microsoft.com/office/drawing/2014/main" id="{23E399E8-6C84-15A1-32F3-E45570A53F2B}"/>
              </a:ext>
            </a:extLst>
          </p:cNvPr>
          <p:cNvSpPr>
            <a:spLocks noGrp="1"/>
          </p:cNvSpPr>
          <p:nvPr>
            <p:ph idx="1"/>
          </p:nvPr>
        </p:nvSpPr>
        <p:spPr/>
        <p:txBody>
          <a:bodyPr>
            <a:normAutofit/>
          </a:bodyPr>
          <a:lstStyle/>
          <a:p>
            <a:r>
              <a:rPr lang="en-GB" dirty="0">
                <a:effectLst/>
                <a:latin typeface="Calibri" panose="020F0502020204030204" pitchFamily="34" charset="0"/>
                <a:ea typeface="Calibri" panose="020F0502020204030204" pitchFamily="34" charset="0"/>
                <a:cs typeface="Calibri" panose="020F0502020204030204" pitchFamily="34" charset="0"/>
              </a:rPr>
              <a:t>European Commission (2023) explains:</a:t>
            </a:r>
          </a:p>
          <a:p>
            <a:pPr lvl="1"/>
            <a:r>
              <a:rPr lang="en-GB" sz="2800" b="0" i="1"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“Biofuels are liquid or gaseous transport fuels, such as biodiesel and bioethanol, made from biomass”.</a:t>
            </a:r>
          </a:p>
          <a:p>
            <a:r>
              <a:rPr lang="en-GB" dirty="0">
                <a:solidFill>
                  <a:srgbClr val="404040"/>
                </a:solidFill>
                <a:latin typeface="Calibri" panose="020F0502020204030204" pitchFamily="34" charset="0"/>
                <a:ea typeface="Calibri" panose="020F0502020204030204" pitchFamily="34" charset="0"/>
                <a:cs typeface="Calibri" panose="020F0502020204030204" pitchFamily="34" charset="0"/>
              </a:rPr>
              <a:t>It is also explained that the EU wants to increase its share of renewable energy to 14% by 2030.</a:t>
            </a:r>
          </a:p>
          <a:p>
            <a:r>
              <a:rPr lang="en-GB" dirty="0">
                <a:solidFill>
                  <a:srgbClr val="404040"/>
                </a:solidFill>
                <a:latin typeface="Calibri" panose="020F0502020204030204" pitchFamily="34" charset="0"/>
                <a:ea typeface="Calibri" panose="020F0502020204030204" pitchFamily="34" charset="0"/>
                <a:cs typeface="Calibri" panose="020F0502020204030204" pitchFamily="34" charset="0"/>
              </a:rPr>
              <a:t>This will have a massive impact on the haulage industry as the current vehicles will have to either be converted to allow for bio-fuels or all new vehicles will have to be specially made.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61153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BAF37-06DE-5CF2-AA6F-63AC121B93AA}"/>
              </a:ext>
            </a:extLst>
          </p:cNvPr>
          <p:cNvSpPr>
            <a:spLocks noGrp="1"/>
          </p:cNvSpPr>
          <p:nvPr>
            <p:ph type="title"/>
          </p:nvPr>
        </p:nvSpPr>
        <p:spPr/>
        <p:txBody>
          <a:bodyPr/>
          <a:lstStyle/>
          <a:p>
            <a:r>
              <a:rPr lang="en-GB" dirty="0"/>
              <a:t>Hydrogen.</a:t>
            </a:r>
          </a:p>
        </p:txBody>
      </p:sp>
      <p:sp>
        <p:nvSpPr>
          <p:cNvPr id="3" name="Content Placeholder 2">
            <a:extLst>
              <a:ext uri="{FF2B5EF4-FFF2-40B4-BE49-F238E27FC236}">
                <a16:creationId xmlns:a16="http://schemas.microsoft.com/office/drawing/2014/main" id="{7E8A355D-A0E7-1C5A-A861-C2C82AA072EE}"/>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Hydrogen is a potential alterative to Gasoline and is already used in some cases. </a:t>
            </a:r>
          </a:p>
          <a:p>
            <a:r>
              <a:rPr lang="en-GB" kern="100" dirty="0">
                <a:effectLst/>
                <a:latin typeface="Calibri" panose="020F0502020204030204" pitchFamily="34" charset="0"/>
                <a:ea typeface="Calibri" panose="020F0502020204030204" pitchFamily="34" charset="0"/>
                <a:cs typeface="Calibri" panose="020F0502020204030204" pitchFamily="34" charset="0"/>
              </a:rPr>
              <a:t>U.S. Department of Energy (2023) states:</a:t>
            </a:r>
          </a:p>
          <a:p>
            <a:pPr marL="457200" lvl="1" indent="0">
              <a:buNone/>
            </a:pPr>
            <a:r>
              <a:rPr lang="en-GB" sz="2800" b="0" i="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energy in 2.2 pounds (1 kilogram) of hydrogen gas is about the same as the energy in 1 gallon (6.2 pounds, 2.8 kilograms) of gasoline”.</a:t>
            </a:r>
          </a:p>
          <a:p>
            <a:r>
              <a:rPr lang="en-GB" kern="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problem with Hydrogen is that it is highly combustible and can cause serious damage if allowed t</a:t>
            </a:r>
            <a:r>
              <a:rPr lang="en-GB" kern="100" dirty="0">
                <a:solidFill>
                  <a:srgbClr val="333333"/>
                </a:solidFill>
                <a:latin typeface="Calibri" panose="020F0502020204030204" pitchFamily="34" charset="0"/>
                <a:ea typeface="Calibri" panose="020F0502020204030204" pitchFamily="34" charset="0"/>
                <a:cs typeface="Calibri" panose="020F0502020204030204" pitchFamily="34" charset="0"/>
              </a:rPr>
              <a:t>o reach the atmosphere.</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59003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FE61-6FA6-6367-2C85-C0564DCAE7E5}"/>
              </a:ext>
            </a:extLst>
          </p:cNvPr>
          <p:cNvSpPr>
            <a:spLocks noGrp="1"/>
          </p:cNvSpPr>
          <p:nvPr>
            <p:ph type="title"/>
          </p:nvPr>
        </p:nvSpPr>
        <p:spPr/>
        <p:txBody>
          <a:bodyPr/>
          <a:lstStyle/>
          <a:p>
            <a:r>
              <a:rPr lang="en-GB" dirty="0"/>
              <a:t>Sulphur Directives.</a:t>
            </a:r>
          </a:p>
        </p:txBody>
      </p:sp>
      <p:sp>
        <p:nvSpPr>
          <p:cNvPr id="3" name="Content Placeholder 2">
            <a:extLst>
              <a:ext uri="{FF2B5EF4-FFF2-40B4-BE49-F238E27FC236}">
                <a16:creationId xmlns:a16="http://schemas.microsoft.com/office/drawing/2014/main" id="{5F8B7D46-D189-30B4-20F8-42556C2975BB}"/>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This mainly applies to larger transporters such as shipping vessels. </a:t>
            </a:r>
          </a:p>
          <a:p>
            <a:r>
              <a:rPr lang="en-GB" dirty="0">
                <a:latin typeface="Calibri" panose="020F0502020204030204" pitchFamily="34" charset="0"/>
                <a:ea typeface="Calibri" panose="020F0502020204030204" pitchFamily="34" charset="0"/>
                <a:cs typeface="Calibri" panose="020F0502020204030204" pitchFamily="34" charset="0"/>
              </a:rPr>
              <a:t>The Sulphur Directive “</a:t>
            </a: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reduce the emissions of sulphur oxide from ships and to restrict the sulphur content in marine fuel” and states that “the sulphur content in vessel fuel must not exceed 0.1 percentage in the Baltic Sea, the North Sea and the English Channel” </a:t>
            </a:r>
            <a:r>
              <a:rPr lang="en-GB" kern="100" dirty="0">
                <a:effectLst/>
                <a:latin typeface="Calibri" panose="020F0502020204030204" pitchFamily="34" charset="0"/>
                <a:ea typeface="Calibri" panose="020F0502020204030204" pitchFamily="34" charset="0"/>
                <a:cs typeface="Times New Roman" panose="02020603050405020304" pitchFamily="18" charset="0"/>
              </a:rPr>
              <a:t>(KEMI Swedish Chemical Company, 2016).</a:t>
            </a:r>
          </a:p>
          <a:p>
            <a:r>
              <a:rPr lang="en-GB" kern="100" dirty="0">
                <a:latin typeface="Calibri" panose="020F0502020204030204" pitchFamily="34" charset="0"/>
                <a:ea typeface="Calibri" panose="020F0502020204030204" pitchFamily="34" charset="0"/>
                <a:cs typeface="Times New Roman" panose="02020603050405020304" pitchFamily="18" charset="0"/>
              </a:rPr>
              <a:t>This can create an increased cost in fuel and can impact the cost paid by the customer.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31678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3182-C522-DF59-F716-3FE4F0B63701}"/>
              </a:ext>
            </a:extLst>
          </p:cNvPr>
          <p:cNvSpPr>
            <a:spLocks noGrp="1"/>
          </p:cNvSpPr>
          <p:nvPr>
            <p:ph type="title"/>
          </p:nvPr>
        </p:nvSpPr>
        <p:spPr/>
        <p:txBody>
          <a:bodyPr/>
          <a:lstStyle/>
          <a:p>
            <a:r>
              <a:rPr lang="en-GB" dirty="0"/>
              <a:t>Methanol.</a:t>
            </a:r>
          </a:p>
        </p:txBody>
      </p:sp>
      <p:sp>
        <p:nvSpPr>
          <p:cNvPr id="3" name="Content Placeholder 2">
            <a:extLst>
              <a:ext uri="{FF2B5EF4-FFF2-40B4-BE49-F238E27FC236}">
                <a16:creationId xmlns:a16="http://schemas.microsoft.com/office/drawing/2014/main" id="{011A22E2-B9F3-A7F8-0E5E-103C2EF87E55}"/>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Methanol is a reformed form of natural gas.</a:t>
            </a:r>
          </a:p>
          <a:p>
            <a:r>
              <a:rPr lang="en-GB" dirty="0">
                <a:latin typeface="Calibri" panose="020F0502020204030204" pitchFamily="34" charset="0"/>
                <a:ea typeface="Calibri" panose="020F0502020204030204" pitchFamily="34" charset="0"/>
                <a:cs typeface="Calibri" panose="020F0502020204030204" pitchFamily="34" charset="0"/>
              </a:rPr>
              <a:t>Some of the benefits include </a:t>
            </a:r>
            <a:r>
              <a:rPr lang="en-GB"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a:t>
            </a:r>
            <a:r>
              <a:rPr lang="en-GB" dirty="0">
                <a:latin typeface="Calibri" panose="020F0502020204030204" pitchFamily="34" charset="0"/>
                <a:ea typeface="Calibri" panose="020F0502020204030204" pitchFamily="34" charset="0"/>
                <a:cs typeface="Calibri" panose="020F0502020204030204" pitchFamily="34" charset="0"/>
              </a:rPr>
              <a:t>:</a:t>
            </a: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Lower production costs – Cheap to produce.</a:t>
            </a: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Improved safety – Less flammable than natural gas.</a:t>
            </a:r>
            <a:endParaRPr lang="en-GB" sz="2800" dirty="0">
              <a:solidFill>
                <a:srgbClr val="333333"/>
              </a:solidFill>
              <a:latin typeface="Calibri" panose="020F0502020204030204" pitchFamily="34" charset="0"/>
              <a:ea typeface="Calibri" panose="020F0502020204030204" pitchFamily="34" charset="0"/>
              <a:cs typeface="Calibri" panose="020F0502020204030204" pitchFamily="34" charset="0"/>
            </a:endParaRP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Increased energy security – Can be manufactured in multiple ways.</a:t>
            </a:r>
          </a:p>
          <a:p>
            <a:r>
              <a:rPr lang="en-GB" sz="32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r>
              <a:rPr lang="en-GB"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Methanol can also be blended with gasoline which can cause problem</a:t>
            </a:r>
            <a:r>
              <a:rPr lang="en-GB" dirty="0">
                <a:solidFill>
                  <a:srgbClr val="333333"/>
                </a:solidFill>
                <a:latin typeface="Calibri" panose="020F0502020204030204" pitchFamily="34" charset="0"/>
                <a:ea typeface="Calibri" panose="020F0502020204030204" pitchFamily="34" charset="0"/>
                <a:cs typeface="Calibri" panose="020F0502020204030204" pitchFamily="34" charset="0"/>
              </a:rPr>
              <a:t>s with refuelling the vehicle, if the incorrect ratio is used.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033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2905-AE2C-3E78-3A6B-3AC878363F2D}"/>
              </a:ext>
            </a:extLst>
          </p:cNvPr>
          <p:cNvSpPr>
            <a:spLocks noGrp="1"/>
          </p:cNvSpPr>
          <p:nvPr>
            <p:ph type="title"/>
          </p:nvPr>
        </p:nvSpPr>
        <p:spPr/>
        <p:txBody>
          <a:bodyPr/>
          <a:lstStyle/>
          <a:p>
            <a:r>
              <a:rPr lang="en-GB" dirty="0"/>
              <a:t>Euro VI Standard.</a:t>
            </a:r>
          </a:p>
        </p:txBody>
      </p:sp>
      <p:sp>
        <p:nvSpPr>
          <p:cNvPr id="3" name="Content Placeholder 2">
            <a:extLst>
              <a:ext uri="{FF2B5EF4-FFF2-40B4-BE49-F238E27FC236}">
                <a16:creationId xmlns:a16="http://schemas.microsoft.com/office/drawing/2014/main" id="{AE93B7DE-C2BA-01D2-064E-670BA6D5577E}"/>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Euro VI has been implemented since September 2014.</a:t>
            </a:r>
          </a:p>
          <a:p>
            <a:r>
              <a:rPr lang="en-GB" kern="100" dirty="0">
                <a:effectLst/>
                <a:latin typeface="Calibri" panose="020F0502020204030204" pitchFamily="34" charset="0"/>
                <a:ea typeface="Calibri" panose="020F0502020204030204" pitchFamily="34" charset="0"/>
                <a:cs typeface="Calibri" panose="020F0502020204030204" pitchFamily="34" charset="0"/>
              </a:rPr>
              <a:t>AA.com (2023) explains that:</a:t>
            </a:r>
          </a:p>
          <a:p>
            <a:pPr lvl="1"/>
            <a:r>
              <a:rPr lang="en-GB" sz="2800" i="1" dirty="0">
                <a:solidFill>
                  <a:srgbClr val="21252D"/>
                </a:solidFill>
                <a:latin typeface="Calibri" panose="020F0502020204030204" pitchFamily="34" charset="0"/>
                <a:ea typeface="Calibri" panose="020F0502020204030204" pitchFamily="34" charset="0"/>
                <a:cs typeface="Calibri" panose="020F0502020204030204" pitchFamily="34" charset="0"/>
              </a:rPr>
              <a:t>“</a:t>
            </a:r>
            <a:r>
              <a:rPr lang="en-GB" sz="2800" b="0" i="1" dirty="0">
                <a:solidFill>
                  <a:srgbClr val="21252D"/>
                </a:solidFill>
                <a:effectLst/>
                <a:latin typeface="Calibri" panose="020F0502020204030204" pitchFamily="34" charset="0"/>
                <a:ea typeface="Calibri" panose="020F0502020204030204" pitchFamily="34" charset="0"/>
                <a:cs typeface="Calibri" panose="020F0502020204030204" pitchFamily="34" charset="0"/>
              </a:rPr>
              <a:t>Euro 6 standard imposes a further, significant reduction in NOx emissions from diesel engines (a 67% reduction compared to Euro 5) and establishes similar standards for petrol and diesel”.</a:t>
            </a:r>
          </a:p>
          <a:p>
            <a:r>
              <a:rPr lang="en-GB" kern="100" dirty="0">
                <a:solidFill>
                  <a:srgbClr val="21252D"/>
                </a:solidFill>
                <a:latin typeface="Calibri" panose="020F0502020204030204" pitchFamily="34" charset="0"/>
                <a:ea typeface="Calibri" panose="020F0502020204030204" pitchFamily="34" charset="0"/>
                <a:cs typeface="Calibri" panose="020F0502020204030204" pitchFamily="34" charset="0"/>
              </a:rPr>
              <a:t>This is already in place among vehicles within the EU to aim to better the emissions of HGV’s.</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505612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39EA-7DEC-8903-48BB-10DC22FC0630}"/>
              </a:ext>
            </a:extLst>
          </p:cNvPr>
          <p:cNvSpPr>
            <a:spLocks noGrp="1"/>
          </p:cNvSpPr>
          <p:nvPr>
            <p:ph type="title"/>
          </p:nvPr>
        </p:nvSpPr>
        <p:spPr/>
        <p:txBody>
          <a:bodyPr/>
          <a:lstStyle/>
          <a:p>
            <a:r>
              <a:rPr lang="en-GB" dirty="0"/>
              <a:t>Final Suggestions for Decarbonisation.</a:t>
            </a:r>
          </a:p>
        </p:txBody>
      </p:sp>
      <p:sp>
        <p:nvSpPr>
          <p:cNvPr id="3" name="Content Placeholder 2">
            <a:extLst>
              <a:ext uri="{FF2B5EF4-FFF2-40B4-BE49-F238E27FC236}">
                <a16:creationId xmlns:a16="http://schemas.microsoft.com/office/drawing/2014/main" id="{23B63A3B-0133-AA91-BF94-6CF2F5B87562}"/>
              </a:ext>
            </a:extLst>
          </p:cNvPr>
          <p:cNvSpPr>
            <a:spLocks noGrp="1"/>
          </p:cNvSpPr>
          <p:nvPr>
            <p:ph idx="1"/>
          </p:nvPr>
        </p:nvSpPr>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Many sources of alternative fuels have been investigated. </a:t>
            </a:r>
          </a:p>
          <a:p>
            <a:r>
              <a:rPr lang="en-GB" dirty="0">
                <a:latin typeface="Calibri" panose="020F0502020204030204" pitchFamily="34" charset="0"/>
                <a:ea typeface="Calibri" panose="020F0502020204030204" pitchFamily="34" charset="0"/>
                <a:cs typeface="Calibri" panose="020F0502020204030204" pitchFamily="34" charset="0"/>
              </a:rPr>
              <a:t>The benefits have been discussed, as well as the problems associated with each which have been highlighted. </a:t>
            </a:r>
          </a:p>
          <a:p>
            <a:pPr lvl="1"/>
            <a:r>
              <a:rPr lang="en-GB" sz="2800" dirty="0">
                <a:latin typeface="Calibri" panose="020F0502020204030204" pitchFamily="34" charset="0"/>
                <a:ea typeface="Calibri" panose="020F0502020204030204" pitchFamily="34" charset="0"/>
                <a:cs typeface="Calibri" panose="020F0502020204030204" pitchFamily="34" charset="0"/>
              </a:rPr>
              <a:t>Hydrogen seems to be one of the better choices, however the major downside is the combustibility of it. This could prove highly dangerous if not implemented properly. </a:t>
            </a:r>
          </a:p>
          <a:p>
            <a:pPr lvl="1"/>
            <a:r>
              <a:rPr lang="en-GB" sz="2800" dirty="0">
                <a:latin typeface="Calibri" panose="020F0502020204030204" pitchFamily="34" charset="0"/>
                <a:ea typeface="Calibri" panose="020F0502020204030204" pitchFamily="34" charset="0"/>
                <a:cs typeface="Calibri" panose="020F0502020204030204" pitchFamily="34" charset="0"/>
              </a:rPr>
              <a:t>The second choice for an alternative fuel source would be bio-fuels. </a:t>
            </a:r>
          </a:p>
          <a:p>
            <a:pPr lvl="2"/>
            <a:r>
              <a:rPr lang="en-GB" sz="2800" dirty="0">
                <a:latin typeface="Calibri" panose="020F0502020204030204" pitchFamily="34" charset="0"/>
                <a:ea typeface="Calibri" panose="020F0502020204030204" pitchFamily="34" charset="0"/>
                <a:cs typeface="Calibri" panose="020F0502020204030204" pitchFamily="34" charset="0"/>
              </a:rPr>
              <a:t>They are easily obtained from sources such as vegetable oils. </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165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6CC3-0CF6-2304-CCC2-135476B68A1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B7E235-B178-980C-B717-4A4BB6CD801C}"/>
              </a:ext>
            </a:extLst>
          </p:cNvPr>
          <p:cNvSpPr>
            <a:spLocks noGrp="1"/>
          </p:cNvSpPr>
          <p:nvPr>
            <p:ph idx="1"/>
          </p:nvPr>
        </p:nvSpPr>
        <p:spPr/>
        <p:txBody>
          <a:bodyPr>
            <a:normAutofit fontScale="55000" lnSpcReduction="20000"/>
          </a:bodyPr>
          <a:lstStyle/>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AA.com,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Limits to improve air quality and health.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https://www.theaa.com/driving-advice/fuels-environment/euro-emissions-standards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19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European Commission,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Biofuels.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https://energy.ec.europa.eu/topics/renewable-energy/bioenergy/biofuels_en#:~:text=Biofuels%20are%20liquid%20or%20gaseous,and%20bioethanol%2C%20made%20from%20biomass.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Gov.uk,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driver shortage: UK government response.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https://www.gov.uk/government/topical-events/hgv-driver-shortage-uk-government-response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HGV Driving Training Centre,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Training.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https://www.hgvtrainingcentre.co.uk/hgv-training?utm_source=google&amp;utm_medium=cpc&amp;utm_campaign=84062721&amp;utm_content=24828005721&amp;utm_term=hgv%20training&amp;gclid=EAIaIQobChMI3p6Mmp2L_wIVB5zVCh2lvQ3bEAAYASAAEgLqi_D_BwE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HGV Traders, 2019.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18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Tonne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Scania P230 Box.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https://hgvtraders.s3.amazonaws.com/uploads/vehicle_image/image/3922/800.jpeg</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69296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7DF3B-D78F-1234-FD39-7F8A4A28E4D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E4E7AA-23C7-4DE8-BEA4-70083B6CB5D1}"/>
              </a:ext>
            </a:extLst>
          </p:cNvPr>
          <p:cNvSpPr>
            <a:spLocks noGrp="1"/>
          </p:cNvSpPr>
          <p:nvPr>
            <p:ph idx="1"/>
          </p:nvPr>
        </p:nvSpPr>
        <p:spPr/>
        <p:txBody>
          <a:bodyPr>
            <a:normAutofit fontScale="62500" lnSpcReduction="20000"/>
          </a:bodyPr>
          <a:lstStyle/>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KEMI Swedish Chemical Company, 2016.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Sulphur in marine fuel.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https://www.kemi.se/en/rules-and-regulations/additional-eu-rules/sulphur-in-marine-fuel#:~:text=The%20EU%20Directive%20on%20sulphur,Sea%20and%20the%20English%20Channel.</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May 2023].</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Reed.co.uk,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Average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Hgv</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Driver salary in the UK.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https://www.reed.co.uk/average-salary/average-hgv-driver-salary</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Returnloads.net,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Drivers Hours Explained.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https://www.returnloads.net/hgv-drivers-hours-explained/#:~:text=The%20answer%20to%20this%20commonly,working%20time%20rules%20are%20met).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Alternative Fuels Data Center.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https://afdc.energy.gov/fuels/hydrogen_basics.html#:~:text=Hydrogen%20can%20also%20serve%20as,%2C%202.8%20kilograms)%20of%20gasoline.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Alternative Fuels Data Center.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https://afdc.energy.gov/fuels/emerging_methanol.html</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19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1860867"/>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331</TotalTime>
  <Words>1345</Words>
  <Application>Microsoft Office PowerPoint</Application>
  <PresentationFormat>Widescreen</PresentationFormat>
  <Paragraphs>97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 Next LT Pro</vt:lpstr>
      <vt:lpstr>Calibri</vt:lpstr>
      <vt:lpstr>Times New Roman</vt:lpstr>
      <vt:lpstr>Tw Cen MT</vt:lpstr>
      <vt:lpstr>ShapesVTI</vt:lpstr>
      <vt:lpstr>Business Analysis and Planning.</vt:lpstr>
      <vt:lpstr>Introduction.</vt:lpstr>
      <vt:lpstr>The Problems.</vt:lpstr>
      <vt:lpstr>The Aims and Objectives.</vt:lpstr>
      <vt:lpstr>Poor working Hours/Conditions.</vt:lpstr>
      <vt:lpstr>Suggestions for work hours.</vt:lpstr>
      <vt:lpstr>Problems with training.</vt:lpstr>
      <vt:lpstr>Suggestions for Training.</vt:lpstr>
      <vt:lpstr>Poor Wages.</vt:lpstr>
      <vt:lpstr>Suggestions for Wages.</vt:lpstr>
      <vt:lpstr>Suggestions to incentivise drivers to stay.</vt:lpstr>
      <vt:lpstr>Bio-Fuels.</vt:lpstr>
      <vt:lpstr>Hydrogen.</vt:lpstr>
      <vt:lpstr>Sulphur Directives.</vt:lpstr>
      <vt:lpstr>Methanol.</vt:lpstr>
      <vt:lpstr>Euro VI Standard.</vt:lpstr>
      <vt:lpstr>Final Suggestions for Decarbonisation.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Analysis and Planning.</dc:title>
  <dc:creator>Damian Thomas</dc:creator>
  <cp:lastModifiedBy>Sharon Thomas</cp:lastModifiedBy>
  <cp:revision>9</cp:revision>
  <dcterms:created xsi:type="dcterms:W3CDTF">2023-05-16T10:43:15Z</dcterms:created>
  <dcterms:modified xsi:type="dcterms:W3CDTF">2023-05-23T15:48:05Z</dcterms:modified>
</cp:coreProperties>
</file>