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5"/>
  </p:notesMasterIdLst>
  <p:handoutMasterIdLst>
    <p:handoutMasterId r:id="rId66"/>
  </p:handoutMasterIdLst>
  <p:sldIdLst>
    <p:sldId id="343" r:id="rId2"/>
    <p:sldId id="278" r:id="rId3"/>
    <p:sldId id="279" r:id="rId4"/>
    <p:sldId id="280"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42" r:id="rId28"/>
    <p:sldId id="305" r:id="rId29"/>
    <p:sldId id="341" r:id="rId30"/>
    <p:sldId id="306" r:id="rId31"/>
    <p:sldId id="307" r:id="rId32"/>
    <p:sldId id="338" r:id="rId33"/>
    <p:sldId id="339" r:id="rId34"/>
    <p:sldId id="340"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 id="321" r:id="rId49"/>
    <p:sldId id="322" r:id="rId50"/>
    <p:sldId id="323" r:id="rId51"/>
    <p:sldId id="324" r:id="rId52"/>
    <p:sldId id="325" r:id="rId53"/>
    <p:sldId id="326" r:id="rId54"/>
    <p:sldId id="327" r:id="rId55"/>
    <p:sldId id="328" r:id="rId56"/>
    <p:sldId id="329" r:id="rId57"/>
    <p:sldId id="330" r:id="rId58"/>
    <p:sldId id="331" r:id="rId59"/>
    <p:sldId id="332" r:id="rId60"/>
    <p:sldId id="333" r:id="rId61"/>
    <p:sldId id="334" r:id="rId62"/>
    <p:sldId id="335" r:id="rId63"/>
    <p:sldId id="336" r:id="rId64"/>
  </p:sldIdLst>
  <p:sldSz cx="12192000" cy="6858000"/>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77" d="100"/>
          <a:sy n="77" d="100"/>
        </p:scale>
        <p:origin x="91" y="29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406400" y="695325"/>
            <a:ext cx="6197600"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13/08/2020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508000" y="228600"/>
            <a:ext cx="11176000" cy="914400"/>
          </a:xfrm>
        </p:spPr>
        <p:txBody>
          <a:bodyPr/>
          <a:lstStyle/>
          <a:p>
            <a:r>
              <a:rPr lang="en-US"/>
              <a:t>Click to edit Master title style</a:t>
            </a:r>
          </a:p>
        </p:txBody>
      </p:sp>
      <p:sp>
        <p:nvSpPr>
          <p:cNvPr id="3" name="SmartArt Placeholder 2"/>
          <p:cNvSpPr>
            <a:spLocks noGrp="1"/>
          </p:cNvSpPr>
          <p:nvPr>
            <p:ph type="dgm" idx="1"/>
          </p:nvPr>
        </p:nvSpPr>
        <p:spPr>
          <a:xfrm>
            <a:off x="508000" y="1371600"/>
            <a:ext cx="11277600" cy="4724400"/>
          </a:xfrm>
        </p:spPr>
        <p:txBody>
          <a:bodyPr/>
          <a:lstStyle/>
          <a:p>
            <a:pPr lvl="0"/>
            <a:endParaRPr lang="en-US" noProof="0" dirty="0"/>
          </a:p>
        </p:txBody>
      </p:sp>
      <p:sp>
        <p:nvSpPr>
          <p:cNvPr id="4" name="Slide Number Placeholder 3"/>
          <p:cNvSpPr>
            <a:spLocks noGrp="1"/>
          </p:cNvSpPr>
          <p:nvPr>
            <p:ph type="sldNum" sz="quarter" idx="10"/>
          </p:nvPr>
        </p:nvSpPr>
        <p:spPr>
          <a:xfrm>
            <a:off x="10871200" y="6553200"/>
            <a:ext cx="1320800" cy="304800"/>
          </a:xfrm>
        </p:spPr>
        <p:txBody>
          <a:bodyPr/>
          <a:lstStyle>
            <a:lvl1pPr>
              <a:defRPr/>
            </a:lvl1pPr>
          </a:lstStyle>
          <a:p>
            <a:pPr>
              <a:defRPr/>
            </a:pPr>
            <a:fld id="{618F4844-60E1-4AFE-9C5A-F50A2EA34C5F}" type="slidenum">
              <a:rPr lang="en-US"/>
              <a:pPr>
                <a:defRPr/>
              </a:pPr>
              <a:t>‹#›</a:t>
            </a:fld>
            <a:endParaRPr lang="en-US" dirty="0"/>
          </a:p>
        </p:txBody>
      </p:sp>
      <p:sp>
        <p:nvSpPr>
          <p:cNvPr id="5" name="Footer Placeholder 4"/>
          <p:cNvSpPr>
            <a:spLocks noGrp="1"/>
          </p:cNvSpPr>
          <p:nvPr>
            <p:ph type="ftr" sz="quarter" idx="11"/>
          </p:nvPr>
        </p:nvSpPr>
        <p:spPr>
          <a:xfrm>
            <a:off x="0" y="6553200"/>
            <a:ext cx="73152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215410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508000" y="228600"/>
            <a:ext cx="11176000" cy="914400"/>
          </a:xfrm>
        </p:spPr>
        <p:txBody>
          <a:bodyPr/>
          <a:lstStyle/>
          <a:p>
            <a:r>
              <a:rPr lang="en-US"/>
              <a:t>Click to edit Master title style</a:t>
            </a:r>
          </a:p>
        </p:txBody>
      </p:sp>
      <p:sp>
        <p:nvSpPr>
          <p:cNvPr id="3" name="Table Placeholder 2"/>
          <p:cNvSpPr>
            <a:spLocks noGrp="1"/>
          </p:cNvSpPr>
          <p:nvPr>
            <p:ph type="tbl" idx="1"/>
          </p:nvPr>
        </p:nvSpPr>
        <p:spPr>
          <a:xfrm>
            <a:off x="508000" y="1371600"/>
            <a:ext cx="11277600" cy="4724400"/>
          </a:xfrm>
        </p:spPr>
        <p:txBody>
          <a:bodyPr/>
          <a:lstStyle/>
          <a:p>
            <a:pPr lvl="0"/>
            <a:endParaRPr lang="en-US" noProof="0" dirty="0"/>
          </a:p>
        </p:txBody>
      </p:sp>
      <p:sp>
        <p:nvSpPr>
          <p:cNvPr id="4" name="Slide Number Placeholder 3"/>
          <p:cNvSpPr>
            <a:spLocks noGrp="1"/>
          </p:cNvSpPr>
          <p:nvPr>
            <p:ph type="sldNum" sz="quarter" idx="10"/>
          </p:nvPr>
        </p:nvSpPr>
        <p:spPr>
          <a:xfrm>
            <a:off x="10871200" y="6553200"/>
            <a:ext cx="1320800" cy="304800"/>
          </a:xfrm>
        </p:spPr>
        <p:txBody>
          <a:bodyPr/>
          <a:lstStyle>
            <a:lvl1pPr>
              <a:defRPr/>
            </a:lvl1pPr>
          </a:lstStyle>
          <a:p>
            <a:pPr>
              <a:defRPr/>
            </a:pPr>
            <a:fld id="{AFCE4CC3-7BFB-4711-848F-3E781FEAF895}" type="slidenum">
              <a:rPr lang="en-US"/>
              <a:pPr>
                <a:defRPr/>
              </a:pPr>
              <a:t>‹#›</a:t>
            </a:fld>
            <a:endParaRPr lang="en-US" dirty="0"/>
          </a:p>
        </p:txBody>
      </p:sp>
      <p:sp>
        <p:nvSpPr>
          <p:cNvPr id="5" name="Footer Placeholder 4"/>
          <p:cNvSpPr>
            <a:spLocks noGrp="1"/>
          </p:cNvSpPr>
          <p:nvPr>
            <p:ph type="ftr" sz="quarter" idx="11"/>
          </p:nvPr>
        </p:nvSpPr>
        <p:spPr>
          <a:xfrm>
            <a:off x="0" y="6553200"/>
            <a:ext cx="73152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3270621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016000" y="533400"/>
            <a:ext cx="10566400" cy="1143000"/>
          </a:xfrm>
        </p:spPr>
        <p:txBody>
          <a:bodyPr/>
          <a:lstStyle/>
          <a:p>
            <a:r>
              <a:rPr lang="en-US"/>
              <a:t>Click to edit Master title style</a:t>
            </a:r>
          </a:p>
        </p:txBody>
      </p:sp>
      <p:sp>
        <p:nvSpPr>
          <p:cNvPr id="3" name="Text Placeholder 2"/>
          <p:cNvSpPr>
            <a:spLocks noGrp="1"/>
          </p:cNvSpPr>
          <p:nvPr>
            <p:ph type="body" sz="half" idx="1"/>
          </p:nvPr>
        </p:nvSpPr>
        <p:spPr>
          <a:xfrm>
            <a:off x="1117601" y="2057400"/>
            <a:ext cx="5027084"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47884" y="2057400"/>
            <a:ext cx="5027083"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4"/>
          <p:cNvSpPr>
            <a:spLocks noGrp="1" noChangeArrowheads="1"/>
          </p:cNvSpPr>
          <p:nvPr>
            <p:ph type="sldNum" sz="quarter" idx="10"/>
          </p:nvPr>
        </p:nvSpPr>
        <p:spPr>
          <a:ln/>
        </p:spPr>
        <p:txBody>
          <a:bodyPr/>
          <a:lstStyle>
            <a:lvl1pPr>
              <a:defRPr/>
            </a:lvl1pPr>
          </a:lstStyle>
          <a:p>
            <a:pPr>
              <a:defRPr/>
            </a:pPr>
            <a:fld id="{84EF91C3-E1D1-4266-8026-40B2D0E5789B}" type="slidenum">
              <a:rPr lang="en-US" altLang="en-US"/>
              <a:pPr>
                <a:defRPr/>
              </a:pPr>
              <a:t>‹#›</a:t>
            </a:fld>
            <a:endParaRPr lang="en-US" altLang="en-US" dirty="0"/>
          </a:p>
        </p:txBody>
      </p:sp>
    </p:spTree>
    <p:extLst>
      <p:ext uri="{BB962C8B-B14F-4D97-AF65-F5344CB8AC3E}">
        <p14:creationId xmlns:p14="http://schemas.microsoft.com/office/powerpoint/2010/main" val="3892755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smtClean="0"/>
              <a:t>BMSW5104</a:t>
            </a:r>
            <a:endParaRPr lang="en-GB" altLang="en-US" dirty="0"/>
          </a:p>
        </p:txBody>
      </p:sp>
      <p:sp>
        <p:nvSpPr>
          <p:cNvPr id="6147" name="Subtitle 4"/>
          <p:cNvSpPr>
            <a:spLocks noGrp="1"/>
          </p:cNvSpPr>
          <p:nvPr>
            <p:ph type="subTitle" idx="1"/>
          </p:nvPr>
        </p:nvSpPr>
        <p:spPr>
          <a:xfrm>
            <a:off x="1919536" y="1340768"/>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GB" altLang="en-US" b="1" dirty="0">
                <a:solidFill>
                  <a:schemeClr val="tx1"/>
                </a:solidFill>
              </a:rPr>
              <a:t>Project Risk Management</a:t>
            </a:r>
          </a:p>
          <a:p>
            <a:pPr eaLnBrk="1" hangingPunct="1"/>
            <a:r>
              <a:rPr lang="en-GB" altLang="en-US" b="1" dirty="0">
                <a:solidFill>
                  <a:schemeClr val="tx1"/>
                </a:solidFill>
              </a:rPr>
              <a:t>WEEK 9</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511596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623392" y="1124744"/>
            <a:ext cx="11017224" cy="3600400"/>
          </a:xfrm>
        </p:spPr>
        <p:txBody>
          <a:bodyPr/>
          <a:lstStyle/>
          <a:p>
            <a:r>
              <a:rPr lang="en-US" sz="2400" dirty="0"/>
              <a:t>Understand risk and the importance of good project risk management</a:t>
            </a:r>
          </a:p>
          <a:p>
            <a:r>
              <a:rPr lang="en-US" sz="2400" dirty="0"/>
              <a:t>Discuss the elements of planning risk management and the contents of a risk management plan</a:t>
            </a:r>
          </a:p>
          <a:p>
            <a:r>
              <a:rPr lang="en-US" sz="2400" dirty="0"/>
              <a:t>List common sources of risks on information technology (IT) projects</a:t>
            </a:r>
          </a:p>
          <a:p>
            <a:r>
              <a:rPr lang="en-US" sz="2400" dirty="0"/>
              <a:t>Describe the process of identifying risks and create a risk register</a:t>
            </a:r>
          </a:p>
          <a:p>
            <a:r>
              <a:rPr lang="en-US" sz="2400" dirty="0"/>
              <a:t>Discuss qualitative risk analysis and explain how to calculate risk factors, create probability/impact matrixes, and apply the Top Ten Risk Item Tracking technique to rank risks</a:t>
            </a:r>
          </a:p>
        </p:txBody>
      </p:sp>
      <p:sp>
        <p:nvSpPr>
          <p:cNvPr id="12290" name="Rectangle 2"/>
          <p:cNvSpPr>
            <a:spLocks noGrp="1" noChangeArrowheads="1"/>
          </p:cNvSpPr>
          <p:nvPr>
            <p:ph type="title"/>
          </p:nvPr>
        </p:nvSpPr>
        <p:spPr>
          <a:xfrm>
            <a:off x="2351584" y="0"/>
            <a:ext cx="7488832" cy="1124744"/>
          </a:xfrm>
        </p:spPr>
        <p:txBody>
          <a:bodyPr/>
          <a:lstStyle/>
          <a:p>
            <a:r>
              <a:rPr lang="en-US" dirty="0"/>
              <a:t>Learning Objectives</a:t>
            </a:r>
          </a:p>
        </p:txBody>
      </p:sp>
      <p:sp>
        <p:nvSpPr>
          <p:cNvPr id="12293" name="Footer Placeholder 6"/>
          <p:cNvSpPr>
            <a:spLocks noGrp="1"/>
          </p:cNvSpPr>
          <p:nvPr>
            <p:ph type="ftr" sz="quarter" idx="10"/>
          </p:nvPr>
        </p:nvSpPr>
        <p:spPr bwMode="auto">
          <a:xfrm>
            <a:off x="2332354" y="6242051"/>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40616" y="6351588"/>
            <a:ext cx="479656" cy="365125"/>
          </a:xfrm>
        </p:spPr>
        <p:txBody>
          <a:bodyPr/>
          <a:lstStyle/>
          <a:p>
            <a:pPr>
              <a:defRPr/>
            </a:pPr>
            <a:fld id="{8068E7E8-4FE3-4027-9557-A3A89E9881B6}" type="slidenum">
              <a:rPr lang="en-US" smtClean="0">
                <a:solidFill>
                  <a:schemeClr val="bg1"/>
                </a:solidFill>
              </a:rPr>
              <a:pPr>
                <a:defRPr/>
              </a:pPr>
              <a:t>2</a:t>
            </a:fld>
            <a:endParaRPr lang="en-US" dirty="0">
              <a:solidFill>
                <a:schemeClr val="bg1"/>
              </a:solidFill>
            </a:endParaRPr>
          </a:p>
        </p:txBody>
      </p:sp>
    </p:spTree>
    <p:extLst>
      <p:ext uri="{BB962C8B-B14F-4D97-AF65-F5344CB8AC3E}">
        <p14:creationId xmlns:p14="http://schemas.microsoft.com/office/powerpoint/2010/main" val="367561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1027"/>
          <p:cNvSpPr>
            <a:spLocks noGrp="1" noChangeArrowheads="1"/>
          </p:cNvSpPr>
          <p:nvPr>
            <p:ph idx="1"/>
          </p:nvPr>
        </p:nvSpPr>
        <p:spPr>
          <a:xfrm>
            <a:off x="334433" y="1340768"/>
            <a:ext cx="11522207" cy="3741116"/>
          </a:xfrm>
        </p:spPr>
        <p:txBody>
          <a:bodyPr/>
          <a:lstStyle/>
          <a:p>
            <a:r>
              <a:rPr lang="en-US" dirty="0"/>
              <a:t>Explain quantitative risk analysis and how to apply decision trees, simulation, and sensitivity analysis to quantify risks</a:t>
            </a:r>
          </a:p>
          <a:p>
            <a:r>
              <a:rPr lang="en-US" dirty="0"/>
              <a:t>Provide examples of using different risk response planning strategies to address both negative and positive risks</a:t>
            </a:r>
          </a:p>
          <a:p>
            <a:r>
              <a:rPr lang="en-US" dirty="0"/>
              <a:t>Discuss how to control risks</a:t>
            </a:r>
          </a:p>
          <a:p>
            <a:r>
              <a:rPr lang="en-US" dirty="0"/>
              <a:t>Describe how software can assist in project risk management</a:t>
            </a:r>
          </a:p>
        </p:txBody>
      </p:sp>
      <p:sp>
        <p:nvSpPr>
          <p:cNvPr id="14338" name="Rectangle 1026"/>
          <p:cNvSpPr>
            <a:spLocks noGrp="1" noChangeArrowheads="1"/>
          </p:cNvSpPr>
          <p:nvPr>
            <p:ph type="title"/>
          </p:nvPr>
        </p:nvSpPr>
        <p:spPr>
          <a:xfrm>
            <a:off x="1905000" y="116633"/>
            <a:ext cx="8305800" cy="723379"/>
          </a:xfrm>
        </p:spPr>
        <p:txBody>
          <a:bodyPr/>
          <a:lstStyle/>
          <a:p>
            <a:r>
              <a:rPr lang="en-US" dirty="0"/>
              <a:t>Learning Objectives (cont’d)</a:t>
            </a:r>
          </a:p>
        </p:txBody>
      </p:sp>
      <p:sp>
        <p:nvSpPr>
          <p:cNvPr id="14341" name="Footer Placeholder 6"/>
          <p:cNvSpPr>
            <a:spLocks noGrp="1"/>
          </p:cNvSpPr>
          <p:nvPr>
            <p:ph type="ftr" sz="quarter" idx="10"/>
          </p:nvPr>
        </p:nvSpPr>
        <p:spPr bwMode="auto">
          <a:xfrm>
            <a:off x="2495600"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88820" y="6377280"/>
            <a:ext cx="335640" cy="441872"/>
          </a:xfrm>
        </p:spPr>
        <p:txBody>
          <a:bodyPr/>
          <a:lstStyle/>
          <a:p>
            <a:pPr>
              <a:defRPr/>
            </a:pPr>
            <a:fld id="{7DF29B3E-4A0B-4F0C-986E-BCE754B4B760}" type="slidenum">
              <a:rPr lang="en-US" smtClean="0">
                <a:solidFill>
                  <a:schemeClr val="bg1"/>
                </a:solidFill>
              </a:rPr>
              <a:pPr>
                <a:defRPr/>
              </a:pPr>
              <a:t>3</a:t>
            </a:fld>
            <a:endParaRPr lang="en-US" dirty="0">
              <a:solidFill>
                <a:schemeClr val="bg1"/>
              </a:solidFill>
            </a:endParaRPr>
          </a:p>
        </p:txBody>
      </p:sp>
    </p:spTree>
    <p:extLst>
      <p:ext uri="{BB962C8B-B14F-4D97-AF65-F5344CB8AC3E}">
        <p14:creationId xmlns:p14="http://schemas.microsoft.com/office/powerpoint/2010/main" val="3232908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479376" y="1988840"/>
            <a:ext cx="11233248" cy="3149178"/>
          </a:xfrm>
        </p:spPr>
        <p:txBody>
          <a:bodyPr/>
          <a:lstStyle/>
          <a:p>
            <a:pPr>
              <a:spcBef>
                <a:spcPct val="100000"/>
              </a:spcBef>
            </a:pPr>
            <a:r>
              <a:rPr lang="en-US" sz="2800" dirty="0"/>
              <a:t>Project risk management is the art and science of identifying, analyzing, and responding to risk throughout the life of a project and in the best interests of meeting project objectives.</a:t>
            </a:r>
          </a:p>
          <a:p>
            <a:pPr>
              <a:spcBef>
                <a:spcPct val="100000"/>
              </a:spcBef>
            </a:pPr>
            <a:r>
              <a:rPr lang="en-US" sz="2800" dirty="0"/>
              <a:t>Risk management is often overlooked in projects, but it can help improve project success by helping select good projects, determining project scope, and developing realistic estimates</a:t>
            </a:r>
          </a:p>
        </p:txBody>
      </p:sp>
      <p:sp>
        <p:nvSpPr>
          <p:cNvPr id="15362" name="Rectangle 2"/>
          <p:cNvSpPr>
            <a:spLocks noGrp="1" noChangeArrowheads="1"/>
          </p:cNvSpPr>
          <p:nvPr>
            <p:ph type="title"/>
          </p:nvPr>
        </p:nvSpPr>
        <p:spPr>
          <a:xfrm>
            <a:off x="1631504" y="188640"/>
            <a:ext cx="8928992" cy="1171302"/>
          </a:xfrm>
        </p:spPr>
        <p:txBody>
          <a:bodyPr>
            <a:normAutofit fontScale="90000"/>
          </a:bodyPr>
          <a:lstStyle/>
          <a:p>
            <a:r>
              <a:rPr lang="en-US" dirty="0"/>
              <a:t>The Importance of Project Risk Management</a:t>
            </a:r>
          </a:p>
        </p:txBody>
      </p:sp>
      <p:sp>
        <p:nvSpPr>
          <p:cNvPr id="15365" name="Footer Placeholder 6"/>
          <p:cNvSpPr>
            <a:spLocks noGrp="1"/>
          </p:cNvSpPr>
          <p:nvPr>
            <p:ph type="ftr" sz="quarter" idx="10"/>
          </p:nvPr>
        </p:nvSpPr>
        <p:spPr bwMode="auto">
          <a:xfrm>
            <a:off x="2639616" y="6206583"/>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712624" y="6390881"/>
            <a:ext cx="335640" cy="365125"/>
          </a:xfrm>
        </p:spPr>
        <p:txBody>
          <a:bodyPr/>
          <a:lstStyle/>
          <a:p>
            <a:pPr>
              <a:defRPr/>
            </a:pPr>
            <a:fld id="{807D6F11-3470-4152-8EB3-431930F8FE40}" type="slidenum">
              <a:rPr lang="en-US" smtClean="0">
                <a:solidFill>
                  <a:schemeClr val="bg1"/>
                </a:solidFill>
              </a:rPr>
              <a:pPr>
                <a:defRPr/>
              </a:pPr>
              <a:t>4</a:t>
            </a:fld>
            <a:endParaRPr lang="en-US" dirty="0">
              <a:solidFill>
                <a:schemeClr val="bg1"/>
              </a:solidFill>
            </a:endParaRPr>
          </a:p>
        </p:txBody>
      </p:sp>
    </p:spTree>
    <p:extLst>
      <p:ext uri="{BB962C8B-B14F-4D97-AF65-F5344CB8AC3E}">
        <p14:creationId xmlns:p14="http://schemas.microsoft.com/office/powerpoint/2010/main" val="2843069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19336" y="980728"/>
            <a:ext cx="3178696" cy="1143000"/>
          </a:xfrm>
        </p:spPr>
        <p:txBody>
          <a:bodyPr>
            <a:normAutofit fontScale="90000"/>
          </a:bodyPr>
          <a:lstStyle/>
          <a:p>
            <a:r>
              <a:rPr lang="en-US" dirty="0"/>
              <a:t>Benefits from Software Risk Management Practices*</a:t>
            </a:r>
          </a:p>
        </p:txBody>
      </p:sp>
      <p:sp>
        <p:nvSpPr>
          <p:cNvPr id="18437" name="Footer Placeholder 7"/>
          <p:cNvSpPr>
            <a:spLocks noGrp="1"/>
          </p:cNvSpPr>
          <p:nvPr>
            <p:ph type="ftr" sz="quarter" idx="10"/>
          </p:nvPr>
        </p:nvSpPr>
        <p:spPr bwMode="auto">
          <a:xfrm>
            <a:off x="2484565" y="6165304"/>
            <a:ext cx="1295400" cy="219075"/>
          </a:xfrm>
          <a:noFill/>
          <a:ln>
            <a:miter lim="800000"/>
            <a:headEnd/>
            <a:tailEnd/>
          </a:ln>
        </p:spPr>
        <p:txBody>
          <a:bodyPr/>
          <a:lstStyle/>
          <a:p>
            <a:r>
              <a:rPr lang="en-US" dirty="0"/>
              <a:t>Information Technology Project Management, Eighth Edition</a:t>
            </a:r>
          </a:p>
        </p:txBody>
      </p:sp>
      <p:sp>
        <p:nvSpPr>
          <p:cNvPr id="7" name="Slide Number Placeholder 6"/>
          <p:cNvSpPr>
            <a:spLocks noGrp="1"/>
          </p:cNvSpPr>
          <p:nvPr>
            <p:ph type="sldNum" sz="quarter" idx="11"/>
          </p:nvPr>
        </p:nvSpPr>
        <p:spPr/>
        <p:txBody>
          <a:bodyPr/>
          <a:lstStyle/>
          <a:p>
            <a:pPr>
              <a:defRPr/>
            </a:pPr>
            <a:fld id="{C9C7EE1C-8D68-46E6-9AB4-662241EB92E9}" type="slidenum">
              <a:rPr lang="en-US" smtClean="0"/>
              <a:pPr>
                <a:defRPr/>
              </a:pPr>
              <a:t>5</a:t>
            </a:fld>
            <a:endParaRPr lang="en-US" dirty="0"/>
          </a:p>
        </p:txBody>
      </p:sp>
      <p:sp>
        <p:nvSpPr>
          <p:cNvPr id="18435" name="Text Box 6"/>
          <p:cNvSpPr txBox="1">
            <a:spLocks noChangeArrowheads="1"/>
          </p:cNvSpPr>
          <p:nvPr/>
        </p:nvSpPr>
        <p:spPr bwMode="auto">
          <a:xfrm>
            <a:off x="0" y="5251810"/>
            <a:ext cx="2495600" cy="215444"/>
          </a:xfrm>
          <a:prstGeom prst="rect">
            <a:avLst/>
          </a:prstGeom>
          <a:noFill/>
          <a:ln w="9525">
            <a:noFill/>
            <a:miter lim="800000"/>
            <a:headEnd/>
            <a:tailEnd/>
          </a:ln>
        </p:spPr>
        <p:txBody>
          <a:bodyPr wrap="square">
            <a:spAutoFit/>
          </a:bodyPr>
          <a:lstStyle/>
          <a:p>
            <a:r>
              <a:rPr lang="en-US" sz="800" dirty="0"/>
              <a:t>*Source: </a:t>
            </a:r>
            <a:r>
              <a:rPr lang="en-US" sz="800" dirty="0" err="1"/>
              <a:t>Kulik</a:t>
            </a:r>
            <a:r>
              <a:rPr lang="en-US" sz="800" dirty="0"/>
              <a:t> and Weber, KLCI Research Group</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1744" y="54445"/>
            <a:ext cx="8198568" cy="6667445"/>
          </a:xfrm>
          <a:prstGeom prst="rect">
            <a:avLst/>
          </a:prstGeom>
        </p:spPr>
      </p:pic>
    </p:spTree>
    <p:extLst>
      <p:ext uri="{BB962C8B-B14F-4D97-AF65-F5344CB8AC3E}">
        <p14:creationId xmlns:p14="http://schemas.microsoft.com/office/powerpoint/2010/main" val="1441963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642" y="1628800"/>
            <a:ext cx="11450198" cy="3168351"/>
          </a:xfrm>
        </p:spPr>
        <p:txBody>
          <a:bodyPr/>
          <a:lstStyle/>
          <a:p>
            <a:r>
              <a:rPr lang="en-US" sz="2400" dirty="0"/>
              <a:t>Many people around the world suffered from financial losses as various financial markets dropped in the fall of 2008, even after the $700 billion bailout bill was passed by the U.S. Congress</a:t>
            </a:r>
          </a:p>
          <a:p>
            <a:r>
              <a:rPr lang="en-US" sz="2400" dirty="0"/>
              <a:t>According to a global survey of 316 financial services executives, over 70 percent of respondents believed that the losses stemming from the credit crisis were largely due to failures to address risk management issues</a:t>
            </a:r>
          </a:p>
          <a:p>
            <a:r>
              <a:rPr lang="en-US" sz="2400" dirty="0"/>
              <a:t>Worldwide banking and insurance sectors will spend about $78.6 billion on risk information technologies and services in 2015, growing to $96.3 billion by 2018</a:t>
            </a:r>
          </a:p>
          <a:p>
            <a:endParaRPr lang="en-US" dirty="0"/>
          </a:p>
        </p:txBody>
      </p:sp>
      <p:sp>
        <p:nvSpPr>
          <p:cNvPr id="3" name="Title 2"/>
          <p:cNvSpPr>
            <a:spLocks noGrp="1"/>
          </p:cNvSpPr>
          <p:nvPr>
            <p:ph type="title"/>
          </p:nvPr>
        </p:nvSpPr>
        <p:spPr>
          <a:xfrm>
            <a:off x="1981200" y="228600"/>
            <a:ext cx="8229600" cy="824136"/>
          </a:xfrm>
        </p:spPr>
        <p:txBody>
          <a:bodyPr/>
          <a:lstStyle/>
          <a:p>
            <a:r>
              <a:rPr lang="en-US" dirty="0"/>
              <a:t>Global Issues</a:t>
            </a:r>
          </a:p>
        </p:txBody>
      </p:sp>
      <p:sp>
        <p:nvSpPr>
          <p:cNvPr id="4" name="Footer Placeholder 3"/>
          <p:cNvSpPr>
            <a:spLocks noGrp="1"/>
          </p:cNvSpPr>
          <p:nvPr>
            <p:ph type="ftr" sz="quarter" idx="10"/>
          </p:nvPr>
        </p:nvSpPr>
        <p:spPr>
          <a:xfrm>
            <a:off x="2567608" y="6093296"/>
            <a:ext cx="1295400" cy="219075"/>
          </a:xfrm>
        </p:spPr>
        <p:txBody>
          <a:bodyPr/>
          <a:lstStyle/>
          <a:p>
            <a:pPr>
              <a:defRPr/>
            </a:pPr>
            <a:r>
              <a:rPr lang="en-US" dirty="0"/>
              <a:t>Information Technology Project Management, Eighth Edition</a:t>
            </a:r>
          </a:p>
        </p:txBody>
      </p:sp>
      <p:sp>
        <p:nvSpPr>
          <p:cNvPr id="5" name="Slide Number Placeholder 4"/>
          <p:cNvSpPr>
            <a:spLocks noGrp="1"/>
          </p:cNvSpPr>
          <p:nvPr>
            <p:ph type="sldNum" sz="quarter" idx="11"/>
          </p:nvPr>
        </p:nvSpPr>
        <p:spPr>
          <a:xfrm>
            <a:off x="11606020" y="6345029"/>
            <a:ext cx="335640" cy="365125"/>
          </a:xfrm>
        </p:spPr>
        <p:txBody>
          <a:bodyPr/>
          <a:lstStyle/>
          <a:p>
            <a:pPr>
              <a:defRPr/>
            </a:pPr>
            <a:fld id="{073FC353-7A19-4BA9-B4BA-8F87B33A8D50}" type="slidenum">
              <a:rPr lang="en-US" smtClean="0">
                <a:solidFill>
                  <a:schemeClr val="bg1"/>
                </a:solidFill>
              </a:rPr>
              <a:pPr>
                <a:defRPr/>
              </a:pPr>
              <a:t>6</a:t>
            </a:fld>
            <a:endParaRPr lang="en-US" dirty="0">
              <a:solidFill>
                <a:schemeClr val="bg1"/>
              </a:solidFill>
            </a:endParaRPr>
          </a:p>
        </p:txBody>
      </p:sp>
    </p:spTree>
    <p:extLst>
      <p:ext uri="{BB962C8B-B14F-4D97-AF65-F5344CB8AC3E}">
        <p14:creationId xmlns:p14="http://schemas.microsoft.com/office/powerpoint/2010/main" val="749432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551384" y="1700808"/>
            <a:ext cx="11089232" cy="3654152"/>
          </a:xfrm>
        </p:spPr>
        <p:txBody>
          <a:bodyPr/>
          <a:lstStyle/>
          <a:p>
            <a:r>
              <a:rPr lang="en-US" dirty="0"/>
              <a:t>A dictionary definition of risk is “the possibility of loss or injury”</a:t>
            </a:r>
          </a:p>
          <a:p>
            <a:r>
              <a:rPr lang="en-US" dirty="0"/>
              <a:t>Negative risk involves understanding potential problems that might occur in the project and how they might impede project success</a:t>
            </a:r>
          </a:p>
          <a:p>
            <a:r>
              <a:rPr lang="en-US" dirty="0"/>
              <a:t>Negative risk management is like a form of insurance; it is an investment</a:t>
            </a:r>
          </a:p>
        </p:txBody>
      </p:sp>
      <p:sp>
        <p:nvSpPr>
          <p:cNvPr id="19458" name="Rectangle 2"/>
          <p:cNvSpPr>
            <a:spLocks noGrp="1" noChangeArrowheads="1"/>
          </p:cNvSpPr>
          <p:nvPr>
            <p:ph type="title"/>
          </p:nvPr>
        </p:nvSpPr>
        <p:spPr>
          <a:xfrm>
            <a:off x="1905000" y="274638"/>
            <a:ext cx="8305800" cy="715962"/>
          </a:xfrm>
        </p:spPr>
        <p:txBody>
          <a:bodyPr>
            <a:normAutofit fontScale="90000"/>
          </a:bodyPr>
          <a:lstStyle/>
          <a:p>
            <a:r>
              <a:rPr lang="en-US" dirty="0"/>
              <a:t>Negative Risk</a:t>
            </a:r>
          </a:p>
        </p:txBody>
      </p:sp>
      <p:sp>
        <p:nvSpPr>
          <p:cNvPr id="19461" name="Footer Placeholder 6"/>
          <p:cNvSpPr>
            <a:spLocks noGrp="1"/>
          </p:cNvSpPr>
          <p:nvPr>
            <p:ph type="ftr" sz="quarter" idx="10"/>
          </p:nvPr>
        </p:nvSpPr>
        <p:spPr bwMode="auto">
          <a:xfrm>
            <a:off x="2639616"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67458" y="6384379"/>
            <a:ext cx="335640" cy="365125"/>
          </a:xfrm>
        </p:spPr>
        <p:txBody>
          <a:bodyPr/>
          <a:lstStyle/>
          <a:p>
            <a:pPr>
              <a:defRPr/>
            </a:pPr>
            <a:fld id="{8029358A-A68A-4B39-848F-F2A98A0B2E8B}" type="slidenum">
              <a:rPr lang="en-US" smtClean="0">
                <a:solidFill>
                  <a:schemeClr val="bg1"/>
                </a:solidFill>
              </a:rPr>
              <a:pPr>
                <a:defRPr/>
              </a:pPr>
              <a:t>7</a:t>
            </a:fld>
            <a:endParaRPr lang="en-US" dirty="0">
              <a:solidFill>
                <a:schemeClr val="bg1"/>
              </a:solidFill>
            </a:endParaRPr>
          </a:p>
        </p:txBody>
      </p:sp>
    </p:spTree>
    <p:extLst>
      <p:ext uri="{BB962C8B-B14F-4D97-AF65-F5344CB8AC3E}">
        <p14:creationId xmlns:p14="http://schemas.microsoft.com/office/powerpoint/2010/main" val="112617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479376" y="1340768"/>
            <a:ext cx="11233248" cy="4176464"/>
          </a:xfrm>
        </p:spPr>
        <p:txBody>
          <a:bodyPr/>
          <a:lstStyle/>
          <a:p>
            <a:r>
              <a:rPr lang="en-US" dirty="0"/>
              <a:t>Positive risks are risks that result in good things happening; sometimes called opportunities</a:t>
            </a:r>
          </a:p>
          <a:p>
            <a:r>
              <a:rPr lang="en-US" dirty="0"/>
              <a:t>A general definition of project risk is an uncertainty that can have a negative or positive effect on meeting project objectives</a:t>
            </a:r>
          </a:p>
          <a:p>
            <a:r>
              <a:rPr lang="en-US" dirty="0"/>
              <a:t>The goal of project risk management is to minimize potential negative risks while maximizing potential positive risks</a:t>
            </a:r>
          </a:p>
        </p:txBody>
      </p:sp>
      <p:sp>
        <p:nvSpPr>
          <p:cNvPr id="20482" name="Rectangle 2"/>
          <p:cNvSpPr>
            <a:spLocks noGrp="1" noChangeArrowheads="1"/>
          </p:cNvSpPr>
          <p:nvPr>
            <p:ph type="title"/>
          </p:nvPr>
        </p:nvSpPr>
        <p:spPr>
          <a:xfrm>
            <a:off x="1905000" y="274638"/>
            <a:ext cx="8305800" cy="868362"/>
          </a:xfrm>
        </p:spPr>
        <p:txBody>
          <a:bodyPr/>
          <a:lstStyle/>
          <a:p>
            <a:r>
              <a:rPr lang="en-US" dirty="0"/>
              <a:t>Risk Can Be Positive</a:t>
            </a:r>
          </a:p>
        </p:txBody>
      </p:sp>
      <p:sp>
        <p:nvSpPr>
          <p:cNvPr id="2048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11679831" y="6451600"/>
            <a:ext cx="407648" cy="365125"/>
          </a:xfrm>
        </p:spPr>
        <p:txBody>
          <a:bodyPr/>
          <a:lstStyle/>
          <a:p>
            <a:pPr>
              <a:defRPr/>
            </a:pPr>
            <a:fld id="{558848C3-6CA1-4DD7-8398-A9BCB5F1C19A}" type="slidenum">
              <a:rPr lang="en-US" smtClean="0">
                <a:solidFill>
                  <a:schemeClr val="bg1"/>
                </a:solidFill>
              </a:rPr>
              <a:pPr>
                <a:defRPr/>
              </a:pPr>
              <a:t>8</a:t>
            </a:fld>
            <a:endParaRPr lang="en-US" dirty="0">
              <a:solidFill>
                <a:schemeClr val="bg1"/>
              </a:solidFill>
            </a:endParaRPr>
          </a:p>
        </p:txBody>
      </p:sp>
    </p:spTree>
    <p:extLst>
      <p:ext uri="{BB962C8B-B14F-4D97-AF65-F5344CB8AC3E}">
        <p14:creationId xmlns:p14="http://schemas.microsoft.com/office/powerpoint/2010/main" val="3478143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idx="1"/>
          </p:nvPr>
        </p:nvSpPr>
        <p:spPr>
          <a:xfrm>
            <a:off x="334433" y="1556792"/>
            <a:ext cx="11377264" cy="3672407"/>
          </a:xfrm>
        </p:spPr>
        <p:txBody>
          <a:bodyPr/>
          <a:lstStyle/>
          <a:p>
            <a:pPr algn="just"/>
            <a:r>
              <a:rPr lang="en-US" sz="2800" dirty="0"/>
              <a:t>Some organizations make the mistake of only addressing tactical and negative risks when performing project risk management</a:t>
            </a:r>
          </a:p>
          <a:p>
            <a:pPr algn="just"/>
            <a:r>
              <a:rPr lang="en-US" sz="2800" dirty="0"/>
              <a:t>Overcoming this problem by widening the scope of risk management to encompass both strategic risks and upside opportunities, which he refers to as integrated risk management (</a:t>
            </a:r>
            <a:r>
              <a:rPr lang="en-US" sz="2800" dirty="0" err="1"/>
              <a:t>Hillson</a:t>
            </a:r>
            <a:r>
              <a:rPr lang="en-US" sz="2800" dirty="0"/>
              <a:t>, 2014).</a:t>
            </a:r>
          </a:p>
          <a:p>
            <a:pPr algn="just"/>
            <a:r>
              <a:rPr lang="en-US" sz="2800" dirty="0" err="1"/>
              <a:t>Hillson</a:t>
            </a:r>
            <a:r>
              <a:rPr lang="en-US" sz="2800" dirty="0"/>
              <a:t> further described the importance of good working relationships, especially between the project sponsor and project manager.</a:t>
            </a:r>
          </a:p>
        </p:txBody>
      </p:sp>
      <p:sp>
        <p:nvSpPr>
          <p:cNvPr id="21506" name="Title 1"/>
          <p:cNvSpPr>
            <a:spLocks noGrp="1"/>
          </p:cNvSpPr>
          <p:nvPr>
            <p:ph type="title"/>
          </p:nvPr>
        </p:nvSpPr>
        <p:spPr>
          <a:xfrm>
            <a:off x="1981200" y="116632"/>
            <a:ext cx="8229600" cy="648072"/>
          </a:xfrm>
        </p:spPr>
        <p:txBody>
          <a:bodyPr/>
          <a:lstStyle/>
          <a:p>
            <a:r>
              <a:rPr lang="en-US" dirty="0"/>
              <a:t>Best Practice</a:t>
            </a:r>
          </a:p>
        </p:txBody>
      </p:sp>
      <p:sp>
        <p:nvSpPr>
          <p:cNvPr id="21508" name="Footer Placeholder 3"/>
          <p:cNvSpPr>
            <a:spLocks noGrp="1"/>
          </p:cNvSpPr>
          <p:nvPr>
            <p:ph type="ftr" sz="quarter" idx="10"/>
          </p:nvPr>
        </p:nvSpPr>
        <p:spPr bwMode="auto">
          <a:xfrm>
            <a:off x="2639616" y="6165304"/>
            <a:ext cx="1295400" cy="219075"/>
          </a:xfrm>
          <a:noFill/>
          <a:ln>
            <a:miter lim="800000"/>
            <a:headEnd/>
            <a:tailEnd/>
          </a:ln>
        </p:spPr>
        <p:txBody>
          <a:bodyPr/>
          <a:lstStyle/>
          <a:p>
            <a:r>
              <a:rPr lang="en-US" dirty="0"/>
              <a:t>Information Technology Project Management, Eighth Edition</a:t>
            </a:r>
          </a:p>
        </p:txBody>
      </p:sp>
      <p:sp>
        <p:nvSpPr>
          <p:cNvPr id="5" name="Slide Number Placeholder 4"/>
          <p:cNvSpPr>
            <a:spLocks noGrp="1"/>
          </p:cNvSpPr>
          <p:nvPr>
            <p:ph type="sldNum" sz="quarter" idx="11"/>
          </p:nvPr>
        </p:nvSpPr>
        <p:spPr>
          <a:xfrm>
            <a:off x="11711697" y="6369775"/>
            <a:ext cx="407648" cy="365125"/>
          </a:xfrm>
        </p:spPr>
        <p:txBody>
          <a:bodyPr/>
          <a:lstStyle/>
          <a:p>
            <a:pPr>
              <a:defRPr/>
            </a:pPr>
            <a:fld id="{0156CAF0-BC6A-402F-985E-7C4CA09E96C3}" type="slidenum">
              <a:rPr lang="en-US" smtClean="0">
                <a:solidFill>
                  <a:schemeClr val="bg1"/>
                </a:solidFill>
              </a:rPr>
              <a:pPr>
                <a:defRPr/>
              </a:pPr>
              <a:t>9</a:t>
            </a:fld>
            <a:endParaRPr lang="en-US" dirty="0">
              <a:solidFill>
                <a:schemeClr val="bg1"/>
              </a:solidFill>
            </a:endParaRPr>
          </a:p>
        </p:txBody>
      </p:sp>
    </p:spTree>
    <p:extLst>
      <p:ext uri="{BB962C8B-B14F-4D97-AF65-F5344CB8AC3E}">
        <p14:creationId xmlns:p14="http://schemas.microsoft.com/office/powerpoint/2010/main" val="863285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407368" y="1196752"/>
            <a:ext cx="11233247" cy="3888430"/>
          </a:xfrm>
        </p:spPr>
        <p:txBody>
          <a:bodyPr/>
          <a:lstStyle/>
          <a:p>
            <a:pPr>
              <a:spcBef>
                <a:spcPct val="50000"/>
              </a:spcBef>
            </a:pPr>
            <a:r>
              <a:rPr lang="en-US" b="1" dirty="0"/>
              <a:t>Risk utility</a:t>
            </a:r>
            <a:r>
              <a:rPr lang="en-US" dirty="0"/>
              <a:t> or </a:t>
            </a:r>
            <a:r>
              <a:rPr lang="en-US" b="1" dirty="0"/>
              <a:t>risk tolerance</a:t>
            </a:r>
            <a:r>
              <a:rPr lang="en-US" dirty="0"/>
              <a:t> is the amount of satisfaction or pleasure received from a potential payoff</a:t>
            </a:r>
          </a:p>
          <a:p>
            <a:pPr lvl="1">
              <a:spcBef>
                <a:spcPct val="50000"/>
              </a:spcBef>
            </a:pPr>
            <a:r>
              <a:rPr lang="en-US" dirty="0"/>
              <a:t>Utility rises at a decreasing rate for people who are risk-averse</a:t>
            </a:r>
          </a:p>
          <a:p>
            <a:pPr lvl="1">
              <a:spcBef>
                <a:spcPct val="50000"/>
              </a:spcBef>
            </a:pPr>
            <a:r>
              <a:rPr lang="en-US" dirty="0"/>
              <a:t>Those who are risk-seeking have a higher tolerance for risk and their satisfaction increases when more payoff is at stake</a:t>
            </a:r>
          </a:p>
          <a:p>
            <a:pPr lvl="1">
              <a:spcBef>
                <a:spcPct val="50000"/>
              </a:spcBef>
            </a:pPr>
            <a:r>
              <a:rPr lang="en-US" dirty="0"/>
              <a:t>The risk-neutral approach achieves a balance between risk and payoff.</a:t>
            </a:r>
          </a:p>
        </p:txBody>
      </p:sp>
      <p:sp>
        <p:nvSpPr>
          <p:cNvPr id="22530" name="Rectangle 2"/>
          <p:cNvSpPr>
            <a:spLocks noGrp="1" noChangeArrowheads="1"/>
          </p:cNvSpPr>
          <p:nvPr>
            <p:ph type="title"/>
          </p:nvPr>
        </p:nvSpPr>
        <p:spPr>
          <a:xfrm>
            <a:off x="1905000" y="1"/>
            <a:ext cx="8382000" cy="692696"/>
          </a:xfrm>
        </p:spPr>
        <p:txBody>
          <a:bodyPr>
            <a:normAutofit fontScale="90000"/>
          </a:bodyPr>
          <a:lstStyle/>
          <a:p>
            <a:r>
              <a:rPr lang="en-US" dirty="0"/>
              <a:t>Risk Utility</a:t>
            </a:r>
          </a:p>
        </p:txBody>
      </p:sp>
      <p:sp>
        <p:nvSpPr>
          <p:cNvPr id="22533" name="Footer Placeholder 6"/>
          <p:cNvSpPr>
            <a:spLocks noGrp="1"/>
          </p:cNvSpPr>
          <p:nvPr>
            <p:ph type="ftr" sz="quarter" idx="10"/>
          </p:nvPr>
        </p:nvSpPr>
        <p:spPr bwMode="auto">
          <a:xfrm>
            <a:off x="2567608" y="6093296"/>
            <a:ext cx="1295400" cy="219075"/>
          </a:xfrm>
          <a:noFill/>
          <a:ln>
            <a:miter lim="800000"/>
            <a:headEnd/>
            <a:tailEnd/>
          </a:ln>
        </p:spPr>
        <p:txBody>
          <a:bodyPr/>
          <a:lstStyle/>
          <a:p>
            <a:r>
              <a:rPr lang="en-US" dirty="0"/>
              <a:t>Information </a:t>
            </a:r>
            <a:r>
              <a:rPr lang="en-US" dirty="0" smtClean="0"/>
              <a:t>Technology Project Management, </a:t>
            </a:r>
            <a:r>
              <a:rPr lang="en-US" dirty="0"/>
              <a:t>Eighth Edition</a:t>
            </a:r>
          </a:p>
        </p:txBody>
      </p:sp>
      <p:sp>
        <p:nvSpPr>
          <p:cNvPr id="6" name="Slide Number Placeholder 5"/>
          <p:cNvSpPr>
            <a:spLocks noGrp="1"/>
          </p:cNvSpPr>
          <p:nvPr>
            <p:ph type="sldNum" sz="quarter" idx="11"/>
          </p:nvPr>
        </p:nvSpPr>
        <p:spPr>
          <a:xfrm>
            <a:off x="11568608" y="6381328"/>
            <a:ext cx="551664" cy="365125"/>
          </a:xfrm>
        </p:spPr>
        <p:txBody>
          <a:bodyPr/>
          <a:lstStyle/>
          <a:p>
            <a:pPr>
              <a:defRPr/>
            </a:pPr>
            <a:fld id="{58ABAB08-9948-4967-A148-ED63955E7C80}" type="slidenum">
              <a:rPr lang="en-US" smtClean="0">
                <a:solidFill>
                  <a:schemeClr val="bg1"/>
                </a:solidFill>
              </a:rPr>
              <a:pPr>
                <a:defRPr/>
              </a:pPr>
              <a:t>10</a:t>
            </a:fld>
            <a:endParaRPr lang="en-US" dirty="0">
              <a:solidFill>
                <a:schemeClr val="bg1"/>
              </a:solidFill>
            </a:endParaRPr>
          </a:p>
        </p:txBody>
      </p:sp>
    </p:spTree>
    <p:extLst>
      <p:ext uri="{BB962C8B-B14F-4D97-AF65-F5344CB8AC3E}">
        <p14:creationId xmlns:p14="http://schemas.microsoft.com/office/powerpoint/2010/main" val="3628773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US" dirty="0"/>
              <a:t>Risk Utility Function and Risk Preference</a:t>
            </a:r>
          </a:p>
        </p:txBody>
      </p:sp>
      <p:sp>
        <p:nvSpPr>
          <p:cNvPr id="23557" name="Footer Placeholder 6"/>
          <p:cNvSpPr>
            <a:spLocks noGrp="1"/>
          </p:cNvSpPr>
          <p:nvPr>
            <p:ph type="ftr" sz="quarter" idx="10"/>
          </p:nvPr>
        </p:nvSpPr>
        <p:spPr bwMode="auto">
          <a:xfrm>
            <a:off x="2639616" y="6242051"/>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582400" y="6432000"/>
            <a:ext cx="479656" cy="365125"/>
          </a:xfrm>
        </p:spPr>
        <p:txBody>
          <a:bodyPr/>
          <a:lstStyle/>
          <a:p>
            <a:pPr>
              <a:buFontTx/>
              <a:buNone/>
              <a:defRPr/>
            </a:pPr>
            <a:fld id="{4CC1C4D1-D8E4-41AF-9AF6-FAEF5ED11A16}" type="slidenum">
              <a:rPr lang="en-US" smtClean="0">
                <a:solidFill>
                  <a:schemeClr val="bg1"/>
                </a:solidFill>
              </a:rPr>
              <a:pPr>
                <a:buFontTx/>
                <a:buNone/>
                <a:defRPr/>
              </a:pPr>
              <a:t>11</a:t>
            </a:fld>
            <a:endParaRPr lang="en-US" dirty="0">
              <a:solidFill>
                <a:schemeClr val="bg1"/>
              </a:solidFill>
            </a:endParaRPr>
          </a:p>
        </p:txBody>
      </p:sp>
      <p:pic>
        <p:nvPicPr>
          <p:cNvPr id="7" name="Picture 6" descr="86921_11_F02.jpg"/>
          <p:cNvPicPr>
            <a:picLocks noChangeAspect="1"/>
          </p:cNvPicPr>
          <p:nvPr/>
        </p:nvPicPr>
        <p:blipFill>
          <a:blip r:embed="rId2"/>
          <a:stretch>
            <a:fillRect/>
          </a:stretch>
        </p:blipFill>
        <p:spPr>
          <a:xfrm>
            <a:off x="911424" y="1250296"/>
            <a:ext cx="10081120" cy="4485567"/>
          </a:xfrm>
          <a:prstGeom prst="rect">
            <a:avLst/>
          </a:prstGeom>
        </p:spPr>
      </p:pic>
    </p:spTree>
    <p:extLst>
      <p:ext uri="{BB962C8B-B14F-4D97-AF65-F5344CB8AC3E}">
        <p14:creationId xmlns:p14="http://schemas.microsoft.com/office/powerpoint/2010/main" val="124438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38071" y="1772816"/>
            <a:ext cx="11378191" cy="3168351"/>
          </a:xfrm>
        </p:spPr>
        <p:txBody>
          <a:bodyPr/>
          <a:lstStyle/>
          <a:p>
            <a:pPr>
              <a:lnSpc>
                <a:spcPct val="90000"/>
              </a:lnSpc>
            </a:pPr>
            <a:r>
              <a:rPr lang="en-US" b="1" dirty="0"/>
              <a:t>Planning risk management </a:t>
            </a:r>
            <a:r>
              <a:rPr lang="en-US" dirty="0"/>
              <a:t>: Deciding how to approach and plan the risk management activities for the project.</a:t>
            </a:r>
          </a:p>
          <a:p>
            <a:r>
              <a:rPr lang="en-US" b="1" dirty="0"/>
              <a:t>Identifying risks</a:t>
            </a:r>
            <a:r>
              <a:rPr lang="en-US" dirty="0"/>
              <a:t>: Determining which risks are likely to affect a project and documenting the characteristics of each.</a:t>
            </a:r>
          </a:p>
          <a:p>
            <a:r>
              <a:rPr lang="en-US" b="1" dirty="0"/>
              <a:t>Performing qualitative risk analysis</a:t>
            </a:r>
            <a:r>
              <a:rPr lang="en-US" dirty="0"/>
              <a:t>: Prioritizing risks based on their probability and impact of occurrence.</a:t>
            </a:r>
          </a:p>
        </p:txBody>
      </p:sp>
      <p:sp>
        <p:nvSpPr>
          <p:cNvPr id="24578" name="Rectangle 2"/>
          <p:cNvSpPr>
            <a:spLocks noGrp="1" noChangeArrowheads="1"/>
          </p:cNvSpPr>
          <p:nvPr>
            <p:ph type="title"/>
          </p:nvPr>
        </p:nvSpPr>
        <p:spPr>
          <a:xfrm>
            <a:off x="1631504" y="188641"/>
            <a:ext cx="8655496" cy="982935"/>
          </a:xfrm>
        </p:spPr>
        <p:txBody>
          <a:bodyPr>
            <a:normAutofit fontScale="90000"/>
          </a:bodyPr>
          <a:lstStyle/>
          <a:p>
            <a:r>
              <a:rPr lang="en-US" dirty="0"/>
              <a:t>Project Risk Management Processes</a:t>
            </a:r>
            <a:endParaRPr lang="en-US" sz="4800" dirty="0"/>
          </a:p>
        </p:txBody>
      </p:sp>
      <p:sp>
        <p:nvSpPr>
          <p:cNvPr id="24581" name="Footer Placeholder 6"/>
          <p:cNvSpPr>
            <a:spLocks noGrp="1"/>
          </p:cNvSpPr>
          <p:nvPr>
            <p:ph type="ftr" sz="quarter" idx="10"/>
          </p:nvPr>
        </p:nvSpPr>
        <p:spPr bwMode="auto">
          <a:xfrm>
            <a:off x="2423592" y="6225568"/>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444643"/>
            <a:ext cx="479656" cy="365125"/>
          </a:xfrm>
        </p:spPr>
        <p:txBody>
          <a:bodyPr/>
          <a:lstStyle/>
          <a:p>
            <a:pPr>
              <a:defRPr/>
            </a:pPr>
            <a:fld id="{C51B7C3D-9A58-4760-8CBB-87268D473D4A}" type="slidenum">
              <a:rPr lang="en-US" smtClean="0">
                <a:solidFill>
                  <a:schemeClr val="bg1"/>
                </a:solidFill>
              </a:rPr>
              <a:pPr>
                <a:defRPr/>
              </a:pPr>
              <a:t>12</a:t>
            </a:fld>
            <a:endParaRPr lang="en-US" dirty="0">
              <a:solidFill>
                <a:schemeClr val="bg1"/>
              </a:solidFill>
            </a:endParaRPr>
          </a:p>
        </p:txBody>
      </p:sp>
    </p:spTree>
    <p:extLst>
      <p:ext uri="{BB962C8B-B14F-4D97-AF65-F5344CB8AC3E}">
        <p14:creationId xmlns:p14="http://schemas.microsoft.com/office/powerpoint/2010/main" val="1397514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479376" y="1916832"/>
            <a:ext cx="11305256" cy="3217912"/>
          </a:xfrm>
        </p:spPr>
        <p:txBody>
          <a:bodyPr/>
          <a:lstStyle/>
          <a:p>
            <a:r>
              <a:rPr lang="en-US" sz="2800" b="1" dirty="0"/>
              <a:t>Performing quantitative risk analysis</a:t>
            </a:r>
            <a:r>
              <a:rPr lang="en-US" sz="2800" dirty="0"/>
              <a:t>:</a:t>
            </a:r>
            <a:r>
              <a:rPr lang="en-US" sz="2800" b="1" dirty="0"/>
              <a:t> </a:t>
            </a:r>
            <a:r>
              <a:rPr lang="en-US" sz="2800" dirty="0"/>
              <a:t>Numerically estimating the effects of risks on project objectives</a:t>
            </a:r>
          </a:p>
          <a:p>
            <a:r>
              <a:rPr lang="en-US" sz="2800" b="1" dirty="0"/>
              <a:t>Planning risk responses</a:t>
            </a:r>
            <a:r>
              <a:rPr lang="en-US" sz="2800" dirty="0"/>
              <a:t>:</a:t>
            </a:r>
            <a:r>
              <a:rPr lang="en-US" sz="2800" b="1" dirty="0"/>
              <a:t> </a:t>
            </a:r>
            <a:r>
              <a:rPr lang="en-US" sz="2800" dirty="0"/>
              <a:t>Taking steps to enhance opportunities and reduce threats to meeting project objectives</a:t>
            </a:r>
          </a:p>
          <a:p>
            <a:r>
              <a:rPr lang="en-US" sz="2800" b="1" dirty="0"/>
              <a:t>Controlling risk</a:t>
            </a:r>
            <a:r>
              <a:rPr lang="en-US" sz="2800" dirty="0"/>
              <a:t>: Monitoring identified and residual risks, identifying new risks, carrying out risk response plans, and evaluating the effectiveness of risk strategies throughout the life of the project</a:t>
            </a:r>
          </a:p>
          <a:p>
            <a:pPr>
              <a:spcBef>
                <a:spcPct val="100000"/>
              </a:spcBef>
            </a:pPr>
            <a:endParaRPr lang="en-US" sz="2400" dirty="0"/>
          </a:p>
        </p:txBody>
      </p:sp>
      <p:sp>
        <p:nvSpPr>
          <p:cNvPr id="25602" name="Rectangle 2"/>
          <p:cNvSpPr>
            <a:spLocks noGrp="1" noChangeArrowheads="1"/>
          </p:cNvSpPr>
          <p:nvPr>
            <p:ph type="title"/>
          </p:nvPr>
        </p:nvSpPr>
        <p:spPr>
          <a:xfrm>
            <a:off x="1981200" y="0"/>
            <a:ext cx="8229600" cy="1143000"/>
          </a:xfrm>
        </p:spPr>
        <p:txBody>
          <a:bodyPr>
            <a:normAutofit fontScale="90000"/>
          </a:bodyPr>
          <a:lstStyle/>
          <a:p>
            <a:r>
              <a:rPr lang="en-US" dirty="0"/>
              <a:t>Project Risk Management Processes (cont’d)</a:t>
            </a:r>
          </a:p>
        </p:txBody>
      </p:sp>
      <p:sp>
        <p:nvSpPr>
          <p:cNvPr id="25605"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472796" y="6436697"/>
            <a:ext cx="623672" cy="365125"/>
          </a:xfrm>
        </p:spPr>
        <p:txBody>
          <a:bodyPr/>
          <a:lstStyle/>
          <a:p>
            <a:pPr>
              <a:defRPr/>
            </a:pPr>
            <a:fld id="{B841AD95-1B73-4A38-9A8D-361269A6550B}" type="slidenum">
              <a:rPr lang="en-US" smtClean="0">
                <a:solidFill>
                  <a:schemeClr val="bg1"/>
                </a:solidFill>
              </a:rPr>
              <a:pPr>
                <a:defRPr/>
              </a:pPr>
              <a:t>13</a:t>
            </a:fld>
            <a:endParaRPr lang="en-US" dirty="0">
              <a:solidFill>
                <a:schemeClr val="bg1"/>
              </a:solidFill>
            </a:endParaRPr>
          </a:p>
        </p:txBody>
      </p:sp>
    </p:spTree>
    <p:extLst>
      <p:ext uri="{BB962C8B-B14F-4D97-AF65-F5344CB8AC3E}">
        <p14:creationId xmlns:p14="http://schemas.microsoft.com/office/powerpoint/2010/main" val="3033647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384720" y="404664"/>
            <a:ext cx="4249166" cy="1143000"/>
          </a:xfrm>
        </p:spPr>
        <p:txBody>
          <a:bodyPr>
            <a:normAutofit fontScale="90000"/>
          </a:bodyPr>
          <a:lstStyle/>
          <a:p>
            <a:r>
              <a:rPr lang="en-US" dirty="0"/>
              <a:t>Project Risk Management Summary</a:t>
            </a:r>
          </a:p>
        </p:txBody>
      </p:sp>
      <p:sp>
        <p:nvSpPr>
          <p:cNvPr id="26627" name="Footer Placeholder 3"/>
          <p:cNvSpPr>
            <a:spLocks noGrp="1"/>
          </p:cNvSpPr>
          <p:nvPr>
            <p:ph type="ftr" sz="quarter" idx="10"/>
          </p:nvPr>
        </p:nvSpPr>
        <p:spPr bwMode="auto">
          <a:xfrm>
            <a:off x="2569046" y="6165304"/>
            <a:ext cx="1295400" cy="219075"/>
          </a:xfrm>
          <a:noFill/>
          <a:ln>
            <a:miter lim="800000"/>
            <a:headEnd/>
            <a:tailEnd/>
          </a:ln>
        </p:spPr>
        <p:txBody>
          <a:bodyPr/>
          <a:lstStyle/>
          <a:p>
            <a:r>
              <a:rPr lang="en-US" dirty="0"/>
              <a:t>Information Technology Project Management, Eighth Edition</a:t>
            </a:r>
          </a:p>
        </p:txBody>
      </p:sp>
      <p:sp>
        <p:nvSpPr>
          <p:cNvPr id="5" name="Slide Number Placeholder 4"/>
          <p:cNvSpPr>
            <a:spLocks noGrp="1"/>
          </p:cNvSpPr>
          <p:nvPr>
            <p:ph type="sldNum" sz="quarter" idx="11"/>
          </p:nvPr>
        </p:nvSpPr>
        <p:spPr>
          <a:xfrm>
            <a:off x="8245718" y="6384379"/>
            <a:ext cx="3860800" cy="365125"/>
          </a:xfrm>
        </p:spPr>
        <p:txBody>
          <a:bodyPr/>
          <a:lstStyle/>
          <a:p>
            <a:pPr algn="r">
              <a:defRPr/>
            </a:pPr>
            <a:fld id="{3C81FB6E-9A35-4BDF-BD69-3FAEEF5BD6CA}" type="slidenum">
              <a:rPr lang="en-US" smtClean="0">
                <a:solidFill>
                  <a:schemeClr val="bg1"/>
                </a:solidFill>
              </a:rPr>
              <a:pPr algn="r">
                <a:defRPr/>
              </a:pPr>
              <a:t>14</a:t>
            </a:fld>
            <a:endParaRPr lang="en-US" dirty="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8546" y="116632"/>
            <a:ext cx="8926302" cy="5760640"/>
          </a:xfrm>
          <a:prstGeom prst="rect">
            <a:avLst/>
          </a:prstGeom>
        </p:spPr>
      </p:pic>
    </p:spTree>
    <p:extLst>
      <p:ext uri="{BB962C8B-B14F-4D97-AF65-F5344CB8AC3E}">
        <p14:creationId xmlns:p14="http://schemas.microsoft.com/office/powerpoint/2010/main" val="318776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609600" y="1916832"/>
            <a:ext cx="10972800" cy="3268959"/>
          </a:xfrm>
        </p:spPr>
        <p:txBody>
          <a:bodyPr/>
          <a:lstStyle/>
          <a:p>
            <a:r>
              <a:rPr lang="en-US" sz="2800" dirty="0"/>
              <a:t>The main output of this process is a </a:t>
            </a:r>
            <a:r>
              <a:rPr lang="en-US" sz="2800" b="1" dirty="0"/>
              <a:t>risk management plan</a:t>
            </a:r>
            <a:r>
              <a:rPr lang="en-US" sz="2800" dirty="0"/>
              <a:t>—a plan that documents the procedures for managing risk throughout a project</a:t>
            </a:r>
          </a:p>
          <a:p>
            <a:r>
              <a:rPr lang="en-US" sz="2800" dirty="0"/>
              <a:t>The project team should review project documents and understand the organization’s and the sponsor’s approaches to risk</a:t>
            </a:r>
          </a:p>
          <a:p>
            <a:r>
              <a:rPr lang="en-US" sz="2800" dirty="0"/>
              <a:t>The level of detail will vary with the needs of the project</a:t>
            </a:r>
          </a:p>
        </p:txBody>
      </p:sp>
      <p:sp>
        <p:nvSpPr>
          <p:cNvPr id="27650" name="Rectangle 2"/>
          <p:cNvSpPr>
            <a:spLocks noGrp="1" noChangeArrowheads="1"/>
          </p:cNvSpPr>
          <p:nvPr>
            <p:ph type="title"/>
          </p:nvPr>
        </p:nvSpPr>
        <p:spPr/>
        <p:txBody>
          <a:bodyPr>
            <a:normAutofit/>
          </a:bodyPr>
          <a:lstStyle/>
          <a:p>
            <a:r>
              <a:rPr lang="en-US" dirty="0"/>
              <a:t>Planning Risk Management</a:t>
            </a:r>
          </a:p>
        </p:txBody>
      </p:sp>
      <p:sp>
        <p:nvSpPr>
          <p:cNvPr id="27653"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184232" y="6384379"/>
            <a:ext cx="3860800" cy="365125"/>
          </a:xfrm>
        </p:spPr>
        <p:txBody>
          <a:bodyPr/>
          <a:lstStyle/>
          <a:p>
            <a:pPr algn="r">
              <a:defRPr/>
            </a:pPr>
            <a:fld id="{99CF7EFE-9DF7-4CAD-AE6E-0FF8145A12C8}" type="slidenum">
              <a:rPr lang="en-US" smtClean="0">
                <a:solidFill>
                  <a:schemeClr val="bg1"/>
                </a:solidFill>
              </a:rPr>
              <a:pPr algn="r">
                <a:defRPr/>
              </a:pPr>
              <a:t>15</a:t>
            </a:fld>
            <a:endParaRPr lang="en-US" dirty="0">
              <a:solidFill>
                <a:schemeClr val="bg1"/>
              </a:solidFill>
            </a:endParaRPr>
          </a:p>
        </p:txBody>
      </p:sp>
    </p:spTree>
    <p:extLst>
      <p:ext uri="{BB962C8B-B14F-4D97-AF65-F5344CB8AC3E}">
        <p14:creationId xmlns:p14="http://schemas.microsoft.com/office/powerpoint/2010/main" val="1304728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7"/>
          <p:cNvSpPr>
            <a:spLocks noGrp="1" noChangeArrowheads="1"/>
          </p:cNvSpPr>
          <p:nvPr>
            <p:ph idx="1"/>
          </p:nvPr>
        </p:nvSpPr>
        <p:spPr>
          <a:xfrm>
            <a:off x="551384" y="1628800"/>
            <a:ext cx="5616624" cy="3960440"/>
          </a:xfrm>
        </p:spPr>
        <p:txBody>
          <a:bodyPr/>
          <a:lstStyle/>
          <a:p>
            <a:r>
              <a:rPr lang="en-US" sz="2400" dirty="0"/>
              <a:t>Objective</a:t>
            </a:r>
          </a:p>
          <a:p>
            <a:r>
              <a:rPr lang="en-US" sz="2400" dirty="0"/>
              <a:t>Methodology</a:t>
            </a:r>
          </a:p>
          <a:p>
            <a:r>
              <a:rPr lang="en-US" sz="2400" dirty="0"/>
              <a:t>Roles and responsibilities</a:t>
            </a:r>
          </a:p>
          <a:p>
            <a:r>
              <a:rPr lang="en-US" sz="2400" dirty="0"/>
              <a:t>Budget and schedule</a:t>
            </a:r>
          </a:p>
          <a:p>
            <a:r>
              <a:rPr lang="en-US" sz="2400" dirty="0"/>
              <a:t>Risk categories</a:t>
            </a:r>
          </a:p>
          <a:p>
            <a:r>
              <a:rPr lang="en-US" sz="2400" dirty="0"/>
              <a:t>Risk probability and impact</a:t>
            </a:r>
          </a:p>
          <a:p>
            <a:r>
              <a:rPr lang="en-US" sz="2400" dirty="0"/>
              <a:t>Revised stakeholders’ tolerances</a:t>
            </a:r>
          </a:p>
          <a:p>
            <a:r>
              <a:rPr lang="en-US" sz="2400" dirty="0"/>
              <a:t>Tracking</a:t>
            </a:r>
          </a:p>
          <a:p>
            <a:r>
              <a:rPr lang="en-US" sz="2400" dirty="0"/>
              <a:t>Risk documentation</a:t>
            </a:r>
          </a:p>
        </p:txBody>
      </p:sp>
      <p:sp>
        <p:nvSpPr>
          <p:cNvPr id="28674" name="Rectangle 2"/>
          <p:cNvSpPr>
            <a:spLocks noGrp="1" noChangeArrowheads="1"/>
          </p:cNvSpPr>
          <p:nvPr>
            <p:ph type="title"/>
          </p:nvPr>
        </p:nvSpPr>
        <p:spPr>
          <a:xfrm>
            <a:off x="1631504" y="188640"/>
            <a:ext cx="8928992" cy="1259160"/>
          </a:xfrm>
        </p:spPr>
        <p:txBody>
          <a:bodyPr>
            <a:normAutofit fontScale="90000"/>
          </a:bodyPr>
          <a:lstStyle/>
          <a:p>
            <a:r>
              <a:rPr lang="en-US" dirty="0"/>
              <a:t>Topics Addressed in a Risk Management Plan</a:t>
            </a:r>
          </a:p>
        </p:txBody>
      </p:sp>
      <p:sp>
        <p:nvSpPr>
          <p:cNvPr id="28677"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256240" y="6384379"/>
            <a:ext cx="3860800" cy="365125"/>
          </a:xfrm>
        </p:spPr>
        <p:txBody>
          <a:bodyPr/>
          <a:lstStyle/>
          <a:p>
            <a:pPr algn="r">
              <a:defRPr/>
            </a:pPr>
            <a:fld id="{A0D2F1F7-188A-44F1-B32C-32477365EB71}" type="slidenum">
              <a:rPr lang="en-US" smtClean="0">
                <a:solidFill>
                  <a:schemeClr val="bg1"/>
                </a:solidFill>
              </a:rPr>
              <a:pPr algn="r">
                <a:defRPr/>
              </a:pPr>
              <a:t>16</a:t>
            </a:fld>
            <a:endParaRPr lang="en-US" dirty="0">
              <a:solidFill>
                <a:schemeClr val="bg1"/>
              </a:solidFill>
            </a:endParaRPr>
          </a:p>
        </p:txBody>
      </p:sp>
    </p:spTree>
    <p:extLst>
      <p:ext uri="{BB962C8B-B14F-4D97-AF65-F5344CB8AC3E}">
        <p14:creationId xmlns:p14="http://schemas.microsoft.com/office/powerpoint/2010/main" val="3104264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479376" y="1484784"/>
            <a:ext cx="11089232" cy="4221832"/>
          </a:xfrm>
        </p:spPr>
        <p:txBody>
          <a:bodyPr/>
          <a:lstStyle/>
          <a:p>
            <a:pPr>
              <a:spcBef>
                <a:spcPct val="60000"/>
              </a:spcBef>
            </a:pPr>
            <a:r>
              <a:rPr lang="en-US" sz="2400" b="1" dirty="0"/>
              <a:t>Contingency plans</a:t>
            </a:r>
            <a:r>
              <a:rPr lang="en-US" sz="2400" dirty="0"/>
              <a:t> are predefined actions that the project team will take if an identified risk event occurs.</a:t>
            </a:r>
          </a:p>
          <a:p>
            <a:pPr>
              <a:spcBef>
                <a:spcPct val="60000"/>
              </a:spcBef>
            </a:pPr>
            <a:r>
              <a:rPr lang="en-US" sz="2400" b="1" dirty="0"/>
              <a:t>Fallback plans</a:t>
            </a:r>
            <a:r>
              <a:rPr lang="en-US" sz="2400" dirty="0"/>
              <a:t> are developed for risks that have a high impact on meeting project objectives, and are put into effect if attempts to reduce the risk are not effective.</a:t>
            </a:r>
          </a:p>
          <a:p>
            <a:pPr>
              <a:spcBef>
                <a:spcPct val="60000"/>
              </a:spcBef>
            </a:pPr>
            <a:r>
              <a:rPr lang="en-US" sz="2400" b="1" dirty="0"/>
              <a:t>Contingency reserves</a:t>
            </a:r>
            <a:r>
              <a:rPr lang="en-US" sz="2400" dirty="0"/>
              <a:t> or </a:t>
            </a:r>
            <a:r>
              <a:rPr lang="en-US" sz="2400" b="1" dirty="0"/>
              <a:t>allowances</a:t>
            </a:r>
            <a:r>
              <a:rPr lang="en-US" sz="2400" dirty="0"/>
              <a:t> are provisions held by the project sponsor or organization to reduce the risk of cost or schedule overruns to an acceptable level; </a:t>
            </a:r>
            <a:r>
              <a:rPr lang="en-US" sz="2400" b="1" dirty="0"/>
              <a:t>management reserves </a:t>
            </a:r>
            <a:r>
              <a:rPr lang="en-US" sz="2400" dirty="0"/>
              <a:t>are funds held for unknown risks that are NOT part of the cost baseline but ARE part of the budget and funding requirements.</a:t>
            </a:r>
          </a:p>
        </p:txBody>
      </p:sp>
      <p:sp>
        <p:nvSpPr>
          <p:cNvPr id="29698" name="Rectangle 2"/>
          <p:cNvSpPr>
            <a:spLocks noGrp="1" noChangeArrowheads="1"/>
          </p:cNvSpPr>
          <p:nvPr>
            <p:ph type="title"/>
          </p:nvPr>
        </p:nvSpPr>
        <p:spPr>
          <a:xfrm>
            <a:off x="479376" y="152400"/>
            <a:ext cx="11089232" cy="1143000"/>
          </a:xfrm>
        </p:spPr>
        <p:txBody>
          <a:bodyPr>
            <a:noAutofit/>
          </a:bodyPr>
          <a:lstStyle/>
          <a:p>
            <a:r>
              <a:rPr lang="en-GB" sz="3600" dirty="0" smtClean="0"/>
              <a:t>Contingency and </a:t>
            </a:r>
            <a:r>
              <a:rPr lang="en-GB" sz="3600" dirty="0" err="1" smtClean="0"/>
              <a:t>Fallback</a:t>
            </a:r>
            <a:r>
              <a:rPr lang="en-GB" sz="3600" dirty="0" smtClean="0"/>
              <a:t> Plans, Contingency Reserves</a:t>
            </a:r>
            <a:endParaRPr lang="en-GB" sz="3600" dirty="0"/>
          </a:p>
        </p:txBody>
      </p:sp>
      <p:sp>
        <p:nvSpPr>
          <p:cNvPr id="29701" name="Footer Placeholder 6"/>
          <p:cNvSpPr>
            <a:spLocks noGrp="1"/>
          </p:cNvSpPr>
          <p:nvPr>
            <p:ph type="ftr" sz="quarter" idx="10"/>
          </p:nvPr>
        </p:nvSpPr>
        <p:spPr bwMode="auto">
          <a:xfrm>
            <a:off x="2639616"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300436" y="6453336"/>
            <a:ext cx="3860800" cy="365125"/>
          </a:xfrm>
        </p:spPr>
        <p:txBody>
          <a:bodyPr/>
          <a:lstStyle/>
          <a:p>
            <a:pPr algn="r">
              <a:defRPr/>
            </a:pPr>
            <a:fld id="{F0168EBD-A927-405F-8B2A-DE7F1F6E9C5D}" type="slidenum">
              <a:rPr lang="en-US" smtClean="0">
                <a:solidFill>
                  <a:schemeClr val="bg1"/>
                </a:solidFill>
              </a:rPr>
              <a:pPr algn="r">
                <a:defRPr/>
              </a:pPr>
              <a:t>17</a:t>
            </a:fld>
            <a:endParaRPr lang="en-US" dirty="0">
              <a:solidFill>
                <a:schemeClr val="bg1"/>
              </a:solidFill>
            </a:endParaRPr>
          </a:p>
        </p:txBody>
      </p:sp>
    </p:spTree>
    <p:extLst>
      <p:ext uri="{BB962C8B-B14F-4D97-AF65-F5344CB8AC3E}">
        <p14:creationId xmlns:p14="http://schemas.microsoft.com/office/powerpoint/2010/main" val="3440965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479376" y="2060848"/>
            <a:ext cx="11233248" cy="3168352"/>
          </a:xfrm>
        </p:spPr>
        <p:txBody>
          <a:bodyPr/>
          <a:lstStyle/>
          <a:p>
            <a:pPr>
              <a:spcBef>
                <a:spcPct val="100000"/>
              </a:spcBef>
            </a:pPr>
            <a:r>
              <a:rPr lang="en-US" sz="2800" dirty="0"/>
              <a:t>Several studies show that IT projects share some common sources of risk</a:t>
            </a:r>
          </a:p>
          <a:p>
            <a:pPr>
              <a:spcBef>
                <a:spcPct val="100000"/>
              </a:spcBef>
            </a:pPr>
            <a:r>
              <a:rPr lang="en-US" sz="2800" dirty="0"/>
              <a:t>The Standish Group developed an IT success potential scoring sheet based on potential risks</a:t>
            </a:r>
          </a:p>
          <a:p>
            <a:pPr>
              <a:spcBef>
                <a:spcPct val="100000"/>
              </a:spcBef>
            </a:pPr>
            <a:r>
              <a:rPr lang="en-US" sz="2800" dirty="0"/>
              <a:t>Other broad categories of risk help identify potential risks</a:t>
            </a:r>
          </a:p>
        </p:txBody>
      </p:sp>
      <p:sp>
        <p:nvSpPr>
          <p:cNvPr id="30722" name="Rectangle 2"/>
          <p:cNvSpPr>
            <a:spLocks noGrp="1" noChangeArrowheads="1"/>
          </p:cNvSpPr>
          <p:nvPr>
            <p:ph type="title"/>
          </p:nvPr>
        </p:nvSpPr>
        <p:spPr>
          <a:xfrm>
            <a:off x="47328" y="274638"/>
            <a:ext cx="12144672" cy="1143000"/>
          </a:xfrm>
        </p:spPr>
        <p:txBody>
          <a:bodyPr>
            <a:normAutofit fontScale="90000"/>
          </a:bodyPr>
          <a:lstStyle/>
          <a:p>
            <a:r>
              <a:rPr lang="en-US" dirty="0"/>
              <a:t>Common Sources of Risk in Information Technology Projects</a:t>
            </a:r>
          </a:p>
        </p:txBody>
      </p:sp>
      <p:sp>
        <p:nvSpPr>
          <p:cNvPr id="30725" name="Footer Placeholder 6"/>
          <p:cNvSpPr>
            <a:spLocks noGrp="1"/>
          </p:cNvSpPr>
          <p:nvPr>
            <p:ph type="ftr" sz="quarter" idx="10"/>
          </p:nvPr>
        </p:nvSpPr>
        <p:spPr bwMode="auto">
          <a:xfrm>
            <a:off x="2639616"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184232" y="6369775"/>
            <a:ext cx="3860800" cy="365125"/>
          </a:xfrm>
        </p:spPr>
        <p:txBody>
          <a:bodyPr/>
          <a:lstStyle/>
          <a:p>
            <a:pPr algn="r">
              <a:defRPr/>
            </a:pPr>
            <a:fld id="{96506652-F25D-4BDC-916B-8FFAC3EB4E82}" type="slidenum">
              <a:rPr lang="en-US" smtClean="0">
                <a:solidFill>
                  <a:schemeClr val="bg1"/>
                </a:solidFill>
              </a:rPr>
              <a:pPr algn="r">
                <a:defRPr/>
              </a:pPr>
              <a:t>18</a:t>
            </a:fld>
            <a:endParaRPr lang="en-US" dirty="0">
              <a:solidFill>
                <a:schemeClr val="bg1"/>
              </a:solidFill>
            </a:endParaRPr>
          </a:p>
        </p:txBody>
      </p:sp>
    </p:spTree>
    <p:extLst>
      <p:ext uri="{BB962C8B-B14F-4D97-AF65-F5344CB8AC3E}">
        <p14:creationId xmlns:p14="http://schemas.microsoft.com/office/powerpoint/2010/main" val="216981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981200" y="152400"/>
            <a:ext cx="8229600" cy="1143000"/>
          </a:xfrm>
        </p:spPr>
        <p:txBody>
          <a:bodyPr>
            <a:normAutofit fontScale="90000"/>
          </a:bodyPr>
          <a:lstStyle/>
          <a:p>
            <a:r>
              <a:rPr lang="en-US" dirty="0"/>
              <a:t>IT Success Potential Scoring Sheet</a:t>
            </a:r>
          </a:p>
        </p:txBody>
      </p:sp>
      <p:sp>
        <p:nvSpPr>
          <p:cNvPr id="1029" name="Footer Placeholder 6"/>
          <p:cNvSpPr>
            <a:spLocks noGrp="1"/>
          </p:cNvSpPr>
          <p:nvPr>
            <p:ph type="ftr" sz="quarter" idx="10"/>
          </p:nvPr>
        </p:nvSpPr>
        <p:spPr bwMode="auto">
          <a:xfrm>
            <a:off x="2495600" y="6165304"/>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8184232" y="6367341"/>
            <a:ext cx="3860800" cy="365125"/>
          </a:xfrm>
        </p:spPr>
        <p:txBody>
          <a:bodyPr/>
          <a:lstStyle/>
          <a:p>
            <a:pPr algn="r">
              <a:buFontTx/>
              <a:buNone/>
              <a:defRPr/>
            </a:pPr>
            <a:fld id="{BE1EAD1B-8479-4050-99D5-9826708F3E50}" type="slidenum">
              <a:rPr lang="en-US" smtClean="0">
                <a:solidFill>
                  <a:schemeClr val="bg1"/>
                </a:solidFill>
              </a:rPr>
              <a:pPr algn="r">
                <a:buFontTx/>
                <a:buNone/>
                <a:defRPr/>
              </a:pPr>
              <a:t>19</a:t>
            </a:fld>
            <a:endParaRPr lang="en-US" dirty="0">
              <a:solidFill>
                <a:schemeClr val="bg1"/>
              </a:solidFill>
            </a:endParaRPr>
          </a:p>
        </p:txBody>
      </p:sp>
      <p:graphicFrame>
        <p:nvGraphicFramePr>
          <p:cNvPr id="1026" name="Object 2"/>
          <p:cNvGraphicFramePr>
            <a:graphicFrameLocks noChangeAspect="1"/>
          </p:cNvGraphicFramePr>
          <p:nvPr>
            <p:extLst>
              <p:ext uri="{D42A27DB-BD31-4B8C-83A1-F6EECF244321}">
                <p14:modId xmlns:p14="http://schemas.microsoft.com/office/powerpoint/2010/main" val="2285575381"/>
              </p:ext>
            </p:extLst>
          </p:nvPr>
        </p:nvGraphicFramePr>
        <p:xfrm>
          <a:off x="2279576" y="1295400"/>
          <a:ext cx="8064896" cy="4608512"/>
        </p:xfrm>
        <a:graphic>
          <a:graphicData uri="http://schemas.openxmlformats.org/presentationml/2006/ole">
            <mc:AlternateContent xmlns:mc="http://schemas.openxmlformats.org/markup-compatibility/2006">
              <mc:Choice xmlns:v="urn:schemas-microsoft-com:vml" Requires="v">
                <p:oleObj spid="_x0000_s1044" name="Document" r:id="rId3" imgW="5655898" imgH="3280753" progId="Word.Document.8">
                  <p:embed/>
                </p:oleObj>
              </mc:Choice>
              <mc:Fallback>
                <p:oleObj name="Document" r:id="rId3" imgW="5655898" imgH="3280753"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l="12888" r="11508"/>
                      <a:stretch>
                        <a:fillRect/>
                      </a:stretch>
                    </p:blipFill>
                    <p:spPr bwMode="auto">
                      <a:xfrm>
                        <a:off x="2279576" y="1295400"/>
                        <a:ext cx="8064896" cy="460851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643456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839416" y="1268760"/>
            <a:ext cx="8507288" cy="4074516"/>
          </a:xfrm>
        </p:spPr>
        <p:txBody>
          <a:bodyPr/>
          <a:lstStyle/>
          <a:p>
            <a:pPr>
              <a:spcBef>
                <a:spcPct val="100000"/>
              </a:spcBef>
            </a:pPr>
            <a:r>
              <a:rPr lang="en-US" sz="2800" dirty="0"/>
              <a:t>Market risk</a:t>
            </a:r>
          </a:p>
          <a:p>
            <a:pPr>
              <a:spcBef>
                <a:spcPct val="100000"/>
              </a:spcBef>
            </a:pPr>
            <a:r>
              <a:rPr lang="en-US" sz="2800" dirty="0"/>
              <a:t>Financial risk</a:t>
            </a:r>
          </a:p>
          <a:p>
            <a:pPr>
              <a:spcBef>
                <a:spcPct val="100000"/>
              </a:spcBef>
            </a:pPr>
            <a:r>
              <a:rPr lang="en-US" sz="2800" dirty="0"/>
              <a:t>Technology risk</a:t>
            </a:r>
          </a:p>
          <a:p>
            <a:pPr>
              <a:spcBef>
                <a:spcPct val="100000"/>
              </a:spcBef>
            </a:pPr>
            <a:r>
              <a:rPr lang="en-US" sz="2800" dirty="0"/>
              <a:t>People risk</a:t>
            </a:r>
          </a:p>
          <a:p>
            <a:pPr>
              <a:spcBef>
                <a:spcPct val="100000"/>
              </a:spcBef>
            </a:pPr>
            <a:r>
              <a:rPr lang="en-US" sz="2800" dirty="0"/>
              <a:t>Structure/process risk</a:t>
            </a:r>
          </a:p>
        </p:txBody>
      </p:sp>
      <p:sp>
        <p:nvSpPr>
          <p:cNvPr id="31746" name="Rectangle 2"/>
          <p:cNvSpPr>
            <a:spLocks noGrp="1" noChangeArrowheads="1"/>
          </p:cNvSpPr>
          <p:nvPr>
            <p:ph type="title"/>
          </p:nvPr>
        </p:nvSpPr>
        <p:spPr>
          <a:xfrm>
            <a:off x="1981200" y="228601"/>
            <a:ext cx="8305800" cy="854075"/>
          </a:xfrm>
        </p:spPr>
        <p:txBody>
          <a:bodyPr/>
          <a:lstStyle/>
          <a:p>
            <a:r>
              <a:rPr lang="en-US" dirty="0"/>
              <a:t>Broad Categories of Risk</a:t>
            </a:r>
          </a:p>
        </p:txBody>
      </p:sp>
      <p:sp>
        <p:nvSpPr>
          <p:cNvPr id="31749" name="Footer Placeholder 6"/>
          <p:cNvSpPr>
            <a:spLocks noGrp="1"/>
          </p:cNvSpPr>
          <p:nvPr>
            <p:ph type="ftr" sz="quarter" idx="10"/>
          </p:nvPr>
        </p:nvSpPr>
        <p:spPr bwMode="auto">
          <a:xfrm>
            <a:off x="2639616"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184232" y="6384379"/>
            <a:ext cx="3860800" cy="365125"/>
          </a:xfrm>
        </p:spPr>
        <p:txBody>
          <a:bodyPr/>
          <a:lstStyle/>
          <a:p>
            <a:pPr algn="r">
              <a:defRPr/>
            </a:pPr>
            <a:fld id="{43931E29-6F43-458C-997D-B0FA91E6B38A}" type="slidenum">
              <a:rPr lang="en-US" smtClean="0">
                <a:solidFill>
                  <a:schemeClr val="bg1"/>
                </a:solidFill>
              </a:rPr>
              <a:pPr algn="r">
                <a:defRPr/>
              </a:pPr>
              <a:t>20</a:t>
            </a:fld>
            <a:endParaRPr lang="en-US" dirty="0">
              <a:solidFill>
                <a:schemeClr val="bg1"/>
              </a:solidFill>
            </a:endParaRPr>
          </a:p>
        </p:txBody>
      </p:sp>
    </p:spTree>
    <p:extLst>
      <p:ext uri="{BB962C8B-B14F-4D97-AF65-F5344CB8AC3E}">
        <p14:creationId xmlns:p14="http://schemas.microsoft.com/office/powerpoint/2010/main" val="191184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p:cNvSpPr>
            <a:spLocks noGrp="1"/>
          </p:cNvSpPr>
          <p:nvPr>
            <p:ph idx="1"/>
          </p:nvPr>
        </p:nvSpPr>
        <p:spPr>
          <a:xfrm>
            <a:off x="407368" y="1268760"/>
            <a:ext cx="11305256" cy="4102968"/>
          </a:xfrm>
        </p:spPr>
        <p:txBody>
          <a:bodyPr/>
          <a:lstStyle/>
          <a:p>
            <a:r>
              <a:rPr lang="en-US" sz="2800" dirty="0"/>
              <a:t>In a 2013 survey, risk management was a high priority, but only 66 percent of companies said they often build it into their strategy planning decisions</a:t>
            </a:r>
          </a:p>
          <a:p>
            <a:r>
              <a:rPr lang="en-US" sz="2800" dirty="0"/>
              <a:t>Airline incidents cause concerns, especially when lives are lost. The 2015 German wings crash resulted in 150 deaths, allegedly due to the co-pilot’s poor mental state. They responded immediately by implementing a rule that two people must be in the cockpit at all times and are considering changes to medical and psychological tests for pilots</a:t>
            </a:r>
          </a:p>
        </p:txBody>
      </p:sp>
      <p:sp>
        <p:nvSpPr>
          <p:cNvPr id="32770" name="Title 1"/>
          <p:cNvSpPr>
            <a:spLocks noGrp="1"/>
          </p:cNvSpPr>
          <p:nvPr>
            <p:ph type="title"/>
          </p:nvPr>
        </p:nvSpPr>
        <p:spPr>
          <a:xfrm>
            <a:off x="1905000" y="274638"/>
            <a:ext cx="8305800" cy="563562"/>
          </a:xfrm>
        </p:spPr>
        <p:txBody>
          <a:bodyPr>
            <a:normAutofit fontScale="90000"/>
          </a:bodyPr>
          <a:lstStyle/>
          <a:p>
            <a:r>
              <a:rPr lang="en-US" dirty="0"/>
              <a:t>What Went Wrong?</a:t>
            </a:r>
          </a:p>
        </p:txBody>
      </p:sp>
      <p:sp>
        <p:nvSpPr>
          <p:cNvPr id="32772" name="Footer Placeholder 3"/>
          <p:cNvSpPr>
            <a:spLocks noGrp="1"/>
          </p:cNvSpPr>
          <p:nvPr>
            <p:ph type="ftr" sz="quarter" idx="10"/>
          </p:nvPr>
        </p:nvSpPr>
        <p:spPr bwMode="auto">
          <a:xfrm>
            <a:off x="2711624" y="6109679"/>
            <a:ext cx="1295400" cy="219075"/>
          </a:xfrm>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a:xfrm>
            <a:off x="8184232" y="6343968"/>
            <a:ext cx="3860800" cy="365125"/>
          </a:xfrm>
        </p:spPr>
        <p:txBody>
          <a:bodyPr/>
          <a:lstStyle/>
          <a:p>
            <a:pPr algn="r">
              <a:defRPr/>
            </a:pPr>
            <a:fld id="{AF844583-95B9-4E9A-9AE9-108A5306D92D}" type="slidenum">
              <a:rPr lang="en-US" smtClean="0">
                <a:solidFill>
                  <a:schemeClr val="bg1"/>
                </a:solidFill>
              </a:rPr>
              <a:pPr algn="r">
                <a:defRPr/>
              </a:pPr>
              <a:t>21</a:t>
            </a:fld>
            <a:endParaRPr lang="en-US" dirty="0">
              <a:solidFill>
                <a:schemeClr val="bg1"/>
              </a:solidFill>
            </a:endParaRPr>
          </a:p>
        </p:txBody>
      </p:sp>
    </p:spTree>
    <p:extLst>
      <p:ext uri="{BB962C8B-B14F-4D97-AF65-F5344CB8AC3E}">
        <p14:creationId xmlns:p14="http://schemas.microsoft.com/office/powerpoint/2010/main" val="2425789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600499" y="2348880"/>
            <a:ext cx="10972800" cy="2620887"/>
          </a:xfrm>
        </p:spPr>
        <p:txBody>
          <a:bodyPr/>
          <a:lstStyle/>
          <a:p>
            <a:pPr>
              <a:spcBef>
                <a:spcPct val="100000"/>
              </a:spcBef>
            </a:pPr>
            <a:r>
              <a:rPr lang="en-US" dirty="0"/>
              <a:t>A </a:t>
            </a:r>
            <a:r>
              <a:rPr lang="en-US" b="1" dirty="0"/>
              <a:t>risk breakdown structure</a:t>
            </a:r>
            <a:r>
              <a:rPr lang="en-US" dirty="0"/>
              <a:t> is a hierarchy of potential risk categories for a project</a:t>
            </a:r>
          </a:p>
          <a:p>
            <a:pPr>
              <a:spcBef>
                <a:spcPct val="100000"/>
              </a:spcBef>
            </a:pPr>
            <a:r>
              <a:rPr lang="en-US" dirty="0"/>
              <a:t>Similar to a work breakdown structure but used to identify and categorize risks</a:t>
            </a:r>
          </a:p>
        </p:txBody>
      </p:sp>
      <p:sp>
        <p:nvSpPr>
          <p:cNvPr id="33794" name="Rectangle 2"/>
          <p:cNvSpPr>
            <a:spLocks noGrp="1" noChangeArrowheads="1"/>
          </p:cNvSpPr>
          <p:nvPr>
            <p:ph type="title"/>
          </p:nvPr>
        </p:nvSpPr>
        <p:spPr/>
        <p:txBody>
          <a:bodyPr/>
          <a:lstStyle/>
          <a:p>
            <a:r>
              <a:rPr lang="en-US" dirty="0"/>
              <a:t>Risk Breakdown Structure</a:t>
            </a:r>
          </a:p>
        </p:txBody>
      </p:sp>
      <p:sp>
        <p:nvSpPr>
          <p:cNvPr id="33797" name="Footer Placeholder 6"/>
          <p:cNvSpPr>
            <a:spLocks noGrp="1"/>
          </p:cNvSpPr>
          <p:nvPr>
            <p:ph type="ftr" sz="quarter" idx="10"/>
          </p:nvPr>
        </p:nvSpPr>
        <p:spPr bwMode="auto">
          <a:xfrm>
            <a:off x="2711624"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184232" y="6384379"/>
            <a:ext cx="3860800" cy="365125"/>
          </a:xfrm>
        </p:spPr>
        <p:txBody>
          <a:bodyPr/>
          <a:lstStyle/>
          <a:p>
            <a:pPr algn="r">
              <a:defRPr/>
            </a:pPr>
            <a:fld id="{663AB3CF-6A5C-4D66-9205-61B2701E2F43}" type="slidenum">
              <a:rPr lang="en-US" smtClean="0">
                <a:solidFill>
                  <a:schemeClr val="bg1"/>
                </a:solidFill>
              </a:rPr>
              <a:pPr algn="r">
                <a:defRPr/>
              </a:pPr>
              <a:t>22</a:t>
            </a:fld>
            <a:endParaRPr lang="en-US" dirty="0">
              <a:solidFill>
                <a:schemeClr val="bg1"/>
              </a:solidFill>
            </a:endParaRPr>
          </a:p>
        </p:txBody>
      </p:sp>
    </p:spTree>
    <p:extLst>
      <p:ext uri="{BB962C8B-B14F-4D97-AF65-F5344CB8AC3E}">
        <p14:creationId xmlns:p14="http://schemas.microsoft.com/office/powerpoint/2010/main" val="259197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0"/>
          </p:nvPr>
        </p:nvSpPr>
        <p:spPr>
          <a:xfrm>
            <a:off x="1752600" y="6248400"/>
            <a:ext cx="457200" cy="457200"/>
          </a:xfrm>
        </p:spPr>
        <p:txBody>
          <a:bodyPr/>
          <a:lstStyle/>
          <a:p>
            <a:pPr>
              <a:buFontTx/>
              <a:buNone/>
              <a:defRPr/>
            </a:pPr>
            <a:fld id="{10367E4F-4D96-4449-9F90-C1D283EDF364}" type="slidenum">
              <a:rPr lang="en-US" smtClean="0"/>
              <a:pPr>
                <a:buFontTx/>
                <a:buNone/>
                <a:defRPr/>
              </a:pPr>
              <a:t>23</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62286" y="116632"/>
            <a:ext cx="9963461" cy="5832648"/>
          </a:xfrm>
          <a:prstGeom prst="rect">
            <a:avLst/>
          </a:prstGeom>
        </p:spPr>
      </p:pic>
      <p:sp>
        <p:nvSpPr>
          <p:cNvPr id="34818" name="Rectangle 4"/>
          <p:cNvSpPr>
            <a:spLocks noGrp="1" noChangeArrowheads="1"/>
          </p:cNvSpPr>
          <p:nvPr>
            <p:ph type="title"/>
          </p:nvPr>
        </p:nvSpPr>
        <p:spPr>
          <a:xfrm>
            <a:off x="11832" y="506908"/>
            <a:ext cx="3254896" cy="995001"/>
          </a:xfrm>
        </p:spPr>
        <p:txBody>
          <a:bodyPr>
            <a:normAutofit fontScale="90000"/>
          </a:bodyPr>
          <a:lstStyle/>
          <a:p>
            <a:r>
              <a:rPr lang="en-US" dirty="0"/>
              <a:t>Sample Risk Breakdown Structure</a:t>
            </a:r>
          </a:p>
        </p:txBody>
      </p:sp>
      <p:sp>
        <p:nvSpPr>
          <p:cNvPr id="34820" name="Footer Placeholder 6"/>
          <p:cNvSpPr>
            <a:spLocks noGrp="1"/>
          </p:cNvSpPr>
          <p:nvPr>
            <p:ph type="ftr" sz="quarter" idx="11"/>
          </p:nvPr>
        </p:nvSpPr>
        <p:spPr bwMode="auto">
          <a:xfrm>
            <a:off x="8976320" y="5517232"/>
            <a:ext cx="3026668" cy="216024"/>
          </a:xfrm>
          <a:noFill/>
          <a:ln>
            <a:miter lim="800000"/>
            <a:headEnd/>
            <a:tailEnd/>
          </a:ln>
        </p:spPr>
        <p:txBody>
          <a:bodyPr/>
          <a:lstStyle/>
          <a:p>
            <a:pPr>
              <a:buFontTx/>
              <a:buNone/>
            </a:pPr>
            <a:r>
              <a:rPr lang="en-US" sz="800" dirty="0"/>
              <a:t>Information Technology Project Management, Eighth Edition</a:t>
            </a:r>
          </a:p>
        </p:txBody>
      </p:sp>
    </p:spTree>
    <p:extLst>
      <p:ext uri="{BB962C8B-B14F-4D97-AF65-F5344CB8AC3E}">
        <p14:creationId xmlns:p14="http://schemas.microsoft.com/office/powerpoint/2010/main" val="3923190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7328" y="152400"/>
            <a:ext cx="12025336" cy="396280"/>
          </a:xfrm>
        </p:spPr>
        <p:txBody>
          <a:bodyPr>
            <a:normAutofit fontScale="90000"/>
          </a:bodyPr>
          <a:lstStyle/>
          <a:p>
            <a:r>
              <a:rPr lang="en-US" sz="2800" dirty="0"/>
              <a:t>Potential Negative Risk Conditions Associated With Each Knowledge Area</a:t>
            </a:r>
          </a:p>
        </p:txBody>
      </p:sp>
      <p:sp>
        <p:nvSpPr>
          <p:cNvPr id="35844" name="Footer Placeholder 6"/>
          <p:cNvSpPr>
            <a:spLocks noGrp="1"/>
          </p:cNvSpPr>
          <p:nvPr>
            <p:ph type="ftr" sz="quarter" idx="10"/>
          </p:nvPr>
        </p:nvSpPr>
        <p:spPr bwMode="auto">
          <a:xfrm>
            <a:off x="2711624" y="6165304"/>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8227956" y="6384379"/>
            <a:ext cx="3860800" cy="365125"/>
          </a:xfrm>
        </p:spPr>
        <p:txBody>
          <a:bodyPr/>
          <a:lstStyle/>
          <a:p>
            <a:pPr algn="r">
              <a:buFontTx/>
              <a:buNone/>
              <a:defRPr/>
            </a:pPr>
            <a:fld id="{4D1252FD-2CC6-495F-9384-CE9717794234}" type="slidenum">
              <a:rPr lang="en-US" smtClean="0">
                <a:solidFill>
                  <a:schemeClr val="bg1"/>
                </a:solidFill>
              </a:rPr>
              <a:pPr algn="r">
                <a:buFontTx/>
                <a:buNone/>
                <a:defRPr/>
              </a:pPr>
              <a:t>24</a:t>
            </a:fld>
            <a:endParaRPr lang="en-US" dirty="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5520" y="620688"/>
            <a:ext cx="8560454" cy="5000430"/>
          </a:xfrm>
          <a:prstGeom prst="rect">
            <a:avLst/>
          </a:prstGeom>
        </p:spPr>
      </p:pic>
    </p:spTree>
    <p:extLst>
      <p:ext uri="{BB962C8B-B14F-4D97-AF65-F5344CB8AC3E}">
        <p14:creationId xmlns:p14="http://schemas.microsoft.com/office/powerpoint/2010/main" val="3376715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1775520" y="1340768"/>
            <a:ext cx="8856984" cy="4248472"/>
          </a:xfrm>
        </p:spPr>
        <p:txBody>
          <a:bodyPr/>
          <a:lstStyle/>
          <a:p>
            <a:pPr>
              <a:spcBef>
                <a:spcPct val="55000"/>
              </a:spcBef>
            </a:pPr>
            <a:r>
              <a:rPr lang="en-US" sz="2400" dirty="0"/>
              <a:t>Identifying risks is the process of understanding what potential events might hurt or enhance a particular project</a:t>
            </a:r>
          </a:p>
          <a:p>
            <a:pPr>
              <a:spcBef>
                <a:spcPct val="55000"/>
              </a:spcBef>
            </a:pPr>
            <a:r>
              <a:rPr lang="en-US" sz="2400" dirty="0"/>
              <a:t>Another consideration is the likelihood of advanced discovery</a:t>
            </a:r>
          </a:p>
          <a:p>
            <a:pPr>
              <a:spcBef>
                <a:spcPct val="55000"/>
              </a:spcBef>
            </a:pPr>
            <a:r>
              <a:rPr lang="en-US" sz="2400" dirty="0"/>
              <a:t>Risk identification tools and techniques include:</a:t>
            </a:r>
          </a:p>
          <a:p>
            <a:pPr lvl="1">
              <a:spcBef>
                <a:spcPct val="55000"/>
              </a:spcBef>
            </a:pPr>
            <a:r>
              <a:rPr lang="en-US" sz="2400" dirty="0"/>
              <a:t>Brainstorming</a:t>
            </a:r>
          </a:p>
          <a:p>
            <a:pPr lvl="1">
              <a:spcBef>
                <a:spcPct val="55000"/>
              </a:spcBef>
            </a:pPr>
            <a:r>
              <a:rPr lang="en-US" sz="2400" dirty="0"/>
              <a:t>The Delphi Technique</a:t>
            </a:r>
          </a:p>
          <a:p>
            <a:pPr lvl="1">
              <a:spcBef>
                <a:spcPct val="55000"/>
              </a:spcBef>
            </a:pPr>
            <a:r>
              <a:rPr lang="en-US" sz="2400" dirty="0"/>
              <a:t>Interviewing</a:t>
            </a:r>
          </a:p>
          <a:p>
            <a:pPr lvl="1">
              <a:spcBef>
                <a:spcPct val="55000"/>
              </a:spcBef>
            </a:pPr>
            <a:r>
              <a:rPr lang="en-US" sz="2400" dirty="0"/>
              <a:t>SWOT analysis</a:t>
            </a:r>
          </a:p>
        </p:txBody>
      </p:sp>
      <p:sp>
        <p:nvSpPr>
          <p:cNvPr id="36866" name="Rectangle 2"/>
          <p:cNvSpPr>
            <a:spLocks noGrp="1" noChangeArrowheads="1"/>
          </p:cNvSpPr>
          <p:nvPr>
            <p:ph type="title"/>
          </p:nvPr>
        </p:nvSpPr>
        <p:spPr>
          <a:xfrm>
            <a:off x="1981200" y="-33338"/>
            <a:ext cx="8229600" cy="1143000"/>
          </a:xfrm>
        </p:spPr>
        <p:txBody>
          <a:bodyPr/>
          <a:lstStyle/>
          <a:p>
            <a:r>
              <a:rPr lang="en-US" dirty="0"/>
              <a:t>Identifying Risks</a:t>
            </a:r>
          </a:p>
        </p:txBody>
      </p:sp>
      <p:sp>
        <p:nvSpPr>
          <p:cNvPr id="36869" name="Footer Placeholder 6"/>
          <p:cNvSpPr>
            <a:spLocks noGrp="1"/>
          </p:cNvSpPr>
          <p:nvPr>
            <p:ph type="ftr" sz="quarter" idx="10"/>
          </p:nvPr>
        </p:nvSpPr>
        <p:spPr bwMode="auto">
          <a:xfrm>
            <a:off x="2639616" y="6167537"/>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8280400" y="6465898"/>
            <a:ext cx="3860800" cy="365125"/>
          </a:xfrm>
        </p:spPr>
        <p:txBody>
          <a:bodyPr/>
          <a:lstStyle/>
          <a:p>
            <a:pPr algn="r">
              <a:defRPr/>
            </a:pPr>
            <a:fld id="{E76D94AB-283F-4DB4-953C-B7C642775F48}" type="slidenum">
              <a:rPr lang="en-US" smtClean="0">
                <a:solidFill>
                  <a:schemeClr val="bg1"/>
                </a:solidFill>
              </a:rPr>
              <a:pPr algn="r">
                <a:defRPr/>
              </a:pPr>
              <a:t>25</a:t>
            </a:fld>
            <a:endParaRPr lang="en-US" dirty="0">
              <a:solidFill>
                <a:schemeClr val="bg1"/>
              </a:solidFill>
            </a:endParaRPr>
          </a:p>
        </p:txBody>
      </p:sp>
    </p:spTree>
    <p:extLst>
      <p:ext uri="{BB962C8B-B14F-4D97-AF65-F5344CB8AC3E}">
        <p14:creationId xmlns:p14="http://schemas.microsoft.com/office/powerpoint/2010/main" val="314854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a:xfrm>
            <a:off x="551384" y="1700808"/>
            <a:ext cx="11161240" cy="3744416"/>
          </a:xfrm>
        </p:spPr>
        <p:txBody>
          <a:bodyPr/>
          <a:lstStyle/>
          <a:p>
            <a:r>
              <a:rPr lang="en-US" sz="2400" b="1" dirty="0"/>
              <a:t>Brainstorming</a:t>
            </a:r>
            <a:r>
              <a:rPr lang="en-US" sz="2400" dirty="0"/>
              <a:t> is a technique by which a group attempts to generate ideas or find a solution for a specific problem by amassing ideas spontaneously and without judgment</a:t>
            </a:r>
          </a:p>
          <a:p>
            <a:r>
              <a:rPr lang="en-US" sz="2400" dirty="0"/>
              <a:t>An experienced facilitator should run the brainstorming session</a:t>
            </a:r>
          </a:p>
          <a:p>
            <a:r>
              <a:rPr lang="en-US" sz="2400" dirty="0"/>
              <a:t>Be careful not to overuse or misuse brainstorming.</a:t>
            </a:r>
          </a:p>
          <a:p>
            <a:pPr lvl="1"/>
            <a:r>
              <a:rPr lang="en-US" sz="2400" dirty="0"/>
              <a:t>Psychology literature shows that individuals produce a greater number of ideas working alone than they do through brainstorming in small, face-to-face groups</a:t>
            </a:r>
          </a:p>
          <a:p>
            <a:pPr lvl="1"/>
            <a:r>
              <a:rPr lang="en-US" sz="2400" dirty="0"/>
              <a:t>Group effects often inhibit idea generation</a:t>
            </a:r>
          </a:p>
        </p:txBody>
      </p:sp>
      <p:sp>
        <p:nvSpPr>
          <p:cNvPr id="37890" name="Rectangle 2"/>
          <p:cNvSpPr>
            <a:spLocks noGrp="1" noChangeArrowheads="1"/>
          </p:cNvSpPr>
          <p:nvPr>
            <p:ph type="title"/>
          </p:nvPr>
        </p:nvSpPr>
        <p:spPr/>
        <p:txBody>
          <a:bodyPr/>
          <a:lstStyle/>
          <a:p>
            <a:r>
              <a:rPr lang="en-US" dirty="0"/>
              <a:t>Brainstorming</a:t>
            </a:r>
          </a:p>
        </p:txBody>
      </p:sp>
      <p:sp>
        <p:nvSpPr>
          <p:cNvPr id="3789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8300436" y="6451600"/>
            <a:ext cx="3860800" cy="365125"/>
          </a:xfrm>
        </p:spPr>
        <p:txBody>
          <a:bodyPr/>
          <a:lstStyle/>
          <a:p>
            <a:pPr algn="r">
              <a:defRPr/>
            </a:pPr>
            <a:fld id="{7208EE35-A128-4D08-B16A-7F18F3102B9E}" type="slidenum">
              <a:rPr lang="en-US" smtClean="0">
                <a:solidFill>
                  <a:schemeClr val="bg1"/>
                </a:solidFill>
              </a:rPr>
              <a:pPr algn="r">
                <a:defRPr/>
              </a:pPr>
              <a:t>26</a:t>
            </a:fld>
            <a:endParaRPr lang="en-US" dirty="0">
              <a:solidFill>
                <a:schemeClr val="bg1"/>
              </a:solidFill>
            </a:endParaRPr>
          </a:p>
        </p:txBody>
      </p:sp>
    </p:spTree>
    <p:extLst>
      <p:ext uri="{BB962C8B-B14F-4D97-AF65-F5344CB8AC3E}">
        <p14:creationId xmlns:p14="http://schemas.microsoft.com/office/powerpoint/2010/main" val="33127808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10"/>
          </p:nvPr>
        </p:nvSpPr>
        <p:spPr>
          <a:xfrm>
            <a:off x="10632504" y="6165304"/>
            <a:ext cx="1295400" cy="219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72C4F2A-19A0-41EC-8345-1C4F9D3485C4}" type="slidenum">
              <a:rPr lang="en-US" altLang="en-US" sz="2600">
                <a:solidFill>
                  <a:schemeClr val="bg1"/>
                </a:solidFill>
                <a:latin typeface="Arial" panose="020B0604020202020204" pitchFamily="34" charset="0"/>
              </a:rPr>
              <a:pPr>
                <a:spcBef>
                  <a:spcPct val="0"/>
                </a:spcBef>
                <a:buClrTx/>
                <a:buSzTx/>
                <a:buFontTx/>
                <a:buNone/>
              </a:pPr>
              <a:t>27</a:t>
            </a:fld>
            <a:endParaRPr lang="en-US" altLang="en-US" sz="2600">
              <a:solidFill>
                <a:schemeClr val="bg1"/>
              </a:solidFill>
              <a:latin typeface="Arial" panose="020B0604020202020204" pitchFamily="34" charset="0"/>
            </a:endParaRPr>
          </a:p>
        </p:txBody>
      </p:sp>
      <p:sp>
        <p:nvSpPr>
          <p:cNvPr id="40962" name="AutoShape 2"/>
          <p:cNvSpPr>
            <a:spLocks noGrp="1" noChangeArrowheads="1"/>
          </p:cNvSpPr>
          <p:nvPr>
            <p:ph type="title"/>
          </p:nvPr>
        </p:nvSpPr>
        <p:spPr>
          <a:xfrm>
            <a:off x="1981200" y="1"/>
            <a:ext cx="8229600" cy="1077119"/>
          </a:xfrm>
        </p:spPr>
        <p:txBody>
          <a:bodyPr/>
          <a:lstStyle/>
          <a:p>
            <a:pPr eaLnBrk="1" hangingPunct="1"/>
            <a:r>
              <a:rPr lang="en-US" altLang="en-US" dirty="0"/>
              <a:t>Brainstorming</a:t>
            </a:r>
            <a:endParaRPr lang="en-US" altLang="en-US" sz="2400" dirty="0"/>
          </a:p>
        </p:txBody>
      </p:sp>
      <p:sp>
        <p:nvSpPr>
          <p:cNvPr id="40963" name="Rectangle 3"/>
          <p:cNvSpPr>
            <a:spLocks noGrp="1" noChangeArrowheads="1"/>
          </p:cNvSpPr>
          <p:nvPr>
            <p:ph type="body" idx="1"/>
          </p:nvPr>
        </p:nvSpPr>
        <p:spPr>
          <a:xfrm>
            <a:off x="2423592" y="1628800"/>
            <a:ext cx="7993582" cy="3672408"/>
          </a:xfrm>
        </p:spPr>
        <p:txBody>
          <a:bodyPr/>
          <a:lstStyle/>
          <a:p>
            <a:pPr lvl="1" eaLnBrk="1" hangingPunct="1">
              <a:lnSpc>
                <a:spcPct val="220000"/>
              </a:lnSpc>
            </a:pPr>
            <a:r>
              <a:rPr lang="en-US" altLang="en-US" sz="2000" dirty="0" smtClean="0"/>
              <a:t>Chose </a:t>
            </a:r>
            <a:r>
              <a:rPr lang="en-US" altLang="en-US" sz="2000" dirty="0"/>
              <a:t>a facilitator (best if other than the project manager)</a:t>
            </a:r>
          </a:p>
          <a:p>
            <a:pPr lvl="1" eaLnBrk="1" hangingPunct="1">
              <a:lnSpc>
                <a:spcPct val="220000"/>
              </a:lnSpc>
            </a:pPr>
            <a:r>
              <a:rPr lang="en-US" altLang="en-US" sz="2000" dirty="0"/>
              <a:t>Chose a scribe to capture the risks</a:t>
            </a:r>
          </a:p>
          <a:p>
            <a:pPr lvl="1" eaLnBrk="1" hangingPunct="1">
              <a:lnSpc>
                <a:spcPct val="220000"/>
              </a:lnSpc>
            </a:pPr>
            <a:r>
              <a:rPr lang="en-US" altLang="en-US" sz="2000" dirty="0"/>
              <a:t>Use a category or categories to start the creativity flowing</a:t>
            </a:r>
          </a:p>
          <a:p>
            <a:pPr lvl="1" eaLnBrk="1" hangingPunct="1">
              <a:lnSpc>
                <a:spcPct val="220000"/>
              </a:lnSpc>
            </a:pPr>
            <a:r>
              <a:rPr lang="en-US" altLang="en-US" sz="2000" dirty="0"/>
              <a:t>Do not judge or analyze during this effort</a:t>
            </a:r>
          </a:p>
          <a:p>
            <a:pPr lvl="1" eaLnBrk="1" hangingPunct="1">
              <a:lnSpc>
                <a:spcPct val="220000"/>
              </a:lnSpc>
            </a:pPr>
            <a:r>
              <a:rPr lang="en-US" altLang="en-US" sz="2000" dirty="0"/>
              <a:t>Focus on getting the universe of risks for your project</a:t>
            </a:r>
          </a:p>
        </p:txBody>
      </p:sp>
    </p:spTree>
    <p:extLst>
      <p:ext uri="{BB962C8B-B14F-4D97-AF65-F5344CB8AC3E}">
        <p14:creationId xmlns:p14="http://schemas.microsoft.com/office/powerpoint/2010/main" val="204543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631504" y="764705"/>
            <a:ext cx="8784976" cy="4752529"/>
          </a:xfrm>
        </p:spPr>
        <p:txBody>
          <a:bodyPr/>
          <a:lstStyle/>
          <a:p>
            <a:pPr>
              <a:spcBef>
                <a:spcPct val="100000"/>
              </a:spcBef>
            </a:pPr>
            <a:r>
              <a:rPr lang="en-US" sz="2800" dirty="0"/>
              <a:t>The </a:t>
            </a:r>
            <a:r>
              <a:rPr lang="en-US" sz="2800" b="1" dirty="0"/>
              <a:t>Delphi Technique</a:t>
            </a:r>
            <a:r>
              <a:rPr lang="en-US" sz="2800" dirty="0"/>
              <a:t> is used to derive a consensus among a panel of experts who make predictions about future developments</a:t>
            </a:r>
          </a:p>
          <a:p>
            <a:pPr>
              <a:spcBef>
                <a:spcPct val="100000"/>
              </a:spcBef>
            </a:pPr>
            <a:r>
              <a:rPr lang="en-US" sz="2800" dirty="0"/>
              <a:t>Provides independent and anonymous input regarding future events</a:t>
            </a:r>
          </a:p>
          <a:p>
            <a:pPr>
              <a:spcBef>
                <a:spcPct val="100000"/>
              </a:spcBef>
            </a:pPr>
            <a:r>
              <a:rPr lang="en-US" sz="2800" dirty="0"/>
              <a:t>Uses repeated rounds of questioning and written responses and avoids the biasing effects possible in oral methods, such as brainstorming</a:t>
            </a:r>
          </a:p>
        </p:txBody>
      </p:sp>
      <p:sp>
        <p:nvSpPr>
          <p:cNvPr id="38914" name="Rectangle 2"/>
          <p:cNvSpPr>
            <a:spLocks noGrp="1" noChangeArrowheads="1"/>
          </p:cNvSpPr>
          <p:nvPr>
            <p:ph type="title"/>
          </p:nvPr>
        </p:nvSpPr>
        <p:spPr>
          <a:xfrm>
            <a:off x="1981200" y="-99392"/>
            <a:ext cx="8229600" cy="864096"/>
          </a:xfrm>
        </p:spPr>
        <p:txBody>
          <a:bodyPr/>
          <a:lstStyle/>
          <a:p>
            <a:r>
              <a:rPr lang="en-US" dirty="0"/>
              <a:t>Delphi Technique</a:t>
            </a:r>
          </a:p>
        </p:txBody>
      </p:sp>
      <p:sp>
        <p:nvSpPr>
          <p:cNvPr id="38917" name="Footer Placeholder 6"/>
          <p:cNvSpPr>
            <a:spLocks noGrp="1"/>
          </p:cNvSpPr>
          <p:nvPr>
            <p:ph type="ftr" sz="quarter" idx="10"/>
          </p:nvPr>
        </p:nvSpPr>
        <p:spPr bwMode="auto">
          <a:xfrm>
            <a:off x="2783632"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381328"/>
            <a:ext cx="479656" cy="365125"/>
          </a:xfrm>
        </p:spPr>
        <p:txBody>
          <a:bodyPr/>
          <a:lstStyle/>
          <a:p>
            <a:pPr>
              <a:defRPr/>
            </a:pPr>
            <a:fld id="{B67E35EF-C2EF-4EF0-BA88-2A154ACA3F78}" type="slidenum">
              <a:rPr lang="en-US" smtClean="0">
                <a:solidFill>
                  <a:schemeClr val="bg1"/>
                </a:solidFill>
              </a:rPr>
              <a:pPr>
                <a:defRPr/>
              </a:pPr>
              <a:t>28</a:t>
            </a:fld>
            <a:endParaRPr lang="en-US" dirty="0">
              <a:solidFill>
                <a:schemeClr val="bg1"/>
              </a:solidFill>
            </a:endParaRPr>
          </a:p>
        </p:txBody>
      </p:sp>
    </p:spTree>
    <p:extLst>
      <p:ext uri="{BB962C8B-B14F-4D97-AF65-F5344CB8AC3E}">
        <p14:creationId xmlns:p14="http://schemas.microsoft.com/office/powerpoint/2010/main" val="4018350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Number Placeholder 3"/>
          <p:cNvSpPr>
            <a:spLocks noGrp="1"/>
          </p:cNvSpPr>
          <p:nvPr>
            <p:ph type="sldNum" sz="quarter" idx="10"/>
          </p:nvPr>
        </p:nvSpPr>
        <p:spPr>
          <a:xfrm>
            <a:off x="11543001" y="6481158"/>
            <a:ext cx="648999" cy="21835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6CA1A3EC-E1D5-440E-921A-BC48F7DDF630}" type="slidenum">
              <a:rPr lang="en-US" altLang="en-US" sz="2600">
                <a:solidFill>
                  <a:schemeClr val="bg1"/>
                </a:solidFill>
                <a:latin typeface="Arial" panose="020B0604020202020204" pitchFamily="34" charset="0"/>
              </a:rPr>
              <a:pPr>
                <a:spcBef>
                  <a:spcPct val="0"/>
                </a:spcBef>
                <a:buClrTx/>
                <a:buSzTx/>
                <a:buFontTx/>
                <a:buNone/>
              </a:pPr>
              <a:t>29</a:t>
            </a:fld>
            <a:endParaRPr lang="en-US" altLang="en-US" sz="2600" dirty="0">
              <a:solidFill>
                <a:schemeClr val="bg1"/>
              </a:solidFill>
              <a:latin typeface="Arial" panose="020B0604020202020204" pitchFamily="34" charset="0"/>
            </a:endParaRPr>
          </a:p>
        </p:txBody>
      </p:sp>
      <p:sp>
        <p:nvSpPr>
          <p:cNvPr id="43010" name="AutoShape 2"/>
          <p:cNvSpPr>
            <a:spLocks noGrp="1" noChangeArrowheads="1"/>
          </p:cNvSpPr>
          <p:nvPr>
            <p:ph type="title"/>
          </p:nvPr>
        </p:nvSpPr>
        <p:spPr/>
        <p:txBody>
          <a:bodyPr/>
          <a:lstStyle/>
          <a:p>
            <a:pPr eaLnBrk="1" hangingPunct="1"/>
            <a:r>
              <a:rPr lang="en-US" altLang="en-US" dirty="0"/>
              <a:t>Delphi Technique</a:t>
            </a:r>
            <a:endParaRPr lang="en-US" altLang="en-US" sz="2400" dirty="0"/>
          </a:p>
        </p:txBody>
      </p:sp>
      <p:sp>
        <p:nvSpPr>
          <p:cNvPr id="43011" name="Rectangle 3"/>
          <p:cNvSpPr>
            <a:spLocks noGrp="1" noChangeArrowheads="1"/>
          </p:cNvSpPr>
          <p:nvPr>
            <p:ph type="body" idx="1"/>
          </p:nvPr>
        </p:nvSpPr>
        <p:spPr>
          <a:xfrm>
            <a:off x="1774826" y="1196752"/>
            <a:ext cx="8641654" cy="5508848"/>
          </a:xfrm>
        </p:spPr>
        <p:txBody>
          <a:bodyPr/>
          <a:lstStyle/>
          <a:p>
            <a:pPr eaLnBrk="1" hangingPunct="1">
              <a:lnSpc>
                <a:spcPct val="140000"/>
              </a:lnSpc>
            </a:pPr>
            <a:endParaRPr lang="en-US" altLang="en-US" sz="2000" dirty="0"/>
          </a:p>
          <a:p>
            <a:pPr lvl="1" eaLnBrk="1" hangingPunct="1">
              <a:lnSpc>
                <a:spcPct val="140000"/>
              </a:lnSpc>
            </a:pPr>
            <a:r>
              <a:rPr lang="en-US" altLang="en-US" sz="2000" dirty="0"/>
              <a:t>Identify a facilitator</a:t>
            </a:r>
          </a:p>
          <a:p>
            <a:pPr lvl="1" eaLnBrk="1" hangingPunct="1">
              <a:lnSpc>
                <a:spcPct val="140000"/>
              </a:lnSpc>
            </a:pPr>
            <a:r>
              <a:rPr lang="en-US" altLang="en-US" sz="2000" dirty="0"/>
              <a:t>The facilitator then identifies qualified experts to participate</a:t>
            </a:r>
          </a:p>
          <a:p>
            <a:pPr lvl="1" eaLnBrk="1" hangingPunct="1">
              <a:lnSpc>
                <a:spcPct val="140000"/>
              </a:lnSpc>
            </a:pPr>
            <a:r>
              <a:rPr lang="en-US" altLang="en-US" sz="2000" dirty="0"/>
              <a:t>The facilitator poses questions to the experts individually</a:t>
            </a:r>
          </a:p>
          <a:p>
            <a:pPr lvl="1" eaLnBrk="1" hangingPunct="1">
              <a:lnSpc>
                <a:spcPct val="140000"/>
              </a:lnSpc>
            </a:pPr>
            <a:r>
              <a:rPr lang="en-US" altLang="en-US" sz="2000" dirty="0"/>
              <a:t>The facilitator then analyzes the results to identify common themes</a:t>
            </a:r>
          </a:p>
          <a:p>
            <a:pPr lvl="1" eaLnBrk="1" hangingPunct="1">
              <a:lnSpc>
                <a:spcPct val="140000"/>
              </a:lnSpc>
            </a:pPr>
            <a:r>
              <a:rPr lang="en-US" altLang="en-US" sz="2000" dirty="0"/>
              <a:t>The results are then shared with the experts for validation</a:t>
            </a:r>
          </a:p>
          <a:p>
            <a:pPr lvl="1" eaLnBrk="1" hangingPunct="1">
              <a:lnSpc>
                <a:spcPct val="140000"/>
              </a:lnSpc>
            </a:pPr>
            <a:r>
              <a:rPr lang="en-US" altLang="en-US" sz="2000" dirty="0"/>
              <a:t>The list is then refined and again shared with the panel</a:t>
            </a:r>
          </a:p>
          <a:p>
            <a:pPr lvl="1" eaLnBrk="1" hangingPunct="1">
              <a:lnSpc>
                <a:spcPct val="140000"/>
              </a:lnSpc>
            </a:pPr>
            <a:r>
              <a:rPr lang="en-US" altLang="en-US" sz="2000" dirty="0"/>
              <a:t>The facilitator the creates a single results document</a:t>
            </a:r>
          </a:p>
        </p:txBody>
      </p:sp>
    </p:spTree>
    <p:extLst>
      <p:ext uri="{BB962C8B-B14F-4D97-AF65-F5344CB8AC3E}">
        <p14:creationId xmlns:p14="http://schemas.microsoft.com/office/powerpoint/2010/main" val="3051874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p:txBody>
          <a:bodyPr/>
          <a:lstStyle/>
          <a:p>
            <a:pPr>
              <a:spcBef>
                <a:spcPct val="100000"/>
              </a:spcBef>
            </a:pPr>
            <a:r>
              <a:rPr lang="en-US" b="1" dirty="0"/>
              <a:t>Interviewing</a:t>
            </a:r>
            <a:r>
              <a:rPr lang="en-US" dirty="0"/>
              <a:t> is a fact-finding technique for collecting information in face-to-face, phone, e-mail, or instant-messaging discussions</a:t>
            </a:r>
          </a:p>
          <a:p>
            <a:pPr>
              <a:spcBef>
                <a:spcPct val="100000"/>
              </a:spcBef>
            </a:pPr>
            <a:r>
              <a:rPr lang="en-US" dirty="0"/>
              <a:t>Interviewing people with similar project experience is an important tool for identifying potential risks</a:t>
            </a:r>
          </a:p>
        </p:txBody>
      </p:sp>
      <p:sp>
        <p:nvSpPr>
          <p:cNvPr id="39938" name="Rectangle 2"/>
          <p:cNvSpPr>
            <a:spLocks noGrp="1" noChangeArrowheads="1"/>
          </p:cNvSpPr>
          <p:nvPr>
            <p:ph type="title"/>
          </p:nvPr>
        </p:nvSpPr>
        <p:spPr/>
        <p:txBody>
          <a:bodyPr/>
          <a:lstStyle/>
          <a:p>
            <a:r>
              <a:rPr lang="en-US" dirty="0"/>
              <a:t>Interviewing</a:t>
            </a:r>
          </a:p>
        </p:txBody>
      </p:sp>
      <p:sp>
        <p:nvSpPr>
          <p:cNvPr id="39941" name="Footer Placeholder 6"/>
          <p:cNvSpPr>
            <a:spLocks noGrp="1"/>
          </p:cNvSpPr>
          <p:nvPr>
            <p:ph type="ftr" sz="quarter" idx="10"/>
          </p:nvPr>
        </p:nvSpPr>
        <p:spPr bwMode="auto">
          <a:xfrm>
            <a:off x="2711624" y="6093296"/>
            <a:ext cx="1295400" cy="219075"/>
          </a:xfrm>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11582400" y="6381328"/>
            <a:ext cx="551664" cy="365125"/>
          </a:xfrm>
        </p:spPr>
        <p:txBody>
          <a:bodyPr/>
          <a:lstStyle/>
          <a:p>
            <a:pPr>
              <a:defRPr/>
            </a:pPr>
            <a:fld id="{9E252DC2-606F-467A-9154-9742EEEB11B9}" type="slidenum">
              <a:rPr lang="en-US" smtClean="0">
                <a:solidFill>
                  <a:schemeClr val="bg1"/>
                </a:solidFill>
              </a:rPr>
              <a:pPr>
                <a:defRPr/>
              </a:pPr>
              <a:t>30</a:t>
            </a:fld>
            <a:endParaRPr lang="en-US" dirty="0">
              <a:solidFill>
                <a:schemeClr val="bg1"/>
              </a:solidFill>
            </a:endParaRPr>
          </a:p>
        </p:txBody>
      </p:sp>
    </p:spTree>
    <p:extLst>
      <p:ext uri="{BB962C8B-B14F-4D97-AF65-F5344CB8AC3E}">
        <p14:creationId xmlns:p14="http://schemas.microsoft.com/office/powerpoint/2010/main" val="1916398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600499" y="2204864"/>
            <a:ext cx="10972800" cy="2620887"/>
          </a:xfrm>
        </p:spPr>
        <p:txBody>
          <a:bodyPr/>
          <a:lstStyle/>
          <a:p>
            <a:pPr>
              <a:spcBef>
                <a:spcPct val="100000"/>
              </a:spcBef>
            </a:pPr>
            <a:r>
              <a:rPr lang="en-US" dirty="0"/>
              <a:t>SWOT analysis (strengths, weaknesses, opportunities, and threats) can also be used during risk identification</a:t>
            </a:r>
          </a:p>
          <a:p>
            <a:pPr>
              <a:spcBef>
                <a:spcPct val="100000"/>
              </a:spcBef>
            </a:pPr>
            <a:r>
              <a:rPr lang="en-US" dirty="0"/>
              <a:t>Helps identify the broad negative and positive risks that apply to a project</a:t>
            </a:r>
          </a:p>
        </p:txBody>
      </p:sp>
      <p:sp>
        <p:nvSpPr>
          <p:cNvPr id="40962" name="Rectangle 2"/>
          <p:cNvSpPr>
            <a:spLocks noGrp="1" noChangeArrowheads="1"/>
          </p:cNvSpPr>
          <p:nvPr>
            <p:ph type="title"/>
          </p:nvPr>
        </p:nvSpPr>
        <p:spPr/>
        <p:txBody>
          <a:bodyPr/>
          <a:lstStyle/>
          <a:p>
            <a:r>
              <a:rPr lang="en-US" dirty="0"/>
              <a:t>SWOT Analysis</a:t>
            </a:r>
          </a:p>
        </p:txBody>
      </p:sp>
      <p:sp>
        <p:nvSpPr>
          <p:cNvPr id="40965" name="Footer Placeholder 6"/>
          <p:cNvSpPr>
            <a:spLocks noGrp="1"/>
          </p:cNvSpPr>
          <p:nvPr>
            <p:ph type="ftr" sz="quarter" idx="10"/>
          </p:nvPr>
        </p:nvSpPr>
        <p:spPr bwMode="auto">
          <a:xfrm>
            <a:off x="2783632"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95711" y="6381328"/>
            <a:ext cx="479656" cy="365125"/>
          </a:xfrm>
        </p:spPr>
        <p:txBody>
          <a:bodyPr/>
          <a:lstStyle/>
          <a:p>
            <a:pPr>
              <a:defRPr/>
            </a:pPr>
            <a:fld id="{027F6CBC-DFF7-4D05-AA3C-642E2AF79AA2}" type="slidenum">
              <a:rPr lang="en-US" smtClean="0">
                <a:solidFill>
                  <a:schemeClr val="bg1"/>
                </a:solidFill>
              </a:rPr>
              <a:pPr>
                <a:defRPr/>
              </a:pPr>
              <a:t>31</a:t>
            </a:fld>
            <a:endParaRPr lang="en-US" dirty="0">
              <a:solidFill>
                <a:schemeClr val="bg1"/>
              </a:solidFill>
            </a:endParaRPr>
          </a:p>
        </p:txBody>
      </p:sp>
    </p:spTree>
    <p:extLst>
      <p:ext uri="{BB962C8B-B14F-4D97-AF65-F5344CB8AC3E}">
        <p14:creationId xmlns:p14="http://schemas.microsoft.com/office/powerpoint/2010/main" val="3835844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p:cNvSpPr>
            <a:spLocks noGrp="1"/>
          </p:cNvSpPr>
          <p:nvPr>
            <p:ph type="sldNum" sz="quarter" idx="10"/>
          </p:nvPr>
        </p:nvSpPr>
        <p:spPr>
          <a:xfrm>
            <a:off x="11450600" y="6462714"/>
            <a:ext cx="721007" cy="3333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0ADDF5F-9980-44F7-98D2-88109A458E0A}" type="slidenum">
              <a:rPr lang="en-US" altLang="en-US" sz="2600">
                <a:solidFill>
                  <a:schemeClr val="bg1"/>
                </a:solidFill>
                <a:latin typeface="Arial" panose="020B0604020202020204" pitchFamily="34" charset="0"/>
              </a:rPr>
              <a:pPr>
                <a:spcBef>
                  <a:spcPct val="0"/>
                </a:spcBef>
                <a:buClrTx/>
                <a:buSzTx/>
                <a:buFontTx/>
                <a:buNone/>
              </a:pPr>
              <a:t>32</a:t>
            </a:fld>
            <a:endParaRPr lang="en-US" altLang="en-US" sz="2600" dirty="0">
              <a:solidFill>
                <a:schemeClr val="bg1"/>
              </a:solidFill>
              <a:latin typeface="Arial" panose="020B0604020202020204" pitchFamily="34" charset="0"/>
            </a:endParaRPr>
          </a:p>
        </p:txBody>
      </p:sp>
      <p:sp>
        <p:nvSpPr>
          <p:cNvPr id="36866" name="AutoShape 2"/>
          <p:cNvSpPr>
            <a:spLocks noGrp="1" noChangeArrowheads="1"/>
          </p:cNvSpPr>
          <p:nvPr>
            <p:ph type="title"/>
          </p:nvPr>
        </p:nvSpPr>
        <p:spPr>
          <a:xfrm>
            <a:off x="28735" y="44624"/>
            <a:ext cx="3466728" cy="1296144"/>
          </a:xfrm>
        </p:spPr>
        <p:txBody>
          <a:bodyPr/>
          <a:lstStyle/>
          <a:p>
            <a:pPr algn="l" eaLnBrk="1" hangingPunct="1"/>
            <a:r>
              <a:rPr lang="en-US" altLang="en-US" dirty="0"/>
              <a:t>Risk Identification</a:t>
            </a:r>
            <a:endParaRPr lang="en-US" altLang="en-US" sz="2400" dirty="0"/>
          </a:p>
        </p:txBody>
      </p:sp>
      <p:sp>
        <p:nvSpPr>
          <p:cNvPr id="36867" name="Text Box 6"/>
          <p:cNvSpPr txBox="1">
            <a:spLocks noChangeArrowheads="1"/>
          </p:cNvSpPr>
          <p:nvPr/>
        </p:nvSpPr>
        <p:spPr bwMode="auto">
          <a:xfrm>
            <a:off x="6781800" y="6080126"/>
            <a:ext cx="32766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50000"/>
              </a:spcBef>
              <a:buClrTx/>
              <a:buSzTx/>
              <a:buFontTx/>
              <a:buNone/>
            </a:pPr>
            <a:r>
              <a:rPr lang="en-US" altLang="en-US" sz="1000">
                <a:latin typeface="Arial" panose="020B0604020202020204" pitchFamily="34" charset="0"/>
              </a:rPr>
              <a:t>The Risk Breakdown Structure (RBS) lists categories and sub-categories for project risk. The actual categories will vary across different types of projects.</a:t>
            </a:r>
          </a:p>
        </p:txBody>
      </p:sp>
      <p:graphicFrame>
        <p:nvGraphicFramePr>
          <p:cNvPr id="36868" name="Object 11"/>
          <p:cNvGraphicFramePr>
            <a:graphicFrameLocks noGrp="1" noChangeAspect="1"/>
          </p:cNvGraphicFramePr>
          <p:nvPr>
            <p:ph idx="1"/>
            <p:extLst>
              <p:ext uri="{D42A27DB-BD31-4B8C-83A1-F6EECF244321}">
                <p14:modId xmlns:p14="http://schemas.microsoft.com/office/powerpoint/2010/main" val="3074213746"/>
              </p:ext>
            </p:extLst>
          </p:nvPr>
        </p:nvGraphicFramePr>
        <p:xfrm>
          <a:off x="2927648" y="332656"/>
          <a:ext cx="8928992" cy="5328592"/>
        </p:xfrm>
        <a:graphic>
          <a:graphicData uri="http://schemas.openxmlformats.org/presentationml/2006/ole">
            <mc:AlternateContent xmlns:mc="http://schemas.openxmlformats.org/markup-compatibility/2006">
              <mc:Choice xmlns:v="urn:schemas-microsoft-com:vml" Requires="v">
                <p:oleObj spid="_x0000_s2067" name="Visio" r:id="rId3" imgW="9194800" imgH="5715000" progId="Visio.Drawing.11">
                  <p:embed/>
                </p:oleObj>
              </mc:Choice>
              <mc:Fallback>
                <p:oleObj name="Visio" r:id="rId3" imgW="9194800" imgH="5715000" progId="Visio.Drawing.11">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7648" y="332656"/>
                        <a:ext cx="8928992" cy="5328592"/>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148157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Number Placeholder 3"/>
          <p:cNvSpPr>
            <a:spLocks noGrp="1"/>
          </p:cNvSpPr>
          <p:nvPr>
            <p:ph type="sldNum" sz="quarter" idx="10"/>
          </p:nvPr>
        </p:nvSpPr>
        <p:spPr>
          <a:xfrm>
            <a:off x="11496600" y="6453336"/>
            <a:ext cx="576991" cy="21674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D6EB522B-6AE7-432C-846F-BE9B2AB15D61}" type="slidenum">
              <a:rPr lang="en-US" altLang="en-US" sz="2600">
                <a:solidFill>
                  <a:schemeClr val="bg1"/>
                </a:solidFill>
                <a:latin typeface="Arial" panose="020B0604020202020204" pitchFamily="34" charset="0"/>
              </a:rPr>
              <a:pPr>
                <a:spcBef>
                  <a:spcPct val="0"/>
                </a:spcBef>
                <a:buClrTx/>
                <a:buSzTx/>
                <a:buFontTx/>
                <a:buNone/>
              </a:pPr>
              <a:t>33</a:t>
            </a:fld>
            <a:endParaRPr lang="en-US" altLang="en-US" sz="2600" dirty="0">
              <a:solidFill>
                <a:schemeClr val="bg1"/>
              </a:solidFill>
              <a:latin typeface="Arial" panose="020B0604020202020204" pitchFamily="34" charset="0"/>
            </a:endParaRPr>
          </a:p>
        </p:txBody>
      </p:sp>
      <p:sp>
        <p:nvSpPr>
          <p:cNvPr id="37890" name="AutoShape 2"/>
          <p:cNvSpPr>
            <a:spLocks noGrp="1" noChangeArrowheads="1"/>
          </p:cNvSpPr>
          <p:nvPr>
            <p:ph type="title"/>
          </p:nvPr>
        </p:nvSpPr>
        <p:spPr>
          <a:xfrm>
            <a:off x="111746" y="116632"/>
            <a:ext cx="3326160" cy="1143000"/>
          </a:xfrm>
        </p:spPr>
        <p:txBody>
          <a:bodyPr/>
          <a:lstStyle/>
          <a:p>
            <a:pPr algn="l" eaLnBrk="1" hangingPunct="1"/>
            <a:r>
              <a:rPr lang="en-US" altLang="en-US" dirty="0"/>
              <a:t>Risk Identification</a:t>
            </a:r>
            <a:endParaRPr lang="en-US" altLang="en-US" sz="2400" dirty="0"/>
          </a:p>
        </p:txBody>
      </p:sp>
      <p:sp>
        <p:nvSpPr>
          <p:cNvPr id="37891" name="Rectangle 3"/>
          <p:cNvSpPr>
            <a:spLocks noGrp="1" noChangeArrowheads="1"/>
          </p:cNvSpPr>
          <p:nvPr>
            <p:ph type="body" idx="1"/>
          </p:nvPr>
        </p:nvSpPr>
        <p:spPr>
          <a:xfrm>
            <a:off x="3472996" y="151886"/>
            <a:ext cx="4783243" cy="4573258"/>
          </a:xfrm>
        </p:spPr>
        <p:txBody>
          <a:bodyPr/>
          <a:lstStyle/>
          <a:p>
            <a:pPr eaLnBrk="1" hangingPunct="1">
              <a:lnSpc>
                <a:spcPct val="90000"/>
              </a:lnSpc>
            </a:pPr>
            <a:r>
              <a:rPr lang="en-US" altLang="en-US" sz="2000" dirty="0"/>
              <a:t>What you need to identify risk</a:t>
            </a:r>
          </a:p>
          <a:p>
            <a:pPr lvl="1" eaLnBrk="1" hangingPunct="1">
              <a:lnSpc>
                <a:spcPct val="90000"/>
              </a:lnSpc>
            </a:pPr>
            <a:r>
              <a:rPr lang="en-US" altLang="en-US" sz="2000" dirty="0"/>
              <a:t>Product description</a:t>
            </a:r>
          </a:p>
          <a:p>
            <a:pPr lvl="1" eaLnBrk="1" hangingPunct="1">
              <a:lnSpc>
                <a:spcPct val="90000"/>
              </a:lnSpc>
            </a:pPr>
            <a:r>
              <a:rPr lang="en-US" altLang="en-US" sz="2000" dirty="0"/>
              <a:t>Planning documents</a:t>
            </a:r>
          </a:p>
          <a:p>
            <a:pPr lvl="2" eaLnBrk="1" hangingPunct="1">
              <a:lnSpc>
                <a:spcPct val="90000"/>
              </a:lnSpc>
            </a:pPr>
            <a:r>
              <a:rPr lang="en-US" altLang="en-US" sz="2000" dirty="0"/>
              <a:t>Project scope statement</a:t>
            </a:r>
          </a:p>
          <a:p>
            <a:pPr lvl="2" eaLnBrk="1" hangingPunct="1">
              <a:lnSpc>
                <a:spcPct val="90000"/>
              </a:lnSpc>
            </a:pPr>
            <a:r>
              <a:rPr lang="en-US" altLang="en-US" sz="2000" dirty="0"/>
              <a:t>Cost </a:t>
            </a:r>
            <a:r>
              <a:rPr lang="en-US" altLang="en-US" sz="2000" dirty="0" err="1"/>
              <a:t>mgt</a:t>
            </a:r>
            <a:r>
              <a:rPr lang="en-US" altLang="en-US" sz="2000" dirty="0"/>
              <a:t> plan</a:t>
            </a:r>
          </a:p>
          <a:p>
            <a:pPr lvl="2" eaLnBrk="1" hangingPunct="1">
              <a:lnSpc>
                <a:spcPct val="90000"/>
              </a:lnSpc>
            </a:pPr>
            <a:r>
              <a:rPr lang="en-US" altLang="en-US" sz="2000" dirty="0"/>
              <a:t>Schedule </a:t>
            </a:r>
            <a:r>
              <a:rPr lang="en-US" altLang="en-US" sz="2000" dirty="0" err="1"/>
              <a:t>mgt</a:t>
            </a:r>
            <a:r>
              <a:rPr lang="en-US" altLang="en-US" sz="2000" dirty="0"/>
              <a:t> plan</a:t>
            </a:r>
          </a:p>
          <a:p>
            <a:pPr lvl="2" eaLnBrk="1" hangingPunct="1">
              <a:lnSpc>
                <a:spcPct val="90000"/>
              </a:lnSpc>
            </a:pPr>
            <a:r>
              <a:rPr lang="en-US" altLang="en-US" sz="2000" dirty="0"/>
              <a:t>Communications </a:t>
            </a:r>
            <a:r>
              <a:rPr lang="en-US" altLang="en-US" sz="2000" dirty="0" err="1"/>
              <a:t>mgt</a:t>
            </a:r>
            <a:r>
              <a:rPr lang="en-US" altLang="en-US" sz="2000" dirty="0"/>
              <a:t> plan</a:t>
            </a:r>
          </a:p>
          <a:p>
            <a:pPr lvl="2" eaLnBrk="1" hangingPunct="1">
              <a:lnSpc>
                <a:spcPct val="90000"/>
              </a:lnSpc>
            </a:pPr>
            <a:r>
              <a:rPr lang="en-US" altLang="en-US" sz="2000" dirty="0"/>
              <a:t>Enterprise environmental factors</a:t>
            </a:r>
          </a:p>
          <a:p>
            <a:pPr lvl="2" eaLnBrk="1" hangingPunct="1">
              <a:lnSpc>
                <a:spcPct val="90000"/>
              </a:lnSpc>
            </a:pPr>
            <a:r>
              <a:rPr lang="en-US" altLang="en-US" sz="2000" dirty="0"/>
              <a:t>Stakeholder register</a:t>
            </a:r>
          </a:p>
          <a:p>
            <a:pPr lvl="2" eaLnBrk="1" hangingPunct="1">
              <a:lnSpc>
                <a:spcPct val="90000"/>
              </a:lnSpc>
            </a:pPr>
            <a:r>
              <a:rPr lang="en-US" altLang="en-US" sz="2000" dirty="0"/>
              <a:t>Quality </a:t>
            </a:r>
            <a:r>
              <a:rPr lang="en-US" altLang="en-US" sz="2000" dirty="0" err="1"/>
              <a:t>mgt</a:t>
            </a:r>
            <a:r>
              <a:rPr lang="en-US" altLang="en-US" sz="2000" dirty="0"/>
              <a:t> plan</a:t>
            </a:r>
          </a:p>
          <a:p>
            <a:pPr lvl="2" eaLnBrk="1" hangingPunct="1">
              <a:lnSpc>
                <a:spcPct val="90000"/>
              </a:lnSpc>
            </a:pPr>
            <a:r>
              <a:rPr lang="en-US" altLang="en-US" sz="2000" dirty="0"/>
              <a:t>Organizational process assets</a:t>
            </a:r>
          </a:p>
          <a:p>
            <a:pPr lvl="1" eaLnBrk="1" hangingPunct="1">
              <a:lnSpc>
                <a:spcPct val="90000"/>
              </a:lnSpc>
            </a:pPr>
            <a:r>
              <a:rPr lang="en-US" altLang="en-US" sz="2000" dirty="0"/>
              <a:t>Historical Information</a:t>
            </a:r>
          </a:p>
          <a:p>
            <a:pPr lvl="2" eaLnBrk="1" hangingPunct="1">
              <a:lnSpc>
                <a:spcPct val="90000"/>
              </a:lnSpc>
            </a:pPr>
            <a:r>
              <a:rPr lang="en-US" altLang="en-US" sz="2000" dirty="0"/>
              <a:t>Previous project data</a:t>
            </a:r>
          </a:p>
          <a:p>
            <a:pPr lvl="2" eaLnBrk="1" hangingPunct="1">
              <a:lnSpc>
                <a:spcPct val="90000"/>
              </a:lnSpc>
            </a:pPr>
            <a:r>
              <a:rPr lang="en-US" altLang="en-US" sz="2000" dirty="0"/>
              <a:t>Expert knowledge</a:t>
            </a:r>
          </a:p>
        </p:txBody>
      </p:sp>
    </p:spTree>
    <p:extLst>
      <p:ext uri="{BB962C8B-B14F-4D97-AF65-F5344CB8AC3E}">
        <p14:creationId xmlns:p14="http://schemas.microsoft.com/office/powerpoint/2010/main" val="1609812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Number Placeholder 4"/>
          <p:cNvSpPr>
            <a:spLocks noGrp="1"/>
          </p:cNvSpPr>
          <p:nvPr>
            <p:ph type="sldNum" sz="quarter" idx="10"/>
          </p:nvPr>
        </p:nvSpPr>
        <p:spPr>
          <a:xfrm>
            <a:off x="11064552" y="6381328"/>
            <a:ext cx="973667" cy="3397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26FE32C7-C62F-449F-B5AC-26158FE11BE0}" type="slidenum">
              <a:rPr lang="en-US" altLang="en-US" sz="2600">
                <a:solidFill>
                  <a:schemeClr val="bg1"/>
                </a:solidFill>
                <a:latin typeface="Arial" panose="020B0604020202020204" pitchFamily="34" charset="0"/>
              </a:rPr>
              <a:pPr>
                <a:spcBef>
                  <a:spcPct val="0"/>
                </a:spcBef>
                <a:buClrTx/>
                <a:buSzTx/>
                <a:buFontTx/>
                <a:buNone/>
              </a:pPr>
              <a:t>34</a:t>
            </a:fld>
            <a:endParaRPr lang="en-US" altLang="en-US" sz="2600" dirty="0">
              <a:solidFill>
                <a:schemeClr val="bg1"/>
              </a:solidFill>
              <a:latin typeface="Arial" panose="020B0604020202020204" pitchFamily="34" charset="0"/>
            </a:endParaRPr>
          </a:p>
        </p:txBody>
      </p:sp>
      <p:sp>
        <p:nvSpPr>
          <p:cNvPr id="38914" name="AutoShape 2"/>
          <p:cNvSpPr>
            <a:spLocks noGrp="1" noChangeArrowheads="1"/>
          </p:cNvSpPr>
          <p:nvPr>
            <p:ph type="title"/>
          </p:nvPr>
        </p:nvSpPr>
        <p:spPr>
          <a:xfrm>
            <a:off x="2286000" y="188640"/>
            <a:ext cx="7924800" cy="936104"/>
          </a:xfrm>
        </p:spPr>
        <p:txBody>
          <a:bodyPr/>
          <a:lstStyle/>
          <a:p>
            <a:pPr eaLnBrk="1" hangingPunct="1"/>
            <a:r>
              <a:rPr lang="en-US" altLang="en-US" dirty="0"/>
              <a:t>Risk Identification</a:t>
            </a:r>
            <a:endParaRPr lang="en-US" altLang="en-US" sz="2400" dirty="0"/>
          </a:p>
        </p:txBody>
      </p:sp>
      <p:sp>
        <p:nvSpPr>
          <p:cNvPr id="38915" name="Rectangle 3"/>
          <p:cNvSpPr>
            <a:spLocks noGrp="1" noChangeArrowheads="1"/>
          </p:cNvSpPr>
          <p:nvPr>
            <p:ph type="body" sz="half" idx="1"/>
          </p:nvPr>
        </p:nvSpPr>
        <p:spPr>
          <a:xfrm>
            <a:off x="1847528" y="1124744"/>
            <a:ext cx="8287072" cy="5123656"/>
          </a:xfrm>
        </p:spPr>
        <p:txBody>
          <a:bodyPr/>
          <a:lstStyle/>
          <a:p>
            <a:pPr eaLnBrk="1" hangingPunct="1">
              <a:lnSpc>
                <a:spcPct val="170000"/>
              </a:lnSpc>
            </a:pPr>
            <a:r>
              <a:rPr lang="en-US" altLang="en-US" sz="2400" dirty="0"/>
              <a:t>In your risk identification meeting </a:t>
            </a:r>
          </a:p>
          <a:p>
            <a:pPr lvl="1" eaLnBrk="1" hangingPunct="1">
              <a:lnSpc>
                <a:spcPct val="170000"/>
              </a:lnSpc>
            </a:pPr>
            <a:r>
              <a:rPr lang="en-US" altLang="en-US" sz="2000" dirty="0"/>
              <a:t>Validate RBS with core team</a:t>
            </a:r>
          </a:p>
          <a:p>
            <a:pPr lvl="1" eaLnBrk="1" hangingPunct="1">
              <a:lnSpc>
                <a:spcPct val="170000"/>
              </a:lnSpc>
            </a:pPr>
            <a:r>
              <a:rPr lang="en-US" altLang="en-US" sz="2000" dirty="0"/>
              <a:t>Identify risks by source (RBS)</a:t>
            </a:r>
          </a:p>
          <a:p>
            <a:pPr lvl="1" eaLnBrk="1" hangingPunct="1">
              <a:lnSpc>
                <a:spcPct val="170000"/>
              </a:lnSpc>
            </a:pPr>
            <a:r>
              <a:rPr lang="en-US" altLang="en-US" sz="2000" dirty="0"/>
              <a:t>Identify risks by level of uncertainty:</a:t>
            </a:r>
          </a:p>
          <a:p>
            <a:pPr lvl="1" eaLnBrk="1" hangingPunct="1">
              <a:buFontTx/>
              <a:buNone/>
            </a:pPr>
            <a:endParaRPr lang="en-US" altLang="en-US" sz="2000" dirty="0"/>
          </a:p>
        </p:txBody>
      </p:sp>
      <p:graphicFrame>
        <p:nvGraphicFramePr>
          <p:cNvPr id="24597" name="Group 21"/>
          <p:cNvGraphicFramePr>
            <a:graphicFrameLocks noGrp="1"/>
          </p:cNvGraphicFramePr>
          <p:nvPr>
            <p:ph sz="half" idx="2"/>
            <p:extLst>
              <p:ext uri="{D42A27DB-BD31-4B8C-83A1-F6EECF244321}">
                <p14:modId xmlns:p14="http://schemas.microsoft.com/office/powerpoint/2010/main" val="4264637103"/>
              </p:ext>
            </p:extLst>
          </p:nvPr>
        </p:nvGraphicFramePr>
        <p:xfrm>
          <a:off x="2135560" y="4293098"/>
          <a:ext cx="7770440" cy="1296143"/>
        </p:xfrm>
        <a:graphic>
          <a:graphicData uri="http://schemas.openxmlformats.org/drawingml/2006/table">
            <a:tbl>
              <a:tblPr/>
              <a:tblGrid>
                <a:gridCol w="1942610">
                  <a:extLst>
                    <a:ext uri="{9D8B030D-6E8A-4147-A177-3AD203B41FA5}">
                      <a16:colId xmlns:a16="http://schemas.microsoft.com/office/drawing/2014/main" val="20000"/>
                    </a:ext>
                  </a:extLst>
                </a:gridCol>
                <a:gridCol w="2965424">
                  <a:extLst>
                    <a:ext uri="{9D8B030D-6E8A-4147-A177-3AD203B41FA5}">
                      <a16:colId xmlns:a16="http://schemas.microsoft.com/office/drawing/2014/main" val="20001"/>
                    </a:ext>
                  </a:extLst>
                </a:gridCol>
                <a:gridCol w="2862406">
                  <a:extLst>
                    <a:ext uri="{9D8B030D-6E8A-4147-A177-3AD203B41FA5}">
                      <a16:colId xmlns:a16="http://schemas.microsoft.com/office/drawing/2014/main" val="20002"/>
                    </a:ext>
                  </a:extLst>
                </a:gridCol>
              </a:tblGrid>
              <a:tr h="375200">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 / Unknown</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Unknown / Unknown</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extLst>
                  <a:ext uri="{0D108BD9-81ED-4DB2-BD59-A6C34878D82A}">
                    <a16:rowId xmlns:a16="http://schemas.microsoft.com/office/drawing/2014/main" val="10000"/>
                  </a:ext>
                </a:extLst>
              </a:tr>
              <a:tr h="920943">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no uncertainty</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an identifiable uncertainty</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whose existence we cannot imagine</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941367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479376" y="1700808"/>
            <a:ext cx="11161240" cy="3312367"/>
          </a:xfrm>
        </p:spPr>
        <p:txBody>
          <a:bodyPr/>
          <a:lstStyle/>
          <a:p>
            <a:r>
              <a:rPr lang="en-US" sz="2400" dirty="0"/>
              <a:t>The main output of the risk identification process is a list of identified risks and other information needed to begin creating a risk register</a:t>
            </a:r>
          </a:p>
          <a:p>
            <a:r>
              <a:rPr lang="en-US" sz="2400" dirty="0"/>
              <a:t>A </a:t>
            </a:r>
            <a:r>
              <a:rPr lang="en-US" sz="2400" b="1" dirty="0"/>
              <a:t>risk register</a:t>
            </a:r>
            <a:r>
              <a:rPr lang="en-US" sz="2400" dirty="0"/>
              <a:t> is:</a:t>
            </a:r>
            <a:endParaRPr lang="en-US" sz="2400" b="1" dirty="0"/>
          </a:p>
          <a:p>
            <a:pPr lvl="1"/>
            <a:r>
              <a:rPr lang="en-US" sz="2200" dirty="0"/>
              <a:t>A document that contains the results of various risk management processes and that is often displayed in a table or spreadsheet format</a:t>
            </a:r>
          </a:p>
          <a:p>
            <a:pPr lvl="1"/>
            <a:r>
              <a:rPr lang="en-US" sz="2200" dirty="0"/>
              <a:t>A tool for documenting potential risk events and related information</a:t>
            </a:r>
          </a:p>
          <a:p>
            <a:r>
              <a:rPr lang="en-US" sz="2400" b="1" dirty="0"/>
              <a:t>Risk events </a:t>
            </a:r>
            <a:r>
              <a:rPr lang="en-US" sz="2400" dirty="0"/>
              <a:t>refer to specific, uncertain events that may occur to the detriment or enhancement of the project</a:t>
            </a:r>
          </a:p>
        </p:txBody>
      </p:sp>
      <p:sp>
        <p:nvSpPr>
          <p:cNvPr id="41986" name="Rectangle 2"/>
          <p:cNvSpPr>
            <a:spLocks noGrp="1" noChangeArrowheads="1"/>
          </p:cNvSpPr>
          <p:nvPr>
            <p:ph type="title"/>
          </p:nvPr>
        </p:nvSpPr>
        <p:spPr>
          <a:xfrm>
            <a:off x="1981200" y="116632"/>
            <a:ext cx="8229600" cy="936104"/>
          </a:xfrm>
        </p:spPr>
        <p:txBody>
          <a:bodyPr/>
          <a:lstStyle/>
          <a:p>
            <a:r>
              <a:rPr lang="en-US" dirty="0"/>
              <a:t>Risk Register</a:t>
            </a:r>
          </a:p>
        </p:txBody>
      </p:sp>
      <p:sp>
        <p:nvSpPr>
          <p:cNvPr id="41989" name="Footer Placeholder 6"/>
          <p:cNvSpPr>
            <a:spLocks noGrp="1"/>
          </p:cNvSpPr>
          <p:nvPr>
            <p:ph type="ftr" sz="quarter" idx="10"/>
          </p:nvPr>
        </p:nvSpPr>
        <p:spPr bwMode="auto">
          <a:xfrm>
            <a:off x="2495600"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384379"/>
            <a:ext cx="479656" cy="365125"/>
          </a:xfrm>
        </p:spPr>
        <p:txBody>
          <a:bodyPr/>
          <a:lstStyle/>
          <a:p>
            <a:pPr>
              <a:defRPr/>
            </a:pPr>
            <a:fld id="{E8A48635-0E67-4D9F-9B26-786207B35030}" type="slidenum">
              <a:rPr lang="en-US" smtClean="0">
                <a:solidFill>
                  <a:schemeClr val="bg1"/>
                </a:solidFill>
              </a:rPr>
              <a:pPr>
                <a:defRPr/>
              </a:pPr>
              <a:t>35</a:t>
            </a:fld>
            <a:endParaRPr lang="en-US" dirty="0">
              <a:solidFill>
                <a:schemeClr val="bg1"/>
              </a:solidFill>
            </a:endParaRPr>
          </a:p>
        </p:txBody>
      </p:sp>
    </p:spTree>
    <p:extLst>
      <p:ext uri="{BB962C8B-B14F-4D97-AF65-F5344CB8AC3E}">
        <p14:creationId xmlns:p14="http://schemas.microsoft.com/office/powerpoint/2010/main" val="22877187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792108" y="1484784"/>
            <a:ext cx="9289032" cy="3600399"/>
          </a:xfrm>
        </p:spPr>
        <p:txBody>
          <a:bodyPr/>
          <a:lstStyle/>
          <a:p>
            <a:r>
              <a:rPr lang="en-US" dirty="0"/>
              <a:t>An identification number for each risk event</a:t>
            </a:r>
          </a:p>
          <a:p>
            <a:r>
              <a:rPr lang="en-US" dirty="0"/>
              <a:t>A rank for each risk event</a:t>
            </a:r>
          </a:p>
          <a:p>
            <a:r>
              <a:rPr lang="en-US" dirty="0"/>
              <a:t>The name of each risk event</a:t>
            </a:r>
          </a:p>
          <a:p>
            <a:r>
              <a:rPr lang="en-US" dirty="0"/>
              <a:t>A description of each risk event</a:t>
            </a:r>
          </a:p>
          <a:p>
            <a:r>
              <a:rPr lang="en-US" dirty="0"/>
              <a:t>The category under which each risk event falls</a:t>
            </a:r>
          </a:p>
          <a:p>
            <a:r>
              <a:rPr lang="en-US" dirty="0"/>
              <a:t>The root cause of each risk</a:t>
            </a:r>
          </a:p>
        </p:txBody>
      </p:sp>
      <p:sp>
        <p:nvSpPr>
          <p:cNvPr id="43010" name="Rectangle 2"/>
          <p:cNvSpPr>
            <a:spLocks noGrp="1" noChangeArrowheads="1"/>
          </p:cNvSpPr>
          <p:nvPr>
            <p:ph type="title"/>
          </p:nvPr>
        </p:nvSpPr>
        <p:spPr>
          <a:xfrm>
            <a:off x="1774826" y="116632"/>
            <a:ext cx="8435975" cy="1152128"/>
          </a:xfrm>
        </p:spPr>
        <p:txBody>
          <a:bodyPr/>
          <a:lstStyle/>
          <a:p>
            <a:r>
              <a:rPr lang="en-US" dirty="0"/>
              <a:t>Risk Register Contents</a:t>
            </a:r>
          </a:p>
        </p:txBody>
      </p:sp>
      <p:sp>
        <p:nvSpPr>
          <p:cNvPr id="43013" name="Footer Placeholder 6"/>
          <p:cNvSpPr>
            <a:spLocks noGrp="1"/>
          </p:cNvSpPr>
          <p:nvPr>
            <p:ph type="ftr" sz="quarter" idx="10"/>
          </p:nvPr>
        </p:nvSpPr>
        <p:spPr bwMode="auto">
          <a:xfrm>
            <a:off x="2567608"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496600" y="6381328"/>
            <a:ext cx="576064" cy="365125"/>
          </a:xfrm>
        </p:spPr>
        <p:txBody>
          <a:bodyPr/>
          <a:lstStyle/>
          <a:p>
            <a:pPr>
              <a:defRPr/>
            </a:pPr>
            <a:fld id="{3C1D926C-0CB4-4DF4-AD6F-3A2D74348BDB}" type="slidenum">
              <a:rPr lang="en-US" smtClean="0">
                <a:solidFill>
                  <a:schemeClr val="bg1"/>
                </a:solidFill>
              </a:rPr>
              <a:pPr>
                <a:defRPr/>
              </a:pPr>
              <a:t>36</a:t>
            </a:fld>
            <a:endParaRPr lang="en-US" dirty="0">
              <a:solidFill>
                <a:schemeClr val="bg1"/>
              </a:solidFill>
            </a:endParaRPr>
          </a:p>
        </p:txBody>
      </p:sp>
    </p:spTree>
    <p:extLst>
      <p:ext uri="{BB962C8B-B14F-4D97-AF65-F5344CB8AC3E}">
        <p14:creationId xmlns:p14="http://schemas.microsoft.com/office/powerpoint/2010/main" val="210888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453912" y="1700808"/>
            <a:ext cx="11161240" cy="3816424"/>
          </a:xfrm>
        </p:spPr>
        <p:txBody>
          <a:bodyPr/>
          <a:lstStyle/>
          <a:p>
            <a:r>
              <a:rPr lang="en-US" dirty="0"/>
              <a:t>Triggers for each risk; </a:t>
            </a:r>
            <a:r>
              <a:rPr lang="en-US" b="1" dirty="0"/>
              <a:t>triggers</a:t>
            </a:r>
            <a:r>
              <a:rPr lang="en-US" dirty="0"/>
              <a:t> are indicators or symptoms of actual risk events</a:t>
            </a:r>
          </a:p>
          <a:p>
            <a:r>
              <a:rPr lang="en-US" dirty="0"/>
              <a:t>Potential responses to each risk</a:t>
            </a:r>
          </a:p>
          <a:p>
            <a:r>
              <a:rPr lang="en-US" dirty="0"/>
              <a:t>The </a:t>
            </a:r>
            <a:r>
              <a:rPr lang="en-US" b="1" dirty="0"/>
              <a:t>risk owner</a:t>
            </a:r>
            <a:r>
              <a:rPr lang="en-US" dirty="0"/>
              <a:t> or person who will own or take responsibility for each risk</a:t>
            </a:r>
          </a:p>
          <a:p>
            <a:r>
              <a:rPr lang="en-US" dirty="0"/>
              <a:t>The probability and impact of each risk occurring.</a:t>
            </a:r>
          </a:p>
          <a:p>
            <a:r>
              <a:rPr lang="en-US" dirty="0"/>
              <a:t>The status of each risk</a:t>
            </a:r>
          </a:p>
        </p:txBody>
      </p:sp>
      <p:sp>
        <p:nvSpPr>
          <p:cNvPr id="44034" name="Rectangle 2"/>
          <p:cNvSpPr>
            <a:spLocks noGrp="1" noChangeArrowheads="1"/>
          </p:cNvSpPr>
          <p:nvPr>
            <p:ph type="title"/>
          </p:nvPr>
        </p:nvSpPr>
        <p:spPr/>
        <p:txBody>
          <a:bodyPr/>
          <a:lstStyle/>
          <a:p>
            <a:r>
              <a:rPr lang="en-US" dirty="0"/>
              <a:t>Risk Register Contents (cont’d)</a:t>
            </a:r>
          </a:p>
        </p:txBody>
      </p:sp>
      <p:sp>
        <p:nvSpPr>
          <p:cNvPr id="44037"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82400" y="6384664"/>
            <a:ext cx="479656" cy="365125"/>
          </a:xfrm>
        </p:spPr>
        <p:txBody>
          <a:bodyPr/>
          <a:lstStyle/>
          <a:p>
            <a:pPr>
              <a:defRPr/>
            </a:pPr>
            <a:fld id="{830FFBAE-636F-4A7F-8549-28A453BBC130}" type="slidenum">
              <a:rPr lang="en-US" smtClean="0">
                <a:solidFill>
                  <a:schemeClr val="bg1"/>
                </a:solidFill>
              </a:rPr>
              <a:t>37</a:t>
            </a:fld>
            <a:endParaRPr lang="en-US" dirty="0">
              <a:solidFill>
                <a:schemeClr val="bg1"/>
              </a:solidFill>
            </a:endParaRPr>
          </a:p>
        </p:txBody>
      </p:sp>
    </p:spTree>
    <p:extLst>
      <p:ext uri="{BB962C8B-B14F-4D97-AF65-F5344CB8AC3E}">
        <p14:creationId xmlns:p14="http://schemas.microsoft.com/office/powerpoint/2010/main" val="37478234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dirty="0"/>
              <a:t>Sample Risk Register</a:t>
            </a:r>
          </a:p>
        </p:txBody>
      </p:sp>
      <p:sp>
        <p:nvSpPr>
          <p:cNvPr id="6" name="Slide Number Placeholder 5"/>
          <p:cNvSpPr>
            <a:spLocks noGrp="1"/>
          </p:cNvSpPr>
          <p:nvPr>
            <p:ph type="sldNum" sz="quarter" idx="10"/>
          </p:nvPr>
        </p:nvSpPr>
        <p:spPr>
          <a:xfrm>
            <a:off x="1676400" y="6248400"/>
            <a:ext cx="457200" cy="457200"/>
          </a:xfrm>
        </p:spPr>
        <p:txBody>
          <a:bodyPr/>
          <a:lstStyle/>
          <a:p>
            <a:pPr>
              <a:buFontTx/>
              <a:buNone/>
              <a:defRPr/>
            </a:pPr>
            <a:fld id="{CE95F818-C8D9-4081-8E6F-EC359E87AC62}" type="slidenum">
              <a:rPr lang="en-US" smtClean="0"/>
              <a:pPr>
                <a:buFontTx/>
                <a:buNone/>
                <a:defRPr/>
              </a:pPr>
              <a:t>38</a:t>
            </a:fld>
            <a:endParaRPr lang="en-US" dirty="0"/>
          </a:p>
        </p:txBody>
      </p:sp>
      <p:sp>
        <p:nvSpPr>
          <p:cNvPr id="45060" name="Footer Placeholder 6"/>
          <p:cNvSpPr>
            <a:spLocks noGrp="1"/>
          </p:cNvSpPr>
          <p:nvPr>
            <p:ph type="ftr" sz="quarter" idx="11"/>
          </p:nvPr>
        </p:nvSpPr>
        <p:spPr bwMode="auto">
          <a:xfrm>
            <a:off x="9006880" y="5229200"/>
            <a:ext cx="3185120" cy="252075"/>
          </a:xfrm>
          <a:noFill/>
          <a:ln>
            <a:miter lim="800000"/>
            <a:headEnd/>
            <a:tailEnd/>
          </a:ln>
        </p:spPr>
        <p:txBody>
          <a:bodyPr/>
          <a:lstStyle/>
          <a:p>
            <a:pPr>
              <a:buFontTx/>
              <a:buNone/>
            </a:pPr>
            <a:r>
              <a:rPr lang="en-US" sz="800" dirty="0"/>
              <a:t>Information Technology Project Management, Eighth Edition</a:t>
            </a:r>
          </a:p>
        </p:txBody>
      </p:sp>
      <p:pic>
        <p:nvPicPr>
          <p:cNvPr id="45061" name="Picture 8" descr="Tbl11-05.bmp"/>
          <p:cNvPicPr>
            <a:picLocks noChangeAspect="1"/>
          </p:cNvPicPr>
          <p:nvPr/>
        </p:nvPicPr>
        <p:blipFill>
          <a:blip r:embed="rId2"/>
          <a:srcRect t="14198"/>
          <a:stretch>
            <a:fillRect/>
          </a:stretch>
        </p:blipFill>
        <p:spPr bwMode="auto">
          <a:xfrm>
            <a:off x="1743076" y="1085850"/>
            <a:ext cx="8583613" cy="1381125"/>
          </a:xfrm>
          <a:prstGeom prst="rect">
            <a:avLst/>
          </a:prstGeom>
          <a:noFill/>
          <a:ln w="9525">
            <a:noFill/>
            <a:miter lim="800000"/>
            <a:headEnd/>
            <a:tailEnd/>
          </a:ln>
        </p:spPr>
      </p:pic>
      <p:sp>
        <p:nvSpPr>
          <p:cNvPr id="2" name="Rectangle 1"/>
          <p:cNvSpPr/>
          <p:nvPr/>
        </p:nvSpPr>
        <p:spPr>
          <a:xfrm>
            <a:off x="1743075" y="2466975"/>
            <a:ext cx="8758238" cy="2585323"/>
          </a:xfrm>
          <a:prstGeom prst="rect">
            <a:avLst/>
          </a:prstGeom>
        </p:spPr>
        <p:txBody>
          <a:bodyPr wrap="square">
            <a:spAutoFit/>
          </a:bodyPr>
          <a:lstStyle/>
          <a:p>
            <a:r>
              <a:rPr lang="en-US" dirty="0"/>
              <a:t>• No.: R44</a:t>
            </a:r>
          </a:p>
          <a:p>
            <a:r>
              <a:rPr lang="en-US" dirty="0"/>
              <a:t>• Rank: 1</a:t>
            </a:r>
          </a:p>
          <a:p>
            <a:r>
              <a:rPr lang="en-US" dirty="0"/>
              <a:t>• Risk: New customer</a:t>
            </a:r>
          </a:p>
          <a:p>
            <a:r>
              <a:rPr lang="en-US" dirty="0"/>
              <a:t>• Description: We have never done a project for this organization before and don’t know too much about them. One of our company’s strengths is building good customer relationships, which often leads to further projects with that customer. We might have trouble working with this customer because they are new to us.</a:t>
            </a:r>
          </a:p>
          <a:p>
            <a:r>
              <a:rPr lang="en-US" dirty="0"/>
              <a:t>• Category: People risk</a:t>
            </a:r>
          </a:p>
          <a:p>
            <a:r>
              <a:rPr lang="en-US" dirty="0"/>
              <a:t>• Etc.</a:t>
            </a:r>
          </a:p>
        </p:txBody>
      </p:sp>
      <p:sp>
        <p:nvSpPr>
          <p:cNvPr id="7" name="Slide Number Placeholder 5"/>
          <p:cNvSpPr txBox="1">
            <a:spLocks/>
          </p:cNvSpPr>
          <p:nvPr/>
        </p:nvSpPr>
        <p:spPr>
          <a:xfrm>
            <a:off x="11582400" y="6384664"/>
            <a:ext cx="479656" cy="365125"/>
          </a:xfrm>
          <a:prstGeom prst="rect">
            <a:avLst/>
          </a:prstGeom>
        </p:spPr>
        <p:txBody>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E435694E-F4F9-45D9-A7D6-A4D5865F8FC0}" type="slidenum">
              <a:rPr lang="en-US" smtClean="0">
                <a:solidFill>
                  <a:schemeClr val="bg1"/>
                </a:solidFill>
              </a:rPr>
              <a:t>38</a:t>
            </a:fld>
            <a:endParaRPr lang="en-US" dirty="0">
              <a:solidFill>
                <a:schemeClr val="bg1"/>
              </a:solidFill>
            </a:endParaRPr>
          </a:p>
        </p:txBody>
      </p:sp>
    </p:spTree>
    <p:extLst>
      <p:ext uri="{BB962C8B-B14F-4D97-AF65-F5344CB8AC3E}">
        <p14:creationId xmlns:p14="http://schemas.microsoft.com/office/powerpoint/2010/main" val="20229255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1981200" y="1371601"/>
            <a:ext cx="7881938" cy="4791075"/>
          </a:xfrm>
        </p:spPr>
        <p:txBody>
          <a:bodyPr/>
          <a:lstStyle/>
          <a:p>
            <a:r>
              <a:rPr lang="en-US" dirty="0"/>
              <a:t>Assess the likelihood and impact of identified risks to determine their magnitude and priority</a:t>
            </a:r>
          </a:p>
          <a:p>
            <a:r>
              <a:rPr lang="en-US" dirty="0"/>
              <a:t>Risk quantification tools and techniques include: </a:t>
            </a:r>
          </a:p>
          <a:p>
            <a:pPr lvl="1"/>
            <a:r>
              <a:rPr lang="en-US" dirty="0"/>
              <a:t>Probability/impact matrixes</a:t>
            </a:r>
          </a:p>
          <a:p>
            <a:pPr lvl="1"/>
            <a:r>
              <a:rPr lang="en-US" dirty="0"/>
              <a:t>The Top Ten Risk Item Tracking</a:t>
            </a:r>
          </a:p>
          <a:p>
            <a:pPr lvl="1"/>
            <a:r>
              <a:rPr lang="en-US" dirty="0"/>
              <a:t>Expert judgment</a:t>
            </a:r>
          </a:p>
        </p:txBody>
      </p:sp>
      <p:sp>
        <p:nvSpPr>
          <p:cNvPr id="46082" name="Rectangle 2"/>
          <p:cNvSpPr>
            <a:spLocks noGrp="1" noChangeArrowheads="1"/>
          </p:cNvSpPr>
          <p:nvPr>
            <p:ph type="title"/>
          </p:nvPr>
        </p:nvSpPr>
        <p:spPr/>
        <p:txBody>
          <a:bodyPr>
            <a:normAutofit/>
          </a:bodyPr>
          <a:lstStyle/>
          <a:p>
            <a:r>
              <a:rPr lang="en-US" dirty="0"/>
              <a:t>Performing Qualitative Risk Analysis</a:t>
            </a:r>
          </a:p>
        </p:txBody>
      </p:sp>
      <p:sp>
        <p:nvSpPr>
          <p:cNvPr id="46085" name="Footer Placeholder 6"/>
          <p:cNvSpPr>
            <a:spLocks noGrp="1"/>
          </p:cNvSpPr>
          <p:nvPr>
            <p:ph type="ftr" sz="quarter" idx="10"/>
          </p:nvPr>
        </p:nvSpPr>
        <p:spPr bwMode="auto">
          <a:xfrm>
            <a:off x="2711624" y="6053138"/>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54475" y="6381328"/>
            <a:ext cx="551664" cy="365125"/>
          </a:xfrm>
        </p:spPr>
        <p:txBody>
          <a:bodyPr/>
          <a:lstStyle/>
          <a:p>
            <a:pPr>
              <a:defRPr/>
            </a:pPr>
            <a:fld id="{F61167FE-60E6-4207-8A49-8520B00B1D31}" type="slidenum">
              <a:rPr lang="en-US" smtClean="0">
                <a:solidFill>
                  <a:schemeClr val="bg1"/>
                </a:solidFill>
              </a:rPr>
              <a:pPr>
                <a:defRPr/>
              </a:pPr>
              <a:t>39</a:t>
            </a:fld>
            <a:endParaRPr lang="en-US" dirty="0">
              <a:solidFill>
                <a:schemeClr val="bg1"/>
              </a:solidFill>
            </a:endParaRPr>
          </a:p>
        </p:txBody>
      </p:sp>
    </p:spTree>
    <p:extLst>
      <p:ext uri="{BB962C8B-B14F-4D97-AF65-F5344CB8AC3E}">
        <p14:creationId xmlns:p14="http://schemas.microsoft.com/office/powerpoint/2010/main" val="2078979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1905000" y="942976"/>
            <a:ext cx="8655496" cy="5305425"/>
          </a:xfrm>
        </p:spPr>
        <p:txBody>
          <a:bodyPr/>
          <a:lstStyle/>
          <a:p>
            <a:r>
              <a:rPr lang="en-US" sz="2400" dirty="0"/>
              <a:t>A </a:t>
            </a:r>
            <a:r>
              <a:rPr lang="en-US" sz="2400" b="1" dirty="0"/>
              <a:t>probability/impact matrix </a:t>
            </a:r>
            <a:r>
              <a:rPr lang="en-US" sz="2400" dirty="0"/>
              <a:t>or</a:t>
            </a:r>
            <a:r>
              <a:rPr lang="en-US" sz="2400" b="1" dirty="0"/>
              <a:t> chart</a:t>
            </a:r>
            <a:r>
              <a:rPr lang="en-US" sz="2400" dirty="0"/>
              <a:t> lists the relative probability of a risk occurring on one side of a matrix or axis on a chart and the relative impact of the risk occurring on the other</a:t>
            </a:r>
          </a:p>
          <a:p>
            <a:r>
              <a:rPr lang="en-US" sz="2400" dirty="0"/>
              <a:t>List the risks and then label each one as high, medium, or low in terms of its probability of occurrence and its impact if it did occur</a:t>
            </a:r>
          </a:p>
          <a:p>
            <a:r>
              <a:rPr lang="en-US" sz="2400" dirty="0"/>
              <a:t>Can also calculate </a:t>
            </a:r>
            <a:r>
              <a:rPr lang="en-US" sz="2400" b="1" dirty="0"/>
              <a:t>risk factors</a:t>
            </a:r>
            <a:r>
              <a:rPr lang="en-US" sz="2400" dirty="0"/>
              <a:t>:</a:t>
            </a:r>
            <a:endParaRPr lang="en-US" sz="2400" b="1" dirty="0"/>
          </a:p>
          <a:p>
            <a:pPr lvl="1"/>
            <a:r>
              <a:rPr lang="en-US" sz="2400" dirty="0"/>
              <a:t>Numbers that represent the overall risk of specific events based on their probability of occurring and the consequences to the project if they do occur</a:t>
            </a:r>
          </a:p>
        </p:txBody>
      </p:sp>
      <p:sp>
        <p:nvSpPr>
          <p:cNvPr id="47106" name="Rectangle 2"/>
          <p:cNvSpPr>
            <a:spLocks noGrp="1" noChangeArrowheads="1"/>
          </p:cNvSpPr>
          <p:nvPr>
            <p:ph type="title"/>
          </p:nvPr>
        </p:nvSpPr>
        <p:spPr>
          <a:xfrm>
            <a:off x="1703512" y="116633"/>
            <a:ext cx="8856984" cy="826343"/>
          </a:xfrm>
        </p:spPr>
        <p:txBody>
          <a:bodyPr/>
          <a:lstStyle/>
          <a:p>
            <a:r>
              <a:rPr lang="en-US" dirty="0"/>
              <a:t>Probability/Impact Matrix</a:t>
            </a:r>
          </a:p>
        </p:txBody>
      </p:sp>
      <p:sp>
        <p:nvSpPr>
          <p:cNvPr id="47109" name="Footer Placeholder 6"/>
          <p:cNvSpPr>
            <a:spLocks noGrp="1"/>
          </p:cNvSpPr>
          <p:nvPr>
            <p:ph type="ftr" sz="quarter" idx="10"/>
          </p:nvPr>
        </p:nvSpPr>
        <p:spPr bwMode="auto">
          <a:xfrm>
            <a:off x="2880784" y="6135688"/>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364702"/>
            <a:ext cx="479656" cy="365125"/>
          </a:xfrm>
        </p:spPr>
        <p:txBody>
          <a:bodyPr/>
          <a:lstStyle/>
          <a:p>
            <a:pPr>
              <a:defRPr/>
            </a:pPr>
            <a:fld id="{F1B52981-2898-45CA-B15A-84D5B0A9E4AC}" type="slidenum">
              <a:rPr lang="en-US" smtClean="0">
                <a:solidFill>
                  <a:schemeClr val="bg1"/>
                </a:solidFill>
              </a:rPr>
              <a:pPr>
                <a:defRPr/>
              </a:pPr>
              <a:t>40</a:t>
            </a:fld>
            <a:endParaRPr lang="en-US" dirty="0">
              <a:solidFill>
                <a:schemeClr val="bg1"/>
              </a:solidFill>
            </a:endParaRPr>
          </a:p>
        </p:txBody>
      </p:sp>
    </p:spTree>
    <p:extLst>
      <p:ext uri="{BB962C8B-B14F-4D97-AF65-F5344CB8AC3E}">
        <p14:creationId xmlns:p14="http://schemas.microsoft.com/office/powerpoint/2010/main" val="32940387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5600" y="188640"/>
            <a:ext cx="9289032" cy="5666592"/>
          </a:xfrm>
          <a:prstGeom prst="rect">
            <a:avLst/>
          </a:prstGeom>
        </p:spPr>
      </p:pic>
      <p:sp>
        <p:nvSpPr>
          <p:cNvPr id="48130" name="Rectangle 2"/>
          <p:cNvSpPr>
            <a:spLocks noGrp="1" noChangeArrowheads="1"/>
          </p:cNvSpPr>
          <p:nvPr>
            <p:ph type="title"/>
          </p:nvPr>
        </p:nvSpPr>
        <p:spPr>
          <a:xfrm>
            <a:off x="117318" y="692696"/>
            <a:ext cx="2738322" cy="1143000"/>
          </a:xfrm>
        </p:spPr>
        <p:txBody>
          <a:bodyPr>
            <a:normAutofit fontScale="90000"/>
          </a:bodyPr>
          <a:lstStyle/>
          <a:p>
            <a:pPr algn="l"/>
            <a:r>
              <a:rPr lang="en-US" dirty="0"/>
              <a:t>Sample Probability/Impact Matrix</a:t>
            </a:r>
          </a:p>
        </p:txBody>
      </p:sp>
      <p:sp>
        <p:nvSpPr>
          <p:cNvPr id="48133" name="Footer Placeholder 6"/>
          <p:cNvSpPr>
            <a:spLocks noGrp="1"/>
          </p:cNvSpPr>
          <p:nvPr>
            <p:ph type="ftr" sz="quarter" idx="10"/>
          </p:nvPr>
        </p:nvSpPr>
        <p:spPr bwMode="auto">
          <a:xfrm>
            <a:off x="2639616" y="6249750"/>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544804" y="6422889"/>
            <a:ext cx="479656" cy="365125"/>
          </a:xfrm>
        </p:spPr>
        <p:txBody>
          <a:bodyPr/>
          <a:lstStyle/>
          <a:p>
            <a:pPr>
              <a:buFontTx/>
              <a:buNone/>
              <a:defRPr/>
            </a:pPr>
            <a:fld id="{27900CE3-246C-4FFA-9784-4EC532A7D1F5}" type="slidenum">
              <a:rPr lang="en-US" smtClean="0">
                <a:solidFill>
                  <a:schemeClr val="bg1"/>
                </a:solidFill>
              </a:rPr>
              <a:pPr>
                <a:buFontTx/>
                <a:buNone/>
                <a:defRPr/>
              </a:pPr>
              <a:t>41</a:t>
            </a:fld>
            <a:endParaRPr lang="en-US" dirty="0">
              <a:solidFill>
                <a:schemeClr val="bg1"/>
              </a:solidFill>
            </a:endParaRPr>
          </a:p>
        </p:txBody>
      </p:sp>
    </p:spTree>
    <p:extLst>
      <p:ext uri="{BB962C8B-B14F-4D97-AF65-F5344CB8AC3E}">
        <p14:creationId xmlns:p14="http://schemas.microsoft.com/office/powerpoint/2010/main" val="458559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39824" y="493256"/>
            <a:ext cx="3682752" cy="1143000"/>
          </a:xfrm>
        </p:spPr>
        <p:txBody>
          <a:bodyPr>
            <a:normAutofit fontScale="90000"/>
          </a:bodyPr>
          <a:lstStyle/>
          <a:p>
            <a:pPr algn="l"/>
            <a:r>
              <a:rPr lang="en-US" sz="3600" dirty="0"/>
              <a:t>Chart Showing High-, Medium-, and Low-Risk Technologies</a:t>
            </a:r>
          </a:p>
        </p:txBody>
      </p:sp>
      <p:sp>
        <p:nvSpPr>
          <p:cNvPr id="49157" name="Footer Placeholder 6"/>
          <p:cNvSpPr>
            <a:spLocks noGrp="1"/>
          </p:cNvSpPr>
          <p:nvPr>
            <p:ph type="ftr" sz="quarter" idx="10"/>
          </p:nvPr>
        </p:nvSpPr>
        <p:spPr bwMode="auto">
          <a:xfrm>
            <a:off x="2711624" y="6144371"/>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681985" y="6442767"/>
            <a:ext cx="479656" cy="365125"/>
          </a:xfrm>
        </p:spPr>
        <p:txBody>
          <a:bodyPr/>
          <a:lstStyle/>
          <a:p>
            <a:pPr>
              <a:buFontTx/>
              <a:buNone/>
              <a:defRPr/>
            </a:pPr>
            <a:fld id="{B79A39ED-92B0-40AB-ABB3-0923F5D3EDE6}" type="slidenum">
              <a:rPr lang="en-US" smtClean="0">
                <a:solidFill>
                  <a:schemeClr val="bg1"/>
                </a:solidFill>
              </a:rPr>
              <a:pPr>
                <a:buFontTx/>
                <a:buNone/>
                <a:defRPr/>
              </a:pPr>
              <a:t>42</a:t>
            </a:fld>
            <a:endParaRPr lang="en-US" dirty="0">
              <a:solidFill>
                <a:schemeClr val="bg1"/>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5600" y="116632"/>
            <a:ext cx="8064896" cy="5601832"/>
          </a:xfrm>
          <a:prstGeom prst="rect">
            <a:avLst/>
          </a:prstGeom>
        </p:spPr>
      </p:pic>
    </p:spTree>
    <p:extLst>
      <p:ext uri="{BB962C8B-B14F-4D97-AF65-F5344CB8AC3E}">
        <p14:creationId xmlns:p14="http://schemas.microsoft.com/office/powerpoint/2010/main" val="7719495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366955" y="1628800"/>
            <a:ext cx="11377264" cy="3226294"/>
          </a:xfrm>
        </p:spPr>
        <p:txBody>
          <a:bodyPr/>
          <a:lstStyle/>
          <a:p>
            <a:r>
              <a:rPr lang="en-US" sz="2800" b="1" dirty="0"/>
              <a:t>Top Ten Risk Item Tracking</a:t>
            </a:r>
            <a:r>
              <a:rPr lang="en-US" sz="2800" dirty="0"/>
              <a:t> is a qualitative risk analysis tool that helps to identify risks and maintain an awareness of risks throughout the life of a project</a:t>
            </a:r>
          </a:p>
          <a:p>
            <a:r>
              <a:rPr lang="en-US" sz="2800" dirty="0"/>
              <a:t>Establish a periodic review of the top ten project risk items</a:t>
            </a:r>
          </a:p>
          <a:p>
            <a:r>
              <a:rPr lang="en-US" sz="2800" dirty="0"/>
              <a:t>List the current ranking, previous ranking, number of times the risk appears on the list over a period of time, and a summary of progress made in resolving the risk item</a:t>
            </a:r>
          </a:p>
        </p:txBody>
      </p:sp>
      <p:sp>
        <p:nvSpPr>
          <p:cNvPr id="50178" name="Rectangle 2"/>
          <p:cNvSpPr>
            <a:spLocks noGrp="1" noChangeArrowheads="1"/>
          </p:cNvSpPr>
          <p:nvPr>
            <p:ph type="title"/>
          </p:nvPr>
        </p:nvSpPr>
        <p:spPr>
          <a:xfrm>
            <a:off x="1905000" y="116632"/>
            <a:ext cx="8305800" cy="950168"/>
          </a:xfrm>
        </p:spPr>
        <p:txBody>
          <a:bodyPr/>
          <a:lstStyle/>
          <a:p>
            <a:r>
              <a:rPr lang="en-US" dirty="0"/>
              <a:t>Top Ten Risk Item Tracking</a:t>
            </a:r>
          </a:p>
        </p:txBody>
      </p:sp>
      <p:sp>
        <p:nvSpPr>
          <p:cNvPr id="50181" name="Footer Placeholder 6"/>
          <p:cNvSpPr>
            <a:spLocks noGrp="1"/>
          </p:cNvSpPr>
          <p:nvPr>
            <p:ph type="ftr" sz="quarter" idx="10"/>
          </p:nvPr>
        </p:nvSpPr>
        <p:spPr bwMode="auto">
          <a:xfrm>
            <a:off x="2639616"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22351" y="6384379"/>
            <a:ext cx="551664" cy="365125"/>
          </a:xfrm>
        </p:spPr>
        <p:txBody>
          <a:bodyPr/>
          <a:lstStyle/>
          <a:p>
            <a:pPr>
              <a:defRPr/>
            </a:pPr>
            <a:fld id="{DFBD6705-183D-446B-BB8C-F0D6B1236EAD}" type="slidenum">
              <a:rPr lang="en-US" smtClean="0">
                <a:solidFill>
                  <a:schemeClr val="bg1"/>
                </a:solidFill>
              </a:rPr>
              <a:pPr>
                <a:defRPr/>
              </a:pPr>
              <a:t>43</a:t>
            </a:fld>
            <a:endParaRPr lang="en-US" dirty="0">
              <a:solidFill>
                <a:schemeClr val="bg1"/>
              </a:solidFill>
            </a:endParaRPr>
          </a:p>
        </p:txBody>
      </p:sp>
    </p:spTree>
    <p:extLst>
      <p:ext uri="{BB962C8B-B14F-4D97-AF65-F5344CB8AC3E}">
        <p14:creationId xmlns:p14="http://schemas.microsoft.com/office/powerpoint/2010/main" val="1543504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19336" y="1124744"/>
            <a:ext cx="1958008" cy="346050"/>
          </a:xfrm>
        </p:spPr>
        <p:txBody>
          <a:bodyPr>
            <a:normAutofit fontScale="90000"/>
          </a:bodyPr>
          <a:lstStyle/>
          <a:p>
            <a:pPr algn="l"/>
            <a:r>
              <a:rPr lang="en-US" sz="3600" dirty="0"/>
              <a:t>Example of Top Ten Risk Item Tracking</a:t>
            </a:r>
          </a:p>
        </p:txBody>
      </p:sp>
      <p:sp>
        <p:nvSpPr>
          <p:cNvPr id="51204" name="Footer Placeholder 6"/>
          <p:cNvSpPr>
            <a:spLocks noGrp="1"/>
          </p:cNvSpPr>
          <p:nvPr>
            <p:ph type="ftr" sz="quarter" idx="10"/>
          </p:nvPr>
        </p:nvSpPr>
        <p:spPr bwMode="auto">
          <a:xfrm>
            <a:off x="2783632" y="6122988"/>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561981" y="6342063"/>
            <a:ext cx="479656" cy="365125"/>
          </a:xfrm>
        </p:spPr>
        <p:txBody>
          <a:bodyPr/>
          <a:lstStyle/>
          <a:p>
            <a:pPr>
              <a:buFontTx/>
              <a:buNone/>
              <a:defRPr/>
            </a:pPr>
            <a:fld id="{F263C860-02BA-4501-907E-6130C518FBDC}" type="slidenum">
              <a:rPr lang="en-US" smtClean="0">
                <a:solidFill>
                  <a:schemeClr val="bg1"/>
                </a:solidFill>
              </a:rPr>
              <a:pPr>
                <a:buFontTx/>
                <a:buNone/>
                <a:defRPr/>
              </a:pPr>
              <a:t>44</a:t>
            </a:fld>
            <a:endParaRPr lang="en-US" dirty="0">
              <a:solidFill>
                <a:schemeClr val="bg1"/>
              </a:solidFill>
            </a:endParaRPr>
          </a:p>
        </p:txBody>
      </p:sp>
      <p:pic>
        <p:nvPicPr>
          <p:cNvPr id="51205" name="Picture 7" descr="Tbl11-06.bmp"/>
          <p:cNvPicPr>
            <a:picLocks noChangeAspect="1"/>
          </p:cNvPicPr>
          <p:nvPr/>
        </p:nvPicPr>
        <p:blipFill>
          <a:blip r:embed="rId2"/>
          <a:srcRect t="5551"/>
          <a:stretch>
            <a:fillRect/>
          </a:stretch>
        </p:blipFill>
        <p:spPr bwMode="auto">
          <a:xfrm>
            <a:off x="2279576" y="28193"/>
            <a:ext cx="9505056" cy="5625629"/>
          </a:xfrm>
          <a:prstGeom prst="rect">
            <a:avLst/>
          </a:prstGeom>
          <a:noFill/>
          <a:ln w="9525">
            <a:noFill/>
            <a:miter lim="800000"/>
            <a:headEnd/>
            <a:tailEnd/>
          </a:ln>
        </p:spPr>
      </p:pic>
    </p:spTree>
    <p:extLst>
      <p:ext uri="{BB962C8B-B14F-4D97-AF65-F5344CB8AC3E}">
        <p14:creationId xmlns:p14="http://schemas.microsoft.com/office/powerpoint/2010/main" val="2707581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a:xfrm>
            <a:off x="571500" y="1988840"/>
            <a:ext cx="10972800" cy="2188839"/>
          </a:xfrm>
        </p:spPr>
        <p:txBody>
          <a:bodyPr/>
          <a:lstStyle/>
          <a:p>
            <a:r>
              <a:rPr lang="en-US" dirty="0"/>
              <a:t>A </a:t>
            </a:r>
            <a:r>
              <a:rPr lang="en-US" b="1" dirty="0"/>
              <a:t>watch list </a:t>
            </a:r>
            <a:r>
              <a:rPr lang="en-US" dirty="0"/>
              <a:t>is a list of risks that are low priority, but are still identified as potential risks</a:t>
            </a:r>
          </a:p>
          <a:p>
            <a:r>
              <a:rPr lang="en-US" dirty="0"/>
              <a:t>Qualitative analysis can also identify risks that should be evaluated on a quantitative basis</a:t>
            </a:r>
          </a:p>
          <a:p>
            <a:endParaRPr lang="en-US" dirty="0"/>
          </a:p>
        </p:txBody>
      </p:sp>
      <p:sp>
        <p:nvSpPr>
          <p:cNvPr id="52226" name="Rectangle 2"/>
          <p:cNvSpPr>
            <a:spLocks noGrp="1" noChangeArrowheads="1"/>
          </p:cNvSpPr>
          <p:nvPr>
            <p:ph type="title"/>
          </p:nvPr>
        </p:nvSpPr>
        <p:spPr>
          <a:xfrm>
            <a:off x="1905000" y="274638"/>
            <a:ext cx="8305800" cy="868362"/>
          </a:xfrm>
        </p:spPr>
        <p:txBody>
          <a:bodyPr/>
          <a:lstStyle/>
          <a:p>
            <a:r>
              <a:rPr lang="en-US" dirty="0"/>
              <a:t>Watch List</a:t>
            </a:r>
          </a:p>
        </p:txBody>
      </p:sp>
      <p:sp>
        <p:nvSpPr>
          <p:cNvPr id="52229" name="Footer Placeholder 6"/>
          <p:cNvSpPr>
            <a:spLocks noGrp="1"/>
          </p:cNvSpPr>
          <p:nvPr>
            <p:ph type="ftr" sz="quarter" idx="10"/>
          </p:nvPr>
        </p:nvSpPr>
        <p:spPr bwMode="auto">
          <a:xfrm>
            <a:off x="2711624" y="6165304"/>
            <a:ext cx="1295400" cy="219075"/>
          </a:xfrm>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11606404" y="6384379"/>
            <a:ext cx="479656" cy="365125"/>
          </a:xfrm>
        </p:spPr>
        <p:txBody>
          <a:bodyPr/>
          <a:lstStyle/>
          <a:p>
            <a:pPr>
              <a:defRPr/>
            </a:pPr>
            <a:fld id="{4DE9DEB5-2B34-4F07-90E9-492F844BF3D1}" type="slidenum">
              <a:rPr lang="en-US" smtClean="0">
                <a:solidFill>
                  <a:schemeClr val="bg1"/>
                </a:solidFill>
              </a:rPr>
              <a:pPr>
                <a:defRPr/>
              </a:pPr>
              <a:t>45</a:t>
            </a:fld>
            <a:endParaRPr lang="en-US" dirty="0">
              <a:solidFill>
                <a:schemeClr val="bg1"/>
              </a:solidFill>
            </a:endParaRPr>
          </a:p>
        </p:txBody>
      </p:sp>
    </p:spTree>
    <p:extLst>
      <p:ext uri="{BB962C8B-B14F-4D97-AF65-F5344CB8AC3E}">
        <p14:creationId xmlns:p14="http://schemas.microsoft.com/office/powerpoint/2010/main" val="18531727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4433" y="1484784"/>
            <a:ext cx="11450199" cy="4104456"/>
          </a:xfrm>
        </p:spPr>
        <p:txBody>
          <a:bodyPr/>
          <a:lstStyle/>
          <a:p>
            <a:r>
              <a:rPr lang="en-US" sz="2800" dirty="0"/>
              <a:t>The story of the Titanic is known throughout the world, and on April 15, 2012, people acknowledged the 100th anniversary of the Titanic’s sinking</a:t>
            </a:r>
          </a:p>
          <a:p>
            <a:r>
              <a:rPr lang="en-US" sz="2800" dirty="0"/>
              <a:t>A recent article in PMI’s Virtual Library explains how to avoid “the Titanic factor” in your projects by analyzing the interdependence of risks</a:t>
            </a:r>
          </a:p>
          <a:p>
            <a:r>
              <a:rPr lang="en-US" sz="2800" dirty="0"/>
              <a:t>For example, the probability of one risk event occurring might change if another one materializes, and the response to one risk event might affect another</a:t>
            </a:r>
          </a:p>
        </p:txBody>
      </p:sp>
      <p:sp>
        <p:nvSpPr>
          <p:cNvPr id="3" name="Title 2"/>
          <p:cNvSpPr>
            <a:spLocks noGrp="1"/>
          </p:cNvSpPr>
          <p:nvPr>
            <p:ph type="title"/>
          </p:nvPr>
        </p:nvSpPr>
        <p:spPr/>
        <p:txBody>
          <a:bodyPr/>
          <a:lstStyle/>
          <a:p>
            <a:r>
              <a:rPr lang="en-US" dirty="0"/>
              <a:t>Media Snapshot</a:t>
            </a:r>
          </a:p>
        </p:txBody>
      </p:sp>
      <p:sp>
        <p:nvSpPr>
          <p:cNvPr id="4" name="Footer Placeholder 3"/>
          <p:cNvSpPr>
            <a:spLocks noGrp="1"/>
          </p:cNvSpPr>
          <p:nvPr>
            <p:ph type="ftr" sz="quarter" idx="10"/>
          </p:nvPr>
        </p:nvSpPr>
        <p:spPr>
          <a:xfrm>
            <a:off x="2711624" y="6165304"/>
            <a:ext cx="1295400" cy="219075"/>
          </a:xfrm>
        </p:spPr>
        <p:txBody>
          <a:bodyPr/>
          <a:lstStyle/>
          <a:p>
            <a:pPr>
              <a:defRPr/>
            </a:pPr>
            <a:r>
              <a:rPr lang="en-US" dirty="0"/>
              <a:t>Information Technology Project Management, Eighth Edition</a:t>
            </a:r>
          </a:p>
        </p:txBody>
      </p:sp>
      <p:sp>
        <p:nvSpPr>
          <p:cNvPr id="5" name="Slide Number Placeholder 4"/>
          <p:cNvSpPr>
            <a:spLocks noGrp="1"/>
          </p:cNvSpPr>
          <p:nvPr>
            <p:ph type="sldNum" sz="quarter" idx="11"/>
          </p:nvPr>
        </p:nvSpPr>
        <p:spPr>
          <a:xfrm>
            <a:off x="11614110" y="6384379"/>
            <a:ext cx="479656" cy="365125"/>
          </a:xfrm>
        </p:spPr>
        <p:txBody>
          <a:bodyPr/>
          <a:lstStyle/>
          <a:p>
            <a:pPr>
              <a:defRPr/>
            </a:pPr>
            <a:fld id="{073FC353-7A19-4BA9-B4BA-8F87B33A8D50}" type="slidenum">
              <a:rPr lang="en-US" smtClean="0">
                <a:solidFill>
                  <a:schemeClr val="bg1"/>
                </a:solidFill>
              </a:rPr>
              <a:pPr>
                <a:defRPr/>
              </a:pPr>
              <a:t>46</a:t>
            </a:fld>
            <a:endParaRPr lang="en-US" dirty="0">
              <a:solidFill>
                <a:schemeClr val="bg1"/>
              </a:solidFill>
            </a:endParaRPr>
          </a:p>
        </p:txBody>
      </p:sp>
    </p:spTree>
    <p:extLst>
      <p:ext uri="{BB962C8B-B14F-4D97-AF65-F5344CB8AC3E}">
        <p14:creationId xmlns:p14="http://schemas.microsoft.com/office/powerpoint/2010/main" val="11350229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idx="1"/>
          </p:nvPr>
        </p:nvSpPr>
        <p:spPr>
          <a:xfrm>
            <a:off x="609600" y="1600201"/>
            <a:ext cx="11391056" cy="3917032"/>
          </a:xfrm>
        </p:spPr>
        <p:txBody>
          <a:bodyPr/>
          <a:lstStyle/>
          <a:p>
            <a:pPr>
              <a:lnSpc>
                <a:spcPct val="90000"/>
              </a:lnSpc>
            </a:pPr>
            <a:r>
              <a:rPr lang="en-US" dirty="0"/>
              <a:t>Often follows qualitative risk analysis, but both can be done together</a:t>
            </a:r>
          </a:p>
          <a:p>
            <a:pPr>
              <a:lnSpc>
                <a:spcPct val="90000"/>
              </a:lnSpc>
            </a:pPr>
            <a:r>
              <a:rPr lang="en-US" dirty="0"/>
              <a:t>Large, complex projects involving leading edge technologies often require extensive quantitative risk analysis</a:t>
            </a:r>
          </a:p>
          <a:p>
            <a:pPr>
              <a:lnSpc>
                <a:spcPct val="90000"/>
              </a:lnSpc>
            </a:pPr>
            <a:r>
              <a:rPr lang="en-US" dirty="0"/>
              <a:t>Main techniques include:</a:t>
            </a:r>
          </a:p>
          <a:p>
            <a:pPr lvl="1">
              <a:lnSpc>
                <a:spcPct val="90000"/>
              </a:lnSpc>
            </a:pPr>
            <a:r>
              <a:rPr lang="en-US" dirty="0"/>
              <a:t>Decision tree analysis</a:t>
            </a:r>
          </a:p>
          <a:p>
            <a:pPr lvl="1">
              <a:lnSpc>
                <a:spcPct val="90000"/>
              </a:lnSpc>
            </a:pPr>
            <a:r>
              <a:rPr lang="en-US" dirty="0"/>
              <a:t>Simulation</a:t>
            </a:r>
          </a:p>
          <a:p>
            <a:pPr lvl="1">
              <a:lnSpc>
                <a:spcPct val="90000"/>
              </a:lnSpc>
            </a:pPr>
            <a:r>
              <a:rPr lang="en-US" dirty="0"/>
              <a:t>Sensitivity analysis</a:t>
            </a:r>
          </a:p>
        </p:txBody>
      </p:sp>
      <p:sp>
        <p:nvSpPr>
          <p:cNvPr id="53250" name="Rectangle 2"/>
          <p:cNvSpPr>
            <a:spLocks noGrp="1" noChangeArrowheads="1"/>
          </p:cNvSpPr>
          <p:nvPr>
            <p:ph type="title"/>
          </p:nvPr>
        </p:nvSpPr>
        <p:spPr>
          <a:xfrm>
            <a:off x="1905000" y="274638"/>
            <a:ext cx="8305800" cy="868362"/>
          </a:xfrm>
        </p:spPr>
        <p:txBody>
          <a:bodyPr>
            <a:normAutofit fontScale="90000"/>
          </a:bodyPr>
          <a:lstStyle/>
          <a:p>
            <a:r>
              <a:rPr lang="en-US" dirty="0"/>
              <a:t>Performing Quantitative Risk Analysis</a:t>
            </a:r>
          </a:p>
        </p:txBody>
      </p:sp>
      <p:sp>
        <p:nvSpPr>
          <p:cNvPr id="53253" name="Footer Placeholder 6"/>
          <p:cNvSpPr>
            <a:spLocks noGrp="1"/>
          </p:cNvSpPr>
          <p:nvPr>
            <p:ph type="ftr" sz="quarter" idx="10"/>
          </p:nvPr>
        </p:nvSpPr>
        <p:spPr bwMode="auto">
          <a:xfrm>
            <a:off x="2711624" y="6162341"/>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30398" y="6381416"/>
            <a:ext cx="479656" cy="365125"/>
          </a:xfrm>
        </p:spPr>
        <p:txBody>
          <a:bodyPr/>
          <a:lstStyle/>
          <a:p>
            <a:pPr>
              <a:defRPr/>
            </a:pPr>
            <a:fld id="{0A87E509-0C85-4F80-9BE3-1C764C551C93}" type="slidenum">
              <a:rPr lang="en-US" smtClean="0">
                <a:solidFill>
                  <a:schemeClr val="bg1"/>
                </a:solidFill>
              </a:rPr>
              <a:pPr>
                <a:defRPr/>
              </a:pPr>
              <a:t>47</a:t>
            </a:fld>
            <a:endParaRPr lang="en-US" dirty="0">
              <a:solidFill>
                <a:schemeClr val="bg1"/>
              </a:solidFill>
            </a:endParaRPr>
          </a:p>
        </p:txBody>
      </p:sp>
    </p:spTree>
    <p:extLst>
      <p:ext uri="{BB962C8B-B14F-4D97-AF65-F5344CB8AC3E}">
        <p14:creationId xmlns:p14="http://schemas.microsoft.com/office/powerpoint/2010/main" val="15529516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479376" y="1844824"/>
            <a:ext cx="11449272" cy="3168352"/>
          </a:xfrm>
        </p:spPr>
        <p:txBody>
          <a:bodyPr/>
          <a:lstStyle/>
          <a:p>
            <a:r>
              <a:rPr lang="en-US" dirty="0"/>
              <a:t>A </a:t>
            </a:r>
            <a:r>
              <a:rPr lang="en-US" b="1" dirty="0"/>
              <a:t>decision tree</a:t>
            </a:r>
            <a:r>
              <a:rPr lang="en-US" dirty="0"/>
              <a:t> is a diagramming analysis technique used to help select the best course of action in situations in which future outcomes are uncertain</a:t>
            </a:r>
          </a:p>
          <a:p>
            <a:r>
              <a:rPr lang="en-US" b="1" dirty="0"/>
              <a:t>Estimated monetary value (EMV)</a:t>
            </a:r>
            <a:r>
              <a:rPr lang="en-US" dirty="0"/>
              <a:t> is the product of a risk event probability and the risk event’s monetary value</a:t>
            </a:r>
          </a:p>
          <a:p>
            <a:r>
              <a:rPr lang="en-US" dirty="0"/>
              <a:t>You can draw a decision tree to help find the EMV </a:t>
            </a:r>
          </a:p>
        </p:txBody>
      </p:sp>
      <p:sp>
        <p:nvSpPr>
          <p:cNvPr id="54274" name="Rectangle 2"/>
          <p:cNvSpPr>
            <a:spLocks noGrp="1" noChangeArrowheads="1"/>
          </p:cNvSpPr>
          <p:nvPr>
            <p:ph type="title"/>
          </p:nvPr>
        </p:nvSpPr>
        <p:spPr>
          <a:xfrm>
            <a:off x="1981200" y="274639"/>
            <a:ext cx="8229600" cy="973137"/>
          </a:xfrm>
        </p:spPr>
        <p:txBody>
          <a:bodyPr>
            <a:normAutofit fontScale="90000"/>
          </a:bodyPr>
          <a:lstStyle/>
          <a:p>
            <a:r>
              <a:rPr lang="en-US" dirty="0"/>
              <a:t>Decision Trees and Expected Monetary Value (EMV)</a:t>
            </a:r>
          </a:p>
        </p:txBody>
      </p:sp>
      <p:sp>
        <p:nvSpPr>
          <p:cNvPr id="54277" name="Footer Placeholder 6"/>
          <p:cNvSpPr>
            <a:spLocks noGrp="1"/>
          </p:cNvSpPr>
          <p:nvPr>
            <p:ph type="ftr" sz="quarter" idx="10"/>
          </p:nvPr>
        </p:nvSpPr>
        <p:spPr bwMode="auto">
          <a:xfrm>
            <a:off x="2783632"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453336"/>
            <a:ext cx="551664" cy="365125"/>
          </a:xfrm>
        </p:spPr>
        <p:txBody>
          <a:bodyPr/>
          <a:lstStyle/>
          <a:p>
            <a:pPr>
              <a:defRPr/>
            </a:pPr>
            <a:fld id="{4ED559AF-2D32-4CFC-AED8-B3F6CCEF848A}" type="slidenum">
              <a:rPr lang="en-US" smtClean="0">
                <a:solidFill>
                  <a:schemeClr val="bg1"/>
                </a:solidFill>
              </a:rPr>
              <a:pPr>
                <a:defRPr/>
              </a:pPr>
              <a:t>48</a:t>
            </a:fld>
            <a:endParaRPr lang="en-US" dirty="0">
              <a:solidFill>
                <a:schemeClr val="bg1"/>
              </a:solidFill>
            </a:endParaRPr>
          </a:p>
        </p:txBody>
      </p:sp>
    </p:spTree>
    <p:extLst>
      <p:ext uri="{BB962C8B-B14F-4D97-AF65-F5344CB8AC3E}">
        <p14:creationId xmlns:p14="http://schemas.microsoft.com/office/powerpoint/2010/main" val="979281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9752" y="30830"/>
            <a:ext cx="10394919" cy="5864207"/>
          </a:xfrm>
          <a:prstGeom prst="rect">
            <a:avLst/>
          </a:prstGeom>
        </p:spPr>
      </p:pic>
      <p:sp>
        <p:nvSpPr>
          <p:cNvPr id="55298" name="Rectangle 2"/>
          <p:cNvSpPr>
            <a:spLocks noGrp="1" noChangeArrowheads="1"/>
          </p:cNvSpPr>
          <p:nvPr>
            <p:ph type="title"/>
          </p:nvPr>
        </p:nvSpPr>
        <p:spPr>
          <a:xfrm>
            <a:off x="0" y="980728"/>
            <a:ext cx="2880320" cy="1143000"/>
          </a:xfrm>
        </p:spPr>
        <p:txBody>
          <a:bodyPr>
            <a:normAutofit fontScale="90000"/>
          </a:bodyPr>
          <a:lstStyle/>
          <a:p>
            <a:pPr algn="l"/>
            <a:r>
              <a:rPr lang="en-US" dirty="0"/>
              <a:t>Expected Monetary Value (EMV) Example</a:t>
            </a:r>
          </a:p>
        </p:txBody>
      </p:sp>
      <p:sp>
        <p:nvSpPr>
          <p:cNvPr id="55301" name="Footer Placeholder 6"/>
          <p:cNvSpPr>
            <a:spLocks noGrp="1"/>
          </p:cNvSpPr>
          <p:nvPr>
            <p:ph type="ftr" sz="quarter" idx="10"/>
          </p:nvPr>
        </p:nvSpPr>
        <p:spPr bwMode="auto">
          <a:xfrm>
            <a:off x="2639616" y="6242051"/>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634656" y="6351588"/>
            <a:ext cx="479656" cy="365125"/>
          </a:xfrm>
        </p:spPr>
        <p:txBody>
          <a:bodyPr/>
          <a:lstStyle/>
          <a:p>
            <a:pPr>
              <a:buFontTx/>
              <a:buNone/>
              <a:defRPr/>
            </a:pPr>
            <a:fld id="{12B04A7B-2E8C-4528-B1BA-5741556EC6CB}" type="slidenum">
              <a:rPr lang="en-US" smtClean="0">
                <a:solidFill>
                  <a:schemeClr val="bg1"/>
                </a:solidFill>
              </a:rPr>
              <a:pPr>
                <a:buFontTx/>
                <a:buNone/>
                <a:defRPr/>
              </a:pPr>
              <a:t>49</a:t>
            </a:fld>
            <a:endParaRPr lang="en-US" dirty="0">
              <a:solidFill>
                <a:schemeClr val="bg1"/>
              </a:solidFill>
            </a:endParaRPr>
          </a:p>
        </p:txBody>
      </p:sp>
    </p:spTree>
    <p:extLst>
      <p:ext uri="{BB962C8B-B14F-4D97-AF65-F5344CB8AC3E}">
        <p14:creationId xmlns:p14="http://schemas.microsoft.com/office/powerpoint/2010/main" val="38625295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a:xfrm>
            <a:off x="479376" y="1556792"/>
            <a:ext cx="11161240" cy="3600400"/>
          </a:xfrm>
        </p:spPr>
        <p:txBody>
          <a:bodyPr/>
          <a:lstStyle/>
          <a:p>
            <a:r>
              <a:rPr lang="en-US" sz="2800" dirty="0"/>
              <a:t>Simulation uses a representation or model of a system to analyze the expected behavior or performance of the system</a:t>
            </a:r>
          </a:p>
          <a:p>
            <a:r>
              <a:rPr lang="en-US" sz="2800" b="1" dirty="0"/>
              <a:t>Monte Carlo analysis</a:t>
            </a:r>
            <a:r>
              <a:rPr lang="en-US" sz="2800" dirty="0"/>
              <a:t> simulates a model’s outcome many times to provide a statistical distribution of the calculated results</a:t>
            </a:r>
          </a:p>
          <a:p>
            <a:r>
              <a:rPr lang="en-US" sz="2800" dirty="0"/>
              <a:t>To use a Monte Carlo simulation, you must have three estimates (most likely, pessimistic, and optimistic) plus an estimate of the likelihood of the estimate being between the most likely and optimistic values</a:t>
            </a:r>
          </a:p>
        </p:txBody>
      </p:sp>
      <p:sp>
        <p:nvSpPr>
          <p:cNvPr id="56322" name="Rectangle 2"/>
          <p:cNvSpPr>
            <a:spLocks noGrp="1" noChangeArrowheads="1"/>
          </p:cNvSpPr>
          <p:nvPr>
            <p:ph type="title"/>
          </p:nvPr>
        </p:nvSpPr>
        <p:spPr>
          <a:xfrm>
            <a:off x="1905000" y="0"/>
            <a:ext cx="8305800" cy="836712"/>
          </a:xfrm>
        </p:spPr>
        <p:txBody>
          <a:bodyPr/>
          <a:lstStyle/>
          <a:p>
            <a:r>
              <a:rPr lang="en-US" dirty="0"/>
              <a:t>Simulation</a:t>
            </a:r>
          </a:p>
        </p:txBody>
      </p:sp>
      <p:sp>
        <p:nvSpPr>
          <p:cNvPr id="56325" name="Footer Placeholder 6"/>
          <p:cNvSpPr>
            <a:spLocks noGrp="1"/>
          </p:cNvSpPr>
          <p:nvPr>
            <p:ph type="ftr" sz="quarter" idx="10"/>
          </p:nvPr>
        </p:nvSpPr>
        <p:spPr bwMode="auto">
          <a:xfrm>
            <a:off x="2783632"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40616" y="6337524"/>
            <a:ext cx="479656" cy="365125"/>
          </a:xfrm>
        </p:spPr>
        <p:txBody>
          <a:bodyPr/>
          <a:lstStyle/>
          <a:p>
            <a:pPr>
              <a:defRPr/>
            </a:pPr>
            <a:fld id="{A4A2D5EF-924D-4EDB-877A-B6F5551FBF42}" type="slidenum">
              <a:rPr lang="en-US" smtClean="0">
                <a:solidFill>
                  <a:schemeClr val="bg1"/>
                </a:solidFill>
              </a:rPr>
              <a:pPr>
                <a:defRPr/>
              </a:pPr>
              <a:t>50</a:t>
            </a:fld>
            <a:endParaRPr lang="en-US" dirty="0">
              <a:solidFill>
                <a:schemeClr val="bg1"/>
              </a:solidFill>
            </a:endParaRPr>
          </a:p>
        </p:txBody>
      </p:sp>
    </p:spTree>
    <p:extLst>
      <p:ext uri="{BB962C8B-B14F-4D97-AF65-F5344CB8AC3E}">
        <p14:creationId xmlns:p14="http://schemas.microsoft.com/office/powerpoint/2010/main" val="26804989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407368" y="1700808"/>
            <a:ext cx="11521280" cy="3442320"/>
          </a:xfrm>
        </p:spPr>
        <p:txBody>
          <a:bodyPr/>
          <a:lstStyle/>
          <a:p>
            <a:pPr marL="533400" indent="-533400">
              <a:buFontTx/>
              <a:buAutoNum type="arabicPeriod"/>
            </a:pPr>
            <a:r>
              <a:rPr lang="en-US" sz="2800" dirty="0"/>
              <a:t>Assess the range for the variables being considered</a:t>
            </a:r>
          </a:p>
          <a:p>
            <a:pPr marL="533400" indent="-533400">
              <a:buFontTx/>
              <a:buAutoNum type="arabicPeriod"/>
            </a:pPr>
            <a:r>
              <a:rPr lang="en-US" sz="2800" dirty="0"/>
              <a:t>Determine the probability distribution of each variable</a:t>
            </a:r>
          </a:p>
          <a:p>
            <a:pPr marL="533400" indent="-533400">
              <a:buFontTx/>
              <a:buAutoNum type="arabicPeriod"/>
            </a:pPr>
            <a:r>
              <a:rPr lang="en-US" sz="2800" dirty="0"/>
              <a:t>For each variable, select a random value based on the probability distribution</a:t>
            </a:r>
          </a:p>
          <a:p>
            <a:pPr marL="533400" indent="-533400">
              <a:buFontTx/>
              <a:buAutoNum type="arabicPeriod"/>
            </a:pPr>
            <a:r>
              <a:rPr lang="en-US" sz="2800" dirty="0"/>
              <a:t>Run a deterministic analysis or one pass through the model</a:t>
            </a:r>
          </a:p>
          <a:p>
            <a:pPr marL="533400" indent="-533400">
              <a:buFontTx/>
              <a:buAutoNum type="arabicPeriod"/>
            </a:pPr>
            <a:r>
              <a:rPr lang="en-US" sz="2800" dirty="0"/>
              <a:t>Repeat steps 3 and 4 many times to obtain the probability distribution of the model’s results</a:t>
            </a:r>
          </a:p>
        </p:txBody>
      </p:sp>
      <p:sp>
        <p:nvSpPr>
          <p:cNvPr id="57346" name="Rectangle 2"/>
          <p:cNvSpPr>
            <a:spLocks noGrp="1" noChangeArrowheads="1"/>
          </p:cNvSpPr>
          <p:nvPr>
            <p:ph type="title"/>
          </p:nvPr>
        </p:nvSpPr>
        <p:spPr>
          <a:xfrm>
            <a:off x="1905000" y="274638"/>
            <a:ext cx="8305800" cy="792162"/>
          </a:xfrm>
        </p:spPr>
        <p:txBody>
          <a:bodyPr/>
          <a:lstStyle/>
          <a:p>
            <a:r>
              <a:rPr lang="en-US" dirty="0"/>
              <a:t>Steps of a Monte Carlo Analysis</a:t>
            </a:r>
          </a:p>
        </p:txBody>
      </p:sp>
      <p:sp>
        <p:nvSpPr>
          <p:cNvPr id="57349" name="Footer Placeholder 6"/>
          <p:cNvSpPr>
            <a:spLocks noGrp="1"/>
          </p:cNvSpPr>
          <p:nvPr>
            <p:ph type="ftr" sz="quarter" idx="10"/>
          </p:nvPr>
        </p:nvSpPr>
        <p:spPr bwMode="auto">
          <a:xfrm>
            <a:off x="2639616" y="6159501"/>
            <a:ext cx="1295400" cy="219075"/>
          </a:xfrm>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11568608" y="6378576"/>
            <a:ext cx="479656" cy="365125"/>
          </a:xfrm>
        </p:spPr>
        <p:txBody>
          <a:bodyPr/>
          <a:lstStyle/>
          <a:p>
            <a:pPr>
              <a:defRPr/>
            </a:pPr>
            <a:fld id="{51F02468-8EA1-4DAF-B837-B4E35F87F845}" type="slidenum">
              <a:rPr lang="en-US" smtClean="0">
                <a:solidFill>
                  <a:schemeClr val="bg1"/>
                </a:solidFill>
              </a:rPr>
              <a:pPr>
                <a:defRPr/>
              </a:pPr>
              <a:t>51</a:t>
            </a:fld>
            <a:endParaRPr lang="en-US" dirty="0">
              <a:solidFill>
                <a:schemeClr val="bg1"/>
              </a:solidFill>
            </a:endParaRPr>
          </a:p>
        </p:txBody>
      </p:sp>
    </p:spTree>
    <p:extLst>
      <p:ext uri="{BB962C8B-B14F-4D97-AF65-F5344CB8AC3E}">
        <p14:creationId xmlns:p14="http://schemas.microsoft.com/office/powerpoint/2010/main" val="6515692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67608" y="116632"/>
            <a:ext cx="8928992" cy="5948623"/>
          </a:xfrm>
          <a:prstGeom prst="rect">
            <a:avLst/>
          </a:prstGeom>
        </p:spPr>
      </p:pic>
      <p:sp>
        <p:nvSpPr>
          <p:cNvPr id="58370" name="Rectangle 2"/>
          <p:cNvSpPr>
            <a:spLocks noGrp="1" noChangeArrowheads="1"/>
          </p:cNvSpPr>
          <p:nvPr>
            <p:ph type="title"/>
          </p:nvPr>
        </p:nvSpPr>
        <p:spPr>
          <a:xfrm>
            <a:off x="146773" y="908720"/>
            <a:ext cx="2966120" cy="1143000"/>
          </a:xfrm>
        </p:spPr>
        <p:txBody>
          <a:bodyPr>
            <a:normAutofit fontScale="90000"/>
          </a:bodyPr>
          <a:lstStyle/>
          <a:p>
            <a:pPr algn="l"/>
            <a:r>
              <a:rPr lang="en-US" sz="3600" dirty="0"/>
              <a:t>Sample Monte Carlo Simulation Results for Project Schedule</a:t>
            </a:r>
            <a:endParaRPr lang="en-US" dirty="0"/>
          </a:p>
        </p:txBody>
      </p:sp>
      <p:sp>
        <p:nvSpPr>
          <p:cNvPr id="58372" name="Footer Placeholder 6"/>
          <p:cNvSpPr>
            <a:spLocks noGrp="1"/>
          </p:cNvSpPr>
          <p:nvPr>
            <p:ph type="ftr" sz="quarter" idx="10"/>
          </p:nvPr>
        </p:nvSpPr>
        <p:spPr bwMode="auto">
          <a:xfrm>
            <a:off x="2351584" y="6221295"/>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640616" y="6440370"/>
            <a:ext cx="504056" cy="365125"/>
          </a:xfrm>
        </p:spPr>
        <p:txBody>
          <a:bodyPr/>
          <a:lstStyle/>
          <a:p>
            <a:pPr>
              <a:buFontTx/>
              <a:buNone/>
              <a:defRPr/>
            </a:pPr>
            <a:fld id="{3CE1F776-1DF8-4409-888F-80CE26E79414}" type="slidenum">
              <a:rPr lang="en-US" smtClean="0">
                <a:solidFill>
                  <a:schemeClr val="bg1"/>
                </a:solidFill>
              </a:rPr>
              <a:pPr>
                <a:buFontTx/>
                <a:buNone/>
                <a:defRPr/>
              </a:pPr>
              <a:t>52</a:t>
            </a:fld>
            <a:endParaRPr lang="en-US" dirty="0">
              <a:solidFill>
                <a:schemeClr val="bg1"/>
              </a:solidFill>
            </a:endParaRPr>
          </a:p>
        </p:txBody>
      </p:sp>
    </p:spTree>
    <p:extLst>
      <p:ext uri="{BB962C8B-B14F-4D97-AF65-F5344CB8AC3E}">
        <p14:creationId xmlns:p14="http://schemas.microsoft.com/office/powerpoint/2010/main" val="9723099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4"/>
          <p:cNvSpPr>
            <a:spLocks noGrp="1" noChangeArrowheads="1"/>
          </p:cNvSpPr>
          <p:nvPr>
            <p:ph idx="1"/>
          </p:nvPr>
        </p:nvSpPr>
        <p:spPr>
          <a:xfrm>
            <a:off x="1905000" y="1143000"/>
            <a:ext cx="8458200" cy="5257800"/>
          </a:xfrm>
        </p:spPr>
        <p:txBody>
          <a:bodyPr/>
          <a:lstStyle/>
          <a:p>
            <a:r>
              <a:rPr lang="en-US" sz="2800" dirty="0"/>
              <a:t>Excel is a common tool for performing quantitative risk analysis</a:t>
            </a:r>
          </a:p>
          <a:p>
            <a:r>
              <a:rPr lang="en-US" sz="2800" dirty="0"/>
              <a:t>General Motors using simulation for forecasting its net income, predicting structural costs and purchasing costs of vehicles, and determining the company’s susceptibility to different kinds of risk</a:t>
            </a:r>
          </a:p>
          <a:p>
            <a:r>
              <a:rPr lang="en-US" sz="2800" dirty="0"/>
              <a:t>Procter &amp; Gamble uses it to model foreign exchange risk</a:t>
            </a:r>
          </a:p>
          <a:p>
            <a:r>
              <a:rPr lang="en-US" sz="2800" dirty="0"/>
              <a:t>Simulation can also be used on agile projects.</a:t>
            </a:r>
          </a:p>
        </p:txBody>
      </p:sp>
      <p:sp>
        <p:nvSpPr>
          <p:cNvPr id="59394" name="Rectangle 2"/>
          <p:cNvSpPr>
            <a:spLocks noGrp="1" noChangeArrowheads="1"/>
          </p:cNvSpPr>
          <p:nvPr>
            <p:ph type="title"/>
          </p:nvPr>
        </p:nvSpPr>
        <p:spPr>
          <a:xfrm>
            <a:off x="1905000" y="274638"/>
            <a:ext cx="8305800" cy="868362"/>
          </a:xfrm>
        </p:spPr>
        <p:txBody>
          <a:bodyPr/>
          <a:lstStyle/>
          <a:p>
            <a:r>
              <a:rPr lang="en-US" dirty="0"/>
              <a:t>What Went Right?</a:t>
            </a:r>
          </a:p>
        </p:txBody>
      </p:sp>
      <p:sp>
        <p:nvSpPr>
          <p:cNvPr id="59397" name="Footer Placeholder 6"/>
          <p:cNvSpPr>
            <a:spLocks noGrp="1"/>
          </p:cNvSpPr>
          <p:nvPr>
            <p:ph type="ftr" sz="quarter" idx="10"/>
          </p:nvPr>
        </p:nvSpPr>
        <p:spPr bwMode="auto">
          <a:xfrm>
            <a:off x="2639616" y="6181725"/>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496600" y="6400800"/>
            <a:ext cx="551664" cy="365125"/>
          </a:xfrm>
        </p:spPr>
        <p:txBody>
          <a:bodyPr/>
          <a:lstStyle/>
          <a:p>
            <a:pPr>
              <a:defRPr/>
            </a:pPr>
            <a:fld id="{43BB9E5A-41F7-42B9-8069-85FCBB6EB649}" type="slidenum">
              <a:rPr lang="en-US" smtClean="0">
                <a:solidFill>
                  <a:schemeClr val="bg1"/>
                </a:solidFill>
              </a:rPr>
              <a:pPr>
                <a:defRPr/>
              </a:pPr>
              <a:t>53</a:t>
            </a:fld>
            <a:endParaRPr lang="en-US" dirty="0">
              <a:solidFill>
                <a:schemeClr val="bg1"/>
              </a:solidFill>
            </a:endParaRPr>
          </a:p>
        </p:txBody>
      </p:sp>
    </p:spTree>
    <p:extLst>
      <p:ext uri="{BB962C8B-B14F-4D97-AF65-F5344CB8AC3E}">
        <p14:creationId xmlns:p14="http://schemas.microsoft.com/office/powerpoint/2010/main" val="9504138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1631504" y="836712"/>
            <a:ext cx="8884096" cy="5259288"/>
          </a:xfrm>
        </p:spPr>
        <p:txBody>
          <a:bodyPr/>
          <a:lstStyle/>
          <a:p>
            <a:r>
              <a:rPr lang="en-US" sz="2800" b="1" dirty="0"/>
              <a:t>Sensitivity analysis</a:t>
            </a:r>
            <a:r>
              <a:rPr lang="en-US" sz="2800" dirty="0"/>
              <a:t> is a technique used to show the effects of changing one or more variables on an outcome</a:t>
            </a:r>
          </a:p>
          <a:p>
            <a:r>
              <a:rPr lang="en-US" sz="2800" dirty="0"/>
              <a:t>For example, many people use it to determine what the monthly payments for a loan will be given different interest rates or periods of the loan, or for determining break-even points based on different assumptions</a:t>
            </a:r>
          </a:p>
          <a:p>
            <a:r>
              <a:rPr lang="en-US" sz="2800" dirty="0"/>
              <a:t>Spreadsheet software, such as Excel, is a common tool for performing sensitivity analysis</a:t>
            </a:r>
          </a:p>
          <a:p>
            <a:pPr>
              <a:buFont typeface="Wingdings" pitchFamily="2" charset="2"/>
              <a:buNone/>
            </a:pPr>
            <a:endParaRPr lang="en-US" dirty="0"/>
          </a:p>
        </p:txBody>
      </p:sp>
      <p:sp>
        <p:nvSpPr>
          <p:cNvPr id="60418" name="Rectangle 2"/>
          <p:cNvSpPr>
            <a:spLocks noGrp="1" noChangeArrowheads="1"/>
          </p:cNvSpPr>
          <p:nvPr>
            <p:ph type="title"/>
          </p:nvPr>
        </p:nvSpPr>
        <p:spPr>
          <a:xfrm>
            <a:off x="1905000" y="0"/>
            <a:ext cx="8305800" cy="764704"/>
          </a:xfrm>
        </p:spPr>
        <p:txBody>
          <a:bodyPr/>
          <a:lstStyle/>
          <a:p>
            <a:r>
              <a:rPr lang="en-US" dirty="0"/>
              <a:t>Sensitivity Analysis</a:t>
            </a:r>
          </a:p>
        </p:txBody>
      </p:sp>
      <p:sp>
        <p:nvSpPr>
          <p:cNvPr id="60421" name="Footer Placeholder 6"/>
          <p:cNvSpPr>
            <a:spLocks noGrp="1"/>
          </p:cNvSpPr>
          <p:nvPr>
            <p:ph type="ftr" sz="quarter" idx="10"/>
          </p:nvPr>
        </p:nvSpPr>
        <p:spPr bwMode="auto">
          <a:xfrm>
            <a:off x="2639616" y="6096000"/>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381328"/>
            <a:ext cx="479656" cy="365125"/>
          </a:xfrm>
        </p:spPr>
        <p:txBody>
          <a:bodyPr/>
          <a:lstStyle/>
          <a:p>
            <a:pPr>
              <a:defRPr/>
            </a:pPr>
            <a:fld id="{A72562D3-DFD7-41DF-940D-CEDDD088B099}" type="slidenum">
              <a:rPr lang="en-US" smtClean="0">
                <a:solidFill>
                  <a:schemeClr val="bg1"/>
                </a:solidFill>
              </a:rPr>
              <a:pPr>
                <a:defRPr/>
              </a:pPr>
              <a:t>54</a:t>
            </a:fld>
            <a:endParaRPr lang="en-US" dirty="0">
              <a:solidFill>
                <a:schemeClr val="bg1"/>
              </a:solidFill>
            </a:endParaRPr>
          </a:p>
        </p:txBody>
      </p:sp>
    </p:spTree>
    <p:extLst>
      <p:ext uri="{BB962C8B-B14F-4D97-AF65-F5344CB8AC3E}">
        <p14:creationId xmlns:p14="http://schemas.microsoft.com/office/powerpoint/2010/main" val="29804843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p:cNvSpPr>
            <a:spLocks noGrp="1" noChangeArrowheads="1"/>
          </p:cNvSpPr>
          <p:nvPr>
            <p:ph type="title"/>
          </p:nvPr>
        </p:nvSpPr>
        <p:spPr>
          <a:xfrm>
            <a:off x="30696" y="965199"/>
            <a:ext cx="2530624" cy="1143000"/>
          </a:xfrm>
        </p:spPr>
        <p:txBody>
          <a:bodyPr>
            <a:normAutofit fontScale="90000"/>
          </a:bodyPr>
          <a:lstStyle/>
          <a:p>
            <a:pPr algn="l"/>
            <a:r>
              <a:rPr lang="en-US" sz="3600" dirty="0"/>
              <a:t>Sample Sensitivity Analysis for Determining Break-Even Point</a:t>
            </a:r>
          </a:p>
        </p:txBody>
      </p:sp>
      <p:sp>
        <p:nvSpPr>
          <p:cNvPr id="61445" name="Footer Placeholder 6"/>
          <p:cNvSpPr>
            <a:spLocks noGrp="1"/>
          </p:cNvSpPr>
          <p:nvPr>
            <p:ph type="ftr" sz="quarter" idx="10"/>
          </p:nvPr>
        </p:nvSpPr>
        <p:spPr bwMode="auto">
          <a:xfrm>
            <a:off x="2570514" y="6165304"/>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712344" y="6384379"/>
            <a:ext cx="479656" cy="365125"/>
          </a:xfrm>
        </p:spPr>
        <p:txBody>
          <a:bodyPr/>
          <a:lstStyle/>
          <a:p>
            <a:pPr>
              <a:buFontTx/>
              <a:buNone/>
              <a:defRPr/>
            </a:pPr>
            <a:fld id="{CA76FFD2-C467-4A89-9811-E04C892563FA}" type="slidenum">
              <a:rPr lang="en-US" smtClean="0">
                <a:solidFill>
                  <a:schemeClr val="bg1"/>
                </a:solidFill>
              </a:rPr>
              <a:pPr>
                <a:buFontTx/>
                <a:buNone/>
                <a:defRPr/>
              </a:pPr>
              <a:t>55</a:t>
            </a:fld>
            <a:endParaRPr lang="en-US" dirty="0">
              <a:solidFill>
                <a:schemeClr val="bg1"/>
              </a:solidFill>
            </a:endParaRPr>
          </a:p>
        </p:txBody>
      </p:sp>
      <p:pic>
        <p:nvPicPr>
          <p:cNvPr id="61443" name="Picture 5"/>
          <p:cNvPicPr>
            <a:picLocks noChangeAspect="1" noChangeArrowheads="1"/>
          </p:cNvPicPr>
          <p:nvPr/>
        </p:nvPicPr>
        <p:blipFill>
          <a:blip r:embed="rId2"/>
          <a:srcRect/>
          <a:stretch>
            <a:fillRect/>
          </a:stretch>
        </p:blipFill>
        <p:spPr bwMode="auto">
          <a:xfrm>
            <a:off x="2561320" y="116631"/>
            <a:ext cx="7423112" cy="5589247"/>
          </a:xfrm>
          <a:prstGeom prst="rect">
            <a:avLst/>
          </a:prstGeom>
          <a:noFill/>
          <a:ln w="9525">
            <a:noFill/>
            <a:miter lim="800000"/>
            <a:headEnd/>
            <a:tailEnd/>
          </a:ln>
        </p:spPr>
      </p:pic>
    </p:spTree>
    <p:extLst>
      <p:ext uri="{BB962C8B-B14F-4D97-AF65-F5344CB8AC3E}">
        <p14:creationId xmlns:p14="http://schemas.microsoft.com/office/powerpoint/2010/main" val="3170960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1828800" y="1143000"/>
            <a:ext cx="8458200" cy="4572000"/>
          </a:xfrm>
        </p:spPr>
        <p:txBody>
          <a:bodyPr/>
          <a:lstStyle/>
          <a:p>
            <a:r>
              <a:rPr lang="en-US" dirty="0"/>
              <a:t>After identifying and quantifying risks, you must decide how to respond to them</a:t>
            </a:r>
          </a:p>
          <a:p>
            <a:r>
              <a:rPr lang="en-US" dirty="0"/>
              <a:t>Four main response strategies for negative risks:</a:t>
            </a:r>
          </a:p>
          <a:p>
            <a:pPr lvl="1"/>
            <a:r>
              <a:rPr lang="en-US" dirty="0"/>
              <a:t>Risk avoidance</a:t>
            </a:r>
          </a:p>
          <a:p>
            <a:pPr lvl="1"/>
            <a:r>
              <a:rPr lang="en-US" dirty="0"/>
              <a:t>Risk acceptance</a:t>
            </a:r>
          </a:p>
          <a:p>
            <a:pPr lvl="1"/>
            <a:r>
              <a:rPr lang="en-US" dirty="0"/>
              <a:t>Risk transference</a:t>
            </a:r>
          </a:p>
          <a:p>
            <a:pPr lvl="1"/>
            <a:r>
              <a:rPr lang="en-US" dirty="0"/>
              <a:t>Risk mitigation</a:t>
            </a:r>
          </a:p>
        </p:txBody>
      </p:sp>
      <p:sp>
        <p:nvSpPr>
          <p:cNvPr id="62466" name="Rectangle 2"/>
          <p:cNvSpPr>
            <a:spLocks noGrp="1" noChangeArrowheads="1"/>
          </p:cNvSpPr>
          <p:nvPr>
            <p:ph type="title"/>
          </p:nvPr>
        </p:nvSpPr>
        <p:spPr>
          <a:xfrm>
            <a:off x="1905000" y="274638"/>
            <a:ext cx="8305800" cy="792162"/>
          </a:xfrm>
        </p:spPr>
        <p:txBody>
          <a:bodyPr>
            <a:normAutofit/>
          </a:bodyPr>
          <a:lstStyle/>
          <a:p>
            <a:r>
              <a:rPr lang="en-US" dirty="0"/>
              <a:t>Planning Risk Responses</a:t>
            </a:r>
          </a:p>
        </p:txBody>
      </p:sp>
      <p:sp>
        <p:nvSpPr>
          <p:cNvPr id="62469" name="Footer Placeholder 6"/>
          <p:cNvSpPr>
            <a:spLocks noGrp="1"/>
          </p:cNvSpPr>
          <p:nvPr>
            <p:ph type="ftr" sz="quarter" idx="10"/>
          </p:nvPr>
        </p:nvSpPr>
        <p:spPr bwMode="auto">
          <a:xfrm>
            <a:off x="2639616" y="6093296"/>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40616" y="6347463"/>
            <a:ext cx="479656" cy="365125"/>
          </a:xfrm>
        </p:spPr>
        <p:txBody>
          <a:bodyPr/>
          <a:lstStyle/>
          <a:p>
            <a:pPr>
              <a:defRPr/>
            </a:pPr>
            <a:fld id="{AF9B80BF-4B15-47CC-B710-DAF212700692}" type="slidenum">
              <a:rPr lang="en-US" smtClean="0">
                <a:solidFill>
                  <a:schemeClr val="bg1"/>
                </a:solidFill>
              </a:rPr>
              <a:pPr>
                <a:defRPr/>
              </a:pPr>
              <a:t>56</a:t>
            </a:fld>
            <a:endParaRPr lang="en-US" dirty="0">
              <a:solidFill>
                <a:schemeClr val="bg1"/>
              </a:solidFill>
            </a:endParaRPr>
          </a:p>
        </p:txBody>
      </p:sp>
    </p:spTree>
    <p:extLst>
      <p:ext uri="{BB962C8B-B14F-4D97-AF65-F5344CB8AC3E}">
        <p14:creationId xmlns:p14="http://schemas.microsoft.com/office/powerpoint/2010/main" val="12660769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r>
              <a:rPr lang="en-US" sz="3200" dirty="0"/>
              <a:t>General Risk Mitigation Strategies for Technical, Cost, and Schedule Risks</a:t>
            </a:r>
            <a:endParaRPr lang="en-US" sz="4800" dirty="0"/>
          </a:p>
        </p:txBody>
      </p:sp>
      <p:sp>
        <p:nvSpPr>
          <p:cNvPr id="63493" name="Footer Placeholder 6"/>
          <p:cNvSpPr>
            <a:spLocks noGrp="1"/>
          </p:cNvSpPr>
          <p:nvPr>
            <p:ph type="ftr" sz="quarter" idx="10"/>
          </p:nvPr>
        </p:nvSpPr>
        <p:spPr bwMode="auto">
          <a:xfrm>
            <a:off x="2639616" y="6093296"/>
            <a:ext cx="1295400" cy="219075"/>
          </a:xfrm>
          <a:noFill/>
          <a:ln>
            <a:miter lim="800000"/>
            <a:headEnd/>
            <a:tailEnd/>
          </a:ln>
        </p:spPr>
        <p:txBody>
          <a:bodyPr/>
          <a:lstStyle/>
          <a:p>
            <a:pPr>
              <a:buFontTx/>
              <a:buNone/>
            </a:pPr>
            <a:r>
              <a:rPr lang="en-US" dirty="0"/>
              <a:t>Information Technology Project Management, Eighth Edition</a:t>
            </a:r>
          </a:p>
        </p:txBody>
      </p:sp>
      <p:sp>
        <p:nvSpPr>
          <p:cNvPr id="6" name="Slide Number Placeholder 5"/>
          <p:cNvSpPr>
            <a:spLocks noGrp="1"/>
          </p:cNvSpPr>
          <p:nvPr>
            <p:ph type="sldNum" sz="quarter" idx="11"/>
          </p:nvPr>
        </p:nvSpPr>
        <p:spPr>
          <a:xfrm>
            <a:off x="11564415" y="6463464"/>
            <a:ext cx="551664" cy="365125"/>
          </a:xfrm>
        </p:spPr>
        <p:txBody>
          <a:bodyPr/>
          <a:lstStyle/>
          <a:p>
            <a:pPr>
              <a:buFontTx/>
              <a:buNone/>
              <a:defRPr/>
            </a:pPr>
            <a:fld id="{2382DC7E-47F0-4F29-BF92-387ECEECEA20}" type="slidenum">
              <a:rPr lang="en-US" smtClean="0">
                <a:solidFill>
                  <a:schemeClr val="bg1"/>
                </a:solidFill>
              </a:rPr>
              <a:pPr>
                <a:buFontTx/>
                <a:buNone/>
                <a:defRPr/>
              </a:pPr>
              <a:t>57</a:t>
            </a:fld>
            <a:endParaRPr lang="en-US" dirty="0">
              <a:solidFill>
                <a:schemeClr val="bg1"/>
              </a:solidFill>
            </a:endParaRPr>
          </a:p>
        </p:txBody>
      </p:sp>
      <p:pic>
        <p:nvPicPr>
          <p:cNvPr id="63491" name="Picture 3"/>
          <p:cNvPicPr>
            <a:picLocks noChangeAspect="1" noChangeArrowheads="1"/>
          </p:cNvPicPr>
          <p:nvPr/>
        </p:nvPicPr>
        <p:blipFill>
          <a:blip r:embed="rId2"/>
          <a:srcRect/>
          <a:stretch>
            <a:fillRect/>
          </a:stretch>
        </p:blipFill>
        <p:spPr bwMode="auto">
          <a:xfrm>
            <a:off x="1676400" y="1425576"/>
            <a:ext cx="8763000" cy="4189413"/>
          </a:xfrm>
          <a:prstGeom prst="rect">
            <a:avLst/>
          </a:prstGeom>
          <a:noFill/>
          <a:ln w="9525">
            <a:noFill/>
            <a:miter lim="800000"/>
            <a:headEnd/>
            <a:tailEnd/>
          </a:ln>
        </p:spPr>
      </p:pic>
    </p:spTree>
    <p:extLst>
      <p:ext uri="{BB962C8B-B14F-4D97-AF65-F5344CB8AC3E}">
        <p14:creationId xmlns:p14="http://schemas.microsoft.com/office/powerpoint/2010/main" val="22992014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a:xfrm>
            <a:off x="1828800" y="1524000"/>
            <a:ext cx="8458200" cy="4724400"/>
          </a:xfrm>
        </p:spPr>
        <p:txBody>
          <a:bodyPr/>
          <a:lstStyle/>
          <a:p>
            <a:r>
              <a:rPr lang="en-US" dirty="0"/>
              <a:t>Risk exploitation</a:t>
            </a:r>
          </a:p>
          <a:p>
            <a:r>
              <a:rPr lang="en-US" dirty="0"/>
              <a:t>Risk sharing</a:t>
            </a:r>
          </a:p>
          <a:p>
            <a:r>
              <a:rPr lang="en-US" dirty="0"/>
              <a:t>Risk enhancement</a:t>
            </a:r>
          </a:p>
          <a:p>
            <a:r>
              <a:rPr lang="en-US" dirty="0"/>
              <a:t>Risk acceptance</a:t>
            </a:r>
          </a:p>
        </p:txBody>
      </p:sp>
      <p:sp>
        <p:nvSpPr>
          <p:cNvPr id="64514" name="Rectangle 2"/>
          <p:cNvSpPr>
            <a:spLocks noGrp="1" noChangeArrowheads="1"/>
          </p:cNvSpPr>
          <p:nvPr>
            <p:ph type="title"/>
          </p:nvPr>
        </p:nvSpPr>
        <p:spPr>
          <a:xfrm>
            <a:off x="1905000" y="533400"/>
            <a:ext cx="8382000" cy="914400"/>
          </a:xfrm>
        </p:spPr>
        <p:txBody>
          <a:bodyPr>
            <a:normAutofit fontScale="90000"/>
          </a:bodyPr>
          <a:lstStyle/>
          <a:p>
            <a:r>
              <a:rPr lang="en-US" dirty="0"/>
              <a:t>Response Strategies for Positive Risks</a:t>
            </a:r>
          </a:p>
        </p:txBody>
      </p:sp>
      <p:sp>
        <p:nvSpPr>
          <p:cNvPr id="64517" name="Footer Placeholder 6"/>
          <p:cNvSpPr>
            <a:spLocks noGrp="1"/>
          </p:cNvSpPr>
          <p:nvPr>
            <p:ph type="ftr" sz="quarter" idx="10"/>
          </p:nvPr>
        </p:nvSpPr>
        <p:spPr bwMode="auto">
          <a:xfrm>
            <a:off x="2711624" y="6105525"/>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40616" y="6381328"/>
            <a:ext cx="479656" cy="365125"/>
          </a:xfrm>
        </p:spPr>
        <p:txBody>
          <a:bodyPr/>
          <a:lstStyle/>
          <a:p>
            <a:pPr>
              <a:defRPr/>
            </a:pPr>
            <a:fld id="{8FE7571D-7F21-4BEA-AB98-A86F11288594}" type="slidenum">
              <a:rPr lang="en-US" smtClean="0">
                <a:solidFill>
                  <a:schemeClr val="bg1"/>
                </a:solidFill>
              </a:rPr>
              <a:pPr>
                <a:defRPr/>
              </a:pPr>
              <a:t>58</a:t>
            </a:fld>
            <a:endParaRPr lang="en-US" dirty="0">
              <a:solidFill>
                <a:schemeClr val="bg1"/>
              </a:solidFill>
            </a:endParaRPr>
          </a:p>
        </p:txBody>
      </p:sp>
    </p:spTree>
    <p:extLst>
      <p:ext uri="{BB962C8B-B14F-4D97-AF65-F5344CB8AC3E}">
        <p14:creationId xmlns:p14="http://schemas.microsoft.com/office/powerpoint/2010/main" val="19386482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p:txBody>
          <a:bodyPr/>
          <a:lstStyle/>
          <a:p>
            <a:r>
              <a:rPr lang="en-US" dirty="0"/>
              <a:t>It’s also important to identify residual and secondary risks</a:t>
            </a:r>
          </a:p>
          <a:p>
            <a:r>
              <a:rPr lang="en-US" b="1" dirty="0"/>
              <a:t>Residual risks</a:t>
            </a:r>
            <a:r>
              <a:rPr lang="en-US" dirty="0"/>
              <a:t> are risks that remain after all of the response strategies have been implemented</a:t>
            </a:r>
          </a:p>
          <a:p>
            <a:r>
              <a:rPr lang="en-US" b="1" dirty="0"/>
              <a:t>Secondary risks</a:t>
            </a:r>
            <a:r>
              <a:rPr lang="en-US" dirty="0"/>
              <a:t> are a direct result of implementing a risk response</a:t>
            </a:r>
          </a:p>
        </p:txBody>
      </p:sp>
      <p:sp>
        <p:nvSpPr>
          <p:cNvPr id="65538" name="Rectangle 2"/>
          <p:cNvSpPr>
            <a:spLocks noGrp="1" noChangeArrowheads="1"/>
          </p:cNvSpPr>
          <p:nvPr>
            <p:ph type="title"/>
          </p:nvPr>
        </p:nvSpPr>
        <p:spPr>
          <a:xfrm>
            <a:off x="1905000" y="274638"/>
            <a:ext cx="8305800" cy="868362"/>
          </a:xfrm>
        </p:spPr>
        <p:txBody>
          <a:bodyPr/>
          <a:lstStyle/>
          <a:p>
            <a:r>
              <a:rPr lang="en-US" dirty="0"/>
              <a:t>Residual and Secondary Risks</a:t>
            </a:r>
          </a:p>
        </p:txBody>
      </p:sp>
      <p:sp>
        <p:nvSpPr>
          <p:cNvPr id="65541"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1981" y="6426758"/>
            <a:ext cx="479656" cy="365125"/>
          </a:xfrm>
        </p:spPr>
        <p:txBody>
          <a:bodyPr/>
          <a:lstStyle/>
          <a:p>
            <a:pPr>
              <a:defRPr/>
            </a:pPr>
            <a:fld id="{CBE5EE92-422E-487F-9C87-A317F0017355}" type="slidenum">
              <a:rPr lang="en-US" smtClean="0">
                <a:solidFill>
                  <a:schemeClr val="bg1"/>
                </a:solidFill>
              </a:rPr>
              <a:pPr>
                <a:defRPr/>
              </a:pPr>
              <a:t>59</a:t>
            </a:fld>
            <a:endParaRPr lang="en-US" dirty="0">
              <a:solidFill>
                <a:schemeClr val="bg1"/>
              </a:solidFill>
            </a:endParaRPr>
          </a:p>
        </p:txBody>
      </p:sp>
    </p:spTree>
    <p:extLst>
      <p:ext uri="{BB962C8B-B14F-4D97-AF65-F5344CB8AC3E}">
        <p14:creationId xmlns:p14="http://schemas.microsoft.com/office/powerpoint/2010/main" val="30626518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551384" y="1412776"/>
            <a:ext cx="11161240" cy="4158208"/>
          </a:xfrm>
        </p:spPr>
        <p:txBody>
          <a:bodyPr/>
          <a:lstStyle/>
          <a:p>
            <a:r>
              <a:rPr lang="en-US" sz="2400" dirty="0"/>
              <a:t>Involves executing the risk management process to respond to risk events and ensuring that risk awareness is an ongoing activity performed by the entire project team throughout the entire project</a:t>
            </a:r>
          </a:p>
          <a:p>
            <a:r>
              <a:rPr lang="en-US" sz="2400" b="1" dirty="0"/>
              <a:t>Workarounds </a:t>
            </a:r>
            <a:r>
              <a:rPr lang="en-US" sz="2400" dirty="0"/>
              <a:t>are unplanned responses to risk events that must be done when there are no contingency plans</a:t>
            </a:r>
          </a:p>
          <a:p>
            <a:r>
              <a:rPr lang="en-US" sz="2400" dirty="0"/>
              <a:t>Main outputs of risk control are:</a:t>
            </a:r>
          </a:p>
          <a:p>
            <a:pPr lvl="1"/>
            <a:r>
              <a:rPr lang="en-US" sz="2400" dirty="0"/>
              <a:t>Work performance information</a:t>
            </a:r>
          </a:p>
          <a:p>
            <a:pPr lvl="1"/>
            <a:r>
              <a:rPr lang="en-US" sz="2400" dirty="0"/>
              <a:t>change requests</a:t>
            </a:r>
          </a:p>
          <a:p>
            <a:pPr lvl="1"/>
            <a:r>
              <a:rPr lang="en-US" sz="2400" dirty="0"/>
              <a:t>updates to the project management plan, other project documents, and organizational process assets</a:t>
            </a:r>
          </a:p>
        </p:txBody>
      </p:sp>
      <p:sp>
        <p:nvSpPr>
          <p:cNvPr id="67586" name="Rectangle 2"/>
          <p:cNvSpPr>
            <a:spLocks noGrp="1" noChangeArrowheads="1"/>
          </p:cNvSpPr>
          <p:nvPr>
            <p:ph type="title"/>
          </p:nvPr>
        </p:nvSpPr>
        <p:spPr>
          <a:xfrm>
            <a:off x="1905000" y="274638"/>
            <a:ext cx="8305800" cy="868362"/>
          </a:xfrm>
        </p:spPr>
        <p:txBody>
          <a:bodyPr>
            <a:normAutofit/>
          </a:bodyPr>
          <a:lstStyle/>
          <a:p>
            <a:r>
              <a:rPr lang="en-US" dirty="0"/>
              <a:t>Controlling Risks</a:t>
            </a:r>
            <a:endParaRPr lang="en-US" sz="5400" dirty="0"/>
          </a:p>
        </p:txBody>
      </p:sp>
      <p:sp>
        <p:nvSpPr>
          <p:cNvPr id="67589" name="Footer Placeholder 6"/>
          <p:cNvSpPr>
            <a:spLocks noGrp="1"/>
          </p:cNvSpPr>
          <p:nvPr>
            <p:ph type="ftr" sz="quarter" idx="10"/>
          </p:nvPr>
        </p:nvSpPr>
        <p:spPr bwMode="auto">
          <a:xfrm>
            <a:off x="2567608" y="6104989"/>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68608" y="6433240"/>
            <a:ext cx="479656" cy="365125"/>
          </a:xfrm>
        </p:spPr>
        <p:txBody>
          <a:bodyPr/>
          <a:lstStyle/>
          <a:p>
            <a:pPr>
              <a:defRPr/>
            </a:pPr>
            <a:fld id="{281533BC-9945-4415-AE44-7B9AF21B05E1}" type="slidenum">
              <a:rPr lang="en-US" smtClean="0">
                <a:solidFill>
                  <a:schemeClr val="bg1"/>
                </a:solidFill>
              </a:rPr>
              <a:pPr>
                <a:defRPr/>
              </a:pPr>
              <a:t>60</a:t>
            </a:fld>
            <a:endParaRPr lang="en-US" dirty="0">
              <a:solidFill>
                <a:schemeClr val="bg1"/>
              </a:solidFill>
            </a:endParaRPr>
          </a:p>
        </p:txBody>
      </p:sp>
    </p:spTree>
    <p:extLst>
      <p:ext uri="{BB962C8B-B14F-4D97-AF65-F5344CB8AC3E}">
        <p14:creationId xmlns:p14="http://schemas.microsoft.com/office/powerpoint/2010/main" val="27347331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idx="1"/>
          </p:nvPr>
        </p:nvSpPr>
        <p:spPr>
          <a:xfrm>
            <a:off x="551384" y="1524000"/>
            <a:ext cx="11161240" cy="3777208"/>
          </a:xfrm>
        </p:spPr>
        <p:txBody>
          <a:bodyPr/>
          <a:lstStyle/>
          <a:p>
            <a:r>
              <a:rPr lang="en-US" dirty="0"/>
              <a:t>Risk registers can be created in a simple Word or Excel file or as part of a database</a:t>
            </a:r>
          </a:p>
          <a:p>
            <a:r>
              <a:rPr lang="en-US" dirty="0"/>
              <a:t>More sophisticated risk management software, such as Monte Carlo simulation tools, help in analyzing project risks</a:t>
            </a:r>
          </a:p>
          <a:p>
            <a:r>
              <a:rPr lang="en-US" dirty="0"/>
              <a:t>You can purchase add-ons for Excel and Project 2013 to perform simulations</a:t>
            </a:r>
          </a:p>
        </p:txBody>
      </p:sp>
      <p:sp>
        <p:nvSpPr>
          <p:cNvPr id="68610" name="Rectangle 2"/>
          <p:cNvSpPr>
            <a:spLocks noGrp="1" noChangeArrowheads="1"/>
          </p:cNvSpPr>
          <p:nvPr>
            <p:ph type="title"/>
          </p:nvPr>
        </p:nvSpPr>
        <p:spPr/>
        <p:txBody>
          <a:bodyPr>
            <a:normAutofit fontScale="90000"/>
          </a:bodyPr>
          <a:lstStyle/>
          <a:p>
            <a:r>
              <a:rPr lang="en-US" dirty="0"/>
              <a:t>Using Software to Assist in Project Risk Management</a:t>
            </a:r>
          </a:p>
        </p:txBody>
      </p:sp>
      <p:sp>
        <p:nvSpPr>
          <p:cNvPr id="68613" name="Footer Placeholder 6"/>
          <p:cNvSpPr>
            <a:spLocks noGrp="1"/>
          </p:cNvSpPr>
          <p:nvPr>
            <p:ph type="ftr" sz="quarter" idx="10"/>
          </p:nvPr>
        </p:nvSpPr>
        <p:spPr bwMode="auto">
          <a:xfrm>
            <a:off x="2711624" y="6093296"/>
            <a:ext cx="1295400" cy="219075"/>
          </a:xfrm>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a:xfrm>
            <a:off x="11552041" y="6325150"/>
            <a:ext cx="479656" cy="365125"/>
          </a:xfrm>
        </p:spPr>
        <p:txBody>
          <a:bodyPr/>
          <a:lstStyle/>
          <a:p>
            <a:pPr>
              <a:defRPr/>
            </a:pPr>
            <a:fld id="{2590BD93-5AB7-4314-B9F0-93E32C9C9506}" type="slidenum">
              <a:rPr lang="en-US" smtClean="0">
                <a:solidFill>
                  <a:schemeClr val="bg1"/>
                </a:solidFill>
              </a:rPr>
              <a:pPr>
                <a:defRPr/>
              </a:pPr>
              <a:t>61</a:t>
            </a:fld>
            <a:endParaRPr lang="en-US" dirty="0">
              <a:solidFill>
                <a:schemeClr val="bg1"/>
              </a:solidFill>
            </a:endParaRPr>
          </a:p>
        </p:txBody>
      </p:sp>
    </p:spTree>
    <p:extLst>
      <p:ext uri="{BB962C8B-B14F-4D97-AF65-F5344CB8AC3E}">
        <p14:creationId xmlns:p14="http://schemas.microsoft.com/office/powerpoint/2010/main" val="41533913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idx="1"/>
          </p:nvPr>
        </p:nvSpPr>
        <p:spPr>
          <a:xfrm>
            <a:off x="479376" y="1916832"/>
            <a:ext cx="11521280" cy="3277344"/>
          </a:xfrm>
        </p:spPr>
        <p:txBody>
          <a:bodyPr/>
          <a:lstStyle/>
          <a:p>
            <a:r>
              <a:rPr lang="en-US" dirty="0"/>
              <a:t>Unlike crisis management, good project risk management often goes unnoticed</a:t>
            </a:r>
          </a:p>
          <a:p>
            <a:r>
              <a:rPr lang="en-US" dirty="0"/>
              <a:t>Well-run projects appear to be almost effortless, but a lot of work goes into running a project well</a:t>
            </a:r>
          </a:p>
          <a:p>
            <a:r>
              <a:rPr lang="en-US" dirty="0"/>
              <a:t>Project managers should strive to make their jobs look easy to reflect the results of well-run projects</a:t>
            </a:r>
          </a:p>
        </p:txBody>
      </p:sp>
      <p:sp>
        <p:nvSpPr>
          <p:cNvPr id="69634" name="Rectangle 2"/>
          <p:cNvSpPr>
            <a:spLocks noGrp="1" noChangeArrowheads="1"/>
          </p:cNvSpPr>
          <p:nvPr>
            <p:ph type="title"/>
          </p:nvPr>
        </p:nvSpPr>
        <p:spPr/>
        <p:txBody>
          <a:bodyPr>
            <a:normAutofit/>
          </a:bodyPr>
          <a:lstStyle/>
          <a:p>
            <a:r>
              <a:rPr lang="en-US" dirty="0"/>
              <a:t>Results of Good Project Risk Management</a:t>
            </a:r>
          </a:p>
        </p:txBody>
      </p:sp>
      <p:sp>
        <p:nvSpPr>
          <p:cNvPr id="69637" name="Footer Placeholder 6"/>
          <p:cNvSpPr>
            <a:spLocks noGrp="1"/>
          </p:cNvSpPr>
          <p:nvPr>
            <p:ph type="ftr" sz="quarter" idx="10"/>
          </p:nvPr>
        </p:nvSpPr>
        <p:spPr bwMode="auto">
          <a:xfrm>
            <a:off x="2567608" y="6165304"/>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582400" y="6367341"/>
            <a:ext cx="479656" cy="365125"/>
          </a:xfrm>
        </p:spPr>
        <p:txBody>
          <a:bodyPr/>
          <a:lstStyle/>
          <a:p>
            <a:pPr>
              <a:defRPr/>
            </a:pPr>
            <a:fld id="{C022DA2C-E156-4E5C-B119-0689D3C0A598}" type="slidenum">
              <a:rPr lang="en-US" smtClean="0">
                <a:solidFill>
                  <a:schemeClr val="bg1"/>
                </a:solidFill>
              </a:rPr>
              <a:pPr>
                <a:defRPr/>
              </a:pPr>
              <a:t>62</a:t>
            </a:fld>
            <a:endParaRPr lang="en-US" dirty="0">
              <a:solidFill>
                <a:schemeClr val="bg1"/>
              </a:solidFill>
            </a:endParaRPr>
          </a:p>
        </p:txBody>
      </p:sp>
    </p:spTree>
    <p:extLst>
      <p:ext uri="{BB962C8B-B14F-4D97-AF65-F5344CB8AC3E}">
        <p14:creationId xmlns:p14="http://schemas.microsoft.com/office/powerpoint/2010/main" val="7473117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idx="1"/>
          </p:nvPr>
        </p:nvSpPr>
        <p:spPr/>
        <p:txBody>
          <a:bodyPr/>
          <a:lstStyle/>
          <a:p>
            <a:pPr>
              <a:lnSpc>
                <a:spcPct val="90000"/>
              </a:lnSpc>
            </a:pPr>
            <a:r>
              <a:rPr lang="en-US" sz="2400" dirty="0"/>
              <a:t>Project risk management is the art and science of identifying, analyzing, and responding to risk throughout the life of a project and in the best interests of meeting project objectives</a:t>
            </a:r>
          </a:p>
          <a:p>
            <a:pPr>
              <a:lnSpc>
                <a:spcPct val="90000"/>
              </a:lnSpc>
            </a:pPr>
            <a:r>
              <a:rPr lang="en-US" sz="2400" dirty="0"/>
              <a:t>Main processes include:</a:t>
            </a:r>
          </a:p>
          <a:p>
            <a:pPr lvl="1">
              <a:lnSpc>
                <a:spcPct val="90000"/>
              </a:lnSpc>
            </a:pPr>
            <a:r>
              <a:rPr lang="en-US" sz="2400" dirty="0"/>
              <a:t>Plan risk management</a:t>
            </a:r>
          </a:p>
          <a:p>
            <a:pPr lvl="1">
              <a:lnSpc>
                <a:spcPct val="90000"/>
              </a:lnSpc>
            </a:pPr>
            <a:r>
              <a:rPr lang="en-US" sz="2400" dirty="0"/>
              <a:t>Identify risks</a:t>
            </a:r>
          </a:p>
          <a:p>
            <a:pPr lvl="1">
              <a:lnSpc>
                <a:spcPct val="90000"/>
              </a:lnSpc>
            </a:pPr>
            <a:r>
              <a:rPr lang="en-US" sz="2400" dirty="0"/>
              <a:t>Perform qualitative risk analysis</a:t>
            </a:r>
          </a:p>
          <a:p>
            <a:pPr lvl="1">
              <a:lnSpc>
                <a:spcPct val="90000"/>
              </a:lnSpc>
            </a:pPr>
            <a:r>
              <a:rPr lang="en-US" sz="2400" dirty="0"/>
              <a:t>Perform quantitative risk analysis</a:t>
            </a:r>
          </a:p>
          <a:p>
            <a:pPr lvl="1">
              <a:lnSpc>
                <a:spcPct val="90000"/>
              </a:lnSpc>
            </a:pPr>
            <a:r>
              <a:rPr lang="en-US" sz="2400" dirty="0"/>
              <a:t>Plan risk responses</a:t>
            </a:r>
          </a:p>
          <a:p>
            <a:pPr lvl="1">
              <a:lnSpc>
                <a:spcPct val="90000"/>
              </a:lnSpc>
            </a:pPr>
            <a:r>
              <a:rPr lang="en-US" sz="2400" dirty="0"/>
              <a:t>Control risks</a:t>
            </a:r>
          </a:p>
          <a:p>
            <a:pPr lvl="1">
              <a:lnSpc>
                <a:spcPct val="80000"/>
              </a:lnSpc>
            </a:pPr>
            <a:endParaRPr lang="en-US" dirty="0"/>
          </a:p>
        </p:txBody>
      </p:sp>
      <p:sp>
        <p:nvSpPr>
          <p:cNvPr id="70658" name="Rectangle 2"/>
          <p:cNvSpPr>
            <a:spLocks noGrp="1" noChangeArrowheads="1"/>
          </p:cNvSpPr>
          <p:nvPr>
            <p:ph type="title"/>
          </p:nvPr>
        </p:nvSpPr>
        <p:spPr>
          <a:xfrm>
            <a:off x="1905000" y="274638"/>
            <a:ext cx="8305800" cy="944562"/>
          </a:xfrm>
        </p:spPr>
        <p:txBody>
          <a:bodyPr/>
          <a:lstStyle/>
          <a:p>
            <a:r>
              <a:rPr lang="en-US" dirty="0"/>
              <a:t>Chapter Summary</a:t>
            </a:r>
          </a:p>
        </p:txBody>
      </p:sp>
      <p:sp>
        <p:nvSpPr>
          <p:cNvPr id="70661" name="Footer Placeholder 6"/>
          <p:cNvSpPr>
            <a:spLocks noGrp="1"/>
          </p:cNvSpPr>
          <p:nvPr>
            <p:ph type="ftr" sz="quarter" idx="10"/>
          </p:nvPr>
        </p:nvSpPr>
        <p:spPr bwMode="auto">
          <a:xfrm>
            <a:off x="2783632" y="6150273"/>
            <a:ext cx="1295400" cy="219075"/>
          </a:xfrm>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a:xfrm>
            <a:off x="11604171" y="6381416"/>
            <a:ext cx="479656" cy="365125"/>
          </a:xfrm>
        </p:spPr>
        <p:txBody>
          <a:bodyPr/>
          <a:lstStyle/>
          <a:p>
            <a:pPr>
              <a:defRPr/>
            </a:pPr>
            <a:fld id="{2141E065-B20F-4D43-B684-C7ED378BA178}" type="slidenum">
              <a:rPr lang="en-US" smtClean="0">
                <a:solidFill>
                  <a:schemeClr val="bg1"/>
                </a:solidFill>
              </a:rPr>
              <a:pPr>
                <a:defRPr/>
              </a:pPr>
              <a:t>63</a:t>
            </a:fld>
            <a:endParaRPr lang="en-US" dirty="0">
              <a:solidFill>
                <a:schemeClr val="bg1"/>
              </a:solidFill>
            </a:endParaRPr>
          </a:p>
        </p:txBody>
      </p:sp>
    </p:spTree>
    <p:extLst>
      <p:ext uri="{BB962C8B-B14F-4D97-AF65-F5344CB8AC3E}">
        <p14:creationId xmlns:p14="http://schemas.microsoft.com/office/powerpoint/2010/main" val="17561866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2567</TotalTime>
  <Words>3349</Words>
  <Application>Microsoft Office PowerPoint</Application>
  <PresentationFormat>Widescreen</PresentationFormat>
  <Paragraphs>406</Paragraphs>
  <Slides>63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2</vt:i4>
      </vt:variant>
      <vt:variant>
        <vt:lpstr>Slide Titles</vt:lpstr>
      </vt:variant>
      <vt:variant>
        <vt:i4>63</vt:i4>
      </vt:variant>
    </vt:vector>
  </HeadingPairs>
  <TitlesOfParts>
    <vt:vector size="70" baseType="lpstr">
      <vt:lpstr>Arial</vt:lpstr>
      <vt:lpstr>Myriad Pro</vt:lpstr>
      <vt:lpstr>Verdana</vt:lpstr>
      <vt:lpstr>Wingdings</vt:lpstr>
      <vt:lpstr>20140311PresentationUWTSDTemplate</vt:lpstr>
      <vt:lpstr>Document</vt:lpstr>
      <vt:lpstr>Visio</vt:lpstr>
      <vt:lpstr>BMSW5104</vt:lpstr>
      <vt:lpstr>Learning Objectives</vt:lpstr>
      <vt:lpstr>Learning Objectives (cont’d)</vt:lpstr>
      <vt:lpstr>The Importance of Project Risk Management</vt:lpstr>
      <vt:lpstr>Benefits from Software Risk Management Practices*</vt:lpstr>
      <vt:lpstr>Global Issues</vt:lpstr>
      <vt:lpstr>Negative Risk</vt:lpstr>
      <vt:lpstr>Risk Can Be Positive</vt:lpstr>
      <vt:lpstr>Best Practice</vt:lpstr>
      <vt:lpstr>Risk Utility</vt:lpstr>
      <vt:lpstr>Risk Utility Function and Risk Preference</vt:lpstr>
      <vt:lpstr>Project Risk Management Processes</vt:lpstr>
      <vt:lpstr>Project Risk Management Processes (cont’d)</vt:lpstr>
      <vt:lpstr>Project Risk Management Summary</vt:lpstr>
      <vt:lpstr>Planning Risk Management</vt:lpstr>
      <vt:lpstr>Topics Addressed in a Risk Management Plan</vt:lpstr>
      <vt:lpstr>Contingency and Fallback Plans, Contingency Reserves</vt:lpstr>
      <vt:lpstr>Common Sources of Risk in Information Technology Projects</vt:lpstr>
      <vt:lpstr>IT Success Potential Scoring Sheet</vt:lpstr>
      <vt:lpstr>Broad Categories of Risk</vt:lpstr>
      <vt:lpstr>What Went Wrong?</vt:lpstr>
      <vt:lpstr>Risk Breakdown Structure</vt:lpstr>
      <vt:lpstr>Sample Risk Breakdown Structure</vt:lpstr>
      <vt:lpstr>Potential Negative Risk Conditions Associated With Each Knowledge Area</vt:lpstr>
      <vt:lpstr>Identifying Risks</vt:lpstr>
      <vt:lpstr>Brainstorming</vt:lpstr>
      <vt:lpstr>Brainstorming</vt:lpstr>
      <vt:lpstr>Delphi Technique</vt:lpstr>
      <vt:lpstr>Delphi Technique</vt:lpstr>
      <vt:lpstr>Interviewing</vt:lpstr>
      <vt:lpstr>SWOT Analysis</vt:lpstr>
      <vt:lpstr>Risk Identification</vt:lpstr>
      <vt:lpstr>Risk Identification</vt:lpstr>
      <vt:lpstr>Risk Identification</vt:lpstr>
      <vt:lpstr>Risk Register</vt:lpstr>
      <vt:lpstr>Risk Register Contents</vt:lpstr>
      <vt:lpstr>Risk Register Contents (cont’d)</vt:lpstr>
      <vt:lpstr>Sample Risk Register</vt:lpstr>
      <vt:lpstr>Performing Qualitative Risk Analysis</vt:lpstr>
      <vt:lpstr>Probability/Impact Matrix</vt:lpstr>
      <vt:lpstr>Sample Probability/Impact Matrix</vt:lpstr>
      <vt:lpstr>Chart Showing High-, Medium-, and Low-Risk Technologies</vt:lpstr>
      <vt:lpstr>Top Ten Risk Item Tracking</vt:lpstr>
      <vt:lpstr>Example of Top Ten Risk Item Tracking</vt:lpstr>
      <vt:lpstr>Watch List</vt:lpstr>
      <vt:lpstr>Media Snapshot</vt:lpstr>
      <vt:lpstr>Performing Quantitative Risk Analysis</vt:lpstr>
      <vt:lpstr>Decision Trees and Expected Monetary Value (EMV)</vt:lpstr>
      <vt:lpstr>Expected Monetary Value (EMV) Example</vt:lpstr>
      <vt:lpstr>Simulation</vt:lpstr>
      <vt:lpstr>Steps of a Monte Carlo Analysis</vt:lpstr>
      <vt:lpstr>Sample Monte Carlo Simulation Results for Project Schedule</vt:lpstr>
      <vt:lpstr>What Went Right?</vt:lpstr>
      <vt:lpstr>Sensitivity Analysis</vt:lpstr>
      <vt:lpstr>Sample Sensitivity Analysis for Determining Break-Even Point</vt:lpstr>
      <vt:lpstr>Planning Risk Responses</vt:lpstr>
      <vt:lpstr>General Risk Mitigation Strategies for Technical, Cost, and Schedule Risks</vt:lpstr>
      <vt:lpstr>Response Strategies for Positive Risks</vt:lpstr>
      <vt:lpstr>Residual and Secondary Risks</vt:lpstr>
      <vt:lpstr>Controlling Risks</vt:lpstr>
      <vt:lpstr>Using Software to Assist in Project Risk Management</vt:lpstr>
      <vt:lpstr>Results of Good Project Risk Management</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Paul</cp:lastModifiedBy>
  <cp:revision>93</cp:revision>
  <cp:lastPrinted>2019-07-18T09:40:53Z</cp:lastPrinted>
  <dcterms:created xsi:type="dcterms:W3CDTF">2002-10-07T19:43:58Z</dcterms:created>
  <dcterms:modified xsi:type="dcterms:W3CDTF">2020-08-14T00:14:28Z</dcterms:modified>
</cp:coreProperties>
</file>