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6" r:id="rId3"/>
    <p:sldId id="257" r:id="rId4"/>
    <p:sldId id="267" r:id="rId5"/>
    <p:sldId id="260" r:id="rId6"/>
    <p:sldId id="262" r:id="rId7"/>
    <p:sldId id="264" r:id="rId8"/>
    <p:sldId id="263" r:id="rId9"/>
    <p:sldId id="268" r:id="rId10"/>
    <p:sldId id="265" r:id="rId11"/>
    <p:sldId id="266" r:id="rId12"/>
    <p:sldId id="269" r:id="rId13"/>
    <p:sldId id="270"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66" d="100"/>
          <a:sy n="66" d="100"/>
        </p:scale>
        <p:origin x="900"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9E14FA-6A22-412B-911D-F83298C600AE}" type="doc">
      <dgm:prSet loTypeId="urn:microsoft.com/office/officeart/2005/8/layout/hierarchy1" loCatId="hierarchy" qsTypeId="urn:microsoft.com/office/officeart/2005/8/quickstyle/simple5" qsCatId="simple" csTypeId="urn:microsoft.com/office/officeart/2005/8/colors/accent1_2" csCatId="accent1" phldr="1"/>
      <dgm:spPr/>
      <dgm:t>
        <a:bodyPr/>
        <a:lstStyle/>
        <a:p>
          <a:endParaRPr lang="en-US"/>
        </a:p>
      </dgm:t>
    </dgm:pt>
    <dgm:pt modelId="{E2ADD2AA-4C69-46C3-9B31-54EC72FDAB4F}">
      <dgm:prSet/>
      <dgm:spPr/>
      <dgm:t>
        <a:bodyPr/>
        <a:lstStyle/>
        <a:p>
          <a:r>
            <a:rPr lang="en-GB" dirty="0"/>
            <a:t>People believe that Karl Marx theory of the rich will get richer, and the poor will get poorer has come to reality in the 21</a:t>
          </a:r>
          <a:r>
            <a:rPr lang="en-GB" baseline="30000" dirty="0"/>
            <a:t>st</a:t>
          </a:r>
          <a:r>
            <a:rPr lang="en-GB" dirty="0"/>
            <a:t> century. He states that capitalists could only become richer by lowering wages, thereby reducing the living standards of workers which then they would have no choice but to revolt.                           </a:t>
          </a:r>
          <a:endParaRPr lang="en-US" dirty="0"/>
        </a:p>
      </dgm:t>
    </dgm:pt>
    <dgm:pt modelId="{4EBA08D4-270F-4017-A1E3-AEFDB1CB11B8}" type="parTrans" cxnId="{95A5FC72-95CB-4634-B6C9-A44FEEA51789}">
      <dgm:prSet/>
      <dgm:spPr/>
      <dgm:t>
        <a:bodyPr/>
        <a:lstStyle/>
        <a:p>
          <a:endParaRPr lang="en-US"/>
        </a:p>
      </dgm:t>
    </dgm:pt>
    <dgm:pt modelId="{8C385DF1-C19D-4E4E-A3B5-1E0E76F3161A}" type="sibTrans" cxnId="{95A5FC72-95CB-4634-B6C9-A44FEEA51789}">
      <dgm:prSet/>
      <dgm:spPr/>
      <dgm:t>
        <a:bodyPr/>
        <a:lstStyle/>
        <a:p>
          <a:endParaRPr lang="en-US"/>
        </a:p>
      </dgm:t>
    </dgm:pt>
    <dgm:pt modelId="{E9C5F3EE-ED9C-4E33-8CE6-2BA10DBF11AA}">
      <dgm:prSet/>
      <dgm:spPr/>
      <dgm:t>
        <a:bodyPr/>
        <a:lstStyle/>
        <a:p>
          <a:r>
            <a:rPr lang="en-GB" dirty="0"/>
            <a:t>A blogger named Christopher Snowdon 2015, agreed and disagreed with some of Marx’s theories. But he stated that the part were he says the rich will become richer and the poor will become poor is true as there is more poverty in the 21</a:t>
          </a:r>
          <a:r>
            <a:rPr lang="en-GB" baseline="30000" dirty="0"/>
            <a:t>st</a:t>
          </a:r>
          <a:r>
            <a:rPr lang="en-GB" dirty="0"/>
            <a:t> century than there was 30-40 years ago. He also quotes that the poor are poorer than the Victorian counterparts.</a:t>
          </a:r>
          <a:endParaRPr lang="en-US" dirty="0"/>
        </a:p>
      </dgm:t>
    </dgm:pt>
    <dgm:pt modelId="{79A1FEFD-D173-4E0A-BCA6-0B74A9727D96}" type="parTrans" cxnId="{1F6DA6DC-65E1-49EE-BB99-6DD032B8D6A5}">
      <dgm:prSet/>
      <dgm:spPr/>
      <dgm:t>
        <a:bodyPr/>
        <a:lstStyle/>
        <a:p>
          <a:endParaRPr lang="en-US"/>
        </a:p>
      </dgm:t>
    </dgm:pt>
    <dgm:pt modelId="{DC9FBB01-E347-4647-B1C7-80AA82CDD0A6}" type="sibTrans" cxnId="{1F6DA6DC-65E1-49EE-BB99-6DD032B8D6A5}">
      <dgm:prSet/>
      <dgm:spPr/>
      <dgm:t>
        <a:bodyPr/>
        <a:lstStyle/>
        <a:p>
          <a:endParaRPr lang="en-US"/>
        </a:p>
      </dgm:t>
    </dgm:pt>
    <dgm:pt modelId="{0196D61B-67D7-4A04-86CB-C6E22B93F99D}" type="pres">
      <dgm:prSet presAssocID="{149E14FA-6A22-412B-911D-F83298C600AE}" presName="hierChild1" presStyleCnt="0">
        <dgm:presLayoutVars>
          <dgm:chPref val="1"/>
          <dgm:dir/>
          <dgm:animOne val="branch"/>
          <dgm:animLvl val="lvl"/>
          <dgm:resizeHandles/>
        </dgm:presLayoutVars>
      </dgm:prSet>
      <dgm:spPr/>
    </dgm:pt>
    <dgm:pt modelId="{59A43C37-1905-4196-8A55-7CA9BCD23722}" type="pres">
      <dgm:prSet presAssocID="{E2ADD2AA-4C69-46C3-9B31-54EC72FDAB4F}" presName="hierRoot1" presStyleCnt="0"/>
      <dgm:spPr/>
    </dgm:pt>
    <dgm:pt modelId="{23B47634-4AF8-434F-BF42-0E254640E308}" type="pres">
      <dgm:prSet presAssocID="{E2ADD2AA-4C69-46C3-9B31-54EC72FDAB4F}" presName="composite" presStyleCnt="0"/>
      <dgm:spPr/>
    </dgm:pt>
    <dgm:pt modelId="{F8DB841F-BC19-4F07-9D96-662096D04F3B}" type="pres">
      <dgm:prSet presAssocID="{E2ADD2AA-4C69-46C3-9B31-54EC72FDAB4F}" presName="background" presStyleLbl="node0" presStyleIdx="0" presStyleCnt="2"/>
      <dgm:spPr/>
    </dgm:pt>
    <dgm:pt modelId="{7B56464B-2084-4B0E-8E8F-3F5C9F3B1015}" type="pres">
      <dgm:prSet presAssocID="{E2ADD2AA-4C69-46C3-9B31-54EC72FDAB4F}" presName="text" presStyleLbl="fgAcc0" presStyleIdx="0" presStyleCnt="2">
        <dgm:presLayoutVars>
          <dgm:chPref val="3"/>
        </dgm:presLayoutVars>
      </dgm:prSet>
      <dgm:spPr/>
    </dgm:pt>
    <dgm:pt modelId="{44DBDBE0-7CFF-474C-BA10-B5D3A9E8E372}" type="pres">
      <dgm:prSet presAssocID="{E2ADD2AA-4C69-46C3-9B31-54EC72FDAB4F}" presName="hierChild2" presStyleCnt="0"/>
      <dgm:spPr/>
    </dgm:pt>
    <dgm:pt modelId="{057A4578-628A-4E83-9473-B539E261E8DE}" type="pres">
      <dgm:prSet presAssocID="{E9C5F3EE-ED9C-4E33-8CE6-2BA10DBF11AA}" presName="hierRoot1" presStyleCnt="0"/>
      <dgm:spPr/>
    </dgm:pt>
    <dgm:pt modelId="{D46AFCB2-773B-4E95-8C8C-B89976DF3FE9}" type="pres">
      <dgm:prSet presAssocID="{E9C5F3EE-ED9C-4E33-8CE6-2BA10DBF11AA}" presName="composite" presStyleCnt="0"/>
      <dgm:spPr/>
    </dgm:pt>
    <dgm:pt modelId="{51869CC1-45C8-46F4-BF45-EF8070F6D025}" type="pres">
      <dgm:prSet presAssocID="{E9C5F3EE-ED9C-4E33-8CE6-2BA10DBF11AA}" presName="background" presStyleLbl="node0" presStyleIdx="1" presStyleCnt="2"/>
      <dgm:spPr/>
    </dgm:pt>
    <dgm:pt modelId="{7A244624-17EA-41D5-9928-066A78E61CF1}" type="pres">
      <dgm:prSet presAssocID="{E9C5F3EE-ED9C-4E33-8CE6-2BA10DBF11AA}" presName="text" presStyleLbl="fgAcc0" presStyleIdx="1" presStyleCnt="2">
        <dgm:presLayoutVars>
          <dgm:chPref val="3"/>
        </dgm:presLayoutVars>
      </dgm:prSet>
      <dgm:spPr/>
    </dgm:pt>
    <dgm:pt modelId="{2D4822DB-8D60-4266-8470-9CD262E4C44C}" type="pres">
      <dgm:prSet presAssocID="{E9C5F3EE-ED9C-4E33-8CE6-2BA10DBF11AA}" presName="hierChild2" presStyleCnt="0"/>
      <dgm:spPr/>
    </dgm:pt>
  </dgm:ptLst>
  <dgm:cxnLst>
    <dgm:cxn modelId="{DABC9409-4CFC-47ED-B8D5-BCB09A5D3551}" type="presOf" srcId="{E9C5F3EE-ED9C-4E33-8CE6-2BA10DBF11AA}" destId="{7A244624-17EA-41D5-9928-066A78E61CF1}" srcOrd="0" destOrd="0" presId="urn:microsoft.com/office/officeart/2005/8/layout/hierarchy1"/>
    <dgm:cxn modelId="{95A5FC72-95CB-4634-B6C9-A44FEEA51789}" srcId="{149E14FA-6A22-412B-911D-F83298C600AE}" destId="{E2ADD2AA-4C69-46C3-9B31-54EC72FDAB4F}" srcOrd="0" destOrd="0" parTransId="{4EBA08D4-270F-4017-A1E3-AEFDB1CB11B8}" sibTransId="{8C385DF1-C19D-4E4E-A3B5-1E0E76F3161A}"/>
    <dgm:cxn modelId="{86A13AB6-7DB7-45A4-8CBD-65889D0AD60E}" type="presOf" srcId="{E2ADD2AA-4C69-46C3-9B31-54EC72FDAB4F}" destId="{7B56464B-2084-4B0E-8E8F-3F5C9F3B1015}" srcOrd="0" destOrd="0" presId="urn:microsoft.com/office/officeart/2005/8/layout/hierarchy1"/>
    <dgm:cxn modelId="{C256BEC1-C835-4AFB-B08A-E77F73CF87C9}" type="presOf" srcId="{149E14FA-6A22-412B-911D-F83298C600AE}" destId="{0196D61B-67D7-4A04-86CB-C6E22B93F99D}" srcOrd="0" destOrd="0" presId="urn:microsoft.com/office/officeart/2005/8/layout/hierarchy1"/>
    <dgm:cxn modelId="{1F6DA6DC-65E1-49EE-BB99-6DD032B8D6A5}" srcId="{149E14FA-6A22-412B-911D-F83298C600AE}" destId="{E9C5F3EE-ED9C-4E33-8CE6-2BA10DBF11AA}" srcOrd="1" destOrd="0" parTransId="{79A1FEFD-D173-4E0A-BCA6-0B74A9727D96}" sibTransId="{DC9FBB01-E347-4647-B1C7-80AA82CDD0A6}"/>
    <dgm:cxn modelId="{4F083F54-B30D-49AB-9E53-9478B1D2C5C4}" type="presParOf" srcId="{0196D61B-67D7-4A04-86CB-C6E22B93F99D}" destId="{59A43C37-1905-4196-8A55-7CA9BCD23722}" srcOrd="0" destOrd="0" presId="urn:microsoft.com/office/officeart/2005/8/layout/hierarchy1"/>
    <dgm:cxn modelId="{0EAA4062-67F7-4E82-8A4C-22270789E26C}" type="presParOf" srcId="{59A43C37-1905-4196-8A55-7CA9BCD23722}" destId="{23B47634-4AF8-434F-BF42-0E254640E308}" srcOrd="0" destOrd="0" presId="urn:microsoft.com/office/officeart/2005/8/layout/hierarchy1"/>
    <dgm:cxn modelId="{929BD9C6-B0BC-40A3-A4C9-925ADBFF1D4C}" type="presParOf" srcId="{23B47634-4AF8-434F-BF42-0E254640E308}" destId="{F8DB841F-BC19-4F07-9D96-662096D04F3B}" srcOrd="0" destOrd="0" presId="urn:microsoft.com/office/officeart/2005/8/layout/hierarchy1"/>
    <dgm:cxn modelId="{0DAA621F-9DBA-4F5A-9EB4-D4B9888DD4A4}" type="presParOf" srcId="{23B47634-4AF8-434F-BF42-0E254640E308}" destId="{7B56464B-2084-4B0E-8E8F-3F5C9F3B1015}" srcOrd="1" destOrd="0" presId="urn:microsoft.com/office/officeart/2005/8/layout/hierarchy1"/>
    <dgm:cxn modelId="{2AF9A6C3-581E-4C5A-B820-905774B74350}" type="presParOf" srcId="{59A43C37-1905-4196-8A55-7CA9BCD23722}" destId="{44DBDBE0-7CFF-474C-BA10-B5D3A9E8E372}" srcOrd="1" destOrd="0" presId="urn:microsoft.com/office/officeart/2005/8/layout/hierarchy1"/>
    <dgm:cxn modelId="{E468D434-BD94-4CB1-B5BC-7C7BB39AB831}" type="presParOf" srcId="{0196D61B-67D7-4A04-86CB-C6E22B93F99D}" destId="{057A4578-628A-4E83-9473-B539E261E8DE}" srcOrd="1" destOrd="0" presId="urn:microsoft.com/office/officeart/2005/8/layout/hierarchy1"/>
    <dgm:cxn modelId="{05E9DF17-85FD-4959-9405-0514BBC339D3}" type="presParOf" srcId="{057A4578-628A-4E83-9473-B539E261E8DE}" destId="{D46AFCB2-773B-4E95-8C8C-B89976DF3FE9}" srcOrd="0" destOrd="0" presId="urn:microsoft.com/office/officeart/2005/8/layout/hierarchy1"/>
    <dgm:cxn modelId="{498B9D09-D319-4EAB-8A0E-515E3A653C96}" type="presParOf" srcId="{D46AFCB2-773B-4E95-8C8C-B89976DF3FE9}" destId="{51869CC1-45C8-46F4-BF45-EF8070F6D025}" srcOrd="0" destOrd="0" presId="urn:microsoft.com/office/officeart/2005/8/layout/hierarchy1"/>
    <dgm:cxn modelId="{A3E2099C-C165-4BE8-9944-60111C9C4336}" type="presParOf" srcId="{D46AFCB2-773B-4E95-8C8C-B89976DF3FE9}" destId="{7A244624-17EA-41D5-9928-066A78E61CF1}" srcOrd="1" destOrd="0" presId="urn:microsoft.com/office/officeart/2005/8/layout/hierarchy1"/>
    <dgm:cxn modelId="{85A15E7D-EB7A-4443-BD93-17ACF041710A}" type="presParOf" srcId="{057A4578-628A-4E83-9473-B539E261E8DE}" destId="{2D4822DB-8D60-4266-8470-9CD262E4C44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DB841F-BC19-4F07-9D96-662096D04F3B}">
      <dsp:nvSpPr>
        <dsp:cNvPr id="0" name=""/>
        <dsp:cNvSpPr/>
      </dsp:nvSpPr>
      <dsp:spPr>
        <a:xfrm>
          <a:off x="1174" y="16146"/>
          <a:ext cx="4124157" cy="2618839"/>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7B56464B-2084-4B0E-8E8F-3F5C9F3B1015}">
      <dsp:nvSpPr>
        <dsp:cNvPr id="0" name=""/>
        <dsp:cNvSpPr/>
      </dsp:nvSpPr>
      <dsp:spPr>
        <a:xfrm>
          <a:off x="459414" y="451474"/>
          <a:ext cx="4124157" cy="2618839"/>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People believe that Karl Marx theory of the rich will get richer, and the poor will get poorer has come to reality in the 21</a:t>
          </a:r>
          <a:r>
            <a:rPr lang="en-GB" sz="1600" kern="1200" baseline="30000" dirty="0"/>
            <a:t>st</a:t>
          </a:r>
          <a:r>
            <a:rPr lang="en-GB" sz="1600" kern="1200" dirty="0"/>
            <a:t> century. He states that capitalists could only become richer by lowering wages, thereby reducing the living standards of workers which then they would have no choice but to revolt.                           </a:t>
          </a:r>
          <a:endParaRPr lang="en-US" sz="1600" kern="1200" dirty="0"/>
        </a:p>
      </dsp:txBody>
      <dsp:txXfrm>
        <a:off x="536117" y="528177"/>
        <a:ext cx="3970751" cy="2465433"/>
      </dsp:txXfrm>
    </dsp:sp>
    <dsp:sp modelId="{51869CC1-45C8-46F4-BF45-EF8070F6D025}">
      <dsp:nvSpPr>
        <dsp:cNvPr id="0" name=""/>
        <dsp:cNvSpPr/>
      </dsp:nvSpPr>
      <dsp:spPr>
        <a:xfrm>
          <a:off x="5041811" y="16146"/>
          <a:ext cx="4124157" cy="2618839"/>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7A244624-17EA-41D5-9928-066A78E61CF1}">
      <dsp:nvSpPr>
        <dsp:cNvPr id="0" name=""/>
        <dsp:cNvSpPr/>
      </dsp:nvSpPr>
      <dsp:spPr>
        <a:xfrm>
          <a:off x="5500051" y="451474"/>
          <a:ext cx="4124157" cy="2618839"/>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 blogger named Christopher Snowdon 2015, agreed and disagreed with some of Marx’s theories. But he stated that the part were he says the rich will become richer and the poor will become poor is true as there is more poverty in the 21</a:t>
          </a:r>
          <a:r>
            <a:rPr lang="en-GB" sz="1600" kern="1200" baseline="30000" dirty="0"/>
            <a:t>st</a:t>
          </a:r>
          <a:r>
            <a:rPr lang="en-GB" sz="1600" kern="1200" dirty="0"/>
            <a:t> century than there was 30-40 years ago. He also quotes that the poor are poorer than the Victorian counterparts.</a:t>
          </a:r>
          <a:endParaRPr lang="en-US" sz="1600" kern="1200" dirty="0"/>
        </a:p>
      </dsp:txBody>
      <dsp:txXfrm>
        <a:off x="5576754" y="528177"/>
        <a:ext cx="3970751" cy="246543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F58D853-776D-4ACF-9E8B-58BF35CFD127}" type="datetimeFigureOut">
              <a:rPr lang="en-GB" smtClean="0"/>
              <a:t>08/05/2018</a:t>
            </a:fld>
            <a:endParaRPr lang="en-GB"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9550E1C9-41A6-4844-9F66-974378D8904F}" type="slidenum">
              <a:rPr lang="en-GB" smtClean="0"/>
              <a:t>‹#›</a:t>
            </a:fld>
            <a:endParaRPr lang="en-GB" dirty="0"/>
          </a:p>
        </p:txBody>
      </p:sp>
    </p:spTree>
    <p:extLst>
      <p:ext uri="{BB962C8B-B14F-4D97-AF65-F5344CB8AC3E}">
        <p14:creationId xmlns:p14="http://schemas.microsoft.com/office/powerpoint/2010/main" val="4214953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58D853-776D-4ACF-9E8B-58BF35CFD127}" type="datetimeFigureOut">
              <a:rPr lang="en-GB" smtClean="0"/>
              <a:t>08/05/2018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550E1C9-41A6-4844-9F66-974378D8904F}" type="slidenum">
              <a:rPr lang="en-GB" smtClean="0"/>
              <a:t>‹#›</a:t>
            </a:fld>
            <a:endParaRPr lang="en-GB" dirty="0"/>
          </a:p>
        </p:txBody>
      </p:sp>
    </p:spTree>
    <p:extLst>
      <p:ext uri="{BB962C8B-B14F-4D97-AF65-F5344CB8AC3E}">
        <p14:creationId xmlns:p14="http://schemas.microsoft.com/office/powerpoint/2010/main" val="2271308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F58D853-776D-4ACF-9E8B-58BF35CFD127}" type="datetimeFigureOut">
              <a:rPr lang="en-GB" smtClean="0"/>
              <a:t>08/05/2018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550E1C9-41A6-4844-9F66-974378D8904F}" type="slidenum">
              <a:rPr lang="en-GB" smtClean="0"/>
              <a:t>‹#›</a:t>
            </a:fld>
            <a:endParaRPr lang="en-GB" dirty="0"/>
          </a:p>
        </p:txBody>
      </p:sp>
    </p:spTree>
    <p:extLst>
      <p:ext uri="{BB962C8B-B14F-4D97-AF65-F5344CB8AC3E}">
        <p14:creationId xmlns:p14="http://schemas.microsoft.com/office/powerpoint/2010/main" val="244852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58D853-776D-4ACF-9E8B-58BF35CFD127}" type="datetimeFigureOut">
              <a:rPr lang="en-GB" smtClean="0"/>
              <a:t>08/05/2018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550E1C9-41A6-4844-9F66-974378D8904F}" type="slidenum">
              <a:rPr lang="en-GB" smtClean="0"/>
              <a:t>‹#›</a:t>
            </a:fld>
            <a:endParaRPr lang="en-GB" dirty="0"/>
          </a:p>
        </p:txBody>
      </p:sp>
    </p:spTree>
    <p:extLst>
      <p:ext uri="{BB962C8B-B14F-4D97-AF65-F5344CB8AC3E}">
        <p14:creationId xmlns:p14="http://schemas.microsoft.com/office/powerpoint/2010/main" val="3637878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58D853-776D-4ACF-9E8B-58BF35CFD127}" type="datetimeFigureOut">
              <a:rPr lang="en-GB" smtClean="0"/>
              <a:t>08/05/2018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550E1C9-41A6-4844-9F66-974378D8904F}" type="slidenum">
              <a:rPr lang="en-GB" smtClean="0"/>
              <a:t>‹#›</a:t>
            </a:fld>
            <a:endParaRPr lang="en-GB" dirty="0"/>
          </a:p>
        </p:txBody>
      </p:sp>
    </p:spTree>
    <p:extLst>
      <p:ext uri="{BB962C8B-B14F-4D97-AF65-F5344CB8AC3E}">
        <p14:creationId xmlns:p14="http://schemas.microsoft.com/office/powerpoint/2010/main" val="32779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F58D853-776D-4ACF-9E8B-58BF35CFD127}" type="datetimeFigureOut">
              <a:rPr lang="en-GB" smtClean="0"/>
              <a:t>08/05/2018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550E1C9-41A6-4844-9F66-974378D8904F}" type="slidenum">
              <a:rPr lang="en-GB" smtClean="0"/>
              <a:t>‹#›</a:t>
            </a:fld>
            <a:endParaRPr lang="en-GB" dirty="0"/>
          </a:p>
        </p:txBody>
      </p:sp>
    </p:spTree>
    <p:extLst>
      <p:ext uri="{BB962C8B-B14F-4D97-AF65-F5344CB8AC3E}">
        <p14:creationId xmlns:p14="http://schemas.microsoft.com/office/powerpoint/2010/main" val="2956185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58D853-776D-4ACF-9E8B-58BF35CFD127}" type="datetimeFigureOut">
              <a:rPr lang="en-GB" smtClean="0"/>
              <a:t>08/05/2018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9550E1C9-41A6-4844-9F66-974378D8904F}" type="slidenum">
              <a:rPr lang="en-GB" smtClean="0"/>
              <a:t>‹#›</a:t>
            </a:fld>
            <a:endParaRPr lang="en-GB" dirty="0"/>
          </a:p>
        </p:txBody>
      </p:sp>
    </p:spTree>
    <p:extLst>
      <p:ext uri="{BB962C8B-B14F-4D97-AF65-F5344CB8AC3E}">
        <p14:creationId xmlns:p14="http://schemas.microsoft.com/office/powerpoint/2010/main" val="2016631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F58D853-776D-4ACF-9E8B-58BF35CFD127}" type="datetimeFigureOut">
              <a:rPr lang="en-GB" smtClean="0"/>
              <a:t>08/05/2018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550E1C9-41A6-4844-9F66-974378D8904F}" type="slidenum">
              <a:rPr lang="en-GB" smtClean="0"/>
              <a:t>‹#›</a:t>
            </a:fld>
            <a:endParaRPr lang="en-GB" dirty="0"/>
          </a:p>
        </p:txBody>
      </p:sp>
    </p:spTree>
    <p:extLst>
      <p:ext uri="{BB962C8B-B14F-4D97-AF65-F5344CB8AC3E}">
        <p14:creationId xmlns:p14="http://schemas.microsoft.com/office/powerpoint/2010/main" val="2767291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dirty="0"/>
              <a:t>Click icon to add picture</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F58D853-776D-4ACF-9E8B-58BF35CFD127}" type="datetimeFigureOut">
              <a:rPr lang="en-GB" smtClean="0"/>
              <a:t>08/05/2018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550E1C9-41A6-4844-9F66-974378D8904F}" type="slidenum">
              <a:rPr lang="en-GB" smtClean="0"/>
              <a:t>‹#›</a:t>
            </a:fld>
            <a:endParaRPr lang="en-GB" dirty="0"/>
          </a:p>
        </p:txBody>
      </p:sp>
    </p:spTree>
    <p:extLst>
      <p:ext uri="{BB962C8B-B14F-4D97-AF65-F5344CB8AC3E}">
        <p14:creationId xmlns:p14="http://schemas.microsoft.com/office/powerpoint/2010/main" val="192783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F58D853-776D-4ACF-9E8B-58BF35CFD127}" type="datetimeFigureOut">
              <a:rPr lang="en-GB" smtClean="0"/>
              <a:t>08/05/2018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550E1C9-41A6-4844-9F66-974378D8904F}" type="slidenum">
              <a:rPr lang="en-GB" smtClean="0"/>
              <a:t>‹#›</a:t>
            </a:fld>
            <a:endParaRPr lang="en-GB" dirty="0"/>
          </a:p>
        </p:txBody>
      </p:sp>
    </p:spTree>
    <p:extLst>
      <p:ext uri="{BB962C8B-B14F-4D97-AF65-F5344CB8AC3E}">
        <p14:creationId xmlns:p14="http://schemas.microsoft.com/office/powerpoint/2010/main" val="3728743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EF58D853-776D-4ACF-9E8B-58BF35CFD127}" type="datetimeFigureOut">
              <a:rPr lang="en-GB" smtClean="0"/>
              <a:t>08/05/2018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550E1C9-41A6-4844-9F66-974378D8904F}" type="slidenum">
              <a:rPr lang="en-GB" smtClean="0"/>
              <a:t>‹#›</a:t>
            </a:fld>
            <a:endParaRPr lang="en-GB" dirty="0"/>
          </a:p>
        </p:txBody>
      </p:sp>
    </p:spTree>
    <p:extLst>
      <p:ext uri="{BB962C8B-B14F-4D97-AF65-F5344CB8AC3E}">
        <p14:creationId xmlns:p14="http://schemas.microsoft.com/office/powerpoint/2010/main" val="12367865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EF58D853-776D-4ACF-9E8B-58BF35CFD127}" type="datetimeFigureOut">
              <a:rPr lang="en-GB" smtClean="0"/>
              <a:t>08/05/2018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550E1C9-41A6-4844-9F66-974378D8904F}" type="slidenum">
              <a:rPr lang="en-GB" smtClean="0"/>
              <a:t>‹#›</a:t>
            </a:fld>
            <a:endParaRPr lang="en-GB" dirty="0"/>
          </a:p>
        </p:txBody>
      </p:sp>
    </p:spTree>
    <p:extLst>
      <p:ext uri="{BB962C8B-B14F-4D97-AF65-F5344CB8AC3E}">
        <p14:creationId xmlns:p14="http://schemas.microsoft.com/office/powerpoint/2010/main" val="41220863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F58D853-776D-4ACF-9E8B-58BF35CFD127}" type="datetimeFigureOut">
              <a:rPr lang="en-GB" smtClean="0"/>
              <a:t>08/05/2018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550E1C9-41A6-4844-9F66-974378D8904F}" type="slidenum">
              <a:rPr lang="en-GB" smtClean="0"/>
              <a:t>‹#›</a:t>
            </a:fld>
            <a:endParaRPr lang="en-GB" dirty="0"/>
          </a:p>
        </p:txBody>
      </p:sp>
    </p:spTree>
    <p:extLst>
      <p:ext uri="{BB962C8B-B14F-4D97-AF65-F5344CB8AC3E}">
        <p14:creationId xmlns:p14="http://schemas.microsoft.com/office/powerpoint/2010/main" val="17413786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F58D853-776D-4ACF-9E8B-58BF35CFD127}" type="datetimeFigureOut">
              <a:rPr lang="en-GB" smtClean="0"/>
              <a:t>08/05/2018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550E1C9-41A6-4844-9F66-974378D8904F}" type="slidenum">
              <a:rPr lang="en-GB" smtClean="0"/>
              <a:t>‹#›</a:t>
            </a:fld>
            <a:endParaRPr lang="en-GB" dirty="0"/>
          </a:p>
        </p:txBody>
      </p:sp>
    </p:spTree>
    <p:extLst>
      <p:ext uri="{BB962C8B-B14F-4D97-AF65-F5344CB8AC3E}">
        <p14:creationId xmlns:p14="http://schemas.microsoft.com/office/powerpoint/2010/main" val="11769782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F58D853-776D-4ACF-9E8B-58BF35CFD127}" type="datetimeFigureOut">
              <a:rPr lang="en-GB" smtClean="0"/>
              <a:t>08/05/2018</a:t>
            </a:fld>
            <a:endParaRPr lang="en-GB" dirty="0"/>
          </a:p>
        </p:txBody>
      </p:sp>
      <p:sp>
        <p:nvSpPr>
          <p:cNvPr id="8" name="Footer Placeholder 7"/>
          <p:cNvSpPr>
            <a:spLocks noGrp="1"/>
          </p:cNvSpPr>
          <p:nvPr>
            <p:ph type="ftr" sz="quarter" idx="11"/>
          </p:nvPr>
        </p:nvSpPr>
        <p:spPr>
          <a:xfrm>
            <a:off x="561111" y="6391838"/>
            <a:ext cx="3644282" cy="304801"/>
          </a:xfrm>
        </p:spPr>
        <p:txBody>
          <a:bodyPr/>
          <a:lstStyle/>
          <a:p>
            <a:endParaRPr lang="en-GB" dirty="0"/>
          </a:p>
        </p:txBody>
      </p:sp>
      <p:sp>
        <p:nvSpPr>
          <p:cNvPr id="9" name="Slide Number Placeholder 8"/>
          <p:cNvSpPr>
            <a:spLocks noGrp="1"/>
          </p:cNvSpPr>
          <p:nvPr>
            <p:ph type="sldNum" sz="quarter" idx="12"/>
          </p:nvPr>
        </p:nvSpPr>
        <p:spPr/>
        <p:txBody>
          <a:bodyPr/>
          <a:lstStyle/>
          <a:p>
            <a:fld id="{9550E1C9-41A6-4844-9F66-974378D8904F}" type="slidenum">
              <a:rPr lang="en-GB" smtClean="0"/>
              <a:t>‹#›</a:t>
            </a:fld>
            <a:endParaRPr lang="en-GB" dirty="0"/>
          </a:p>
        </p:txBody>
      </p:sp>
    </p:spTree>
    <p:extLst>
      <p:ext uri="{BB962C8B-B14F-4D97-AF65-F5344CB8AC3E}">
        <p14:creationId xmlns:p14="http://schemas.microsoft.com/office/powerpoint/2010/main" val="3465459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F58D853-776D-4ACF-9E8B-58BF35CFD127}" type="datetimeFigureOut">
              <a:rPr lang="en-GB" smtClean="0"/>
              <a:t>08/05/2018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550E1C9-41A6-4844-9F66-974378D8904F}" type="slidenum">
              <a:rPr lang="en-GB" smtClean="0"/>
              <a:t>‹#›</a:t>
            </a:fld>
            <a:endParaRPr lang="en-GB" dirty="0"/>
          </a:p>
        </p:txBody>
      </p:sp>
    </p:spTree>
    <p:extLst>
      <p:ext uri="{BB962C8B-B14F-4D97-AF65-F5344CB8AC3E}">
        <p14:creationId xmlns:p14="http://schemas.microsoft.com/office/powerpoint/2010/main" val="370806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F58D853-776D-4ACF-9E8B-58BF35CFD127}" type="datetimeFigureOut">
              <a:rPr lang="en-GB" smtClean="0"/>
              <a:t>08/05/2018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550E1C9-41A6-4844-9F66-974378D8904F}" type="slidenum">
              <a:rPr lang="en-GB" smtClean="0"/>
              <a:t>‹#›</a:t>
            </a:fld>
            <a:endParaRPr lang="en-GB" dirty="0"/>
          </a:p>
        </p:txBody>
      </p:sp>
    </p:spTree>
    <p:extLst>
      <p:ext uri="{BB962C8B-B14F-4D97-AF65-F5344CB8AC3E}">
        <p14:creationId xmlns:p14="http://schemas.microsoft.com/office/powerpoint/2010/main" val="921900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F58D853-776D-4ACF-9E8B-58BF35CFD127}" type="datetimeFigureOut">
              <a:rPr lang="en-GB" smtClean="0"/>
              <a:t>08/05/2018</a:t>
            </a:fld>
            <a:endParaRPr lang="en-GB"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9550E1C9-41A6-4844-9F66-974378D8904F}" type="slidenum">
              <a:rPr lang="en-GB" smtClean="0"/>
              <a:t>‹#›</a:t>
            </a:fld>
            <a:endParaRPr lang="en-GB" dirty="0"/>
          </a:p>
        </p:txBody>
      </p:sp>
    </p:spTree>
    <p:extLst>
      <p:ext uri="{BB962C8B-B14F-4D97-AF65-F5344CB8AC3E}">
        <p14:creationId xmlns:p14="http://schemas.microsoft.com/office/powerpoint/2010/main" val="16712709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wizardofmenlopark.wikispaces.com/Union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The_Snapshot_of_poor_law_of_1834.gif"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europeanleaders.wikispaces.com/Friedrich_Engel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desirabletransactions.wordpress.com/tag/capitalism/" TargetMode="Externa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iea.org.uk/blog/the-rich-get-richer-and-the-poor-get-poorer" TargetMode="External"/><Relationship Id="rId2" Type="http://schemas.openxmlformats.org/officeDocument/2006/relationships/hyperlink" Target="https://www.hawai.edu/powerkills/CIP%3eCHAP" TargetMode="External"/><Relationship Id="rId1" Type="http://schemas.openxmlformats.org/officeDocument/2006/relationships/slideLayout" Target="../slideLayouts/slideLayout2.xml"/><Relationship Id="rId4" Type="http://schemas.openxmlformats.org/officeDocument/2006/relationships/hyperlink" Target="http://www.econmicstheories.org/"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www.nationalarchive.gov.uk/education/resources" TargetMode="External"/><Relationship Id="rId2" Type="http://schemas.openxmlformats.org/officeDocument/2006/relationships/hyperlink" Target="https://www.merriam-webster.com/dictionary/Marxis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googleimages.com/" TargetMode="External"/><Relationship Id="rId2" Type="http://schemas.openxmlformats.org/officeDocument/2006/relationships/hyperlink" Target="http://www.bbc.co.uk/history/historic_figures/marx_Karl_shtml" TargetMode="External"/><Relationship Id="rId1" Type="http://schemas.openxmlformats.org/officeDocument/2006/relationships/slideLayout" Target="../slideLayouts/slideLayout2.xml"/><Relationship Id="rId5" Type="http://schemas.openxmlformats.org/officeDocument/2006/relationships/hyperlink" Target="http://www.goggleimages.com/" TargetMode="External"/><Relationship Id="rId4" Type="http://schemas.openxmlformats.org/officeDocument/2006/relationships/hyperlink" Target="http://www.bing.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EAA809E-9ED4-467B-9FEA-8650166F13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AB1B2C71-9154-4F87-876B-2C5247282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a:extLst>
                <a:ext uri="{FF2B5EF4-FFF2-40B4-BE49-F238E27FC236}">
                  <a16:creationId xmlns:a16="http://schemas.microsoft.com/office/drawing/2014/main" id="{166CB913-1233-494F-B1BC-03CED0745E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Rectangle 11">
            <a:extLst>
              <a:ext uri="{FF2B5EF4-FFF2-40B4-BE49-F238E27FC236}">
                <a16:creationId xmlns:a16="http://schemas.microsoft.com/office/drawing/2014/main" id="{899D8977-5473-482F-BDA7-24D7C5042E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4" name="Freeform: Shape 13">
            <a:extLst>
              <a:ext uri="{FF2B5EF4-FFF2-40B4-BE49-F238E27FC236}">
                <a16:creationId xmlns:a16="http://schemas.microsoft.com/office/drawing/2014/main" id="{EBA691CE-5252-44DA-9C19-EEFC50999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0013" y="4452634"/>
            <a:ext cx="11291974" cy="2405367"/>
          </a:xfrm>
          <a:custGeom>
            <a:avLst/>
            <a:gdLst>
              <a:gd name="connsiteX0" fmla="*/ 1 w 11291974"/>
              <a:gd name="connsiteY0" fmla="*/ 0 h 2405367"/>
              <a:gd name="connsiteX1" fmla="*/ 66622 w 11291974"/>
              <a:gd name="connsiteY1" fmla="*/ 12261 h 2405367"/>
              <a:gd name="connsiteX2" fmla="*/ 261968 w 11291974"/>
              <a:gd name="connsiteY2" fmla="*/ 48342 h 2405367"/>
              <a:gd name="connsiteX3" fmla="*/ 404244 w 11291974"/>
              <a:gd name="connsiteY3" fmla="*/ 73565 h 2405367"/>
              <a:gd name="connsiteX4" fmla="*/ 573619 w 11291974"/>
              <a:gd name="connsiteY4" fmla="*/ 100188 h 2405367"/>
              <a:gd name="connsiteX5" fmla="*/ 774611 w 11291974"/>
              <a:gd name="connsiteY5" fmla="*/ 132066 h 2405367"/>
              <a:gd name="connsiteX6" fmla="*/ 997058 w 11291974"/>
              <a:gd name="connsiteY6" fmla="*/ 165696 h 2405367"/>
              <a:gd name="connsiteX7" fmla="*/ 1247733 w 11291974"/>
              <a:gd name="connsiteY7" fmla="*/ 201077 h 2405367"/>
              <a:gd name="connsiteX8" fmla="*/ 1520993 w 11291974"/>
              <a:gd name="connsiteY8" fmla="*/ 238560 h 2405367"/>
              <a:gd name="connsiteX9" fmla="*/ 1817964 w 11291974"/>
              <a:gd name="connsiteY9" fmla="*/ 276043 h 2405367"/>
              <a:gd name="connsiteX10" fmla="*/ 2134132 w 11291974"/>
              <a:gd name="connsiteY10" fmla="*/ 314226 h 2405367"/>
              <a:gd name="connsiteX11" fmla="*/ 2475141 w 11291974"/>
              <a:gd name="connsiteY11" fmla="*/ 349608 h 2405367"/>
              <a:gd name="connsiteX12" fmla="*/ 2831957 w 11291974"/>
              <a:gd name="connsiteY12" fmla="*/ 383587 h 2405367"/>
              <a:gd name="connsiteX13" fmla="*/ 3209100 w 11291974"/>
              <a:gd name="connsiteY13" fmla="*/ 414415 h 2405367"/>
              <a:gd name="connsiteX14" fmla="*/ 3602051 w 11291974"/>
              <a:gd name="connsiteY14" fmla="*/ 443840 h 2405367"/>
              <a:gd name="connsiteX15" fmla="*/ 4011939 w 11291974"/>
              <a:gd name="connsiteY15" fmla="*/ 471515 h 2405367"/>
              <a:gd name="connsiteX16" fmla="*/ 4221965 w 11291974"/>
              <a:gd name="connsiteY16" fmla="*/ 481323 h 2405367"/>
              <a:gd name="connsiteX17" fmla="*/ 4436507 w 11291974"/>
              <a:gd name="connsiteY17" fmla="*/ 492183 h 2405367"/>
              <a:gd name="connsiteX18" fmla="*/ 4654437 w 11291974"/>
              <a:gd name="connsiteY18" fmla="*/ 502342 h 2405367"/>
              <a:gd name="connsiteX19" fmla="*/ 4873496 w 11291974"/>
              <a:gd name="connsiteY19" fmla="*/ 508998 h 2405367"/>
              <a:gd name="connsiteX20" fmla="*/ 5097071 w 11291974"/>
              <a:gd name="connsiteY20" fmla="*/ 514953 h 2405367"/>
              <a:gd name="connsiteX21" fmla="*/ 5322905 w 11291974"/>
              <a:gd name="connsiteY21" fmla="*/ 521259 h 2405367"/>
              <a:gd name="connsiteX22" fmla="*/ 5553255 w 11291974"/>
              <a:gd name="connsiteY22" fmla="*/ 525462 h 2405367"/>
              <a:gd name="connsiteX23" fmla="*/ 5785864 w 11291974"/>
              <a:gd name="connsiteY23" fmla="*/ 525462 h 2405367"/>
              <a:gd name="connsiteX24" fmla="*/ 6020731 w 11291974"/>
              <a:gd name="connsiteY24" fmla="*/ 527564 h 2405367"/>
              <a:gd name="connsiteX25" fmla="*/ 6257857 w 11291974"/>
              <a:gd name="connsiteY25" fmla="*/ 525462 h 2405367"/>
              <a:gd name="connsiteX26" fmla="*/ 6498370 w 11291974"/>
              <a:gd name="connsiteY26" fmla="*/ 521259 h 2405367"/>
              <a:gd name="connsiteX27" fmla="*/ 6738883 w 11291974"/>
              <a:gd name="connsiteY27" fmla="*/ 517405 h 2405367"/>
              <a:gd name="connsiteX28" fmla="*/ 6982783 w 11291974"/>
              <a:gd name="connsiteY28" fmla="*/ 508998 h 2405367"/>
              <a:gd name="connsiteX29" fmla="*/ 7228942 w 11291974"/>
              <a:gd name="connsiteY29" fmla="*/ 500240 h 2405367"/>
              <a:gd name="connsiteX30" fmla="*/ 7475101 w 11291974"/>
              <a:gd name="connsiteY30" fmla="*/ 490081 h 2405367"/>
              <a:gd name="connsiteX31" fmla="*/ 7723519 w 11291974"/>
              <a:gd name="connsiteY31" fmla="*/ 475719 h 2405367"/>
              <a:gd name="connsiteX32" fmla="*/ 7974193 w 11291974"/>
              <a:gd name="connsiteY32" fmla="*/ 458553 h 2405367"/>
              <a:gd name="connsiteX33" fmla="*/ 8225999 w 11291974"/>
              <a:gd name="connsiteY33" fmla="*/ 442089 h 2405367"/>
              <a:gd name="connsiteX34" fmla="*/ 8477803 w 11291974"/>
              <a:gd name="connsiteY34" fmla="*/ 421070 h 2405367"/>
              <a:gd name="connsiteX35" fmla="*/ 8732995 w 11291974"/>
              <a:gd name="connsiteY35" fmla="*/ 395848 h 2405367"/>
              <a:gd name="connsiteX36" fmla="*/ 8984800 w 11291974"/>
              <a:gd name="connsiteY36" fmla="*/ 370626 h 2405367"/>
              <a:gd name="connsiteX37" fmla="*/ 9241121 w 11291974"/>
              <a:gd name="connsiteY37" fmla="*/ 341550 h 2405367"/>
              <a:gd name="connsiteX38" fmla="*/ 9498572 w 11291974"/>
              <a:gd name="connsiteY38" fmla="*/ 309672 h 2405367"/>
              <a:gd name="connsiteX39" fmla="*/ 9752635 w 11291974"/>
              <a:gd name="connsiteY39" fmla="*/ 276043 h 2405367"/>
              <a:gd name="connsiteX40" fmla="*/ 10010086 w 11291974"/>
              <a:gd name="connsiteY40" fmla="*/ 236808 h 2405367"/>
              <a:gd name="connsiteX41" fmla="*/ 10266407 w 11291974"/>
              <a:gd name="connsiteY41" fmla="*/ 194771 h 2405367"/>
              <a:gd name="connsiteX42" fmla="*/ 10523858 w 11291974"/>
              <a:gd name="connsiteY42" fmla="*/ 153085 h 2405367"/>
              <a:gd name="connsiteX43" fmla="*/ 10780179 w 11291974"/>
              <a:gd name="connsiteY43" fmla="*/ 104392 h 2405367"/>
              <a:gd name="connsiteX44" fmla="*/ 11035371 w 11291974"/>
              <a:gd name="connsiteY44" fmla="*/ 54648 h 2405367"/>
              <a:gd name="connsiteX45" fmla="*/ 11291692 w 11291974"/>
              <a:gd name="connsiteY45" fmla="*/ 2452 h 2405367"/>
              <a:gd name="connsiteX46" fmla="*/ 11291692 w 11291974"/>
              <a:gd name="connsiteY46" fmla="*/ 2236410 h 2405367"/>
              <a:gd name="connsiteX47" fmla="*/ 11291974 w 11291974"/>
              <a:gd name="connsiteY47" fmla="*/ 2236410 h 2405367"/>
              <a:gd name="connsiteX48" fmla="*/ 11291974 w 11291974"/>
              <a:gd name="connsiteY48" fmla="*/ 2405367 h 2405367"/>
              <a:gd name="connsiteX49" fmla="*/ 0 w 11291974"/>
              <a:gd name="connsiteY49" fmla="*/ 2405367 h 2405367"/>
              <a:gd name="connsiteX50" fmla="*/ 0 w 11291974"/>
              <a:gd name="connsiteY50" fmla="*/ 2236410 h 2405367"/>
              <a:gd name="connsiteX51" fmla="*/ 1 w 11291974"/>
              <a:gd name="connsiteY51" fmla="*/ 2236410 h 240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1291974" h="2405367">
                <a:moveTo>
                  <a:pt x="1" y="0"/>
                </a:moveTo>
                <a:lnTo>
                  <a:pt x="66622" y="12261"/>
                </a:lnTo>
                <a:lnTo>
                  <a:pt x="261968" y="48342"/>
                </a:lnTo>
                <a:lnTo>
                  <a:pt x="404244" y="73565"/>
                </a:lnTo>
                <a:lnTo>
                  <a:pt x="573619" y="100188"/>
                </a:lnTo>
                <a:lnTo>
                  <a:pt x="774611" y="132066"/>
                </a:lnTo>
                <a:lnTo>
                  <a:pt x="997058" y="165696"/>
                </a:lnTo>
                <a:lnTo>
                  <a:pt x="1247733" y="201077"/>
                </a:lnTo>
                <a:lnTo>
                  <a:pt x="1520993" y="238560"/>
                </a:lnTo>
                <a:lnTo>
                  <a:pt x="1817964" y="276043"/>
                </a:lnTo>
                <a:lnTo>
                  <a:pt x="2134132" y="314226"/>
                </a:lnTo>
                <a:lnTo>
                  <a:pt x="2475141" y="349608"/>
                </a:lnTo>
                <a:lnTo>
                  <a:pt x="2831957" y="383587"/>
                </a:lnTo>
                <a:lnTo>
                  <a:pt x="3209100" y="414415"/>
                </a:lnTo>
                <a:lnTo>
                  <a:pt x="3602051" y="443840"/>
                </a:lnTo>
                <a:lnTo>
                  <a:pt x="4011939" y="471515"/>
                </a:lnTo>
                <a:lnTo>
                  <a:pt x="4221965" y="481323"/>
                </a:lnTo>
                <a:lnTo>
                  <a:pt x="4436507" y="492183"/>
                </a:lnTo>
                <a:lnTo>
                  <a:pt x="4654437" y="502342"/>
                </a:lnTo>
                <a:lnTo>
                  <a:pt x="4873496" y="508998"/>
                </a:lnTo>
                <a:lnTo>
                  <a:pt x="5097071" y="514953"/>
                </a:lnTo>
                <a:lnTo>
                  <a:pt x="5322905" y="521259"/>
                </a:lnTo>
                <a:lnTo>
                  <a:pt x="5553255" y="525462"/>
                </a:lnTo>
                <a:lnTo>
                  <a:pt x="5785864" y="525462"/>
                </a:lnTo>
                <a:lnTo>
                  <a:pt x="6020731" y="527564"/>
                </a:lnTo>
                <a:lnTo>
                  <a:pt x="6257857" y="525462"/>
                </a:lnTo>
                <a:lnTo>
                  <a:pt x="6498370" y="521259"/>
                </a:lnTo>
                <a:lnTo>
                  <a:pt x="6738883" y="517405"/>
                </a:lnTo>
                <a:lnTo>
                  <a:pt x="6982783" y="508998"/>
                </a:lnTo>
                <a:lnTo>
                  <a:pt x="7228942" y="500240"/>
                </a:lnTo>
                <a:lnTo>
                  <a:pt x="7475101" y="490081"/>
                </a:lnTo>
                <a:lnTo>
                  <a:pt x="7723519" y="475719"/>
                </a:lnTo>
                <a:lnTo>
                  <a:pt x="7974193" y="458553"/>
                </a:lnTo>
                <a:lnTo>
                  <a:pt x="8225999" y="442089"/>
                </a:lnTo>
                <a:lnTo>
                  <a:pt x="8477803" y="421070"/>
                </a:lnTo>
                <a:lnTo>
                  <a:pt x="8732995" y="395848"/>
                </a:lnTo>
                <a:lnTo>
                  <a:pt x="8984800" y="370626"/>
                </a:lnTo>
                <a:lnTo>
                  <a:pt x="9241121" y="341550"/>
                </a:lnTo>
                <a:lnTo>
                  <a:pt x="9498572" y="309672"/>
                </a:lnTo>
                <a:lnTo>
                  <a:pt x="9752635" y="276043"/>
                </a:lnTo>
                <a:lnTo>
                  <a:pt x="10010086" y="236808"/>
                </a:lnTo>
                <a:lnTo>
                  <a:pt x="10266407" y="194771"/>
                </a:lnTo>
                <a:lnTo>
                  <a:pt x="10523858" y="153085"/>
                </a:lnTo>
                <a:lnTo>
                  <a:pt x="10780179" y="104392"/>
                </a:lnTo>
                <a:lnTo>
                  <a:pt x="11035371" y="54648"/>
                </a:lnTo>
                <a:lnTo>
                  <a:pt x="11291692" y="2452"/>
                </a:lnTo>
                <a:lnTo>
                  <a:pt x="11291692" y="2236410"/>
                </a:lnTo>
                <a:lnTo>
                  <a:pt x="11291974" y="2236410"/>
                </a:lnTo>
                <a:lnTo>
                  <a:pt x="11291974" y="2405367"/>
                </a:lnTo>
                <a:lnTo>
                  <a:pt x="0" y="24053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418D3601-C876-47C6-B15A-B1257AAA8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76970" y="4482550"/>
            <a:ext cx="3280381" cy="269634"/>
          </a:xfrm>
          <a:custGeom>
            <a:avLst/>
            <a:gdLst>
              <a:gd name="connsiteX0" fmla="*/ 3280381 w 3280381"/>
              <a:gd name="connsiteY0" fmla="*/ 0 h 269634"/>
              <a:gd name="connsiteX1" fmla="*/ 3236487 w 3280381"/>
              <a:gd name="connsiteY1" fmla="*/ 253271 h 269634"/>
              <a:gd name="connsiteX2" fmla="*/ 3007118 w 3280381"/>
              <a:gd name="connsiteY2" fmla="*/ 259990 h 269634"/>
              <a:gd name="connsiteX3" fmla="*/ 2747180 w 3280381"/>
              <a:gd name="connsiteY3" fmla="*/ 265426 h 269634"/>
              <a:gd name="connsiteX4" fmla="*/ 2486309 w 3280381"/>
              <a:gd name="connsiteY4" fmla="*/ 269634 h 269634"/>
              <a:gd name="connsiteX5" fmla="*/ 2225520 w 3280381"/>
              <a:gd name="connsiteY5" fmla="*/ 266744 h 269634"/>
              <a:gd name="connsiteX6" fmla="*/ 1965786 w 3280381"/>
              <a:gd name="connsiteY6" fmla="*/ 264394 h 269634"/>
              <a:gd name="connsiteX7" fmla="*/ 1705416 w 3280381"/>
              <a:gd name="connsiteY7" fmla="*/ 259089 h 269634"/>
              <a:gd name="connsiteX8" fmla="*/ 1449343 w 3280381"/>
              <a:gd name="connsiteY8" fmla="*/ 248840 h 269634"/>
              <a:gd name="connsiteX9" fmla="*/ 1190229 w 3280381"/>
              <a:gd name="connsiteY9" fmla="*/ 236286 h 269634"/>
              <a:gd name="connsiteX10" fmla="*/ 932708 w 3280381"/>
              <a:gd name="connsiteY10" fmla="*/ 221165 h 269634"/>
              <a:gd name="connsiteX11" fmla="*/ 680295 w 3280381"/>
              <a:gd name="connsiteY11" fmla="*/ 203018 h 269634"/>
              <a:gd name="connsiteX12" fmla="*/ 424544 w 3280381"/>
              <a:gd name="connsiteY12" fmla="*/ 184292 h 269634"/>
              <a:gd name="connsiteX13" fmla="*/ 172849 w 3280381"/>
              <a:gd name="connsiteY13" fmla="*/ 162003 h 269634"/>
              <a:gd name="connsiteX14" fmla="*/ 1165 w 3280381"/>
              <a:gd name="connsiteY14" fmla="*/ 143682 h 269634"/>
              <a:gd name="connsiteX15" fmla="*/ 0 w 3280381"/>
              <a:gd name="connsiteY15" fmla="*/ 140892 h 269634"/>
              <a:gd name="connsiteX16" fmla="*/ 175859 w 3280381"/>
              <a:gd name="connsiteY16" fmla="*/ 149808 h 269634"/>
              <a:gd name="connsiteX17" fmla="*/ 265932 w 3280381"/>
              <a:gd name="connsiteY17" fmla="*/ 153142 h 269634"/>
              <a:gd name="connsiteX18" fmla="*/ 357986 w 3280381"/>
              <a:gd name="connsiteY18" fmla="*/ 156642 h 269634"/>
              <a:gd name="connsiteX19" fmla="*/ 451359 w 3280381"/>
              <a:gd name="connsiteY19" fmla="*/ 159976 h 269634"/>
              <a:gd name="connsiteX20" fmla="*/ 545392 w 3280381"/>
              <a:gd name="connsiteY20" fmla="*/ 162059 h 269634"/>
              <a:gd name="connsiteX21" fmla="*/ 641075 w 3280381"/>
              <a:gd name="connsiteY21" fmla="*/ 164059 h 269634"/>
              <a:gd name="connsiteX22" fmla="*/ 738407 w 3280381"/>
              <a:gd name="connsiteY22" fmla="*/ 166142 h 269634"/>
              <a:gd name="connsiteX23" fmla="*/ 837059 w 3280381"/>
              <a:gd name="connsiteY23" fmla="*/ 167559 h 269634"/>
              <a:gd name="connsiteX24" fmla="*/ 936702 w 3280381"/>
              <a:gd name="connsiteY24" fmla="*/ 167559 h 269634"/>
              <a:gd name="connsiteX25" fmla="*/ 1037664 w 3280381"/>
              <a:gd name="connsiteY25" fmla="*/ 168142 h 269634"/>
              <a:gd name="connsiteX26" fmla="*/ 1139615 w 3280381"/>
              <a:gd name="connsiteY26" fmla="*/ 167559 h 269634"/>
              <a:gd name="connsiteX27" fmla="*/ 1242557 w 3280381"/>
              <a:gd name="connsiteY27" fmla="*/ 166142 h 269634"/>
              <a:gd name="connsiteX28" fmla="*/ 1345830 w 3280381"/>
              <a:gd name="connsiteY28" fmla="*/ 164809 h 269634"/>
              <a:gd name="connsiteX29" fmla="*/ 1450419 w 3280381"/>
              <a:gd name="connsiteY29" fmla="*/ 162059 h 269634"/>
              <a:gd name="connsiteX30" fmla="*/ 1556330 w 3280381"/>
              <a:gd name="connsiteY30" fmla="*/ 159392 h 269634"/>
              <a:gd name="connsiteX31" fmla="*/ 1661581 w 3280381"/>
              <a:gd name="connsiteY31" fmla="*/ 155892 h 269634"/>
              <a:gd name="connsiteX32" fmla="*/ 1768152 w 3280381"/>
              <a:gd name="connsiteY32" fmla="*/ 151225 h 269634"/>
              <a:gd name="connsiteX33" fmla="*/ 1876043 w 3280381"/>
              <a:gd name="connsiteY33" fmla="*/ 145725 h 269634"/>
              <a:gd name="connsiteX34" fmla="*/ 1983934 w 3280381"/>
              <a:gd name="connsiteY34" fmla="*/ 140308 h 269634"/>
              <a:gd name="connsiteX35" fmla="*/ 2091823 w 3280381"/>
              <a:gd name="connsiteY35" fmla="*/ 133392 h 269634"/>
              <a:gd name="connsiteX36" fmla="*/ 2201694 w 3280381"/>
              <a:gd name="connsiteY36" fmla="*/ 125225 h 269634"/>
              <a:gd name="connsiteX37" fmla="*/ 2309585 w 3280381"/>
              <a:gd name="connsiteY37" fmla="*/ 117058 h 269634"/>
              <a:gd name="connsiteX38" fmla="*/ 2419455 w 3280381"/>
              <a:gd name="connsiteY38" fmla="*/ 107475 h 269634"/>
              <a:gd name="connsiteX39" fmla="*/ 2530315 w 3280381"/>
              <a:gd name="connsiteY39" fmla="*/ 97224 h 269634"/>
              <a:gd name="connsiteX40" fmla="*/ 2639195 w 3280381"/>
              <a:gd name="connsiteY40" fmla="*/ 86308 h 269634"/>
              <a:gd name="connsiteX41" fmla="*/ 2749396 w 3280381"/>
              <a:gd name="connsiteY41" fmla="*/ 73474 h 269634"/>
              <a:gd name="connsiteX42" fmla="*/ 2859596 w 3280381"/>
              <a:gd name="connsiteY42" fmla="*/ 59807 h 269634"/>
              <a:gd name="connsiteX43" fmla="*/ 2969796 w 3280381"/>
              <a:gd name="connsiteY43" fmla="*/ 46223 h 269634"/>
              <a:gd name="connsiteX44" fmla="*/ 3079667 w 3280381"/>
              <a:gd name="connsiteY44" fmla="*/ 30390 h 269634"/>
              <a:gd name="connsiteX45" fmla="*/ 3189537 w 3280381"/>
              <a:gd name="connsiteY45" fmla="*/ 14057 h 269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3280381" h="269634">
                <a:moveTo>
                  <a:pt x="3280381" y="0"/>
                </a:moveTo>
                <a:lnTo>
                  <a:pt x="3236487" y="253271"/>
                </a:lnTo>
                <a:lnTo>
                  <a:pt x="3007118" y="259990"/>
                </a:lnTo>
                <a:lnTo>
                  <a:pt x="2747180" y="265426"/>
                </a:lnTo>
                <a:lnTo>
                  <a:pt x="2486309" y="269634"/>
                </a:lnTo>
                <a:lnTo>
                  <a:pt x="2225520" y="266744"/>
                </a:lnTo>
                <a:lnTo>
                  <a:pt x="1965786" y="264394"/>
                </a:lnTo>
                <a:lnTo>
                  <a:pt x="1705416" y="259089"/>
                </a:lnTo>
                <a:lnTo>
                  <a:pt x="1449343" y="248840"/>
                </a:lnTo>
                <a:lnTo>
                  <a:pt x="1190229" y="236286"/>
                </a:lnTo>
                <a:lnTo>
                  <a:pt x="932708" y="221165"/>
                </a:lnTo>
                <a:lnTo>
                  <a:pt x="680295" y="203018"/>
                </a:lnTo>
                <a:lnTo>
                  <a:pt x="424544" y="184292"/>
                </a:lnTo>
                <a:lnTo>
                  <a:pt x="172849" y="162003"/>
                </a:lnTo>
                <a:lnTo>
                  <a:pt x="1165" y="143682"/>
                </a:lnTo>
                <a:lnTo>
                  <a:pt x="0" y="140892"/>
                </a:lnTo>
                <a:lnTo>
                  <a:pt x="175859" y="149808"/>
                </a:lnTo>
                <a:lnTo>
                  <a:pt x="265932" y="153142"/>
                </a:lnTo>
                <a:lnTo>
                  <a:pt x="357986" y="156642"/>
                </a:lnTo>
                <a:lnTo>
                  <a:pt x="451359" y="159976"/>
                </a:lnTo>
                <a:lnTo>
                  <a:pt x="545392" y="162059"/>
                </a:lnTo>
                <a:lnTo>
                  <a:pt x="641075" y="164059"/>
                </a:lnTo>
                <a:lnTo>
                  <a:pt x="738407" y="166142"/>
                </a:lnTo>
                <a:lnTo>
                  <a:pt x="837059" y="167559"/>
                </a:lnTo>
                <a:lnTo>
                  <a:pt x="936702" y="167559"/>
                </a:lnTo>
                <a:lnTo>
                  <a:pt x="1037664" y="168142"/>
                </a:lnTo>
                <a:lnTo>
                  <a:pt x="1139615" y="167559"/>
                </a:lnTo>
                <a:lnTo>
                  <a:pt x="1242557" y="166142"/>
                </a:lnTo>
                <a:lnTo>
                  <a:pt x="1345830" y="164809"/>
                </a:lnTo>
                <a:lnTo>
                  <a:pt x="1450419" y="162059"/>
                </a:lnTo>
                <a:lnTo>
                  <a:pt x="1556330" y="159392"/>
                </a:lnTo>
                <a:lnTo>
                  <a:pt x="1661581" y="155892"/>
                </a:lnTo>
                <a:lnTo>
                  <a:pt x="1768152" y="151225"/>
                </a:lnTo>
                <a:lnTo>
                  <a:pt x="1876043" y="145725"/>
                </a:lnTo>
                <a:lnTo>
                  <a:pt x="1983934" y="140308"/>
                </a:lnTo>
                <a:lnTo>
                  <a:pt x="2091823" y="133392"/>
                </a:lnTo>
                <a:lnTo>
                  <a:pt x="2201694" y="125225"/>
                </a:lnTo>
                <a:lnTo>
                  <a:pt x="2309585" y="117058"/>
                </a:lnTo>
                <a:lnTo>
                  <a:pt x="2419455" y="107475"/>
                </a:lnTo>
                <a:lnTo>
                  <a:pt x="2530315" y="97224"/>
                </a:lnTo>
                <a:lnTo>
                  <a:pt x="2639195" y="86308"/>
                </a:lnTo>
                <a:lnTo>
                  <a:pt x="2749396" y="73474"/>
                </a:lnTo>
                <a:lnTo>
                  <a:pt x="2859596" y="59807"/>
                </a:lnTo>
                <a:lnTo>
                  <a:pt x="2969796" y="46223"/>
                </a:lnTo>
                <a:lnTo>
                  <a:pt x="3079667" y="30390"/>
                </a:lnTo>
                <a:lnTo>
                  <a:pt x="3189537" y="14057"/>
                </a:lnTo>
                <a:close/>
              </a:path>
            </a:pathLst>
          </a:custGeom>
          <a:solidFill>
            <a:srgbClr val="FFFFFF">
              <a:alpha val="20000"/>
            </a:srgbClr>
          </a:solidFill>
          <a:ln>
            <a:noFill/>
          </a:ln>
        </p:spPr>
        <p:txBody>
          <a:bodyPr wrap="square">
            <a:noAutofit/>
          </a:bodyPr>
          <a:lstStyle/>
          <a:p>
            <a:endParaRPr lang="en-US" dirty="0"/>
          </a:p>
        </p:txBody>
      </p:sp>
      <p:sp>
        <p:nvSpPr>
          <p:cNvPr id="18" name="Rectangle 17">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8FB0437-D0CD-47DE-A2B3-702B84FB553F}"/>
              </a:ext>
            </a:extLst>
          </p:cNvPr>
          <p:cNvSpPr>
            <a:spLocks noGrp="1"/>
          </p:cNvSpPr>
          <p:nvPr>
            <p:ph type="title"/>
          </p:nvPr>
        </p:nvSpPr>
        <p:spPr>
          <a:xfrm>
            <a:off x="1683171" y="1143000"/>
            <a:ext cx="8825658" cy="3389217"/>
          </a:xfrm>
        </p:spPr>
        <p:txBody>
          <a:bodyPr vert="horz" lIns="91440" tIns="45720" rIns="91440" bIns="45720" rtlCol="0" anchor="ctr">
            <a:normAutofit/>
          </a:bodyPr>
          <a:lstStyle/>
          <a:p>
            <a:pPr algn="ctr"/>
            <a:r>
              <a:rPr lang="en-US" sz="6600" dirty="0">
                <a:solidFill>
                  <a:srgbClr val="EBEBEB"/>
                </a:solidFill>
              </a:rPr>
              <a:t>Marxism Presentation.</a:t>
            </a:r>
          </a:p>
        </p:txBody>
      </p:sp>
      <p:sp>
        <p:nvSpPr>
          <p:cNvPr id="3" name="Content Placeholder 2">
            <a:extLst>
              <a:ext uri="{FF2B5EF4-FFF2-40B4-BE49-F238E27FC236}">
                <a16:creationId xmlns:a16="http://schemas.microsoft.com/office/drawing/2014/main" id="{C6ADA6B2-9F3A-4A10-933F-2E38C279D2CD}"/>
              </a:ext>
            </a:extLst>
          </p:cNvPr>
          <p:cNvSpPr>
            <a:spLocks noGrp="1"/>
          </p:cNvSpPr>
          <p:nvPr>
            <p:ph idx="1"/>
          </p:nvPr>
        </p:nvSpPr>
        <p:spPr>
          <a:xfrm>
            <a:off x="1683171" y="5240851"/>
            <a:ext cx="8825658" cy="828932"/>
          </a:xfrm>
        </p:spPr>
        <p:txBody>
          <a:bodyPr vert="horz" lIns="91440" tIns="45720" rIns="91440" bIns="45720" rtlCol="0" anchor="t">
            <a:normAutofit/>
          </a:bodyPr>
          <a:lstStyle/>
          <a:p>
            <a:pPr marL="0" indent="0" algn="ctr">
              <a:buNone/>
            </a:pPr>
            <a:r>
              <a:rPr lang="en-US" sz="2400" cap="all" dirty="0">
                <a:solidFill>
                  <a:schemeClr val="tx2"/>
                </a:solidFill>
              </a:rPr>
              <a:t>By Gemma Pemberton</a:t>
            </a:r>
          </a:p>
        </p:txBody>
      </p:sp>
    </p:spTree>
    <p:extLst>
      <p:ext uri="{BB962C8B-B14F-4D97-AF65-F5344CB8AC3E}">
        <p14:creationId xmlns:p14="http://schemas.microsoft.com/office/powerpoint/2010/main" val="33061580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6960A4D-6E0A-4AA7-855E-B5BFAE236A5C}"/>
              </a:ext>
            </a:extLst>
          </p:cNvPr>
          <p:cNvSpPr>
            <a:spLocks noGrp="1"/>
          </p:cNvSpPr>
          <p:nvPr>
            <p:ph type="title"/>
          </p:nvPr>
        </p:nvSpPr>
        <p:spPr/>
        <p:txBody>
          <a:bodyPr/>
          <a:lstStyle/>
          <a:p>
            <a:r>
              <a:rPr lang="en-GB" dirty="0"/>
              <a:t>Introduction.</a:t>
            </a:r>
          </a:p>
        </p:txBody>
      </p:sp>
      <p:sp>
        <p:nvSpPr>
          <p:cNvPr id="5" name="Content Placeholder 4">
            <a:extLst>
              <a:ext uri="{FF2B5EF4-FFF2-40B4-BE49-F238E27FC236}">
                <a16:creationId xmlns:a16="http://schemas.microsoft.com/office/drawing/2014/main" id="{4C6D02B2-1D44-4192-9103-41875F8EC1B6}"/>
              </a:ext>
            </a:extLst>
          </p:cNvPr>
          <p:cNvSpPr>
            <a:spLocks noGrp="1"/>
          </p:cNvSpPr>
          <p:nvPr>
            <p:ph idx="1"/>
          </p:nvPr>
        </p:nvSpPr>
        <p:spPr/>
        <p:txBody>
          <a:bodyPr/>
          <a:lstStyle/>
          <a:p>
            <a:r>
              <a:rPr lang="en-GB" dirty="0"/>
              <a:t>In this presentation I will discuss the wide range of Marxism, from the wage theory, Karl Marx 1844, theory of the system of welfare. It will also include a brief overview of his conflict class, and what is the difference between Communism and Marxism.</a:t>
            </a:r>
          </a:p>
        </p:txBody>
      </p:sp>
    </p:spTree>
    <p:extLst>
      <p:ext uri="{BB962C8B-B14F-4D97-AF65-F5344CB8AC3E}">
        <p14:creationId xmlns:p14="http://schemas.microsoft.com/office/powerpoint/2010/main" val="3224376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80D65-4BA7-4B4F-BE39-CFF0DBC1FA6B}"/>
              </a:ext>
            </a:extLst>
          </p:cNvPr>
          <p:cNvSpPr>
            <a:spLocks noGrp="1"/>
          </p:cNvSpPr>
          <p:nvPr>
            <p:ph type="title"/>
          </p:nvPr>
        </p:nvSpPr>
        <p:spPr/>
        <p:txBody>
          <a:bodyPr/>
          <a:lstStyle/>
          <a:p>
            <a:r>
              <a:rPr lang="en-GB" dirty="0"/>
              <a:t> The Definition of Marxism.</a:t>
            </a:r>
          </a:p>
        </p:txBody>
      </p:sp>
      <p:sp>
        <p:nvSpPr>
          <p:cNvPr id="3" name="Content Placeholder 2">
            <a:extLst>
              <a:ext uri="{FF2B5EF4-FFF2-40B4-BE49-F238E27FC236}">
                <a16:creationId xmlns:a16="http://schemas.microsoft.com/office/drawing/2014/main" id="{B33E510E-CB3D-4423-A3E7-67635FE5D111}"/>
              </a:ext>
            </a:extLst>
          </p:cNvPr>
          <p:cNvSpPr>
            <a:spLocks noGrp="1"/>
          </p:cNvSpPr>
          <p:nvPr>
            <p:ph idx="1"/>
          </p:nvPr>
        </p:nvSpPr>
        <p:spPr/>
        <p:txBody>
          <a:bodyPr/>
          <a:lstStyle/>
          <a:p>
            <a:r>
              <a:rPr lang="en-GB" dirty="0"/>
              <a:t> </a:t>
            </a:r>
            <a:r>
              <a:rPr lang="en-GB" sz="2400" dirty="0">
                <a:latin typeface="Arial Black" panose="020B0A04020102020204" pitchFamily="34" charset="0"/>
              </a:rPr>
              <a:t>The Definition of Marxism is the political, economic, and social principles and policies advocated by Marx; The class struggle, and dictatorship in relation to classless society. </a:t>
            </a:r>
            <a:endParaRPr lang="en-GB" dirty="0"/>
          </a:p>
        </p:txBody>
      </p:sp>
    </p:spTree>
    <p:extLst>
      <p:ext uri="{BB962C8B-B14F-4D97-AF65-F5344CB8AC3E}">
        <p14:creationId xmlns:p14="http://schemas.microsoft.com/office/powerpoint/2010/main" val="3347375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061F655-345C-4AD8-85BC-913D87523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8FBA05C-D740-40CE-9A7D-9E5A715A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FDE8183D-5757-4D73-A338-62BDD88E4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5" name="Picture 4" descr="A person wearing a suit and tie&#10;&#10;Description generated with very high confidence">
            <a:extLst>
              <a:ext uri="{FF2B5EF4-FFF2-40B4-BE49-F238E27FC236}">
                <a16:creationId xmlns:a16="http://schemas.microsoft.com/office/drawing/2014/main" id="{1BF6E6B7-EF1B-4082-AF61-0ED4DBF08DB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94607" y="880376"/>
            <a:ext cx="6391533" cy="5097247"/>
          </a:xfrm>
          <a:prstGeom prst="rect">
            <a:avLst/>
          </a:prstGeom>
        </p:spPr>
      </p:pic>
      <p:sp>
        <p:nvSpPr>
          <p:cNvPr id="20" name="Rectangle 19">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A440133-D7F7-4973-96FC-699B1E7AF457}"/>
              </a:ext>
            </a:extLst>
          </p:cNvPr>
          <p:cNvSpPr>
            <a:spLocks noGrp="1"/>
          </p:cNvSpPr>
          <p:nvPr>
            <p:ph type="title"/>
          </p:nvPr>
        </p:nvSpPr>
        <p:spPr>
          <a:xfrm>
            <a:off x="1154955" y="973668"/>
            <a:ext cx="2942210" cy="1020232"/>
          </a:xfrm>
        </p:spPr>
        <p:txBody>
          <a:bodyPr>
            <a:normAutofit/>
          </a:bodyPr>
          <a:lstStyle/>
          <a:p>
            <a:pPr>
              <a:lnSpc>
                <a:spcPct val="90000"/>
              </a:lnSpc>
            </a:pPr>
            <a:r>
              <a:rPr lang="en-GB" sz="3300" dirty="0">
                <a:solidFill>
                  <a:srgbClr val="EBEBEB"/>
                </a:solidFill>
              </a:rPr>
              <a:t>Who was Karl Marx?</a:t>
            </a:r>
          </a:p>
        </p:txBody>
      </p:sp>
      <p:sp>
        <p:nvSpPr>
          <p:cNvPr id="3" name="Content Placeholder 2">
            <a:extLst>
              <a:ext uri="{FF2B5EF4-FFF2-40B4-BE49-F238E27FC236}">
                <a16:creationId xmlns:a16="http://schemas.microsoft.com/office/drawing/2014/main" id="{DFBE661A-FAAC-43EF-92CB-23D0E1A480DA}"/>
              </a:ext>
            </a:extLst>
          </p:cNvPr>
          <p:cNvSpPr>
            <a:spLocks noGrp="1"/>
          </p:cNvSpPr>
          <p:nvPr>
            <p:ph idx="1"/>
          </p:nvPr>
        </p:nvSpPr>
        <p:spPr>
          <a:xfrm>
            <a:off x="1154955" y="2120900"/>
            <a:ext cx="3133726" cy="3898900"/>
          </a:xfrm>
        </p:spPr>
        <p:txBody>
          <a:bodyPr>
            <a:normAutofit/>
          </a:bodyPr>
          <a:lstStyle/>
          <a:p>
            <a:pPr>
              <a:lnSpc>
                <a:spcPct val="90000"/>
              </a:lnSpc>
            </a:pPr>
            <a:r>
              <a:rPr lang="en-GB" sz="1500" dirty="0">
                <a:solidFill>
                  <a:srgbClr val="FFFFFF"/>
                </a:solidFill>
              </a:rPr>
              <a:t>Karl Heinrich Marx was born on the 5</a:t>
            </a:r>
            <a:r>
              <a:rPr lang="en-GB" sz="1500" baseline="30000" dirty="0">
                <a:solidFill>
                  <a:srgbClr val="FFFFFF"/>
                </a:solidFill>
              </a:rPr>
              <a:t>th</a:t>
            </a:r>
            <a:r>
              <a:rPr lang="en-GB" sz="1500" dirty="0">
                <a:solidFill>
                  <a:srgbClr val="FFFFFF"/>
                </a:solidFill>
              </a:rPr>
              <a:t> May 1818 in Germany. Marx went on to study Law in Berlin, he later went on to marry and moved to Paris were he become a communist,  and the befriended his life long collaborator Friedrich Engels. In 1849, he moved to London, where he spent the remainder of his life. For many years, his family lived in poverty but his wealthier friends family was able to support them to a increasing extent.</a:t>
            </a:r>
          </a:p>
        </p:txBody>
      </p:sp>
      <p:sp>
        <p:nvSpPr>
          <p:cNvPr id="6" name="TextBox 5">
            <a:extLst>
              <a:ext uri="{FF2B5EF4-FFF2-40B4-BE49-F238E27FC236}">
                <a16:creationId xmlns:a16="http://schemas.microsoft.com/office/drawing/2014/main" id="{C225DB2E-C37F-4546-A16A-772FD1FA8D58}"/>
              </a:ext>
            </a:extLst>
          </p:cNvPr>
          <p:cNvSpPr txBox="1"/>
          <p:nvPr/>
        </p:nvSpPr>
        <p:spPr>
          <a:xfrm>
            <a:off x="10388312" y="5777568"/>
            <a:ext cx="1197828" cy="384721"/>
          </a:xfrm>
          <a:prstGeom prst="rect">
            <a:avLst/>
          </a:prstGeom>
          <a:solidFill>
            <a:srgbClr val="000000"/>
          </a:solidFill>
        </p:spPr>
        <p:txBody>
          <a:bodyPr wrap="none" rtlCol="0">
            <a:spAutoFit/>
          </a:bodyPr>
          <a:lstStyle/>
          <a:p>
            <a:pPr algn="r">
              <a:spcAft>
                <a:spcPts val="600"/>
              </a:spcAft>
            </a:pPr>
            <a:r>
              <a:rPr lang="en-GB" sz="700" dirty="0">
                <a:solidFill>
                  <a:srgbClr val="FFFFFF"/>
                </a:solidFill>
              </a:rPr>
              <a:t>Image Google  images</a:t>
            </a:r>
          </a:p>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1174905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DD72FDFC-F497-4AA6-85C3-DDF24394D4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F2FE6764-AB8C-4A7B-90F5-27B8CDC70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3BF38357-85E9-42F6-8CF9-02C1FC596B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1"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9" name="Content Placeholder 4">
            <a:extLst>
              <a:ext uri="{FF2B5EF4-FFF2-40B4-BE49-F238E27FC236}">
                <a16:creationId xmlns:a16="http://schemas.microsoft.com/office/drawing/2014/main" id="{A9819E9F-C3EC-43EA-9BAE-18D7FD743FF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18226" y="645106"/>
            <a:ext cx="4045311" cy="5585369"/>
          </a:xfrm>
          <a:prstGeom prst="rect">
            <a:avLst/>
          </a:prstGeom>
        </p:spPr>
      </p:pic>
      <p:sp>
        <p:nvSpPr>
          <p:cNvPr id="23" name="Rectangle 22">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AB7F2B5-A5E1-417A-84B6-D3B0EDACA6E3}"/>
              </a:ext>
            </a:extLst>
          </p:cNvPr>
          <p:cNvSpPr>
            <a:spLocks noGrp="1"/>
          </p:cNvSpPr>
          <p:nvPr>
            <p:ph type="title"/>
          </p:nvPr>
        </p:nvSpPr>
        <p:spPr>
          <a:xfrm>
            <a:off x="639098" y="629265"/>
            <a:ext cx="6072776" cy="1622322"/>
          </a:xfrm>
        </p:spPr>
        <p:txBody>
          <a:bodyPr>
            <a:normAutofit/>
          </a:bodyPr>
          <a:lstStyle/>
          <a:p>
            <a:r>
              <a:rPr lang="en-GB" dirty="0">
                <a:solidFill>
                  <a:srgbClr val="EBEBEB"/>
                </a:solidFill>
              </a:rPr>
              <a:t>The Poor Law Act 1834,</a:t>
            </a:r>
          </a:p>
        </p:txBody>
      </p:sp>
      <p:sp>
        <p:nvSpPr>
          <p:cNvPr id="11" name="Content Placeholder 10">
            <a:extLst>
              <a:ext uri="{FF2B5EF4-FFF2-40B4-BE49-F238E27FC236}">
                <a16:creationId xmlns:a16="http://schemas.microsoft.com/office/drawing/2014/main" id="{98786798-AB06-47EC-9A70-521854E75D20}"/>
              </a:ext>
            </a:extLst>
          </p:cNvPr>
          <p:cNvSpPr>
            <a:spLocks noGrp="1"/>
          </p:cNvSpPr>
          <p:nvPr>
            <p:ph idx="1"/>
          </p:nvPr>
        </p:nvSpPr>
        <p:spPr>
          <a:xfrm>
            <a:off x="639098" y="2418735"/>
            <a:ext cx="6072776" cy="3811740"/>
          </a:xfrm>
        </p:spPr>
        <p:txBody>
          <a:bodyPr anchor="ctr">
            <a:normAutofit fontScale="92500" lnSpcReduction="10000"/>
          </a:bodyPr>
          <a:lstStyle/>
          <a:p>
            <a:pPr marL="0" indent="0">
              <a:buNone/>
            </a:pPr>
            <a:r>
              <a:rPr lang="en-US" sz="2400" dirty="0">
                <a:solidFill>
                  <a:srgbClr val="FFFFFF"/>
                </a:solidFill>
                <a:latin typeface="Arial Black" panose="020B0A04020102020204" pitchFamily="34" charset="0"/>
              </a:rPr>
              <a:t>In 1834, the Poor Law Act was in and passed by Parliament.</a:t>
            </a:r>
          </a:p>
          <a:p>
            <a:pPr marL="0" indent="0">
              <a:buNone/>
            </a:pPr>
            <a:r>
              <a:rPr lang="en-US" sz="2400" dirty="0">
                <a:solidFill>
                  <a:srgbClr val="FFFFFF"/>
                </a:solidFill>
                <a:latin typeface="Arial Black" panose="020B0A04020102020204" pitchFamily="34" charset="0"/>
              </a:rPr>
              <a:t>This Law was designed to reduce cost of looking after the poor as it stopped money going to the poor people except in exceptional circumstances. This means if people wanted help, they would have to work in the workhouse, this included women and men.</a:t>
            </a:r>
          </a:p>
          <a:p>
            <a:pPr marL="0" indent="0">
              <a:buNone/>
            </a:pPr>
            <a:r>
              <a:rPr lang="en-US" sz="2400" dirty="0">
                <a:solidFill>
                  <a:srgbClr val="FFFFFF"/>
                </a:solidFill>
                <a:latin typeface="Arial Black" panose="020B0A04020102020204" pitchFamily="34" charset="0"/>
              </a:rPr>
              <a:t>Image: google images.com</a:t>
            </a:r>
          </a:p>
        </p:txBody>
      </p:sp>
      <p:sp>
        <p:nvSpPr>
          <p:cNvPr id="6" name="TextBox 5">
            <a:extLst>
              <a:ext uri="{FF2B5EF4-FFF2-40B4-BE49-F238E27FC236}">
                <a16:creationId xmlns:a16="http://schemas.microsoft.com/office/drawing/2014/main" id="{0EB57BD3-FCC0-4ADE-A545-4C7A4C1932E3}"/>
              </a:ext>
            </a:extLst>
          </p:cNvPr>
          <p:cNvSpPr txBox="1"/>
          <p:nvPr/>
        </p:nvSpPr>
        <p:spPr>
          <a:xfrm>
            <a:off x="8782995" y="6030420"/>
            <a:ext cx="268054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commons.wikimedia.org/wiki/File:The_Snapshot_of_poor_law_of_1834.gif"/>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rPr>
              <a:t>CC BY-SA</a:t>
            </a:r>
            <a:endParaRPr lang="en-GB" sz="700" dirty="0">
              <a:solidFill>
                <a:srgbClr val="FFFFFF"/>
              </a:solidFill>
            </a:endParaRPr>
          </a:p>
        </p:txBody>
      </p:sp>
    </p:spTree>
    <p:extLst>
      <p:ext uri="{BB962C8B-B14F-4D97-AF65-F5344CB8AC3E}">
        <p14:creationId xmlns:p14="http://schemas.microsoft.com/office/powerpoint/2010/main" val="262627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5CF98-5497-429B-8014-4C78F3E94A1A}"/>
              </a:ext>
            </a:extLst>
          </p:cNvPr>
          <p:cNvSpPr>
            <a:spLocks noGrp="1"/>
          </p:cNvSpPr>
          <p:nvPr>
            <p:ph type="title"/>
          </p:nvPr>
        </p:nvSpPr>
        <p:spPr/>
        <p:txBody>
          <a:bodyPr/>
          <a:lstStyle/>
          <a:p>
            <a:r>
              <a:rPr lang="en-GB" dirty="0"/>
              <a:t>Karl Marx Theory of wages.</a:t>
            </a:r>
          </a:p>
        </p:txBody>
      </p:sp>
      <p:sp>
        <p:nvSpPr>
          <p:cNvPr id="3" name="Content Placeholder 2">
            <a:extLst>
              <a:ext uri="{FF2B5EF4-FFF2-40B4-BE49-F238E27FC236}">
                <a16:creationId xmlns:a16="http://schemas.microsoft.com/office/drawing/2014/main" id="{7C5AEE05-7EF8-44F7-9692-257E346B33B1}"/>
              </a:ext>
            </a:extLst>
          </p:cNvPr>
          <p:cNvSpPr>
            <a:spLocks noGrp="1"/>
          </p:cNvSpPr>
          <p:nvPr>
            <p:ph idx="1"/>
          </p:nvPr>
        </p:nvSpPr>
        <p:spPr/>
        <p:txBody>
          <a:bodyPr/>
          <a:lstStyle/>
          <a:p>
            <a:r>
              <a:rPr lang="en-GB" dirty="0"/>
              <a:t>Karl Marx stated in is theory of wages 1844, that a wage is paid for labour power, not for labour. ‘By labour power or capacity for labour is to be understood the aggregate of those mental and physical capabilities existing a human being, which he exercises whenever he produces a use value of any description.’ He goes on and say’s that a wage can only exist in a situation in which.</a:t>
            </a:r>
          </a:p>
          <a:p>
            <a:r>
              <a:rPr lang="en-GB" dirty="0"/>
              <a:t>1. The worker is free of his labour power.</a:t>
            </a:r>
          </a:p>
          <a:p>
            <a:r>
              <a:rPr lang="en-GB" dirty="0"/>
              <a:t>2. He can not by himself make use, of the producing some commodity for sale.</a:t>
            </a:r>
          </a:p>
          <a:p>
            <a:endParaRPr lang="en-GB" dirty="0"/>
          </a:p>
        </p:txBody>
      </p:sp>
    </p:spTree>
    <p:extLst>
      <p:ext uri="{BB962C8B-B14F-4D97-AF65-F5344CB8AC3E}">
        <p14:creationId xmlns:p14="http://schemas.microsoft.com/office/powerpoint/2010/main" val="3993155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DD72FDFC-F497-4AA6-85C3-DDF24394D4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4" name="Rectangle 33">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Oval 34">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6" name="Oval 35">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7" name="Rectangle 36">
              <a:extLst>
                <a:ext uri="{FF2B5EF4-FFF2-40B4-BE49-F238E27FC236}">
                  <a16:creationId xmlns:a16="http://schemas.microsoft.com/office/drawing/2014/main" id="{F2FE6764-AB8C-4A7B-90F5-27B8CDC70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5">
              <a:extLst>
                <a:ext uri="{FF2B5EF4-FFF2-40B4-BE49-F238E27FC236}">
                  <a16:creationId xmlns:a16="http://schemas.microsoft.com/office/drawing/2014/main" id="{3BF38357-85E9-42F6-8CF9-02C1FC596B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9"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0"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27" name="Graphic 11">
            <a:extLst>
              <a:ext uri="{FF2B5EF4-FFF2-40B4-BE49-F238E27FC236}">
                <a16:creationId xmlns:a16="http://schemas.microsoft.com/office/drawing/2014/main" id="{4C4AA2EF-9A20-4757-9661-7CF2C521F0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18226" y="1375132"/>
            <a:ext cx="4125317" cy="4125317"/>
          </a:xfrm>
          <a:prstGeom prst="rect">
            <a:avLst/>
          </a:prstGeom>
        </p:spPr>
      </p:pic>
      <p:sp>
        <p:nvSpPr>
          <p:cNvPr id="42" name="Rectangle 41">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F041FB0-FD2D-4192-AB5F-E12AF7D1E6D5}"/>
              </a:ext>
            </a:extLst>
          </p:cNvPr>
          <p:cNvSpPr>
            <a:spLocks noGrp="1"/>
          </p:cNvSpPr>
          <p:nvPr>
            <p:ph type="title"/>
          </p:nvPr>
        </p:nvSpPr>
        <p:spPr>
          <a:xfrm>
            <a:off x="639098" y="629265"/>
            <a:ext cx="6072776" cy="1622322"/>
          </a:xfrm>
        </p:spPr>
        <p:txBody>
          <a:bodyPr>
            <a:normAutofit/>
          </a:bodyPr>
          <a:lstStyle/>
          <a:p>
            <a:r>
              <a:rPr lang="en-GB" dirty="0">
                <a:solidFill>
                  <a:srgbClr val="EBEBEB"/>
                </a:solidFill>
              </a:rPr>
              <a:t>Six views of Conflict.</a:t>
            </a:r>
          </a:p>
        </p:txBody>
      </p:sp>
      <p:sp>
        <p:nvSpPr>
          <p:cNvPr id="8" name="Content Placeholder 7">
            <a:extLst>
              <a:ext uri="{FF2B5EF4-FFF2-40B4-BE49-F238E27FC236}">
                <a16:creationId xmlns:a16="http://schemas.microsoft.com/office/drawing/2014/main" id="{75E566C7-816E-4541-B33A-08C069F8778A}"/>
              </a:ext>
            </a:extLst>
          </p:cNvPr>
          <p:cNvSpPr>
            <a:spLocks noGrp="1"/>
          </p:cNvSpPr>
          <p:nvPr>
            <p:ph idx="1"/>
          </p:nvPr>
        </p:nvSpPr>
        <p:spPr>
          <a:xfrm>
            <a:off x="639098" y="2418735"/>
            <a:ext cx="6072776" cy="3811740"/>
          </a:xfrm>
        </p:spPr>
        <p:txBody>
          <a:bodyPr anchor="ctr">
            <a:normAutofit/>
          </a:bodyPr>
          <a:lstStyle/>
          <a:p>
            <a:pPr>
              <a:lnSpc>
                <a:spcPct val="90000"/>
              </a:lnSpc>
            </a:pPr>
            <a:r>
              <a:rPr lang="en-GB" dirty="0">
                <a:solidFill>
                  <a:srgbClr val="FFFFFF"/>
                </a:solidFill>
              </a:rPr>
              <a:t>Karl Marx overall view of conflict were;</a:t>
            </a:r>
          </a:p>
          <a:p>
            <a:pPr>
              <a:lnSpc>
                <a:spcPct val="90000"/>
              </a:lnSpc>
            </a:pPr>
            <a:r>
              <a:rPr lang="en-GB" dirty="0">
                <a:solidFill>
                  <a:srgbClr val="FFFFFF"/>
                </a:solidFill>
              </a:rPr>
              <a:t>Classes are authority relationships based on property ownership.</a:t>
            </a:r>
          </a:p>
          <a:p>
            <a:pPr>
              <a:lnSpc>
                <a:spcPct val="90000"/>
              </a:lnSpc>
            </a:pPr>
            <a:r>
              <a:rPr lang="en-GB" dirty="0">
                <a:solidFill>
                  <a:srgbClr val="FFFFFF"/>
                </a:solidFill>
              </a:rPr>
              <a:t>Classes are naturally antagonistic by virtue of their own interests.</a:t>
            </a:r>
          </a:p>
          <a:p>
            <a:pPr>
              <a:lnSpc>
                <a:spcPct val="90000"/>
              </a:lnSpc>
            </a:pPr>
            <a:r>
              <a:rPr lang="en-GB" dirty="0">
                <a:solidFill>
                  <a:srgbClr val="FFFFFF"/>
                </a:solidFill>
              </a:rPr>
              <a:t>A class defines groupings of individuals with shared life situations.</a:t>
            </a:r>
          </a:p>
          <a:p>
            <a:pPr>
              <a:lnSpc>
                <a:spcPct val="90000"/>
              </a:lnSpc>
            </a:pPr>
            <a:r>
              <a:rPr lang="en-GB" dirty="0">
                <a:solidFill>
                  <a:srgbClr val="FFFFFF"/>
                </a:solidFill>
              </a:rPr>
              <a:t>Imminent with modern society.</a:t>
            </a:r>
          </a:p>
          <a:p>
            <a:pPr>
              <a:lnSpc>
                <a:spcPct val="90000"/>
              </a:lnSpc>
            </a:pPr>
            <a:r>
              <a:rPr lang="en-GB" dirty="0">
                <a:solidFill>
                  <a:srgbClr val="FFFFFF"/>
                </a:solidFill>
              </a:rPr>
              <a:t>Political organization and power of class struggle.</a:t>
            </a:r>
          </a:p>
          <a:p>
            <a:pPr>
              <a:lnSpc>
                <a:spcPct val="90000"/>
              </a:lnSpc>
            </a:pPr>
            <a:r>
              <a:rPr lang="en-GB" dirty="0">
                <a:solidFill>
                  <a:srgbClr val="FFFFFF"/>
                </a:solidFill>
              </a:rPr>
              <a:t>Structural change is a consequence of the class struggle </a:t>
            </a:r>
          </a:p>
        </p:txBody>
      </p:sp>
    </p:spTree>
    <p:extLst>
      <p:ext uri="{BB962C8B-B14F-4D97-AF65-F5344CB8AC3E}">
        <p14:creationId xmlns:p14="http://schemas.microsoft.com/office/powerpoint/2010/main" val="1476207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73C75B33-8B9C-4C30-B69D-6F21F9FFF7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25">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Oval 26">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E7733D14-EF47-47BB-93CA-C498A30E0D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0"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1" name="Freeform 5">
              <a:extLst>
                <a:ext uri="{FF2B5EF4-FFF2-40B4-BE49-F238E27FC236}">
                  <a16:creationId xmlns:a16="http://schemas.microsoft.com/office/drawing/2014/main" id="{7C8D7967-7E76-49C0-8910-644CD2B54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2"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5" name="Picture 4" descr="A close up of a newspaper&#10;&#10;Description generated with high confidence">
            <a:extLst>
              <a:ext uri="{FF2B5EF4-FFF2-40B4-BE49-F238E27FC236}">
                <a16:creationId xmlns:a16="http://schemas.microsoft.com/office/drawing/2014/main" id="{AEAB782B-D420-40FF-91B5-E0A51602172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2032" r="23145" b="-1"/>
          <a:stretch/>
        </p:blipFill>
        <p:spPr>
          <a:xfrm>
            <a:off x="5194607" y="803751"/>
            <a:ext cx="6391533" cy="5250498"/>
          </a:xfrm>
          <a:prstGeom prst="rect">
            <a:avLst/>
          </a:prstGeom>
        </p:spPr>
      </p:pic>
      <p:sp>
        <p:nvSpPr>
          <p:cNvPr id="34" name="Rectangle 33">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A6C9AB7-1A05-4035-AEB4-742BE352AF3C}"/>
              </a:ext>
            </a:extLst>
          </p:cNvPr>
          <p:cNvSpPr>
            <a:spLocks noGrp="1"/>
          </p:cNvSpPr>
          <p:nvPr>
            <p:ph type="title"/>
          </p:nvPr>
        </p:nvSpPr>
        <p:spPr>
          <a:xfrm>
            <a:off x="1154955" y="973668"/>
            <a:ext cx="2942210" cy="1020232"/>
          </a:xfrm>
        </p:spPr>
        <p:txBody>
          <a:bodyPr>
            <a:normAutofit/>
          </a:bodyPr>
          <a:lstStyle/>
          <a:p>
            <a:pPr>
              <a:lnSpc>
                <a:spcPct val="90000"/>
              </a:lnSpc>
            </a:pPr>
            <a:r>
              <a:rPr lang="en-GB" sz="2500" dirty="0"/>
              <a:t>Theory of system of Welfare.</a:t>
            </a:r>
          </a:p>
        </p:txBody>
      </p:sp>
      <p:sp>
        <p:nvSpPr>
          <p:cNvPr id="3" name="Content Placeholder 2">
            <a:extLst>
              <a:ext uri="{FF2B5EF4-FFF2-40B4-BE49-F238E27FC236}">
                <a16:creationId xmlns:a16="http://schemas.microsoft.com/office/drawing/2014/main" id="{4BD36EF5-181A-44F2-AAEF-BA6F8E5A2297}"/>
              </a:ext>
            </a:extLst>
          </p:cNvPr>
          <p:cNvSpPr>
            <a:spLocks noGrp="1"/>
          </p:cNvSpPr>
          <p:nvPr>
            <p:ph idx="1"/>
          </p:nvPr>
        </p:nvSpPr>
        <p:spPr>
          <a:xfrm>
            <a:off x="1154955" y="2120900"/>
            <a:ext cx="3133726" cy="3898900"/>
          </a:xfrm>
        </p:spPr>
        <p:txBody>
          <a:bodyPr>
            <a:normAutofit fontScale="85000" lnSpcReduction="20000"/>
          </a:bodyPr>
          <a:lstStyle/>
          <a:p>
            <a:pPr>
              <a:lnSpc>
                <a:spcPct val="90000"/>
              </a:lnSpc>
            </a:pPr>
            <a:r>
              <a:rPr lang="en-GB" sz="1500" dirty="0">
                <a:solidFill>
                  <a:schemeClr val="bg1"/>
                </a:solidFill>
              </a:rPr>
              <a:t>Karl Marx 1844, went on to study a factory of legislation that would be important on at least three counts.</a:t>
            </a:r>
          </a:p>
          <a:p>
            <a:pPr>
              <a:lnSpc>
                <a:spcPct val="90000"/>
              </a:lnSpc>
            </a:pPr>
            <a:r>
              <a:rPr lang="en-GB" sz="1500" dirty="0">
                <a:solidFill>
                  <a:schemeClr val="bg1"/>
                </a:solidFill>
              </a:rPr>
              <a:t>1. Reform the possibility of development for welfare within the capitalist system.</a:t>
            </a:r>
          </a:p>
          <a:p>
            <a:pPr>
              <a:lnSpc>
                <a:spcPct val="90000"/>
              </a:lnSpc>
            </a:pPr>
            <a:r>
              <a:rPr lang="en-GB" sz="1500" dirty="0">
                <a:solidFill>
                  <a:schemeClr val="bg1"/>
                </a:solidFill>
              </a:rPr>
              <a:t>2. Views into the sight of nature of the state in bourgeois society.</a:t>
            </a:r>
          </a:p>
          <a:p>
            <a:pPr>
              <a:lnSpc>
                <a:spcPct val="90000"/>
              </a:lnSpc>
            </a:pPr>
            <a:r>
              <a:rPr lang="en-GB" sz="1500" dirty="0">
                <a:solidFill>
                  <a:schemeClr val="bg1"/>
                </a:solidFill>
              </a:rPr>
              <a:t>3. Examination of  a factory legislation can be seen as a application passed by the capitalist state.</a:t>
            </a:r>
          </a:p>
          <a:p>
            <a:pPr>
              <a:lnSpc>
                <a:spcPct val="90000"/>
              </a:lnSpc>
            </a:pPr>
            <a:endParaRPr lang="en-GB" sz="1500" dirty="0">
              <a:solidFill>
                <a:schemeClr val="bg1"/>
              </a:solidFill>
            </a:endParaRPr>
          </a:p>
          <a:p>
            <a:pPr>
              <a:lnSpc>
                <a:spcPct val="90000"/>
              </a:lnSpc>
            </a:pPr>
            <a:r>
              <a:rPr lang="en-GB" sz="1500" dirty="0">
                <a:solidFill>
                  <a:schemeClr val="bg1"/>
                </a:solidFill>
              </a:rPr>
              <a:t>Bourgeois political  power has progressively weakened, with growth in worker oriented legislation and labour oriented parties.</a:t>
            </a:r>
          </a:p>
          <a:p>
            <a:pPr>
              <a:lnSpc>
                <a:spcPct val="90000"/>
              </a:lnSpc>
            </a:pPr>
            <a:endParaRPr lang="en-GB" sz="1500" dirty="0">
              <a:solidFill>
                <a:schemeClr val="bg1"/>
              </a:solidFill>
            </a:endParaRPr>
          </a:p>
          <a:p>
            <a:pPr>
              <a:lnSpc>
                <a:spcPct val="90000"/>
              </a:lnSpc>
            </a:pPr>
            <a:r>
              <a:rPr lang="en-GB" sz="1500" dirty="0">
                <a:solidFill>
                  <a:schemeClr val="bg1"/>
                </a:solidFill>
              </a:rPr>
              <a:t>Image. Bing.com</a:t>
            </a:r>
          </a:p>
          <a:p>
            <a:pPr>
              <a:lnSpc>
                <a:spcPct val="90000"/>
              </a:lnSpc>
            </a:pPr>
            <a:endParaRPr lang="en-GB" sz="1500" dirty="0">
              <a:solidFill>
                <a:schemeClr val="bg1"/>
              </a:solidFill>
            </a:endParaRPr>
          </a:p>
        </p:txBody>
      </p:sp>
    </p:spTree>
    <p:extLst>
      <p:ext uri="{BB962C8B-B14F-4D97-AF65-F5344CB8AC3E}">
        <p14:creationId xmlns:p14="http://schemas.microsoft.com/office/powerpoint/2010/main" val="3937459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6061F655-345C-4AD8-85BC-913D87523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88FBA05C-D740-40CE-9A7D-9E5A715A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FDE8183D-5757-4D73-A338-62BDD88E4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1"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9" name="Content Placeholder 4">
            <a:extLst>
              <a:ext uri="{FF2B5EF4-FFF2-40B4-BE49-F238E27FC236}">
                <a16:creationId xmlns:a16="http://schemas.microsoft.com/office/drawing/2014/main" id="{ECCFFE71-E908-43BB-92B9-3505525203D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00194" y="803751"/>
            <a:ext cx="3780358" cy="5250498"/>
          </a:xfrm>
          <a:prstGeom prst="rect">
            <a:avLst/>
          </a:prstGeom>
        </p:spPr>
      </p:pic>
      <p:sp>
        <p:nvSpPr>
          <p:cNvPr id="23" name="Rectangle 22">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6DF432B-2470-4114-B6BC-6A7702A11399}"/>
              </a:ext>
            </a:extLst>
          </p:cNvPr>
          <p:cNvSpPr>
            <a:spLocks noGrp="1"/>
          </p:cNvSpPr>
          <p:nvPr>
            <p:ph type="title"/>
          </p:nvPr>
        </p:nvSpPr>
        <p:spPr>
          <a:xfrm>
            <a:off x="1154955" y="973668"/>
            <a:ext cx="2942210" cy="1020232"/>
          </a:xfrm>
        </p:spPr>
        <p:txBody>
          <a:bodyPr>
            <a:normAutofit/>
          </a:bodyPr>
          <a:lstStyle/>
          <a:p>
            <a:r>
              <a:rPr lang="en-GB" dirty="0">
                <a:solidFill>
                  <a:srgbClr val="EBEBEB"/>
                </a:solidFill>
              </a:rPr>
              <a:t>Capitalism</a:t>
            </a:r>
          </a:p>
        </p:txBody>
      </p:sp>
      <p:sp>
        <p:nvSpPr>
          <p:cNvPr id="11" name="Content Placeholder 10">
            <a:extLst>
              <a:ext uri="{FF2B5EF4-FFF2-40B4-BE49-F238E27FC236}">
                <a16:creationId xmlns:a16="http://schemas.microsoft.com/office/drawing/2014/main" id="{9DA1A0B1-28B4-46C3-8E3E-38DCFB3CE3A5}"/>
              </a:ext>
            </a:extLst>
          </p:cNvPr>
          <p:cNvSpPr>
            <a:spLocks noGrp="1"/>
          </p:cNvSpPr>
          <p:nvPr>
            <p:ph idx="1"/>
          </p:nvPr>
        </p:nvSpPr>
        <p:spPr>
          <a:xfrm>
            <a:off x="1154955" y="2120900"/>
            <a:ext cx="3133726" cy="3898900"/>
          </a:xfrm>
        </p:spPr>
        <p:txBody>
          <a:bodyPr>
            <a:normAutofit fontScale="92500" lnSpcReduction="20000"/>
          </a:bodyPr>
          <a:lstStyle/>
          <a:p>
            <a:pPr marL="0" indent="0">
              <a:buNone/>
            </a:pPr>
            <a:r>
              <a:rPr lang="en-US" dirty="0">
                <a:solidFill>
                  <a:srgbClr val="FFFFFF"/>
                </a:solidFill>
              </a:rPr>
              <a:t>Marx believed that capitalist shrink the wages off the laborer's to gain a bigger profit. He thought this was theft as they were selling someone else work.</a:t>
            </a:r>
          </a:p>
          <a:p>
            <a:pPr marL="0" indent="0">
              <a:buNone/>
            </a:pPr>
            <a:endParaRPr lang="en-US" dirty="0">
              <a:solidFill>
                <a:srgbClr val="FFFFFF"/>
              </a:solidFill>
            </a:endParaRPr>
          </a:p>
          <a:p>
            <a:pPr marL="0" indent="0">
              <a:buNone/>
            </a:pPr>
            <a:r>
              <a:rPr lang="en-US" dirty="0">
                <a:solidFill>
                  <a:srgbClr val="FFFFFF"/>
                </a:solidFill>
              </a:rPr>
              <a:t>He said that workers get paid little while capitalist get rich.</a:t>
            </a:r>
          </a:p>
          <a:p>
            <a:pPr marL="0" indent="0">
              <a:buNone/>
            </a:pPr>
            <a:r>
              <a:rPr lang="en-US" dirty="0">
                <a:solidFill>
                  <a:srgbClr val="FFFFFF"/>
                </a:solidFill>
              </a:rPr>
              <a:t>Profit is a fancy word for exploitation.</a:t>
            </a:r>
          </a:p>
          <a:p>
            <a:pPr marL="0" indent="0">
              <a:buNone/>
            </a:pPr>
            <a:endParaRPr lang="en-US" dirty="0">
              <a:solidFill>
                <a:srgbClr val="FFFFFF"/>
              </a:solidFill>
            </a:endParaRPr>
          </a:p>
          <a:p>
            <a:pPr marL="0" indent="0">
              <a:buNone/>
            </a:pPr>
            <a:r>
              <a:rPr lang="en-US" dirty="0">
                <a:solidFill>
                  <a:srgbClr val="FFFFFF"/>
                </a:solidFill>
              </a:rPr>
              <a:t>Image  google image. com</a:t>
            </a:r>
          </a:p>
          <a:p>
            <a:pPr marL="0" indent="0">
              <a:buNone/>
            </a:pPr>
            <a:endParaRPr lang="en-US" dirty="0">
              <a:solidFill>
                <a:srgbClr val="FFFFFF"/>
              </a:solidFill>
            </a:endParaRPr>
          </a:p>
        </p:txBody>
      </p:sp>
    </p:spTree>
    <p:extLst>
      <p:ext uri="{BB962C8B-B14F-4D97-AF65-F5344CB8AC3E}">
        <p14:creationId xmlns:p14="http://schemas.microsoft.com/office/powerpoint/2010/main" val="3047847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6E14B-3AC4-4E8C-834D-88DCDA09BFF7}"/>
              </a:ext>
            </a:extLst>
          </p:cNvPr>
          <p:cNvSpPr>
            <a:spLocks noGrp="1"/>
          </p:cNvSpPr>
          <p:nvPr>
            <p:ph type="title"/>
          </p:nvPr>
        </p:nvSpPr>
        <p:spPr>
          <a:xfrm>
            <a:off x="1154954" y="973668"/>
            <a:ext cx="8761413" cy="706964"/>
          </a:xfrm>
        </p:spPr>
        <p:txBody>
          <a:bodyPr>
            <a:normAutofit/>
          </a:bodyPr>
          <a:lstStyle/>
          <a:p>
            <a:r>
              <a:rPr lang="en-GB" dirty="0">
                <a:solidFill>
                  <a:srgbClr val="EBEBEB"/>
                </a:solidFill>
              </a:rPr>
              <a:t>Capitalism.</a:t>
            </a:r>
          </a:p>
        </p:txBody>
      </p:sp>
      <p:graphicFrame>
        <p:nvGraphicFramePr>
          <p:cNvPr id="5" name="Content Placeholder 2">
            <a:extLst>
              <a:ext uri="{FF2B5EF4-FFF2-40B4-BE49-F238E27FC236}">
                <a16:creationId xmlns:a16="http://schemas.microsoft.com/office/drawing/2014/main" id="{88CCA791-911B-40EF-A355-113957B38DAD}"/>
              </a:ext>
            </a:extLst>
          </p:cNvPr>
          <p:cNvGraphicFramePr>
            <a:graphicFrameLocks noGrp="1"/>
          </p:cNvGraphicFramePr>
          <p:nvPr>
            <p:ph idx="1"/>
            <p:extLst>
              <p:ext uri="{D42A27DB-BD31-4B8C-83A1-F6EECF244321}">
                <p14:modId xmlns:p14="http://schemas.microsoft.com/office/powerpoint/2010/main" val="3723390295"/>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6676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1E46E-FB05-42CA-80B5-205A02D1BB3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07AAF91-C89A-47ED-B70F-654B10473DDB}"/>
              </a:ext>
            </a:extLst>
          </p:cNvPr>
          <p:cNvSpPr>
            <a:spLocks noGrp="1"/>
          </p:cNvSpPr>
          <p:nvPr>
            <p:ph idx="1"/>
          </p:nvPr>
        </p:nvSpPr>
        <p:spPr/>
        <p:txBody>
          <a:bodyPr/>
          <a:lstStyle/>
          <a:p>
            <a:r>
              <a:rPr lang="en-GB" dirty="0"/>
              <a:t>There is still some uncertainty around Karl Marx theories as some have been proven to be wrong, But some of his theories are more relevant in the 21</a:t>
            </a:r>
            <a:r>
              <a:rPr lang="en-GB" baseline="30000" dirty="0"/>
              <a:t>st</a:t>
            </a:r>
            <a:r>
              <a:rPr lang="en-GB" dirty="0"/>
              <a:t> century because some of his vision become a reality. Even though it has been a 125 years since his death, the world is similar how he described it.</a:t>
            </a:r>
          </a:p>
        </p:txBody>
      </p:sp>
    </p:spTree>
    <p:extLst>
      <p:ext uri="{BB962C8B-B14F-4D97-AF65-F5344CB8AC3E}">
        <p14:creationId xmlns:p14="http://schemas.microsoft.com/office/powerpoint/2010/main" val="13569643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60033-CA00-4543-B575-030C19B2A72B}"/>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DBAA92E2-523D-4AB5-9D13-40657D7B92F7}"/>
              </a:ext>
            </a:extLst>
          </p:cNvPr>
          <p:cNvSpPr>
            <a:spLocks noGrp="1"/>
          </p:cNvSpPr>
          <p:nvPr>
            <p:ph idx="1"/>
          </p:nvPr>
        </p:nvSpPr>
        <p:spPr/>
        <p:txBody>
          <a:bodyPr>
            <a:normAutofit lnSpcReduction="10000"/>
          </a:bodyPr>
          <a:lstStyle/>
          <a:p>
            <a:r>
              <a:rPr lang="en-GB" i="1" dirty="0"/>
              <a:t>Conflict in Perspective.(2016)</a:t>
            </a:r>
          </a:p>
          <a:p>
            <a:r>
              <a:rPr lang="en-GB" dirty="0">
                <a:hlinkClick r:id="rId2"/>
              </a:rPr>
              <a:t>https://www.hawai.edu/powerkills/CIP&gt;CHAP</a:t>
            </a:r>
            <a:endParaRPr lang="en-GB" dirty="0"/>
          </a:p>
          <a:p>
            <a:r>
              <a:rPr lang="en-GB" dirty="0"/>
              <a:t> ( Accessed 1</a:t>
            </a:r>
            <a:r>
              <a:rPr lang="en-GB" baseline="30000" dirty="0"/>
              <a:t>st</a:t>
            </a:r>
            <a:r>
              <a:rPr lang="en-GB" dirty="0"/>
              <a:t> May, 2018)</a:t>
            </a:r>
          </a:p>
          <a:p>
            <a:r>
              <a:rPr lang="en-GB" i="1" dirty="0"/>
              <a:t>IEA (2015)</a:t>
            </a:r>
          </a:p>
          <a:p>
            <a:r>
              <a:rPr lang="en-GB" i="1" dirty="0">
                <a:hlinkClick r:id="rId3"/>
              </a:rPr>
              <a:t>https://iea.org.uk/blog/the-rich-get-richer-and-the-poor-get-poorer</a:t>
            </a:r>
            <a:endParaRPr lang="en-GB" i="1" dirty="0"/>
          </a:p>
          <a:p>
            <a:r>
              <a:rPr lang="en-GB" i="1" dirty="0"/>
              <a:t>( Accessed 1</a:t>
            </a:r>
            <a:r>
              <a:rPr lang="en-GB" i="1" baseline="30000" dirty="0"/>
              <a:t>st</a:t>
            </a:r>
            <a:r>
              <a:rPr lang="en-GB" i="1" dirty="0"/>
              <a:t> May, 2018)</a:t>
            </a:r>
          </a:p>
          <a:p>
            <a:r>
              <a:rPr lang="en-GB" i="1" dirty="0"/>
              <a:t>Karl Marx Theory of Wages (2008)</a:t>
            </a:r>
          </a:p>
          <a:p>
            <a:r>
              <a:rPr lang="en-GB" i="1" dirty="0">
                <a:hlinkClick r:id="rId4"/>
              </a:rPr>
              <a:t>www.econmicstheories.org</a:t>
            </a:r>
            <a:endParaRPr lang="en-GB" i="1" dirty="0"/>
          </a:p>
          <a:p>
            <a:r>
              <a:rPr lang="en-GB" i="1" dirty="0"/>
              <a:t>( Accessed 1</a:t>
            </a:r>
            <a:r>
              <a:rPr lang="en-GB" i="1" baseline="30000" dirty="0"/>
              <a:t>st</a:t>
            </a:r>
            <a:r>
              <a:rPr lang="en-GB" i="1" dirty="0"/>
              <a:t> May, 2018)</a:t>
            </a:r>
          </a:p>
        </p:txBody>
      </p:sp>
    </p:spTree>
    <p:extLst>
      <p:ext uri="{BB962C8B-B14F-4D97-AF65-F5344CB8AC3E}">
        <p14:creationId xmlns:p14="http://schemas.microsoft.com/office/powerpoint/2010/main" val="551069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0BC98-C8B3-419E-8F7E-15697E3371F4}"/>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3BDDD33D-9DA5-42D4-BEB0-37A68E970B8B}"/>
              </a:ext>
            </a:extLst>
          </p:cNvPr>
          <p:cNvSpPr>
            <a:spLocks noGrp="1"/>
          </p:cNvSpPr>
          <p:nvPr>
            <p:ph idx="1"/>
          </p:nvPr>
        </p:nvSpPr>
        <p:spPr/>
        <p:txBody>
          <a:bodyPr>
            <a:normAutofit lnSpcReduction="10000"/>
          </a:bodyPr>
          <a:lstStyle/>
          <a:p>
            <a:r>
              <a:rPr lang="en-GB" i="1" dirty="0"/>
              <a:t>Marx and Welfare (2014)</a:t>
            </a:r>
          </a:p>
          <a:p>
            <a:r>
              <a:rPr lang="en-GB" i="1" dirty="0" err="1"/>
              <a:t>Journal’s.sage.pub.com</a:t>
            </a:r>
            <a:r>
              <a:rPr lang="en-GB" i="1" dirty="0"/>
              <a:t>/pdf</a:t>
            </a:r>
          </a:p>
          <a:p>
            <a:r>
              <a:rPr lang="en-GB" i="1" dirty="0"/>
              <a:t>( Accessed 1</a:t>
            </a:r>
            <a:r>
              <a:rPr lang="en-GB" i="1" baseline="30000" dirty="0"/>
              <a:t>st</a:t>
            </a:r>
            <a:r>
              <a:rPr lang="en-GB" i="1" dirty="0"/>
              <a:t> May, 2018)</a:t>
            </a:r>
          </a:p>
          <a:p>
            <a:r>
              <a:rPr lang="en-GB" i="1" dirty="0"/>
              <a:t>Merriam and Webster, Define Marxism (2015)</a:t>
            </a:r>
          </a:p>
          <a:p>
            <a:r>
              <a:rPr lang="en-GB" i="1" dirty="0">
                <a:hlinkClick r:id="rId2"/>
              </a:rPr>
              <a:t>https://www.merriam-webster.com/dictionary/Marxism</a:t>
            </a:r>
            <a:endParaRPr lang="en-GB" i="1" dirty="0"/>
          </a:p>
          <a:p>
            <a:r>
              <a:rPr lang="en-GB" i="1" dirty="0"/>
              <a:t>( Accessed 2</a:t>
            </a:r>
            <a:r>
              <a:rPr lang="en-GB" i="1" baseline="30000" dirty="0"/>
              <a:t>nd</a:t>
            </a:r>
            <a:r>
              <a:rPr lang="en-GB" i="1" dirty="0"/>
              <a:t> May,2018)</a:t>
            </a:r>
          </a:p>
          <a:p>
            <a:r>
              <a:rPr lang="en-GB" i="1" dirty="0"/>
              <a:t>The National Archives (2016)</a:t>
            </a:r>
          </a:p>
          <a:p>
            <a:r>
              <a:rPr lang="en-GB" i="1" dirty="0">
                <a:hlinkClick r:id="rId3"/>
              </a:rPr>
              <a:t>www.nationalarchive.gov.uk/education/resources</a:t>
            </a:r>
            <a:endParaRPr lang="en-GB" i="1" dirty="0"/>
          </a:p>
          <a:p>
            <a:r>
              <a:rPr lang="en-GB" i="1" dirty="0"/>
              <a:t>( Accessed 2</a:t>
            </a:r>
            <a:r>
              <a:rPr lang="en-GB" i="1" baseline="30000" dirty="0"/>
              <a:t>nd</a:t>
            </a:r>
            <a:r>
              <a:rPr lang="en-GB" i="1" dirty="0"/>
              <a:t> May, 2018)</a:t>
            </a:r>
          </a:p>
        </p:txBody>
      </p:sp>
    </p:spTree>
    <p:extLst>
      <p:ext uri="{BB962C8B-B14F-4D97-AF65-F5344CB8AC3E}">
        <p14:creationId xmlns:p14="http://schemas.microsoft.com/office/powerpoint/2010/main" val="16629455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96F1F-A497-406F-B56E-65FA28B3477D}"/>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7C6E1FC-DD40-4546-A50B-61424B063C29}"/>
              </a:ext>
            </a:extLst>
          </p:cNvPr>
          <p:cNvSpPr>
            <a:spLocks noGrp="1"/>
          </p:cNvSpPr>
          <p:nvPr>
            <p:ph idx="1"/>
          </p:nvPr>
        </p:nvSpPr>
        <p:spPr/>
        <p:txBody>
          <a:bodyPr>
            <a:normAutofit fontScale="47500" lnSpcReduction="20000"/>
          </a:bodyPr>
          <a:lstStyle/>
          <a:p>
            <a:r>
              <a:rPr lang="en-GB" i="1" dirty="0"/>
              <a:t>The History of Karl Marx (2014)</a:t>
            </a:r>
          </a:p>
          <a:p>
            <a:r>
              <a:rPr lang="en-GB" i="1" dirty="0">
                <a:hlinkClick r:id="rId2"/>
              </a:rPr>
              <a:t>www.bbc.co.uk/history/historic_figures/marx_Karl_shtml</a:t>
            </a:r>
            <a:endParaRPr lang="en-GB" i="1" dirty="0"/>
          </a:p>
          <a:p>
            <a:r>
              <a:rPr lang="en-GB" i="1" dirty="0"/>
              <a:t>( Accessed 5</a:t>
            </a:r>
            <a:r>
              <a:rPr lang="en-GB" i="1" baseline="30000" dirty="0"/>
              <a:t>th</a:t>
            </a:r>
            <a:r>
              <a:rPr lang="en-GB" i="1" dirty="0"/>
              <a:t> May,2018)</a:t>
            </a:r>
          </a:p>
          <a:p>
            <a:r>
              <a:rPr lang="en-GB" i="1" dirty="0"/>
              <a:t>The Poor Law Act 1843, </a:t>
            </a:r>
          </a:p>
          <a:p>
            <a:r>
              <a:rPr lang="en-GB" i="1" dirty="0"/>
              <a:t>www. Nationalarchives.gov.uk/education/resources/1834-poor-law</a:t>
            </a:r>
          </a:p>
          <a:p>
            <a:r>
              <a:rPr lang="en-GB" i="1" dirty="0"/>
              <a:t>( Accessed 2</a:t>
            </a:r>
            <a:r>
              <a:rPr lang="en-GB" i="1" baseline="30000" dirty="0"/>
              <a:t>nd</a:t>
            </a:r>
            <a:r>
              <a:rPr lang="en-GB" i="1" dirty="0"/>
              <a:t> May, 2018)</a:t>
            </a:r>
          </a:p>
          <a:p>
            <a:endParaRPr lang="en-GB" i="1" dirty="0"/>
          </a:p>
          <a:p>
            <a:r>
              <a:rPr lang="en-GB" i="1" dirty="0"/>
              <a:t>Image references.</a:t>
            </a:r>
          </a:p>
          <a:p>
            <a:r>
              <a:rPr lang="en-GB" i="1" dirty="0"/>
              <a:t>Image 1                                                            Image 3.</a:t>
            </a:r>
          </a:p>
          <a:p>
            <a:r>
              <a:rPr lang="en-GB" i="1" dirty="0">
                <a:hlinkClick r:id="rId3"/>
              </a:rPr>
              <a:t>www.googleimages.com</a:t>
            </a:r>
            <a:r>
              <a:rPr lang="en-GB" i="1" dirty="0"/>
              <a:t>                              </a:t>
            </a:r>
            <a:r>
              <a:rPr lang="en-GB" i="1" dirty="0">
                <a:hlinkClick r:id="rId4"/>
              </a:rPr>
              <a:t>www.bing.com</a:t>
            </a:r>
            <a:endParaRPr lang="en-GB" i="1" dirty="0"/>
          </a:p>
          <a:p>
            <a:r>
              <a:rPr lang="en-GB" i="1" dirty="0"/>
              <a:t>( Accessed 1</a:t>
            </a:r>
            <a:r>
              <a:rPr lang="en-GB" i="1" baseline="30000" dirty="0"/>
              <a:t>st</a:t>
            </a:r>
            <a:r>
              <a:rPr lang="en-GB" i="1" dirty="0"/>
              <a:t> May,2018)                                ( Accessed 2</a:t>
            </a:r>
            <a:r>
              <a:rPr lang="en-GB" i="1" baseline="30000" dirty="0"/>
              <a:t>nd</a:t>
            </a:r>
            <a:r>
              <a:rPr lang="en-GB" i="1" dirty="0"/>
              <a:t> May, 2018)</a:t>
            </a:r>
          </a:p>
          <a:p>
            <a:r>
              <a:rPr lang="en-GB" i="1" dirty="0"/>
              <a:t>Image 2                                                               Image 4         </a:t>
            </a:r>
          </a:p>
          <a:p>
            <a:r>
              <a:rPr lang="en-GB" i="1" dirty="0">
                <a:hlinkClick r:id="rId5"/>
              </a:rPr>
              <a:t>www.goggleimages.com</a:t>
            </a:r>
            <a:r>
              <a:rPr lang="en-GB" i="1" dirty="0"/>
              <a:t>                                </a:t>
            </a:r>
            <a:r>
              <a:rPr lang="en-GB" i="1" dirty="0">
                <a:hlinkClick r:id="rId3"/>
              </a:rPr>
              <a:t>www.googleimages.com</a:t>
            </a:r>
            <a:endParaRPr lang="en-GB" i="1" dirty="0"/>
          </a:p>
          <a:p>
            <a:r>
              <a:rPr lang="en-GB" i="1" dirty="0"/>
              <a:t>    ( Accessed 2</a:t>
            </a:r>
            <a:r>
              <a:rPr lang="en-GB" i="1" baseline="30000" dirty="0"/>
              <a:t>nd</a:t>
            </a:r>
            <a:r>
              <a:rPr lang="en-GB" i="1" dirty="0"/>
              <a:t> May,2018)                              </a:t>
            </a:r>
            <a:r>
              <a:rPr lang="en-GB" i="1"/>
              <a:t>( Accessed 2</a:t>
            </a:r>
            <a:r>
              <a:rPr lang="en-GB" i="1" baseline="30000"/>
              <a:t>nd</a:t>
            </a:r>
            <a:r>
              <a:rPr lang="en-GB" i="1"/>
              <a:t> May,2018)</a:t>
            </a:r>
            <a:endParaRPr lang="en-GB" i="1" dirty="0"/>
          </a:p>
        </p:txBody>
      </p:sp>
    </p:spTree>
    <p:extLst>
      <p:ext uri="{BB962C8B-B14F-4D97-AF65-F5344CB8AC3E}">
        <p14:creationId xmlns:p14="http://schemas.microsoft.com/office/powerpoint/2010/main" val="13772549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1069</Words>
  <Application>Microsoft Office PowerPoint</Application>
  <PresentationFormat>Widescreen</PresentationFormat>
  <Paragraphs>82</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Arial Black</vt:lpstr>
      <vt:lpstr>Century Gothic</vt:lpstr>
      <vt:lpstr>Wingdings 3</vt:lpstr>
      <vt:lpstr>Ion Boardroom</vt:lpstr>
      <vt:lpstr>Marxism Presentation.</vt:lpstr>
      <vt:lpstr>Introduction.</vt:lpstr>
      <vt:lpstr> The Definition of Marxism.</vt:lpstr>
      <vt:lpstr>Who was Karl Marx?</vt:lpstr>
      <vt:lpstr>The Poor Law Act 1834,</vt:lpstr>
      <vt:lpstr>Karl Marx Theory of wages.</vt:lpstr>
      <vt:lpstr>Six views of Conflict.</vt:lpstr>
      <vt:lpstr>Theory of system of Welfare.</vt:lpstr>
      <vt:lpstr>Capitalism</vt:lpstr>
      <vt:lpstr>Capitalism.</vt:lpstr>
      <vt:lpstr>Conclusion</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Marxism Presentation.</dc:title>
  <dc:creator>gemma pemberton</dc:creator>
  <cp:lastModifiedBy>gemma pemberton</cp:lastModifiedBy>
  <cp:revision>22</cp:revision>
  <dcterms:created xsi:type="dcterms:W3CDTF">2018-05-08T10:00:21Z</dcterms:created>
  <dcterms:modified xsi:type="dcterms:W3CDTF">2018-05-08T19:54:04Z</dcterms:modified>
</cp:coreProperties>
</file>