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57" r:id="rId4"/>
    <p:sldId id="271" r:id="rId5"/>
    <p:sldId id="260" r:id="rId6"/>
    <p:sldId id="258" r:id="rId7"/>
    <p:sldId id="277" r:id="rId8"/>
    <p:sldId id="265" r:id="rId9"/>
    <p:sldId id="261" r:id="rId10"/>
    <p:sldId id="263" r:id="rId11"/>
    <p:sldId id="262" r:id="rId12"/>
    <p:sldId id="266" r:id="rId13"/>
    <p:sldId id="264" r:id="rId14"/>
    <p:sldId id="274" r:id="rId15"/>
    <p:sldId id="275" r:id="rId16"/>
    <p:sldId id="267" r:id="rId17"/>
    <p:sldId id="269" r:id="rId18"/>
    <p:sldId id="268" r:id="rId19"/>
    <p:sldId id="279" r:id="rId20"/>
    <p:sldId id="259" r:id="rId21"/>
    <p:sldId id="276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23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8E768F-33C4-4E25-8AD4-B838607E532B}" type="doc">
      <dgm:prSet loTypeId="urn:microsoft.com/office/officeart/2011/layout/HexagonRadial" loCatId="cycle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4A31C28C-0CCB-4696-BCE2-753775C9944F}">
      <dgm:prSet phldrT="[Text]" custT="1"/>
      <dgm:spPr/>
      <dgm:t>
        <a:bodyPr/>
        <a:lstStyle/>
        <a:p>
          <a:r>
            <a:rPr lang="en-GB" sz="2000" b="1" dirty="0">
              <a:latin typeface="Corbel" panose="020B0503020204020204" pitchFamily="34" charset="0"/>
            </a:rPr>
            <a:t>Environmental impacts</a:t>
          </a:r>
        </a:p>
      </dgm:t>
    </dgm:pt>
    <dgm:pt modelId="{9EB271A9-EA08-427D-ABD7-CF1A4DD515B0}" type="parTrans" cxnId="{3DE6E6E3-8F8D-454F-93FA-80EB3C4365F2}">
      <dgm:prSet/>
      <dgm:spPr/>
      <dgm:t>
        <a:bodyPr/>
        <a:lstStyle/>
        <a:p>
          <a:endParaRPr lang="en-GB"/>
        </a:p>
      </dgm:t>
    </dgm:pt>
    <dgm:pt modelId="{F3EB15EF-9382-4D72-98E4-CBF8EDB78FBD}" type="sibTrans" cxnId="{3DE6E6E3-8F8D-454F-93FA-80EB3C4365F2}">
      <dgm:prSet/>
      <dgm:spPr/>
      <dgm:t>
        <a:bodyPr/>
        <a:lstStyle/>
        <a:p>
          <a:endParaRPr lang="en-GB"/>
        </a:p>
      </dgm:t>
    </dgm:pt>
    <dgm:pt modelId="{59C7C50D-862F-46E8-BC4A-04B210412F12}">
      <dgm:prSet phldrT="[Text]"/>
      <dgm:spPr/>
      <dgm:t>
        <a:bodyPr/>
        <a:lstStyle/>
        <a:p>
          <a:r>
            <a:rPr lang="en-GB" dirty="0">
              <a:latin typeface="Corbel" panose="020B0503020204020204" pitchFamily="34" charset="0"/>
            </a:rPr>
            <a:t>Deforestation</a:t>
          </a:r>
        </a:p>
      </dgm:t>
    </dgm:pt>
    <dgm:pt modelId="{F8C7E8DD-0D54-4141-A070-749A6D071EFE}" type="parTrans" cxnId="{1CE64BF8-32EE-41B8-A253-0DB6E2C276E4}">
      <dgm:prSet/>
      <dgm:spPr/>
      <dgm:t>
        <a:bodyPr/>
        <a:lstStyle/>
        <a:p>
          <a:endParaRPr lang="en-GB"/>
        </a:p>
      </dgm:t>
    </dgm:pt>
    <dgm:pt modelId="{D3D051A5-5EE1-4677-9E30-D16059991DBE}" type="sibTrans" cxnId="{1CE64BF8-32EE-41B8-A253-0DB6E2C276E4}">
      <dgm:prSet/>
      <dgm:spPr/>
      <dgm:t>
        <a:bodyPr/>
        <a:lstStyle/>
        <a:p>
          <a:endParaRPr lang="en-GB"/>
        </a:p>
      </dgm:t>
    </dgm:pt>
    <dgm:pt modelId="{DB566BE4-D719-4D49-8C00-C6C31BA08582}">
      <dgm:prSet phldrT="[Text]"/>
      <dgm:spPr/>
      <dgm:t>
        <a:bodyPr/>
        <a:lstStyle/>
        <a:p>
          <a:r>
            <a:rPr lang="en-GB" dirty="0">
              <a:latin typeface="Corbel" panose="020B0503020204020204" pitchFamily="34" charset="0"/>
            </a:rPr>
            <a:t>Creation of monocultures </a:t>
          </a:r>
        </a:p>
      </dgm:t>
    </dgm:pt>
    <dgm:pt modelId="{2357A990-6854-4647-8EF8-BCBA8F8C2ABD}" type="parTrans" cxnId="{4D801772-EFD6-4A58-8D10-660610802DC3}">
      <dgm:prSet/>
      <dgm:spPr/>
      <dgm:t>
        <a:bodyPr/>
        <a:lstStyle/>
        <a:p>
          <a:endParaRPr lang="en-GB"/>
        </a:p>
      </dgm:t>
    </dgm:pt>
    <dgm:pt modelId="{9055125F-9D6F-4DEC-8D8B-C42B0CCF4DFD}" type="sibTrans" cxnId="{4D801772-EFD6-4A58-8D10-660610802DC3}">
      <dgm:prSet/>
      <dgm:spPr/>
      <dgm:t>
        <a:bodyPr/>
        <a:lstStyle/>
        <a:p>
          <a:endParaRPr lang="en-GB"/>
        </a:p>
      </dgm:t>
    </dgm:pt>
    <dgm:pt modelId="{EBCC1A4F-4EDC-4E88-B2C7-06C1BA321045}">
      <dgm:prSet phldrT="[Text]"/>
      <dgm:spPr/>
      <dgm:t>
        <a:bodyPr/>
        <a:lstStyle/>
        <a:p>
          <a:r>
            <a:rPr lang="en-GB" dirty="0">
              <a:latin typeface="Corbel" panose="020B0503020204020204" pitchFamily="34" charset="0"/>
            </a:rPr>
            <a:t>Greenhouse gases</a:t>
          </a:r>
        </a:p>
      </dgm:t>
    </dgm:pt>
    <dgm:pt modelId="{AC219484-F17D-415F-8B7F-FB1BFF31722E}" type="parTrans" cxnId="{A6B64438-C391-4BB4-B276-1D5124C592EB}">
      <dgm:prSet/>
      <dgm:spPr/>
      <dgm:t>
        <a:bodyPr/>
        <a:lstStyle/>
        <a:p>
          <a:endParaRPr lang="en-GB"/>
        </a:p>
      </dgm:t>
    </dgm:pt>
    <dgm:pt modelId="{16A5AFE9-B62A-455A-A7A7-235DD544DEB3}" type="sibTrans" cxnId="{A6B64438-C391-4BB4-B276-1D5124C592EB}">
      <dgm:prSet/>
      <dgm:spPr/>
      <dgm:t>
        <a:bodyPr/>
        <a:lstStyle/>
        <a:p>
          <a:endParaRPr lang="en-GB"/>
        </a:p>
      </dgm:t>
    </dgm:pt>
    <dgm:pt modelId="{2365D340-DFEE-42A6-80CA-9B3B2FB6FD4A}">
      <dgm:prSet phldrT="[Text]"/>
      <dgm:spPr/>
      <dgm:t>
        <a:bodyPr/>
        <a:lstStyle/>
        <a:p>
          <a:r>
            <a:rPr lang="en-GB" dirty="0">
              <a:latin typeface="Corbel" panose="020B0503020204020204" pitchFamily="34" charset="0"/>
            </a:rPr>
            <a:t>Soil degradation &amp; erosion</a:t>
          </a:r>
        </a:p>
      </dgm:t>
    </dgm:pt>
    <dgm:pt modelId="{C1270888-B041-47E2-9BFB-6F8FF9581268}" type="parTrans" cxnId="{44A3F692-BEF7-45D8-B989-7CE79820D202}">
      <dgm:prSet/>
      <dgm:spPr/>
      <dgm:t>
        <a:bodyPr/>
        <a:lstStyle/>
        <a:p>
          <a:endParaRPr lang="en-GB"/>
        </a:p>
      </dgm:t>
    </dgm:pt>
    <dgm:pt modelId="{FC3C6FCC-29C5-4691-9512-F9BA6D119E0B}" type="sibTrans" cxnId="{44A3F692-BEF7-45D8-B989-7CE79820D202}">
      <dgm:prSet/>
      <dgm:spPr/>
      <dgm:t>
        <a:bodyPr/>
        <a:lstStyle/>
        <a:p>
          <a:endParaRPr lang="en-GB"/>
        </a:p>
      </dgm:t>
    </dgm:pt>
    <dgm:pt modelId="{F12D4357-1E13-42A5-8CCD-6443BE912AEA}">
      <dgm:prSet phldrT="[Text]"/>
      <dgm:spPr/>
      <dgm:t>
        <a:bodyPr/>
        <a:lstStyle/>
        <a:p>
          <a:r>
            <a:rPr lang="en-GB" dirty="0">
              <a:latin typeface="Corbel" panose="020B0503020204020204" pitchFamily="34" charset="0"/>
            </a:rPr>
            <a:t>Reduction of biodiversity</a:t>
          </a:r>
        </a:p>
      </dgm:t>
    </dgm:pt>
    <dgm:pt modelId="{9044802E-D34C-463A-9A69-7E9CCE742A34}" type="parTrans" cxnId="{8ECDF80A-1A55-40F9-91CC-7E32991C8AFD}">
      <dgm:prSet/>
      <dgm:spPr/>
      <dgm:t>
        <a:bodyPr/>
        <a:lstStyle/>
        <a:p>
          <a:endParaRPr lang="en-GB"/>
        </a:p>
      </dgm:t>
    </dgm:pt>
    <dgm:pt modelId="{80A24BE3-14B6-4872-851C-7ED410AA083D}" type="sibTrans" cxnId="{8ECDF80A-1A55-40F9-91CC-7E32991C8AFD}">
      <dgm:prSet/>
      <dgm:spPr/>
      <dgm:t>
        <a:bodyPr/>
        <a:lstStyle/>
        <a:p>
          <a:endParaRPr lang="en-GB"/>
        </a:p>
      </dgm:t>
    </dgm:pt>
    <dgm:pt modelId="{A426FB6C-C8FC-41DE-98A7-16D4EE614154}">
      <dgm:prSet phldrT="[Text]"/>
      <dgm:spPr/>
      <dgm:t>
        <a:bodyPr/>
        <a:lstStyle/>
        <a:p>
          <a:r>
            <a:rPr lang="en-GB" dirty="0">
              <a:latin typeface="Corbel" panose="020B0503020204020204" pitchFamily="34" charset="0"/>
            </a:rPr>
            <a:t>Pollution of surface &amp; groundwater</a:t>
          </a:r>
        </a:p>
      </dgm:t>
    </dgm:pt>
    <dgm:pt modelId="{147E798D-7653-4E14-9643-391C64E35CCD}" type="parTrans" cxnId="{A67E7C47-2593-414A-B778-D6E3D63F3FD1}">
      <dgm:prSet/>
      <dgm:spPr/>
      <dgm:t>
        <a:bodyPr/>
        <a:lstStyle/>
        <a:p>
          <a:endParaRPr lang="en-GB"/>
        </a:p>
      </dgm:t>
    </dgm:pt>
    <dgm:pt modelId="{8A43EEB5-FDF3-4FF4-A90E-E902ADCF0C28}" type="sibTrans" cxnId="{A67E7C47-2593-414A-B778-D6E3D63F3FD1}">
      <dgm:prSet/>
      <dgm:spPr/>
      <dgm:t>
        <a:bodyPr/>
        <a:lstStyle/>
        <a:p>
          <a:endParaRPr lang="en-GB"/>
        </a:p>
      </dgm:t>
    </dgm:pt>
    <dgm:pt modelId="{27C33A85-C26F-46D9-8307-3A478E3079A4}" type="pres">
      <dgm:prSet presAssocID="{6B8E768F-33C4-4E25-8AD4-B838607E532B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9C7C9739-1921-4C7A-836F-5406C257C7D9}" type="pres">
      <dgm:prSet presAssocID="{4A31C28C-0CCB-4696-BCE2-753775C9944F}" presName="Parent" presStyleLbl="node0" presStyleIdx="0" presStyleCnt="1">
        <dgm:presLayoutVars>
          <dgm:chMax val="6"/>
          <dgm:chPref val="6"/>
        </dgm:presLayoutVars>
      </dgm:prSet>
      <dgm:spPr/>
    </dgm:pt>
    <dgm:pt modelId="{329885A8-76FA-45A8-9EF9-6342D8C1AF5D}" type="pres">
      <dgm:prSet presAssocID="{59C7C50D-862F-46E8-BC4A-04B210412F12}" presName="Accent1" presStyleCnt="0"/>
      <dgm:spPr/>
    </dgm:pt>
    <dgm:pt modelId="{BDC1FE5E-FF09-4AFC-A09A-046539BBFD49}" type="pres">
      <dgm:prSet presAssocID="{59C7C50D-862F-46E8-BC4A-04B210412F12}" presName="Accent" presStyleLbl="bgShp" presStyleIdx="0" presStyleCnt="6"/>
      <dgm:spPr/>
    </dgm:pt>
    <dgm:pt modelId="{A3BDD437-F8E3-4E69-94D6-30F89271F231}" type="pres">
      <dgm:prSet presAssocID="{59C7C50D-862F-46E8-BC4A-04B210412F12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FFE55223-7D5B-431F-AE36-18922A6CEBC4}" type="pres">
      <dgm:prSet presAssocID="{DB566BE4-D719-4D49-8C00-C6C31BA08582}" presName="Accent2" presStyleCnt="0"/>
      <dgm:spPr/>
    </dgm:pt>
    <dgm:pt modelId="{55AE682C-AAA5-4F56-9C8B-134FA762EB8D}" type="pres">
      <dgm:prSet presAssocID="{DB566BE4-D719-4D49-8C00-C6C31BA08582}" presName="Accent" presStyleLbl="bgShp" presStyleIdx="1" presStyleCnt="6"/>
      <dgm:spPr/>
    </dgm:pt>
    <dgm:pt modelId="{57311F83-EDAA-4BD7-B78E-91C2A50ACD22}" type="pres">
      <dgm:prSet presAssocID="{DB566BE4-D719-4D49-8C00-C6C31BA08582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FCB7F36D-15F9-4864-92C4-07ECF3B460E5}" type="pres">
      <dgm:prSet presAssocID="{EBCC1A4F-4EDC-4E88-B2C7-06C1BA321045}" presName="Accent3" presStyleCnt="0"/>
      <dgm:spPr/>
    </dgm:pt>
    <dgm:pt modelId="{36117D46-9B23-4BA8-B858-77669ADAFBCE}" type="pres">
      <dgm:prSet presAssocID="{EBCC1A4F-4EDC-4E88-B2C7-06C1BA321045}" presName="Accent" presStyleLbl="bgShp" presStyleIdx="2" presStyleCnt="6"/>
      <dgm:spPr/>
    </dgm:pt>
    <dgm:pt modelId="{5B1CC926-1E66-4B4E-9803-C22416EF975F}" type="pres">
      <dgm:prSet presAssocID="{EBCC1A4F-4EDC-4E88-B2C7-06C1BA321045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D1FFB741-6512-4CCB-9F76-9A5D5FFE38C0}" type="pres">
      <dgm:prSet presAssocID="{2365D340-DFEE-42A6-80CA-9B3B2FB6FD4A}" presName="Accent4" presStyleCnt="0"/>
      <dgm:spPr/>
    </dgm:pt>
    <dgm:pt modelId="{26E08389-8C3A-4912-A55B-54AE6BFFE6FA}" type="pres">
      <dgm:prSet presAssocID="{2365D340-DFEE-42A6-80CA-9B3B2FB6FD4A}" presName="Accent" presStyleLbl="bgShp" presStyleIdx="3" presStyleCnt="6"/>
      <dgm:spPr/>
    </dgm:pt>
    <dgm:pt modelId="{94B0601D-6353-408E-A19C-C0490BA881FF}" type="pres">
      <dgm:prSet presAssocID="{2365D340-DFEE-42A6-80CA-9B3B2FB6FD4A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236DCBAD-62C6-44B0-AF96-2E69FAFD134C}" type="pres">
      <dgm:prSet presAssocID="{F12D4357-1E13-42A5-8CCD-6443BE912AEA}" presName="Accent5" presStyleCnt="0"/>
      <dgm:spPr/>
    </dgm:pt>
    <dgm:pt modelId="{EADFCA66-4C48-4526-9167-475095BDDB6F}" type="pres">
      <dgm:prSet presAssocID="{F12D4357-1E13-42A5-8CCD-6443BE912AEA}" presName="Accent" presStyleLbl="bgShp" presStyleIdx="4" presStyleCnt="6"/>
      <dgm:spPr/>
    </dgm:pt>
    <dgm:pt modelId="{BD518DB3-73FD-47C0-87AD-5B0495760A8F}" type="pres">
      <dgm:prSet presAssocID="{F12D4357-1E13-42A5-8CCD-6443BE912AEA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0E76DD15-D925-417B-8ECA-8E1481F320D2}" type="pres">
      <dgm:prSet presAssocID="{A426FB6C-C8FC-41DE-98A7-16D4EE614154}" presName="Accent6" presStyleCnt="0"/>
      <dgm:spPr/>
    </dgm:pt>
    <dgm:pt modelId="{F076D589-FB0C-46F8-A317-19AA6A8C0E9D}" type="pres">
      <dgm:prSet presAssocID="{A426FB6C-C8FC-41DE-98A7-16D4EE614154}" presName="Accent" presStyleLbl="bgShp" presStyleIdx="5" presStyleCnt="6"/>
      <dgm:spPr/>
    </dgm:pt>
    <dgm:pt modelId="{D8E5F3C6-196D-4132-8319-53A72EEC643E}" type="pres">
      <dgm:prSet presAssocID="{A426FB6C-C8FC-41DE-98A7-16D4EE61415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8ECDF80A-1A55-40F9-91CC-7E32991C8AFD}" srcId="{4A31C28C-0CCB-4696-BCE2-753775C9944F}" destId="{F12D4357-1E13-42A5-8CCD-6443BE912AEA}" srcOrd="4" destOrd="0" parTransId="{9044802E-D34C-463A-9A69-7E9CCE742A34}" sibTransId="{80A24BE3-14B6-4872-851C-7ED410AA083D}"/>
    <dgm:cxn modelId="{83B6AB1A-2AB6-43AA-B1AE-C6E3FA022AF1}" type="presOf" srcId="{4A31C28C-0CCB-4696-BCE2-753775C9944F}" destId="{9C7C9739-1921-4C7A-836F-5406C257C7D9}" srcOrd="0" destOrd="0" presId="urn:microsoft.com/office/officeart/2011/layout/HexagonRadial"/>
    <dgm:cxn modelId="{38A21C1B-C3CE-4613-8CDE-419CEAB95830}" type="presOf" srcId="{59C7C50D-862F-46E8-BC4A-04B210412F12}" destId="{A3BDD437-F8E3-4E69-94D6-30F89271F231}" srcOrd="0" destOrd="0" presId="urn:microsoft.com/office/officeart/2011/layout/HexagonRadial"/>
    <dgm:cxn modelId="{A6B64438-C391-4BB4-B276-1D5124C592EB}" srcId="{4A31C28C-0CCB-4696-BCE2-753775C9944F}" destId="{EBCC1A4F-4EDC-4E88-B2C7-06C1BA321045}" srcOrd="2" destOrd="0" parTransId="{AC219484-F17D-415F-8B7F-FB1BFF31722E}" sibTransId="{16A5AFE9-B62A-455A-A7A7-235DD544DEB3}"/>
    <dgm:cxn modelId="{06A8ED3B-B4B8-4069-A702-3F54DF6D3F98}" type="presOf" srcId="{EBCC1A4F-4EDC-4E88-B2C7-06C1BA321045}" destId="{5B1CC926-1E66-4B4E-9803-C22416EF975F}" srcOrd="0" destOrd="0" presId="urn:microsoft.com/office/officeart/2011/layout/HexagonRadial"/>
    <dgm:cxn modelId="{F1E0C53C-B631-499F-81AD-C998B0A1EF89}" type="presOf" srcId="{2365D340-DFEE-42A6-80CA-9B3B2FB6FD4A}" destId="{94B0601D-6353-408E-A19C-C0490BA881FF}" srcOrd="0" destOrd="0" presId="urn:microsoft.com/office/officeart/2011/layout/HexagonRadial"/>
    <dgm:cxn modelId="{A67E7C47-2593-414A-B778-D6E3D63F3FD1}" srcId="{4A31C28C-0CCB-4696-BCE2-753775C9944F}" destId="{A426FB6C-C8FC-41DE-98A7-16D4EE614154}" srcOrd="5" destOrd="0" parTransId="{147E798D-7653-4E14-9643-391C64E35CCD}" sibTransId="{8A43EEB5-FDF3-4FF4-A90E-E902ADCF0C28}"/>
    <dgm:cxn modelId="{4D801772-EFD6-4A58-8D10-660610802DC3}" srcId="{4A31C28C-0CCB-4696-BCE2-753775C9944F}" destId="{DB566BE4-D719-4D49-8C00-C6C31BA08582}" srcOrd="1" destOrd="0" parTransId="{2357A990-6854-4647-8EF8-BCBA8F8C2ABD}" sibTransId="{9055125F-9D6F-4DEC-8D8B-C42B0CCF4DFD}"/>
    <dgm:cxn modelId="{3611A676-3851-4DA9-B3F5-C54201B575B7}" type="presOf" srcId="{A426FB6C-C8FC-41DE-98A7-16D4EE614154}" destId="{D8E5F3C6-196D-4132-8319-53A72EEC643E}" srcOrd="0" destOrd="0" presId="urn:microsoft.com/office/officeart/2011/layout/HexagonRadial"/>
    <dgm:cxn modelId="{46395F7D-FDFA-4BDB-8557-8450A7ABD294}" type="presOf" srcId="{DB566BE4-D719-4D49-8C00-C6C31BA08582}" destId="{57311F83-EDAA-4BD7-B78E-91C2A50ACD22}" srcOrd="0" destOrd="0" presId="urn:microsoft.com/office/officeart/2011/layout/HexagonRadial"/>
    <dgm:cxn modelId="{44A3F692-BEF7-45D8-B989-7CE79820D202}" srcId="{4A31C28C-0CCB-4696-BCE2-753775C9944F}" destId="{2365D340-DFEE-42A6-80CA-9B3B2FB6FD4A}" srcOrd="3" destOrd="0" parTransId="{C1270888-B041-47E2-9BFB-6F8FF9581268}" sibTransId="{FC3C6FCC-29C5-4691-9512-F9BA6D119E0B}"/>
    <dgm:cxn modelId="{5BE1C4C7-C20B-4155-A8F1-686719BA248E}" type="presOf" srcId="{F12D4357-1E13-42A5-8CCD-6443BE912AEA}" destId="{BD518DB3-73FD-47C0-87AD-5B0495760A8F}" srcOrd="0" destOrd="0" presId="urn:microsoft.com/office/officeart/2011/layout/HexagonRadial"/>
    <dgm:cxn modelId="{3DE6E6E3-8F8D-454F-93FA-80EB3C4365F2}" srcId="{6B8E768F-33C4-4E25-8AD4-B838607E532B}" destId="{4A31C28C-0CCB-4696-BCE2-753775C9944F}" srcOrd="0" destOrd="0" parTransId="{9EB271A9-EA08-427D-ABD7-CF1A4DD515B0}" sibTransId="{F3EB15EF-9382-4D72-98E4-CBF8EDB78FBD}"/>
    <dgm:cxn modelId="{8CA9E7F4-1423-4401-BFFA-F22F82F0AC80}" type="presOf" srcId="{6B8E768F-33C4-4E25-8AD4-B838607E532B}" destId="{27C33A85-C26F-46D9-8307-3A478E3079A4}" srcOrd="0" destOrd="0" presId="urn:microsoft.com/office/officeart/2011/layout/HexagonRadial"/>
    <dgm:cxn modelId="{1CE64BF8-32EE-41B8-A253-0DB6E2C276E4}" srcId="{4A31C28C-0CCB-4696-BCE2-753775C9944F}" destId="{59C7C50D-862F-46E8-BC4A-04B210412F12}" srcOrd="0" destOrd="0" parTransId="{F8C7E8DD-0D54-4141-A070-749A6D071EFE}" sibTransId="{D3D051A5-5EE1-4677-9E30-D16059991DBE}"/>
    <dgm:cxn modelId="{27A2C4AE-15A0-4244-BFBB-54FFF4132233}" type="presParOf" srcId="{27C33A85-C26F-46D9-8307-3A478E3079A4}" destId="{9C7C9739-1921-4C7A-836F-5406C257C7D9}" srcOrd="0" destOrd="0" presId="urn:microsoft.com/office/officeart/2011/layout/HexagonRadial"/>
    <dgm:cxn modelId="{522173AC-3C10-4D1C-B5A3-3108F13727EF}" type="presParOf" srcId="{27C33A85-C26F-46D9-8307-3A478E3079A4}" destId="{329885A8-76FA-45A8-9EF9-6342D8C1AF5D}" srcOrd="1" destOrd="0" presId="urn:microsoft.com/office/officeart/2011/layout/HexagonRadial"/>
    <dgm:cxn modelId="{760B68D7-698E-4ED7-9B74-4DA25C9D2728}" type="presParOf" srcId="{329885A8-76FA-45A8-9EF9-6342D8C1AF5D}" destId="{BDC1FE5E-FF09-4AFC-A09A-046539BBFD49}" srcOrd="0" destOrd="0" presId="urn:microsoft.com/office/officeart/2011/layout/HexagonRadial"/>
    <dgm:cxn modelId="{85A32CC7-0314-43AD-8247-3CBA232D7047}" type="presParOf" srcId="{27C33A85-C26F-46D9-8307-3A478E3079A4}" destId="{A3BDD437-F8E3-4E69-94D6-30F89271F231}" srcOrd="2" destOrd="0" presId="urn:microsoft.com/office/officeart/2011/layout/HexagonRadial"/>
    <dgm:cxn modelId="{48FD0449-73CB-4CBD-8050-5DCD554F944B}" type="presParOf" srcId="{27C33A85-C26F-46D9-8307-3A478E3079A4}" destId="{FFE55223-7D5B-431F-AE36-18922A6CEBC4}" srcOrd="3" destOrd="0" presId="urn:microsoft.com/office/officeart/2011/layout/HexagonRadial"/>
    <dgm:cxn modelId="{07796436-DBDD-416A-A796-8DC82598D96A}" type="presParOf" srcId="{FFE55223-7D5B-431F-AE36-18922A6CEBC4}" destId="{55AE682C-AAA5-4F56-9C8B-134FA762EB8D}" srcOrd="0" destOrd="0" presId="urn:microsoft.com/office/officeart/2011/layout/HexagonRadial"/>
    <dgm:cxn modelId="{13A4617F-9A91-48FE-9E41-4D22100A8BE4}" type="presParOf" srcId="{27C33A85-C26F-46D9-8307-3A478E3079A4}" destId="{57311F83-EDAA-4BD7-B78E-91C2A50ACD22}" srcOrd="4" destOrd="0" presId="urn:microsoft.com/office/officeart/2011/layout/HexagonRadial"/>
    <dgm:cxn modelId="{82E16516-B9B7-4D45-8C42-00196286ABE7}" type="presParOf" srcId="{27C33A85-C26F-46D9-8307-3A478E3079A4}" destId="{FCB7F36D-15F9-4864-92C4-07ECF3B460E5}" srcOrd="5" destOrd="0" presId="urn:microsoft.com/office/officeart/2011/layout/HexagonRadial"/>
    <dgm:cxn modelId="{999BC700-A5F7-45B8-97BB-D2B5C9F784F1}" type="presParOf" srcId="{FCB7F36D-15F9-4864-92C4-07ECF3B460E5}" destId="{36117D46-9B23-4BA8-B858-77669ADAFBCE}" srcOrd="0" destOrd="0" presId="urn:microsoft.com/office/officeart/2011/layout/HexagonRadial"/>
    <dgm:cxn modelId="{884B2BE3-C7B5-45FE-8399-DD48D13FF5DA}" type="presParOf" srcId="{27C33A85-C26F-46D9-8307-3A478E3079A4}" destId="{5B1CC926-1E66-4B4E-9803-C22416EF975F}" srcOrd="6" destOrd="0" presId="urn:microsoft.com/office/officeart/2011/layout/HexagonRadial"/>
    <dgm:cxn modelId="{809677D7-E505-4641-9593-C3E282153AFB}" type="presParOf" srcId="{27C33A85-C26F-46D9-8307-3A478E3079A4}" destId="{D1FFB741-6512-4CCB-9F76-9A5D5FFE38C0}" srcOrd="7" destOrd="0" presId="urn:microsoft.com/office/officeart/2011/layout/HexagonRadial"/>
    <dgm:cxn modelId="{1ED46F92-47C8-438D-9F93-F520B4F288D8}" type="presParOf" srcId="{D1FFB741-6512-4CCB-9F76-9A5D5FFE38C0}" destId="{26E08389-8C3A-4912-A55B-54AE6BFFE6FA}" srcOrd="0" destOrd="0" presId="urn:microsoft.com/office/officeart/2011/layout/HexagonRadial"/>
    <dgm:cxn modelId="{A309ED4F-6F90-49C8-9AB7-74947BE9B3A8}" type="presParOf" srcId="{27C33A85-C26F-46D9-8307-3A478E3079A4}" destId="{94B0601D-6353-408E-A19C-C0490BA881FF}" srcOrd="8" destOrd="0" presId="urn:microsoft.com/office/officeart/2011/layout/HexagonRadial"/>
    <dgm:cxn modelId="{42D6F155-C8CF-4417-B3CA-8DD52108F48E}" type="presParOf" srcId="{27C33A85-C26F-46D9-8307-3A478E3079A4}" destId="{236DCBAD-62C6-44B0-AF96-2E69FAFD134C}" srcOrd="9" destOrd="0" presId="urn:microsoft.com/office/officeart/2011/layout/HexagonRadial"/>
    <dgm:cxn modelId="{CB287456-4661-4BDC-AD1F-C3483FA3CB71}" type="presParOf" srcId="{236DCBAD-62C6-44B0-AF96-2E69FAFD134C}" destId="{EADFCA66-4C48-4526-9167-475095BDDB6F}" srcOrd="0" destOrd="0" presId="urn:microsoft.com/office/officeart/2011/layout/HexagonRadial"/>
    <dgm:cxn modelId="{59731164-3248-4EC4-A223-4DD57443A34F}" type="presParOf" srcId="{27C33A85-C26F-46D9-8307-3A478E3079A4}" destId="{BD518DB3-73FD-47C0-87AD-5B0495760A8F}" srcOrd="10" destOrd="0" presId="urn:microsoft.com/office/officeart/2011/layout/HexagonRadial"/>
    <dgm:cxn modelId="{09470E9F-BC15-4A66-B97C-012039329C62}" type="presParOf" srcId="{27C33A85-C26F-46D9-8307-3A478E3079A4}" destId="{0E76DD15-D925-417B-8ECA-8E1481F320D2}" srcOrd="11" destOrd="0" presId="urn:microsoft.com/office/officeart/2011/layout/HexagonRadial"/>
    <dgm:cxn modelId="{7C37B011-2A66-4B69-B1EB-8E85D1A96C1E}" type="presParOf" srcId="{0E76DD15-D925-417B-8ECA-8E1481F320D2}" destId="{F076D589-FB0C-46F8-A317-19AA6A8C0E9D}" srcOrd="0" destOrd="0" presId="urn:microsoft.com/office/officeart/2011/layout/HexagonRadial"/>
    <dgm:cxn modelId="{FFFA620E-EDE5-4B0A-9F5F-1D8CDB0F219E}" type="presParOf" srcId="{27C33A85-C26F-46D9-8307-3A478E3079A4}" destId="{D8E5F3C6-196D-4132-8319-53A72EEC643E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6D4C70-37B8-4456-9A7C-621D1A8E8292}" type="doc">
      <dgm:prSet loTypeId="urn:microsoft.com/office/officeart/2005/8/layout/hierarchy3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5F38D474-11FE-410D-AD01-BACEADF7CC59}">
      <dgm:prSet phldrT="[Text]"/>
      <dgm:spPr/>
      <dgm:t>
        <a:bodyPr/>
        <a:lstStyle/>
        <a:p>
          <a:r>
            <a:rPr lang="en-GB" dirty="0">
              <a:latin typeface="Corbel" panose="020B0503020204020204" pitchFamily="34" charset="0"/>
            </a:rPr>
            <a:t>Brexit</a:t>
          </a:r>
        </a:p>
      </dgm:t>
    </dgm:pt>
    <dgm:pt modelId="{AFE3C0E4-18B7-4E4A-A54F-98D31095E4E3}" type="parTrans" cxnId="{B8FA7E77-A42E-4826-A84C-ACCDEBBD3099}">
      <dgm:prSet/>
      <dgm:spPr/>
      <dgm:t>
        <a:bodyPr/>
        <a:lstStyle/>
        <a:p>
          <a:endParaRPr lang="en-GB"/>
        </a:p>
      </dgm:t>
    </dgm:pt>
    <dgm:pt modelId="{E218AD72-BBD0-44FD-AB76-E9B4E7640D72}" type="sibTrans" cxnId="{B8FA7E77-A42E-4826-A84C-ACCDEBBD3099}">
      <dgm:prSet/>
      <dgm:spPr/>
      <dgm:t>
        <a:bodyPr/>
        <a:lstStyle/>
        <a:p>
          <a:endParaRPr lang="en-GB"/>
        </a:p>
      </dgm:t>
    </dgm:pt>
    <dgm:pt modelId="{0156B7CB-627F-4D20-833E-1F6EAA6F92DF}">
      <dgm:prSet phldrT="[Text]"/>
      <dgm:spPr/>
      <dgm:t>
        <a:bodyPr/>
        <a:lstStyle/>
        <a:p>
          <a:r>
            <a:rPr lang="en-GB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Social representations</a:t>
          </a:r>
        </a:p>
      </dgm:t>
    </dgm:pt>
    <dgm:pt modelId="{82A5DD0A-524E-47DF-B69B-42F836A86ECA}" type="parTrans" cxnId="{F91028C9-4CBA-4932-BDED-E3B4C45B0BBD}">
      <dgm:prSet/>
      <dgm:spPr/>
      <dgm:t>
        <a:bodyPr/>
        <a:lstStyle/>
        <a:p>
          <a:endParaRPr lang="en-GB"/>
        </a:p>
      </dgm:t>
    </dgm:pt>
    <dgm:pt modelId="{961DA376-E69B-4561-850A-5F0654607CC1}" type="sibTrans" cxnId="{F91028C9-4CBA-4932-BDED-E3B4C45B0BBD}">
      <dgm:prSet/>
      <dgm:spPr/>
      <dgm:t>
        <a:bodyPr/>
        <a:lstStyle/>
        <a:p>
          <a:endParaRPr lang="en-GB"/>
        </a:p>
      </dgm:t>
    </dgm:pt>
    <dgm:pt modelId="{D8AEE642-6432-40F3-9763-EBD43ADAB04C}">
      <dgm:prSet phldrT="[Text]"/>
      <dgm:spPr/>
      <dgm:t>
        <a:bodyPr/>
        <a:lstStyle/>
        <a:p>
          <a:r>
            <a:rPr lang="en-GB" dirty="0">
              <a:latin typeface="Corbel" panose="020B0503020204020204" pitchFamily="34" charset="0"/>
            </a:rPr>
            <a:t>Social representations</a:t>
          </a:r>
        </a:p>
      </dgm:t>
    </dgm:pt>
    <dgm:pt modelId="{A7E1039D-7756-4CFB-B1DC-657AD66DC607}" type="parTrans" cxnId="{6E148E12-8DD0-47D0-92A4-3F4759AD280B}">
      <dgm:prSet/>
      <dgm:spPr/>
      <dgm:t>
        <a:bodyPr/>
        <a:lstStyle/>
        <a:p>
          <a:endParaRPr lang="en-GB"/>
        </a:p>
      </dgm:t>
    </dgm:pt>
    <dgm:pt modelId="{DD6C639F-4C0F-4FC2-AEE7-201D68359DEC}" type="sibTrans" cxnId="{6E148E12-8DD0-47D0-92A4-3F4759AD280B}">
      <dgm:prSet/>
      <dgm:spPr/>
      <dgm:t>
        <a:bodyPr/>
        <a:lstStyle/>
        <a:p>
          <a:endParaRPr lang="en-GB"/>
        </a:p>
      </dgm:t>
    </dgm:pt>
    <dgm:pt modelId="{419C6012-FFED-42C9-B642-16C19D187FFE}">
      <dgm:prSet phldrT="[Text]"/>
      <dgm:spPr/>
      <dgm:t>
        <a:bodyPr/>
        <a:lstStyle/>
        <a:p>
          <a:r>
            <a:rPr lang="en-GB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Solutions</a:t>
          </a:r>
        </a:p>
      </dgm:t>
    </dgm:pt>
    <dgm:pt modelId="{5E7D0923-903F-40E6-B113-EB1B032C309E}" type="parTrans" cxnId="{83469A89-3EFF-475F-B740-FE8E99899FC1}">
      <dgm:prSet/>
      <dgm:spPr/>
      <dgm:t>
        <a:bodyPr/>
        <a:lstStyle/>
        <a:p>
          <a:endParaRPr lang="en-GB"/>
        </a:p>
      </dgm:t>
    </dgm:pt>
    <dgm:pt modelId="{D88F8C9F-F948-4082-BA59-E6C4104E1E7D}" type="sibTrans" cxnId="{83469A89-3EFF-475F-B740-FE8E99899FC1}">
      <dgm:prSet/>
      <dgm:spPr/>
      <dgm:t>
        <a:bodyPr/>
        <a:lstStyle/>
        <a:p>
          <a:endParaRPr lang="en-GB"/>
        </a:p>
      </dgm:t>
    </dgm:pt>
    <dgm:pt modelId="{7ACE87D8-1EDC-4944-B24F-0E190B8B36D9}">
      <dgm:prSet phldrT="[Text]"/>
      <dgm:spPr/>
      <dgm:t>
        <a:bodyPr/>
        <a:lstStyle/>
        <a:p>
          <a:r>
            <a:rPr lang="en-GB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Bottom-up inclusion </a:t>
          </a:r>
        </a:p>
      </dgm:t>
    </dgm:pt>
    <dgm:pt modelId="{EE909726-6F57-4442-B4EB-71D60FF7599A}" type="parTrans" cxnId="{1CB86C74-07FE-4D76-8E96-E1E7F956861B}">
      <dgm:prSet/>
      <dgm:spPr/>
      <dgm:t>
        <a:bodyPr/>
        <a:lstStyle/>
        <a:p>
          <a:endParaRPr lang="en-GB"/>
        </a:p>
      </dgm:t>
    </dgm:pt>
    <dgm:pt modelId="{51A0A3EC-52C9-479E-B1F5-5BFC52C9879C}" type="sibTrans" cxnId="{1CB86C74-07FE-4D76-8E96-E1E7F956861B}">
      <dgm:prSet/>
      <dgm:spPr/>
      <dgm:t>
        <a:bodyPr/>
        <a:lstStyle/>
        <a:p>
          <a:endParaRPr lang="en-GB"/>
        </a:p>
      </dgm:t>
    </dgm:pt>
    <dgm:pt modelId="{B762FAFA-DA27-406B-920E-6F902CA2F563}" type="pres">
      <dgm:prSet presAssocID="{E66D4C70-37B8-4456-9A7C-621D1A8E829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C154430-65B3-43D1-883A-38AC49ECD97D}" type="pres">
      <dgm:prSet presAssocID="{5F38D474-11FE-410D-AD01-BACEADF7CC59}" presName="root" presStyleCnt="0"/>
      <dgm:spPr/>
    </dgm:pt>
    <dgm:pt modelId="{F5DB5D52-FFD6-4379-8D07-1E67D554F879}" type="pres">
      <dgm:prSet presAssocID="{5F38D474-11FE-410D-AD01-BACEADF7CC59}" presName="rootComposite" presStyleCnt="0"/>
      <dgm:spPr/>
    </dgm:pt>
    <dgm:pt modelId="{3F909A47-6BFD-42F6-8B8F-37D1C5B876B8}" type="pres">
      <dgm:prSet presAssocID="{5F38D474-11FE-410D-AD01-BACEADF7CC59}" presName="rootText" presStyleLbl="node1" presStyleIdx="0" presStyleCnt="2"/>
      <dgm:spPr/>
    </dgm:pt>
    <dgm:pt modelId="{B1365882-6685-4B6E-866C-D3EF33F1DD7C}" type="pres">
      <dgm:prSet presAssocID="{5F38D474-11FE-410D-AD01-BACEADF7CC59}" presName="rootConnector" presStyleLbl="node1" presStyleIdx="0" presStyleCnt="2"/>
      <dgm:spPr/>
    </dgm:pt>
    <dgm:pt modelId="{2693161E-2B03-4685-98A9-278B3AE754A9}" type="pres">
      <dgm:prSet presAssocID="{5F38D474-11FE-410D-AD01-BACEADF7CC59}" presName="childShape" presStyleCnt="0"/>
      <dgm:spPr/>
    </dgm:pt>
    <dgm:pt modelId="{BAA1A61A-79A2-42C1-82B4-8C0EBD97E0CF}" type="pres">
      <dgm:prSet presAssocID="{82A5DD0A-524E-47DF-B69B-42F836A86ECA}" presName="Name13" presStyleLbl="parChTrans1D2" presStyleIdx="0" presStyleCnt="3"/>
      <dgm:spPr/>
    </dgm:pt>
    <dgm:pt modelId="{A632761E-0481-4AFD-B80D-E6A71E6D6356}" type="pres">
      <dgm:prSet presAssocID="{0156B7CB-627F-4D20-833E-1F6EAA6F92DF}" presName="childText" presStyleLbl="bgAcc1" presStyleIdx="0" presStyleCnt="3">
        <dgm:presLayoutVars>
          <dgm:bulletEnabled val="1"/>
        </dgm:presLayoutVars>
      </dgm:prSet>
      <dgm:spPr/>
    </dgm:pt>
    <dgm:pt modelId="{AB983DD9-534F-4EB8-8705-ACF1C9C2F253}" type="pres">
      <dgm:prSet presAssocID="{D8AEE642-6432-40F3-9763-EBD43ADAB04C}" presName="root" presStyleCnt="0"/>
      <dgm:spPr/>
    </dgm:pt>
    <dgm:pt modelId="{B396A227-C0F8-446D-AD67-50E5DADF61D6}" type="pres">
      <dgm:prSet presAssocID="{D8AEE642-6432-40F3-9763-EBD43ADAB04C}" presName="rootComposite" presStyleCnt="0"/>
      <dgm:spPr/>
    </dgm:pt>
    <dgm:pt modelId="{39EE3453-B040-4D0E-9259-C5BF7DEB3EF6}" type="pres">
      <dgm:prSet presAssocID="{D8AEE642-6432-40F3-9763-EBD43ADAB04C}" presName="rootText" presStyleLbl="node1" presStyleIdx="1" presStyleCnt="2"/>
      <dgm:spPr/>
    </dgm:pt>
    <dgm:pt modelId="{70D62444-DABE-4FFA-AD57-C51F6C663E53}" type="pres">
      <dgm:prSet presAssocID="{D8AEE642-6432-40F3-9763-EBD43ADAB04C}" presName="rootConnector" presStyleLbl="node1" presStyleIdx="1" presStyleCnt="2"/>
      <dgm:spPr/>
    </dgm:pt>
    <dgm:pt modelId="{2A0E9FB2-C3BE-43DF-BB63-4869ACBB8A86}" type="pres">
      <dgm:prSet presAssocID="{D8AEE642-6432-40F3-9763-EBD43ADAB04C}" presName="childShape" presStyleCnt="0"/>
      <dgm:spPr/>
    </dgm:pt>
    <dgm:pt modelId="{5B212FD5-2637-486F-93DA-95AD4FA92C2D}" type="pres">
      <dgm:prSet presAssocID="{5E7D0923-903F-40E6-B113-EB1B032C309E}" presName="Name13" presStyleLbl="parChTrans1D2" presStyleIdx="1" presStyleCnt="3"/>
      <dgm:spPr/>
    </dgm:pt>
    <dgm:pt modelId="{4ABCA02A-C196-4C38-B829-73367EA3B8B9}" type="pres">
      <dgm:prSet presAssocID="{419C6012-FFED-42C9-B642-16C19D187FFE}" presName="childText" presStyleLbl="bgAcc1" presStyleIdx="1" presStyleCnt="3">
        <dgm:presLayoutVars>
          <dgm:bulletEnabled val="1"/>
        </dgm:presLayoutVars>
      </dgm:prSet>
      <dgm:spPr/>
    </dgm:pt>
    <dgm:pt modelId="{EDF34524-B667-43D4-A5E8-AF5D56BC246A}" type="pres">
      <dgm:prSet presAssocID="{EE909726-6F57-4442-B4EB-71D60FF7599A}" presName="Name13" presStyleLbl="parChTrans1D2" presStyleIdx="2" presStyleCnt="3"/>
      <dgm:spPr/>
    </dgm:pt>
    <dgm:pt modelId="{B5D29113-9E27-4CEC-BE35-AC8F223FE150}" type="pres">
      <dgm:prSet presAssocID="{7ACE87D8-1EDC-4944-B24F-0E190B8B36D9}" presName="childText" presStyleLbl="bgAcc1" presStyleIdx="2" presStyleCnt="3">
        <dgm:presLayoutVars>
          <dgm:bulletEnabled val="1"/>
        </dgm:presLayoutVars>
      </dgm:prSet>
      <dgm:spPr/>
    </dgm:pt>
  </dgm:ptLst>
  <dgm:cxnLst>
    <dgm:cxn modelId="{0F3E5700-CB7B-4908-B995-16F97039D27A}" type="presOf" srcId="{419C6012-FFED-42C9-B642-16C19D187FFE}" destId="{4ABCA02A-C196-4C38-B829-73367EA3B8B9}" srcOrd="0" destOrd="0" presId="urn:microsoft.com/office/officeart/2005/8/layout/hierarchy3"/>
    <dgm:cxn modelId="{6E148E12-8DD0-47D0-92A4-3F4759AD280B}" srcId="{E66D4C70-37B8-4456-9A7C-621D1A8E8292}" destId="{D8AEE642-6432-40F3-9763-EBD43ADAB04C}" srcOrd="1" destOrd="0" parTransId="{A7E1039D-7756-4CFB-B1DC-657AD66DC607}" sibTransId="{DD6C639F-4C0F-4FC2-AEE7-201D68359DEC}"/>
    <dgm:cxn modelId="{283C781B-6BD3-4CB1-ACB0-665FB19A9125}" type="presOf" srcId="{EE909726-6F57-4442-B4EB-71D60FF7599A}" destId="{EDF34524-B667-43D4-A5E8-AF5D56BC246A}" srcOrd="0" destOrd="0" presId="urn:microsoft.com/office/officeart/2005/8/layout/hierarchy3"/>
    <dgm:cxn modelId="{4548BE35-B162-455D-87FC-87335B0364A5}" type="presOf" srcId="{E66D4C70-37B8-4456-9A7C-621D1A8E8292}" destId="{B762FAFA-DA27-406B-920E-6F902CA2F563}" srcOrd="0" destOrd="0" presId="urn:microsoft.com/office/officeart/2005/8/layout/hierarchy3"/>
    <dgm:cxn modelId="{9094616A-60BE-498F-B9FB-DACC7E2D023C}" type="presOf" srcId="{7ACE87D8-1EDC-4944-B24F-0E190B8B36D9}" destId="{B5D29113-9E27-4CEC-BE35-AC8F223FE150}" srcOrd="0" destOrd="0" presId="urn:microsoft.com/office/officeart/2005/8/layout/hierarchy3"/>
    <dgm:cxn modelId="{303F9D70-F243-4F15-9102-9F89F469FA48}" type="presOf" srcId="{D8AEE642-6432-40F3-9763-EBD43ADAB04C}" destId="{39EE3453-B040-4D0E-9259-C5BF7DEB3EF6}" srcOrd="0" destOrd="0" presId="urn:microsoft.com/office/officeart/2005/8/layout/hierarchy3"/>
    <dgm:cxn modelId="{1CB86C74-07FE-4D76-8E96-E1E7F956861B}" srcId="{D8AEE642-6432-40F3-9763-EBD43ADAB04C}" destId="{7ACE87D8-1EDC-4944-B24F-0E190B8B36D9}" srcOrd="1" destOrd="0" parTransId="{EE909726-6F57-4442-B4EB-71D60FF7599A}" sibTransId="{51A0A3EC-52C9-479E-B1F5-5BFC52C9879C}"/>
    <dgm:cxn modelId="{B8FA7E77-A42E-4826-A84C-ACCDEBBD3099}" srcId="{E66D4C70-37B8-4456-9A7C-621D1A8E8292}" destId="{5F38D474-11FE-410D-AD01-BACEADF7CC59}" srcOrd="0" destOrd="0" parTransId="{AFE3C0E4-18B7-4E4A-A54F-98D31095E4E3}" sibTransId="{E218AD72-BBD0-44FD-AB76-E9B4E7640D72}"/>
    <dgm:cxn modelId="{531E637A-B27F-48C2-B8EA-25198D7DB321}" type="presOf" srcId="{5F38D474-11FE-410D-AD01-BACEADF7CC59}" destId="{B1365882-6685-4B6E-866C-D3EF33F1DD7C}" srcOrd="1" destOrd="0" presId="urn:microsoft.com/office/officeart/2005/8/layout/hierarchy3"/>
    <dgm:cxn modelId="{9690E77B-3FFC-4955-9B17-4FB0E8B71A2F}" type="presOf" srcId="{82A5DD0A-524E-47DF-B69B-42F836A86ECA}" destId="{BAA1A61A-79A2-42C1-82B4-8C0EBD97E0CF}" srcOrd="0" destOrd="0" presId="urn:microsoft.com/office/officeart/2005/8/layout/hierarchy3"/>
    <dgm:cxn modelId="{A12AA57E-B5DD-4188-937A-4F115055CA6E}" type="presOf" srcId="{D8AEE642-6432-40F3-9763-EBD43ADAB04C}" destId="{70D62444-DABE-4FFA-AD57-C51F6C663E53}" srcOrd="1" destOrd="0" presId="urn:microsoft.com/office/officeart/2005/8/layout/hierarchy3"/>
    <dgm:cxn modelId="{D27CD781-3FB5-4395-B7F2-1DFD93F1F553}" type="presOf" srcId="{5F38D474-11FE-410D-AD01-BACEADF7CC59}" destId="{3F909A47-6BFD-42F6-8B8F-37D1C5B876B8}" srcOrd="0" destOrd="0" presId="urn:microsoft.com/office/officeart/2005/8/layout/hierarchy3"/>
    <dgm:cxn modelId="{83469A89-3EFF-475F-B740-FE8E99899FC1}" srcId="{D8AEE642-6432-40F3-9763-EBD43ADAB04C}" destId="{419C6012-FFED-42C9-B642-16C19D187FFE}" srcOrd="0" destOrd="0" parTransId="{5E7D0923-903F-40E6-B113-EB1B032C309E}" sibTransId="{D88F8C9F-F948-4082-BA59-E6C4104E1E7D}"/>
    <dgm:cxn modelId="{686FD9A0-D639-4BC7-8422-1ECBD486BC9C}" type="presOf" srcId="{5E7D0923-903F-40E6-B113-EB1B032C309E}" destId="{5B212FD5-2637-486F-93DA-95AD4FA92C2D}" srcOrd="0" destOrd="0" presId="urn:microsoft.com/office/officeart/2005/8/layout/hierarchy3"/>
    <dgm:cxn modelId="{21CAD4C1-E7CB-40A9-BAC2-F0D8502EE308}" type="presOf" srcId="{0156B7CB-627F-4D20-833E-1F6EAA6F92DF}" destId="{A632761E-0481-4AFD-B80D-E6A71E6D6356}" srcOrd="0" destOrd="0" presId="urn:microsoft.com/office/officeart/2005/8/layout/hierarchy3"/>
    <dgm:cxn modelId="{F91028C9-4CBA-4932-BDED-E3B4C45B0BBD}" srcId="{5F38D474-11FE-410D-AD01-BACEADF7CC59}" destId="{0156B7CB-627F-4D20-833E-1F6EAA6F92DF}" srcOrd="0" destOrd="0" parTransId="{82A5DD0A-524E-47DF-B69B-42F836A86ECA}" sibTransId="{961DA376-E69B-4561-850A-5F0654607CC1}"/>
    <dgm:cxn modelId="{C750367C-CF58-4E7F-AECB-9CF0B8B25D4E}" type="presParOf" srcId="{B762FAFA-DA27-406B-920E-6F902CA2F563}" destId="{3C154430-65B3-43D1-883A-38AC49ECD97D}" srcOrd="0" destOrd="0" presId="urn:microsoft.com/office/officeart/2005/8/layout/hierarchy3"/>
    <dgm:cxn modelId="{3D983863-D9DA-47EF-93FA-68EDA08CF4B6}" type="presParOf" srcId="{3C154430-65B3-43D1-883A-38AC49ECD97D}" destId="{F5DB5D52-FFD6-4379-8D07-1E67D554F879}" srcOrd="0" destOrd="0" presId="urn:microsoft.com/office/officeart/2005/8/layout/hierarchy3"/>
    <dgm:cxn modelId="{3A8631FC-F5A8-4D3B-998F-47F61815929A}" type="presParOf" srcId="{F5DB5D52-FFD6-4379-8D07-1E67D554F879}" destId="{3F909A47-6BFD-42F6-8B8F-37D1C5B876B8}" srcOrd="0" destOrd="0" presId="urn:microsoft.com/office/officeart/2005/8/layout/hierarchy3"/>
    <dgm:cxn modelId="{7E179EF3-C77A-4FA0-9E70-10EBA1AEBEEC}" type="presParOf" srcId="{F5DB5D52-FFD6-4379-8D07-1E67D554F879}" destId="{B1365882-6685-4B6E-866C-D3EF33F1DD7C}" srcOrd="1" destOrd="0" presId="urn:microsoft.com/office/officeart/2005/8/layout/hierarchy3"/>
    <dgm:cxn modelId="{9CABE745-7FFF-48C4-8BCA-02ACB1152958}" type="presParOf" srcId="{3C154430-65B3-43D1-883A-38AC49ECD97D}" destId="{2693161E-2B03-4685-98A9-278B3AE754A9}" srcOrd="1" destOrd="0" presId="urn:microsoft.com/office/officeart/2005/8/layout/hierarchy3"/>
    <dgm:cxn modelId="{20032E9C-6DD2-4F54-8A0C-ACD83E890B85}" type="presParOf" srcId="{2693161E-2B03-4685-98A9-278B3AE754A9}" destId="{BAA1A61A-79A2-42C1-82B4-8C0EBD97E0CF}" srcOrd="0" destOrd="0" presId="urn:microsoft.com/office/officeart/2005/8/layout/hierarchy3"/>
    <dgm:cxn modelId="{489F0ABA-2682-4A90-8A02-F841D1DDAED1}" type="presParOf" srcId="{2693161E-2B03-4685-98A9-278B3AE754A9}" destId="{A632761E-0481-4AFD-B80D-E6A71E6D6356}" srcOrd="1" destOrd="0" presId="urn:microsoft.com/office/officeart/2005/8/layout/hierarchy3"/>
    <dgm:cxn modelId="{EA2F6CA1-2CD1-4B20-A799-D12C7461A220}" type="presParOf" srcId="{B762FAFA-DA27-406B-920E-6F902CA2F563}" destId="{AB983DD9-534F-4EB8-8705-ACF1C9C2F253}" srcOrd="1" destOrd="0" presId="urn:microsoft.com/office/officeart/2005/8/layout/hierarchy3"/>
    <dgm:cxn modelId="{D9DD8B81-5263-45CD-8DB4-C4637D732B5B}" type="presParOf" srcId="{AB983DD9-534F-4EB8-8705-ACF1C9C2F253}" destId="{B396A227-C0F8-446D-AD67-50E5DADF61D6}" srcOrd="0" destOrd="0" presId="urn:microsoft.com/office/officeart/2005/8/layout/hierarchy3"/>
    <dgm:cxn modelId="{39610E10-B235-4202-9C57-3DFE4A56EA55}" type="presParOf" srcId="{B396A227-C0F8-446D-AD67-50E5DADF61D6}" destId="{39EE3453-B040-4D0E-9259-C5BF7DEB3EF6}" srcOrd="0" destOrd="0" presId="urn:microsoft.com/office/officeart/2005/8/layout/hierarchy3"/>
    <dgm:cxn modelId="{89F4C469-C3AB-4D2A-A162-9DDB9B8190C8}" type="presParOf" srcId="{B396A227-C0F8-446D-AD67-50E5DADF61D6}" destId="{70D62444-DABE-4FFA-AD57-C51F6C663E53}" srcOrd="1" destOrd="0" presId="urn:microsoft.com/office/officeart/2005/8/layout/hierarchy3"/>
    <dgm:cxn modelId="{CBB6E223-84CC-46C9-8925-82FD5A58AAEC}" type="presParOf" srcId="{AB983DD9-534F-4EB8-8705-ACF1C9C2F253}" destId="{2A0E9FB2-C3BE-43DF-BB63-4869ACBB8A86}" srcOrd="1" destOrd="0" presId="urn:microsoft.com/office/officeart/2005/8/layout/hierarchy3"/>
    <dgm:cxn modelId="{691FA9F4-01F4-43FA-819D-105B3F6DF38C}" type="presParOf" srcId="{2A0E9FB2-C3BE-43DF-BB63-4869ACBB8A86}" destId="{5B212FD5-2637-486F-93DA-95AD4FA92C2D}" srcOrd="0" destOrd="0" presId="urn:microsoft.com/office/officeart/2005/8/layout/hierarchy3"/>
    <dgm:cxn modelId="{CEFF2601-CB1C-4C2D-B347-457AB14212CA}" type="presParOf" srcId="{2A0E9FB2-C3BE-43DF-BB63-4869ACBB8A86}" destId="{4ABCA02A-C196-4C38-B829-73367EA3B8B9}" srcOrd="1" destOrd="0" presId="urn:microsoft.com/office/officeart/2005/8/layout/hierarchy3"/>
    <dgm:cxn modelId="{775C3F1D-997F-4B47-B9AB-5111E1951EA3}" type="presParOf" srcId="{2A0E9FB2-C3BE-43DF-BB63-4869ACBB8A86}" destId="{EDF34524-B667-43D4-A5E8-AF5D56BC246A}" srcOrd="2" destOrd="0" presId="urn:microsoft.com/office/officeart/2005/8/layout/hierarchy3"/>
    <dgm:cxn modelId="{C212468F-6693-498A-ADD8-AC5FAA104C68}" type="presParOf" srcId="{2A0E9FB2-C3BE-43DF-BB63-4869ACBB8A86}" destId="{B5D29113-9E27-4CEC-BE35-AC8F223FE150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573CBD-00D6-4F3A-B105-323F7842B8DB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3733D73-897E-4798-BB88-9719CBFFE961}">
      <dgm:prSet phldrT="[Text]" custT="1"/>
      <dgm:spPr/>
      <dgm:t>
        <a:bodyPr/>
        <a:lstStyle/>
        <a:p>
          <a:r>
            <a:rPr lang="en-GB" sz="3000" dirty="0">
              <a:latin typeface="Corbel" panose="020B0503020204020204" pitchFamily="34" charset="0"/>
            </a:rPr>
            <a:t>Questionnaires</a:t>
          </a:r>
          <a:br>
            <a:rPr lang="en-GB" sz="3100" dirty="0">
              <a:latin typeface="Corbel" panose="020B0503020204020204" pitchFamily="34" charset="0"/>
            </a:rPr>
          </a:br>
          <a:r>
            <a:rPr lang="en-GB" sz="1500" dirty="0">
              <a:latin typeface="Corbel" panose="020B0503020204020204" pitchFamily="34" charset="0"/>
            </a:rPr>
            <a:t>(Lo Monaco et al., 2016)</a:t>
          </a:r>
        </a:p>
      </dgm:t>
    </dgm:pt>
    <dgm:pt modelId="{40289C36-315A-4BCD-A222-A1DD7C5D6FF4}" type="parTrans" cxnId="{09143AB8-F1C7-42C2-AADC-E6F70CA12ED2}">
      <dgm:prSet/>
      <dgm:spPr/>
      <dgm:t>
        <a:bodyPr/>
        <a:lstStyle/>
        <a:p>
          <a:endParaRPr lang="en-GB"/>
        </a:p>
      </dgm:t>
    </dgm:pt>
    <dgm:pt modelId="{E558F7DD-5273-4261-8C72-A79175955313}" type="sibTrans" cxnId="{09143AB8-F1C7-42C2-AADC-E6F70CA12ED2}">
      <dgm:prSet/>
      <dgm:spPr/>
      <dgm:t>
        <a:bodyPr/>
        <a:lstStyle/>
        <a:p>
          <a:endParaRPr lang="en-GB"/>
        </a:p>
      </dgm:t>
    </dgm:pt>
    <dgm:pt modelId="{8A1EAE0C-4E26-4C1B-B30C-52A9C377F174}">
      <dgm:prSet phldrT="[Text]" custT="1"/>
      <dgm:spPr/>
      <dgm:t>
        <a:bodyPr/>
        <a:lstStyle/>
        <a:p>
          <a:r>
            <a:rPr lang="en-GB" sz="3100" dirty="0">
              <a:latin typeface="Corbel" panose="020B0503020204020204" pitchFamily="34" charset="0"/>
            </a:rPr>
            <a:t>Interviews</a:t>
          </a:r>
          <a:br>
            <a:rPr lang="en-GB" sz="2300" dirty="0">
              <a:latin typeface="Corbel" panose="020B0503020204020204" pitchFamily="34" charset="0"/>
            </a:rPr>
          </a:br>
          <a:r>
            <a:rPr lang="en-GB" sz="1500" dirty="0">
              <a:latin typeface="Corbel" panose="020B0503020204020204" pitchFamily="34" charset="0"/>
            </a:rPr>
            <a:t>(Wagner et al., 1999; Guerrier, 2006; Lo Monaco et al., 2016)</a:t>
          </a:r>
        </a:p>
      </dgm:t>
    </dgm:pt>
    <dgm:pt modelId="{CDD08B92-BCA9-4592-A585-5D5679885585}" type="parTrans" cxnId="{FC8B1633-2A22-44D2-B6C6-F6E7034748F3}">
      <dgm:prSet/>
      <dgm:spPr/>
      <dgm:t>
        <a:bodyPr/>
        <a:lstStyle/>
        <a:p>
          <a:endParaRPr lang="en-GB"/>
        </a:p>
      </dgm:t>
    </dgm:pt>
    <dgm:pt modelId="{4AFB47CA-0645-417D-AA7C-735327E3D0DE}" type="sibTrans" cxnId="{FC8B1633-2A22-44D2-B6C6-F6E7034748F3}">
      <dgm:prSet/>
      <dgm:spPr/>
      <dgm:t>
        <a:bodyPr/>
        <a:lstStyle/>
        <a:p>
          <a:endParaRPr lang="en-GB"/>
        </a:p>
      </dgm:t>
    </dgm:pt>
    <dgm:pt modelId="{CA3545EA-E7EF-4E8A-88FC-FFD557A82D21}">
      <dgm:prSet phldrT="[Text]" custT="1"/>
      <dgm:spPr/>
      <dgm:t>
        <a:bodyPr/>
        <a:lstStyle/>
        <a:p>
          <a:r>
            <a:rPr lang="en-GB" sz="3000" dirty="0">
              <a:latin typeface="Corbel" panose="020B0503020204020204" pitchFamily="34" charset="0"/>
            </a:rPr>
            <a:t>t-Test &amp; ANOVA</a:t>
          </a:r>
          <a:br>
            <a:rPr lang="en-GB" sz="3000" dirty="0">
              <a:latin typeface="Corbel" panose="020B0503020204020204" pitchFamily="34" charset="0"/>
            </a:rPr>
          </a:br>
          <a:r>
            <a:rPr lang="en-GB" sz="1500" dirty="0">
              <a:latin typeface="Corbel" panose="020B0503020204020204" pitchFamily="34" charset="0"/>
            </a:rPr>
            <a:t>(Souza et al., 2019)</a:t>
          </a:r>
        </a:p>
      </dgm:t>
    </dgm:pt>
    <dgm:pt modelId="{5D3FE1DD-F40E-4A1C-9F6C-88C034773171}" type="parTrans" cxnId="{EB39EAED-194E-49A1-B10B-6A03DF6C5AC1}">
      <dgm:prSet/>
      <dgm:spPr/>
      <dgm:t>
        <a:bodyPr/>
        <a:lstStyle/>
        <a:p>
          <a:endParaRPr lang="en-GB"/>
        </a:p>
      </dgm:t>
    </dgm:pt>
    <dgm:pt modelId="{4677BAA7-1C4C-4013-AB74-9FC3AC9DD21C}" type="sibTrans" cxnId="{EB39EAED-194E-49A1-B10B-6A03DF6C5AC1}">
      <dgm:prSet/>
      <dgm:spPr/>
      <dgm:t>
        <a:bodyPr/>
        <a:lstStyle/>
        <a:p>
          <a:endParaRPr lang="en-GB"/>
        </a:p>
      </dgm:t>
    </dgm:pt>
    <dgm:pt modelId="{938D7644-BE3E-4551-A818-94556C36E47B}">
      <dgm:prSet phldrT="[Text]" custT="1"/>
      <dgm:spPr/>
      <dgm:t>
        <a:bodyPr/>
        <a:lstStyle/>
        <a:p>
          <a:r>
            <a:rPr lang="en-GB" sz="3000" dirty="0">
              <a:latin typeface="Corbel" panose="020B0503020204020204" pitchFamily="34" charset="0"/>
            </a:rPr>
            <a:t>Thematic Analysis</a:t>
          </a:r>
          <a:br>
            <a:rPr lang="en-GB" sz="2700" dirty="0">
              <a:latin typeface="Corbel" panose="020B0503020204020204" pitchFamily="34" charset="0"/>
            </a:rPr>
          </a:br>
          <a:r>
            <a:rPr lang="en-GB" sz="1500" dirty="0">
              <a:latin typeface="Corbel" panose="020B0503020204020204" pitchFamily="34" charset="0"/>
            </a:rPr>
            <a:t>(Guerrier, 2006; Flick et al., 2016)</a:t>
          </a:r>
        </a:p>
      </dgm:t>
    </dgm:pt>
    <dgm:pt modelId="{DF358AB8-F8EE-40A0-967C-8B67B30267DF}" type="parTrans" cxnId="{697CF028-769F-4FCF-B27C-60C00C27AC2F}">
      <dgm:prSet/>
      <dgm:spPr/>
      <dgm:t>
        <a:bodyPr/>
        <a:lstStyle/>
        <a:p>
          <a:endParaRPr lang="en-GB"/>
        </a:p>
      </dgm:t>
    </dgm:pt>
    <dgm:pt modelId="{E38BDBE7-0787-453C-98C5-99DFCD8CE421}" type="sibTrans" cxnId="{697CF028-769F-4FCF-B27C-60C00C27AC2F}">
      <dgm:prSet/>
      <dgm:spPr/>
      <dgm:t>
        <a:bodyPr/>
        <a:lstStyle/>
        <a:p>
          <a:endParaRPr lang="en-GB"/>
        </a:p>
      </dgm:t>
    </dgm:pt>
    <dgm:pt modelId="{573771DD-CE7B-4F91-9A29-FA1D3145031C}">
      <dgm:prSet phldrT="[Text]" custT="1"/>
      <dgm:spPr/>
      <dgm:t>
        <a:bodyPr/>
        <a:lstStyle/>
        <a:p>
          <a:r>
            <a:rPr lang="en-GB" sz="3100" dirty="0">
              <a:latin typeface="Corbel" panose="020B0503020204020204" pitchFamily="34" charset="0"/>
            </a:rPr>
            <a:t>Literature Review</a:t>
          </a:r>
        </a:p>
      </dgm:t>
    </dgm:pt>
    <dgm:pt modelId="{03251772-F27E-4278-B654-667A92A24671}" type="parTrans" cxnId="{50981F60-9F97-408B-807A-6D37F0A6C4EA}">
      <dgm:prSet/>
      <dgm:spPr/>
      <dgm:t>
        <a:bodyPr/>
        <a:lstStyle/>
        <a:p>
          <a:endParaRPr lang="en-GB"/>
        </a:p>
      </dgm:t>
    </dgm:pt>
    <dgm:pt modelId="{8F74FC2B-5A75-436D-B323-8EF7E4E0BC1B}" type="sibTrans" cxnId="{50981F60-9F97-408B-807A-6D37F0A6C4EA}">
      <dgm:prSet/>
      <dgm:spPr/>
      <dgm:t>
        <a:bodyPr/>
        <a:lstStyle/>
        <a:p>
          <a:endParaRPr lang="en-GB"/>
        </a:p>
      </dgm:t>
    </dgm:pt>
    <dgm:pt modelId="{EACD05B6-10A0-4D93-9281-85608B1CA9F4}" type="pres">
      <dgm:prSet presAssocID="{7A573CBD-00D6-4F3A-B105-323F7842B8DB}" presName="diagram" presStyleCnt="0">
        <dgm:presLayoutVars>
          <dgm:dir/>
          <dgm:resizeHandles val="exact"/>
        </dgm:presLayoutVars>
      </dgm:prSet>
      <dgm:spPr/>
    </dgm:pt>
    <dgm:pt modelId="{0653D845-8719-44BB-9797-1DF7F2C7FE1A}" type="pres">
      <dgm:prSet presAssocID="{33733D73-897E-4798-BB88-9719CBFFE961}" presName="node" presStyleLbl="node1" presStyleIdx="0" presStyleCnt="5">
        <dgm:presLayoutVars>
          <dgm:bulletEnabled val="1"/>
        </dgm:presLayoutVars>
      </dgm:prSet>
      <dgm:spPr/>
    </dgm:pt>
    <dgm:pt modelId="{4B816EC0-91BE-4281-85AC-9B7104E253D3}" type="pres">
      <dgm:prSet presAssocID="{E558F7DD-5273-4261-8C72-A79175955313}" presName="sibTrans" presStyleCnt="0"/>
      <dgm:spPr/>
    </dgm:pt>
    <dgm:pt modelId="{424197A7-27C5-4595-9C85-691556EDF6FB}" type="pres">
      <dgm:prSet presAssocID="{8A1EAE0C-4E26-4C1B-B30C-52A9C377F174}" presName="node" presStyleLbl="node1" presStyleIdx="1" presStyleCnt="5">
        <dgm:presLayoutVars>
          <dgm:bulletEnabled val="1"/>
        </dgm:presLayoutVars>
      </dgm:prSet>
      <dgm:spPr/>
    </dgm:pt>
    <dgm:pt modelId="{50B66AA5-93A6-4FBC-AE43-1EC7803684BE}" type="pres">
      <dgm:prSet presAssocID="{4AFB47CA-0645-417D-AA7C-735327E3D0DE}" presName="sibTrans" presStyleCnt="0"/>
      <dgm:spPr/>
    </dgm:pt>
    <dgm:pt modelId="{55A26AD8-4358-40A3-87B8-1760BC6BDC77}" type="pres">
      <dgm:prSet presAssocID="{CA3545EA-E7EF-4E8A-88FC-FFD557A82D21}" presName="node" presStyleLbl="node1" presStyleIdx="2" presStyleCnt="5">
        <dgm:presLayoutVars>
          <dgm:bulletEnabled val="1"/>
        </dgm:presLayoutVars>
      </dgm:prSet>
      <dgm:spPr/>
    </dgm:pt>
    <dgm:pt modelId="{FD5EE713-55E1-4928-9C15-2A5F068F2952}" type="pres">
      <dgm:prSet presAssocID="{4677BAA7-1C4C-4013-AB74-9FC3AC9DD21C}" presName="sibTrans" presStyleCnt="0"/>
      <dgm:spPr/>
    </dgm:pt>
    <dgm:pt modelId="{50B66F3E-44D6-4CF8-A1F9-6BCC6095A063}" type="pres">
      <dgm:prSet presAssocID="{938D7644-BE3E-4551-A818-94556C36E47B}" presName="node" presStyleLbl="node1" presStyleIdx="3" presStyleCnt="5">
        <dgm:presLayoutVars>
          <dgm:bulletEnabled val="1"/>
        </dgm:presLayoutVars>
      </dgm:prSet>
      <dgm:spPr/>
    </dgm:pt>
    <dgm:pt modelId="{A733631A-F106-4D5B-B4AA-ED94BEBAB488}" type="pres">
      <dgm:prSet presAssocID="{E38BDBE7-0787-453C-98C5-99DFCD8CE421}" presName="sibTrans" presStyleCnt="0"/>
      <dgm:spPr/>
    </dgm:pt>
    <dgm:pt modelId="{9142B851-6B00-4CED-ADBA-3A9B946C9BFD}" type="pres">
      <dgm:prSet presAssocID="{573771DD-CE7B-4F91-9A29-FA1D3145031C}" presName="node" presStyleLbl="node1" presStyleIdx="4" presStyleCnt="5">
        <dgm:presLayoutVars>
          <dgm:bulletEnabled val="1"/>
        </dgm:presLayoutVars>
      </dgm:prSet>
      <dgm:spPr/>
    </dgm:pt>
  </dgm:ptLst>
  <dgm:cxnLst>
    <dgm:cxn modelId="{E7FAE31A-D3AE-4213-A888-D0DBBED775C5}" type="presOf" srcId="{938D7644-BE3E-4551-A818-94556C36E47B}" destId="{50B66F3E-44D6-4CF8-A1F9-6BCC6095A063}" srcOrd="0" destOrd="0" presId="urn:microsoft.com/office/officeart/2005/8/layout/default"/>
    <dgm:cxn modelId="{697CF028-769F-4FCF-B27C-60C00C27AC2F}" srcId="{7A573CBD-00D6-4F3A-B105-323F7842B8DB}" destId="{938D7644-BE3E-4551-A818-94556C36E47B}" srcOrd="3" destOrd="0" parTransId="{DF358AB8-F8EE-40A0-967C-8B67B30267DF}" sibTransId="{E38BDBE7-0787-453C-98C5-99DFCD8CE421}"/>
    <dgm:cxn modelId="{FC8B1633-2A22-44D2-B6C6-F6E7034748F3}" srcId="{7A573CBD-00D6-4F3A-B105-323F7842B8DB}" destId="{8A1EAE0C-4E26-4C1B-B30C-52A9C377F174}" srcOrd="1" destOrd="0" parTransId="{CDD08B92-BCA9-4592-A585-5D5679885585}" sibTransId="{4AFB47CA-0645-417D-AA7C-735327E3D0DE}"/>
    <dgm:cxn modelId="{61657D5B-B558-4739-B0FD-477A016E7C33}" type="presOf" srcId="{33733D73-897E-4798-BB88-9719CBFFE961}" destId="{0653D845-8719-44BB-9797-1DF7F2C7FE1A}" srcOrd="0" destOrd="0" presId="urn:microsoft.com/office/officeart/2005/8/layout/default"/>
    <dgm:cxn modelId="{50981F60-9F97-408B-807A-6D37F0A6C4EA}" srcId="{7A573CBD-00D6-4F3A-B105-323F7842B8DB}" destId="{573771DD-CE7B-4F91-9A29-FA1D3145031C}" srcOrd="4" destOrd="0" parTransId="{03251772-F27E-4278-B654-667A92A24671}" sibTransId="{8F74FC2B-5A75-436D-B323-8EF7E4E0BC1B}"/>
    <dgm:cxn modelId="{F3561872-E13D-41F4-856E-F91609995180}" type="presOf" srcId="{CA3545EA-E7EF-4E8A-88FC-FFD557A82D21}" destId="{55A26AD8-4358-40A3-87B8-1760BC6BDC77}" srcOrd="0" destOrd="0" presId="urn:microsoft.com/office/officeart/2005/8/layout/default"/>
    <dgm:cxn modelId="{62EF0774-26D2-4099-B8E9-32E625D1BFCC}" type="presOf" srcId="{7A573CBD-00D6-4F3A-B105-323F7842B8DB}" destId="{EACD05B6-10A0-4D93-9281-85608B1CA9F4}" srcOrd="0" destOrd="0" presId="urn:microsoft.com/office/officeart/2005/8/layout/default"/>
    <dgm:cxn modelId="{E33A1697-C4DE-4245-AA1B-9AA839FA3E30}" type="presOf" srcId="{8A1EAE0C-4E26-4C1B-B30C-52A9C377F174}" destId="{424197A7-27C5-4595-9C85-691556EDF6FB}" srcOrd="0" destOrd="0" presId="urn:microsoft.com/office/officeart/2005/8/layout/default"/>
    <dgm:cxn modelId="{09143AB8-F1C7-42C2-AADC-E6F70CA12ED2}" srcId="{7A573CBD-00D6-4F3A-B105-323F7842B8DB}" destId="{33733D73-897E-4798-BB88-9719CBFFE961}" srcOrd="0" destOrd="0" parTransId="{40289C36-315A-4BCD-A222-A1DD7C5D6FF4}" sibTransId="{E558F7DD-5273-4261-8C72-A79175955313}"/>
    <dgm:cxn modelId="{EE8DDDB8-E892-4BA4-9D68-4484494D5E73}" type="presOf" srcId="{573771DD-CE7B-4F91-9A29-FA1D3145031C}" destId="{9142B851-6B00-4CED-ADBA-3A9B946C9BFD}" srcOrd="0" destOrd="0" presId="urn:microsoft.com/office/officeart/2005/8/layout/default"/>
    <dgm:cxn modelId="{EB39EAED-194E-49A1-B10B-6A03DF6C5AC1}" srcId="{7A573CBD-00D6-4F3A-B105-323F7842B8DB}" destId="{CA3545EA-E7EF-4E8A-88FC-FFD557A82D21}" srcOrd="2" destOrd="0" parTransId="{5D3FE1DD-F40E-4A1C-9F6C-88C034773171}" sibTransId="{4677BAA7-1C4C-4013-AB74-9FC3AC9DD21C}"/>
    <dgm:cxn modelId="{2E750870-31CA-43EE-9F83-E6C35CE5326D}" type="presParOf" srcId="{EACD05B6-10A0-4D93-9281-85608B1CA9F4}" destId="{0653D845-8719-44BB-9797-1DF7F2C7FE1A}" srcOrd="0" destOrd="0" presId="urn:microsoft.com/office/officeart/2005/8/layout/default"/>
    <dgm:cxn modelId="{303F6CEE-13B3-4DCC-9B71-6DF23C69D609}" type="presParOf" srcId="{EACD05B6-10A0-4D93-9281-85608B1CA9F4}" destId="{4B816EC0-91BE-4281-85AC-9B7104E253D3}" srcOrd="1" destOrd="0" presId="urn:microsoft.com/office/officeart/2005/8/layout/default"/>
    <dgm:cxn modelId="{7AF5A557-9934-485F-8FA7-B0061F43DA47}" type="presParOf" srcId="{EACD05B6-10A0-4D93-9281-85608B1CA9F4}" destId="{424197A7-27C5-4595-9C85-691556EDF6FB}" srcOrd="2" destOrd="0" presId="urn:microsoft.com/office/officeart/2005/8/layout/default"/>
    <dgm:cxn modelId="{01792D66-185D-48C2-BD0F-1F362C3282CB}" type="presParOf" srcId="{EACD05B6-10A0-4D93-9281-85608B1CA9F4}" destId="{50B66AA5-93A6-4FBC-AE43-1EC7803684BE}" srcOrd="3" destOrd="0" presId="urn:microsoft.com/office/officeart/2005/8/layout/default"/>
    <dgm:cxn modelId="{031AD892-4C59-40F6-8B55-093A9DFF8AB2}" type="presParOf" srcId="{EACD05B6-10A0-4D93-9281-85608B1CA9F4}" destId="{55A26AD8-4358-40A3-87B8-1760BC6BDC77}" srcOrd="4" destOrd="0" presId="urn:microsoft.com/office/officeart/2005/8/layout/default"/>
    <dgm:cxn modelId="{32FBF35C-04D7-4368-9823-3CAEBBF52DAF}" type="presParOf" srcId="{EACD05B6-10A0-4D93-9281-85608B1CA9F4}" destId="{FD5EE713-55E1-4928-9C15-2A5F068F2952}" srcOrd="5" destOrd="0" presId="urn:microsoft.com/office/officeart/2005/8/layout/default"/>
    <dgm:cxn modelId="{ABB08EFA-F53D-4E48-AC6E-E391DC82691C}" type="presParOf" srcId="{EACD05B6-10A0-4D93-9281-85608B1CA9F4}" destId="{50B66F3E-44D6-4CF8-A1F9-6BCC6095A063}" srcOrd="6" destOrd="0" presId="urn:microsoft.com/office/officeart/2005/8/layout/default"/>
    <dgm:cxn modelId="{4A7D2D88-D706-4A2E-BAFA-936BF7FEF8A7}" type="presParOf" srcId="{EACD05B6-10A0-4D93-9281-85608B1CA9F4}" destId="{A733631A-F106-4D5B-B4AA-ED94BEBAB488}" srcOrd="7" destOrd="0" presId="urn:microsoft.com/office/officeart/2005/8/layout/default"/>
    <dgm:cxn modelId="{E0AB9D83-83B7-4174-8080-D3A6FCB498DA}" type="presParOf" srcId="{EACD05B6-10A0-4D93-9281-85608B1CA9F4}" destId="{9142B851-6B00-4CED-ADBA-3A9B946C9BF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6EBC6A-B7A0-48FB-8F03-B3D96BDA9591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D3411218-7A67-4597-A42F-EECE930D4F01}">
      <dgm:prSet custT="1"/>
      <dgm:spPr/>
      <dgm:t>
        <a:bodyPr/>
        <a:lstStyle/>
        <a:p>
          <a:r>
            <a:rPr lang="en-GB" sz="2000" dirty="0">
              <a:latin typeface="Corbel" panose="020B0503020204020204" pitchFamily="34" charset="0"/>
            </a:rPr>
            <a:t>6. Compare the SRs with regards to policy after the implementation of Agriculture Bill and EU country still under CAP</a:t>
          </a:r>
        </a:p>
      </dgm:t>
    </dgm:pt>
    <dgm:pt modelId="{07C7E653-29CA-42BC-B281-CA039EA35879}" type="parTrans" cxnId="{9099E2EA-9B1B-4824-9A76-EAC822B7E64D}">
      <dgm:prSet/>
      <dgm:spPr/>
      <dgm:t>
        <a:bodyPr/>
        <a:lstStyle/>
        <a:p>
          <a:endParaRPr lang="en-GB"/>
        </a:p>
      </dgm:t>
    </dgm:pt>
    <dgm:pt modelId="{900A4A7F-4B51-4E40-8F71-7ED9B5487A17}" type="sibTrans" cxnId="{9099E2EA-9B1B-4824-9A76-EAC822B7E64D}">
      <dgm:prSet/>
      <dgm:spPr/>
      <dgm:t>
        <a:bodyPr/>
        <a:lstStyle/>
        <a:p>
          <a:endParaRPr lang="en-GB"/>
        </a:p>
      </dgm:t>
    </dgm:pt>
    <dgm:pt modelId="{66CC76C7-288A-45B7-949F-013E8692802D}" type="pres">
      <dgm:prSet presAssocID="{A66EBC6A-B7A0-48FB-8F03-B3D96BDA9591}" presName="diagram" presStyleCnt="0">
        <dgm:presLayoutVars>
          <dgm:dir/>
          <dgm:resizeHandles val="exact"/>
        </dgm:presLayoutVars>
      </dgm:prSet>
      <dgm:spPr/>
    </dgm:pt>
    <dgm:pt modelId="{377C8784-D432-410A-B064-878E37499AE6}" type="pres">
      <dgm:prSet presAssocID="{D3411218-7A67-4597-A42F-EECE930D4F01}" presName="node" presStyleLbl="node1" presStyleIdx="0" presStyleCnt="1">
        <dgm:presLayoutVars>
          <dgm:bulletEnabled val="1"/>
        </dgm:presLayoutVars>
      </dgm:prSet>
      <dgm:spPr/>
    </dgm:pt>
  </dgm:ptLst>
  <dgm:cxnLst>
    <dgm:cxn modelId="{FE582323-576C-4520-B6F5-5DB8B10A1643}" type="presOf" srcId="{D3411218-7A67-4597-A42F-EECE930D4F01}" destId="{377C8784-D432-410A-B064-878E37499AE6}" srcOrd="0" destOrd="0" presId="urn:microsoft.com/office/officeart/2005/8/layout/default"/>
    <dgm:cxn modelId="{36469FD5-7984-4E9D-81B9-9DFC1134DC06}" type="presOf" srcId="{A66EBC6A-B7A0-48FB-8F03-B3D96BDA9591}" destId="{66CC76C7-288A-45B7-949F-013E8692802D}" srcOrd="0" destOrd="0" presId="urn:microsoft.com/office/officeart/2005/8/layout/default"/>
    <dgm:cxn modelId="{9099E2EA-9B1B-4824-9A76-EAC822B7E64D}" srcId="{A66EBC6A-B7A0-48FB-8F03-B3D96BDA9591}" destId="{D3411218-7A67-4597-A42F-EECE930D4F01}" srcOrd="0" destOrd="0" parTransId="{07C7E653-29CA-42BC-B281-CA039EA35879}" sibTransId="{900A4A7F-4B51-4E40-8F71-7ED9B5487A17}"/>
    <dgm:cxn modelId="{79E63C8B-0960-4F3B-A991-C28503E029E5}" type="presParOf" srcId="{66CC76C7-288A-45B7-949F-013E8692802D}" destId="{377C8784-D432-410A-B064-878E37499AE6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48BD40-8CB8-4A2C-92BC-DAEAAD264C38}" type="doc">
      <dgm:prSet loTypeId="urn:diagrams.loki3.com/Bracket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1BE60BC-977F-41E0-AA17-9E0C4B5EB89A}">
      <dgm:prSet phldrT="[Text]" custT="1"/>
      <dgm:spPr/>
      <dgm:t>
        <a:bodyPr/>
        <a:lstStyle/>
        <a:p>
          <a:r>
            <a:rPr lang="en-GB" sz="22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Smaller Focus</a:t>
          </a:r>
          <a:r>
            <a:rPr lang="en-GB" sz="23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 </a:t>
          </a:r>
        </a:p>
      </dgm:t>
    </dgm:pt>
    <dgm:pt modelId="{8A2F2641-ABF3-41E3-AA39-C75BD43A5CF6}" type="parTrans" cxnId="{AB640928-A48F-4A6A-AAB7-79B458407A44}">
      <dgm:prSet/>
      <dgm:spPr/>
      <dgm:t>
        <a:bodyPr/>
        <a:lstStyle/>
        <a:p>
          <a:endParaRPr lang="en-GB"/>
        </a:p>
      </dgm:t>
    </dgm:pt>
    <dgm:pt modelId="{C70C7164-2D62-4FD4-AC30-7D09FA3BBCF5}" type="sibTrans" cxnId="{AB640928-A48F-4A6A-AAB7-79B458407A44}">
      <dgm:prSet/>
      <dgm:spPr/>
      <dgm:t>
        <a:bodyPr/>
        <a:lstStyle/>
        <a:p>
          <a:endParaRPr lang="en-GB"/>
        </a:p>
      </dgm:t>
    </dgm:pt>
    <dgm:pt modelId="{DA5DF384-15AD-4725-9E3E-E0506A0C5F8C}">
      <dgm:prSet phldrT="[Text]" custT="1"/>
      <dgm:spPr/>
      <dgm:t>
        <a:bodyPr/>
        <a:lstStyle/>
        <a:p>
          <a:pPr>
            <a:buSzPct val="100000"/>
            <a:buChar char="•"/>
          </a:pPr>
          <a:r>
            <a:rPr lang="en-GB" sz="2200" b="0" i="0" u="none" strike="noStrike" cap="none" spc="0" baseline="0">
              <a:uFillTx/>
              <a:latin typeface="Corbel" panose="020B0503020204020204" pitchFamily="34" charset="0"/>
            </a:rPr>
            <a:t>Focusing on smaller topics such as 1 environmental impact/aspect of the environment</a:t>
          </a:r>
          <a:endParaRPr lang="en-GB" sz="2200" dirty="0">
            <a:latin typeface="Corbel" panose="020B0503020204020204" pitchFamily="34" charset="0"/>
          </a:endParaRPr>
        </a:p>
      </dgm:t>
    </dgm:pt>
    <dgm:pt modelId="{A8B568C1-8547-4C2F-A8CC-5CE5B5335B9F}" type="parTrans" cxnId="{1B5AC0E0-5070-4CF3-8969-A420C7164FE2}">
      <dgm:prSet/>
      <dgm:spPr/>
      <dgm:t>
        <a:bodyPr/>
        <a:lstStyle/>
        <a:p>
          <a:endParaRPr lang="en-GB"/>
        </a:p>
      </dgm:t>
    </dgm:pt>
    <dgm:pt modelId="{8789398E-6588-49D9-9AC8-11DE752C595B}" type="sibTrans" cxnId="{1B5AC0E0-5070-4CF3-8969-A420C7164FE2}">
      <dgm:prSet/>
      <dgm:spPr/>
      <dgm:t>
        <a:bodyPr/>
        <a:lstStyle/>
        <a:p>
          <a:endParaRPr lang="en-GB"/>
        </a:p>
      </dgm:t>
    </dgm:pt>
    <dgm:pt modelId="{5E2BB952-009E-4A34-B4F4-9BC4D15399CD}">
      <dgm:prSet phldrT="[Text]" custT="1"/>
      <dgm:spPr/>
      <dgm:t>
        <a:bodyPr/>
        <a:lstStyle/>
        <a:p>
          <a:r>
            <a:rPr lang="en-GB" sz="22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Methodologies</a:t>
          </a:r>
          <a:endParaRPr lang="en-GB" sz="2200" dirty="0">
            <a:latin typeface="Corbel" panose="020B0503020204020204" pitchFamily="34" charset="0"/>
          </a:endParaRPr>
        </a:p>
      </dgm:t>
    </dgm:pt>
    <dgm:pt modelId="{02943A10-1E1E-4EB9-8EF5-B12AFB382C40}" type="parTrans" cxnId="{7226A4BA-096B-415E-8AFB-5F7B567DF619}">
      <dgm:prSet/>
      <dgm:spPr/>
      <dgm:t>
        <a:bodyPr/>
        <a:lstStyle/>
        <a:p>
          <a:endParaRPr lang="en-GB"/>
        </a:p>
      </dgm:t>
    </dgm:pt>
    <dgm:pt modelId="{F043EB11-B84C-46CB-A676-9D481B708D5C}" type="sibTrans" cxnId="{7226A4BA-096B-415E-8AFB-5F7B567DF619}">
      <dgm:prSet/>
      <dgm:spPr/>
      <dgm:t>
        <a:bodyPr/>
        <a:lstStyle/>
        <a:p>
          <a:endParaRPr lang="en-GB"/>
        </a:p>
      </dgm:t>
    </dgm:pt>
    <dgm:pt modelId="{DB27016A-9B7A-420B-91C3-00FF1A02D6E9}">
      <dgm:prSet phldrT="[Text]" custT="1"/>
      <dgm:spPr/>
      <dgm:t>
        <a:bodyPr/>
        <a:lstStyle/>
        <a:p>
          <a:r>
            <a:rPr lang="en-GB" sz="2200">
              <a:latin typeface="Corbel" panose="020B0503020204020204" pitchFamily="34" charset="0"/>
            </a:rPr>
            <a:t>Experiment with methodologies </a:t>
          </a:r>
          <a:endParaRPr lang="en-GB" sz="2200" dirty="0">
            <a:latin typeface="Corbel" panose="020B0503020204020204" pitchFamily="34" charset="0"/>
          </a:endParaRPr>
        </a:p>
      </dgm:t>
    </dgm:pt>
    <dgm:pt modelId="{415F8DA8-F753-4032-9FAD-A6535E7E6C73}" type="parTrans" cxnId="{560AB63B-193B-4D38-9293-32EB8C94FCE8}">
      <dgm:prSet/>
      <dgm:spPr/>
      <dgm:t>
        <a:bodyPr/>
        <a:lstStyle/>
        <a:p>
          <a:endParaRPr lang="en-GB"/>
        </a:p>
      </dgm:t>
    </dgm:pt>
    <dgm:pt modelId="{1FA827BE-069B-444E-AC4B-93D9AB64BA7B}" type="sibTrans" cxnId="{560AB63B-193B-4D38-9293-32EB8C94FCE8}">
      <dgm:prSet/>
      <dgm:spPr/>
      <dgm:t>
        <a:bodyPr/>
        <a:lstStyle/>
        <a:p>
          <a:endParaRPr lang="en-GB"/>
        </a:p>
      </dgm:t>
    </dgm:pt>
    <dgm:pt modelId="{BC580A93-04A9-4CB7-A4FA-75AED4CD5D89}">
      <dgm:prSet phldrT="[Text]" custT="1"/>
      <dgm:spPr/>
      <dgm:t>
        <a:bodyPr/>
        <a:lstStyle/>
        <a:p>
          <a:r>
            <a:rPr lang="en-GB" sz="22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Research Objectives</a:t>
          </a:r>
          <a:endParaRPr lang="en-GB" sz="2300" dirty="0">
            <a:solidFill>
              <a:schemeClr val="tx1">
                <a:lumMod val="75000"/>
                <a:lumOff val="25000"/>
              </a:schemeClr>
            </a:solidFill>
            <a:latin typeface="Corbel" panose="020B0503020204020204" pitchFamily="34" charset="0"/>
          </a:endParaRPr>
        </a:p>
      </dgm:t>
    </dgm:pt>
    <dgm:pt modelId="{2C933C84-CCEC-4027-A9D0-B0867C5ED3D9}" type="parTrans" cxnId="{F6A0B485-8000-4CCC-8733-DCD343257C16}">
      <dgm:prSet/>
      <dgm:spPr/>
      <dgm:t>
        <a:bodyPr/>
        <a:lstStyle/>
        <a:p>
          <a:endParaRPr lang="en-GB"/>
        </a:p>
      </dgm:t>
    </dgm:pt>
    <dgm:pt modelId="{D0D1D2B6-BFD5-4C40-805A-285DEC564DA4}" type="sibTrans" cxnId="{F6A0B485-8000-4CCC-8733-DCD343257C16}">
      <dgm:prSet/>
      <dgm:spPr/>
      <dgm:t>
        <a:bodyPr/>
        <a:lstStyle/>
        <a:p>
          <a:endParaRPr lang="en-GB"/>
        </a:p>
      </dgm:t>
    </dgm:pt>
    <dgm:pt modelId="{186F6509-FD9E-493E-88F6-26C9D9497E69}">
      <dgm:prSet phldrT="[Text]" custT="1"/>
      <dgm:spPr/>
      <dgm:t>
        <a:bodyPr/>
        <a:lstStyle/>
        <a:p>
          <a:r>
            <a:rPr lang="en-GB" sz="2200">
              <a:latin typeface="Corbel" panose="020B0503020204020204" pitchFamily="34" charset="0"/>
            </a:rPr>
            <a:t>Stick to the research objectives</a:t>
          </a:r>
          <a:endParaRPr lang="en-GB" sz="2200" dirty="0">
            <a:latin typeface="Corbel" panose="020B0503020204020204" pitchFamily="34" charset="0"/>
          </a:endParaRPr>
        </a:p>
      </dgm:t>
    </dgm:pt>
    <dgm:pt modelId="{76B8F026-4F5B-4B3F-B7E4-1315D5D33D12}" type="parTrans" cxnId="{6A3C2A68-A518-436D-8A4B-F8E0372BE9F9}">
      <dgm:prSet/>
      <dgm:spPr/>
      <dgm:t>
        <a:bodyPr/>
        <a:lstStyle/>
        <a:p>
          <a:endParaRPr lang="en-GB"/>
        </a:p>
      </dgm:t>
    </dgm:pt>
    <dgm:pt modelId="{22640A92-1869-476C-86CF-C8AE0F813171}" type="sibTrans" cxnId="{6A3C2A68-A518-436D-8A4B-F8E0372BE9F9}">
      <dgm:prSet/>
      <dgm:spPr/>
      <dgm:t>
        <a:bodyPr/>
        <a:lstStyle/>
        <a:p>
          <a:endParaRPr lang="en-GB"/>
        </a:p>
      </dgm:t>
    </dgm:pt>
    <dgm:pt modelId="{8E6086C0-9528-4DF0-8A9A-88F8BCCCCDEF}" type="pres">
      <dgm:prSet presAssocID="{2A48BD40-8CB8-4A2C-92BC-DAEAAD264C38}" presName="Name0" presStyleCnt="0">
        <dgm:presLayoutVars>
          <dgm:dir/>
          <dgm:animLvl val="lvl"/>
          <dgm:resizeHandles val="exact"/>
        </dgm:presLayoutVars>
      </dgm:prSet>
      <dgm:spPr/>
    </dgm:pt>
    <dgm:pt modelId="{083F71EA-CC57-4F43-A4D2-9BC5B3E68FF9}" type="pres">
      <dgm:prSet presAssocID="{61BE60BC-977F-41E0-AA17-9E0C4B5EB89A}" presName="linNode" presStyleCnt="0"/>
      <dgm:spPr/>
    </dgm:pt>
    <dgm:pt modelId="{56AEB928-3C43-4CF9-A5BE-488C238E356A}" type="pres">
      <dgm:prSet presAssocID="{61BE60BC-977F-41E0-AA17-9E0C4B5EB89A}" presName="parTx" presStyleLbl="revTx" presStyleIdx="0" presStyleCnt="3" custLinFactNeighborX="-3507" custLinFactNeighborY="23765">
        <dgm:presLayoutVars>
          <dgm:chMax val="1"/>
          <dgm:bulletEnabled val="1"/>
        </dgm:presLayoutVars>
      </dgm:prSet>
      <dgm:spPr/>
    </dgm:pt>
    <dgm:pt modelId="{2A144B93-F897-4179-8809-6D21358B595F}" type="pres">
      <dgm:prSet presAssocID="{61BE60BC-977F-41E0-AA17-9E0C4B5EB89A}" presName="bracket" presStyleLbl="parChTrans1D1" presStyleIdx="0" presStyleCnt="3"/>
      <dgm:spPr/>
    </dgm:pt>
    <dgm:pt modelId="{7065B023-06A2-4F4B-9791-47540EFA18BD}" type="pres">
      <dgm:prSet presAssocID="{61BE60BC-977F-41E0-AA17-9E0C4B5EB89A}" presName="spH" presStyleCnt="0"/>
      <dgm:spPr/>
    </dgm:pt>
    <dgm:pt modelId="{3CE050C5-8FCD-4B9A-BA01-F6494FBA2DB5}" type="pres">
      <dgm:prSet presAssocID="{61BE60BC-977F-41E0-AA17-9E0C4B5EB89A}" presName="desTx" presStyleLbl="node1" presStyleIdx="0" presStyleCnt="3" custScaleX="100362" custScaleY="94255">
        <dgm:presLayoutVars>
          <dgm:bulletEnabled val="1"/>
        </dgm:presLayoutVars>
      </dgm:prSet>
      <dgm:spPr/>
    </dgm:pt>
    <dgm:pt modelId="{C65B5730-37FB-489E-A553-73E847FD5D14}" type="pres">
      <dgm:prSet presAssocID="{C70C7164-2D62-4FD4-AC30-7D09FA3BBCF5}" presName="spV" presStyleCnt="0"/>
      <dgm:spPr/>
    </dgm:pt>
    <dgm:pt modelId="{E9891B9F-81AC-4C97-97A4-86F550C02303}" type="pres">
      <dgm:prSet presAssocID="{5E2BB952-009E-4A34-B4F4-9BC4D15399CD}" presName="linNode" presStyleCnt="0"/>
      <dgm:spPr/>
    </dgm:pt>
    <dgm:pt modelId="{3E44952C-06C5-4C5E-BF7B-7C7CFF633ABF}" type="pres">
      <dgm:prSet presAssocID="{5E2BB952-009E-4A34-B4F4-9BC4D15399CD}" presName="parTx" presStyleLbl="revTx" presStyleIdx="1" presStyleCnt="3">
        <dgm:presLayoutVars>
          <dgm:chMax val="1"/>
          <dgm:bulletEnabled val="1"/>
        </dgm:presLayoutVars>
      </dgm:prSet>
      <dgm:spPr/>
    </dgm:pt>
    <dgm:pt modelId="{67F8B357-1875-451F-99D0-4955D2582AB1}" type="pres">
      <dgm:prSet presAssocID="{5E2BB952-009E-4A34-B4F4-9BC4D15399CD}" presName="bracket" presStyleLbl="parChTrans1D1" presStyleIdx="1" presStyleCnt="3"/>
      <dgm:spPr/>
    </dgm:pt>
    <dgm:pt modelId="{D9A93138-D9AE-4FEB-9C9A-FC8C42DE6A2B}" type="pres">
      <dgm:prSet presAssocID="{5E2BB952-009E-4A34-B4F4-9BC4D15399CD}" presName="spH" presStyleCnt="0"/>
      <dgm:spPr/>
    </dgm:pt>
    <dgm:pt modelId="{587615F4-00FF-4483-8ADB-33F406C24376}" type="pres">
      <dgm:prSet presAssocID="{5E2BB952-009E-4A34-B4F4-9BC4D15399CD}" presName="desTx" presStyleLbl="node1" presStyleIdx="1" presStyleCnt="3">
        <dgm:presLayoutVars>
          <dgm:bulletEnabled val="1"/>
        </dgm:presLayoutVars>
      </dgm:prSet>
      <dgm:spPr/>
    </dgm:pt>
    <dgm:pt modelId="{AFAD1C77-9AC1-4898-9586-FF457FD0AD5C}" type="pres">
      <dgm:prSet presAssocID="{F043EB11-B84C-46CB-A676-9D481B708D5C}" presName="spV" presStyleCnt="0"/>
      <dgm:spPr/>
    </dgm:pt>
    <dgm:pt modelId="{F3856414-F75D-41D3-B810-8F7F48B2C5DA}" type="pres">
      <dgm:prSet presAssocID="{BC580A93-04A9-4CB7-A4FA-75AED4CD5D89}" presName="linNode" presStyleCnt="0"/>
      <dgm:spPr/>
    </dgm:pt>
    <dgm:pt modelId="{7394A84C-5B28-4AD3-8CF6-D8E43B7E4DC6}" type="pres">
      <dgm:prSet presAssocID="{BC580A93-04A9-4CB7-A4FA-75AED4CD5D89}" presName="parTx" presStyleLbl="revTx" presStyleIdx="2" presStyleCnt="3">
        <dgm:presLayoutVars>
          <dgm:chMax val="1"/>
          <dgm:bulletEnabled val="1"/>
        </dgm:presLayoutVars>
      </dgm:prSet>
      <dgm:spPr/>
    </dgm:pt>
    <dgm:pt modelId="{0081A966-BB28-41A1-879B-4A08818B103C}" type="pres">
      <dgm:prSet presAssocID="{BC580A93-04A9-4CB7-A4FA-75AED4CD5D89}" presName="bracket" presStyleLbl="parChTrans1D1" presStyleIdx="2" presStyleCnt="3"/>
      <dgm:spPr/>
    </dgm:pt>
    <dgm:pt modelId="{F6D78659-5196-40DB-95F2-CBBAC45A4B3C}" type="pres">
      <dgm:prSet presAssocID="{BC580A93-04A9-4CB7-A4FA-75AED4CD5D89}" presName="spH" presStyleCnt="0"/>
      <dgm:spPr/>
    </dgm:pt>
    <dgm:pt modelId="{9D14AF33-D656-4C40-A0E9-1907349788D2}" type="pres">
      <dgm:prSet presAssocID="{BC580A93-04A9-4CB7-A4FA-75AED4CD5D89}" presName="desTx" presStyleLbl="node1" presStyleIdx="2" presStyleCnt="3" custScaleX="100697" custScaleY="102775">
        <dgm:presLayoutVars>
          <dgm:bulletEnabled val="1"/>
        </dgm:presLayoutVars>
      </dgm:prSet>
      <dgm:spPr/>
    </dgm:pt>
  </dgm:ptLst>
  <dgm:cxnLst>
    <dgm:cxn modelId="{AB640928-A48F-4A6A-AAB7-79B458407A44}" srcId="{2A48BD40-8CB8-4A2C-92BC-DAEAAD264C38}" destId="{61BE60BC-977F-41E0-AA17-9E0C4B5EB89A}" srcOrd="0" destOrd="0" parTransId="{8A2F2641-ABF3-41E3-AA39-C75BD43A5CF6}" sibTransId="{C70C7164-2D62-4FD4-AC30-7D09FA3BBCF5}"/>
    <dgm:cxn modelId="{560AB63B-193B-4D38-9293-32EB8C94FCE8}" srcId="{5E2BB952-009E-4A34-B4F4-9BC4D15399CD}" destId="{DB27016A-9B7A-420B-91C3-00FF1A02D6E9}" srcOrd="0" destOrd="0" parTransId="{415F8DA8-F753-4032-9FAD-A6535E7E6C73}" sibTransId="{1FA827BE-069B-444E-AC4B-93D9AB64BA7B}"/>
    <dgm:cxn modelId="{BABC3F5B-D2BB-4806-ACBE-0935F73878F3}" type="presOf" srcId="{DB27016A-9B7A-420B-91C3-00FF1A02D6E9}" destId="{587615F4-00FF-4483-8ADB-33F406C24376}" srcOrd="0" destOrd="0" presId="urn:diagrams.loki3.com/BracketList"/>
    <dgm:cxn modelId="{6A3C2A68-A518-436D-8A4B-F8E0372BE9F9}" srcId="{BC580A93-04A9-4CB7-A4FA-75AED4CD5D89}" destId="{186F6509-FD9E-493E-88F6-26C9D9497E69}" srcOrd="0" destOrd="0" parTransId="{76B8F026-4F5B-4B3F-B7E4-1315D5D33D12}" sibTransId="{22640A92-1869-476C-86CF-C8AE0F813171}"/>
    <dgm:cxn modelId="{B71A806E-9B9E-4659-9F55-BDECA8CC6E90}" type="presOf" srcId="{61BE60BC-977F-41E0-AA17-9E0C4B5EB89A}" destId="{56AEB928-3C43-4CF9-A5BE-488C238E356A}" srcOrd="0" destOrd="0" presId="urn:diagrams.loki3.com/BracketList"/>
    <dgm:cxn modelId="{9E81F756-2535-420B-AC31-2481ED2F1C8D}" type="presOf" srcId="{BC580A93-04A9-4CB7-A4FA-75AED4CD5D89}" destId="{7394A84C-5B28-4AD3-8CF6-D8E43B7E4DC6}" srcOrd="0" destOrd="0" presId="urn:diagrams.loki3.com/BracketList"/>
    <dgm:cxn modelId="{F6A0B485-8000-4CCC-8733-DCD343257C16}" srcId="{2A48BD40-8CB8-4A2C-92BC-DAEAAD264C38}" destId="{BC580A93-04A9-4CB7-A4FA-75AED4CD5D89}" srcOrd="2" destOrd="0" parTransId="{2C933C84-CCEC-4027-A9D0-B0867C5ED3D9}" sibTransId="{D0D1D2B6-BFD5-4C40-805A-285DEC564DA4}"/>
    <dgm:cxn modelId="{7226A4BA-096B-415E-8AFB-5F7B567DF619}" srcId="{2A48BD40-8CB8-4A2C-92BC-DAEAAD264C38}" destId="{5E2BB952-009E-4A34-B4F4-9BC4D15399CD}" srcOrd="1" destOrd="0" parTransId="{02943A10-1E1E-4EB9-8EF5-B12AFB382C40}" sibTransId="{F043EB11-B84C-46CB-A676-9D481B708D5C}"/>
    <dgm:cxn modelId="{0E2FFBC2-E99C-481D-BD29-7E309062AF20}" type="presOf" srcId="{DA5DF384-15AD-4725-9E3E-E0506A0C5F8C}" destId="{3CE050C5-8FCD-4B9A-BA01-F6494FBA2DB5}" srcOrd="0" destOrd="0" presId="urn:diagrams.loki3.com/BracketList"/>
    <dgm:cxn modelId="{1B5AC0E0-5070-4CF3-8969-A420C7164FE2}" srcId="{61BE60BC-977F-41E0-AA17-9E0C4B5EB89A}" destId="{DA5DF384-15AD-4725-9E3E-E0506A0C5F8C}" srcOrd="0" destOrd="0" parTransId="{A8B568C1-8547-4C2F-A8CC-5CE5B5335B9F}" sibTransId="{8789398E-6588-49D9-9AC8-11DE752C595B}"/>
    <dgm:cxn modelId="{337B19EA-3A6C-4659-9938-F3F471090824}" type="presOf" srcId="{5E2BB952-009E-4A34-B4F4-9BC4D15399CD}" destId="{3E44952C-06C5-4C5E-BF7B-7C7CFF633ABF}" srcOrd="0" destOrd="0" presId="urn:diagrams.loki3.com/BracketList"/>
    <dgm:cxn modelId="{E1DB7AF1-AE9F-488E-AA3C-7CDBCDCDA2EB}" type="presOf" srcId="{2A48BD40-8CB8-4A2C-92BC-DAEAAD264C38}" destId="{8E6086C0-9528-4DF0-8A9A-88F8BCCCCDEF}" srcOrd="0" destOrd="0" presId="urn:diagrams.loki3.com/BracketList"/>
    <dgm:cxn modelId="{B57FBDF4-215D-4597-9AAD-B4BD8B36F317}" type="presOf" srcId="{186F6509-FD9E-493E-88F6-26C9D9497E69}" destId="{9D14AF33-D656-4C40-A0E9-1907349788D2}" srcOrd="0" destOrd="0" presId="urn:diagrams.loki3.com/BracketList"/>
    <dgm:cxn modelId="{5C134234-1ABD-4AEE-938C-7FC8CD3FB78A}" type="presParOf" srcId="{8E6086C0-9528-4DF0-8A9A-88F8BCCCCDEF}" destId="{083F71EA-CC57-4F43-A4D2-9BC5B3E68FF9}" srcOrd="0" destOrd="0" presId="urn:diagrams.loki3.com/BracketList"/>
    <dgm:cxn modelId="{73C9537E-F247-4889-9013-D20F59722C0C}" type="presParOf" srcId="{083F71EA-CC57-4F43-A4D2-9BC5B3E68FF9}" destId="{56AEB928-3C43-4CF9-A5BE-488C238E356A}" srcOrd="0" destOrd="0" presId="urn:diagrams.loki3.com/BracketList"/>
    <dgm:cxn modelId="{3BE1CC38-36C0-4215-ADCE-7E5B678A9B59}" type="presParOf" srcId="{083F71EA-CC57-4F43-A4D2-9BC5B3E68FF9}" destId="{2A144B93-F897-4179-8809-6D21358B595F}" srcOrd="1" destOrd="0" presId="urn:diagrams.loki3.com/BracketList"/>
    <dgm:cxn modelId="{31C0566C-7CCD-4E44-962A-67A417E5FDC1}" type="presParOf" srcId="{083F71EA-CC57-4F43-A4D2-9BC5B3E68FF9}" destId="{7065B023-06A2-4F4B-9791-47540EFA18BD}" srcOrd="2" destOrd="0" presId="urn:diagrams.loki3.com/BracketList"/>
    <dgm:cxn modelId="{352E30AC-AA3B-4F01-9A8B-9042F8E2297F}" type="presParOf" srcId="{083F71EA-CC57-4F43-A4D2-9BC5B3E68FF9}" destId="{3CE050C5-8FCD-4B9A-BA01-F6494FBA2DB5}" srcOrd="3" destOrd="0" presId="urn:diagrams.loki3.com/BracketList"/>
    <dgm:cxn modelId="{0A31B0CC-5339-4139-AE68-7EB36E64074F}" type="presParOf" srcId="{8E6086C0-9528-4DF0-8A9A-88F8BCCCCDEF}" destId="{C65B5730-37FB-489E-A553-73E847FD5D14}" srcOrd="1" destOrd="0" presId="urn:diagrams.loki3.com/BracketList"/>
    <dgm:cxn modelId="{41DE7872-BB17-484C-8A8B-7398C6670C5C}" type="presParOf" srcId="{8E6086C0-9528-4DF0-8A9A-88F8BCCCCDEF}" destId="{E9891B9F-81AC-4C97-97A4-86F550C02303}" srcOrd="2" destOrd="0" presId="urn:diagrams.loki3.com/BracketList"/>
    <dgm:cxn modelId="{4EADA407-4479-41DA-AC79-DD6DEBAF93B8}" type="presParOf" srcId="{E9891B9F-81AC-4C97-97A4-86F550C02303}" destId="{3E44952C-06C5-4C5E-BF7B-7C7CFF633ABF}" srcOrd="0" destOrd="0" presId="urn:diagrams.loki3.com/BracketList"/>
    <dgm:cxn modelId="{460BD7B5-7B7A-412A-8FB7-B74D7749152B}" type="presParOf" srcId="{E9891B9F-81AC-4C97-97A4-86F550C02303}" destId="{67F8B357-1875-451F-99D0-4955D2582AB1}" srcOrd="1" destOrd="0" presId="urn:diagrams.loki3.com/BracketList"/>
    <dgm:cxn modelId="{4096284F-407D-47B2-9ABC-38A04550A6CC}" type="presParOf" srcId="{E9891B9F-81AC-4C97-97A4-86F550C02303}" destId="{D9A93138-D9AE-4FEB-9C9A-FC8C42DE6A2B}" srcOrd="2" destOrd="0" presId="urn:diagrams.loki3.com/BracketList"/>
    <dgm:cxn modelId="{63625043-5CF2-425D-ACB3-98584DB149AC}" type="presParOf" srcId="{E9891B9F-81AC-4C97-97A4-86F550C02303}" destId="{587615F4-00FF-4483-8ADB-33F406C24376}" srcOrd="3" destOrd="0" presId="urn:diagrams.loki3.com/BracketList"/>
    <dgm:cxn modelId="{59630F7C-02D7-4F4B-8E4F-AA2ECDD18CE4}" type="presParOf" srcId="{8E6086C0-9528-4DF0-8A9A-88F8BCCCCDEF}" destId="{AFAD1C77-9AC1-4898-9586-FF457FD0AD5C}" srcOrd="3" destOrd="0" presId="urn:diagrams.loki3.com/BracketList"/>
    <dgm:cxn modelId="{D6F7FE81-CE25-4FC4-ABBC-8579AD729B95}" type="presParOf" srcId="{8E6086C0-9528-4DF0-8A9A-88F8BCCCCDEF}" destId="{F3856414-F75D-41D3-B810-8F7F48B2C5DA}" srcOrd="4" destOrd="0" presId="urn:diagrams.loki3.com/BracketList"/>
    <dgm:cxn modelId="{A1C19194-1351-4BD4-8C11-6E4BFA8564B0}" type="presParOf" srcId="{F3856414-F75D-41D3-B810-8F7F48B2C5DA}" destId="{7394A84C-5B28-4AD3-8CF6-D8E43B7E4DC6}" srcOrd="0" destOrd="0" presId="urn:diagrams.loki3.com/BracketList"/>
    <dgm:cxn modelId="{9FE53322-724C-4F0F-9CBE-6B7D6A2D2004}" type="presParOf" srcId="{F3856414-F75D-41D3-B810-8F7F48B2C5DA}" destId="{0081A966-BB28-41A1-879B-4A08818B103C}" srcOrd="1" destOrd="0" presId="urn:diagrams.loki3.com/BracketList"/>
    <dgm:cxn modelId="{BE2035C4-5CB1-4C42-861D-81BBE7FDCB4D}" type="presParOf" srcId="{F3856414-F75D-41D3-B810-8F7F48B2C5DA}" destId="{F6D78659-5196-40DB-95F2-CBBAC45A4B3C}" srcOrd="2" destOrd="0" presId="urn:diagrams.loki3.com/BracketList"/>
    <dgm:cxn modelId="{D0A2B1A5-2B8A-41D7-93CF-D1A27CC888FA}" type="presParOf" srcId="{F3856414-F75D-41D3-B810-8F7F48B2C5DA}" destId="{9D14AF33-D656-4C40-A0E9-1907349788D2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7C9739-1921-4C7A-836F-5406C257C7D9}">
      <dsp:nvSpPr>
        <dsp:cNvPr id="0" name=""/>
        <dsp:cNvSpPr/>
      </dsp:nvSpPr>
      <dsp:spPr>
        <a:xfrm>
          <a:off x="3184903" y="2062222"/>
          <a:ext cx="2621174" cy="2267422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orbel" panose="020B0503020204020204" pitchFamily="34" charset="0"/>
            </a:rPr>
            <a:t>Environmental impacts</a:t>
          </a:r>
        </a:p>
      </dsp:txBody>
      <dsp:txXfrm>
        <a:off x="3619268" y="2437966"/>
        <a:ext cx="1752444" cy="1515934"/>
      </dsp:txXfrm>
    </dsp:sp>
    <dsp:sp modelId="{55AE682C-AAA5-4F56-9C8B-134FA762EB8D}">
      <dsp:nvSpPr>
        <dsp:cNvPr id="0" name=""/>
        <dsp:cNvSpPr/>
      </dsp:nvSpPr>
      <dsp:spPr>
        <a:xfrm>
          <a:off x="4826262" y="977414"/>
          <a:ext cx="988961" cy="85212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3BDD437-F8E3-4E69-94D6-30F89271F231}">
      <dsp:nvSpPr>
        <dsp:cNvPr id="0" name=""/>
        <dsp:cNvSpPr/>
      </dsp:nvSpPr>
      <dsp:spPr>
        <a:xfrm>
          <a:off x="3426351" y="0"/>
          <a:ext cx="2148034" cy="185830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orbel" panose="020B0503020204020204" pitchFamily="34" charset="0"/>
            </a:rPr>
            <a:t>Deforestation</a:t>
          </a:r>
        </a:p>
      </dsp:txBody>
      <dsp:txXfrm>
        <a:off x="3782326" y="307960"/>
        <a:ext cx="1436084" cy="1242381"/>
      </dsp:txXfrm>
    </dsp:sp>
    <dsp:sp modelId="{36117D46-9B23-4BA8-B858-77669ADAFBCE}">
      <dsp:nvSpPr>
        <dsp:cNvPr id="0" name=""/>
        <dsp:cNvSpPr/>
      </dsp:nvSpPr>
      <dsp:spPr>
        <a:xfrm>
          <a:off x="5980457" y="2570427"/>
          <a:ext cx="988961" cy="85212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7311F83-EDAA-4BD7-B78E-91C2A50ACD22}">
      <dsp:nvSpPr>
        <dsp:cNvPr id="0" name=""/>
        <dsp:cNvSpPr/>
      </dsp:nvSpPr>
      <dsp:spPr>
        <a:xfrm>
          <a:off x="5396347" y="1142980"/>
          <a:ext cx="2148034" cy="185830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orbel" panose="020B0503020204020204" pitchFamily="34" charset="0"/>
            </a:rPr>
            <a:t>Creation of monocultures </a:t>
          </a:r>
        </a:p>
      </dsp:txBody>
      <dsp:txXfrm>
        <a:off x="5752322" y="1450940"/>
        <a:ext cx="1436084" cy="1242381"/>
      </dsp:txXfrm>
    </dsp:sp>
    <dsp:sp modelId="{26E08389-8C3A-4912-A55B-54AE6BFFE6FA}">
      <dsp:nvSpPr>
        <dsp:cNvPr id="0" name=""/>
        <dsp:cNvSpPr/>
      </dsp:nvSpPr>
      <dsp:spPr>
        <a:xfrm>
          <a:off x="5178678" y="4368639"/>
          <a:ext cx="988961" cy="85212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B1CC926-1E66-4B4E-9803-C22416EF975F}">
      <dsp:nvSpPr>
        <dsp:cNvPr id="0" name=""/>
        <dsp:cNvSpPr/>
      </dsp:nvSpPr>
      <dsp:spPr>
        <a:xfrm>
          <a:off x="5396347" y="3389946"/>
          <a:ext cx="2148034" cy="185830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orbel" panose="020B0503020204020204" pitchFamily="34" charset="0"/>
            </a:rPr>
            <a:t>Greenhouse gases</a:t>
          </a:r>
        </a:p>
      </dsp:txBody>
      <dsp:txXfrm>
        <a:off x="5752322" y="3697906"/>
        <a:ext cx="1436084" cy="1242381"/>
      </dsp:txXfrm>
    </dsp:sp>
    <dsp:sp modelId="{EADFCA66-4C48-4526-9167-475095BDDB6F}">
      <dsp:nvSpPr>
        <dsp:cNvPr id="0" name=""/>
        <dsp:cNvSpPr/>
      </dsp:nvSpPr>
      <dsp:spPr>
        <a:xfrm>
          <a:off x="3189781" y="4555300"/>
          <a:ext cx="988961" cy="85212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4B0601D-6353-408E-A19C-C0490BA881FF}">
      <dsp:nvSpPr>
        <dsp:cNvPr id="0" name=""/>
        <dsp:cNvSpPr/>
      </dsp:nvSpPr>
      <dsp:spPr>
        <a:xfrm>
          <a:off x="3426351" y="4534205"/>
          <a:ext cx="2148034" cy="185830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orbel" panose="020B0503020204020204" pitchFamily="34" charset="0"/>
            </a:rPr>
            <a:t>Soil degradation &amp; erosion</a:t>
          </a:r>
        </a:p>
      </dsp:txBody>
      <dsp:txXfrm>
        <a:off x="3782326" y="4842165"/>
        <a:ext cx="1436084" cy="1242381"/>
      </dsp:txXfrm>
    </dsp:sp>
    <dsp:sp modelId="{F076D589-FB0C-46F8-A317-19AA6A8C0E9D}">
      <dsp:nvSpPr>
        <dsp:cNvPr id="0" name=""/>
        <dsp:cNvSpPr/>
      </dsp:nvSpPr>
      <dsp:spPr>
        <a:xfrm>
          <a:off x="2016684" y="2962926"/>
          <a:ext cx="988961" cy="85212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D518DB3-73FD-47C0-87AD-5B0495760A8F}">
      <dsp:nvSpPr>
        <dsp:cNvPr id="0" name=""/>
        <dsp:cNvSpPr/>
      </dsp:nvSpPr>
      <dsp:spPr>
        <a:xfrm>
          <a:off x="1447208" y="3391224"/>
          <a:ext cx="2148034" cy="185830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orbel" panose="020B0503020204020204" pitchFamily="34" charset="0"/>
            </a:rPr>
            <a:t>Reduction of biodiversity</a:t>
          </a:r>
        </a:p>
      </dsp:txBody>
      <dsp:txXfrm>
        <a:off x="1803183" y="3699184"/>
        <a:ext cx="1436084" cy="1242381"/>
      </dsp:txXfrm>
    </dsp:sp>
    <dsp:sp modelId="{D8E5F3C6-196D-4132-8319-53A72EEC643E}">
      <dsp:nvSpPr>
        <dsp:cNvPr id="0" name=""/>
        <dsp:cNvSpPr/>
      </dsp:nvSpPr>
      <dsp:spPr>
        <a:xfrm>
          <a:off x="1447208" y="1140423"/>
          <a:ext cx="2148034" cy="1858301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orbel" panose="020B0503020204020204" pitchFamily="34" charset="0"/>
            </a:rPr>
            <a:t>Pollution of surface &amp; groundwater</a:t>
          </a:r>
        </a:p>
      </dsp:txBody>
      <dsp:txXfrm>
        <a:off x="1803183" y="1448383"/>
        <a:ext cx="1436084" cy="12423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909A47-6BFD-42F6-8B8F-37D1C5B876B8}">
      <dsp:nvSpPr>
        <dsp:cNvPr id="0" name=""/>
        <dsp:cNvSpPr/>
      </dsp:nvSpPr>
      <dsp:spPr>
        <a:xfrm>
          <a:off x="581421" y="661"/>
          <a:ext cx="3095624" cy="15478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orbel" panose="020B0503020204020204" pitchFamily="34" charset="0"/>
            </a:rPr>
            <a:t>Brexit</a:t>
          </a:r>
        </a:p>
      </dsp:txBody>
      <dsp:txXfrm>
        <a:off x="626755" y="45995"/>
        <a:ext cx="3004956" cy="1457144"/>
      </dsp:txXfrm>
    </dsp:sp>
    <dsp:sp modelId="{BAA1A61A-79A2-42C1-82B4-8C0EBD97E0CF}">
      <dsp:nvSpPr>
        <dsp:cNvPr id="0" name=""/>
        <dsp:cNvSpPr/>
      </dsp:nvSpPr>
      <dsp:spPr>
        <a:xfrm>
          <a:off x="890984" y="1548474"/>
          <a:ext cx="309562" cy="11608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60859"/>
              </a:lnTo>
              <a:lnTo>
                <a:pt x="309562" y="116085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32761E-0481-4AFD-B80D-E6A71E6D6356}">
      <dsp:nvSpPr>
        <dsp:cNvPr id="0" name=""/>
        <dsp:cNvSpPr/>
      </dsp:nvSpPr>
      <dsp:spPr>
        <a:xfrm>
          <a:off x="1200546" y="1935427"/>
          <a:ext cx="2476499" cy="15478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Social representations</a:t>
          </a:r>
        </a:p>
      </dsp:txBody>
      <dsp:txXfrm>
        <a:off x="1245880" y="1980761"/>
        <a:ext cx="2385831" cy="1457144"/>
      </dsp:txXfrm>
    </dsp:sp>
    <dsp:sp modelId="{39EE3453-B040-4D0E-9259-C5BF7DEB3EF6}">
      <dsp:nvSpPr>
        <dsp:cNvPr id="0" name=""/>
        <dsp:cNvSpPr/>
      </dsp:nvSpPr>
      <dsp:spPr>
        <a:xfrm>
          <a:off x="4450953" y="661"/>
          <a:ext cx="3095624" cy="1547812"/>
        </a:xfrm>
        <a:prstGeom prst="roundRect">
          <a:avLst>
            <a:gd name="adj" fmla="val 10000"/>
          </a:avLst>
        </a:prstGeom>
        <a:solidFill>
          <a:schemeClr val="accent3">
            <a:hueOff val="935912"/>
            <a:satOff val="-252"/>
            <a:lumOff val="76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43180" rIns="6477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orbel" panose="020B0503020204020204" pitchFamily="34" charset="0"/>
            </a:rPr>
            <a:t>Social representations</a:t>
          </a:r>
        </a:p>
      </dsp:txBody>
      <dsp:txXfrm>
        <a:off x="4496287" y="45995"/>
        <a:ext cx="3004956" cy="1457144"/>
      </dsp:txXfrm>
    </dsp:sp>
    <dsp:sp modelId="{5B212FD5-2637-486F-93DA-95AD4FA92C2D}">
      <dsp:nvSpPr>
        <dsp:cNvPr id="0" name=""/>
        <dsp:cNvSpPr/>
      </dsp:nvSpPr>
      <dsp:spPr>
        <a:xfrm>
          <a:off x="4760515" y="1548474"/>
          <a:ext cx="309562" cy="11608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60859"/>
              </a:lnTo>
              <a:lnTo>
                <a:pt x="309562" y="1160859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BCA02A-C196-4C38-B829-73367EA3B8B9}">
      <dsp:nvSpPr>
        <dsp:cNvPr id="0" name=""/>
        <dsp:cNvSpPr/>
      </dsp:nvSpPr>
      <dsp:spPr>
        <a:xfrm>
          <a:off x="5070078" y="1935427"/>
          <a:ext cx="2476499" cy="15478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467956"/>
              <a:satOff val="-126"/>
              <a:lumOff val="3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Solutions</a:t>
          </a:r>
        </a:p>
      </dsp:txBody>
      <dsp:txXfrm>
        <a:off x="5115412" y="1980761"/>
        <a:ext cx="2385831" cy="1457144"/>
      </dsp:txXfrm>
    </dsp:sp>
    <dsp:sp modelId="{EDF34524-B667-43D4-A5E8-AF5D56BC246A}">
      <dsp:nvSpPr>
        <dsp:cNvPr id="0" name=""/>
        <dsp:cNvSpPr/>
      </dsp:nvSpPr>
      <dsp:spPr>
        <a:xfrm>
          <a:off x="4760515" y="1548474"/>
          <a:ext cx="309562" cy="30956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95624"/>
              </a:lnTo>
              <a:lnTo>
                <a:pt x="309562" y="309562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D29113-9E27-4CEC-BE35-AC8F223FE150}">
      <dsp:nvSpPr>
        <dsp:cNvPr id="0" name=""/>
        <dsp:cNvSpPr/>
      </dsp:nvSpPr>
      <dsp:spPr>
        <a:xfrm>
          <a:off x="5070078" y="3870192"/>
          <a:ext cx="2476499" cy="15478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935912"/>
              <a:satOff val="-252"/>
              <a:lumOff val="764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Bottom-up inclusion </a:t>
          </a:r>
        </a:p>
      </dsp:txBody>
      <dsp:txXfrm>
        <a:off x="5115412" y="3915526"/>
        <a:ext cx="2385831" cy="14571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53D845-8719-44BB-9797-1DF7F2C7FE1A}">
      <dsp:nvSpPr>
        <dsp:cNvPr id="0" name=""/>
        <dsp:cNvSpPr/>
      </dsp:nvSpPr>
      <dsp:spPr>
        <a:xfrm>
          <a:off x="1221978" y="2645"/>
          <a:ext cx="2706687" cy="16240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orbel" panose="020B0503020204020204" pitchFamily="34" charset="0"/>
            </a:rPr>
            <a:t>Questionnaires</a:t>
          </a:r>
          <a:br>
            <a:rPr lang="en-GB" sz="3100" kern="1200" dirty="0">
              <a:latin typeface="Corbel" panose="020B0503020204020204" pitchFamily="34" charset="0"/>
            </a:rPr>
          </a:br>
          <a:r>
            <a:rPr lang="en-GB" sz="1500" kern="1200" dirty="0">
              <a:latin typeface="Corbel" panose="020B0503020204020204" pitchFamily="34" charset="0"/>
            </a:rPr>
            <a:t>(Lo Monaco et al., 2016)</a:t>
          </a:r>
        </a:p>
      </dsp:txBody>
      <dsp:txXfrm>
        <a:off x="1221978" y="2645"/>
        <a:ext cx="2706687" cy="1624012"/>
      </dsp:txXfrm>
    </dsp:sp>
    <dsp:sp modelId="{424197A7-27C5-4595-9C85-691556EDF6FB}">
      <dsp:nvSpPr>
        <dsp:cNvPr id="0" name=""/>
        <dsp:cNvSpPr/>
      </dsp:nvSpPr>
      <dsp:spPr>
        <a:xfrm>
          <a:off x="4199334" y="2645"/>
          <a:ext cx="2706687" cy="1624012"/>
        </a:xfrm>
        <a:prstGeom prst="rect">
          <a:avLst/>
        </a:prstGeom>
        <a:solidFill>
          <a:schemeClr val="accent2">
            <a:hueOff val="810023"/>
            <a:satOff val="113"/>
            <a:lumOff val="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Corbel" panose="020B0503020204020204" pitchFamily="34" charset="0"/>
            </a:rPr>
            <a:t>Interviews</a:t>
          </a:r>
          <a:br>
            <a:rPr lang="en-GB" sz="2300" kern="1200" dirty="0">
              <a:latin typeface="Corbel" panose="020B0503020204020204" pitchFamily="34" charset="0"/>
            </a:rPr>
          </a:br>
          <a:r>
            <a:rPr lang="en-GB" sz="1500" kern="1200" dirty="0">
              <a:latin typeface="Corbel" panose="020B0503020204020204" pitchFamily="34" charset="0"/>
            </a:rPr>
            <a:t>(Wagner et al., 1999; Guerrier, 2006; Lo Monaco et al., 2016)</a:t>
          </a:r>
        </a:p>
      </dsp:txBody>
      <dsp:txXfrm>
        <a:off x="4199334" y="2645"/>
        <a:ext cx="2706687" cy="1624012"/>
      </dsp:txXfrm>
    </dsp:sp>
    <dsp:sp modelId="{55A26AD8-4358-40A3-87B8-1760BC6BDC77}">
      <dsp:nvSpPr>
        <dsp:cNvPr id="0" name=""/>
        <dsp:cNvSpPr/>
      </dsp:nvSpPr>
      <dsp:spPr>
        <a:xfrm>
          <a:off x="1221978" y="1897327"/>
          <a:ext cx="2706687" cy="1624012"/>
        </a:xfrm>
        <a:prstGeom prst="rect">
          <a:avLst/>
        </a:prstGeom>
        <a:solidFill>
          <a:schemeClr val="accent2">
            <a:hueOff val="1620045"/>
            <a:satOff val="225"/>
            <a:lumOff val="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orbel" panose="020B0503020204020204" pitchFamily="34" charset="0"/>
            </a:rPr>
            <a:t>t-Test &amp; ANOVA</a:t>
          </a:r>
          <a:br>
            <a:rPr lang="en-GB" sz="3000" kern="1200" dirty="0">
              <a:latin typeface="Corbel" panose="020B0503020204020204" pitchFamily="34" charset="0"/>
            </a:rPr>
          </a:br>
          <a:r>
            <a:rPr lang="en-GB" sz="1500" kern="1200" dirty="0">
              <a:latin typeface="Corbel" panose="020B0503020204020204" pitchFamily="34" charset="0"/>
            </a:rPr>
            <a:t>(Souza et al., 2019)</a:t>
          </a:r>
        </a:p>
      </dsp:txBody>
      <dsp:txXfrm>
        <a:off x="1221978" y="1897327"/>
        <a:ext cx="2706687" cy="1624012"/>
      </dsp:txXfrm>
    </dsp:sp>
    <dsp:sp modelId="{50B66F3E-44D6-4CF8-A1F9-6BCC6095A063}">
      <dsp:nvSpPr>
        <dsp:cNvPr id="0" name=""/>
        <dsp:cNvSpPr/>
      </dsp:nvSpPr>
      <dsp:spPr>
        <a:xfrm>
          <a:off x="4199334" y="1897327"/>
          <a:ext cx="2706687" cy="1624012"/>
        </a:xfrm>
        <a:prstGeom prst="rect">
          <a:avLst/>
        </a:prstGeom>
        <a:solidFill>
          <a:schemeClr val="accent2">
            <a:hueOff val="2430068"/>
            <a:satOff val="338"/>
            <a:lumOff val="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orbel" panose="020B0503020204020204" pitchFamily="34" charset="0"/>
            </a:rPr>
            <a:t>Thematic Analysis</a:t>
          </a:r>
          <a:br>
            <a:rPr lang="en-GB" sz="2700" kern="1200" dirty="0">
              <a:latin typeface="Corbel" panose="020B0503020204020204" pitchFamily="34" charset="0"/>
            </a:rPr>
          </a:br>
          <a:r>
            <a:rPr lang="en-GB" sz="1500" kern="1200" dirty="0">
              <a:latin typeface="Corbel" panose="020B0503020204020204" pitchFamily="34" charset="0"/>
            </a:rPr>
            <a:t>(Guerrier, 2006; Flick et al., 2016)</a:t>
          </a:r>
        </a:p>
      </dsp:txBody>
      <dsp:txXfrm>
        <a:off x="4199334" y="1897327"/>
        <a:ext cx="2706687" cy="1624012"/>
      </dsp:txXfrm>
    </dsp:sp>
    <dsp:sp modelId="{9142B851-6B00-4CED-ADBA-3A9B946C9BFD}">
      <dsp:nvSpPr>
        <dsp:cNvPr id="0" name=""/>
        <dsp:cNvSpPr/>
      </dsp:nvSpPr>
      <dsp:spPr>
        <a:xfrm>
          <a:off x="2710656" y="3792008"/>
          <a:ext cx="2706687" cy="1624012"/>
        </a:xfrm>
        <a:prstGeom prst="rect">
          <a:avLst/>
        </a:prstGeom>
        <a:solidFill>
          <a:schemeClr val="accent2">
            <a:hueOff val="3240090"/>
            <a:satOff val="451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Corbel" panose="020B0503020204020204" pitchFamily="34" charset="0"/>
            </a:rPr>
            <a:t>Literature Review</a:t>
          </a:r>
        </a:p>
      </dsp:txBody>
      <dsp:txXfrm>
        <a:off x="2710656" y="3792008"/>
        <a:ext cx="2706687" cy="16240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7C8784-D432-410A-B064-878E37499AE6}">
      <dsp:nvSpPr>
        <dsp:cNvPr id="0" name=""/>
        <dsp:cNvSpPr/>
      </dsp:nvSpPr>
      <dsp:spPr>
        <a:xfrm>
          <a:off x="55125" y="829"/>
          <a:ext cx="2941007" cy="176460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orbel" panose="020B0503020204020204" pitchFamily="34" charset="0"/>
            </a:rPr>
            <a:t>6. Compare the SRs with regards to policy after the implementation of Agriculture Bill and EU country still under CAP</a:t>
          </a:r>
        </a:p>
      </dsp:txBody>
      <dsp:txXfrm>
        <a:off x="55125" y="829"/>
        <a:ext cx="2941007" cy="17646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AEB928-3C43-4CF9-A5BE-488C238E356A}">
      <dsp:nvSpPr>
        <dsp:cNvPr id="0" name=""/>
        <dsp:cNvSpPr/>
      </dsp:nvSpPr>
      <dsp:spPr>
        <a:xfrm>
          <a:off x="0" y="796360"/>
          <a:ext cx="2051372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55880" rIns="156464" bIns="55880" numCol="1" spcCol="1270" anchor="ctr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Smaller Focus</a:t>
          </a:r>
          <a:r>
            <a:rPr lang="en-GB" sz="2300" kern="12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 </a:t>
          </a:r>
        </a:p>
      </dsp:txBody>
      <dsp:txXfrm>
        <a:off x="0" y="796360"/>
        <a:ext cx="2051372" cy="1287000"/>
      </dsp:txXfrm>
    </dsp:sp>
    <dsp:sp modelId="{2A144B93-F897-4179-8809-6D21358B595F}">
      <dsp:nvSpPr>
        <dsp:cNvPr id="0" name=""/>
        <dsp:cNvSpPr/>
      </dsp:nvSpPr>
      <dsp:spPr>
        <a:xfrm>
          <a:off x="2051372" y="490504"/>
          <a:ext cx="410274" cy="12870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E050C5-8FCD-4B9A-BA01-F6494FBA2DB5}">
      <dsp:nvSpPr>
        <dsp:cNvPr id="0" name=""/>
        <dsp:cNvSpPr/>
      </dsp:nvSpPr>
      <dsp:spPr>
        <a:xfrm>
          <a:off x="2625756" y="527473"/>
          <a:ext cx="5599931" cy="121306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SzPct val="100000"/>
            <a:buChar char="•"/>
          </a:pPr>
          <a:r>
            <a:rPr lang="en-GB" sz="2200" b="0" i="0" u="none" strike="noStrike" kern="1200" cap="none" spc="0" baseline="0">
              <a:uFillTx/>
              <a:latin typeface="Corbel" panose="020B0503020204020204" pitchFamily="34" charset="0"/>
            </a:rPr>
            <a:t>Focusing on smaller topics such as 1 environmental impact/aspect of the environment</a:t>
          </a:r>
          <a:endParaRPr lang="en-GB" sz="2200" kern="1200" dirty="0">
            <a:latin typeface="Corbel" panose="020B0503020204020204" pitchFamily="34" charset="0"/>
          </a:endParaRPr>
        </a:p>
      </dsp:txBody>
      <dsp:txXfrm>
        <a:off x="2625756" y="527473"/>
        <a:ext cx="5599931" cy="1213061"/>
      </dsp:txXfrm>
    </dsp:sp>
    <dsp:sp modelId="{3E44952C-06C5-4C5E-BF7B-7C7CFF633ABF}">
      <dsp:nvSpPr>
        <dsp:cNvPr id="0" name=""/>
        <dsp:cNvSpPr/>
      </dsp:nvSpPr>
      <dsp:spPr>
        <a:xfrm>
          <a:off x="0" y="2011504"/>
          <a:ext cx="2057399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55880" rIns="156464" bIns="55880" numCol="1" spcCol="1270" anchor="ctr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Methodologies</a:t>
          </a:r>
          <a:endParaRPr lang="en-GB" sz="2200" kern="1200" dirty="0">
            <a:latin typeface="Corbel" panose="020B0503020204020204" pitchFamily="34" charset="0"/>
          </a:endParaRPr>
        </a:p>
      </dsp:txBody>
      <dsp:txXfrm>
        <a:off x="0" y="2011504"/>
        <a:ext cx="2057399" cy="1287000"/>
      </dsp:txXfrm>
    </dsp:sp>
    <dsp:sp modelId="{67F8B357-1875-451F-99D0-4955D2582AB1}">
      <dsp:nvSpPr>
        <dsp:cNvPr id="0" name=""/>
        <dsp:cNvSpPr/>
      </dsp:nvSpPr>
      <dsp:spPr>
        <a:xfrm>
          <a:off x="2057399" y="2011504"/>
          <a:ext cx="411479" cy="12870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7615F4-00FF-4483-8ADB-33F406C24376}">
      <dsp:nvSpPr>
        <dsp:cNvPr id="0" name=""/>
        <dsp:cNvSpPr/>
      </dsp:nvSpPr>
      <dsp:spPr>
        <a:xfrm>
          <a:off x="2633471" y="2011504"/>
          <a:ext cx="5596127" cy="12870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Corbel" panose="020B0503020204020204" pitchFamily="34" charset="0"/>
            </a:rPr>
            <a:t>Experiment with methodologies </a:t>
          </a:r>
          <a:endParaRPr lang="en-GB" sz="2200" kern="1200" dirty="0">
            <a:latin typeface="Corbel" panose="020B0503020204020204" pitchFamily="34" charset="0"/>
          </a:endParaRPr>
        </a:p>
      </dsp:txBody>
      <dsp:txXfrm>
        <a:off x="2633471" y="2011504"/>
        <a:ext cx="5596127" cy="1287000"/>
      </dsp:txXfrm>
    </dsp:sp>
    <dsp:sp modelId="{7394A84C-5B28-4AD3-8CF6-D8E43B7E4DC6}">
      <dsp:nvSpPr>
        <dsp:cNvPr id="0" name=""/>
        <dsp:cNvSpPr/>
      </dsp:nvSpPr>
      <dsp:spPr>
        <a:xfrm>
          <a:off x="0" y="3550362"/>
          <a:ext cx="2047353" cy="128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55880" rIns="156464" bIns="55880" numCol="1" spcCol="1270" anchor="ctr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>
                  <a:lumMod val="75000"/>
                  <a:lumOff val="25000"/>
                </a:schemeClr>
              </a:solidFill>
              <a:latin typeface="Corbel" panose="020B0503020204020204" pitchFamily="34" charset="0"/>
            </a:rPr>
            <a:t>Research Objectives</a:t>
          </a:r>
          <a:endParaRPr lang="en-GB" sz="2300" kern="1200" dirty="0">
            <a:solidFill>
              <a:schemeClr val="tx1">
                <a:lumMod val="75000"/>
                <a:lumOff val="25000"/>
              </a:schemeClr>
            </a:solidFill>
            <a:latin typeface="Corbel" panose="020B0503020204020204" pitchFamily="34" charset="0"/>
          </a:endParaRPr>
        </a:p>
      </dsp:txBody>
      <dsp:txXfrm>
        <a:off x="0" y="3550362"/>
        <a:ext cx="2047353" cy="1287000"/>
      </dsp:txXfrm>
    </dsp:sp>
    <dsp:sp modelId="{0081A966-BB28-41A1-879B-4A08818B103C}">
      <dsp:nvSpPr>
        <dsp:cNvPr id="0" name=""/>
        <dsp:cNvSpPr/>
      </dsp:nvSpPr>
      <dsp:spPr>
        <a:xfrm>
          <a:off x="2047353" y="3550362"/>
          <a:ext cx="409470" cy="12870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14AF33-D656-4C40-A0E9-1907349788D2}">
      <dsp:nvSpPr>
        <dsp:cNvPr id="0" name=""/>
        <dsp:cNvSpPr/>
      </dsp:nvSpPr>
      <dsp:spPr>
        <a:xfrm>
          <a:off x="2620612" y="3532504"/>
          <a:ext cx="5607617" cy="13227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>
              <a:latin typeface="Corbel" panose="020B0503020204020204" pitchFamily="34" charset="0"/>
            </a:rPr>
            <a:t>Stick to the research objectives</a:t>
          </a:r>
          <a:endParaRPr lang="en-GB" sz="2200" kern="1200" dirty="0">
            <a:latin typeface="Corbel" panose="020B0503020204020204" pitchFamily="34" charset="0"/>
          </a:endParaRPr>
        </a:p>
      </dsp:txBody>
      <dsp:txXfrm>
        <a:off x="2620612" y="3532504"/>
        <a:ext cx="5607617" cy="13227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81586DF7-2816-493F-B4B0-CB2037047D08}"/>
              </a:ext>
            </a:extLst>
          </p:cNvPr>
          <p:cNvSpPr/>
          <p:nvPr/>
        </p:nvSpPr>
        <p:spPr>
          <a:xfrm>
            <a:off x="0" y="761996"/>
            <a:ext cx="9141622" cy="5333996"/>
          </a:xfrm>
          <a:prstGeom prst="rect">
            <a:avLst/>
          </a:prstGeom>
          <a:solidFill>
            <a:srgbClr val="549E39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442967E9-0EC9-4ACB-AAD2-D7F3EC565C4C}"/>
              </a:ext>
            </a:extLst>
          </p:cNvPr>
          <p:cNvSpPr/>
          <p:nvPr/>
        </p:nvSpPr>
        <p:spPr>
          <a:xfrm>
            <a:off x="9270260" y="761996"/>
            <a:ext cx="2925321" cy="5333996"/>
          </a:xfrm>
          <a:prstGeom prst="rect">
            <a:avLst/>
          </a:prstGeom>
          <a:solidFill>
            <a:srgbClr val="C8C8C8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CC2C265-80B7-49F4-B859-BDF746A1DE1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/>
          <a:lstStyle>
            <a:lvl1pPr>
              <a:defRPr sz="5900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C78CAB08-EA42-4B3D-B1D0-FE95BAF4450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00014" y="4670243"/>
            <a:ext cx="7315200" cy="914400"/>
          </a:xfrm>
        </p:spPr>
        <p:txBody>
          <a:bodyPr anchor="t"/>
          <a:lstStyle>
            <a:lvl1pPr marL="0" indent="0">
              <a:buNone/>
              <a:defRPr sz="2200">
                <a:solidFill>
                  <a:srgbClr val="DBEFD4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F656FCA-7DBB-4621-857D-D083301EFF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4B60E6-49BF-4FF4-B42E-E6314E32C3F6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4BC4D6C-D889-4BBC-A8AC-411661A98FE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E37A69F-A58D-41C3-A0BC-A27D6218DA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B68D00-3B9B-4E74-BCE6-4A2C6F006ED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82119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7D9FF-7870-439D-9E3E-FCEF82F67D2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43E67-29B5-41A8-AB79-8A78C6893EE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EA28C4-FCCD-4431-A998-635DDE49FE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DE9572-D0BD-43CA-B201-F4AF9E265FE5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B9E0C-EEDD-4F7F-A5CE-301155661F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81C84-DE96-4786-9E4B-6C4A91AAAF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B0223F-EFEC-47E5-AD09-7A65EA95D17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38637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63F6A-5995-42CF-8BE1-EBB3FF6A2A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/>
          <a:lstStyle>
            <a:lvl1pPr>
              <a:defRPr sz="5900" spc="-100">
                <a:solidFill>
                  <a:srgbClr val="34473D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B1ED0F-132C-47C7-BC17-C3840A6C141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886200" y="4672583"/>
            <a:ext cx="7315200" cy="914400"/>
          </a:xfrm>
        </p:spPr>
        <p:txBody>
          <a:bodyPr anchor="t"/>
          <a:lstStyle>
            <a:lvl1pPr marL="0" indent="0">
              <a:buNone/>
              <a:defRPr sz="2200">
                <a:solidFill>
                  <a:srgbClr val="455F5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3247F-124D-4AC5-AA6E-BBF4AC262DA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74C4E0-EBAC-484B-A971-6CAA176B0FEE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95060-1313-42A5-88EF-9359BBF1F7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7E3BF-360F-4C69-857B-D591380627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43A0BE-0AAE-4AD5-8579-03B9838B1D2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653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8FB2F-1D2C-4516-A607-128386FC507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B983D-54F3-495E-ADCD-1570847C95A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4DA9E-D721-4180-A4A6-EC1A961EF39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E99568F8-C411-4B70-A7B3-D9B4C94BC2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5450C1-F75C-428E-811D-F84A3EE96D66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EEAFA5CA-FAB3-4540-BDF5-94DBE3E6E3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7DB1A79F-EC84-4A22-8B71-A91083F8BC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893FE0-E512-4E20-BDBF-6ABA8DF329D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605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B7136C96-FF18-4D8A-866D-5317313EEC3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7C69AF-24D0-4919-8A3A-9CBB57720F4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867912" y="1023588"/>
            <a:ext cx="3474720" cy="80771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b="1">
                <a:solidFill>
                  <a:srgbClr val="59595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B15145-3771-4D18-B76F-B1D57D534D6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3867912" y="1930938"/>
            <a:ext cx="3474720" cy="40233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89B0F5-AC88-4BB7-B9FA-0790BA22DFF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7818467" y="1023588"/>
            <a:ext cx="3474720" cy="81316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b="1">
                <a:solidFill>
                  <a:srgbClr val="59595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9D8C9B-D2ED-4CE7-89C7-F6D001DB8C1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7818467" y="1930938"/>
            <a:ext cx="3474720" cy="40233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1">
            <a:extLst>
              <a:ext uri="{FF2B5EF4-FFF2-40B4-BE49-F238E27FC236}">
                <a16:creationId xmlns:a16="http://schemas.microsoft.com/office/drawing/2014/main" id="{638E7B6E-4DF0-48BB-8A7F-8BAC68898F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370E1D-DFD5-4E09-8353-DCF04A71C552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8" name="Footer Placeholder 10">
            <a:extLst>
              <a:ext uri="{FF2B5EF4-FFF2-40B4-BE49-F238E27FC236}">
                <a16:creationId xmlns:a16="http://schemas.microsoft.com/office/drawing/2014/main" id="{E9A936E7-FB11-489D-B926-B66A0C9D778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11">
            <a:extLst>
              <a:ext uri="{FF2B5EF4-FFF2-40B4-BE49-F238E27FC236}">
                <a16:creationId xmlns:a16="http://schemas.microsoft.com/office/drawing/2014/main" id="{6C5CA5D9-27FA-42B9-8AD7-6FB1A2F96F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4C4726-B1AF-490B-86C3-CDAC980071E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445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9387C097-B16A-453D-98DF-046193DE59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222A587C-FAE4-4DB8-A073-A8AC3AF1175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982C31-3A23-4515-BF02-7DB1572E6CF9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4" name="Footer Placeholder 6">
            <a:extLst>
              <a:ext uri="{FF2B5EF4-FFF2-40B4-BE49-F238E27FC236}">
                <a16:creationId xmlns:a16="http://schemas.microsoft.com/office/drawing/2014/main" id="{761C5BEB-FDDC-401E-8EDB-6B3EF7FB30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F6C1D668-AAAB-4B4A-8578-EC8835E7EB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00ED1F-22BA-4925-B25D-C8A9C3BA530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756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4">
            <a:extLst>
              <a:ext uri="{FF2B5EF4-FFF2-40B4-BE49-F238E27FC236}">
                <a16:creationId xmlns:a16="http://schemas.microsoft.com/office/drawing/2014/main" id="{E56DFDEC-0EDE-42A1-A90E-B2D0305136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4C5CCE-F09A-431A-81A8-FC6263DC8315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D71DE77F-3E6F-4B3D-8C80-FDFE6FEFE0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E657B602-F3AD-424F-B928-9FC29AC34D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4232E3-00DB-4A99-BEC0-8106A95B024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584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5C9FB-D4FF-403F-BA8D-91C6E437BE3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9DEA0-C65D-46D4-B11D-543A161D992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9CB7B0-2AFC-4F95-8022-9F679C7B7A1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6032" y="3494178"/>
            <a:ext cx="2834640" cy="2321990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86DEB60C-8437-4134-81D6-D89F9906D8B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2F0122-99D8-4EAD-A427-E931B9888CFB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469BFA36-33CF-42CB-9082-1A3D77AB45A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F69BA655-45F2-4271-8310-000B3287E9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3B4FCE-6B0B-4321-80C4-B70AF021B1F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065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B659C-E499-46E5-858C-640705EB18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3760B1-FDAB-48BB-A982-479F896E29C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3570640" y="767419"/>
            <a:ext cx="8115226" cy="5330952"/>
          </a:xfrm>
          <a:solidFill>
            <a:srgbClr val="BFBFBF"/>
          </a:solidFill>
        </p:spPr>
        <p:txBody>
          <a:bodyPr anchor="t"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76FCD6-DFD6-4ADB-9073-696BE6DB3EA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56032" y="3493008"/>
            <a:ext cx="2834640" cy="2322576"/>
          </a:xfrm>
        </p:spPr>
        <p:txBody>
          <a:bodyPr anchor="t"/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409B5E32-EB21-4BBC-B9F0-ABDB6671D9A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65C1F8-D361-4480-A9AF-317A75A83ABB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61E80D54-E5FD-466D-AA05-355C0B03F1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499097" y="6356351"/>
            <a:ext cx="5911513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F69CE9FC-31BB-4A16-8310-EC29A0EF37D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EDE201-AB3E-4235-A80B-46893EE1C26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631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AC850-A730-4980-BCF5-1DC1F81A57E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73065D-B03E-41B2-B0D9-833E7DF7955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05ACCD4C-C938-4D15-9C90-857BB1EE22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4E6AB4-94CA-4652-90FE-42B884B69907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1FB557BC-899E-47FB-8AAD-292B8C060F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65FC4EA9-FC78-41CD-A707-7486A30B22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0F8A6E-7426-4D9B-B380-CE79E311D29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909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D5116A-C478-43E8-BAF0-959368163FA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381003" y="990596"/>
            <a:ext cx="2819396" cy="495300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9E2149-AC3B-4DC4-901C-C38A6F59706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E220DB37-7723-43EE-8DB3-BE12CB3159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BE7AC9-61AA-4FF1-8841-39CAD3CD4C1A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9DB5C861-4E32-40A7-950F-0E8DFF81CF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0CABF0BB-4882-4783-92F5-F1001DAE09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CFB1B7-FC29-4090-987B-D67291EDC1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60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2B73516F-8F86-454D-8656-EDD54E8291EF}"/>
              </a:ext>
            </a:extLst>
          </p:cNvPr>
          <p:cNvSpPr/>
          <p:nvPr/>
        </p:nvSpPr>
        <p:spPr>
          <a:xfrm>
            <a:off x="0" y="758952"/>
            <a:ext cx="3443593" cy="5330952"/>
          </a:xfrm>
          <a:prstGeom prst="rect">
            <a:avLst/>
          </a:prstGeom>
          <a:solidFill>
            <a:srgbClr val="549E39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03C5675F-99AB-4CE1-83BF-9E3F27B798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2923" y="1123834"/>
            <a:ext cx="2947486" cy="460117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Rectangle 37">
            <a:extLst>
              <a:ext uri="{FF2B5EF4-FFF2-40B4-BE49-F238E27FC236}">
                <a16:creationId xmlns:a16="http://schemas.microsoft.com/office/drawing/2014/main" id="{940DB6FF-35FF-400C-8E2A-C4B9393424F9}"/>
              </a:ext>
            </a:extLst>
          </p:cNvPr>
          <p:cNvSpPr/>
          <p:nvPr/>
        </p:nvSpPr>
        <p:spPr>
          <a:xfrm>
            <a:off x="11815867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79FDA83D-1916-45F5-B74A-7040214E03E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3869265" y="864108"/>
            <a:ext cx="7315200" cy="5120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D9D3FA8F-7354-41B2-8A83-5E82A310D73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262469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7F7F7F"/>
                </a:solidFill>
                <a:uFillTx/>
                <a:latin typeface="Corbel"/>
              </a:defRPr>
            </a:lvl1pPr>
          </a:lstStyle>
          <a:p>
            <a:pPr lvl="0"/>
            <a:fld id="{32761D41-E45F-4FF5-916A-861F0520E9B8}" type="datetime1">
              <a:rPr lang="en-US"/>
              <a:pPr lvl="0"/>
              <a:t>5/28/2020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C470B4E-D5BF-45F9-A89F-233F750C371B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869265" y="6356351"/>
            <a:ext cx="591151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7F7F7F"/>
                </a:solidFill>
                <a:uFillTx/>
                <a:latin typeface="Corbel"/>
              </a:defRPr>
            </a:lvl1pPr>
          </a:lstStyle>
          <a:p>
            <a:pPr lvl="0"/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F5B79E10-B1A3-4448-9BD6-9600CBA6491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634133" y="6356351"/>
            <a:ext cx="153092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1" i="0" u="none" strike="noStrike" kern="1200" cap="none" spc="0" baseline="0">
                <a:solidFill>
                  <a:srgbClr val="549E39"/>
                </a:solidFill>
                <a:uFillTx/>
                <a:latin typeface="Corbel"/>
              </a:defRPr>
            </a:lvl1pPr>
          </a:lstStyle>
          <a:p>
            <a:pPr lvl="0"/>
            <a:fld id="{B9E4D86C-EF14-4ED3-8A0D-617E1ECA886B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-60" baseline="0">
          <a:solidFill>
            <a:srgbClr val="FFFFFF"/>
          </a:solidFill>
          <a:uFillTx/>
          <a:latin typeface="Corbel"/>
        </a:defRPr>
      </a:lvl1pPr>
    </p:titleStyle>
    <p:bodyStyle>
      <a:lvl1pPr marL="182880" marR="0" lvl="0" indent="-182880" algn="l" defTabSz="914400" rtl="0" fontAlgn="auto" hangingPunct="1">
        <a:lnSpc>
          <a:spcPct val="90000"/>
        </a:lnSpc>
        <a:spcBef>
          <a:spcPts val="1200"/>
        </a:spcBef>
        <a:spcAft>
          <a:spcPts val="0"/>
        </a:spcAft>
        <a:buClr>
          <a:srgbClr val="549E39"/>
        </a:buClr>
        <a:buSzPct val="100000"/>
        <a:buFont typeface="Wingdings 2" pitchFamily="18"/>
        <a:buChar char=""/>
        <a:tabLst/>
        <a:defRPr lang="en-US" sz="2000" b="0" i="0" u="none" strike="noStrike" kern="1200" cap="none" spc="0" baseline="0">
          <a:solidFill>
            <a:srgbClr val="404040"/>
          </a:solidFill>
          <a:uFillTx/>
          <a:latin typeface="Corbel"/>
        </a:defRPr>
      </a:lvl1pPr>
      <a:lvl2pPr marL="685800" marR="0" lvl="1" indent="-182880" algn="l" defTabSz="914400" rtl="0" fontAlgn="auto" hangingPunct="1">
        <a:lnSpc>
          <a:spcPct val="90000"/>
        </a:lnSpc>
        <a:spcBef>
          <a:spcPts val="250"/>
        </a:spcBef>
        <a:spcAft>
          <a:spcPts val="250"/>
        </a:spcAft>
        <a:buClr>
          <a:srgbClr val="549E39"/>
        </a:buClr>
        <a:buSzPct val="100000"/>
        <a:buFont typeface="Wingdings 2" pitchFamily="18"/>
        <a:buChar char="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Corbel"/>
        </a:defRPr>
      </a:lvl2pPr>
      <a:lvl3pPr marL="1143000" marR="0" lvl="2" indent="-182880" algn="l" defTabSz="914400" rtl="0" fontAlgn="auto" hangingPunct="1">
        <a:lnSpc>
          <a:spcPct val="90000"/>
        </a:lnSpc>
        <a:spcBef>
          <a:spcPts val="250"/>
        </a:spcBef>
        <a:spcAft>
          <a:spcPts val="250"/>
        </a:spcAft>
        <a:buClr>
          <a:srgbClr val="549E39"/>
        </a:buClr>
        <a:buSzPct val="100000"/>
        <a:buFont typeface="Wingdings 2" pitchFamily="18"/>
        <a:buChar char="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Corbel"/>
        </a:defRPr>
      </a:lvl3pPr>
      <a:lvl4pPr marL="1600200" marR="0" lvl="3" indent="-182880" algn="l" defTabSz="914400" rtl="0" fontAlgn="auto" hangingPunct="1">
        <a:lnSpc>
          <a:spcPct val="90000"/>
        </a:lnSpc>
        <a:spcBef>
          <a:spcPts val="250"/>
        </a:spcBef>
        <a:spcAft>
          <a:spcPts val="250"/>
        </a:spcAft>
        <a:buClr>
          <a:srgbClr val="549E39"/>
        </a:buClr>
        <a:buSzPct val="100000"/>
        <a:buFont typeface="Wingdings 2" pitchFamily="18"/>
        <a:buChar char="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Corbel"/>
        </a:defRPr>
      </a:lvl4pPr>
      <a:lvl5pPr marL="2057400" marR="0" lvl="4" indent="-182880" algn="l" defTabSz="914400" rtl="0" fontAlgn="auto" hangingPunct="1">
        <a:lnSpc>
          <a:spcPct val="90000"/>
        </a:lnSpc>
        <a:spcBef>
          <a:spcPts val="250"/>
        </a:spcBef>
        <a:spcAft>
          <a:spcPts val="250"/>
        </a:spcAft>
        <a:buClr>
          <a:srgbClr val="549E39"/>
        </a:buClr>
        <a:buSzPct val="100000"/>
        <a:buFont typeface="Wingdings 2" pitchFamily="18"/>
        <a:buChar char="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ea.europa.eu/themes/agriculture/intro" TargetMode="External"/><Relationship Id="rId2" Type="http://schemas.openxmlformats.org/officeDocument/2006/relationships/hyperlink" Target="https://www.birmingham.ac.uk/news/thebirminghambrief/items/2019/04/UK-agriculture-and-brexit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odel.irevues.inist.fr/cahierspsychologiepolitique/index.php?id=2167" TargetMode="External"/><Relationship Id="rId5" Type="http://schemas.openxmlformats.org/officeDocument/2006/relationships/hyperlink" Target="https://www.theguardian.com/uk-news/2020/jan/16/food-security-brexit-biggest-shake-uk-farming-40-years-agriculture-bill" TargetMode="External"/><Relationship Id="rId4" Type="http://schemas.openxmlformats.org/officeDocument/2006/relationships/hyperlink" Target="https://www.ncbi.nlm.nih.gov/pmc/articles/PMC4378992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oah.co.uk/new-agriculture-bill-recognises-value-animal-health-public-good-joined-approach-vital-says-noah/" TargetMode="External"/><Relationship Id="rId3" Type="http://schemas.openxmlformats.org/officeDocument/2006/relationships/hyperlink" Target="https://wickedleeks.riverford.co.uk/news/politics-farming-soil/farmers-be-paid-protecting-environment?utm_campaign=Wicked+Leeks+Newsletter+19%2F01%2F2020&amp;utm_medium=email&amp;utm_source=DOI+confirmed+Wicked+Leeks+group" TargetMode="External"/><Relationship Id="rId7" Type="http://schemas.openxmlformats.org/officeDocument/2006/relationships/hyperlink" Target="https://hal.archives-ouvertes.fr/hal-00520868/document" TargetMode="External"/><Relationship Id="rId2" Type="http://schemas.openxmlformats.org/officeDocument/2006/relationships/hyperlink" Target="https://www.nfuonline.com/about-us/our-offices/south-west/south-west-key-content/farming-in-the-south-wes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fuonline.com/news/latest-news/expert-insight-the-agriculture-bill-2020/" TargetMode="External"/><Relationship Id="rId5" Type="http://schemas.openxmlformats.org/officeDocument/2006/relationships/hyperlink" Target="http://www.scielo.org.co/scielo.php?script=sci_arttext&amp;pid=S0123-91552013000200006" TargetMode="External"/><Relationship Id="rId10" Type="http://schemas.openxmlformats.org/officeDocument/2006/relationships/hyperlink" Target="https://data.worldbank.org/indicator/AG.LND.AGRI.K2?end=2016&amp;start=1961&amp;view=chart" TargetMode="External"/><Relationship Id="rId4" Type="http://schemas.openxmlformats.org/officeDocument/2006/relationships/hyperlink" Target="https://www.researchgate.net/publication/315477961_Impact_of_agricultural_practices_on_environment/link/58d17e36a6fdcc3fe78524b3/download" TargetMode="External"/><Relationship Id="rId9" Type="http://schemas.openxmlformats.org/officeDocument/2006/relationships/hyperlink" Target="https://blogs.ei.columbia.edu/2019/10/22/organic-food-better-environment/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F89F1C44-357B-44B7-BDB5-05D2FD6CCF73}"/>
              </a:ext>
            </a:extLst>
          </p:cNvPr>
          <p:cNvSpPr/>
          <p:nvPr/>
        </p:nvSpPr>
        <p:spPr>
          <a:xfrm>
            <a:off x="9266831" y="745583"/>
            <a:ext cx="2925165" cy="5345719"/>
          </a:xfrm>
          <a:prstGeom prst="rect">
            <a:avLst/>
          </a:prstGeom>
          <a:solidFill>
            <a:srgbClr val="549E39"/>
          </a:solidFill>
          <a:ln w="12701" cap="flat">
            <a:solidFill>
              <a:srgbClr val="549E39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D7F73BA-A577-455C-A48B-35702B42870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435547" y="2451506"/>
            <a:ext cx="2584176" cy="3389891"/>
          </a:xfrm>
        </p:spPr>
        <p:txBody>
          <a:bodyPr>
            <a:noAutofit/>
          </a:bodyPr>
          <a:lstStyle/>
          <a:p>
            <a:pPr lvl="0"/>
            <a:r>
              <a:rPr lang="en-US" sz="3300">
                <a:latin typeface="Franklin Gothic Demi Cond" pitchFamily="34"/>
              </a:rPr>
              <a:t>Environmental protection in light of Brexit: </a:t>
            </a:r>
            <a:br>
              <a:rPr lang="en-US" sz="3300">
                <a:latin typeface="Franklin Gothic Demi Cond" pitchFamily="34"/>
              </a:rPr>
            </a:br>
            <a:r>
              <a:rPr lang="en-US" sz="3300">
                <a:latin typeface="Franklin Gothic Demi Cond" pitchFamily="34"/>
              </a:rPr>
              <a:t>an assessment of social representations within the agricultural sector</a:t>
            </a:r>
            <a:br>
              <a:rPr lang="en-GB" sz="3000">
                <a:latin typeface="Franklin Gothic Demi Cond" pitchFamily="34"/>
              </a:rPr>
            </a:br>
            <a:endParaRPr lang="en-GB" sz="3000">
              <a:latin typeface="Franklin Gothic Demi Cond" pitchFamily="34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51165437-4D77-45B6-8B1C-E02D8695947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68816" y="6267681"/>
            <a:ext cx="10993547" cy="590318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000">
                <a:solidFill>
                  <a:srgbClr val="3F762B"/>
                </a:solidFill>
              </a:rPr>
              <a:t>Casey-Jo Zammit</a:t>
            </a:r>
            <a:br>
              <a:rPr lang="en-GB" sz="2000">
                <a:solidFill>
                  <a:srgbClr val="3F762B"/>
                </a:solidFill>
              </a:rPr>
            </a:br>
            <a:r>
              <a:rPr lang="en-GB" sz="2000">
                <a:solidFill>
                  <a:srgbClr val="3F762B"/>
                </a:solidFill>
              </a:rPr>
              <a:t>1704496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6DE5BD-D86D-4493-8FF0-E08AF7478EBE}"/>
              </a:ext>
            </a:extLst>
          </p:cNvPr>
          <p:cNvSpPr txBox="1"/>
          <p:nvPr/>
        </p:nvSpPr>
        <p:spPr>
          <a:xfrm>
            <a:off x="10615086" y="6581000"/>
            <a:ext cx="2584176" cy="2462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1200" cap="none" spc="0" baseline="0" dirty="0">
                <a:solidFill>
                  <a:srgbClr val="000000"/>
                </a:solidFill>
                <a:uFillTx/>
                <a:latin typeface="Corbel"/>
              </a:rPr>
              <a:t>(Image: Zammit, 2020)</a:t>
            </a: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A9568A73-8F03-45E0-8583-0EDDEC497F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076" b="11267"/>
          <a:stretch>
            <a:fillRect/>
          </a:stretch>
        </p:blipFill>
        <p:spPr>
          <a:xfrm>
            <a:off x="0" y="745583"/>
            <a:ext cx="9161254" cy="534571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D0C52-225B-4197-B620-7331CB37739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97918-ADD6-4A74-B76D-A39B3164247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9265" y="1123834"/>
            <a:ext cx="7792855" cy="5333238"/>
          </a:xfrm>
        </p:spPr>
        <p:txBody>
          <a:bodyPr/>
          <a:lstStyle/>
          <a:p>
            <a:pPr marL="457200" lvl="0" indent="-457200">
              <a:lnSpc>
                <a:spcPct val="70000"/>
              </a:lnSpc>
              <a:buFont typeface="Calibri Light"/>
              <a:buAutoNum type="arabicPeriod"/>
            </a:pPr>
            <a:r>
              <a:rPr lang="en-GB" sz="2500" dirty="0"/>
              <a:t>Why?</a:t>
            </a:r>
          </a:p>
          <a:p>
            <a:pPr marL="845820" lvl="1" indent="-342900">
              <a:lnSpc>
                <a:spcPct val="70000"/>
              </a:lnSpc>
              <a:buFont typeface="Calibri Light"/>
              <a:buAutoNum type="alphaLcPeriod"/>
            </a:pPr>
            <a:r>
              <a:rPr lang="en-GB" sz="2200" dirty="0"/>
              <a:t>Overview</a:t>
            </a:r>
          </a:p>
          <a:p>
            <a:pPr marL="845820" lvl="1" indent="-342900">
              <a:lnSpc>
                <a:spcPct val="70000"/>
              </a:lnSpc>
              <a:buFont typeface="Calibri Light"/>
              <a:buAutoNum type="alphaLcPeriod"/>
            </a:pPr>
            <a:r>
              <a:rPr lang="en-GB" sz="2200" dirty="0"/>
              <a:t>Environmental</a:t>
            </a:r>
          </a:p>
          <a:p>
            <a:pPr marL="845820" lvl="1" indent="-342900">
              <a:lnSpc>
                <a:spcPct val="70000"/>
              </a:lnSpc>
              <a:buFont typeface="Calibri Light"/>
              <a:buAutoNum type="alphaLcPeriod"/>
            </a:pPr>
            <a:r>
              <a:rPr lang="en-GB" sz="2200" dirty="0"/>
              <a:t>Social</a:t>
            </a:r>
          </a:p>
          <a:p>
            <a:pPr marL="457200" lvl="0" indent="-457200">
              <a:lnSpc>
                <a:spcPct val="70000"/>
              </a:lnSpc>
              <a:buFont typeface="Calibri Light"/>
              <a:buAutoNum type="arabicPeriod"/>
            </a:pPr>
            <a:r>
              <a:rPr lang="en-GB" sz="2500" dirty="0"/>
              <a:t>The rationale</a:t>
            </a:r>
          </a:p>
          <a:p>
            <a:pPr marL="457200" lvl="0" indent="-457200">
              <a:lnSpc>
                <a:spcPct val="70000"/>
              </a:lnSpc>
              <a:buFont typeface="Calibri Light"/>
              <a:buAutoNum type="arabicPeriod"/>
            </a:pPr>
            <a:r>
              <a:rPr lang="en-GB" sz="2400" dirty="0"/>
              <a:t>Contribution to literature</a:t>
            </a:r>
          </a:p>
          <a:p>
            <a:pPr marL="457200" lvl="0" indent="-457200">
              <a:lnSpc>
                <a:spcPct val="70000"/>
              </a:lnSpc>
              <a:buFont typeface="Calibri Light"/>
              <a:buAutoNum type="arabicPeriod"/>
            </a:pPr>
            <a:r>
              <a:rPr lang="en-GB" sz="2500" dirty="0"/>
              <a:t>Research objectives</a:t>
            </a:r>
          </a:p>
          <a:p>
            <a:pPr marL="457200" indent="-457200">
              <a:lnSpc>
                <a:spcPct val="70000"/>
              </a:lnSpc>
              <a:buFont typeface="Calibri Light"/>
              <a:buAutoNum type="arabicPeriod"/>
            </a:pPr>
            <a:r>
              <a:rPr lang="en-GB" sz="2500" dirty="0"/>
              <a:t>Methodological review</a:t>
            </a:r>
            <a:endParaRPr lang="en-GB" sz="2200" dirty="0"/>
          </a:p>
          <a:p>
            <a:pPr marL="457200" lvl="0" indent="-457200">
              <a:lnSpc>
                <a:spcPct val="70000"/>
              </a:lnSpc>
              <a:buFont typeface="Calibri Light"/>
              <a:buAutoNum type="arabicPeriod"/>
            </a:pPr>
            <a:r>
              <a:rPr lang="en-GB" sz="2500" dirty="0"/>
              <a:t>Literature review</a:t>
            </a:r>
          </a:p>
          <a:p>
            <a:pPr marL="457200" lvl="0" indent="-457200">
              <a:lnSpc>
                <a:spcPct val="70000"/>
              </a:lnSpc>
              <a:buFont typeface="Calibri Light"/>
              <a:buAutoNum type="arabicPeriod"/>
            </a:pPr>
            <a:r>
              <a:rPr lang="en-GB" sz="2400" dirty="0"/>
              <a:t>Results &amp; findings</a:t>
            </a:r>
          </a:p>
          <a:p>
            <a:pPr marL="457200" lvl="0" indent="-457200">
              <a:lnSpc>
                <a:spcPct val="70000"/>
              </a:lnSpc>
              <a:buFont typeface="Calibri Light"/>
              <a:buAutoNum type="arabicPeriod"/>
            </a:pPr>
            <a:r>
              <a:rPr lang="en-GB" sz="2500" dirty="0"/>
              <a:t>Limitations</a:t>
            </a:r>
          </a:p>
          <a:p>
            <a:pPr marL="457200" lvl="0" indent="-457200">
              <a:lnSpc>
                <a:spcPct val="70000"/>
              </a:lnSpc>
              <a:buFont typeface="Calibri Light"/>
              <a:buAutoNum type="arabicPeriod"/>
            </a:pPr>
            <a:r>
              <a:rPr lang="en-GB" sz="2500" dirty="0"/>
              <a:t>Future research  </a:t>
            </a:r>
          </a:p>
          <a:p>
            <a:pPr marL="457200" lvl="0" indent="-457200">
              <a:lnSpc>
                <a:spcPct val="70000"/>
              </a:lnSpc>
              <a:buFont typeface="Calibri Light"/>
              <a:buAutoNum type="arabicPeriod"/>
            </a:pPr>
            <a:r>
              <a:rPr lang="en-GB" sz="2500" dirty="0"/>
              <a:t>Reflections </a:t>
            </a:r>
          </a:p>
          <a:p>
            <a:pPr lvl="0">
              <a:lnSpc>
                <a:spcPct val="70000"/>
              </a:lnSpc>
            </a:pPr>
            <a:endParaRPr lang="en-GB" sz="1700" dirty="0"/>
          </a:p>
          <a:p>
            <a:pPr lvl="0">
              <a:lnSpc>
                <a:spcPct val="70000"/>
              </a:lnSpc>
            </a:pPr>
            <a:endParaRPr lang="en-GB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0D786-C27A-4C68-9338-44ED7F677ED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Why? </a:t>
            </a:r>
            <a:br>
              <a:rPr lang="en-GB"/>
            </a:br>
            <a:br>
              <a:rPr lang="en-GB"/>
            </a:br>
            <a:r>
              <a:rPr lang="en-GB"/>
              <a:t>The importance of agriculture</a:t>
            </a:r>
          </a:p>
        </p:txBody>
      </p:sp>
      <p:grpSp>
        <p:nvGrpSpPr>
          <p:cNvPr id="3" name="Diagram 8">
            <a:extLst>
              <a:ext uri="{FF2B5EF4-FFF2-40B4-BE49-F238E27FC236}">
                <a16:creationId xmlns:a16="http://schemas.microsoft.com/office/drawing/2014/main" id="{7C4D81E5-03A0-4718-9A33-F189DF43FDAF}"/>
              </a:ext>
            </a:extLst>
          </p:cNvPr>
          <p:cNvGrpSpPr/>
          <p:nvPr/>
        </p:nvGrpSpPr>
        <p:grpSpPr>
          <a:xfrm>
            <a:off x="3776289" y="988740"/>
            <a:ext cx="8556387" cy="4871356"/>
            <a:chOff x="3776289" y="988740"/>
            <a:chExt cx="8556387" cy="487135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46C42EA-0AED-4A1D-A971-757372405AF3}"/>
                </a:ext>
              </a:extLst>
            </p:cNvPr>
            <p:cNvSpPr/>
            <p:nvPr/>
          </p:nvSpPr>
          <p:spPr>
            <a:xfrm rot="5400013">
              <a:off x="4639761" y="2434714"/>
              <a:ext cx="1266828" cy="144223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32840"/>
                <a:gd name="f8" fmla="val 25000"/>
                <a:gd name="f9" fmla="val 35780"/>
                <a:gd name="f10" fmla="+- 0 0 -360"/>
                <a:gd name="f11" fmla="+- 0 0 -270"/>
                <a:gd name="f12" fmla="+- 0 0 -180"/>
                <a:gd name="f13" fmla="+- 0 0 -90"/>
                <a:gd name="f14" fmla="abs f3"/>
                <a:gd name="f15" fmla="abs f4"/>
                <a:gd name="f16" fmla="abs f5"/>
                <a:gd name="f17" fmla="*/ f10 f0 1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*/ f17 1 f2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0 f1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val f37"/>
                <a:gd name="f40" fmla="val f38"/>
                <a:gd name="f41" fmla="*/ f6 f36 1"/>
                <a:gd name="f42" fmla="+- f40 0 f6"/>
                <a:gd name="f43" fmla="+- f39 0 f6"/>
                <a:gd name="f44" fmla="*/ f40 f36 1"/>
                <a:gd name="f45" fmla="*/ f39 f36 1"/>
                <a:gd name="f46" fmla="min f43 f42"/>
                <a:gd name="f47" fmla="*/ f46 f9 1"/>
                <a:gd name="f48" fmla="*/ f46 f8 1"/>
                <a:gd name="f49" fmla="*/ f46 f7 1"/>
                <a:gd name="f50" fmla="*/ f47 1 100000"/>
                <a:gd name="f51" fmla="*/ f48 1 50000"/>
                <a:gd name="f52" fmla="*/ f48 1 100000"/>
                <a:gd name="f53" fmla="*/ f49 1 200000"/>
                <a:gd name="f54" fmla="*/ f49 1 100000"/>
                <a:gd name="f55" fmla="+- f39 0 f51"/>
                <a:gd name="f56" fmla="+- f39 0 f52"/>
                <a:gd name="f57" fmla="+- f40 0 f54"/>
                <a:gd name="f58" fmla="+- f50 f40 0"/>
                <a:gd name="f59" fmla="*/ f50 f36 1"/>
                <a:gd name="f60" fmla="+- f56 0 f53"/>
                <a:gd name="f61" fmla="+- f56 f53 0"/>
                <a:gd name="f62" fmla="+- f57 f40 0"/>
                <a:gd name="f63" fmla="*/ f58 1 2"/>
                <a:gd name="f64" fmla="*/ f57 f36 1"/>
                <a:gd name="f65" fmla="*/ f55 f36 1"/>
                <a:gd name="f66" fmla="*/ f56 f36 1"/>
                <a:gd name="f67" fmla="*/ f61 1 2"/>
                <a:gd name="f68" fmla="*/ f62 1 2"/>
                <a:gd name="f69" fmla="*/ f61 f36 1"/>
                <a:gd name="f70" fmla="*/ f60 f36 1"/>
                <a:gd name="f71" fmla="*/ f63 f36 1"/>
                <a:gd name="f72" fmla="*/ f68 f36 1"/>
                <a:gd name="f73" fmla="*/ f67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66" y="f41"/>
                </a:cxn>
                <a:cxn ang="f33">
                  <a:pos x="f65" y="f59"/>
                </a:cxn>
                <a:cxn ang="f33">
                  <a:pos x="f41" y="f72"/>
                </a:cxn>
                <a:cxn ang="f34">
                  <a:pos x="f73" y="f44"/>
                </a:cxn>
                <a:cxn ang="f35">
                  <a:pos x="f69" y="f71"/>
                </a:cxn>
                <a:cxn ang="f35">
                  <a:pos x="f45" y="f59"/>
                </a:cxn>
              </a:cxnLst>
              <a:rect l="f41" t="f64" r="f69" b="f44"/>
              <a:pathLst>
                <a:path>
                  <a:moveTo>
                    <a:pt x="f41" y="f64"/>
                  </a:moveTo>
                  <a:lnTo>
                    <a:pt x="f70" y="f64"/>
                  </a:lnTo>
                  <a:lnTo>
                    <a:pt x="f70" y="f59"/>
                  </a:lnTo>
                  <a:lnTo>
                    <a:pt x="f65" y="f59"/>
                  </a:lnTo>
                  <a:lnTo>
                    <a:pt x="f66" y="f41"/>
                  </a:lnTo>
                  <a:lnTo>
                    <a:pt x="f45" y="f59"/>
                  </a:lnTo>
                  <a:lnTo>
                    <a:pt x="f69" y="f59"/>
                  </a:lnTo>
                  <a:lnTo>
                    <a:pt x="f69" y="f44"/>
                  </a:lnTo>
                  <a:lnTo>
                    <a:pt x="f41" y="f44"/>
                  </a:lnTo>
                  <a:close/>
                </a:path>
              </a:pathLst>
            </a:custGeom>
            <a:solidFill>
              <a:srgbClr val="B7E0A8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0F709AE-97E5-4CE4-8472-C8BD7EECECE9}"/>
                </a:ext>
              </a:extLst>
            </p:cNvPr>
            <p:cNvSpPr/>
            <p:nvPr/>
          </p:nvSpPr>
          <p:spPr>
            <a:xfrm>
              <a:off x="3776289" y="988740"/>
              <a:ext cx="2132591" cy="149273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32587"/>
                <a:gd name="f7" fmla="val 1492742"/>
                <a:gd name="f8" fmla="val 248840"/>
                <a:gd name="f9" fmla="val 111409"/>
                <a:gd name="f10" fmla="val 1883747"/>
                <a:gd name="f11" fmla="val 2021178"/>
                <a:gd name="f12" fmla="val 1243902"/>
                <a:gd name="f13" fmla="val 1381333"/>
                <a:gd name="f14" fmla="+- 0 0 -90"/>
                <a:gd name="f15" fmla="*/ f3 1 2132587"/>
                <a:gd name="f16" fmla="*/ f4 1 1492742"/>
                <a:gd name="f17" fmla="+- f7 0 f5"/>
                <a:gd name="f18" fmla="+- f6 0 f5"/>
                <a:gd name="f19" fmla="*/ f14 f0 1"/>
                <a:gd name="f20" fmla="*/ f18 1 2132587"/>
                <a:gd name="f21" fmla="*/ f17 1 1492742"/>
                <a:gd name="f22" fmla="*/ 0 f18 1"/>
                <a:gd name="f23" fmla="*/ 248840 f17 1"/>
                <a:gd name="f24" fmla="*/ 248840 f18 1"/>
                <a:gd name="f25" fmla="*/ 0 f17 1"/>
                <a:gd name="f26" fmla="*/ 1883747 f18 1"/>
                <a:gd name="f27" fmla="*/ 2132587 f18 1"/>
                <a:gd name="f28" fmla="*/ 1243902 f17 1"/>
                <a:gd name="f29" fmla="*/ 1492742 f17 1"/>
                <a:gd name="f30" fmla="*/ f19 1 f2"/>
                <a:gd name="f31" fmla="*/ f22 1 2132587"/>
                <a:gd name="f32" fmla="*/ f23 1 1492742"/>
                <a:gd name="f33" fmla="*/ f24 1 2132587"/>
                <a:gd name="f34" fmla="*/ f25 1 1492742"/>
                <a:gd name="f35" fmla="*/ f26 1 2132587"/>
                <a:gd name="f36" fmla="*/ f27 1 2132587"/>
                <a:gd name="f37" fmla="*/ f28 1 1492742"/>
                <a:gd name="f38" fmla="*/ f29 1 1492742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132587" h="149274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8AB833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40523" tIns="240523" rIns="240523" bIns="240523" anchor="ctr" anchorCtr="1" compatLnSpc="1">
              <a:noAutofit/>
            </a:bodyPr>
            <a:lstStyle/>
            <a:p>
              <a:pPr marL="0" marR="0" lvl="0" indent="0" algn="ctr" defTabSz="19558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4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Global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45712B96-C0BA-4B0C-9334-38A7D666E107}"/>
                </a:ext>
              </a:extLst>
            </p:cNvPr>
            <p:cNvSpPr/>
            <p:nvPr/>
          </p:nvSpPr>
          <p:spPr>
            <a:xfrm>
              <a:off x="5992712" y="1123285"/>
              <a:ext cx="3680158" cy="12064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80155"/>
                <a:gd name="f7" fmla="val 1206500"/>
                <a:gd name="f8" fmla="+- 0 0 -90"/>
                <a:gd name="f9" fmla="*/ f3 1 3680155"/>
                <a:gd name="f10" fmla="*/ f4 1 1206500"/>
                <a:gd name="f11" fmla="+- f7 0 f5"/>
                <a:gd name="f12" fmla="+- f6 0 f5"/>
                <a:gd name="f13" fmla="*/ f8 f0 1"/>
                <a:gd name="f14" fmla="*/ f12 1 3680155"/>
                <a:gd name="f15" fmla="*/ f11 1 1206500"/>
                <a:gd name="f16" fmla="*/ 0 f12 1"/>
                <a:gd name="f17" fmla="*/ 0 f11 1"/>
                <a:gd name="f18" fmla="*/ 3680155 f12 1"/>
                <a:gd name="f19" fmla="*/ 1206500 f11 1"/>
                <a:gd name="f20" fmla="*/ f13 1 f2"/>
                <a:gd name="f21" fmla="*/ f16 1 3680155"/>
                <a:gd name="f22" fmla="*/ f17 1 1206500"/>
                <a:gd name="f23" fmla="*/ f18 1 3680155"/>
                <a:gd name="f24" fmla="*/ f19 1 12065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680155" h="12065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80010" tIns="80010" rIns="80010" bIns="80010" anchor="ctr" anchorCtr="0" compatLnSpc="1">
              <a:noAutofit/>
            </a:bodyPr>
            <a:lstStyle/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0" i="0" u="none" strike="noStrike" kern="1200" cap="none" spc="0" baseline="0" dirty="0">
                  <a:solidFill>
                    <a:srgbClr val="404040"/>
                  </a:solidFill>
                  <a:uFillTx/>
                  <a:latin typeface="Corbel" panose="020B0503020204020204" pitchFamily="34" charset="0"/>
                </a:rPr>
                <a:t>Occupies 48,632,687 square</a:t>
              </a:r>
              <a:endParaRPr lang="en-GB" sz="1800" b="0" i="0" u="none" strike="noStrike" kern="1200" cap="none" spc="0" baseline="0" dirty="0">
                <a:solidFill>
                  <a:srgbClr val="404040"/>
                </a:solidFill>
                <a:uFillTx/>
                <a:latin typeface="Corbel" panose="020B0503020204020204" pitchFamily="34" charset="0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0" i="0" u="none" strike="noStrike" kern="1200" cap="none" spc="0" baseline="0" dirty="0" err="1">
                  <a:solidFill>
                    <a:srgbClr val="404040"/>
                  </a:solidFill>
                  <a:uFillTx/>
                  <a:latin typeface="Corbel" panose="020B0503020204020204" pitchFamily="34" charset="0"/>
                </a:rPr>
                <a:t>kilometres</a:t>
              </a:r>
              <a:r>
                <a:rPr lang="en-US" sz="1800" b="0" i="0" u="none" strike="noStrike" kern="1200" cap="none" spc="0" baseline="0" dirty="0">
                  <a:solidFill>
                    <a:srgbClr val="404040"/>
                  </a:solidFill>
                  <a:uFillTx/>
                  <a:latin typeface="Corbel" panose="020B0503020204020204" pitchFamily="34" charset="0"/>
                </a:rPr>
                <a:t> of land</a:t>
              </a:r>
              <a:endParaRPr lang="en-GB" sz="1800" b="0" i="0" u="none" strike="noStrike" kern="1200" cap="none" spc="0" baseline="0" dirty="0">
                <a:solidFill>
                  <a:srgbClr val="404040"/>
                </a:solidFill>
                <a:uFillTx/>
                <a:latin typeface="Corbel" panose="020B0503020204020204" pitchFamily="34" charset="0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0" i="0" u="none" strike="noStrike" kern="1200" cap="none" spc="0" baseline="0" dirty="0">
                  <a:solidFill>
                    <a:srgbClr val="404040"/>
                  </a:solidFill>
                  <a:uFillTx/>
                  <a:latin typeface="Corbel" panose="020B0503020204020204" pitchFamily="34" charset="0"/>
                </a:rPr>
                <a:t>(World Bank Group, 2020)</a:t>
              </a:r>
              <a:endParaRPr lang="en-GB" sz="1800" b="0" i="0" u="none" strike="noStrike" kern="1200" cap="none" spc="0" baseline="0" dirty="0">
                <a:solidFill>
                  <a:srgbClr val="404040"/>
                </a:solidFill>
                <a:uFillTx/>
                <a:latin typeface="Corbel" panose="020B0503020204020204" pitchFamily="34" charset="0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87632C9-CA4A-4F1F-B4C0-2B3CDBA22D79}"/>
                </a:ext>
              </a:extLst>
            </p:cNvPr>
            <p:cNvSpPr/>
            <p:nvPr/>
          </p:nvSpPr>
          <p:spPr>
            <a:xfrm rot="5400013">
              <a:off x="7182826" y="4097660"/>
              <a:ext cx="1266828" cy="144223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32840"/>
                <a:gd name="f8" fmla="val 25000"/>
                <a:gd name="f9" fmla="val 35780"/>
                <a:gd name="f10" fmla="+- 0 0 -360"/>
                <a:gd name="f11" fmla="+- 0 0 -270"/>
                <a:gd name="f12" fmla="+- 0 0 -180"/>
                <a:gd name="f13" fmla="+- 0 0 -90"/>
                <a:gd name="f14" fmla="abs f3"/>
                <a:gd name="f15" fmla="abs f4"/>
                <a:gd name="f16" fmla="abs f5"/>
                <a:gd name="f17" fmla="*/ f10 f0 1"/>
                <a:gd name="f18" fmla="*/ f11 f0 1"/>
                <a:gd name="f19" fmla="*/ f12 f0 1"/>
                <a:gd name="f20" fmla="*/ f13 f0 1"/>
                <a:gd name="f21" fmla="?: f14 f3 1"/>
                <a:gd name="f22" fmla="?: f15 f4 1"/>
                <a:gd name="f23" fmla="?: f16 f5 1"/>
                <a:gd name="f24" fmla="*/ f17 1 f2"/>
                <a:gd name="f25" fmla="*/ f18 1 f2"/>
                <a:gd name="f26" fmla="*/ f19 1 f2"/>
                <a:gd name="f27" fmla="*/ f20 1 f2"/>
                <a:gd name="f28" fmla="*/ f21 1 21600"/>
                <a:gd name="f29" fmla="*/ f22 1 21600"/>
                <a:gd name="f30" fmla="*/ 21600 f21 1"/>
                <a:gd name="f31" fmla="*/ 21600 f22 1"/>
                <a:gd name="f32" fmla="+- f24 0 f1"/>
                <a:gd name="f33" fmla="+- f25 0 f1"/>
                <a:gd name="f34" fmla="+- f26 0 f1"/>
                <a:gd name="f35" fmla="+- f27 0 f1"/>
                <a:gd name="f36" fmla="min f29 f28"/>
                <a:gd name="f37" fmla="*/ f30 1 f23"/>
                <a:gd name="f38" fmla="*/ f31 1 f23"/>
                <a:gd name="f39" fmla="val f37"/>
                <a:gd name="f40" fmla="val f38"/>
                <a:gd name="f41" fmla="*/ f6 f36 1"/>
                <a:gd name="f42" fmla="+- f40 0 f6"/>
                <a:gd name="f43" fmla="+- f39 0 f6"/>
                <a:gd name="f44" fmla="*/ f40 f36 1"/>
                <a:gd name="f45" fmla="*/ f39 f36 1"/>
                <a:gd name="f46" fmla="min f43 f42"/>
                <a:gd name="f47" fmla="*/ f46 f9 1"/>
                <a:gd name="f48" fmla="*/ f46 f8 1"/>
                <a:gd name="f49" fmla="*/ f46 f7 1"/>
                <a:gd name="f50" fmla="*/ f47 1 100000"/>
                <a:gd name="f51" fmla="*/ f48 1 50000"/>
                <a:gd name="f52" fmla="*/ f48 1 100000"/>
                <a:gd name="f53" fmla="*/ f49 1 200000"/>
                <a:gd name="f54" fmla="*/ f49 1 100000"/>
                <a:gd name="f55" fmla="+- f39 0 f51"/>
                <a:gd name="f56" fmla="+- f39 0 f52"/>
                <a:gd name="f57" fmla="+- f40 0 f54"/>
                <a:gd name="f58" fmla="+- f50 f40 0"/>
                <a:gd name="f59" fmla="*/ f50 f36 1"/>
                <a:gd name="f60" fmla="+- f56 0 f53"/>
                <a:gd name="f61" fmla="+- f56 f53 0"/>
                <a:gd name="f62" fmla="+- f57 f40 0"/>
                <a:gd name="f63" fmla="*/ f58 1 2"/>
                <a:gd name="f64" fmla="*/ f57 f36 1"/>
                <a:gd name="f65" fmla="*/ f55 f36 1"/>
                <a:gd name="f66" fmla="*/ f56 f36 1"/>
                <a:gd name="f67" fmla="*/ f61 1 2"/>
                <a:gd name="f68" fmla="*/ f62 1 2"/>
                <a:gd name="f69" fmla="*/ f61 f36 1"/>
                <a:gd name="f70" fmla="*/ f60 f36 1"/>
                <a:gd name="f71" fmla="*/ f63 f36 1"/>
                <a:gd name="f72" fmla="*/ f68 f36 1"/>
                <a:gd name="f73" fmla="*/ f67 f3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66" y="f41"/>
                </a:cxn>
                <a:cxn ang="f33">
                  <a:pos x="f65" y="f59"/>
                </a:cxn>
                <a:cxn ang="f33">
                  <a:pos x="f41" y="f72"/>
                </a:cxn>
                <a:cxn ang="f34">
                  <a:pos x="f73" y="f44"/>
                </a:cxn>
                <a:cxn ang="f35">
                  <a:pos x="f69" y="f71"/>
                </a:cxn>
                <a:cxn ang="f35">
                  <a:pos x="f45" y="f59"/>
                </a:cxn>
              </a:cxnLst>
              <a:rect l="f41" t="f64" r="f69" b="f44"/>
              <a:pathLst>
                <a:path>
                  <a:moveTo>
                    <a:pt x="f41" y="f64"/>
                  </a:moveTo>
                  <a:lnTo>
                    <a:pt x="f70" y="f64"/>
                  </a:lnTo>
                  <a:lnTo>
                    <a:pt x="f70" y="f59"/>
                  </a:lnTo>
                  <a:lnTo>
                    <a:pt x="f65" y="f59"/>
                  </a:lnTo>
                  <a:lnTo>
                    <a:pt x="f66" y="f41"/>
                  </a:lnTo>
                  <a:lnTo>
                    <a:pt x="f45" y="f59"/>
                  </a:lnTo>
                  <a:lnTo>
                    <a:pt x="f69" y="f59"/>
                  </a:lnTo>
                  <a:lnTo>
                    <a:pt x="f69" y="f44"/>
                  </a:lnTo>
                  <a:lnTo>
                    <a:pt x="f41" y="f44"/>
                  </a:lnTo>
                  <a:close/>
                </a:path>
              </a:pathLst>
            </a:custGeom>
            <a:solidFill>
              <a:srgbClr val="B7E0A8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2ED175A-CA57-4DD7-83E9-008928AD7A44}"/>
                </a:ext>
              </a:extLst>
            </p:cNvPr>
            <p:cNvSpPr/>
            <p:nvPr/>
          </p:nvSpPr>
          <p:spPr>
            <a:xfrm>
              <a:off x="6093762" y="2561508"/>
              <a:ext cx="2132591" cy="149273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32587"/>
                <a:gd name="f7" fmla="val 1492742"/>
                <a:gd name="f8" fmla="val 248840"/>
                <a:gd name="f9" fmla="val 111409"/>
                <a:gd name="f10" fmla="val 1883747"/>
                <a:gd name="f11" fmla="val 2021178"/>
                <a:gd name="f12" fmla="val 1243902"/>
                <a:gd name="f13" fmla="val 1381333"/>
                <a:gd name="f14" fmla="+- 0 0 -90"/>
                <a:gd name="f15" fmla="*/ f3 1 2132587"/>
                <a:gd name="f16" fmla="*/ f4 1 1492742"/>
                <a:gd name="f17" fmla="+- f7 0 f5"/>
                <a:gd name="f18" fmla="+- f6 0 f5"/>
                <a:gd name="f19" fmla="*/ f14 f0 1"/>
                <a:gd name="f20" fmla="*/ f18 1 2132587"/>
                <a:gd name="f21" fmla="*/ f17 1 1492742"/>
                <a:gd name="f22" fmla="*/ 0 f18 1"/>
                <a:gd name="f23" fmla="*/ 248840 f17 1"/>
                <a:gd name="f24" fmla="*/ 248840 f18 1"/>
                <a:gd name="f25" fmla="*/ 0 f17 1"/>
                <a:gd name="f26" fmla="*/ 1883747 f18 1"/>
                <a:gd name="f27" fmla="*/ 2132587 f18 1"/>
                <a:gd name="f28" fmla="*/ 1243902 f17 1"/>
                <a:gd name="f29" fmla="*/ 1492742 f17 1"/>
                <a:gd name="f30" fmla="*/ f19 1 f2"/>
                <a:gd name="f31" fmla="*/ f22 1 2132587"/>
                <a:gd name="f32" fmla="*/ f23 1 1492742"/>
                <a:gd name="f33" fmla="*/ f24 1 2132587"/>
                <a:gd name="f34" fmla="*/ f25 1 1492742"/>
                <a:gd name="f35" fmla="*/ f26 1 2132587"/>
                <a:gd name="f36" fmla="*/ f27 1 2132587"/>
                <a:gd name="f37" fmla="*/ f28 1 1492742"/>
                <a:gd name="f38" fmla="*/ f29 1 1492742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132587" h="149274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A6C63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40523" tIns="240523" rIns="240523" bIns="240523" anchor="ctr" anchorCtr="1" compatLnSpc="1">
              <a:noAutofit/>
            </a:bodyPr>
            <a:lstStyle/>
            <a:p>
              <a:pPr marL="0" marR="0" lvl="0" indent="0" algn="ctr" defTabSz="19558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3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Europe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7AC8403-8833-4829-9724-6D226CFE83AE}"/>
                </a:ext>
              </a:extLst>
            </p:cNvPr>
            <p:cNvSpPr/>
            <p:nvPr/>
          </p:nvSpPr>
          <p:spPr>
            <a:xfrm>
              <a:off x="8346094" y="2673614"/>
              <a:ext cx="3381533" cy="12064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81533"/>
                <a:gd name="f7" fmla="val 1206500"/>
                <a:gd name="f8" fmla="+- 0 0 -90"/>
                <a:gd name="f9" fmla="*/ f3 1 3381533"/>
                <a:gd name="f10" fmla="*/ f4 1 1206500"/>
                <a:gd name="f11" fmla="+- f7 0 f5"/>
                <a:gd name="f12" fmla="+- f6 0 f5"/>
                <a:gd name="f13" fmla="*/ f8 f0 1"/>
                <a:gd name="f14" fmla="*/ f12 1 3381533"/>
                <a:gd name="f15" fmla="*/ f11 1 1206500"/>
                <a:gd name="f16" fmla="*/ 0 f12 1"/>
                <a:gd name="f17" fmla="*/ 0 f11 1"/>
                <a:gd name="f18" fmla="*/ 3381533 f12 1"/>
                <a:gd name="f19" fmla="*/ 1206500 f11 1"/>
                <a:gd name="f20" fmla="*/ f13 1 f2"/>
                <a:gd name="f21" fmla="*/ f16 1 3381533"/>
                <a:gd name="f22" fmla="*/ f17 1 1206500"/>
                <a:gd name="f23" fmla="*/ f18 1 3381533"/>
                <a:gd name="f24" fmla="*/ f19 1 12065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381533" h="12065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80010" tIns="80010" rIns="80010" bIns="80010" anchor="ctr" anchorCtr="0" compatLnSpc="1">
              <a:noAutofit/>
            </a:bodyPr>
            <a:lstStyle/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0" i="0" u="none" strike="noStrike" kern="1200" cap="none" spc="0" baseline="0" dirty="0">
                  <a:solidFill>
                    <a:srgbClr val="404040"/>
                  </a:solidFill>
                  <a:uFillTx/>
                  <a:latin typeface="Corbel" panose="020B0503020204020204" pitchFamily="34" charset="0"/>
                </a:rPr>
                <a:t>Landscape is dominated by</a:t>
              </a: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0" i="0" u="none" strike="noStrike" kern="0" cap="none" spc="0" baseline="0" dirty="0">
                  <a:solidFill>
                    <a:srgbClr val="404040"/>
                  </a:solidFill>
                  <a:uFillTx/>
                  <a:latin typeface="Corbel" panose="020B0503020204020204" pitchFamily="34" charset="0"/>
                </a:rPr>
                <a:t>a</a:t>
              </a:r>
              <a:r>
                <a:rPr lang="en-US" sz="1800" b="0" i="0" u="none" strike="noStrike" kern="1200" cap="none" spc="0" baseline="0" dirty="0">
                  <a:solidFill>
                    <a:srgbClr val="404040"/>
                  </a:solidFill>
                  <a:uFillTx/>
                  <a:latin typeface="Corbel" panose="020B0503020204020204" pitchFamily="34" charset="0"/>
                </a:rPr>
                <a:t>griculture and managed by CAP</a:t>
              </a:r>
              <a:endParaRPr lang="en-GB" sz="1800" b="0" i="0" u="none" strike="noStrike" kern="1200" cap="none" spc="0" baseline="0" dirty="0">
                <a:solidFill>
                  <a:srgbClr val="404040"/>
                </a:solidFill>
                <a:uFillTx/>
                <a:latin typeface="Corbel" panose="020B0503020204020204" pitchFamily="34" charset="0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800" b="0" i="0" u="none" strike="noStrike" kern="1200" cap="none" spc="0" baseline="0" dirty="0">
                  <a:solidFill>
                    <a:srgbClr val="404040"/>
                  </a:solidFill>
                  <a:uFillTx/>
                  <a:latin typeface="Corbel" panose="020B0503020204020204" pitchFamily="34" charset="0"/>
                </a:rPr>
                <a:t>(European Environment Agency, 2020)</a:t>
              </a:r>
              <a:endParaRPr lang="en-GB" sz="1800" b="0" i="0" u="none" strike="noStrike" kern="1200" cap="none" spc="0" baseline="0" dirty="0">
                <a:solidFill>
                  <a:srgbClr val="404040"/>
                </a:solidFill>
                <a:uFillTx/>
                <a:latin typeface="Corbel" panose="020B0503020204020204" pitchFamily="34" charset="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6F59F4C-2387-4CA0-9AA3-5D2C1C7C79D7}"/>
                </a:ext>
              </a:extLst>
            </p:cNvPr>
            <p:cNvSpPr/>
            <p:nvPr/>
          </p:nvSpPr>
          <p:spPr>
            <a:xfrm>
              <a:off x="8484790" y="4367348"/>
              <a:ext cx="2132591" cy="149273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32587"/>
                <a:gd name="f7" fmla="val 1492742"/>
                <a:gd name="f8" fmla="val 248840"/>
                <a:gd name="f9" fmla="val 111409"/>
                <a:gd name="f10" fmla="val 1883747"/>
                <a:gd name="f11" fmla="val 2021178"/>
                <a:gd name="f12" fmla="val 1243902"/>
                <a:gd name="f13" fmla="val 1381333"/>
                <a:gd name="f14" fmla="+- 0 0 -90"/>
                <a:gd name="f15" fmla="*/ f3 1 2132587"/>
                <a:gd name="f16" fmla="*/ f4 1 1492742"/>
                <a:gd name="f17" fmla="+- f7 0 f5"/>
                <a:gd name="f18" fmla="+- f6 0 f5"/>
                <a:gd name="f19" fmla="*/ f14 f0 1"/>
                <a:gd name="f20" fmla="*/ f18 1 2132587"/>
                <a:gd name="f21" fmla="*/ f17 1 1492742"/>
                <a:gd name="f22" fmla="*/ 0 f18 1"/>
                <a:gd name="f23" fmla="*/ 248840 f17 1"/>
                <a:gd name="f24" fmla="*/ 248840 f18 1"/>
                <a:gd name="f25" fmla="*/ 0 f17 1"/>
                <a:gd name="f26" fmla="*/ 1883747 f18 1"/>
                <a:gd name="f27" fmla="*/ 2132587 f18 1"/>
                <a:gd name="f28" fmla="*/ 1243902 f17 1"/>
                <a:gd name="f29" fmla="*/ 1492742 f17 1"/>
                <a:gd name="f30" fmla="*/ f19 1 f2"/>
                <a:gd name="f31" fmla="*/ f22 1 2132587"/>
                <a:gd name="f32" fmla="*/ f23 1 1492742"/>
                <a:gd name="f33" fmla="*/ f24 1 2132587"/>
                <a:gd name="f34" fmla="*/ f25 1 1492742"/>
                <a:gd name="f35" fmla="*/ f26 1 2132587"/>
                <a:gd name="f36" fmla="*/ f27 1 2132587"/>
                <a:gd name="f37" fmla="*/ f28 1 1492742"/>
                <a:gd name="f38" fmla="*/ f29 1 1492742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132587" h="149274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C0CF3A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40523" tIns="240523" rIns="240523" bIns="240523" anchor="ctr" anchorCtr="1" compatLnSpc="1">
              <a:noAutofit/>
            </a:bodyPr>
            <a:lstStyle/>
            <a:p>
              <a:pPr marL="0" marR="0" lvl="0" indent="0" algn="ctr" defTabSz="195580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44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UK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B0E08ED-4A5F-4CEB-AB84-8431E032E242}"/>
                </a:ext>
              </a:extLst>
            </p:cNvPr>
            <p:cNvSpPr/>
            <p:nvPr/>
          </p:nvSpPr>
          <p:spPr>
            <a:xfrm>
              <a:off x="10157173" y="4653601"/>
              <a:ext cx="2175503" cy="12064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75505"/>
                <a:gd name="f7" fmla="val 1206500"/>
                <a:gd name="f8" fmla="+- 0 0 -90"/>
                <a:gd name="f9" fmla="*/ f3 1 2175505"/>
                <a:gd name="f10" fmla="*/ f4 1 1206500"/>
                <a:gd name="f11" fmla="+- f7 0 f5"/>
                <a:gd name="f12" fmla="+- f6 0 f5"/>
                <a:gd name="f13" fmla="*/ f8 f0 1"/>
                <a:gd name="f14" fmla="*/ f12 1 2175505"/>
                <a:gd name="f15" fmla="*/ f11 1 1206500"/>
                <a:gd name="f16" fmla="*/ 0 f12 1"/>
                <a:gd name="f17" fmla="*/ 0 f11 1"/>
                <a:gd name="f18" fmla="*/ 2175505 f12 1"/>
                <a:gd name="f19" fmla="*/ 1206500 f11 1"/>
                <a:gd name="f20" fmla="*/ f13 1 f2"/>
                <a:gd name="f21" fmla="*/ f16 1 2175505"/>
                <a:gd name="f22" fmla="*/ f17 1 1206500"/>
                <a:gd name="f23" fmla="*/ f18 1 2175505"/>
                <a:gd name="f24" fmla="*/ f19 1 120650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175505" h="12065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64766" tIns="64766" rIns="64766" bIns="64766" anchor="ctr" anchorCtr="0" compatLnSpc="1">
              <a:noAutofit/>
            </a:bodyPr>
            <a:lstStyle/>
            <a:p>
              <a:pPr marL="171450" marR="0" lvl="1" indent="-171450" algn="l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Font typeface="Times New Roman" pitchFamily="18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7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extBox 9">
            <a:extLst>
              <a:ext uri="{FF2B5EF4-FFF2-40B4-BE49-F238E27FC236}">
                <a16:creationId xmlns:a16="http://schemas.microsoft.com/office/drawing/2014/main" id="{9CD87D0A-6CDB-4935-91D8-67627EA7DFE4}"/>
              </a:ext>
            </a:extLst>
          </p:cNvPr>
          <p:cNvSpPr txBox="1"/>
          <p:nvPr/>
        </p:nvSpPr>
        <p:spPr>
          <a:xfrm>
            <a:off x="10724394" y="4898276"/>
            <a:ext cx="750630" cy="430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404040"/>
                </a:solidFill>
                <a:uFillTx/>
                <a:latin typeface="Calibri"/>
              </a:rPr>
              <a:t>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3512D-A76A-4D17-B314-56EB8B710D0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Why?</a:t>
            </a:r>
            <a:br>
              <a:rPr lang="en-GB" b="1"/>
            </a:br>
            <a:br>
              <a:rPr lang="en-GB" b="1"/>
            </a:br>
            <a:r>
              <a:rPr lang="en-GB"/>
              <a:t>The importance of agriculture for the environment</a:t>
            </a:r>
            <a:endParaRPr lang="en-GB" b="1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EEE6807-188C-43A1-AB64-2B9DDDAA30B0}"/>
              </a:ext>
            </a:extLst>
          </p:cNvPr>
          <p:cNvSpPr txBox="1"/>
          <p:nvPr/>
        </p:nvSpPr>
        <p:spPr>
          <a:xfrm>
            <a:off x="9442542" y="6286500"/>
            <a:ext cx="204510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404040"/>
                </a:solidFill>
                <a:uFillTx/>
                <a:latin typeface="Calibri"/>
              </a:rPr>
              <a:t>(Rohila et al., 2017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CDFE471D-5F71-4E45-AFD8-11790BC7AB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0195534"/>
              </p:ext>
            </p:extLst>
          </p:nvPr>
        </p:nvGraphicFramePr>
        <p:xfrm>
          <a:off x="3200409" y="228169"/>
          <a:ext cx="8991591" cy="6392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F1768-1F1C-45A8-AE0F-430361DB82F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Why? </a:t>
            </a:r>
            <a:br>
              <a:rPr lang="en-GB"/>
            </a:br>
            <a:br>
              <a:rPr lang="en-GB"/>
            </a:br>
            <a:r>
              <a:rPr lang="en-GB"/>
              <a:t>The importance of the social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F5F6F-138A-452C-9611-4BD46A20C65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27062" y="1292646"/>
            <a:ext cx="7315200" cy="5120640"/>
          </a:xfrm>
        </p:spPr>
        <p:txBody>
          <a:bodyPr>
            <a:normAutofit/>
          </a:bodyPr>
          <a:lstStyle/>
          <a:p>
            <a:pPr lvl="0"/>
            <a:r>
              <a:rPr lang="en-US" sz="2100" dirty="0"/>
              <a:t>Other factors such as </a:t>
            </a:r>
            <a:r>
              <a:rPr lang="en-US" sz="2100" b="1" dirty="0" err="1"/>
              <a:t>behaviours</a:t>
            </a:r>
            <a:r>
              <a:rPr lang="en-US" sz="2100" b="1" dirty="0"/>
              <a:t> </a:t>
            </a:r>
            <a:r>
              <a:rPr lang="en-US" sz="2100" dirty="0"/>
              <a:t>can determine the success of environmental protection</a:t>
            </a:r>
          </a:p>
          <a:p>
            <a:pPr lvl="0"/>
            <a:r>
              <a:rPr lang="en-US" sz="2100" dirty="0"/>
              <a:t>Environmental psychology &gt; social representations </a:t>
            </a:r>
          </a:p>
          <a:p>
            <a:pPr lvl="0"/>
            <a:r>
              <a:rPr lang="en-US" sz="2400" dirty="0"/>
              <a:t>Definition: </a:t>
            </a:r>
          </a:p>
          <a:p>
            <a:pPr marL="0" lvl="0" indent="0" algn="ctr">
              <a:buNone/>
            </a:pPr>
            <a:r>
              <a:rPr lang="en-US" sz="2400" i="1" dirty="0"/>
              <a:t>Social representations are </a:t>
            </a:r>
            <a:r>
              <a:rPr lang="en-GB" sz="2400" i="1" dirty="0"/>
              <a:t>to be formulated through social constructs of reality (</a:t>
            </a:r>
            <a:r>
              <a:rPr lang="en-GB" sz="2400" i="1" dirty="0" err="1"/>
              <a:t>Bidjardi</a:t>
            </a:r>
            <a:r>
              <a:rPr lang="en-GB" sz="2400" i="1" dirty="0"/>
              <a:t>, 2011). They are based on knowledge that is shared by a social group (Michel-</a:t>
            </a:r>
            <a:r>
              <a:rPr lang="en-GB" sz="2400" i="1" dirty="0" err="1"/>
              <a:t>Guillou</a:t>
            </a:r>
            <a:r>
              <a:rPr lang="en-GB" sz="2400" i="1" dirty="0"/>
              <a:t> &amp; Moser, 2006), and which consequently form a “collective thinking in a society” (</a:t>
            </a:r>
            <a:r>
              <a:rPr lang="en-GB" sz="2400" i="1" dirty="0" err="1"/>
              <a:t>Hoijer</a:t>
            </a:r>
            <a:r>
              <a:rPr lang="en-GB" sz="2400" i="1" dirty="0"/>
              <a:t>, 2011).</a:t>
            </a:r>
          </a:p>
          <a:p>
            <a:r>
              <a:rPr lang="en-US" sz="2100" dirty="0"/>
              <a:t>Michel-</a:t>
            </a:r>
            <a:r>
              <a:rPr lang="en-US" sz="2100" dirty="0" err="1"/>
              <a:t>Guillou</a:t>
            </a:r>
            <a:r>
              <a:rPr lang="en-US" sz="2100" dirty="0"/>
              <a:t>: </a:t>
            </a:r>
          </a:p>
          <a:p>
            <a:pPr lvl="1"/>
            <a:r>
              <a:rPr lang="en-US" sz="1900" dirty="0"/>
              <a:t>A number of studies regarding social representations and the environment (</a:t>
            </a:r>
            <a:r>
              <a:rPr lang="en-GB" sz="1900" dirty="0"/>
              <a:t>Michel-</a:t>
            </a:r>
            <a:r>
              <a:rPr lang="en-GB" sz="1900" dirty="0" err="1"/>
              <a:t>Guillou</a:t>
            </a:r>
            <a:r>
              <a:rPr lang="en-GB" sz="1900" dirty="0"/>
              <a:t> et al., 2006a; 2006b; 2009; 2012)</a:t>
            </a:r>
          </a:p>
          <a:p>
            <a:pPr lvl="1"/>
            <a:r>
              <a:rPr lang="en-GB" sz="1900" dirty="0"/>
              <a:t>Concepts: expectations, motivations, experience, needs and values, as well as challenges </a:t>
            </a:r>
            <a:endParaRPr lang="en-US" sz="1900" dirty="0"/>
          </a:p>
          <a:p>
            <a:pPr marL="0" lvl="0" indent="0">
              <a:buNone/>
            </a:pPr>
            <a:endParaRPr lang="en-GB" sz="2400" i="1" dirty="0"/>
          </a:p>
          <a:p>
            <a:pPr marL="0" lv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3A62E-5B6C-4C4F-9931-F5FEC17F91D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dirty="0"/>
              <a:t>The Rationale</a:t>
            </a:r>
            <a:br>
              <a:rPr lang="en-GB" b="1" dirty="0"/>
            </a:br>
            <a:br>
              <a:rPr lang="en-GB" b="1" dirty="0"/>
            </a:br>
            <a:r>
              <a:rPr lang="en-GB" dirty="0"/>
              <a:t>The Problem</a:t>
            </a:r>
            <a:endParaRPr lang="en-GB" b="1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40413EC-FB4A-46A5-A699-B53C72C1C0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70000"/>
              </a:lnSpc>
            </a:pPr>
            <a:r>
              <a:rPr lang="en-GB" dirty="0"/>
              <a:t>Brexit provides nationwide uncertainty</a:t>
            </a:r>
            <a:br>
              <a:rPr lang="en-GB" dirty="0"/>
            </a:br>
            <a:endParaRPr lang="en-GB" dirty="0"/>
          </a:p>
          <a:p>
            <a:pPr>
              <a:lnSpc>
                <a:spcPct val="70000"/>
              </a:lnSpc>
            </a:pPr>
            <a:r>
              <a:rPr lang="en-GB" dirty="0"/>
              <a:t>Brexit provides uncertainty around environmental protection in the agricultural sector. </a:t>
            </a:r>
            <a:br>
              <a:rPr lang="en-GB" dirty="0"/>
            </a:br>
            <a:br>
              <a:rPr lang="en-GB" dirty="0"/>
            </a:br>
            <a:endParaRPr lang="en-GB" dirty="0">
              <a:solidFill>
                <a:schemeClr val="tx1">
                  <a:lumMod val="85000"/>
                  <a:lumOff val="15000"/>
                </a:schemeClr>
              </a:solidFill>
              <a:latin typeface="Corbel" panose="020B0503020204020204" pitchFamily="34" charset="0"/>
            </a:endParaRPr>
          </a:p>
          <a:p>
            <a:pPr>
              <a:lnSpc>
                <a:spcPct val="70000"/>
              </a:lnSpc>
            </a:pPr>
            <a:r>
              <a:rPr lang="en-GB" dirty="0"/>
              <a:t>Whilst policies are a given, by assessing the perceptions and reasons for behaviours of those who are directly involved in the land management, can be a way of determining whether environmental protection will be likely after Brexit.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255FD-F906-49F7-8166-D8E77194F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Rationale</a:t>
            </a:r>
            <a:br>
              <a:rPr lang="en-GB" b="1" dirty="0"/>
            </a:br>
            <a:br>
              <a:rPr lang="en-GB" b="1" dirty="0"/>
            </a:br>
            <a:r>
              <a:rPr lang="en-GB" dirty="0"/>
              <a:t>Location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8C6A5B-010D-42E1-969F-DE6B024D7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r>
              <a:rPr lang="en-GB" sz="2200" b="1" dirty="0"/>
              <a:t>The location:</a:t>
            </a:r>
          </a:p>
          <a:p>
            <a:pPr lvl="1">
              <a:lnSpc>
                <a:spcPct val="70000"/>
              </a:lnSpc>
            </a:pPr>
            <a:r>
              <a:rPr lang="en-GB" sz="2200" dirty="0"/>
              <a:t>Region covers 23,829 square kilometres, ten per cent of the UK's land mass (NFU, 2014).</a:t>
            </a:r>
          </a:p>
          <a:p>
            <a:pPr lvl="1">
              <a:lnSpc>
                <a:spcPct val="70000"/>
              </a:lnSpc>
            </a:pPr>
            <a:r>
              <a:rPr lang="en-GB" sz="2200" dirty="0"/>
              <a:t>75% of its entire area (1.8 million hectares)  devoted to agriculture (NFU, 2014).</a:t>
            </a:r>
            <a:endParaRPr lang="en-US" sz="2200" dirty="0"/>
          </a:p>
          <a:p>
            <a:pPr lvl="1">
              <a:lnSpc>
                <a:spcPct val="70000"/>
              </a:lnSpc>
            </a:pPr>
            <a:r>
              <a:rPr lang="en-US" sz="2200" dirty="0"/>
              <a:t>Organic farming is said to be a step in the right direction when it comes to meeting the sustainability pillars (Varanasi, 2019). </a:t>
            </a:r>
          </a:p>
          <a:p>
            <a:pPr lvl="1">
              <a:lnSpc>
                <a:spcPct val="70000"/>
              </a:lnSpc>
            </a:pPr>
            <a:r>
              <a:rPr lang="en-GB" sz="2200" dirty="0"/>
              <a:t>In the South West of England, namely Devon and Cornwall, a total of 662 farms were registered as organic in 2016 (Department for Environment, Food and Rural Affairs, 2018).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663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35B57-F74C-48AE-831E-91101E065C5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Contribution to literature 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6E353795-D4C4-4B38-AD59-6225E61B4C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25076019"/>
              </p:ext>
            </p:extLst>
          </p:nvPr>
        </p:nvGraphicFramePr>
        <p:xfrm>
          <a:off x="3410633" y="715089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1BCC0-1EB9-4E03-BD41-E3B5257AC1F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Research Objectives</a:t>
            </a:r>
          </a:p>
        </p:txBody>
      </p:sp>
      <p:grpSp>
        <p:nvGrpSpPr>
          <p:cNvPr id="3" name="Diagram 3">
            <a:extLst>
              <a:ext uri="{FF2B5EF4-FFF2-40B4-BE49-F238E27FC236}">
                <a16:creationId xmlns:a16="http://schemas.microsoft.com/office/drawing/2014/main" id="{2A1F33D6-1E7F-427F-BE5D-33D5AE98DD1B}"/>
              </a:ext>
            </a:extLst>
          </p:cNvPr>
          <p:cNvGrpSpPr/>
          <p:nvPr/>
        </p:nvGrpSpPr>
        <p:grpSpPr>
          <a:xfrm>
            <a:off x="3821039" y="717804"/>
            <a:ext cx="7597915" cy="5413238"/>
            <a:chOff x="3821039" y="717804"/>
            <a:chExt cx="7597915" cy="541323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7709DAC-FA22-4491-8F8B-6A6972CF68B9}"/>
                </a:ext>
              </a:extLst>
            </p:cNvPr>
            <p:cNvSpPr/>
            <p:nvPr/>
          </p:nvSpPr>
          <p:spPr>
            <a:xfrm>
              <a:off x="6213494" y="848243"/>
              <a:ext cx="5201921" cy="104351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3516"/>
                <a:gd name="f7" fmla="val 5201920"/>
                <a:gd name="f8" fmla="val 867007"/>
                <a:gd name="f9" fmla="val 4334913"/>
                <a:gd name="f10" fmla="val 4813746"/>
                <a:gd name="f11" fmla="val 1027896"/>
                <a:gd name="f12" fmla="val 5201918"/>
                <a:gd name="f13" fmla="val 1008627"/>
                <a:gd name="f14" fmla="val 2"/>
                <a:gd name="f15" fmla="val 388174"/>
                <a:gd name="f16" fmla="+- 0 0 -90"/>
                <a:gd name="f17" fmla="*/ f3 1 1043516"/>
                <a:gd name="f18" fmla="*/ f4 1 5201920"/>
                <a:gd name="f19" fmla="+- f7 0 f5"/>
                <a:gd name="f20" fmla="+- f6 0 f5"/>
                <a:gd name="f21" fmla="*/ f16 f0 1"/>
                <a:gd name="f22" fmla="*/ f20 1 1043516"/>
                <a:gd name="f23" fmla="*/ f19 1 5201920"/>
                <a:gd name="f24" fmla="*/ 173923 f20 1"/>
                <a:gd name="f25" fmla="*/ 0 f19 1"/>
                <a:gd name="f26" fmla="*/ 869593 f20 1"/>
                <a:gd name="f27" fmla="*/ 1043516 f20 1"/>
                <a:gd name="f28" fmla="*/ 173923 f19 1"/>
                <a:gd name="f29" fmla="*/ 5201920 f19 1"/>
                <a:gd name="f30" fmla="*/ 0 f20 1"/>
                <a:gd name="f31" fmla="*/ f21 1 f2"/>
                <a:gd name="f32" fmla="*/ f24 1 1043516"/>
                <a:gd name="f33" fmla="*/ f25 1 5201920"/>
                <a:gd name="f34" fmla="*/ f26 1 1043516"/>
                <a:gd name="f35" fmla="*/ f27 1 1043516"/>
                <a:gd name="f36" fmla="*/ f28 1 5201920"/>
                <a:gd name="f37" fmla="*/ f29 1 5201920"/>
                <a:gd name="f38" fmla="*/ f30 1 1043516"/>
                <a:gd name="f39" fmla="*/ f5 1 f22"/>
                <a:gd name="f40" fmla="*/ f6 1 f22"/>
                <a:gd name="f41" fmla="*/ f5 1 f23"/>
                <a:gd name="f42" fmla="*/ f7 1 f23"/>
                <a:gd name="f43" fmla="+- f31 0 f1"/>
                <a:gd name="f44" fmla="*/ f32 1 f22"/>
                <a:gd name="f45" fmla="*/ f33 1 f23"/>
                <a:gd name="f46" fmla="*/ f34 1 f22"/>
                <a:gd name="f47" fmla="*/ f35 1 f22"/>
                <a:gd name="f48" fmla="*/ f36 1 f23"/>
                <a:gd name="f49" fmla="*/ f37 1 f23"/>
                <a:gd name="f50" fmla="*/ f38 1 f22"/>
                <a:gd name="f51" fmla="*/ f39 f17 1"/>
                <a:gd name="f52" fmla="*/ f40 f17 1"/>
                <a:gd name="f53" fmla="*/ f42 f18 1"/>
                <a:gd name="f54" fmla="*/ f41 f18 1"/>
                <a:gd name="f55" fmla="*/ f44 f17 1"/>
                <a:gd name="f56" fmla="*/ f45 f18 1"/>
                <a:gd name="f57" fmla="*/ f46 f17 1"/>
                <a:gd name="f58" fmla="*/ f47 f17 1"/>
                <a:gd name="f59" fmla="*/ f48 f18 1"/>
                <a:gd name="f60" fmla="*/ f49 f18 1"/>
                <a:gd name="f61" fmla="*/ f50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5" y="f56"/>
                </a:cxn>
                <a:cxn ang="f43">
                  <a:pos x="f57" y="f56"/>
                </a:cxn>
                <a:cxn ang="f43">
                  <a:pos x="f58" y="f59"/>
                </a:cxn>
                <a:cxn ang="f43">
                  <a:pos x="f58" y="f60"/>
                </a:cxn>
                <a:cxn ang="f43">
                  <a:pos x="f58" y="f60"/>
                </a:cxn>
                <a:cxn ang="f43">
                  <a:pos x="f61" y="f60"/>
                </a:cxn>
                <a:cxn ang="f43">
                  <a:pos x="f61" y="f60"/>
                </a:cxn>
                <a:cxn ang="f43">
                  <a:pos x="f61" y="f59"/>
                </a:cxn>
                <a:cxn ang="f43">
                  <a:pos x="f55" y="f56"/>
                </a:cxn>
              </a:cxnLst>
              <a:rect l="f51" t="f54" r="f52" b="f53"/>
              <a:pathLst>
                <a:path w="1043516" h="5201920">
                  <a:moveTo>
                    <a:pt x="f6" y="f8"/>
                  </a:moveTo>
                  <a:lnTo>
                    <a:pt x="f6" y="f9"/>
                  </a:lnTo>
                  <a:cubicBezTo>
                    <a:pt x="f6" y="f10"/>
                    <a:pt x="f11" y="f12"/>
                    <a:pt x="f13" y="f12"/>
                  </a:cubicBezTo>
                  <a:lnTo>
                    <a:pt x="f5" y="f12"/>
                  </a:lnTo>
                  <a:lnTo>
                    <a:pt x="f5" y="f12"/>
                  </a:lnTo>
                  <a:lnTo>
                    <a:pt x="f5" y="f14"/>
                  </a:lnTo>
                  <a:lnTo>
                    <a:pt x="f5" y="f14"/>
                  </a:lnTo>
                  <a:lnTo>
                    <a:pt x="f13" y="f14"/>
                  </a:lnTo>
                  <a:cubicBezTo>
                    <a:pt x="f11" y="f14"/>
                    <a:pt x="f6" y="f15"/>
                    <a:pt x="f6" y="f8"/>
                  </a:cubicBezTo>
                  <a:close/>
                </a:path>
              </a:pathLst>
            </a:custGeom>
            <a:solidFill>
              <a:srgbClr val="DAE6CD">
                <a:alpha val="90000"/>
              </a:srgbClr>
            </a:solidFill>
            <a:ln w="10799" cap="flat">
              <a:solidFill>
                <a:srgbClr val="DAE6CD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76196" tIns="89044" rIns="127138" bIns="89044" anchor="ctr" anchorCtr="0" compatLnSpc="1">
              <a:noAutofit/>
            </a:bodyPr>
            <a:lstStyle/>
            <a:p>
              <a:pPr marL="228600" marR="0" lvl="1" indent="-22860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404040"/>
                  </a:solidFill>
                  <a:uFillTx/>
                  <a:latin typeface="Corbel"/>
                </a:rPr>
                <a:t>To identify the challenges within agriculture given the political situation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F0ED8D6-5711-41DB-A463-316C39FAB2C8}"/>
                </a:ext>
              </a:extLst>
            </p:cNvPr>
            <p:cNvSpPr/>
            <p:nvPr/>
          </p:nvSpPr>
          <p:spPr>
            <a:xfrm>
              <a:off x="3821039" y="717804"/>
              <a:ext cx="2392454" cy="13043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92450"/>
                <a:gd name="f7" fmla="val 1304395"/>
                <a:gd name="f8" fmla="val 217404"/>
                <a:gd name="f9" fmla="val 97335"/>
                <a:gd name="f10" fmla="val 2175046"/>
                <a:gd name="f11" fmla="val 2295115"/>
                <a:gd name="f12" fmla="val 1086991"/>
                <a:gd name="f13" fmla="val 1207060"/>
                <a:gd name="f14" fmla="+- 0 0 -90"/>
                <a:gd name="f15" fmla="*/ f3 1 2392450"/>
                <a:gd name="f16" fmla="*/ f4 1 1304395"/>
                <a:gd name="f17" fmla="+- f7 0 f5"/>
                <a:gd name="f18" fmla="+- f6 0 f5"/>
                <a:gd name="f19" fmla="*/ f14 f0 1"/>
                <a:gd name="f20" fmla="*/ f18 1 2392450"/>
                <a:gd name="f21" fmla="*/ f17 1 1304395"/>
                <a:gd name="f22" fmla="*/ 0 f18 1"/>
                <a:gd name="f23" fmla="*/ 217404 f17 1"/>
                <a:gd name="f24" fmla="*/ 217404 f18 1"/>
                <a:gd name="f25" fmla="*/ 0 f17 1"/>
                <a:gd name="f26" fmla="*/ 2175046 f18 1"/>
                <a:gd name="f27" fmla="*/ 2392450 f18 1"/>
                <a:gd name="f28" fmla="*/ 1086991 f17 1"/>
                <a:gd name="f29" fmla="*/ 1304395 f17 1"/>
                <a:gd name="f30" fmla="*/ f19 1 f2"/>
                <a:gd name="f31" fmla="*/ f22 1 2392450"/>
                <a:gd name="f32" fmla="*/ f23 1 1304395"/>
                <a:gd name="f33" fmla="*/ f24 1 2392450"/>
                <a:gd name="f34" fmla="*/ f25 1 1304395"/>
                <a:gd name="f35" fmla="*/ f26 1 2392450"/>
                <a:gd name="f36" fmla="*/ f27 1 2392450"/>
                <a:gd name="f37" fmla="*/ f28 1 1304395"/>
                <a:gd name="f38" fmla="*/ f29 1 130439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392450" h="130439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8AB833"/>
            </a:solidFill>
            <a:ln w="10799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11325" tIns="187497" rIns="311325" bIns="187497" anchor="ctr" anchorCtr="1" compatLnSpc="1">
              <a:noAutofit/>
            </a:bodyPr>
            <a:lstStyle/>
            <a:p>
              <a:pPr marL="0" marR="0" lvl="0" indent="0" algn="ctr" defTabSz="28892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65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RO 1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1F2A57C3-C8C8-4B6F-8281-D613314558E9}"/>
                </a:ext>
              </a:extLst>
            </p:cNvPr>
            <p:cNvSpPr/>
            <p:nvPr/>
          </p:nvSpPr>
          <p:spPr>
            <a:xfrm>
              <a:off x="6217033" y="2217858"/>
              <a:ext cx="5201921" cy="104351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3516"/>
                <a:gd name="f7" fmla="val 5201920"/>
                <a:gd name="f8" fmla="val 867007"/>
                <a:gd name="f9" fmla="val 4334913"/>
                <a:gd name="f10" fmla="val 4813746"/>
                <a:gd name="f11" fmla="val 1027896"/>
                <a:gd name="f12" fmla="val 5201918"/>
                <a:gd name="f13" fmla="val 1008627"/>
                <a:gd name="f14" fmla="val 2"/>
                <a:gd name="f15" fmla="val 388174"/>
                <a:gd name="f16" fmla="+- 0 0 -90"/>
                <a:gd name="f17" fmla="*/ f3 1 1043516"/>
                <a:gd name="f18" fmla="*/ f4 1 5201920"/>
                <a:gd name="f19" fmla="+- f7 0 f5"/>
                <a:gd name="f20" fmla="+- f6 0 f5"/>
                <a:gd name="f21" fmla="*/ f16 f0 1"/>
                <a:gd name="f22" fmla="*/ f20 1 1043516"/>
                <a:gd name="f23" fmla="*/ f19 1 5201920"/>
                <a:gd name="f24" fmla="*/ 173923 f20 1"/>
                <a:gd name="f25" fmla="*/ 0 f19 1"/>
                <a:gd name="f26" fmla="*/ 869593 f20 1"/>
                <a:gd name="f27" fmla="*/ 1043516 f20 1"/>
                <a:gd name="f28" fmla="*/ 173923 f19 1"/>
                <a:gd name="f29" fmla="*/ 5201920 f19 1"/>
                <a:gd name="f30" fmla="*/ 0 f20 1"/>
                <a:gd name="f31" fmla="*/ f21 1 f2"/>
                <a:gd name="f32" fmla="*/ f24 1 1043516"/>
                <a:gd name="f33" fmla="*/ f25 1 5201920"/>
                <a:gd name="f34" fmla="*/ f26 1 1043516"/>
                <a:gd name="f35" fmla="*/ f27 1 1043516"/>
                <a:gd name="f36" fmla="*/ f28 1 5201920"/>
                <a:gd name="f37" fmla="*/ f29 1 5201920"/>
                <a:gd name="f38" fmla="*/ f30 1 1043516"/>
                <a:gd name="f39" fmla="*/ f5 1 f22"/>
                <a:gd name="f40" fmla="*/ f6 1 f22"/>
                <a:gd name="f41" fmla="*/ f5 1 f23"/>
                <a:gd name="f42" fmla="*/ f7 1 f23"/>
                <a:gd name="f43" fmla="+- f31 0 f1"/>
                <a:gd name="f44" fmla="*/ f32 1 f22"/>
                <a:gd name="f45" fmla="*/ f33 1 f23"/>
                <a:gd name="f46" fmla="*/ f34 1 f22"/>
                <a:gd name="f47" fmla="*/ f35 1 f22"/>
                <a:gd name="f48" fmla="*/ f36 1 f23"/>
                <a:gd name="f49" fmla="*/ f37 1 f23"/>
                <a:gd name="f50" fmla="*/ f38 1 f22"/>
                <a:gd name="f51" fmla="*/ f39 f17 1"/>
                <a:gd name="f52" fmla="*/ f40 f17 1"/>
                <a:gd name="f53" fmla="*/ f42 f18 1"/>
                <a:gd name="f54" fmla="*/ f41 f18 1"/>
                <a:gd name="f55" fmla="*/ f44 f17 1"/>
                <a:gd name="f56" fmla="*/ f45 f18 1"/>
                <a:gd name="f57" fmla="*/ f46 f17 1"/>
                <a:gd name="f58" fmla="*/ f47 f17 1"/>
                <a:gd name="f59" fmla="*/ f48 f18 1"/>
                <a:gd name="f60" fmla="*/ f49 f18 1"/>
                <a:gd name="f61" fmla="*/ f50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5" y="f56"/>
                </a:cxn>
                <a:cxn ang="f43">
                  <a:pos x="f57" y="f56"/>
                </a:cxn>
                <a:cxn ang="f43">
                  <a:pos x="f58" y="f59"/>
                </a:cxn>
                <a:cxn ang="f43">
                  <a:pos x="f58" y="f60"/>
                </a:cxn>
                <a:cxn ang="f43">
                  <a:pos x="f58" y="f60"/>
                </a:cxn>
                <a:cxn ang="f43">
                  <a:pos x="f61" y="f60"/>
                </a:cxn>
                <a:cxn ang="f43">
                  <a:pos x="f61" y="f60"/>
                </a:cxn>
                <a:cxn ang="f43">
                  <a:pos x="f61" y="f59"/>
                </a:cxn>
                <a:cxn ang="f43">
                  <a:pos x="f55" y="f56"/>
                </a:cxn>
              </a:cxnLst>
              <a:rect l="f51" t="f54" r="f52" b="f53"/>
              <a:pathLst>
                <a:path w="1043516" h="5201920">
                  <a:moveTo>
                    <a:pt x="f6" y="f8"/>
                  </a:moveTo>
                  <a:lnTo>
                    <a:pt x="f6" y="f9"/>
                  </a:lnTo>
                  <a:cubicBezTo>
                    <a:pt x="f6" y="f10"/>
                    <a:pt x="f11" y="f12"/>
                    <a:pt x="f13" y="f12"/>
                  </a:cubicBezTo>
                  <a:lnTo>
                    <a:pt x="f5" y="f12"/>
                  </a:lnTo>
                  <a:lnTo>
                    <a:pt x="f5" y="f12"/>
                  </a:lnTo>
                  <a:lnTo>
                    <a:pt x="f5" y="f14"/>
                  </a:lnTo>
                  <a:lnTo>
                    <a:pt x="f5" y="f14"/>
                  </a:lnTo>
                  <a:lnTo>
                    <a:pt x="f13" y="f14"/>
                  </a:lnTo>
                  <a:cubicBezTo>
                    <a:pt x="f11" y="f14"/>
                    <a:pt x="f6" y="f15"/>
                    <a:pt x="f6" y="f8"/>
                  </a:cubicBezTo>
                  <a:close/>
                </a:path>
              </a:pathLst>
            </a:custGeom>
            <a:solidFill>
              <a:srgbClr val="DEE9CD">
                <a:alpha val="90000"/>
              </a:srgbClr>
            </a:solidFill>
            <a:ln w="10799" cap="flat">
              <a:solidFill>
                <a:srgbClr val="DEE9CD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76196" tIns="89044" rIns="127138" bIns="89044" anchor="ctr" anchorCtr="0" compatLnSpc="1">
              <a:noAutofit/>
            </a:bodyPr>
            <a:lstStyle/>
            <a:p>
              <a:pPr marL="228600" marR="0" lvl="1" indent="-22860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404040"/>
                  </a:solidFill>
                  <a:uFillTx/>
                  <a:latin typeface="Corbel"/>
                </a:rPr>
                <a:t>To evaluate potential solutions to these challenges 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FF3C03A-2D53-4579-BAC2-1156C492FF7D}"/>
                </a:ext>
              </a:extLst>
            </p:cNvPr>
            <p:cNvSpPr/>
            <p:nvPr/>
          </p:nvSpPr>
          <p:spPr>
            <a:xfrm>
              <a:off x="3821039" y="2087419"/>
              <a:ext cx="2395993" cy="13043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95991"/>
                <a:gd name="f7" fmla="val 1304395"/>
                <a:gd name="f8" fmla="val 217404"/>
                <a:gd name="f9" fmla="val 97335"/>
                <a:gd name="f10" fmla="val 2178587"/>
                <a:gd name="f11" fmla="val 2298656"/>
                <a:gd name="f12" fmla="val 1086991"/>
                <a:gd name="f13" fmla="val 1207060"/>
                <a:gd name="f14" fmla="+- 0 0 -90"/>
                <a:gd name="f15" fmla="*/ f3 1 2395991"/>
                <a:gd name="f16" fmla="*/ f4 1 1304395"/>
                <a:gd name="f17" fmla="+- f7 0 f5"/>
                <a:gd name="f18" fmla="+- f6 0 f5"/>
                <a:gd name="f19" fmla="*/ f14 f0 1"/>
                <a:gd name="f20" fmla="*/ f18 1 2395991"/>
                <a:gd name="f21" fmla="*/ f17 1 1304395"/>
                <a:gd name="f22" fmla="*/ 0 f18 1"/>
                <a:gd name="f23" fmla="*/ 217404 f17 1"/>
                <a:gd name="f24" fmla="*/ 217404 f18 1"/>
                <a:gd name="f25" fmla="*/ 0 f17 1"/>
                <a:gd name="f26" fmla="*/ 2178587 f18 1"/>
                <a:gd name="f27" fmla="*/ 2395991 f18 1"/>
                <a:gd name="f28" fmla="*/ 1086991 f17 1"/>
                <a:gd name="f29" fmla="*/ 1304395 f17 1"/>
                <a:gd name="f30" fmla="*/ f19 1 f2"/>
                <a:gd name="f31" fmla="*/ f22 1 2395991"/>
                <a:gd name="f32" fmla="*/ f23 1 1304395"/>
                <a:gd name="f33" fmla="*/ f24 1 2395991"/>
                <a:gd name="f34" fmla="*/ f25 1 1304395"/>
                <a:gd name="f35" fmla="*/ f26 1 2395991"/>
                <a:gd name="f36" fmla="*/ f27 1 2395991"/>
                <a:gd name="f37" fmla="*/ f28 1 1304395"/>
                <a:gd name="f38" fmla="*/ f29 1 130439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395991" h="130439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9CC233"/>
            </a:solidFill>
            <a:ln w="10799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11325" tIns="187497" rIns="311325" bIns="187497" anchor="ctr" anchorCtr="1" compatLnSpc="1">
              <a:noAutofit/>
            </a:bodyPr>
            <a:lstStyle/>
            <a:p>
              <a:pPr marL="0" marR="0" lvl="0" indent="0" algn="ctr" defTabSz="28892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65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RO 2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24EFADC-A83A-48AD-8DBF-88A66508DEC7}"/>
                </a:ext>
              </a:extLst>
            </p:cNvPr>
            <p:cNvSpPr/>
            <p:nvPr/>
          </p:nvSpPr>
          <p:spPr>
            <a:xfrm>
              <a:off x="6217033" y="3587474"/>
              <a:ext cx="5201921" cy="104351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3516"/>
                <a:gd name="f7" fmla="val 5201920"/>
                <a:gd name="f8" fmla="val 867007"/>
                <a:gd name="f9" fmla="val 4334913"/>
                <a:gd name="f10" fmla="val 4813746"/>
                <a:gd name="f11" fmla="val 1027896"/>
                <a:gd name="f12" fmla="val 5201918"/>
                <a:gd name="f13" fmla="val 1008627"/>
                <a:gd name="f14" fmla="val 2"/>
                <a:gd name="f15" fmla="val 388174"/>
                <a:gd name="f16" fmla="+- 0 0 -90"/>
                <a:gd name="f17" fmla="*/ f3 1 1043516"/>
                <a:gd name="f18" fmla="*/ f4 1 5201920"/>
                <a:gd name="f19" fmla="+- f7 0 f5"/>
                <a:gd name="f20" fmla="+- f6 0 f5"/>
                <a:gd name="f21" fmla="*/ f16 f0 1"/>
                <a:gd name="f22" fmla="*/ f20 1 1043516"/>
                <a:gd name="f23" fmla="*/ f19 1 5201920"/>
                <a:gd name="f24" fmla="*/ 173923 f20 1"/>
                <a:gd name="f25" fmla="*/ 0 f19 1"/>
                <a:gd name="f26" fmla="*/ 869593 f20 1"/>
                <a:gd name="f27" fmla="*/ 1043516 f20 1"/>
                <a:gd name="f28" fmla="*/ 173923 f19 1"/>
                <a:gd name="f29" fmla="*/ 5201920 f19 1"/>
                <a:gd name="f30" fmla="*/ 0 f20 1"/>
                <a:gd name="f31" fmla="*/ f21 1 f2"/>
                <a:gd name="f32" fmla="*/ f24 1 1043516"/>
                <a:gd name="f33" fmla="*/ f25 1 5201920"/>
                <a:gd name="f34" fmla="*/ f26 1 1043516"/>
                <a:gd name="f35" fmla="*/ f27 1 1043516"/>
                <a:gd name="f36" fmla="*/ f28 1 5201920"/>
                <a:gd name="f37" fmla="*/ f29 1 5201920"/>
                <a:gd name="f38" fmla="*/ f30 1 1043516"/>
                <a:gd name="f39" fmla="*/ f5 1 f22"/>
                <a:gd name="f40" fmla="*/ f6 1 f22"/>
                <a:gd name="f41" fmla="*/ f5 1 f23"/>
                <a:gd name="f42" fmla="*/ f7 1 f23"/>
                <a:gd name="f43" fmla="+- f31 0 f1"/>
                <a:gd name="f44" fmla="*/ f32 1 f22"/>
                <a:gd name="f45" fmla="*/ f33 1 f23"/>
                <a:gd name="f46" fmla="*/ f34 1 f22"/>
                <a:gd name="f47" fmla="*/ f35 1 f22"/>
                <a:gd name="f48" fmla="*/ f36 1 f23"/>
                <a:gd name="f49" fmla="*/ f37 1 f23"/>
                <a:gd name="f50" fmla="*/ f38 1 f22"/>
                <a:gd name="f51" fmla="*/ f39 f17 1"/>
                <a:gd name="f52" fmla="*/ f40 f17 1"/>
                <a:gd name="f53" fmla="*/ f42 f18 1"/>
                <a:gd name="f54" fmla="*/ f41 f18 1"/>
                <a:gd name="f55" fmla="*/ f44 f17 1"/>
                <a:gd name="f56" fmla="*/ f45 f18 1"/>
                <a:gd name="f57" fmla="*/ f46 f17 1"/>
                <a:gd name="f58" fmla="*/ f47 f17 1"/>
                <a:gd name="f59" fmla="*/ f48 f18 1"/>
                <a:gd name="f60" fmla="*/ f49 f18 1"/>
                <a:gd name="f61" fmla="*/ f50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5" y="f56"/>
                </a:cxn>
                <a:cxn ang="f43">
                  <a:pos x="f57" y="f56"/>
                </a:cxn>
                <a:cxn ang="f43">
                  <a:pos x="f58" y="f59"/>
                </a:cxn>
                <a:cxn ang="f43">
                  <a:pos x="f58" y="f60"/>
                </a:cxn>
                <a:cxn ang="f43">
                  <a:pos x="f58" y="f60"/>
                </a:cxn>
                <a:cxn ang="f43">
                  <a:pos x="f61" y="f60"/>
                </a:cxn>
                <a:cxn ang="f43">
                  <a:pos x="f61" y="f60"/>
                </a:cxn>
                <a:cxn ang="f43">
                  <a:pos x="f61" y="f59"/>
                </a:cxn>
                <a:cxn ang="f43">
                  <a:pos x="f55" y="f56"/>
                </a:cxn>
              </a:cxnLst>
              <a:rect l="f51" t="f54" r="f52" b="f53"/>
              <a:pathLst>
                <a:path w="1043516" h="5201920">
                  <a:moveTo>
                    <a:pt x="f6" y="f8"/>
                  </a:moveTo>
                  <a:lnTo>
                    <a:pt x="f6" y="f9"/>
                  </a:lnTo>
                  <a:cubicBezTo>
                    <a:pt x="f6" y="f10"/>
                    <a:pt x="f11" y="f12"/>
                    <a:pt x="f13" y="f12"/>
                  </a:cubicBezTo>
                  <a:lnTo>
                    <a:pt x="f5" y="f12"/>
                  </a:lnTo>
                  <a:lnTo>
                    <a:pt x="f5" y="f12"/>
                  </a:lnTo>
                  <a:lnTo>
                    <a:pt x="f5" y="f14"/>
                  </a:lnTo>
                  <a:lnTo>
                    <a:pt x="f5" y="f14"/>
                  </a:lnTo>
                  <a:lnTo>
                    <a:pt x="f13" y="f14"/>
                  </a:lnTo>
                  <a:cubicBezTo>
                    <a:pt x="f11" y="f14"/>
                    <a:pt x="f6" y="f15"/>
                    <a:pt x="f6" y="f8"/>
                  </a:cubicBezTo>
                  <a:close/>
                </a:path>
              </a:pathLst>
            </a:custGeom>
            <a:solidFill>
              <a:srgbClr val="E3EBCE">
                <a:alpha val="90000"/>
              </a:srgbClr>
            </a:solidFill>
            <a:ln w="10799" cap="flat">
              <a:solidFill>
                <a:srgbClr val="E3EBCE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76196" tIns="89044" rIns="127138" bIns="89044" anchor="ctr" anchorCtr="0" compatLnSpc="1">
              <a:noAutofit/>
            </a:bodyPr>
            <a:lstStyle/>
            <a:p>
              <a:pPr marL="228600" marR="0" lvl="1" indent="-22860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404040"/>
                  </a:solidFill>
                  <a:uFillTx/>
                  <a:latin typeface="Corbel"/>
                </a:rPr>
                <a:t>To assess the social representation of farmers with regards to the environment and agriculture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82AB8F4-FCBD-4CBF-A7BE-876D363958FA}"/>
                </a:ext>
              </a:extLst>
            </p:cNvPr>
            <p:cNvSpPr/>
            <p:nvPr/>
          </p:nvSpPr>
          <p:spPr>
            <a:xfrm>
              <a:off x="3821039" y="3457035"/>
              <a:ext cx="2395993" cy="13043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95991"/>
                <a:gd name="f7" fmla="val 1304395"/>
                <a:gd name="f8" fmla="val 217404"/>
                <a:gd name="f9" fmla="val 97335"/>
                <a:gd name="f10" fmla="val 2178587"/>
                <a:gd name="f11" fmla="val 2298656"/>
                <a:gd name="f12" fmla="val 1086991"/>
                <a:gd name="f13" fmla="val 1207060"/>
                <a:gd name="f14" fmla="+- 0 0 -90"/>
                <a:gd name="f15" fmla="*/ f3 1 2395991"/>
                <a:gd name="f16" fmla="*/ f4 1 1304395"/>
                <a:gd name="f17" fmla="+- f7 0 f5"/>
                <a:gd name="f18" fmla="+- f6 0 f5"/>
                <a:gd name="f19" fmla="*/ f14 f0 1"/>
                <a:gd name="f20" fmla="*/ f18 1 2395991"/>
                <a:gd name="f21" fmla="*/ f17 1 1304395"/>
                <a:gd name="f22" fmla="*/ 0 f18 1"/>
                <a:gd name="f23" fmla="*/ 217404 f17 1"/>
                <a:gd name="f24" fmla="*/ 217404 f18 1"/>
                <a:gd name="f25" fmla="*/ 0 f17 1"/>
                <a:gd name="f26" fmla="*/ 2178587 f18 1"/>
                <a:gd name="f27" fmla="*/ 2395991 f18 1"/>
                <a:gd name="f28" fmla="*/ 1086991 f17 1"/>
                <a:gd name="f29" fmla="*/ 1304395 f17 1"/>
                <a:gd name="f30" fmla="*/ f19 1 f2"/>
                <a:gd name="f31" fmla="*/ f22 1 2395991"/>
                <a:gd name="f32" fmla="*/ f23 1 1304395"/>
                <a:gd name="f33" fmla="*/ f24 1 2395991"/>
                <a:gd name="f34" fmla="*/ f25 1 1304395"/>
                <a:gd name="f35" fmla="*/ f26 1 2395991"/>
                <a:gd name="f36" fmla="*/ f27 1 2395991"/>
                <a:gd name="f37" fmla="*/ f28 1 1304395"/>
                <a:gd name="f38" fmla="*/ f29 1 130439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395991" h="130439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3D7B68"/>
            </a:solidFill>
            <a:ln w="10799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11325" tIns="187497" rIns="311325" bIns="187497" anchor="ctr" anchorCtr="1" compatLnSpc="1">
              <a:noAutofit/>
            </a:bodyPr>
            <a:lstStyle/>
            <a:p>
              <a:pPr marL="0" marR="0" lvl="0" indent="0" algn="ctr" defTabSz="28892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65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RO 3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E088659-44C6-44C7-A6ED-EF78BA371CFB}"/>
                </a:ext>
              </a:extLst>
            </p:cNvPr>
            <p:cNvSpPr/>
            <p:nvPr/>
          </p:nvSpPr>
          <p:spPr>
            <a:xfrm>
              <a:off x="6213494" y="4957090"/>
              <a:ext cx="5201921" cy="104351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43516"/>
                <a:gd name="f7" fmla="val 5201920"/>
                <a:gd name="f8" fmla="val 867007"/>
                <a:gd name="f9" fmla="val 4334913"/>
                <a:gd name="f10" fmla="val 4813746"/>
                <a:gd name="f11" fmla="val 1027896"/>
                <a:gd name="f12" fmla="val 5201918"/>
                <a:gd name="f13" fmla="val 1008627"/>
                <a:gd name="f14" fmla="val 2"/>
                <a:gd name="f15" fmla="val 388174"/>
                <a:gd name="f16" fmla="+- 0 0 -90"/>
                <a:gd name="f17" fmla="*/ f3 1 1043516"/>
                <a:gd name="f18" fmla="*/ f4 1 5201920"/>
                <a:gd name="f19" fmla="+- f7 0 f5"/>
                <a:gd name="f20" fmla="+- f6 0 f5"/>
                <a:gd name="f21" fmla="*/ f16 f0 1"/>
                <a:gd name="f22" fmla="*/ f20 1 1043516"/>
                <a:gd name="f23" fmla="*/ f19 1 5201920"/>
                <a:gd name="f24" fmla="*/ 173923 f20 1"/>
                <a:gd name="f25" fmla="*/ 0 f19 1"/>
                <a:gd name="f26" fmla="*/ 869593 f20 1"/>
                <a:gd name="f27" fmla="*/ 1043516 f20 1"/>
                <a:gd name="f28" fmla="*/ 173923 f19 1"/>
                <a:gd name="f29" fmla="*/ 5201920 f19 1"/>
                <a:gd name="f30" fmla="*/ 0 f20 1"/>
                <a:gd name="f31" fmla="*/ f21 1 f2"/>
                <a:gd name="f32" fmla="*/ f24 1 1043516"/>
                <a:gd name="f33" fmla="*/ f25 1 5201920"/>
                <a:gd name="f34" fmla="*/ f26 1 1043516"/>
                <a:gd name="f35" fmla="*/ f27 1 1043516"/>
                <a:gd name="f36" fmla="*/ f28 1 5201920"/>
                <a:gd name="f37" fmla="*/ f29 1 5201920"/>
                <a:gd name="f38" fmla="*/ f30 1 1043516"/>
                <a:gd name="f39" fmla="*/ f5 1 f22"/>
                <a:gd name="f40" fmla="*/ f6 1 f22"/>
                <a:gd name="f41" fmla="*/ f5 1 f23"/>
                <a:gd name="f42" fmla="*/ f7 1 f23"/>
                <a:gd name="f43" fmla="+- f31 0 f1"/>
                <a:gd name="f44" fmla="*/ f32 1 f22"/>
                <a:gd name="f45" fmla="*/ f33 1 f23"/>
                <a:gd name="f46" fmla="*/ f34 1 f22"/>
                <a:gd name="f47" fmla="*/ f35 1 f22"/>
                <a:gd name="f48" fmla="*/ f36 1 f23"/>
                <a:gd name="f49" fmla="*/ f37 1 f23"/>
                <a:gd name="f50" fmla="*/ f38 1 f22"/>
                <a:gd name="f51" fmla="*/ f39 f17 1"/>
                <a:gd name="f52" fmla="*/ f40 f17 1"/>
                <a:gd name="f53" fmla="*/ f42 f18 1"/>
                <a:gd name="f54" fmla="*/ f41 f18 1"/>
                <a:gd name="f55" fmla="*/ f44 f17 1"/>
                <a:gd name="f56" fmla="*/ f45 f18 1"/>
                <a:gd name="f57" fmla="*/ f46 f17 1"/>
                <a:gd name="f58" fmla="*/ f47 f17 1"/>
                <a:gd name="f59" fmla="*/ f48 f18 1"/>
                <a:gd name="f60" fmla="*/ f49 f18 1"/>
                <a:gd name="f61" fmla="*/ f50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5" y="f56"/>
                </a:cxn>
                <a:cxn ang="f43">
                  <a:pos x="f57" y="f56"/>
                </a:cxn>
                <a:cxn ang="f43">
                  <a:pos x="f58" y="f59"/>
                </a:cxn>
                <a:cxn ang="f43">
                  <a:pos x="f58" y="f60"/>
                </a:cxn>
                <a:cxn ang="f43">
                  <a:pos x="f58" y="f60"/>
                </a:cxn>
                <a:cxn ang="f43">
                  <a:pos x="f61" y="f60"/>
                </a:cxn>
                <a:cxn ang="f43">
                  <a:pos x="f61" y="f60"/>
                </a:cxn>
                <a:cxn ang="f43">
                  <a:pos x="f61" y="f59"/>
                </a:cxn>
                <a:cxn ang="f43">
                  <a:pos x="f55" y="f56"/>
                </a:cxn>
              </a:cxnLst>
              <a:rect l="f51" t="f54" r="f52" b="f53"/>
              <a:pathLst>
                <a:path w="1043516" h="5201920">
                  <a:moveTo>
                    <a:pt x="f6" y="f8"/>
                  </a:moveTo>
                  <a:lnTo>
                    <a:pt x="f6" y="f9"/>
                  </a:lnTo>
                  <a:cubicBezTo>
                    <a:pt x="f6" y="f10"/>
                    <a:pt x="f11" y="f12"/>
                    <a:pt x="f13" y="f12"/>
                  </a:cubicBezTo>
                  <a:lnTo>
                    <a:pt x="f5" y="f12"/>
                  </a:lnTo>
                  <a:lnTo>
                    <a:pt x="f5" y="f12"/>
                  </a:lnTo>
                  <a:lnTo>
                    <a:pt x="f5" y="f14"/>
                  </a:lnTo>
                  <a:lnTo>
                    <a:pt x="f5" y="f14"/>
                  </a:lnTo>
                  <a:lnTo>
                    <a:pt x="f13" y="f14"/>
                  </a:lnTo>
                  <a:cubicBezTo>
                    <a:pt x="f11" y="f14"/>
                    <a:pt x="f6" y="f15"/>
                    <a:pt x="f6" y="f8"/>
                  </a:cubicBezTo>
                  <a:close/>
                </a:path>
              </a:pathLst>
            </a:custGeom>
            <a:solidFill>
              <a:srgbClr val="E8EDCE">
                <a:alpha val="90000"/>
              </a:srgbClr>
            </a:solidFill>
            <a:ln w="10799" cap="flat">
              <a:solidFill>
                <a:srgbClr val="E8EDCE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76196" tIns="89044" rIns="127138" bIns="89044" anchor="ctr" anchorCtr="0" compatLnSpc="1">
              <a:noAutofit/>
            </a:bodyPr>
            <a:lstStyle/>
            <a:p>
              <a:pPr marL="228600" marR="0" lvl="1" indent="-22860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404040"/>
                  </a:solidFill>
                  <a:uFillTx/>
                  <a:latin typeface="Corbel"/>
                </a:rPr>
                <a:t>To assess the social representation of farmers with regards to Brexit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99B8287-CF03-4EA4-9998-ADEABDF1D58F}"/>
                </a:ext>
              </a:extLst>
            </p:cNvPr>
            <p:cNvSpPr/>
            <p:nvPr/>
          </p:nvSpPr>
          <p:spPr>
            <a:xfrm>
              <a:off x="3821039" y="4826651"/>
              <a:ext cx="2392454" cy="13043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92450"/>
                <a:gd name="f7" fmla="val 1304395"/>
                <a:gd name="f8" fmla="val 217404"/>
                <a:gd name="f9" fmla="val 97335"/>
                <a:gd name="f10" fmla="val 2175046"/>
                <a:gd name="f11" fmla="val 2295115"/>
                <a:gd name="f12" fmla="val 1086991"/>
                <a:gd name="f13" fmla="val 1207060"/>
                <a:gd name="f14" fmla="+- 0 0 -90"/>
                <a:gd name="f15" fmla="*/ f3 1 2392450"/>
                <a:gd name="f16" fmla="*/ f4 1 1304395"/>
                <a:gd name="f17" fmla="+- f7 0 f5"/>
                <a:gd name="f18" fmla="+- f6 0 f5"/>
                <a:gd name="f19" fmla="*/ f14 f0 1"/>
                <a:gd name="f20" fmla="*/ f18 1 2392450"/>
                <a:gd name="f21" fmla="*/ f17 1 1304395"/>
                <a:gd name="f22" fmla="*/ 0 f18 1"/>
                <a:gd name="f23" fmla="*/ 217404 f17 1"/>
                <a:gd name="f24" fmla="*/ 217404 f18 1"/>
                <a:gd name="f25" fmla="*/ 0 f17 1"/>
                <a:gd name="f26" fmla="*/ 2175046 f18 1"/>
                <a:gd name="f27" fmla="*/ 2392450 f18 1"/>
                <a:gd name="f28" fmla="*/ 1086991 f17 1"/>
                <a:gd name="f29" fmla="*/ 1304395 f17 1"/>
                <a:gd name="f30" fmla="*/ f19 1 f2"/>
                <a:gd name="f31" fmla="*/ f22 1 2392450"/>
                <a:gd name="f32" fmla="*/ f23 1 1304395"/>
                <a:gd name="f33" fmla="*/ f24 1 2392450"/>
                <a:gd name="f34" fmla="*/ f25 1 1304395"/>
                <a:gd name="f35" fmla="*/ f26 1 2392450"/>
                <a:gd name="f36" fmla="*/ f27 1 2392450"/>
                <a:gd name="f37" fmla="*/ f28 1 1304395"/>
                <a:gd name="f38" fmla="*/ f29 1 1304395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2392450" h="1304395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58A67D"/>
            </a:solidFill>
            <a:ln w="10799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11325" tIns="187497" rIns="311325" bIns="187497" anchor="ctr" anchorCtr="1" compatLnSpc="1">
              <a:noAutofit/>
            </a:bodyPr>
            <a:lstStyle/>
            <a:p>
              <a:pPr marL="0" marR="0" lvl="0" indent="0" algn="ctr" defTabSz="28892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65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RO 4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62557-F238-4ABE-AB81-6E3CAE8CEA3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300" b="1" dirty="0"/>
              <a:t>Methodological Review </a:t>
            </a:r>
            <a:br>
              <a:rPr lang="en-GB" sz="3300" b="1" dirty="0"/>
            </a:br>
            <a:br>
              <a:rPr lang="en-GB" sz="3300" b="1" dirty="0"/>
            </a:br>
            <a:r>
              <a:rPr lang="en-GB" sz="3300" dirty="0"/>
              <a:t>Methods used</a:t>
            </a:r>
            <a:endParaRPr lang="en-GB" sz="3300" b="1" dirty="0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1EFFB190-AB0A-444F-9582-EE5678E6015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2573617"/>
              </p:ext>
            </p:extLst>
          </p:nvPr>
        </p:nvGraphicFramePr>
        <p:xfrm>
          <a:off x="3438769" y="80104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8013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03D62-A3CC-4273-A8C1-6BA3B029382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8811F-2E0E-40A5-B92A-827A651EAC0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9265" y="0"/>
            <a:ext cx="7736582" cy="7273000"/>
          </a:xfrm>
        </p:spPr>
        <p:txBody>
          <a:bodyPr/>
          <a:lstStyle/>
          <a:p>
            <a:pPr marL="0" lvl="0" indent="0">
              <a:buNone/>
            </a:pPr>
            <a:r>
              <a:rPr lang="en-GB" sz="2300">
                <a:solidFill>
                  <a:srgbClr val="3F762B"/>
                </a:solidFill>
              </a:rPr>
              <a:t>1. </a:t>
            </a:r>
            <a:r>
              <a:rPr lang="en-GB" sz="2300"/>
              <a:t>	Agriculture in the UK &gt; Agriculture Bill 2019-2021</a:t>
            </a:r>
          </a:p>
          <a:p>
            <a:pPr lvl="2"/>
            <a:r>
              <a:rPr lang="en-GB" sz="2200"/>
              <a:t>Criticisms: </a:t>
            </a:r>
          </a:p>
          <a:p>
            <a:pPr lvl="3"/>
            <a:r>
              <a:rPr lang="en-GB" sz="2100"/>
              <a:t>Devolution concerns (Cavoski, 2019; Pullman, 2020)</a:t>
            </a:r>
          </a:p>
          <a:p>
            <a:pPr lvl="3"/>
            <a:r>
              <a:rPr lang="en-GB" sz="2100"/>
              <a:t>Measurability (Pullman, 2020)</a:t>
            </a:r>
          </a:p>
          <a:p>
            <a:pPr lvl="3"/>
            <a:r>
              <a:rPr lang="en-GB" sz="2100"/>
              <a:t>Whole farm initiatives (Harvey, 2020)</a:t>
            </a:r>
          </a:p>
          <a:p>
            <a:pPr lvl="2"/>
            <a:r>
              <a:rPr lang="en-GB" sz="2200"/>
              <a:t>Appraisals:</a:t>
            </a:r>
          </a:p>
          <a:p>
            <a:pPr lvl="3"/>
            <a:r>
              <a:rPr lang="en-GB" sz="2100"/>
              <a:t>Food security (Soutar, 2020)</a:t>
            </a:r>
          </a:p>
          <a:p>
            <a:pPr lvl="3"/>
            <a:r>
              <a:rPr lang="en-GB" sz="2100"/>
              <a:t>Animal welfare (NOAH, 2020)</a:t>
            </a:r>
            <a:br>
              <a:rPr lang="en-GB" sz="2300"/>
            </a:br>
            <a:endParaRPr lang="en-GB" sz="2300"/>
          </a:p>
          <a:p>
            <a:pPr marL="0" lvl="0" indent="0">
              <a:buNone/>
            </a:pPr>
            <a:r>
              <a:rPr lang="en-GB" sz="2300">
                <a:solidFill>
                  <a:srgbClr val="3F762B"/>
                </a:solidFill>
              </a:rPr>
              <a:t>2. </a:t>
            </a:r>
            <a:r>
              <a:rPr lang="en-GB" sz="2300"/>
              <a:t>	Bottom-up vs. top-down </a:t>
            </a:r>
          </a:p>
          <a:p>
            <a:pPr lvl="2"/>
            <a:r>
              <a:rPr lang="en-GB" sz="2200"/>
              <a:t>Policy implementation can be benefited from the study of psychology (Schultes et al., 2019) </a:t>
            </a:r>
          </a:p>
          <a:p>
            <a:pPr lvl="2"/>
            <a:r>
              <a:rPr lang="en-GB" sz="2200"/>
              <a:t>Farmers constitute bottom-up levels </a:t>
            </a:r>
          </a:p>
          <a:p>
            <a:pPr lvl="2"/>
            <a:endParaRPr lang="en-GB"/>
          </a:p>
          <a:p>
            <a:pPr lvl="2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83917-AAB7-434E-A254-A3C3A1D07D3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5DADD-96CF-4099-9BE8-AF63D6D737A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69265" y="864103"/>
            <a:ext cx="7315200" cy="5120640"/>
          </a:xfrm>
        </p:spPr>
        <p:txBody>
          <a:bodyPr>
            <a:normAutofit/>
          </a:bodyPr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2300" dirty="0">
                <a:solidFill>
                  <a:srgbClr val="3F762B"/>
                </a:solidFill>
              </a:rPr>
              <a:t>3. </a:t>
            </a:r>
            <a:r>
              <a:rPr lang="en-GB" sz="2300" dirty="0"/>
              <a:t>	Environmental psychology </a:t>
            </a:r>
          </a:p>
          <a:p>
            <a:pPr lvl="2">
              <a:lnSpc>
                <a:spcPct val="80000"/>
              </a:lnSpc>
            </a:pPr>
            <a:r>
              <a:rPr lang="en-GB" sz="2100" dirty="0"/>
              <a:t>Social representations is one of many areas of environmental psychology, along with:</a:t>
            </a:r>
          </a:p>
          <a:p>
            <a:pPr lvl="3">
              <a:lnSpc>
                <a:spcPct val="80000"/>
              </a:lnSpc>
            </a:pPr>
            <a:r>
              <a:rPr lang="en-GB" sz="2000" dirty="0"/>
              <a:t>Policy acceptance (Gosling &amp; Williams, 2010)</a:t>
            </a:r>
          </a:p>
          <a:p>
            <a:pPr lvl="3">
              <a:lnSpc>
                <a:spcPct val="80000"/>
              </a:lnSpc>
            </a:pPr>
            <a:r>
              <a:rPr lang="en-GB" sz="2000" dirty="0"/>
              <a:t>Generation (Islam et al., 2013)</a:t>
            </a:r>
          </a:p>
          <a:p>
            <a:pPr lvl="3">
              <a:lnSpc>
                <a:spcPct val="80000"/>
              </a:lnSpc>
            </a:pPr>
            <a:r>
              <a:rPr lang="en-GB" sz="2000" dirty="0"/>
              <a:t>Social constructs: economic/education (Islam., 2013)</a:t>
            </a:r>
          </a:p>
          <a:p>
            <a:pPr lvl="3">
              <a:lnSpc>
                <a:spcPct val="80000"/>
              </a:lnSpc>
            </a:pPr>
            <a:r>
              <a:rPr lang="en-GB" sz="2000" dirty="0"/>
              <a:t>Scepticism (Hall et al., 2018)</a:t>
            </a:r>
            <a:br>
              <a:rPr lang="en-GB" sz="2300" dirty="0"/>
            </a:br>
            <a:endParaRPr lang="en-GB" sz="2300" dirty="0"/>
          </a:p>
          <a:p>
            <a:pPr marL="0" lvl="0" indent="0">
              <a:lnSpc>
                <a:spcPct val="80000"/>
              </a:lnSpc>
              <a:buNone/>
            </a:pPr>
            <a:r>
              <a:rPr lang="en-GB" sz="2300" dirty="0">
                <a:solidFill>
                  <a:srgbClr val="3F762B"/>
                </a:solidFill>
              </a:rPr>
              <a:t>4. </a:t>
            </a:r>
            <a:r>
              <a:rPr lang="en-GB" sz="2300" dirty="0"/>
              <a:t>	Social representation and the environment </a:t>
            </a:r>
          </a:p>
          <a:p>
            <a:pPr lvl="2">
              <a:lnSpc>
                <a:spcPct val="80000"/>
              </a:lnSpc>
            </a:pPr>
            <a:r>
              <a:rPr lang="en-GB" sz="2100" dirty="0"/>
              <a:t>Established by Moscovici in 1960s, but root theories back to 1800s (</a:t>
            </a:r>
            <a:r>
              <a:rPr lang="en-GB" sz="2100" dirty="0" err="1"/>
              <a:t>Rateau</a:t>
            </a:r>
            <a:r>
              <a:rPr lang="en-GB" sz="2100" dirty="0"/>
              <a:t> et al., 2012)</a:t>
            </a:r>
          </a:p>
          <a:p>
            <a:pPr lvl="2">
              <a:lnSpc>
                <a:spcPct val="80000"/>
              </a:lnSpc>
            </a:pPr>
            <a:r>
              <a:rPr lang="en-GB" sz="2100" dirty="0"/>
              <a:t>Structural elements by </a:t>
            </a:r>
            <a:r>
              <a:rPr lang="en-GB" sz="2100" dirty="0" err="1"/>
              <a:t>Abric</a:t>
            </a:r>
            <a:r>
              <a:rPr lang="en-GB" sz="2100" dirty="0"/>
              <a:t> 1970s (Lo Monaco et al., 2016)</a:t>
            </a:r>
          </a:p>
          <a:p>
            <a:pPr lvl="2">
              <a:lnSpc>
                <a:spcPct val="80000"/>
              </a:lnSpc>
            </a:pPr>
            <a:r>
              <a:rPr lang="en-GB" sz="2100" dirty="0"/>
              <a:t>Michel-</a:t>
            </a:r>
            <a:r>
              <a:rPr lang="en-GB" sz="2100" dirty="0" err="1"/>
              <a:t>Guillou</a:t>
            </a:r>
            <a:r>
              <a:rPr lang="en-GB" sz="2100" dirty="0"/>
              <a:t> principle author with regards to agriculture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A7D5E-17D1-4547-BA93-1F71E0B0518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Results and findings:</a:t>
            </a:r>
            <a:br>
              <a:rPr lang="en-GB" b="1"/>
            </a:br>
            <a:br>
              <a:rPr lang="en-GB" b="1"/>
            </a:br>
            <a:r>
              <a:rPr lang="en-GB"/>
              <a:t>Research Objectives</a:t>
            </a:r>
          </a:p>
        </p:txBody>
      </p:sp>
      <p:grpSp>
        <p:nvGrpSpPr>
          <p:cNvPr id="3" name="Diagram 11">
            <a:extLst>
              <a:ext uri="{FF2B5EF4-FFF2-40B4-BE49-F238E27FC236}">
                <a16:creationId xmlns:a16="http://schemas.microsoft.com/office/drawing/2014/main" id="{EF703275-2B9C-4FFF-93B8-E408EF44A45A}"/>
              </a:ext>
            </a:extLst>
          </p:cNvPr>
          <p:cNvGrpSpPr/>
          <p:nvPr/>
        </p:nvGrpSpPr>
        <p:grpSpPr>
          <a:xfrm>
            <a:off x="3565419" y="1192798"/>
            <a:ext cx="8127918" cy="4463250"/>
            <a:chOff x="3565419" y="1192798"/>
            <a:chExt cx="8127918" cy="446325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A7524E6A-D62B-4965-A2CE-3004048948B3}"/>
                </a:ext>
              </a:extLst>
            </p:cNvPr>
            <p:cNvSpPr/>
            <p:nvPr/>
          </p:nvSpPr>
          <p:spPr>
            <a:xfrm>
              <a:off x="3565419" y="1192798"/>
              <a:ext cx="3798097" cy="151923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798093"/>
                <a:gd name="f7" fmla="val 1519237"/>
                <a:gd name="f8" fmla="+- 0 0 -90"/>
                <a:gd name="f9" fmla="*/ f3 1 3798093"/>
                <a:gd name="f10" fmla="*/ f4 1 1519237"/>
                <a:gd name="f11" fmla="+- f7 0 f5"/>
                <a:gd name="f12" fmla="+- f6 0 f5"/>
                <a:gd name="f13" fmla="*/ f8 f0 1"/>
                <a:gd name="f14" fmla="*/ f12 1 3798093"/>
                <a:gd name="f15" fmla="*/ f11 1 1519237"/>
                <a:gd name="f16" fmla="*/ 0 f12 1"/>
                <a:gd name="f17" fmla="*/ 0 f11 1"/>
                <a:gd name="f18" fmla="*/ 3798093 f12 1"/>
                <a:gd name="f19" fmla="*/ 1519237 f11 1"/>
                <a:gd name="f20" fmla="*/ f13 1 f2"/>
                <a:gd name="f21" fmla="*/ f16 1 3798093"/>
                <a:gd name="f22" fmla="*/ f17 1 1519237"/>
                <a:gd name="f23" fmla="*/ f18 1 3798093"/>
                <a:gd name="f24" fmla="*/ f19 1 1519237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798093" h="15192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8AB833"/>
            </a:solidFill>
            <a:ln w="12701" cap="flat">
              <a:solidFill>
                <a:srgbClr val="8AB833"/>
              </a:solidFill>
              <a:prstDash val="solid"/>
              <a:miter/>
            </a:ln>
          </p:spPr>
          <p:txBody>
            <a:bodyPr vert="horz" wrap="square" lIns="462284" tIns="264161" rIns="462284" bIns="264161" anchor="ctr" anchorCtr="1" compatLnSpc="1">
              <a:noAutofit/>
            </a:bodyPr>
            <a:lstStyle/>
            <a:p>
              <a:pPr marL="0" marR="0" lvl="0" indent="0" algn="ctr" defTabSz="28892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65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RO 1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5A9F79-38C2-4F88-8E71-DFEBEFCA0CC7}"/>
                </a:ext>
              </a:extLst>
            </p:cNvPr>
            <p:cNvSpPr/>
            <p:nvPr/>
          </p:nvSpPr>
          <p:spPr>
            <a:xfrm>
              <a:off x="3565419" y="2712037"/>
              <a:ext cx="3798097" cy="29440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798093"/>
                <a:gd name="f7" fmla="val 2944012"/>
                <a:gd name="f8" fmla="+- 0 0 -90"/>
                <a:gd name="f9" fmla="*/ f3 1 3798093"/>
                <a:gd name="f10" fmla="*/ f4 1 2944012"/>
                <a:gd name="f11" fmla="+- f7 0 f5"/>
                <a:gd name="f12" fmla="+- f6 0 f5"/>
                <a:gd name="f13" fmla="*/ f8 f0 1"/>
                <a:gd name="f14" fmla="*/ f12 1 3798093"/>
                <a:gd name="f15" fmla="*/ f11 1 2944012"/>
                <a:gd name="f16" fmla="*/ 0 f12 1"/>
                <a:gd name="f17" fmla="*/ 0 f11 1"/>
                <a:gd name="f18" fmla="*/ 3798093 f12 1"/>
                <a:gd name="f19" fmla="*/ 2944012 f11 1"/>
                <a:gd name="f20" fmla="*/ f13 1 f2"/>
                <a:gd name="f21" fmla="*/ f16 1 3798093"/>
                <a:gd name="f22" fmla="*/ f17 1 2944012"/>
                <a:gd name="f23" fmla="*/ f18 1 3798093"/>
                <a:gd name="f24" fmla="*/ f19 1 294401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798093" h="294401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AE6CD">
                <a:alpha val="90000"/>
              </a:srgbClr>
            </a:solidFill>
            <a:ln w="12701" cap="flat">
              <a:solidFill>
                <a:srgbClr val="DAE6CD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22685" tIns="122685" rIns="163577" bIns="184023" anchor="t" anchorCtr="0" compatLnSpc="1">
              <a:noAutofit/>
            </a:bodyPr>
            <a:lstStyle/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</a:rPr>
                <a:t>SR reflected in challenges:</a:t>
              </a:r>
            </a:p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300" b="0" i="0" u="none" strike="noStrike" kern="1200" cap="none" spc="0" baseline="0" dirty="0">
                <a:solidFill>
                  <a:srgbClr val="595959"/>
                </a:solidFill>
                <a:uFillTx/>
                <a:latin typeface="Corbel" panose="020B0503020204020204" pitchFamily="34" charset="0"/>
              </a:endParaRPr>
            </a:p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1" i="0" u="none" strike="noStrike" kern="1200" cap="none" spc="0" baseline="0" dirty="0">
                  <a:solidFill>
                    <a:schemeClr val="accent2">
                      <a:lumMod val="75000"/>
                    </a:schemeClr>
                  </a:solidFill>
                  <a:uFillTx/>
                  <a:latin typeface="Corbel" panose="020B0503020204020204" pitchFamily="34" charset="0"/>
                </a:rPr>
                <a:t>Markets</a:t>
              </a:r>
            </a:p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1" i="0" u="none" strike="noStrike" kern="1200" cap="none" spc="0" baseline="0" dirty="0">
                  <a:solidFill>
                    <a:schemeClr val="accent2">
                      <a:lumMod val="75000"/>
                    </a:schemeClr>
                  </a:solidFill>
                  <a:uFillTx/>
                  <a:latin typeface="Corbel" panose="020B0503020204020204" pitchFamily="34" charset="0"/>
                </a:rPr>
                <a:t>Regulations/compliance</a:t>
              </a:r>
            </a:p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1" i="0" u="none" strike="noStrike" kern="1200" cap="none" spc="0" baseline="0" dirty="0">
                  <a:solidFill>
                    <a:schemeClr val="accent2">
                      <a:lumMod val="75000"/>
                    </a:schemeClr>
                  </a:solidFill>
                  <a:uFillTx/>
                  <a:latin typeface="Corbel" panose="020B0503020204020204" pitchFamily="34" charset="0"/>
                </a:rPr>
                <a:t>Consumer behaviour</a:t>
              </a:r>
            </a:p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</a:rPr>
                <a:t>Negative public perception</a:t>
              </a:r>
            </a:p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</a:rPr>
                <a:t>Weather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00114A6-F4EF-40A5-B00A-CD2CB2DCDEFE}"/>
                </a:ext>
              </a:extLst>
            </p:cNvPr>
            <p:cNvSpPr/>
            <p:nvPr/>
          </p:nvSpPr>
          <p:spPr>
            <a:xfrm>
              <a:off x="7895240" y="1192798"/>
              <a:ext cx="3798097" cy="151923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798093"/>
                <a:gd name="f7" fmla="val 1519237"/>
                <a:gd name="f8" fmla="+- 0 0 -90"/>
                <a:gd name="f9" fmla="*/ f3 1 3798093"/>
                <a:gd name="f10" fmla="*/ f4 1 1519237"/>
                <a:gd name="f11" fmla="+- f7 0 f5"/>
                <a:gd name="f12" fmla="+- f6 0 f5"/>
                <a:gd name="f13" fmla="*/ f8 f0 1"/>
                <a:gd name="f14" fmla="*/ f12 1 3798093"/>
                <a:gd name="f15" fmla="*/ f11 1 1519237"/>
                <a:gd name="f16" fmla="*/ 0 f12 1"/>
                <a:gd name="f17" fmla="*/ 0 f11 1"/>
                <a:gd name="f18" fmla="*/ 3798093 f12 1"/>
                <a:gd name="f19" fmla="*/ 1519237 f11 1"/>
                <a:gd name="f20" fmla="*/ f13 1 f2"/>
                <a:gd name="f21" fmla="*/ f16 1 3798093"/>
                <a:gd name="f22" fmla="*/ f17 1 1519237"/>
                <a:gd name="f23" fmla="*/ f18 1 3798093"/>
                <a:gd name="f24" fmla="*/ f19 1 1519237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798093" h="15192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0CF3A"/>
            </a:solidFill>
            <a:ln w="12701" cap="flat">
              <a:solidFill>
                <a:srgbClr val="C0CF3A"/>
              </a:solidFill>
              <a:prstDash val="solid"/>
              <a:miter/>
            </a:ln>
          </p:spPr>
          <p:txBody>
            <a:bodyPr vert="horz" wrap="square" lIns="462284" tIns="264161" rIns="462284" bIns="264161" anchor="ctr" anchorCtr="1" compatLnSpc="1">
              <a:noAutofit/>
            </a:bodyPr>
            <a:lstStyle/>
            <a:p>
              <a:pPr marL="0" marR="0" lvl="0" indent="0" algn="ctr" defTabSz="28892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65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RO 2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8FDBC2A-5D05-49D0-AA2E-7A58C1B39D43}"/>
                </a:ext>
              </a:extLst>
            </p:cNvPr>
            <p:cNvSpPr/>
            <p:nvPr/>
          </p:nvSpPr>
          <p:spPr>
            <a:xfrm>
              <a:off x="7895240" y="2712037"/>
              <a:ext cx="3798097" cy="29440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798093"/>
                <a:gd name="f7" fmla="val 2944012"/>
                <a:gd name="f8" fmla="+- 0 0 -90"/>
                <a:gd name="f9" fmla="*/ f3 1 3798093"/>
                <a:gd name="f10" fmla="*/ f4 1 2944012"/>
                <a:gd name="f11" fmla="+- f7 0 f5"/>
                <a:gd name="f12" fmla="+- f6 0 f5"/>
                <a:gd name="f13" fmla="*/ f8 f0 1"/>
                <a:gd name="f14" fmla="*/ f12 1 3798093"/>
                <a:gd name="f15" fmla="*/ f11 1 2944012"/>
                <a:gd name="f16" fmla="*/ 0 f12 1"/>
                <a:gd name="f17" fmla="*/ 0 f11 1"/>
                <a:gd name="f18" fmla="*/ 3798093 f12 1"/>
                <a:gd name="f19" fmla="*/ 2944012 f11 1"/>
                <a:gd name="f20" fmla="*/ f13 1 f2"/>
                <a:gd name="f21" fmla="*/ f16 1 3798093"/>
                <a:gd name="f22" fmla="*/ f17 1 2944012"/>
                <a:gd name="f23" fmla="*/ f18 1 3798093"/>
                <a:gd name="f24" fmla="*/ f19 1 2944012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798093" h="294401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E8EDCE">
                <a:alpha val="90000"/>
              </a:srgbClr>
            </a:solidFill>
            <a:ln w="12701" cap="flat">
              <a:solidFill>
                <a:srgbClr val="E8EDCE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22685" tIns="122685" rIns="163577" bIns="184023" anchor="t" anchorCtr="0" compatLnSpc="1">
              <a:noAutofit/>
            </a:bodyPr>
            <a:lstStyle/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</a:rPr>
                <a:t>SR reflected in solutions</a:t>
              </a:r>
              <a:br>
                <a:rPr lang="en-GB" sz="23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</a:rPr>
              </a:br>
              <a:endParaRPr lang="en-GB" sz="2300" b="0" i="0" u="none" strike="noStrike" kern="1200" cap="none" spc="0" baseline="0" dirty="0">
                <a:solidFill>
                  <a:srgbClr val="595959"/>
                </a:solidFill>
                <a:uFillTx/>
                <a:latin typeface="Corbel" panose="020B0503020204020204" pitchFamily="34" charset="0"/>
              </a:endParaRPr>
            </a:p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1" i="0" u="none" strike="noStrike" kern="1200" cap="none" spc="0" baseline="0" dirty="0">
                  <a:solidFill>
                    <a:schemeClr val="accent2">
                      <a:lumMod val="75000"/>
                    </a:schemeClr>
                  </a:solidFill>
                  <a:uFillTx/>
                  <a:latin typeface="Corbel" panose="020B0503020204020204" pitchFamily="34" charset="0"/>
                </a:rPr>
                <a:t>Support </a:t>
              </a:r>
            </a:p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1" i="0" u="none" strike="noStrike" kern="1200" cap="none" spc="0" baseline="0" dirty="0">
                  <a:solidFill>
                    <a:schemeClr val="accent2">
                      <a:lumMod val="75000"/>
                    </a:schemeClr>
                  </a:solidFill>
                  <a:uFillTx/>
                  <a:latin typeface="Corbel" panose="020B0503020204020204" pitchFamily="34" charset="0"/>
                </a:rPr>
                <a:t>Markets</a:t>
              </a:r>
            </a:p>
            <a:p>
              <a:pPr marL="228600" marR="0" lvl="1" indent="-228600" algn="l" defTabSz="10223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3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</a:rPr>
                <a:t>Consumer education </a:t>
              </a: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EE3A2-9007-4358-9281-41A4BA8CFAF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Results and findings:</a:t>
            </a:r>
            <a:br>
              <a:rPr lang="en-GB"/>
            </a:br>
            <a:br>
              <a:rPr lang="en-GB"/>
            </a:br>
            <a:r>
              <a:rPr lang="en-GB"/>
              <a:t>Research Objectives </a:t>
            </a:r>
          </a:p>
        </p:txBody>
      </p:sp>
      <p:grpSp>
        <p:nvGrpSpPr>
          <p:cNvPr id="3" name="Content Placeholder 7">
            <a:extLst>
              <a:ext uri="{FF2B5EF4-FFF2-40B4-BE49-F238E27FC236}">
                <a16:creationId xmlns:a16="http://schemas.microsoft.com/office/drawing/2014/main" id="{57ABB756-3B63-4E11-843F-C29A8801B60F}"/>
              </a:ext>
            </a:extLst>
          </p:cNvPr>
          <p:cNvGrpSpPr/>
          <p:nvPr/>
        </p:nvGrpSpPr>
        <p:grpSpPr>
          <a:xfrm>
            <a:off x="3545101" y="922236"/>
            <a:ext cx="8159172" cy="5004364"/>
            <a:chOff x="3545101" y="922236"/>
            <a:chExt cx="8159172" cy="5004364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3B2F6A3D-7CF8-4B03-A763-289BC142AF09}"/>
                </a:ext>
              </a:extLst>
            </p:cNvPr>
            <p:cNvSpPr/>
            <p:nvPr/>
          </p:nvSpPr>
          <p:spPr>
            <a:xfrm>
              <a:off x="3545101" y="922236"/>
              <a:ext cx="3812700" cy="15250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2701"/>
                <a:gd name="f7" fmla="val 1525080"/>
                <a:gd name="f8" fmla="+- 0 0 -90"/>
                <a:gd name="f9" fmla="*/ f3 1 3812701"/>
                <a:gd name="f10" fmla="*/ f4 1 1525080"/>
                <a:gd name="f11" fmla="+- f7 0 f5"/>
                <a:gd name="f12" fmla="+- f6 0 f5"/>
                <a:gd name="f13" fmla="*/ f8 f0 1"/>
                <a:gd name="f14" fmla="*/ f12 1 3812701"/>
                <a:gd name="f15" fmla="*/ f11 1 1525080"/>
                <a:gd name="f16" fmla="*/ 0 f12 1"/>
                <a:gd name="f17" fmla="*/ 0 f11 1"/>
                <a:gd name="f18" fmla="*/ 3812701 f12 1"/>
                <a:gd name="f19" fmla="*/ 1525080 f11 1"/>
                <a:gd name="f20" fmla="*/ f13 1 f2"/>
                <a:gd name="f21" fmla="*/ f16 1 3812701"/>
                <a:gd name="f22" fmla="*/ f17 1 1525080"/>
                <a:gd name="f23" fmla="*/ f18 1 3812701"/>
                <a:gd name="f24" fmla="*/ f19 1 152508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812701" h="15250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02876A"/>
            </a:solidFill>
            <a:ln w="12701" cap="flat">
              <a:solidFill>
                <a:srgbClr val="02876A"/>
              </a:solidFill>
              <a:prstDash val="solid"/>
              <a:miter/>
            </a:ln>
          </p:spPr>
          <p:txBody>
            <a:bodyPr vert="horz" wrap="square" lIns="462284" tIns="264161" rIns="462284" bIns="264161" anchor="ctr" anchorCtr="1" compatLnSpc="1">
              <a:noAutofit/>
            </a:bodyPr>
            <a:lstStyle/>
            <a:p>
              <a:pPr marL="0" marR="0" lvl="0" indent="0" algn="ctr" defTabSz="28892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65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RO 3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8D4A11B-2FFA-4E90-84F0-2B21F30C228A}"/>
                </a:ext>
              </a:extLst>
            </p:cNvPr>
            <p:cNvSpPr/>
            <p:nvPr/>
          </p:nvSpPr>
          <p:spPr>
            <a:xfrm>
              <a:off x="3545101" y="2447318"/>
              <a:ext cx="3812700" cy="34792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2701"/>
                <a:gd name="f7" fmla="val 3479287"/>
                <a:gd name="f8" fmla="+- 0 0 -90"/>
                <a:gd name="f9" fmla="*/ f3 1 3812701"/>
                <a:gd name="f10" fmla="*/ f4 1 3479287"/>
                <a:gd name="f11" fmla="+- f7 0 f5"/>
                <a:gd name="f12" fmla="+- f6 0 f5"/>
                <a:gd name="f13" fmla="*/ f8 f0 1"/>
                <a:gd name="f14" fmla="*/ f12 1 3812701"/>
                <a:gd name="f15" fmla="*/ f11 1 3479287"/>
                <a:gd name="f16" fmla="*/ 0 f12 1"/>
                <a:gd name="f17" fmla="*/ 0 f11 1"/>
                <a:gd name="f18" fmla="*/ 3812701 f12 1"/>
                <a:gd name="f19" fmla="*/ 3479287 f11 1"/>
                <a:gd name="f20" fmla="*/ f13 1 f2"/>
                <a:gd name="f21" fmla="*/ f16 1 3812701"/>
                <a:gd name="f22" fmla="*/ f17 1 3479287"/>
                <a:gd name="f23" fmla="*/ f18 1 3812701"/>
                <a:gd name="f24" fmla="*/ f19 1 3479287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812701" h="347928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BDDD6">
                <a:alpha val="90000"/>
              </a:srgbClr>
            </a:solidFill>
            <a:ln w="12701" cap="flat">
              <a:solidFill>
                <a:srgbClr val="CBDDD6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01342" tIns="101342" rIns="135130" bIns="152019" anchor="t" anchorCtr="0" compatLnSpc="1">
              <a:noAutofit/>
            </a:bodyPr>
            <a:lstStyle/>
            <a:p>
              <a:pPr marL="171450" marR="0" lvl="1" indent="-17145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  <a:cs typeface="Calibri" pitchFamily="34"/>
                </a:rPr>
                <a:t>SR evident with regards to environment</a:t>
              </a:r>
            </a:p>
            <a:p>
              <a:pPr marL="171450" marR="0" lvl="1" indent="-17145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900" b="0" i="0" u="none" strike="noStrike" kern="1200" cap="none" spc="0" baseline="0" dirty="0">
                <a:solidFill>
                  <a:srgbClr val="595959"/>
                </a:solidFill>
                <a:uFillTx/>
                <a:latin typeface="Corbel" panose="020B0503020204020204" pitchFamily="34" charset="0"/>
                <a:cs typeface="Calibri" pitchFamily="34"/>
              </a:endParaRPr>
            </a:p>
            <a:p>
              <a:pPr marL="171450" marR="0" lvl="1" indent="-17145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</a:rPr>
                <a:t>100% of respondents said that the natural environment was “important to protect” </a:t>
              </a:r>
              <a:endParaRPr lang="en-GB" sz="1900" b="0" i="0" u="none" strike="noStrike" kern="1200" cap="none" spc="0" baseline="0" dirty="0">
                <a:solidFill>
                  <a:srgbClr val="595959"/>
                </a:solidFill>
                <a:uFillTx/>
                <a:latin typeface="Corbel" panose="020B0503020204020204" pitchFamily="34" charset="0"/>
                <a:cs typeface="Calibri" pitchFamily="34"/>
              </a:endParaRPr>
            </a:p>
            <a:p>
              <a:pPr marL="171450" marR="0" lvl="1" indent="-17145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</a:rPr>
                <a:t>85% said that agriculture can help to improve the state of the natural environment </a:t>
              </a:r>
              <a:endParaRPr lang="en-GB" sz="1900" b="0" i="0" u="none" strike="noStrike" kern="1200" cap="none" spc="0" baseline="0" dirty="0">
                <a:solidFill>
                  <a:srgbClr val="595959"/>
                </a:solidFill>
                <a:uFillTx/>
                <a:latin typeface="Corbel" panose="020B0503020204020204" pitchFamily="34" charset="0"/>
                <a:cs typeface="Calibri" pitchFamily="34"/>
              </a:endParaRPr>
            </a:p>
            <a:p>
              <a:pPr marL="171450" marR="0" lvl="1" indent="-17145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  <a:cs typeface="Calibri" pitchFamily="34"/>
                </a:rPr>
                <a:t>Livestock welfare most important</a:t>
              </a:r>
            </a:p>
            <a:p>
              <a:pPr marL="171450" marR="0" lvl="1" indent="-17145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  <a:cs typeface="Calibri" pitchFamily="34"/>
                </a:rPr>
                <a:t>Water use least important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88B3F44C-1D88-49C9-8C8B-BA43A4550BA0}"/>
                </a:ext>
              </a:extLst>
            </p:cNvPr>
            <p:cNvSpPr/>
            <p:nvPr/>
          </p:nvSpPr>
          <p:spPr>
            <a:xfrm>
              <a:off x="7891573" y="922236"/>
              <a:ext cx="3812700" cy="15250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2701"/>
                <a:gd name="f7" fmla="val 1525080"/>
                <a:gd name="f8" fmla="+- 0 0 -90"/>
                <a:gd name="f9" fmla="*/ f3 1 3812701"/>
                <a:gd name="f10" fmla="*/ f4 1 1525080"/>
                <a:gd name="f11" fmla="+- f7 0 f5"/>
                <a:gd name="f12" fmla="+- f6 0 f5"/>
                <a:gd name="f13" fmla="*/ f8 f0 1"/>
                <a:gd name="f14" fmla="*/ f12 1 3812701"/>
                <a:gd name="f15" fmla="*/ f11 1 1525080"/>
                <a:gd name="f16" fmla="*/ 0 f12 1"/>
                <a:gd name="f17" fmla="*/ 0 f11 1"/>
                <a:gd name="f18" fmla="*/ 3812701 f12 1"/>
                <a:gd name="f19" fmla="*/ 1525080 f11 1"/>
                <a:gd name="f20" fmla="*/ f13 1 f2"/>
                <a:gd name="f21" fmla="*/ f16 1 3812701"/>
                <a:gd name="f22" fmla="*/ f17 1 1525080"/>
                <a:gd name="f23" fmla="*/ f18 1 3812701"/>
                <a:gd name="f24" fmla="*/ f19 1 152508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812701" h="15250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95BEAF"/>
            </a:solidFill>
            <a:ln w="12701" cap="flat">
              <a:solidFill>
                <a:srgbClr val="95BEAF"/>
              </a:solidFill>
              <a:prstDash val="solid"/>
              <a:miter/>
            </a:ln>
          </p:spPr>
          <p:txBody>
            <a:bodyPr vert="horz" wrap="square" lIns="462284" tIns="264161" rIns="462284" bIns="264161" anchor="ctr" anchorCtr="1" compatLnSpc="1">
              <a:noAutofit/>
            </a:bodyPr>
            <a:lstStyle/>
            <a:p>
              <a:pPr marL="0" marR="0" lvl="0" indent="0" algn="ctr" defTabSz="28892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65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RO 4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7350191D-CBE4-4528-996B-309F4C1A87A8}"/>
                </a:ext>
              </a:extLst>
            </p:cNvPr>
            <p:cNvSpPr/>
            <p:nvPr/>
          </p:nvSpPr>
          <p:spPr>
            <a:xfrm>
              <a:off x="7891573" y="2447318"/>
              <a:ext cx="3812700" cy="347928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2701"/>
                <a:gd name="f7" fmla="val 3479287"/>
                <a:gd name="f8" fmla="+- 0 0 -90"/>
                <a:gd name="f9" fmla="*/ f3 1 3812701"/>
                <a:gd name="f10" fmla="*/ f4 1 3479287"/>
                <a:gd name="f11" fmla="+- f7 0 f5"/>
                <a:gd name="f12" fmla="+- f6 0 f5"/>
                <a:gd name="f13" fmla="*/ f8 f0 1"/>
                <a:gd name="f14" fmla="*/ f12 1 3812701"/>
                <a:gd name="f15" fmla="*/ f11 1 3479287"/>
                <a:gd name="f16" fmla="*/ 0 f12 1"/>
                <a:gd name="f17" fmla="*/ 0 f11 1"/>
                <a:gd name="f18" fmla="*/ 3812701 f12 1"/>
                <a:gd name="f19" fmla="*/ 3479287 f11 1"/>
                <a:gd name="f20" fmla="*/ f13 1 f2"/>
                <a:gd name="f21" fmla="*/ f16 1 3812701"/>
                <a:gd name="f22" fmla="*/ f17 1 3479287"/>
                <a:gd name="f23" fmla="*/ f18 1 3812701"/>
                <a:gd name="f24" fmla="*/ f19 1 3479287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812701" h="347928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BDDD6">
                <a:alpha val="90000"/>
              </a:srgbClr>
            </a:solidFill>
            <a:ln w="12701" cap="flat">
              <a:solidFill>
                <a:srgbClr val="CBDDD6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12014" tIns="112014" rIns="149348" bIns="168021" anchor="t" anchorCtr="0" compatLnSpc="1">
              <a:noAutofit/>
            </a:bodyPr>
            <a:lstStyle/>
            <a:p>
              <a:pPr marL="228600" marR="0" lvl="1" indent="-228600" algn="l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  <a:cs typeface="Calibri" pitchFamily="34"/>
                </a:rPr>
                <a:t>“Against Brexit” respondents showed SR</a:t>
              </a:r>
            </a:p>
            <a:p>
              <a:pPr marL="228600" marR="0" lvl="1" indent="-228600" algn="l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2100" b="0" i="0" u="none" strike="noStrike" kern="1200" cap="none" spc="0" baseline="0" dirty="0">
                <a:solidFill>
                  <a:srgbClr val="595959"/>
                </a:solidFill>
                <a:uFillTx/>
                <a:latin typeface="Corbel" panose="020B0503020204020204" pitchFamily="34" charset="0"/>
                <a:cs typeface="Calibri" pitchFamily="34"/>
              </a:endParaRPr>
            </a:p>
            <a:p>
              <a:pPr marL="228600" marR="0" lvl="1" indent="-228600" algn="l" defTabSz="93344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4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100" b="0" i="0" u="none" strike="noStrike" kern="1200" cap="none" spc="0" baseline="0" dirty="0">
                  <a:solidFill>
                    <a:srgbClr val="595959"/>
                  </a:solidFill>
                  <a:uFillTx/>
                  <a:latin typeface="Corbel" panose="020B0503020204020204" pitchFamily="34" charset="0"/>
                </a:rPr>
                <a:t>“Against Brexit” had on average more consistent and higher environmental values, and demonstrated less need for incentives to protect the environment and felt less pressure to do so</a:t>
              </a:r>
              <a:endParaRPr lang="en-GB" sz="2100" b="0" i="0" u="none" strike="noStrike" kern="1200" cap="none" spc="0" baseline="0" dirty="0">
                <a:solidFill>
                  <a:srgbClr val="595959"/>
                </a:solidFill>
                <a:uFillTx/>
                <a:latin typeface="Corbel" panose="020B0503020204020204" pitchFamily="34" charset="0"/>
                <a:cs typeface="Calibri" pitchFamily="34"/>
              </a:endParaRP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08249-19D6-4DC1-A2C7-160845A2114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 dirty="0"/>
              <a:t>Results and findings: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Results related to the 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28444-3F50-4B2B-9EBC-49E2C6A26EB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200" dirty="0"/>
              <a:t>Top-down/bottom up:</a:t>
            </a:r>
          </a:p>
          <a:p>
            <a:pPr lvl="1"/>
            <a:r>
              <a:rPr lang="en-GB" sz="2100" dirty="0"/>
              <a:t>Unbalanced</a:t>
            </a:r>
          </a:p>
          <a:p>
            <a:pPr lvl="2"/>
            <a:r>
              <a:rPr lang="en-GB" sz="2000" dirty="0"/>
              <a:t>A lack of support (Spoelstra &amp; </a:t>
            </a:r>
            <a:r>
              <a:rPr lang="en-GB" sz="2000" dirty="0" err="1"/>
              <a:t>Elzen</a:t>
            </a:r>
            <a:r>
              <a:rPr lang="en-GB" sz="2000" dirty="0"/>
              <a:t>, 2010)</a:t>
            </a:r>
          </a:p>
          <a:p>
            <a:pPr lvl="2"/>
            <a:r>
              <a:rPr lang="en-GB" sz="2000" dirty="0"/>
              <a:t>Ideas come from the top - lack of information filtered down to bottom level (</a:t>
            </a:r>
            <a:r>
              <a:rPr lang="en-GB" sz="2000" dirty="0" err="1"/>
              <a:t>Yaylac</a:t>
            </a:r>
            <a:r>
              <a:rPr lang="en-GB" sz="2000" dirty="0"/>
              <a:t> &amp; </a:t>
            </a:r>
            <a:r>
              <a:rPr lang="en-GB" sz="2000" dirty="0" err="1"/>
              <a:t>Duzgan</a:t>
            </a:r>
            <a:r>
              <a:rPr lang="en-GB" sz="2000" dirty="0"/>
              <a:t>, 2017)</a:t>
            </a:r>
          </a:p>
          <a:p>
            <a:pPr lvl="2"/>
            <a:r>
              <a:rPr lang="en-GB" sz="2000" dirty="0"/>
              <a:t>Trade negotiations as a criticism of Agriculture Bill, reflected by farmers (Pullman, 2020)</a:t>
            </a:r>
          </a:p>
          <a:p>
            <a:pPr lvl="0"/>
            <a:r>
              <a:rPr lang="en-GB" sz="2200" dirty="0"/>
              <a:t>Social representation and the environment</a:t>
            </a:r>
          </a:p>
          <a:p>
            <a:pPr lvl="1"/>
            <a:r>
              <a:rPr lang="en-GB" sz="2100" dirty="0"/>
              <a:t>Environmental protection formed in a culture (</a:t>
            </a:r>
            <a:r>
              <a:rPr lang="en-GB" sz="2100" dirty="0" err="1"/>
              <a:t>Buijs</a:t>
            </a:r>
            <a:r>
              <a:rPr lang="en-GB" sz="2100" dirty="0"/>
              <a:t> et al., 2011; Serrano, 2013)</a:t>
            </a:r>
          </a:p>
          <a:p>
            <a:pPr lvl="1"/>
            <a:r>
              <a:rPr lang="en-GB" sz="2100" dirty="0"/>
              <a:t>Policy (Fujisawa et al., 2015) </a:t>
            </a:r>
          </a:p>
          <a:p>
            <a:pPr lvl="2"/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87047-FD49-4536-9789-86D6E8E923D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br>
              <a:rPr lang="en-GB" sz="3300" b="1"/>
            </a:br>
            <a:r>
              <a:rPr lang="en-GB" sz="3300" b="1"/>
              <a:t>Limitations</a:t>
            </a:r>
            <a:br>
              <a:rPr lang="en-GB"/>
            </a:br>
            <a:endParaRPr lang="en-GB" sz="3300" b="1"/>
          </a:p>
        </p:txBody>
      </p:sp>
      <p:grpSp>
        <p:nvGrpSpPr>
          <p:cNvPr id="3" name="Diagram 3">
            <a:extLst>
              <a:ext uri="{FF2B5EF4-FFF2-40B4-BE49-F238E27FC236}">
                <a16:creationId xmlns:a16="http://schemas.microsoft.com/office/drawing/2014/main" id="{4474D019-F60C-49F3-A5B8-D88A46259326}"/>
              </a:ext>
            </a:extLst>
          </p:cNvPr>
          <p:cNvGrpSpPr/>
          <p:nvPr/>
        </p:nvGrpSpPr>
        <p:grpSpPr>
          <a:xfrm>
            <a:off x="4333689" y="1242486"/>
            <a:ext cx="6849934" cy="4240438"/>
            <a:chOff x="4333689" y="1242486"/>
            <a:chExt cx="6849934" cy="424043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EEDBA5AD-396A-472F-A934-9976C2537706}"/>
                </a:ext>
              </a:extLst>
            </p:cNvPr>
            <p:cNvSpPr/>
            <p:nvPr/>
          </p:nvSpPr>
          <p:spPr>
            <a:xfrm>
              <a:off x="4333689" y="1242486"/>
              <a:ext cx="3261875" cy="19571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61877"/>
                <a:gd name="f7" fmla="val 1957126"/>
                <a:gd name="f8" fmla="+- 0 0 -90"/>
                <a:gd name="f9" fmla="*/ f3 1 3261877"/>
                <a:gd name="f10" fmla="*/ f4 1 1957126"/>
                <a:gd name="f11" fmla="+- f7 0 f5"/>
                <a:gd name="f12" fmla="+- f6 0 f5"/>
                <a:gd name="f13" fmla="*/ f8 f0 1"/>
                <a:gd name="f14" fmla="*/ f12 1 3261877"/>
                <a:gd name="f15" fmla="*/ f11 1 1957126"/>
                <a:gd name="f16" fmla="*/ 0 f12 1"/>
                <a:gd name="f17" fmla="*/ 0 f11 1"/>
                <a:gd name="f18" fmla="*/ 3261877 f12 1"/>
                <a:gd name="f19" fmla="*/ 1957126 f11 1"/>
                <a:gd name="f20" fmla="*/ f13 1 f2"/>
                <a:gd name="f21" fmla="*/ f16 1 3261877"/>
                <a:gd name="f22" fmla="*/ f17 1 1957126"/>
                <a:gd name="f23" fmla="*/ f18 1 3261877"/>
                <a:gd name="f24" fmla="*/ f19 1 1957126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61877" h="195712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8AB833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4300" tIns="114300" rIns="114300" bIns="114300" anchor="ctr" anchorCtr="1" compatLnSpc="1">
              <a:noAutofit/>
            </a:bodyPr>
            <a:lstStyle/>
            <a:p>
              <a:pPr marL="0" marR="0" lvl="0" indent="0" algn="ctr" defTabSz="13334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0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Limited depth of information from questionnaires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E3B900A6-8D3F-4BCA-83F9-AA8E96EC8AF7}"/>
                </a:ext>
              </a:extLst>
            </p:cNvPr>
            <p:cNvSpPr/>
            <p:nvPr/>
          </p:nvSpPr>
          <p:spPr>
            <a:xfrm>
              <a:off x="7921748" y="1242486"/>
              <a:ext cx="3261875" cy="19571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61877"/>
                <a:gd name="f7" fmla="val 1957126"/>
                <a:gd name="f8" fmla="+- 0 0 -90"/>
                <a:gd name="f9" fmla="*/ f3 1 3261877"/>
                <a:gd name="f10" fmla="*/ f4 1 1957126"/>
                <a:gd name="f11" fmla="+- f7 0 f5"/>
                <a:gd name="f12" fmla="+- f6 0 f5"/>
                <a:gd name="f13" fmla="*/ f8 f0 1"/>
                <a:gd name="f14" fmla="*/ f12 1 3261877"/>
                <a:gd name="f15" fmla="*/ f11 1 1957126"/>
                <a:gd name="f16" fmla="*/ 0 f12 1"/>
                <a:gd name="f17" fmla="*/ 0 f11 1"/>
                <a:gd name="f18" fmla="*/ 3261877 f12 1"/>
                <a:gd name="f19" fmla="*/ 1957126 f11 1"/>
                <a:gd name="f20" fmla="*/ f13 1 f2"/>
                <a:gd name="f21" fmla="*/ f16 1 3261877"/>
                <a:gd name="f22" fmla="*/ f17 1 1957126"/>
                <a:gd name="f23" fmla="*/ f18 1 3261877"/>
                <a:gd name="f24" fmla="*/ f19 1 1957126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61877" h="195712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A6C63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4300" tIns="114300" rIns="114300" bIns="114300" anchor="ctr" anchorCtr="1" compatLnSpc="1">
              <a:noAutofit/>
            </a:bodyPr>
            <a:lstStyle/>
            <a:p>
              <a:pPr marL="0" marR="0" lvl="0" indent="0" algn="ctr" defTabSz="13334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0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Limited number of responses from questionnaires and interviews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323954CE-6B26-471B-9335-918CF5B16534}"/>
                </a:ext>
              </a:extLst>
            </p:cNvPr>
            <p:cNvSpPr/>
            <p:nvPr/>
          </p:nvSpPr>
          <p:spPr>
            <a:xfrm>
              <a:off x="6127714" y="3525798"/>
              <a:ext cx="3261875" cy="19571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61877"/>
                <a:gd name="f7" fmla="val 1957126"/>
                <a:gd name="f8" fmla="+- 0 0 -90"/>
                <a:gd name="f9" fmla="*/ f3 1 3261877"/>
                <a:gd name="f10" fmla="*/ f4 1 1957126"/>
                <a:gd name="f11" fmla="+- f7 0 f5"/>
                <a:gd name="f12" fmla="+- f6 0 f5"/>
                <a:gd name="f13" fmla="*/ f8 f0 1"/>
                <a:gd name="f14" fmla="*/ f12 1 3261877"/>
                <a:gd name="f15" fmla="*/ f11 1 1957126"/>
                <a:gd name="f16" fmla="*/ 0 f12 1"/>
                <a:gd name="f17" fmla="*/ 0 f11 1"/>
                <a:gd name="f18" fmla="*/ 3261877 f12 1"/>
                <a:gd name="f19" fmla="*/ 1957126 f11 1"/>
                <a:gd name="f20" fmla="*/ f13 1 f2"/>
                <a:gd name="f21" fmla="*/ f16 1 3261877"/>
                <a:gd name="f22" fmla="*/ f17 1 1957126"/>
                <a:gd name="f23" fmla="*/ f18 1 3261877"/>
                <a:gd name="f24" fmla="*/ f19 1 1957126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3261877" h="195712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0CF3A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4300" tIns="114300" rIns="114300" bIns="114300" anchor="ctr" anchorCtr="1" compatLnSpc="1">
              <a:noAutofit/>
            </a:bodyPr>
            <a:lstStyle/>
            <a:p>
              <a:pPr marL="0" marR="0" lvl="0" indent="0" algn="ctr" defTabSz="13334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3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0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Choose a methodology to </a:t>
              </a:r>
              <a:r>
                <a:rPr lang="en-GB" sz="3000" b="0" i="0" u="none" strike="noStrike" kern="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assess </a:t>
              </a:r>
              <a:r>
                <a:rPr lang="en-GB" sz="30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 panose="020B0503020204020204" pitchFamily="34" charset="0"/>
                </a:rPr>
                <a:t>structure of SRs</a:t>
              </a: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8EA69-F303-47FC-8BD0-BF410C1B47F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300" b="1"/>
              <a:t>Future research</a:t>
            </a:r>
          </a:p>
        </p:txBody>
      </p:sp>
      <p:grpSp>
        <p:nvGrpSpPr>
          <p:cNvPr id="3" name="Diagram 3">
            <a:extLst>
              <a:ext uri="{FF2B5EF4-FFF2-40B4-BE49-F238E27FC236}">
                <a16:creationId xmlns:a16="http://schemas.microsoft.com/office/drawing/2014/main" id="{D6AB069E-F4B8-4DC9-BEE3-90927CDDFABB}"/>
              </a:ext>
            </a:extLst>
          </p:cNvPr>
          <p:cNvGrpSpPr/>
          <p:nvPr/>
        </p:nvGrpSpPr>
        <p:grpSpPr>
          <a:xfrm>
            <a:off x="4565806" y="485235"/>
            <a:ext cx="6181911" cy="5887530"/>
            <a:chOff x="4458312" y="485235"/>
            <a:chExt cx="6181911" cy="588753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7ACE53AC-A89C-48A3-BE96-04C812120A0D}"/>
                </a:ext>
              </a:extLst>
            </p:cNvPr>
            <p:cNvSpPr/>
            <p:nvPr/>
          </p:nvSpPr>
          <p:spPr>
            <a:xfrm>
              <a:off x="4458312" y="485235"/>
              <a:ext cx="2943764" cy="17662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43766"/>
                <a:gd name="f7" fmla="val 1766260"/>
                <a:gd name="f8" fmla="+- 0 0 -90"/>
                <a:gd name="f9" fmla="*/ f3 1 2943766"/>
                <a:gd name="f10" fmla="*/ f4 1 1766260"/>
                <a:gd name="f11" fmla="+- f7 0 f5"/>
                <a:gd name="f12" fmla="+- f6 0 f5"/>
                <a:gd name="f13" fmla="*/ f8 f0 1"/>
                <a:gd name="f14" fmla="*/ f12 1 2943766"/>
                <a:gd name="f15" fmla="*/ f11 1 1766260"/>
                <a:gd name="f16" fmla="*/ 0 f12 1"/>
                <a:gd name="f17" fmla="*/ 0 f11 1"/>
                <a:gd name="f18" fmla="*/ 2943766 f12 1"/>
                <a:gd name="f19" fmla="*/ 1766260 f11 1"/>
                <a:gd name="f20" fmla="*/ f13 1 f2"/>
                <a:gd name="f21" fmla="*/ f16 1 2943766"/>
                <a:gd name="f22" fmla="*/ f17 1 1766260"/>
                <a:gd name="f23" fmla="*/ f18 1 2943766"/>
                <a:gd name="f24" fmla="*/ f19 1 176626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943766" h="176626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BBDB7E"/>
            </a:solidFill>
            <a:ln w="10799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/>
                </a:rPr>
                <a:t>1. Structural study: environment aside from agricultural context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C4321745-783F-43D5-BB2B-5E73432152FF}"/>
                </a:ext>
              </a:extLst>
            </p:cNvPr>
            <p:cNvSpPr/>
            <p:nvPr/>
          </p:nvSpPr>
          <p:spPr>
            <a:xfrm>
              <a:off x="4458312" y="2541291"/>
              <a:ext cx="2943764" cy="17662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43766"/>
                <a:gd name="f7" fmla="val 1766260"/>
                <a:gd name="f8" fmla="+- 0 0 -90"/>
                <a:gd name="f9" fmla="*/ f3 1 2943766"/>
                <a:gd name="f10" fmla="*/ f4 1 1766260"/>
                <a:gd name="f11" fmla="+- f7 0 f5"/>
                <a:gd name="f12" fmla="+- f6 0 f5"/>
                <a:gd name="f13" fmla="*/ f8 f0 1"/>
                <a:gd name="f14" fmla="*/ f12 1 2943766"/>
                <a:gd name="f15" fmla="*/ f11 1 1766260"/>
                <a:gd name="f16" fmla="*/ 0 f12 1"/>
                <a:gd name="f17" fmla="*/ 0 f11 1"/>
                <a:gd name="f18" fmla="*/ 2943766 f12 1"/>
                <a:gd name="f19" fmla="*/ 1766260 f11 1"/>
                <a:gd name="f20" fmla="*/ f13 1 f2"/>
                <a:gd name="f21" fmla="*/ f16 1 2943766"/>
                <a:gd name="f22" fmla="*/ f17 1 1766260"/>
                <a:gd name="f23" fmla="*/ f18 1 2943766"/>
                <a:gd name="f24" fmla="*/ f19 1 176626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943766" h="176626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73C924"/>
            </a:solidFill>
            <a:ln w="10799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dirty="0">
                  <a:solidFill>
                    <a:srgbClr val="FFFFFF"/>
                  </a:solidFill>
                  <a:latin typeface="Corbel"/>
                </a:rPr>
                <a:t>3</a:t>
              </a:r>
              <a:r>
                <a:rPr lang="en-GB" sz="20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/>
                </a:rPr>
                <a:t>. Acceptance of policy and change of SR after new policies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C464CEEF-8AA5-4761-B62C-8CAC0AA6C149}"/>
                </a:ext>
              </a:extLst>
            </p:cNvPr>
            <p:cNvSpPr/>
            <p:nvPr/>
          </p:nvSpPr>
          <p:spPr>
            <a:xfrm>
              <a:off x="7588965" y="485235"/>
              <a:ext cx="2943764" cy="17662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43766"/>
                <a:gd name="f7" fmla="val 1766260"/>
                <a:gd name="f8" fmla="+- 0 0 -90"/>
                <a:gd name="f9" fmla="*/ f3 1 2943766"/>
                <a:gd name="f10" fmla="*/ f4 1 1766260"/>
                <a:gd name="f11" fmla="+- f7 0 f5"/>
                <a:gd name="f12" fmla="+- f6 0 f5"/>
                <a:gd name="f13" fmla="*/ f8 f0 1"/>
                <a:gd name="f14" fmla="*/ f12 1 2943766"/>
                <a:gd name="f15" fmla="*/ f11 1 1766260"/>
                <a:gd name="f16" fmla="*/ 0 f12 1"/>
                <a:gd name="f17" fmla="*/ 0 f11 1"/>
                <a:gd name="f18" fmla="*/ 2943766 f12 1"/>
                <a:gd name="f19" fmla="*/ 1766260 f11 1"/>
                <a:gd name="f20" fmla="*/ f13 1 f2"/>
                <a:gd name="f21" fmla="*/ f16 1 2943766"/>
                <a:gd name="f22" fmla="*/ f17 1 1766260"/>
                <a:gd name="f23" fmla="*/ f18 1 2943766"/>
                <a:gd name="f24" fmla="*/ f19 1 176626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943766" h="176626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93D07D"/>
            </a:solidFill>
            <a:ln w="10799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kern="0" dirty="0">
                  <a:solidFill>
                    <a:srgbClr val="FFFFFF"/>
                  </a:solidFill>
                  <a:latin typeface="Corbel"/>
                </a:rPr>
                <a:t>2</a:t>
              </a:r>
              <a:r>
                <a:rPr lang="en-GB" sz="2000" b="0" i="0" u="none" strike="noStrike" kern="0" cap="none" spc="0" baseline="0" dirty="0">
                  <a:solidFill>
                    <a:srgbClr val="FFFFFF"/>
                  </a:solidFill>
                  <a:uFillTx/>
                  <a:latin typeface="Corbel"/>
                </a:rPr>
                <a:t>. Structural study: t</a:t>
              </a:r>
              <a:r>
                <a:rPr lang="en-GB" sz="20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/>
                </a:rPr>
                <a:t>o decipher if policy sits in the peripheral structure of SRs, advocated by </a:t>
              </a:r>
              <a:r>
                <a:rPr lang="en-GB" sz="2000" b="0" i="0" u="none" strike="noStrike" kern="1200" cap="none" spc="0" baseline="0" dirty="0" err="1">
                  <a:solidFill>
                    <a:srgbClr val="FFFFFF"/>
                  </a:solidFill>
                  <a:uFillTx/>
                  <a:latin typeface="Corbel"/>
                </a:rPr>
                <a:t>Flament</a:t>
              </a:r>
              <a:endParaRPr lang="en-GB" sz="2000" b="0" i="0" u="none" strike="noStrike" kern="1200" cap="none" spc="0" baseline="0" dirty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1E4A7A1-11C7-4DC5-9AF3-96750E8CE764}"/>
                </a:ext>
              </a:extLst>
            </p:cNvPr>
            <p:cNvSpPr/>
            <p:nvPr/>
          </p:nvSpPr>
          <p:spPr>
            <a:xfrm>
              <a:off x="7696459" y="2545872"/>
              <a:ext cx="2943764" cy="17662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43766"/>
                <a:gd name="f7" fmla="val 1766260"/>
                <a:gd name="f8" fmla="+- 0 0 -90"/>
                <a:gd name="f9" fmla="*/ f3 1 2943766"/>
                <a:gd name="f10" fmla="*/ f4 1 1766260"/>
                <a:gd name="f11" fmla="+- f7 0 f5"/>
                <a:gd name="f12" fmla="+- f6 0 f5"/>
                <a:gd name="f13" fmla="*/ f8 f0 1"/>
                <a:gd name="f14" fmla="*/ f12 1 2943766"/>
                <a:gd name="f15" fmla="*/ f11 1 1766260"/>
                <a:gd name="f16" fmla="*/ 0 f12 1"/>
                <a:gd name="f17" fmla="*/ 0 f11 1"/>
                <a:gd name="f18" fmla="*/ 2943766 f12 1"/>
                <a:gd name="f19" fmla="*/ 1766260 f11 1"/>
                <a:gd name="f20" fmla="*/ f13 1 f2"/>
                <a:gd name="f21" fmla="*/ f16 1 2943766"/>
                <a:gd name="f22" fmla="*/ f17 1 1766260"/>
                <a:gd name="f23" fmla="*/ f18 1 2943766"/>
                <a:gd name="f24" fmla="*/ f19 1 176626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943766" h="176626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0BAA44"/>
            </a:solidFill>
            <a:ln w="10799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/>
                </a:rPr>
                <a:t>4. Explore dimensions set out by </a:t>
              </a:r>
              <a:r>
                <a:rPr lang="en-GB" sz="2000" b="0" i="0" u="none" strike="noStrike" kern="1200" cap="none" spc="0" baseline="0" dirty="0" err="1">
                  <a:solidFill>
                    <a:srgbClr val="FFFFFF"/>
                  </a:solidFill>
                  <a:uFillTx/>
                  <a:latin typeface="Corbel"/>
                </a:rPr>
                <a:t>Buijs</a:t>
              </a:r>
              <a:r>
                <a:rPr lang="en-GB" sz="20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/>
                </a:rPr>
                <a:t> et al., 2011 to compare the relationships between agriculture and the environment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2D28E9E-F558-4D00-B99D-3C3A299D9002}"/>
                </a:ext>
              </a:extLst>
            </p:cNvPr>
            <p:cNvSpPr/>
            <p:nvPr/>
          </p:nvSpPr>
          <p:spPr>
            <a:xfrm>
              <a:off x="4458312" y="4606501"/>
              <a:ext cx="2943764" cy="17662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43766"/>
                <a:gd name="f7" fmla="val 1766260"/>
                <a:gd name="f8" fmla="+- 0 0 -90"/>
                <a:gd name="f9" fmla="*/ f3 1 2943766"/>
                <a:gd name="f10" fmla="*/ f4 1 1766260"/>
                <a:gd name="f11" fmla="+- f7 0 f5"/>
                <a:gd name="f12" fmla="+- f6 0 f5"/>
                <a:gd name="f13" fmla="*/ f8 f0 1"/>
                <a:gd name="f14" fmla="*/ f12 1 2943766"/>
                <a:gd name="f15" fmla="*/ f11 1 1766260"/>
                <a:gd name="f16" fmla="*/ 0 f12 1"/>
                <a:gd name="f17" fmla="*/ 0 f11 1"/>
                <a:gd name="f18" fmla="*/ 2943766 f12 1"/>
                <a:gd name="f19" fmla="*/ 1766260 f11 1"/>
                <a:gd name="f20" fmla="*/ f13 1 f2"/>
                <a:gd name="f21" fmla="*/ f16 1 2943766"/>
                <a:gd name="f22" fmla="*/ f17 1 1766260"/>
                <a:gd name="f23" fmla="*/ f18 1 2943766"/>
                <a:gd name="f24" fmla="*/ f19 1 1766260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943766" h="176626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029676"/>
            </a:solidFill>
            <a:ln w="10799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 dirty="0">
                  <a:solidFill>
                    <a:srgbClr val="FFFFFF"/>
                  </a:solidFill>
                  <a:uFillTx/>
                  <a:latin typeface="Corbel"/>
                </a:rPr>
                <a:t>5. Long-term study to determine if SRs changed when Agriculture Bill 2019-2021 is underway</a:t>
              </a:r>
            </a:p>
          </p:txBody>
        </p:sp>
      </p:grp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E438BB4B-BD7A-4318-8620-021CB9A5DF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3734344"/>
              </p:ext>
            </p:extLst>
          </p:nvPr>
        </p:nvGraphicFramePr>
        <p:xfrm>
          <a:off x="7696459" y="4606501"/>
          <a:ext cx="3051258" cy="176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F7774-8E84-4B4A-A036-CFCA12E4A96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br>
              <a:rPr lang="en-GB" b="1" dirty="0"/>
            </a:br>
            <a:r>
              <a:rPr lang="en-GB" b="1" dirty="0"/>
              <a:t>Reflections</a:t>
            </a:r>
            <a:br>
              <a:rPr lang="en-GB" b="1" dirty="0"/>
            </a:br>
            <a:endParaRPr lang="en-GB" b="1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91D77B10-CEBE-4012-A5A4-060F8E2732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7148610"/>
              </p:ext>
            </p:extLst>
          </p:nvPr>
        </p:nvGraphicFramePr>
        <p:xfrm>
          <a:off x="3474720" y="815925"/>
          <a:ext cx="8229599" cy="5345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4C93C-E47B-49C1-9D6F-337B05712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DE6B8-5C94-4DA5-BCF5-D6F0B5D08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SRs found with regards to environmental values </a:t>
            </a:r>
          </a:p>
          <a:p>
            <a:r>
              <a:rPr lang="en-GB" dirty="0"/>
              <a:t>SRs found among “against Brexit” respondents regarding both politics and environmental values </a:t>
            </a:r>
          </a:p>
          <a:p>
            <a:endParaRPr lang="en-GB" dirty="0"/>
          </a:p>
          <a:p>
            <a:r>
              <a:rPr lang="en-GB" dirty="0"/>
              <a:t>Agricultural sector occupies 71% of land mass, therefore environmental protection within the sector is of the utmost importance </a:t>
            </a:r>
          </a:p>
          <a:p>
            <a:r>
              <a:rPr lang="en-GB" dirty="0"/>
              <a:t>Political changes such as Brexit, provide an uncertainty and an opportunity to address such issues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r>
              <a:rPr lang="en-GB" dirty="0"/>
              <a:t>This research has aimed to assess behaviours under political reform with the aim of understanding the likelihood of environmental protection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292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E637F-67F0-4DFD-BFDE-41554DE6F06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References</a:t>
            </a: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F4DE2847-7D09-435A-8DEE-791285EA622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45198" y="583890"/>
            <a:ext cx="7315200" cy="5949260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70000"/>
              </a:lnSpc>
            </a:pPr>
            <a:r>
              <a:rPr lang="en-GB" sz="1300" dirty="0" err="1"/>
              <a:t>Bidjardi</a:t>
            </a:r>
            <a:r>
              <a:rPr lang="en-GB" sz="1300" dirty="0"/>
              <a:t>, A. (2011). Attitude and Social Representation. </a:t>
            </a:r>
            <a:r>
              <a:rPr lang="en-GB" sz="1300" i="1" dirty="0"/>
              <a:t>Procedia – Social and Behavioural Sciences, </a:t>
            </a:r>
            <a:r>
              <a:rPr lang="en-GB" sz="1300" dirty="0"/>
              <a:t>30, pp.1593-1597. 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 </a:t>
            </a:r>
            <a:r>
              <a:rPr lang="en-GB" sz="1300" dirty="0" err="1"/>
              <a:t>Buijs</a:t>
            </a:r>
            <a:r>
              <a:rPr lang="en-GB" sz="1300" dirty="0"/>
              <a:t>, A., Arts, B., Elands, B., </a:t>
            </a:r>
            <a:r>
              <a:rPr lang="en-GB" sz="1300" dirty="0" err="1"/>
              <a:t>Lengeek</a:t>
            </a:r>
            <a:r>
              <a:rPr lang="en-GB" sz="1300" dirty="0"/>
              <a:t>, J. (2011). Beyond environmental frames: The social representation and cultural resonance of nature in conflicts over a Dutch woodland. </a:t>
            </a:r>
            <a:r>
              <a:rPr lang="en-GB" sz="1300" i="1" dirty="0" err="1"/>
              <a:t>Geoforum</a:t>
            </a:r>
            <a:r>
              <a:rPr lang="en-GB" sz="1300" i="1" dirty="0"/>
              <a:t>, </a:t>
            </a:r>
            <a:r>
              <a:rPr lang="en-GB" sz="1300" dirty="0"/>
              <a:t>42(3), pp.329-341. 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 </a:t>
            </a:r>
            <a:r>
              <a:rPr lang="en-GB" sz="1300" dirty="0" err="1"/>
              <a:t>Cavoski</a:t>
            </a:r>
            <a:r>
              <a:rPr lang="en-GB" sz="1300" dirty="0"/>
              <a:t>, A. (2019). UK Agriculture and Brexit. </a:t>
            </a:r>
            <a:r>
              <a:rPr lang="en-GB" sz="1300" i="1" dirty="0"/>
              <a:t>University of Birmingham </a:t>
            </a:r>
            <a:r>
              <a:rPr lang="en-GB" sz="1300" dirty="0"/>
              <a:t>[Online]. Available at: </a:t>
            </a:r>
            <a:r>
              <a:rPr lang="en-GB" sz="1300" u="sng" dirty="0">
                <a:hlinkClick r:id="rId2"/>
              </a:rPr>
              <a:t>https://www.birmingham.ac.uk/news/thebirminghambrief/items/2019/04/UK-agriculture-and-brexit.aspx</a:t>
            </a:r>
            <a:r>
              <a:rPr lang="en-GB" sz="1300" dirty="0"/>
              <a:t> [Accessed 06 Feb. 2020]. 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 European Environment Agency. (2020). Agriculture. </a:t>
            </a:r>
            <a:r>
              <a:rPr lang="en-GB" sz="1300" i="1" dirty="0"/>
              <a:t>European Environment Agency </a:t>
            </a:r>
            <a:r>
              <a:rPr lang="en-GB" sz="1300" dirty="0"/>
              <a:t>[Online]. Available at: </a:t>
            </a:r>
            <a:r>
              <a:rPr lang="en-GB" sz="1300" u="sng" dirty="0">
                <a:hlinkClick r:id="rId3"/>
              </a:rPr>
              <a:t>https://www.eea.europa.eu/themes/agriculture/intro</a:t>
            </a:r>
            <a:r>
              <a:rPr lang="en-GB" sz="1300" dirty="0"/>
              <a:t> [Accessed 20 Apr. 2020]. 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 Fujisawa, M., Kobayashi, K., Johnston, P., New, M. (2015). What Drives Farmers to Make Top-Down or Bottom-Up Adaptation to Climate Change and Fluctuations? A Comparative Study on 3 Cases of Apple Farming in Japan and South Africa. </a:t>
            </a:r>
            <a:r>
              <a:rPr lang="en-GB" sz="1300" i="1" dirty="0" err="1"/>
              <a:t>PLoS</a:t>
            </a:r>
            <a:r>
              <a:rPr lang="en-GB" sz="1300" i="1" dirty="0"/>
              <a:t> One </a:t>
            </a:r>
            <a:r>
              <a:rPr lang="en-GB" sz="1300" dirty="0"/>
              <a:t>[Online], 10(3). Available at: </a:t>
            </a:r>
            <a:r>
              <a:rPr lang="en-GB" sz="1300" u="sng" dirty="0">
                <a:hlinkClick r:id="rId4"/>
              </a:rPr>
              <a:t>https://www.ncbi.nlm.nih.gov/pmc/articles/PMC4378992/</a:t>
            </a:r>
            <a:r>
              <a:rPr lang="en-GB" sz="1300" dirty="0"/>
              <a:t> [Accessed 15 Nov. 2019]. </a:t>
            </a:r>
          </a:p>
          <a:p>
            <a:pPr>
              <a:lnSpc>
                <a:spcPct val="70000"/>
              </a:lnSpc>
            </a:pPr>
            <a:r>
              <a:rPr lang="en-GB" sz="1300" dirty="0"/>
              <a:t>Gosling, E., Williams, K. (2010). Connectedness to nature, place attachment and conservation behaviour: Testing connectedness theory among farmers. </a:t>
            </a:r>
            <a:r>
              <a:rPr lang="en-GB" sz="1300" i="1" dirty="0"/>
              <a:t>Journal of Environmental Psychology, </a:t>
            </a:r>
            <a:r>
              <a:rPr lang="en-GB" sz="1300" dirty="0"/>
              <a:t>30, pp.298-304.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Guerrier, S. (2006). ‘Farmers, farming &amp; change: a social psychological analysis’, PhD Thesis, University of London: London. </a:t>
            </a:r>
          </a:p>
          <a:p>
            <a:pPr>
              <a:lnSpc>
                <a:spcPct val="70000"/>
              </a:lnSpc>
            </a:pPr>
            <a:r>
              <a:rPr lang="en-GB" sz="1300" dirty="0"/>
              <a:t>Hall, M., Lewis, N., Ellsworth, P. (2018). Believing in climate change, but not behaving sustainably: Evidence from a one-year longitudinal study. </a:t>
            </a:r>
            <a:r>
              <a:rPr lang="en-GB" sz="1300" i="1" dirty="0"/>
              <a:t>Journal of Environmental Psychology, </a:t>
            </a:r>
            <a:r>
              <a:rPr lang="en-GB" sz="1300" dirty="0"/>
              <a:t>56, pp.55-62. 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 Harvey, F. (2020). Food security plan after Brexit: biggest shake-up to farming in 40 years. </a:t>
            </a:r>
            <a:r>
              <a:rPr lang="en-GB" sz="1300" i="1" dirty="0"/>
              <a:t>The Guardian </a:t>
            </a:r>
            <a:r>
              <a:rPr lang="en-GB" sz="1300" dirty="0"/>
              <a:t>[Online]. Available at: </a:t>
            </a:r>
            <a:r>
              <a:rPr lang="en-GB" sz="1300" u="sng" dirty="0">
                <a:hlinkClick r:id="rId5"/>
              </a:rPr>
              <a:t>https://www.theguardian.com/uk-news/2020/jan/16/food-security-brexit-biggest-shake-uk-farming-40-years-agriculture-bill</a:t>
            </a:r>
            <a:r>
              <a:rPr lang="en-GB" sz="1300" dirty="0"/>
              <a:t> [Accessed 06 Feb. 2020]. 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 </a:t>
            </a:r>
            <a:r>
              <a:rPr lang="en-GB" sz="1300" dirty="0" err="1"/>
              <a:t>Hoijer</a:t>
            </a:r>
            <a:r>
              <a:rPr lang="en-GB" sz="1300" dirty="0"/>
              <a:t>, B. (2011). Social Representation Theory: a new theory for media research. </a:t>
            </a:r>
            <a:r>
              <a:rPr lang="en-GB" sz="1300" i="1" dirty="0" err="1"/>
              <a:t>Nordicom</a:t>
            </a:r>
            <a:r>
              <a:rPr lang="en-GB" sz="1300" i="1" dirty="0"/>
              <a:t> Review, </a:t>
            </a:r>
            <a:r>
              <a:rPr lang="en-GB" sz="1300" dirty="0"/>
              <a:t>32, pp.3-16. </a:t>
            </a:r>
          </a:p>
          <a:p>
            <a:pPr>
              <a:lnSpc>
                <a:spcPct val="70000"/>
              </a:lnSpc>
            </a:pPr>
            <a:r>
              <a:rPr lang="en-GB" sz="1300" dirty="0"/>
              <a:t>Islam, M., Barnes, A., Toma, L. (2013). An investigation into climate change scepticism among farmers. </a:t>
            </a:r>
            <a:r>
              <a:rPr lang="en-GB" sz="1300" i="1" dirty="0"/>
              <a:t>Journal of Environmental Psychology, </a:t>
            </a:r>
            <a:r>
              <a:rPr lang="en-GB" sz="1300" dirty="0"/>
              <a:t>34, pp.137-150. 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Michel-</a:t>
            </a:r>
            <a:r>
              <a:rPr lang="en-GB" sz="1300" dirty="0" err="1"/>
              <a:t>Guillou</a:t>
            </a:r>
            <a:r>
              <a:rPr lang="en-GB" sz="1300" dirty="0"/>
              <a:t>, E. (2006a). Social representations and social practices: the example of the pro-environmental commitment in agriculture. </a:t>
            </a:r>
            <a:r>
              <a:rPr lang="en-GB" sz="1300" i="1" dirty="0"/>
              <a:t>European Review of Applied Psychology</a:t>
            </a:r>
            <a:r>
              <a:rPr lang="en-GB" sz="1300" dirty="0"/>
              <a:t>, 56 (3), pp.157-165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Michel-</a:t>
            </a:r>
            <a:r>
              <a:rPr lang="en-GB" sz="1300" dirty="0" err="1"/>
              <a:t>Guillou</a:t>
            </a:r>
            <a:r>
              <a:rPr lang="en-GB" sz="1300" dirty="0"/>
              <a:t>, E. (2006b). Social representations and social practices: the example of the pro-environmental commitment in agriculture. </a:t>
            </a:r>
            <a:r>
              <a:rPr lang="en-GB" sz="1300" i="1" dirty="0"/>
              <a:t>European Review of Applied Psychology</a:t>
            </a:r>
            <a:r>
              <a:rPr lang="en-GB" sz="1300" dirty="0"/>
              <a:t>, 56 (3), pp.157-165.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 Michel-</a:t>
            </a:r>
            <a:r>
              <a:rPr lang="en-GB" sz="1300" dirty="0" err="1"/>
              <a:t>Guillou</a:t>
            </a:r>
            <a:r>
              <a:rPr lang="en-GB" sz="1300" dirty="0"/>
              <a:t>, E. (2009). The environment, water and farmers: between environmental awareness and defence of the profession. </a:t>
            </a:r>
            <a:r>
              <a:rPr lang="en-GB" sz="1300" i="1" dirty="0"/>
              <a:t>Psychology Bulletin</a:t>
            </a:r>
            <a:r>
              <a:rPr lang="en-GB" sz="1300" dirty="0"/>
              <a:t>, 62 (4), pp.381-388.</a:t>
            </a:r>
          </a:p>
          <a:p>
            <a:pPr lvl="0">
              <a:lnSpc>
                <a:spcPct val="70000"/>
              </a:lnSpc>
            </a:pPr>
            <a:r>
              <a:rPr lang="en-GB" sz="1300" dirty="0"/>
              <a:t> Michel-</a:t>
            </a:r>
            <a:r>
              <a:rPr lang="en-GB" sz="1300" dirty="0" err="1"/>
              <a:t>Guillou</a:t>
            </a:r>
            <a:r>
              <a:rPr lang="en-GB" sz="1300" dirty="0"/>
              <a:t>, E. (2012). Sustainable development and sustainable agriculture: appropriation of concepts and expression of resistance. </a:t>
            </a:r>
            <a:r>
              <a:rPr lang="en-GB" sz="1300" i="1" dirty="0"/>
              <a:t>The Political Psychology Notebooks </a:t>
            </a:r>
            <a:r>
              <a:rPr lang="en-GB" sz="1300" dirty="0"/>
              <a:t>[Online], 21. Available at: </a:t>
            </a:r>
            <a:r>
              <a:rPr lang="en-GB" sz="1300" u="sng" dirty="0">
                <a:hlinkClick r:id="rId6"/>
              </a:rPr>
              <a:t>http://lodel.irevues.inist.fr/cahierspsychologiepolitique/index.php?id=2167</a:t>
            </a:r>
            <a:r>
              <a:rPr lang="en-GB" sz="1300" dirty="0"/>
              <a:t> [Accessed 09 Nov. 2019]. </a:t>
            </a:r>
          </a:p>
          <a:p>
            <a:pPr lvl="0">
              <a:lnSpc>
                <a:spcPct val="70000"/>
              </a:lnSpc>
            </a:pPr>
            <a:endParaRPr lang="en-GB" sz="13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ED98C-7DB7-4CF0-A7F5-9B9EA51B4E2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E7BCD-9F39-45E8-9054-239C37690DE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854547" y="649708"/>
            <a:ext cx="7596555" cy="5606716"/>
          </a:xfrm>
        </p:spPr>
        <p:txBody>
          <a:bodyPr>
            <a:normAutofit lnSpcReduction="10000"/>
          </a:bodyPr>
          <a:lstStyle/>
          <a:p>
            <a:pPr lvl="0">
              <a:lnSpc>
                <a:spcPct val="70000"/>
              </a:lnSpc>
            </a:pPr>
            <a:r>
              <a:rPr lang="en-GB" sz="1100" dirty="0"/>
              <a:t> Michel-</a:t>
            </a:r>
            <a:r>
              <a:rPr lang="en-GB" sz="1100" dirty="0" err="1"/>
              <a:t>Guillou</a:t>
            </a:r>
            <a:r>
              <a:rPr lang="en-GB" sz="1100" dirty="0"/>
              <a:t>, E., &amp; Moser, G. (2006). Commitment of farmers to environmental protection: From social pressure to environmental conscience. </a:t>
            </a:r>
            <a:r>
              <a:rPr lang="en-GB" sz="1100" i="1" dirty="0"/>
              <a:t>Journal of Environmental Psychology, </a:t>
            </a:r>
            <a:r>
              <a:rPr lang="en-GB" sz="1100" dirty="0"/>
              <a:t>26, pp.227-235. </a:t>
            </a:r>
          </a:p>
          <a:p>
            <a:pPr lvl="0">
              <a:lnSpc>
                <a:spcPct val="70000"/>
              </a:lnSpc>
            </a:pPr>
            <a:r>
              <a:rPr lang="en-GB" sz="1100" dirty="0"/>
              <a:t> National Farmer’s Union (2014). Farming in the South West. </a:t>
            </a:r>
            <a:r>
              <a:rPr lang="en-GB" sz="1100" i="1" dirty="0"/>
              <a:t>National Farmer’s Union </a:t>
            </a:r>
            <a:r>
              <a:rPr lang="en-GB" sz="1100" dirty="0"/>
              <a:t>[Online].</a:t>
            </a:r>
            <a:r>
              <a:rPr lang="en-GB" sz="1100" i="1" dirty="0"/>
              <a:t> </a:t>
            </a:r>
            <a:r>
              <a:rPr lang="en-GB" sz="1100" dirty="0"/>
              <a:t>Available at: </a:t>
            </a:r>
            <a:r>
              <a:rPr lang="en-GB" sz="1100" u="sng" dirty="0">
                <a:hlinkClick r:id="rId2"/>
              </a:rPr>
              <a:t>https://www.nfuonline.com/about-us/our-offices/south-west/south-west-key-content/farming-in-the-south-west/</a:t>
            </a:r>
            <a:r>
              <a:rPr lang="en-GB" sz="1100" dirty="0"/>
              <a:t> [Accessed 11 May 2020]. </a:t>
            </a:r>
          </a:p>
          <a:p>
            <a:pPr lvl="0">
              <a:lnSpc>
                <a:spcPct val="70000"/>
              </a:lnSpc>
            </a:pPr>
            <a:r>
              <a:rPr lang="en-GB" sz="1100" dirty="0"/>
              <a:t>Pullman, N. (2020). Farmers to be paid for protecting environment. </a:t>
            </a:r>
            <a:r>
              <a:rPr lang="en-GB" sz="1100" i="1" dirty="0"/>
              <a:t>Wicked Leeks </a:t>
            </a:r>
            <a:r>
              <a:rPr lang="en-GB" sz="1100" dirty="0"/>
              <a:t>[Online]. Available at: </a:t>
            </a:r>
            <a:r>
              <a:rPr lang="en-GB" sz="1100" u="sng" dirty="0">
                <a:hlinkClick r:id="rId3"/>
              </a:rPr>
              <a:t>https://wickedleeks.riverford.co.uk/news/politics-farming-soil/farmers-be-paid-protecting-environment?utm_campaign=Wicked+Leeks+Newsletter+19%2F01%2F2020&amp;utm_medium=email&amp;utm_source=DOI+confirmed+Wicked+Leeks+group</a:t>
            </a:r>
            <a:r>
              <a:rPr lang="en-GB" sz="1100" dirty="0"/>
              <a:t> [Accessed 06 Feb. 2020]. </a:t>
            </a:r>
          </a:p>
          <a:p>
            <a:pPr lvl="0">
              <a:lnSpc>
                <a:spcPct val="70000"/>
              </a:lnSpc>
            </a:pPr>
            <a:r>
              <a:rPr lang="en-GB" sz="1100" dirty="0" err="1"/>
              <a:t>Rataeu</a:t>
            </a:r>
            <a:r>
              <a:rPr lang="en-GB" sz="1100" dirty="0"/>
              <a:t>, P., </a:t>
            </a:r>
            <a:r>
              <a:rPr lang="en-GB" sz="1100" dirty="0" err="1"/>
              <a:t>Moliner</a:t>
            </a:r>
            <a:r>
              <a:rPr lang="en-GB" sz="1100" dirty="0"/>
              <a:t>, P., </a:t>
            </a:r>
            <a:r>
              <a:rPr lang="en-GB" sz="1100" dirty="0" err="1"/>
              <a:t>Guimelli</a:t>
            </a:r>
            <a:r>
              <a:rPr lang="en-GB" sz="1100" dirty="0"/>
              <a:t>, C., </a:t>
            </a:r>
            <a:r>
              <a:rPr lang="en-GB" sz="1100" dirty="0" err="1"/>
              <a:t>Abric</a:t>
            </a:r>
            <a:r>
              <a:rPr lang="en-GB" sz="1100" dirty="0"/>
              <a:t>, J. (2012). Social Representation Theory. In Van Lange, P., </a:t>
            </a:r>
            <a:r>
              <a:rPr lang="en-GB" sz="1100" dirty="0" err="1"/>
              <a:t>Kruglanski</a:t>
            </a:r>
            <a:r>
              <a:rPr lang="en-GB" sz="1100" dirty="0"/>
              <a:t>, A., Higgin, E. (Eds.).</a:t>
            </a:r>
            <a:r>
              <a:rPr lang="en-GB" sz="1100" i="1" dirty="0"/>
              <a:t>Handbook of Theories of Social Psychology. </a:t>
            </a:r>
            <a:r>
              <a:rPr lang="en-GB" sz="1100" dirty="0"/>
              <a:t>London: SAGE, pp.477-498. </a:t>
            </a:r>
          </a:p>
          <a:p>
            <a:pPr lvl="0">
              <a:lnSpc>
                <a:spcPct val="70000"/>
              </a:lnSpc>
            </a:pPr>
            <a:r>
              <a:rPr lang="en-US" sz="1100" dirty="0"/>
              <a:t> </a:t>
            </a:r>
            <a:r>
              <a:rPr lang="en-US" sz="1100" dirty="0" err="1"/>
              <a:t>Rohila</a:t>
            </a:r>
            <a:r>
              <a:rPr lang="en-US" sz="1100" dirty="0"/>
              <a:t>, A., </a:t>
            </a:r>
            <a:r>
              <a:rPr lang="en-US" sz="1100" dirty="0" err="1"/>
              <a:t>Maan</a:t>
            </a:r>
            <a:r>
              <a:rPr lang="en-US" sz="1100" dirty="0"/>
              <a:t>, D., Kumar, A., Kumar, K. (2017). Impact of agricultural practices on the environment. [Online]. </a:t>
            </a:r>
            <a:r>
              <a:rPr lang="en-US" sz="1100" i="1" dirty="0"/>
              <a:t>Asian Journal of Microbiology, Biotechnology and Environmental Sciences. </a:t>
            </a:r>
            <a:r>
              <a:rPr lang="en-US" sz="1100" dirty="0"/>
              <a:t>19(2), pp.145-148. Available at: </a:t>
            </a:r>
            <a:r>
              <a:rPr lang="en-US" sz="1100" u="sng" dirty="0">
                <a:hlinkClick r:id="rId4"/>
              </a:rPr>
              <a:t>https://www.researchgate.net/publication/315477961_Impact_of_agricultural_practices_on_environment/link/58d17e36a6fdcc3fe78524b3/download</a:t>
            </a:r>
            <a:r>
              <a:rPr lang="en-US" sz="1100" dirty="0"/>
              <a:t> [Accessed 19 Apr. 2020]. </a:t>
            </a:r>
            <a:endParaRPr lang="en-GB" sz="1100" dirty="0"/>
          </a:p>
          <a:p>
            <a:pPr lvl="0">
              <a:lnSpc>
                <a:spcPct val="70000"/>
              </a:lnSpc>
            </a:pPr>
            <a:r>
              <a:rPr lang="en-GB" sz="1100" dirty="0"/>
              <a:t> </a:t>
            </a:r>
            <a:r>
              <a:rPr lang="en-GB" sz="1100" dirty="0" err="1"/>
              <a:t>Schultes</a:t>
            </a:r>
            <a:r>
              <a:rPr lang="en-GB" sz="1100" dirty="0"/>
              <a:t>, T., Bergsman, E., Brandt, L., </a:t>
            </a:r>
            <a:r>
              <a:rPr lang="en-GB" sz="1100" dirty="0" err="1"/>
              <a:t>Finsterwald</a:t>
            </a:r>
            <a:r>
              <a:rPr lang="en-GB" sz="1100" dirty="0"/>
              <a:t>, M., </a:t>
            </a:r>
            <a:r>
              <a:rPr lang="en-GB" sz="1100" dirty="0" err="1"/>
              <a:t>Kien</a:t>
            </a:r>
            <a:r>
              <a:rPr lang="en-GB" sz="1100" dirty="0"/>
              <a:t>, C., Klug, J. (2019). How connecting psychology and implementation science supports pursuing the sustainable development goals. </a:t>
            </a:r>
            <a:r>
              <a:rPr lang="en-GB" sz="1100" i="1" dirty="0" err="1"/>
              <a:t>Zeitschrift</a:t>
            </a:r>
            <a:r>
              <a:rPr lang="en-GB" sz="1100" i="1" dirty="0"/>
              <a:t> </a:t>
            </a:r>
            <a:r>
              <a:rPr lang="en-GB" sz="1100" i="1" dirty="0" err="1"/>
              <a:t>für</a:t>
            </a:r>
            <a:r>
              <a:rPr lang="en-GB" sz="1100" i="1" dirty="0"/>
              <a:t> </a:t>
            </a:r>
            <a:r>
              <a:rPr lang="en-GB" sz="1100" i="1" dirty="0" err="1"/>
              <a:t>Psychologie</a:t>
            </a:r>
            <a:r>
              <a:rPr lang="en-GB" sz="1100" i="1" dirty="0"/>
              <a:t>, </a:t>
            </a:r>
            <a:r>
              <a:rPr lang="en-GB" sz="1100" dirty="0"/>
              <a:t>27(2), pp.129-133. </a:t>
            </a:r>
          </a:p>
          <a:p>
            <a:pPr lvl="0">
              <a:lnSpc>
                <a:spcPct val="70000"/>
              </a:lnSpc>
            </a:pPr>
            <a:r>
              <a:rPr lang="en-GB" sz="1100" dirty="0"/>
              <a:t> Serrano, S. E. (2013). The potential of social representations theory (SRT) for gender equitable research. </a:t>
            </a:r>
            <a:r>
              <a:rPr lang="en-GB" sz="1100" i="1" dirty="0"/>
              <a:t>Acta </a:t>
            </a:r>
            <a:r>
              <a:rPr lang="en-GB" sz="1100" i="1" dirty="0" err="1"/>
              <a:t>Colombiana</a:t>
            </a:r>
            <a:r>
              <a:rPr lang="en-GB" sz="1100" i="1" dirty="0"/>
              <a:t> de </a:t>
            </a:r>
            <a:r>
              <a:rPr lang="en-GB" sz="1100" i="1" dirty="0" err="1"/>
              <a:t>Psicología</a:t>
            </a:r>
            <a:r>
              <a:rPr lang="en-GB" sz="1100" dirty="0"/>
              <a:t> [Online], 16 (2). Available at: </a:t>
            </a:r>
            <a:r>
              <a:rPr lang="en-GB" sz="1100" u="sng" dirty="0">
                <a:hlinkClick r:id="rId5"/>
              </a:rPr>
              <a:t>http://www.scielo.org.co/scielo.php?script=sci_arttext&amp;pid=S0123-91552013000200006</a:t>
            </a:r>
            <a:r>
              <a:rPr lang="en-GB" sz="1100" dirty="0"/>
              <a:t> [Accessed 13 Nov. 2019]. </a:t>
            </a:r>
          </a:p>
          <a:p>
            <a:pPr lvl="0">
              <a:lnSpc>
                <a:spcPct val="70000"/>
              </a:lnSpc>
            </a:pPr>
            <a:r>
              <a:rPr lang="en-GB" sz="1100" dirty="0"/>
              <a:t> </a:t>
            </a:r>
            <a:r>
              <a:rPr lang="en-GB" sz="1100" dirty="0" err="1"/>
              <a:t>Soutar</a:t>
            </a:r>
            <a:r>
              <a:rPr lang="en-GB" sz="1100" dirty="0"/>
              <a:t>, G. (2020). Expert insight: The Agriculture Bill 2020. </a:t>
            </a:r>
            <a:r>
              <a:rPr lang="en-GB" sz="1100" i="1" dirty="0"/>
              <a:t>National Farmer’s Union </a:t>
            </a:r>
            <a:r>
              <a:rPr lang="en-GB" sz="1100" dirty="0"/>
              <a:t>[Online]. Available at: </a:t>
            </a:r>
            <a:r>
              <a:rPr lang="en-GB" sz="1100" u="sng" dirty="0">
                <a:hlinkClick r:id="rId6"/>
              </a:rPr>
              <a:t>https://www.nfuonline.com/news/latest-news/expert-insight-the-agriculture-bill-2020/</a:t>
            </a:r>
            <a:r>
              <a:rPr lang="en-GB" sz="1100" dirty="0"/>
              <a:t> [Accessed 03 Feb. 2020]. </a:t>
            </a:r>
          </a:p>
          <a:p>
            <a:pPr lvl="0">
              <a:lnSpc>
                <a:spcPct val="70000"/>
              </a:lnSpc>
            </a:pPr>
            <a:r>
              <a:rPr lang="en-GB" sz="1100" dirty="0"/>
              <a:t> Spoelstra, S. &amp; </a:t>
            </a:r>
            <a:r>
              <a:rPr lang="en-GB" sz="1100" dirty="0" err="1"/>
              <a:t>Elzen</a:t>
            </a:r>
            <a:r>
              <a:rPr lang="en-GB" sz="1100" dirty="0"/>
              <a:t>, B. (2010). Combining top-down and bottom-up approaches towards sustainable livestock production a learning and experimentation strategy. </a:t>
            </a:r>
            <a:r>
              <a:rPr lang="en-GB" sz="1100" i="1" dirty="0"/>
              <a:t>Innovation and Sustainable Development in Agriculture and Food </a:t>
            </a:r>
            <a:r>
              <a:rPr lang="en-GB" sz="1100" dirty="0"/>
              <a:t>[Online]. Available at: </a:t>
            </a:r>
            <a:r>
              <a:rPr lang="en-GB" sz="1100" u="sng" dirty="0">
                <a:hlinkClick r:id="rId7"/>
              </a:rPr>
              <a:t>https://hal.archives-ouvertes.fr/hal-00520868/document</a:t>
            </a:r>
            <a:r>
              <a:rPr lang="en-GB" sz="1100" dirty="0"/>
              <a:t> [Accessed 15 Nov. 2019].</a:t>
            </a:r>
          </a:p>
          <a:p>
            <a:pPr lvl="0">
              <a:lnSpc>
                <a:spcPct val="70000"/>
              </a:lnSpc>
            </a:pPr>
            <a:r>
              <a:rPr lang="en-GB" sz="1100" dirty="0"/>
              <a:t> The National Office of Animal Health. (2020). New Agriculture Bill recognises the value of animal health as a public good, but a joined-up approach is vital, says NOAH. </a:t>
            </a:r>
            <a:r>
              <a:rPr lang="en-GB" sz="1100" i="1" dirty="0"/>
              <a:t>The National Office of Animal Health </a:t>
            </a:r>
            <a:r>
              <a:rPr lang="en-GB" sz="1100" dirty="0"/>
              <a:t>[Online]. Available at: </a:t>
            </a:r>
            <a:r>
              <a:rPr lang="en-GB" sz="1100" u="sng" dirty="0">
                <a:hlinkClick r:id="rId8"/>
              </a:rPr>
              <a:t>https://www.noah.co.uk/new-agriculture-bill-recognises-value-animal-health-public-good-joined-approach-vital-says-noah/</a:t>
            </a:r>
            <a:r>
              <a:rPr lang="en-GB" sz="1100" dirty="0"/>
              <a:t> [Accessed 06 Feb. 2020]. </a:t>
            </a:r>
          </a:p>
          <a:p>
            <a:pPr lvl="0">
              <a:lnSpc>
                <a:spcPct val="70000"/>
              </a:lnSpc>
            </a:pPr>
            <a:r>
              <a:rPr lang="en-GB" sz="1100" dirty="0"/>
              <a:t> Varanasi, A. (2019). Is Organic Food Really Better for the Environment? </a:t>
            </a:r>
            <a:r>
              <a:rPr lang="en-GB" sz="1100" i="1" dirty="0"/>
              <a:t>Earth Institute Columbia University </a:t>
            </a:r>
            <a:r>
              <a:rPr lang="en-GB" sz="1100" dirty="0"/>
              <a:t>[Online]. Available at: </a:t>
            </a:r>
            <a:r>
              <a:rPr lang="en-GB" sz="1100" u="sng" dirty="0">
                <a:hlinkClick r:id="rId9"/>
              </a:rPr>
              <a:t>https://blogs.ei.columbia.edu/2019/10/22/organic-food-better-environment/</a:t>
            </a:r>
            <a:r>
              <a:rPr lang="en-GB" sz="1100" dirty="0"/>
              <a:t> [Accessed 06 Feb. 2020]. </a:t>
            </a:r>
          </a:p>
          <a:p>
            <a:pPr lvl="0">
              <a:lnSpc>
                <a:spcPct val="70000"/>
              </a:lnSpc>
            </a:pPr>
            <a:r>
              <a:rPr lang="en-GB" sz="1100" dirty="0"/>
              <a:t> World Bank Group. (2020). Agricultural land (sq. km). </a:t>
            </a:r>
            <a:r>
              <a:rPr lang="en-GB" sz="1100" i="1" dirty="0"/>
              <a:t>The World Bank. </a:t>
            </a:r>
            <a:r>
              <a:rPr lang="en-GB" sz="1100" dirty="0"/>
              <a:t>[Online]. Available at: </a:t>
            </a:r>
            <a:r>
              <a:rPr lang="en-GB" sz="1100" u="sng" dirty="0">
                <a:hlinkClick r:id="rId10"/>
              </a:rPr>
              <a:t>https://data.worldbank.org/indicator/AG.LND.AGRI.K2?end=2016&amp;start=1961&amp;view=chart</a:t>
            </a:r>
            <a:r>
              <a:rPr lang="en-GB" sz="1100" dirty="0"/>
              <a:t> [Accessed 19 Apr. 2020].  </a:t>
            </a:r>
          </a:p>
          <a:p>
            <a:pPr lvl="0">
              <a:lnSpc>
                <a:spcPct val="70000"/>
              </a:lnSpc>
            </a:pPr>
            <a:r>
              <a:rPr lang="en-GB" sz="1100" dirty="0"/>
              <a:t> </a:t>
            </a:r>
            <a:r>
              <a:rPr lang="en-GB" sz="1100" dirty="0" err="1"/>
              <a:t>Yaylac</a:t>
            </a:r>
            <a:r>
              <a:rPr lang="en-GB" sz="1100" dirty="0"/>
              <a:t>, E., &amp; </a:t>
            </a:r>
            <a:r>
              <a:rPr lang="en-GB" sz="1100" dirty="0" err="1"/>
              <a:t>Duzgun</a:t>
            </a:r>
            <a:r>
              <a:rPr lang="en-GB" sz="1100" dirty="0"/>
              <a:t>, S. (2017). Evaluating the mine plan alternatives with respect to bottom-up and top-down sustainability criteria. </a:t>
            </a:r>
            <a:r>
              <a:rPr lang="en-GB" sz="1100" i="1" dirty="0"/>
              <a:t>Journal of Cleaner Production, </a:t>
            </a:r>
            <a:r>
              <a:rPr lang="en-GB" sz="1100" dirty="0"/>
              <a:t>167(20), pp.837-849. </a:t>
            </a:r>
          </a:p>
          <a:p>
            <a:pPr lvl="0">
              <a:lnSpc>
                <a:spcPct val="70000"/>
              </a:lnSpc>
            </a:pPr>
            <a:endParaRPr lang="en-GB" sz="11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DD3CE96-2054-4369-95B4-AC1AE47E9B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8086" y="748879"/>
            <a:ext cx="7141999" cy="53565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4066E0-8AC2-47FE-BFB2-1C867D984FE6}"/>
              </a:ext>
            </a:extLst>
          </p:cNvPr>
          <p:cNvSpPr txBox="1"/>
          <p:nvPr/>
        </p:nvSpPr>
        <p:spPr>
          <a:xfrm>
            <a:off x="10700825" y="6611779"/>
            <a:ext cx="149117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4572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dirty="0">
                <a:solidFill>
                  <a:srgbClr val="000000"/>
                </a:solidFill>
                <a:latin typeface="Corbel"/>
              </a:rPr>
              <a:t>(Image: Zammit, 2020)</a:t>
            </a:r>
          </a:p>
        </p:txBody>
      </p:sp>
    </p:spTree>
    <p:extLst>
      <p:ext uri="{BB962C8B-B14F-4D97-AF65-F5344CB8AC3E}">
        <p14:creationId xmlns:p14="http://schemas.microsoft.com/office/powerpoint/2010/main" val="204336238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TM03457475%5b%5bfn=Frame%5d%5d</Template>
  <TotalTime>4673</TotalTime>
  <Words>2592</Words>
  <Application>Microsoft Office PowerPoint</Application>
  <PresentationFormat>Widescreen</PresentationFormat>
  <Paragraphs>190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Calibri</vt:lpstr>
      <vt:lpstr>Calibri Light</vt:lpstr>
      <vt:lpstr>Corbel</vt:lpstr>
      <vt:lpstr>Franklin Gothic Demi Cond</vt:lpstr>
      <vt:lpstr>Times New Roman</vt:lpstr>
      <vt:lpstr>Wingdings 2</vt:lpstr>
      <vt:lpstr>Frame</vt:lpstr>
      <vt:lpstr>Environmental protection in light of Brexit:  an assessment of social representations within the agricultural sector </vt:lpstr>
      <vt:lpstr>Overview</vt:lpstr>
      <vt:lpstr>Why?   The importance of agriculture</vt:lpstr>
      <vt:lpstr>Why?  The importance of agriculture for the environment</vt:lpstr>
      <vt:lpstr>Why?   The importance of the social perspective</vt:lpstr>
      <vt:lpstr>The Rationale  The Problem</vt:lpstr>
      <vt:lpstr>The Rationale  Location</vt:lpstr>
      <vt:lpstr>Contribution to literature </vt:lpstr>
      <vt:lpstr>Research Objectives</vt:lpstr>
      <vt:lpstr>Methodological Review   Methods used</vt:lpstr>
      <vt:lpstr>Literature Review </vt:lpstr>
      <vt:lpstr>Literature Review</vt:lpstr>
      <vt:lpstr>Results and findings:  Research Objectives</vt:lpstr>
      <vt:lpstr>Results and findings:  Research Objectives </vt:lpstr>
      <vt:lpstr>Results and findings:  Results related to the literature review </vt:lpstr>
      <vt:lpstr> Limitations </vt:lpstr>
      <vt:lpstr>Future research</vt:lpstr>
      <vt:lpstr> Reflections </vt:lpstr>
      <vt:lpstr>Conclusion</vt:lpstr>
      <vt:lpstr>References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protection in light of Brexit:  An assessment of social representations within the agricultural sector</dc:title>
  <dc:creator>Casey-Jo Zammit</dc:creator>
  <cp:lastModifiedBy>Casey-Jo Zammit</cp:lastModifiedBy>
  <cp:revision>39</cp:revision>
  <dcterms:created xsi:type="dcterms:W3CDTF">2020-05-11T06:20:09Z</dcterms:created>
  <dcterms:modified xsi:type="dcterms:W3CDTF">2020-05-28T22:43:32Z</dcterms:modified>
</cp:coreProperties>
</file>