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68"/>
  </p:normalViewPr>
  <p:slideViewPr>
    <p:cSldViewPr snapToGrid="0">
      <p:cViewPr>
        <p:scale>
          <a:sx n="100" d="100"/>
          <a:sy n="100" d="100"/>
        </p:scale>
        <p:origin x="-54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52BA3A-2015-D84E-BEAB-0D3B9CAFB4A9}" type="datetimeFigureOut">
              <a:rPr lang="en-US" smtClean="0"/>
              <a:t>11/12/24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4B8D5C-A1FE-AE4D-AD38-340E9939D62C}" type="slidenum">
              <a:rPr lang="en-US" smtClean="0"/>
              <a:t>‹#›</a:t>
            </a:fld>
            <a:endParaRPr lang="en-US"/>
          </a:p>
        </p:txBody>
      </p:sp>
    </p:spTree>
    <p:extLst>
      <p:ext uri="{BB962C8B-B14F-4D97-AF65-F5344CB8AC3E}">
        <p14:creationId xmlns:p14="http://schemas.microsoft.com/office/powerpoint/2010/main" val="21903141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Economic downturns, such as those following Covid-19 pandemic, lead to workforce reductions and shifts in labor demand, pushing hospitality workers towards more stable industries and exacerbating labor shortages in the sector.</a:t>
            </a:r>
          </a:p>
          <a:p>
            <a:r>
              <a:rPr lang="en-US" dirty="0"/>
              <a:t>The hospitality industry often struggles to offer competitive wages that align with rising living costs , deterring potential employees and limiting the available labor pool, as workers seek better financial incentives in other sectors. </a:t>
            </a:r>
          </a:p>
          <a:p>
            <a:r>
              <a:rPr lang="en-US" dirty="0"/>
              <a:t>The integration of automation and digital technology can enhance operational efficiency but may also replace traditional roles, creating job security concerns and impacting staffing capabilities, particularly for smaller establishments.</a:t>
            </a:r>
          </a:p>
        </p:txBody>
      </p:sp>
      <p:sp>
        <p:nvSpPr>
          <p:cNvPr id="4" name="Slide Number Placeholder 3"/>
          <p:cNvSpPr>
            <a:spLocks noGrp="1"/>
          </p:cNvSpPr>
          <p:nvPr>
            <p:ph type="sldNum" sz="quarter" idx="5"/>
          </p:nvPr>
        </p:nvSpPr>
        <p:spPr/>
        <p:txBody>
          <a:bodyPr/>
          <a:lstStyle/>
          <a:p>
            <a:fld id="{754B8D5C-A1FE-AE4D-AD38-340E9939D62C}" type="slidenum">
              <a:rPr lang="en-US" smtClean="0"/>
              <a:t>5</a:t>
            </a:fld>
            <a:endParaRPr lang="en-US"/>
          </a:p>
        </p:txBody>
      </p:sp>
    </p:spTree>
    <p:extLst>
      <p:ext uri="{BB962C8B-B14F-4D97-AF65-F5344CB8AC3E}">
        <p14:creationId xmlns:p14="http://schemas.microsoft.com/office/powerpoint/2010/main" val="3287843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implementation of automation technologies, such as self-service Kiosks and online check-in systems, significantly reduces operational burdens, allowing staff to focus on enhancing quest experience and improving service quality.</a:t>
            </a:r>
          </a:p>
          <a:p>
            <a:r>
              <a:rPr lang="en-US" dirty="0" err="1"/>
              <a:t>Utilising</a:t>
            </a:r>
            <a:r>
              <a:rPr lang="en-US" dirty="0"/>
              <a:t> AI for predictive analytics enable hotels to optimize staffing levels based on demand forecasts, ensuring efficient resource allocation and </a:t>
            </a:r>
            <a:r>
              <a:rPr lang="en-US" dirty="0" err="1"/>
              <a:t>minimising</a:t>
            </a:r>
            <a:r>
              <a:rPr lang="en-US" dirty="0"/>
              <a:t> the impact of labor shortages on service delivery.</a:t>
            </a:r>
          </a:p>
          <a:p>
            <a:r>
              <a:rPr lang="en-US" dirty="0"/>
              <a:t>While technological advancements offer operational efficiencies, they require substantial investment and staff training, necessitating a careful balance to maintain high quality customer service and avoid depersonalization of guest interactions.</a:t>
            </a:r>
          </a:p>
        </p:txBody>
      </p:sp>
      <p:sp>
        <p:nvSpPr>
          <p:cNvPr id="4" name="Slide Number Placeholder 3"/>
          <p:cNvSpPr>
            <a:spLocks noGrp="1"/>
          </p:cNvSpPr>
          <p:nvPr>
            <p:ph type="sldNum" sz="quarter" idx="5"/>
          </p:nvPr>
        </p:nvSpPr>
        <p:spPr/>
        <p:txBody>
          <a:bodyPr/>
          <a:lstStyle/>
          <a:p>
            <a:fld id="{754B8D5C-A1FE-AE4D-AD38-340E9939D62C}" type="slidenum">
              <a:rPr lang="en-US" smtClean="0"/>
              <a:t>6</a:t>
            </a:fld>
            <a:endParaRPr lang="en-US"/>
          </a:p>
        </p:txBody>
      </p:sp>
    </p:spTree>
    <p:extLst>
      <p:ext uri="{BB962C8B-B14F-4D97-AF65-F5344CB8AC3E}">
        <p14:creationId xmlns:p14="http://schemas.microsoft.com/office/powerpoint/2010/main" val="1515201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Streamlining immigration processes can significantly enhance the hospitality sector`s ability to attract skilled workers, addressing labor shortages and fostering a diverse workforce that enriches service delivery and cultural experiences.</a:t>
            </a:r>
          </a:p>
          <a:p>
            <a:r>
              <a:rPr lang="en-US" dirty="0"/>
              <a:t>Implementing government-backed training initiatives can empower hospitality businesses to invest in their workforce, improving service quality and employee retention while creating a more skilled labor pool to meet industry demands.</a:t>
            </a:r>
          </a:p>
          <a:p>
            <a:endParaRPr lang="en-US" dirty="0"/>
          </a:p>
          <a:p>
            <a:r>
              <a:rPr lang="en-US" dirty="0" err="1"/>
              <a:t>Prioritising</a:t>
            </a:r>
            <a:r>
              <a:rPr lang="en-US" dirty="0"/>
              <a:t> employee well-being through mental health support and work-life balance </a:t>
            </a:r>
            <a:r>
              <a:rPr lang="en-US" dirty="0" err="1"/>
              <a:t>intiatives</a:t>
            </a:r>
            <a:r>
              <a:rPr lang="en-US" dirty="0"/>
              <a:t> can significantly improve job satisfaction . Implementing wellness programs and regular check-ins fosters a positive workplace culture , ultimately reducing turnover and attracting new talent to the hospitality sector.</a:t>
            </a:r>
          </a:p>
          <a:p>
            <a:r>
              <a:rPr lang="en-US" dirty="0"/>
              <a:t>Developing targeted recruitments strategies that highlight the unique benefits of working in hospitality , such as career growth and community engagement, can attract a diverse range of candidates. </a:t>
            </a:r>
            <a:r>
              <a:rPr lang="en-US" dirty="0" err="1"/>
              <a:t>Utilising</a:t>
            </a:r>
            <a:r>
              <a:rPr lang="en-US" dirty="0"/>
              <a:t> social media and local partnerships can enhance visibility and appeal to potential employees seeking fulfilling career opportunities. </a:t>
            </a:r>
          </a:p>
          <a:p>
            <a:endParaRPr lang="en-US" dirty="0"/>
          </a:p>
          <a:p>
            <a:r>
              <a:rPr lang="en-US" dirty="0"/>
              <a:t>Flexible work arrangements significantly boost employee morale by accommodating personal needs, leading to higher job satisfaction and loyalty , which are essential for reducing turnover rates in the hospitality sector.</a:t>
            </a:r>
          </a:p>
          <a:p>
            <a:r>
              <a:rPr lang="en-US" dirty="0"/>
              <a:t>By offering flexible options , </a:t>
            </a:r>
            <a:r>
              <a:rPr lang="en-US" dirty="0" err="1"/>
              <a:t>organisations</a:t>
            </a:r>
            <a:r>
              <a:rPr lang="en-US" dirty="0"/>
              <a:t> can appeal to a wider range of candidates including those who </a:t>
            </a:r>
            <a:r>
              <a:rPr lang="en-US" dirty="0" err="1"/>
              <a:t>prioritise</a:t>
            </a:r>
            <a:r>
              <a:rPr lang="en-US" dirty="0"/>
              <a:t> work-life balance, thus enriching the workforce and improving service quality in hospitality sector.</a:t>
            </a:r>
          </a:p>
          <a:p>
            <a:r>
              <a:rPr lang="en-US" dirty="0"/>
              <a:t>Implementing flexible work schedules can optimize staffing levels. Reduce employee burnout, and enhance productivity, ultimately contributing to improved customer service and operational resilience in the hospitality industry.</a:t>
            </a:r>
          </a:p>
          <a:p>
            <a:endParaRPr lang="en-US" dirty="0"/>
          </a:p>
          <a:p>
            <a:endParaRPr lang="en-US" dirty="0"/>
          </a:p>
        </p:txBody>
      </p:sp>
      <p:sp>
        <p:nvSpPr>
          <p:cNvPr id="4" name="Slide Number Placeholder 3"/>
          <p:cNvSpPr>
            <a:spLocks noGrp="1"/>
          </p:cNvSpPr>
          <p:nvPr>
            <p:ph type="sldNum" sz="quarter" idx="5"/>
          </p:nvPr>
        </p:nvSpPr>
        <p:spPr/>
        <p:txBody>
          <a:bodyPr/>
          <a:lstStyle/>
          <a:p>
            <a:fld id="{754B8D5C-A1FE-AE4D-AD38-340E9939D62C}" type="slidenum">
              <a:rPr lang="en-US" smtClean="0"/>
              <a:t>7</a:t>
            </a:fld>
            <a:endParaRPr lang="en-US"/>
          </a:p>
        </p:txBody>
      </p:sp>
    </p:spTree>
    <p:extLst>
      <p:ext uri="{BB962C8B-B14F-4D97-AF65-F5344CB8AC3E}">
        <p14:creationId xmlns:p14="http://schemas.microsoft.com/office/powerpoint/2010/main" val="3773554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42DC83-85DF-3A4C-8EC1-7B2E49F0A529}" type="datetimeFigureOut">
              <a:rPr lang="en-US" smtClean="0"/>
              <a:t>11/12/24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3824102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42DC83-85DF-3A4C-8EC1-7B2E49F0A529}" type="datetimeFigureOut">
              <a:rPr lang="en-US" smtClean="0"/>
              <a:t>11/12/24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3521897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42DC83-85DF-3A4C-8EC1-7B2E49F0A529}" type="datetimeFigureOut">
              <a:rPr lang="en-US" smtClean="0"/>
              <a:t>11/12/24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3892682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42DC83-85DF-3A4C-8EC1-7B2E49F0A529}" type="datetimeFigureOut">
              <a:rPr lang="en-US" smtClean="0"/>
              <a:t>11/12/24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3359610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42DC83-85DF-3A4C-8EC1-7B2E49F0A529}" type="datetimeFigureOut">
              <a:rPr lang="en-US" smtClean="0"/>
              <a:t>11/12/24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931416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42DC83-85DF-3A4C-8EC1-7B2E49F0A529}" type="datetimeFigureOut">
              <a:rPr lang="en-US" smtClean="0"/>
              <a:t>11/12/24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3973190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2DC83-85DF-3A4C-8EC1-7B2E49F0A529}" type="datetimeFigureOut">
              <a:rPr lang="en-US" smtClean="0"/>
              <a:t>11/12/24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3212307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D42DC83-85DF-3A4C-8EC1-7B2E49F0A529}" type="datetimeFigureOut">
              <a:rPr lang="en-US" smtClean="0"/>
              <a:t>11/12/24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2177943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D42DC83-85DF-3A4C-8EC1-7B2E49F0A529}" type="datetimeFigureOut">
              <a:rPr lang="en-US" smtClean="0"/>
              <a:t>11/12/24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2483794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42DC83-85DF-3A4C-8EC1-7B2E49F0A529}" type="datetimeFigureOut">
              <a:rPr lang="en-US" smtClean="0"/>
              <a:t>11/12/24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2480102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42DC83-85DF-3A4C-8EC1-7B2E49F0A529}" type="datetimeFigureOut">
              <a:rPr lang="en-US" smtClean="0"/>
              <a:t>11/12/24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9C87D1-2C90-944E-B77F-64282A601565}" type="slidenum">
              <a:rPr lang="en-US" smtClean="0"/>
              <a:t>‹#›</a:t>
            </a:fld>
            <a:endParaRPr lang="en-US"/>
          </a:p>
        </p:txBody>
      </p:sp>
    </p:spTree>
    <p:extLst>
      <p:ext uri="{BB962C8B-B14F-4D97-AF65-F5344CB8AC3E}">
        <p14:creationId xmlns:p14="http://schemas.microsoft.com/office/powerpoint/2010/main" val="457983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2DC83-85DF-3A4C-8EC1-7B2E49F0A529}" type="datetimeFigureOut">
              <a:rPr lang="en-US" smtClean="0"/>
              <a:t>11/12/24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9C87D1-2C90-944E-B77F-64282A601565}" type="slidenum">
              <a:rPr lang="en-US" smtClean="0"/>
              <a:t>‹#›</a:t>
            </a:fld>
            <a:endParaRPr lang="en-US"/>
          </a:p>
        </p:txBody>
      </p:sp>
    </p:spTree>
    <p:extLst>
      <p:ext uri="{BB962C8B-B14F-4D97-AF65-F5344CB8AC3E}">
        <p14:creationId xmlns:p14="http://schemas.microsoft.com/office/powerpoint/2010/main" val="70798091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Video 23" descr="Person Pressing Counter Bell">
            <a:extLst>
              <a:ext uri="{FF2B5EF4-FFF2-40B4-BE49-F238E27FC236}">
                <a16:creationId xmlns:a16="http://schemas.microsoft.com/office/drawing/2014/main" id="{BC0FB623-9039-962D-E79F-AD669D52AF08}"/>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047" y="10"/>
            <a:ext cx="12191999" cy="6857990"/>
          </a:xfrm>
          <a:prstGeom prst="rect">
            <a:avLst/>
          </a:prstGeom>
        </p:spPr>
      </p:pic>
      <p:sp>
        <p:nvSpPr>
          <p:cNvPr id="30" name="Rectangle 2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48473-10DB-803D-BC53-4FB455632C45}"/>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ormAutofit/>
          </a:bodyPr>
          <a:lstStyle/>
          <a:p>
            <a:r>
              <a:rPr lang="en-US" sz="5200" kern="1200" dirty="0">
                <a:latin typeface="+mj-lt"/>
                <a:ea typeface="+mj-ea"/>
                <a:cs typeface="+mj-cs"/>
              </a:rPr>
              <a:t>Staff Shortages and Labor Challenges in the Hospitality Sector: A Case Study of IBIS Cambridge Hotel using PESTEL Analysis</a:t>
            </a:r>
          </a:p>
        </p:txBody>
      </p:sp>
      <p:sp>
        <p:nvSpPr>
          <p:cNvPr id="3" name="Subtitle 2">
            <a:extLst>
              <a:ext uri="{FF2B5EF4-FFF2-40B4-BE49-F238E27FC236}">
                <a16:creationId xmlns:a16="http://schemas.microsoft.com/office/drawing/2014/main" id="{33E2C620-FFB8-A793-A739-21AF8DB83252}"/>
              </a:ext>
            </a:extLst>
          </p:cNvPr>
          <p:cNvSpPr>
            <a:spLocks noGrp="1"/>
          </p:cNvSpPr>
          <p:nvPr>
            <p:ph type="subTitle" idx="1"/>
          </p:nvPr>
        </p:nvSpPr>
        <p:spPr>
          <a:xfrm>
            <a:off x="2928850" y="4800666"/>
            <a:ext cx="10215649" cy="2614507"/>
          </a:xfrm>
          <a:effectLst>
            <a:outerShdw blurRad="50800" dist="38100" dir="2700000" algn="tl" rotWithShape="0">
              <a:prstClr val="black">
                <a:alpha val="40000"/>
              </a:prstClr>
            </a:outerShdw>
          </a:effectLst>
        </p:spPr>
        <p:txBody>
          <a:bodyPr vert="horz" lIns="91440" tIns="45720" rIns="91440" bIns="45720" rtlCol="0">
            <a:normAutofit/>
          </a:bodyPr>
          <a:lstStyle/>
          <a:p>
            <a:pPr indent="-228600">
              <a:buFont typeface="Arial" panose="020B0604020202020204" pitchFamily="34" charset="0"/>
              <a:buChar char="•"/>
            </a:pPr>
            <a:r>
              <a:rPr lang="en-US" sz="1800" dirty="0"/>
              <a:t>Name: Iulia-Denis Cristea</a:t>
            </a:r>
          </a:p>
          <a:p>
            <a:pPr indent="-228600">
              <a:buFont typeface="Arial" panose="020B0604020202020204" pitchFamily="34" charset="0"/>
              <a:buChar char="•"/>
            </a:pPr>
            <a:r>
              <a:rPr lang="en-US" sz="1800" dirty="0"/>
              <a:t>Student ID: 2119917</a:t>
            </a:r>
          </a:p>
          <a:p>
            <a:pPr indent="-228600">
              <a:buFont typeface="Arial" panose="020B0604020202020204" pitchFamily="34" charset="0"/>
              <a:buChar char="•"/>
            </a:pPr>
            <a:r>
              <a:rPr lang="en-US" sz="1800" dirty="0"/>
              <a:t>Lecturer: Dr. Ernest </a:t>
            </a:r>
            <a:r>
              <a:rPr lang="en-US" sz="1800" dirty="0" err="1"/>
              <a:t>Balutie</a:t>
            </a:r>
            <a:r>
              <a:rPr lang="en-US" sz="1800" dirty="0"/>
              <a:t> </a:t>
            </a:r>
            <a:r>
              <a:rPr lang="en-US" sz="1800" dirty="0" err="1"/>
              <a:t>Wavei</a:t>
            </a:r>
            <a:endParaRPr lang="en-US" sz="1800" dirty="0"/>
          </a:p>
          <a:p>
            <a:pPr indent="-228600">
              <a:buFont typeface="Arial" panose="020B0604020202020204" pitchFamily="34" charset="0"/>
              <a:buChar char="•"/>
            </a:pPr>
            <a:r>
              <a:rPr lang="en-US" sz="1800" dirty="0"/>
              <a:t>Module: BMIH6001</a:t>
            </a:r>
          </a:p>
          <a:p>
            <a:pPr indent="-228600">
              <a:buFont typeface="Arial" panose="020B0604020202020204" pitchFamily="34" charset="0"/>
              <a:buChar char="•"/>
            </a:pPr>
            <a:r>
              <a:rPr lang="en-US" sz="1800" dirty="0"/>
              <a:t>Module Name: Contemporary Themes in the Hotel and Hospitality Sector</a:t>
            </a:r>
          </a:p>
        </p:txBody>
      </p:sp>
    </p:spTree>
    <p:extLst>
      <p:ext uri="{BB962C8B-B14F-4D97-AF65-F5344CB8AC3E}">
        <p14:creationId xmlns:p14="http://schemas.microsoft.com/office/powerpoint/2010/main" val="1394447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60"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4"/>
                                        </p:tgtEl>
                                      </p:cBhvr>
                                    </p:cmd>
                                  </p:childTnLst>
                                </p:cTn>
                              </p:par>
                            </p:childTnLst>
                          </p:cTn>
                        </p:par>
                      </p:childTnLst>
                    </p:cTn>
                  </p:par>
                </p:childTnLst>
              </p:cTn>
              <p:nextCondLst>
                <p:cond evt="onClick" delay="0">
                  <p:tgtEl>
                    <p:spTgt spid="24"/>
                  </p:tgtEl>
                </p:cond>
              </p:nextCondLst>
            </p:seq>
            <p:video>
              <p:cMediaNode mute="1">
                <p:cTn id="12" repeatCount="indefinite" fill="hold" display="0">
                  <p:stCondLst>
                    <p:cond delay="indefinite"/>
                  </p:stCondLst>
                </p:cTn>
                <p:tgtEl>
                  <p:spTgt spid="2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EF36F7-DF8A-9AB0-D40D-B2BE599FB039}"/>
              </a:ext>
            </a:extLst>
          </p:cNvPr>
          <p:cNvSpPr>
            <a:spLocks noGrp="1"/>
          </p:cNvSpPr>
          <p:nvPr>
            <p:ph type="title"/>
          </p:nvPr>
        </p:nvSpPr>
        <p:spPr>
          <a:xfrm>
            <a:off x="8643193" y="489507"/>
            <a:ext cx="3091607" cy="1655483"/>
          </a:xfrm>
        </p:spPr>
        <p:txBody>
          <a:bodyPr vert="horz" lIns="91440" tIns="45720" rIns="91440" bIns="45720" rtlCol="0" anchor="b">
            <a:normAutofit/>
          </a:bodyPr>
          <a:lstStyle/>
          <a:p>
            <a:endParaRPr lang="en-US" sz="4000"/>
          </a:p>
        </p:txBody>
      </p:sp>
      <p:pic>
        <p:nvPicPr>
          <p:cNvPr id="7" name="Picture Placeholder 6" descr="A hand with a red sign on it&#10;&#10;Description automatically generated">
            <a:extLst>
              <a:ext uri="{FF2B5EF4-FFF2-40B4-BE49-F238E27FC236}">
                <a16:creationId xmlns:a16="http://schemas.microsoft.com/office/drawing/2014/main" id="{526AB998-9C06-5F8E-18CC-6B8847E6FCA4}"/>
              </a:ext>
            </a:extLst>
          </p:cNvPr>
          <p:cNvPicPr>
            <a:picLocks noGrp="1" noChangeAspect="1"/>
          </p:cNvPicPr>
          <p:nvPr>
            <p:ph type="pic" idx="1"/>
          </p:nvPr>
        </p:nvPicPr>
        <p:blipFill>
          <a:blip r:embed="rId2"/>
          <a:srcRect l="5677" r="5678"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9EEFB655-F384-71D2-36F9-1D2796539973}"/>
              </a:ext>
            </a:extLst>
          </p:cNvPr>
          <p:cNvSpPr>
            <a:spLocks noGrp="1"/>
          </p:cNvSpPr>
          <p:nvPr>
            <p:ph type="body" sz="half" idx="2"/>
          </p:nvPr>
        </p:nvSpPr>
        <p:spPr>
          <a:xfrm>
            <a:off x="8643193" y="2418408"/>
            <a:ext cx="2942813" cy="3540265"/>
          </a:xfrm>
        </p:spPr>
        <p:txBody>
          <a:bodyPr vert="horz" lIns="91440" tIns="45720" rIns="91440" bIns="45720" rtlCol="0">
            <a:normAutofit/>
          </a:bodyPr>
          <a:lstStyle/>
          <a:p>
            <a:pPr indent="-228600">
              <a:buFont typeface="Arial" panose="020B0604020202020204" pitchFamily="34" charset="0"/>
              <a:buChar char="•"/>
            </a:pPr>
            <a:r>
              <a:rPr lang="en-US" sz="1400"/>
              <a:t>Hospitality industry faces a severe labor shortage, worsened by COVID-19 and economic shifts.</a:t>
            </a:r>
          </a:p>
          <a:p>
            <a:pPr indent="-228600">
              <a:buFont typeface="Arial" panose="020B0604020202020204" pitchFamily="34" charset="0"/>
              <a:buChar char="•"/>
            </a:pPr>
            <a:r>
              <a:rPr lang="en-US" sz="1400"/>
              <a:t>This presentation examines the Ibis Cambridge Hotel`s staffing challenges, using a PESTEL analysis to explore key factors like how wages , job insecurity and changing workforce expectations.</a:t>
            </a:r>
          </a:p>
          <a:p>
            <a:pPr indent="-228600">
              <a:buFont typeface="Arial" panose="020B0604020202020204" pitchFamily="34" charset="0"/>
              <a:buChar char="•"/>
            </a:pPr>
            <a:r>
              <a:rPr lang="en-US" sz="1400"/>
              <a:t>Recommendations include flexible work models, automation, and better conditions to ensure sustainable staffing and maintain service quality.</a:t>
            </a:r>
          </a:p>
        </p:txBody>
      </p:sp>
    </p:spTree>
    <p:extLst>
      <p:ext uri="{BB962C8B-B14F-4D97-AF65-F5344CB8AC3E}">
        <p14:creationId xmlns:p14="http://schemas.microsoft.com/office/powerpoint/2010/main" val="4019740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C98DE6-3DFB-003D-ED4C-B6A97D18B75B}"/>
              </a:ext>
            </a:extLst>
          </p:cNvPr>
          <p:cNvSpPr>
            <a:spLocks noGrp="1"/>
          </p:cNvSpPr>
          <p:nvPr>
            <p:ph type="title"/>
          </p:nvPr>
        </p:nvSpPr>
        <p:spPr>
          <a:xfrm>
            <a:off x="764949" y="3499076"/>
            <a:ext cx="6053558" cy="2424774"/>
          </a:xfrm>
        </p:spPr>
        <p:txBody>
          <a:bodyPr>
            <a:normAutofit/>
          </a:bodyPr>
          <a:lstStyle/>
          <a:p>
            <a:r>
              <a:rPr lang="en-US">
                <a:solidFill>
                  <a:srgbClr val="FFFFFF"/>
                </a:solidFill>
              </a:rPr>
              <a:t>Causes of Labor Shortages in Hospitality</a:t>
            </a:r>
          </a:p>
        </p:txBody>
      </p:sp>
      <p:sp>
        <p:nvSpPr>
          <p:cNvPr id="12" name="Freeform: Shape 11">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B38CA463-BD94-C03B-2272-95981300A901}"/>
              </a:ext>
            </a:extLst>
          </p:cNvPr>
          <p:cNvSpPr>
            <a:spLocks noGrp="1"/>
          </p:cNvSpPr>
          <p:nvPr>
            <p:ph sz="half" idx="1"/>
          </p:nvPr>
        </p:nvSpPr>
        <p:spPr>
          <a:xfrm>
            <a:off x="4215161" y="356187"/>
            <a:ext cx="2878409" cy="1792281"/>
          </a:xfrm>
        </p:spPr>
        <p:txBody>
          <a:bodyPr anchor="ctr">
            <a:normAutofit/>
          </a:bodyPr>
          <a:lstStyle/>
          <a:p>
            <a:pPr marL="0" indent="0">
              <a:buNone/>
            </a:pPr>
            <a:r>
              <a:rPr lang="en-US" sz="1100"/>
              <a:t>                              Pros</a:t>
            </a:r>
          </a:p>
          <a:p>
            <a:r>
              <a:rPr lang="en-US" sz="1100"/>
              <a:t>Improved working conditions attract talent</a:t>
            </a:r>
          </a:p>
          <a:p>
            <a:r>
              <a:rPr lang="en-US" sz="1100"/>
              <a:t>Enhanced job security reduces turnover</a:t>
            </a:r>
          </a:p>
          <a:p>
            <a:r>
              <a:rPr lang="en-US" sz="1100"/>
              <a:t>Flexible work arrangements appeal to workforce</a:t>
            </a:r>
          </a:p>
          <a:p>
            <a:r>
              <a:rPr lang="en-US" sz="1100"/>
              <a:t>Diverse labor pool enriches service quality</a:t>
            </a:r>
          </a:p>
          <a:p>
            <a:r>
              <a:rPr lang="en-US" sz="1100"/>
              <a:t>Economic stability fosters industry growth</a:t>
            </a:r>
          </a:p>
        </p:txBody>
      </p:sp>
      <p:sp>
        <p:nvSpPr>
          <p:cNvPr id="18" name="Freeform: Shape 17">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a:extLst>
              <a:ext uri="{FF2B5EF4-FFF2-40B4-BE49-F238E27FC236}">
                <a16:creationId xmlns:a16="http://schemas.microsoft.com/office/drawing/2014/main" id="{CC99BE13-D706-0B45-6BCB-271A2719285B}"/>
              </a:ext>
            </a:extLst>
          </p:cNvPr>
          <p:cNvSpPr>
            <a:spLocks noGrp="1"/>
          </p:cNvSpPr>
          <p:nvPr>
            <p:ph sz="half" idx="2"/>
          </p:nvPr>
        </p:nvSpPr>
        <p:spPr>
          <a:xfrm>
            <a:off x="8386139" y="3143438"/>
            <a:ext cx="3474621" cy="2780412"/>
          </a:xfrm>
        </p:spPr>
        <p:txBody>
          <a:bodyPr anchor="ctr">
            <a:normAutofit/>
          </a:bodyPr>
          <a:lstStyle/>
          <a:p>
            <a:pPr marL="0" indent="0">
              <a:buNone/>
            </a:pPr>
            <a:r>
              <a:rPr lang="en-US" sz="1400"/>
              <a:t>                                Cons</a:t>
            </a:r>
          </a:p>
          <a:p>
            <a:r>
              <a:rPr lang="en-US" sz="1400"/>
              <a:t>Poor working conditions deter applicants</a:t>
            </a:r>
          </a:p>
          <a:p>
            <a:r>
              <a:rPr lang="en-US" sz="1400"/>
              <a:t>High turnover increases recruitment costs</a:t>
            </a:r>
          </a:p>
          <a:p>
            <a:r>
              <a:rPr lang="en-US" sz="1400"/>
              <a:t>Economic downturns limit available workforce</a:t>
            </a:r>
          </a:p>
          <a:p>
            <a:r>
              <a:rPr lang="en-US" sz="1400"/>
              <a:t>Rigid hours reduce job attractiveness</a:t>
            </a:r>
          </a:p>
          <a:p>
            <a:r>
              <a:rPr lang="en-US" sz="1400"/>
              <a:t>Immigration laws restrict labor supply</a:t>
            </a:r>
          </a:p>
          <a:p>
            <a:r>
              <a:rPr lang="en-US" sz="1400"/>
              <a:t>Lack of training hampers employee development</a:t>
            </a:r>
          </a:p>
        </p:txBody>
      </p:sp>
    </p:spTree>
    <p:extLst>
      <p:ext uri="{BB962C8B-B14F-4D97-AF65-F5344CB8AC3E}">
        <p14:creationId xmlns:p14="http://schemas.microsoft.com/office/powerpoint/2010/main" val="176883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D225C3-8D76-08AD-ABC7-1EEA92C1FC44}"/>
              </a:ext>
            </a:extLst>
          </p:cNvPr>
          <p:cNvSpPr txBox="1"/>
          <p:nvPr/>
        </p:nvSpPr>
        <p:spPr>
          <a:xfrm>
            <a:off x="2014538" y="728663"/>
            <a:ext cx="7764498" cy="369332"/>
          </a:xfrm>
          <a:prstGeom prst="rect">
            <a:avLst/>
          </a:prstGeom>
          <a:noFill/>
          <a:ln>
            <a:solidFill>
              <a:schemeClr val="accent1"/>
            </a:solidFill>
          </a:ln>
        </p:spPr>
        <p:txBody>
          <a:bodyPr wrap="none" rtlCol="0">
            <a:spAutoFit/>
          </a:bodyPr>
          <a:lstStyle/>
          <a:p>
            <a:r>
              <a:rPr lang="en-US" dirty="0"/>
              <a:t>Impact of Labor Shortages on Operations and the Role of Covid-19 Pandemic</a:t>
            </a:r>
          </a:p>
        </p:txBody>
      </p:sp>
      <p:sp>
        <p:nvSpPr>
          <p:cNvPr id="6" name="TextBox 5">
            <a:extLst>
              <a:ext uri="{FF2B5EF4-FFF2-40B4-BE49-F238E27FC236}">
                <a16:creationId xmlns:a16="http://schemas.microsoft.com/office/drawing/2014/main" id="{1B4DBEDB-D55B-B583-5972-B8C209B21B31}"/>
              </a:ext>
            </a:extLst>
          </p:cNvPr>
          <p:cNvSpPr txBox="1"/>
          <p:nvPr/>
        </p:nvSpPr>
        <p:spPr>
          <a:xfrm>
            <a:off x="725044" y="1814513"/>
            <a:ext cx="3190425" cy="369332"/>
          </a:xfrm>
          <a:prstGeom prst="rect">
            <a:avLst/>
          </a:prstGeom>
          <a:noFill/>
          <a:ln>
            <a:solidFill>
              <a:schemeClr val="accent1"/>
            </a:solidFill>
          </a:ln>
        </p:spPr>
        <p:txBody>
          <a:bodyPr wrap="none" rtlCol="0">
            <a:spAutoFit/>
          </a:bodyPr>
          <a:lstStyle/>
          <a:p>
            <a:r>
              <a:rPr lang="en-US" dirty="0"/>
              <a:t>Operational Efficiency Decline</a:t>
            </a:r>
          </a:p>
        </p:txBody>
      </p:sp>
      <p:sp>
        <p:nvSpPr>
          <p:cNvPr id="8" name="TextBox 7">
            <a:extLst>
              <a:ext uri="{FF2B5EF4-FFF2-40B4-BE49-F238E27FC236}">
                <a16:creationId xmlns:a16="http://schemas.microsoft.com/office/drawing/2014/main" id="{F0CDB822-8165-EA73-9B2F-71341F29ED48}"/>
              </a:ext>
            </a:extLst>
          </p:cNvPr>
          <p:cNvSpPr txBox="1"/>
          <p:nvPr/>
        </p:nvSpPr>
        <p:spPr>
          <a:xfrm>
            <a:off x="4283440" y="1814513"/>
            <a:ext cx="2924583" cy="369332"/>
          </a:xfrm>
          <a:prstGeom prst="rect">
            <a:avLst/>
          </a:prstGeom>
          <a:noFill/>
          <a:ln>
            <a:solidFill>
              <a:schemeClr val="accent1"/>
            </a:solidFill>
          </a:ln>
        </p:spPr>
        <p:txBody>
          <a:bodyPr wrap="none" rtlCol="0">
            <a:spAutoFit/>
          </a:bodyPr>
          <a:lstStyle/>
          <a:p>
            <a:r>
              <a:rPr lang="en-US" dirty="0"/>
              <a:t>Employee Burnout Increase</a:t>
            </a:r>
          </a:p>
        </p:txBody>
      </p:sp>
      <p:sp>
        <p:nvSpPr>
          <p:cNvPr id="9" name="TextBox 8">
            <a:extLst>
              <a:ext uri="{FF2B5EF4-FFF2-40B4-BE49-F238E27FC236}">
                <a16:creationId xmlns:a16="http://schemas.microsoft.com/office/drawing/2014/main" id="{B16ABC74-5807-01B7-7687-A8F1BF41C57F}"/>
              </a:ext>
            </a:extLst>
          </p:cNvPr>
          <p:cNvSpPr txBox="1"/>
          <p:nvPr/>
        </p:nvSpPr>
        <p:spPr>
          <a:xfrm>
            <a:off x="7672388" y="1814513"/>
            <a:ext cx="3283078" cy="369332"/>
          </a:xfrm>
          <a:prstGeom prst="rect">
            <a:avLst/>
          </a:prstGeom>
          <a:noFill/>
          <a:ln>
            <a:solidFill>
              <a:schemeClr val="accent1"/>
            </a:solidFill>
          </a:ln>
        </p:spPr>
        <p:txBody>
          <a:bodyPr wrap="none" rtlCol="0">
            <a:spAutoFit/>
          </a:bodyPr>
          <a:lstStyle/>
          <a:p>
            <a:r>
              <a:rPr lang="en-US" dirty="0"/>
              <a:t>Economic strain on Businesses</a:t>
            </a:r>
          </a:p>
        </p:txBody>
      </p:sp>
      <p:sp>
        <p:nvSpPr>
          <p:cNvPr id="10" name="TextBox 9">
            <a:extLst>
              <a:ext uri="{FF2B5EF4-FFF2-40B4-BE49-F238E27FC236}">
                <a16:creationId xmlns:a16="http://schemas.microsoft.com/office/drawing/2014/main" id="{6A51B564-8FB8-CBFE-788E-2CC8B84312DA}"/>
              </a:ext>
            </a:extLst>
          </p:cNvPr>
          <p:cNvSpPr txBox="1"/>
          <p:nvPr/>
        </p:nvSpPr>
        <p:spPr>
          <a:xfrm>
            <a:off x="614363" y="2948361"/>
            <a:ext cx="3043237" cy="2031325"/>
          </a:xfrm>
          <a:prstGeom prst="rect">
            <a:avLst/>
          </a:prstGeom>
          <a:noFill/>
          <a:ln>
            <a:solidFill>
              <a:schemeClr val="accent1"/>
            </a:solidFill>
          </a:ln>
        </p:spPr>
        <p:txBody>
          <a:bodyPr wrap="square" rtlCol="0">
            <a:spAutoFit/>
          </a:bodyPr>
          <a:lstStyle/>
          <a:p>
            <a:r>
              <a:rPr lang="en-US" dirty="0"/>
              <a:t>Labor shortages lead to reduced staffing levels, resulting in overworked</a:t>
            </a:r>
          </a:p>
          <a:p>
            <a:r>
              <a:rPr lang="en-US" dirty="0"/>
              <a:t>employees who struggle to maintain service quality, affecting guest satisfaction and operational stability.</a:t>
            </a:r>
          </a:p>
        </p:txBody>
      </p:sp>
      <p:sp>
        <p:nvSpPr>
          <p:cNvPr id="11" name="TextBox 10">
            <a:extLst>
              <a:ext uri="{FF2B5EF4-FFF2-40B4-BE49-F238E27FC236}">
                <a16:creationId xmlns:a16="http://schemas.microsoft.com/office/drawing/2014/main" id="{E3DF84AC-7259-3728-8A94-8D850434074D}"/>
              </a:ext>
            </a:extLst>
          </p:cNvPr>
          <p:cNvSpPr txBox="1"/>
          <p:nvPr/>
        </p:nvSpPr>
        <p:spPr>
          <a:xfrm>
            <a:off x="4283440" y="2561483"/>
            <a:ext cx="2807473" cy="2862322"/>
          </a:xfrm>
          <a:prstGeom prst="rect">
            <a:avLst/>
          </a:prstGeom>
          <a:noFill/>
          <a:ln>
            <a:solidFill>
              <a:schemeClr val="accent1"/>
            </a:solidFill>
          </a:ln>
        </p:spPr>
        <p:txBody>
          <a:bodyPr wrap="square" rtlCol="0">
            <a:spAutoFit/>
          </a:bodyPr>
          <a:lstStyle/>
          <a:p>
            <a:r>
              <a:rPr lang="en-US" dirty="0"/>
              <a:t>Heightened workloads due to staff shortages contribute to employee burnout, job dissatisfaction and increased turnover, creating a cycle that hampers long-term operational improvements.</a:t>
            </a:r>
          </a:p>
        </p:txBody>
      </p:sp>
      <p:sp>
        <p:nvSpPr>
          <p:cNvPr id="12" name="TextBox 11">
            <a:extLst>
              <a:ext uri="{FF2B5EF4-FFF2-40B4-BE49-F238E27FC236}">
                <a16:creationId xmlns:a16="http://schemas.microsoft.com/office/drawing/2014/main" id="{9D2C12CD-10F1-32CD-4745-82B413A034BA}"/>
              </a:ext>
            </a:extLst>
          </p:cNvPr>
          <p:cNvSpPr txBox="1"/>
          <p:nvPr/>
        </p:nvSpPr>
        <p:spPr>
          <a:xfrm>
            <a:off x="7628648" y="2803387"/>
            <a:ext cx="3648074" cy="1754326"/>
          </a:xfrm>
          <a:prstGeom prst="rect">
            <a:avLst/>
          </a:prstGeom>
          <a:noFill/>
          <a:ln>
            <a:solidFill>
              <a:schemeClr val="accent1"/>
            </a:solidFill>
          </a:ln>
        </p:spPr>
        <p:txBody>
          <a:bodyPr wrap="square" rtlCol="0">
            <a:spAutoFit/>
          </a:bodyPr>
          <a:lstStyle/>
          <a:p>
            <a:r>
              <a:rPr lang="en-US" dirty="0"/>
              <a:t>Labor shortages drive up wages as businesses compete for talent, leading to increased operational costs that may necessitate adjustments in pricing strategies and impact overall profitability. </a:t>
            </a:r>
          </a:p>
        </p:txBody>
      </p:sp>
      <p:sp>
        <p:nvSpPr>
          <p:cNvPr id="13" name="TextBox 12">
            <a:extLst>
              <a:ext uri="{FF2B5EF4-FFF2-40B4-BE49-F238E27FC236}">
                <a16:creationId xmlns:a16="http://schemas.microsoft.com/office/drawing/2014/main" id="{A8CEFA64-6FC0-430F-4734-5D0086FFABB4}"/>
              </a:ext>
            </a:extLst>
          </p:cNvPr>
          <p:cNvSpPr txBox="1"/>
          <p:nvPr/>
        </p:nvSpPr>
        <p:spPr>
          <a:xfrm>
            <a:off x="614363" y="5643563"/>
            <a:ext cx="10906125" cy="923330"/>
          </a:xfrm>
          <a:prstGeom prst="rect">
            <a:avLst/>
          </a:prstGeom>
          <a:noFill/>
          <a:ln>
            <a:solidFill>
              <a:schemeClr val="accent1"/>
            </a:solidFill>
          </a:ln>
        </p:spPr>
        <p:txBody>
          <a:bodyPr wrap="square" rtlCol="0">
            <a:spAutoFit/>
          </a:bodyPr>
          <a:lstStyle/>
          <a:p>
            <a:r>
              <a:rPr lang="en-US" dirty="0"/>
              <a:t>The pandemic has fundamentally altered the labor market in hospitality, leading to a significant shift in employee expectations regarding job security, work-life balance, and the integration of technology in operations, which necessitates a strategic response from industry leaders to attract and retain talent.</a:t>
            </a:r>
          </a:p>
        </p:txBody>
      </p:sp>
      <p:pic>
        <p:nvPicPr>
          <p:cNvPr id="23" name="Graphic 22" descr="Arrow: Rotate right outline">
            <a:extLst>
              <a:ext uri="{FF2B5EF4-FFF2-40B4-BE49-F238E27FC236}">
                <a16:creationId xmlns:a16="http://schemas.microsoft.com/office/drawing/2014/main" id="{2B120C0E-FFE5-40B6-BDDF-E6B819D4ED3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735930" y="2105888"/>
            <a:ext cx="914400" cy="914400"/>
          </a:xfrm>
          <a:prstGeom prst="rect">
            <a:avLst/>
          </a:prstGeom>
        </p:spPr>
      </p:pic>
      <p:pic>
        <p:nvPicPr>
          <p:cNvPr id="25" name="Graphic 24" descr="Arrow: Rotate right outline">
            <a:extLst>
              <a:ext uri="{FF2B5EF4-FFF2-40B4-BE49-F238E27FC236}">
                <a16:creationId xmlns:a16="http://schemas.microsoft.com/office/drawing/2014/main" id="{6EECB407-77CF-F86D-EE4B-1CAB689C45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90710" y="2104283"/>
            <a:ext cx="524303" cy="524303"/>
          </a:xfrm>
          <a:prstGeom prst="rect">
            <a:avLst/>
          </a:prstGeom>
        </p:spPr>
      </p:pic>
      <p:pic>
        <p:nvPicPr>
          <p:cNvPr id="27" name="Graphic 26" descr="Arrow: Rotate right outline">
            <a:extLst>
              <a:ext uri="{FF2B5EF4-FFF2-40B4-BE49-F238E27FC236}">
                <a16:creationId xmlns:a16="http://schemas.microsoft.com/office/drawing/2014/main" id="{4DD9F7D3-5232-3EDF-0BE3-CD9F03C8596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34003" y="2104283"/>
            <a:ext cx="914400" cy="814388"/>
          </a:xfrm>
          <a:prstGeom prst="rect">
            <a:avLst/>
          </a:prstGeom>
        </p:spPr>
      </p:pic>
    </p:spTree>
    <p:extLst>
      <p:ext uri="{BB962C8B-B14F-4D97-AF65-F5344CB8AC3E}">
        <p14:creationId xmlns:p14="http://schemas.microsoft.com/office/powerpoint/2010/main" val="3583442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FE58A-ACF5-B3FA-F475-A0760CC49F17}"/>
              </a:ext>
            </a:extLst>
          </p:cNvPr>
          <p:cNvSpPr>
            <a:spLocks noGrp="1"/>
          </p:cNvSpPr>
          <p:nvPr>
            <p:ph type="title"/>
          </p:nvPr>
        </p:nvSpPr>
        <p:spPr>
          <a:xfrm>
            <a:off x="764949" y="3499076"/>
            <a:ext cx="6053558" cy="2424774"/>
          </a:xfrm>
        </p:spPr>
        <p:txBody>
          <a:bodyPr>
            <a:normAutofit/>
          </a:bodyPr>
          <a:lstStyle/>
          <a:p>
            <a:r>
              <a:rPr lang="en-US" dirty="0">
                <a:solidFill>
                  <a:srgbClr val="FFFFFF"/>
                </a:solidFill>
              </a:rPr>
              <a:t>Overview of PESTLE Analysis Framework</a:t>
            </a:r>
          </a:p>
        </p:txBody>
      </p:sp>
      <p:sp>
        <p:nvSpPr>
          <p:cNvPr id="11" name="Freeform: Shape 10">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3F82B94-5918-43AD-5BFB-39151344E71C}"/>
              </a:ext>
            </a:extLst>
          </p:cNvPr>
          <p:cNvSpPr>
            <a:spLocks noGrp="1"/>
          </p:cNvSpPr>
          <p:nvPr>
            <p:ph sz="half" idx="1"/>
          </p:nvPr>
        </p:nvSpPr>
        <p:spPr>
          <a:xfrm>
            <a:off x="4215161" y="356187"/>
            <a:ext cx="2878409" cy="1792281"/>
          </a:xfrm>
        </p:spPr>
        <p:txBody>
          <a:bodyPr anchor="ctr">
            <a:normAutofit fontScale="92500" lnSpcReduction="10000"/>
          </a:bodyPr>
          <a:lstStyle/>
          <a:p>
            <a:pPr algn="ctr"/>
            <a:r>
              <a:rPr lang="en-US" sz="2000" dirty="0"/>
              <a:t>Immigration Policy Impact</a:t>
            </a:r>
          </a:p>
          <a:p>
            <a:r>
              <a:rPr lang="en-US" sz="1200" dirty="0"/>
              <a:t>The post Brexit immigration regulations have significantly restricted the influx of foreign workers to the UK hospitality sector, compelling establishments like the IBIS Cambridge Hotel to adapt their recruitment strategies and focus on local talent, which may not adequately meet operational demands. </a:t>
            </a:r>
          </a:p>
        </p:txBody>
      </p:sp>
      <p:sp>
        <p:nvSpPr>
          <p:cNvPr id="17" name="Freeform: Shape 16">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09CE0C8D-D3CD-772A-9476-BDE9F0A8D504}"/>
              </a:ext>
            </a:extLst>
          </p:cNvPr>
          <p:cNvSpPr>
            <a:spLocks noGrp="1"/>
          </p:cNvSpPr>
          <p:nvPr>
            <p:ph sz="half" idx="2"/>
          </p:nvPr>
        </p:nvSpPr>
        <p:spPr>
          <a:xfrm>
            <a:off x="8386139" y="3143438"/>
            <a:ext cx="3474621" cy="2780412"/>
          </a:xfrm>
        </p:spPr>
        <p:txBody>
          <a:bodyPr anchor="ctr">
            <a:normAutofit fontScale="92500" lnSpcReduction="10000"/>
          </a:bodyPr>
          <a:lstStyle/>
          <a:p>
            <a:r>
              <a:rPr lang="en-US" sz="2000" dirty="0"/>
              <a:t>Boarder Economic climate</a:t>
            </a:r>
          </a:p>
          <a:p>
            <a:r>
              <a:rPr lang="en-US" sz="2000" dirty="0"/>
              <a:t>Wage competitiveness</a:t>
            </a:r>
          </a:p>
          <a:p>
            <a:r>
              <a:rPr lang="en-US" sz="2000" dirty="0"/>
              <a:t>Technological Advancements</a:t>
            </a:r>
          </a:p>
        </p:txBody>
      </p:sp>
      <p:sp>
        <p:nvSpPr>
          <p:cNvPr id="5" name="TextBox 4">
            <a:extLst>
              <a:ext uri="{FF2B5EF4-FFF2-40B4-BE49-F238E27FC236}">
                <a16:creationId xmlns:a16="http://schemas.microsoft.com/office/drawing/2014/main" id="{3A3954D1-20A3-6CE8-BE67-8647246463F2}"/>
              </a:ext>
            </a:extLst>
          </p:cNvPr>
          <p:cNvSpPr txBox="1"/>
          <p:nvPr/>
        </p:nvSpPr>
        <p:spPr>
          <a:xfrm>
            <a:off x="4132805" y="8324"/>
            <a:ext cx="3330655" cy="369332"/>
          </a:xfrm>
          <a:prstGeom prst="rect">
            <a:avLst/>
          </a:prstGeom>
          <a:noFill/>
        </p:spPr>
        <p:txBody>
          <a:bodyPr wrap="none" rtlCol="0">
            <a:spAutoFit/>
          </a:bodyPr>
          <a:lstStyle/>
          <a:p>
            <a:r>
              <a:rPr lang="en-US" dirty="0"/>
              <a:t>Political Factors Affecting staffing </a:t>
            </a:r>
          </a:p>
        </p:txBody>
      </p:sp>
      <p:sp>
        <p:nvSpPr>
          <p:cNvPr id="6" name="TextBox 5">
            <a:extLst>
              <a:ext uri="{FF2B5EF4-FFF2-40B4-BE49-F238E27FC236}">
                <a16:creationId xmlns:a16="http://schemas.microsoft.com/office/drawing/2014/main" id="{ADD4BA95-2192-EEBD-E717-31684DF08D30}"/>
              </a:ext>
            </a:extLst>
          </p:cNvPr>
          <p:cNvSpPr txBox="1"/>
          <p:nvPr/>
        </p:nvSpPr>
        <p:spPr>
          <a:xfrm>
            <a:off x="8190263" y="2754544"/>
            <a:ext cx="4054636" cy="369332"/>
          </a:xfrm>
          <a:prstGeom prst="rect">
            <a:avLst/>
          </a:prstGeom>
          <a:noFill/>
        </p:spPr>
        <p:txBody>
          <a:bodyPr wrap="none" rtlCol="0">
            <a:spAutoFit/>
          </a:bodyPr>
          <a:lstStyle/>
          <a:p>
            <a:r>
              <a:rPr lang="en-US" dirty="0"/>
              <a:t>Economic influences on Labor Availability</a:t>
            </a:r>
          </a:p>
        </p:txBody>
      </p:sp>
    </p:spTree>
    <p:extLst>
      <p:ext uri="{BB962C8B-B14F-4D97-AF65-F5344CB8AC3E}">
        <p14:creationId xmlns:p14="http://schemas.microsoft.com/office/powerpoint/2010/main" val="30329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DBE99C1-3C27-C839-8B0F-A44065411A5E}"/>
              </a:ext>
            </a:extLst>
          </p:cNvPr>
          <p:cNvSpPr>
            <a:spLocks noGrp="1"/>
          </p:cNvSpPr>
          <p:nvPr>
            <p:ph type="title"/>
          </p:nvPr>
        </p:nvSpPr>
        <p:spPr>
          <a:xfrm>
            <a:off x="97536" y="1304544"/>
            <a:ext cx="3578231" cy="2235069"/>
          </a:xfrm>
        </p:spPr>
        <p:txBody>
          <a:bodyPr anchor="t">
            <a:noAutofit/>
          </a:bodyPr>
          <a:lstStyle/>
          <a:p>
            <a:pPr algn="ctr"/>
            <a:r>
              <a:rPr lang="en-US" sz="1800" dirty="0">
                <a:solidFill>
                  <a:schemeClr val="bg1"/>
                </a:solidFill>
              </a:rPr>
              <a:t>The hospitality industry must adapt to the increasing demand for flexible working conditions and mental health support, as younger generations </a:t>
            </a:r>
            <a:r>
              <a:rPr lang="en-US" sz="1800" dirty="0" err="1">
                <a:solidFill>
                  <a:schemeClr val="bg1"/>
                </a:solidFill>
              </a:rPr>
              <a:t>prioritise</a:t>
            </a:r>
            <a:r>
              <a:rPr lang="en-US" sz="1800" dirty="0">
                <a:solidFill>
                  <a:schemeClr val="bg1"/>
                </a:solidFill>
              </a:rPr>
              <a:t> jobs that align with their values and offer a better work-life balance, necessitating a shift in organizational culture and practices to attract and retain talent.</a:t>
            </a:r>
          </a:p>
        </p:txBody>
      </p:sp>
      <p:sp>
        <p:nvSpPr>
          <p:cNvPr id="4" name="Content Placeholder 3">
            <a:extLst>
              <a:ext uri="{FF2B5EF4-FFF2-40B4-BE49-F238E27FC236}">
                <a16:creationId xmlns:a16="http://schemas.microsoft.com/office/drawing/2014/main" id="{B197BDD3-9C86-773C-564B-87EF78AAC9ED}"/>
              </a:ext>
            </a:extLst>
          </p:cNvPr>
          <p:cNvSpPr>
            <a:spLocks noGrp="1"/>
          </p:cNvSpPr>
          <p:nvPr>
            <p:ph sz="half" idx="2"/>
          </p:nvPr>
        </p:nvSpPr>
        <p:spPr>
          <a:xfrm>
            <a:off x="5503260" y="2941251"/>
            <a:ext cx="4898039" cy="2359412"/>
          </a:xfrm>
        </p:spPr>
        <p:txBody>
          <a:bodyPr>
            <a:normAutofit/>
          </a:bodyPr>
          <a:lstStyle/>
          <a:p>
            <a:r>
              <a:rPr lang="en-US" sz="2000" dirty="0"/>
              <a:t>Automation Benefits</a:t>
            </a:r>
          </a:p>
          <a:p>
            <a:r>
              <a:rPr lang="en-US" sz="2000" dirty="0"/>
              <a:t>AI for Resource Management</a:t>
            </a:r>
          </a:p>
          <a:p>
            <a:r>
              <a:rPr lang="en-US" sz="2000" dirty="0"/>
              <a:t>Challenges of Technology Integration</a:t>
            </a:r>
          </a:p>
        </p:txBody>
      </p:sp>
      <p:sp>
        <p:nvSpPr>
          <p:cNvPr id="5" name="TextBox 4">
            <a:extLst>
              <a:ext uri="{FF2B5EF4-FFF2-40B4-BE49-F238E27FC236}">
                <a16:creationId xmlns:a16="http://schemas.microsoft.com/office/drawing/2014/main" id="{A645E728-79D4-4445-EFD6-F1AB4206CC8E}"/>
              </a:ext>
            </a:extLst>
          </p:cNvPr>
          <p:cNvSpPr txBox="1"/>
          <p:nvPr/>
        </p:nvSpPr>
        <p:spPr>
          <a:xfrm>
            <a:off x="-1" y="521579"/>
            <a:ext cx="4368055" cy="369332"/>
          </a:xfrm>
          <a:prstGeom prst="rect">
            <a:avLst/>
          </a:prstGeom>
          <a:noFill/>
        </p:spPr>
        <p:txBody>
          <a:bodyPr wrap="none" rtlCol="0">
            <a:spAutoFit/>
          </a:bodyPr>
          <a:lstStyle/>
          <a:p>
            <a:r>
              <a:rPr lang="en-US" dirty="0">
                <a:solidFill>
                  <a:schemeClr val="bg1"/>
                </a:solidFill>
              </a:rPr>
              <a:t>Social Expectations and Workforce Dynamics</a:t>
            </a:r>
          </a:p>
        </p:txBody>
      </p:sp>
      <p:sp>
        <p:nvSpPr>
          <p:cNvPr id="6" name="TextBox 5">
            <a:extLst>
              <a:ext uri="{FF2B5EF4-FFF2-40B4-BE49-F238E27FC236}">
                <a16:creationId xmlns:a16="http://schemas.microsoft.com/office/drawing/2014/main" id="{E28AC7D7-A61D-9C58-FF9D-6D446AE7F86B}"/>
              </a:ext>
            </a:extLst>
          </p:cNvPr>
          <p:cNvSpPr txBox="1"/>
          <p:nvPr/>
        </p:nvSpPr>
        <p:spPr>
          <a:xfrm>
            <a:off x="4700742" y="1557337"/>
            <a:ext cx="7244227" cy="523220"/>
          </a:xfrm>
          <a:prstGeom prst="rect">
            <a:avLst/>
          </a:prstGeom>
          <a:noFill/>
        </p:spPr>
        <p:txBody>
          <a:bodyPr wrap="none" rtlCol="0">
            <a:spAutoFit/>
          </a:bodyPr>
          <a:lstStyle/>
          <a:p>
            <a:r>
              <a:rPr lang="en-US" sz="2800" dirty="0"/>
              <a:t>Technological Innovations and Their Implications</a:t>
            </a:r>
          </a:p>
        </p:txBody>
      </p:sp>
    </p:spTree>
    <p:extLst>
      <p:ext uri="{BB962C8B-B14F-4D97-AF65-F5344CB8AC3E}">
        <p14:creationId xmlns:p14="http://schemas.microsoft.com/office/powerpoint/2010/main" val="46076266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3330C-E87F-FA1C-EB18-FDCE26431215}"/>
              </a:ext>
            </a:extLst>
          </p:cNvPr>
          <p:cNvSpPr>
            <a:spLocks noGrp="1"/>
          </p:cNvSpPr>
          <p:nvPr>
            <p:ph type="title"/>
          </p:nvPr>
        </p:nvSpPr>
        <p:spPr>
          <a:xfrm>
            <a:off x="331240" y="3429000"/>
            <a:ext cx="6487267" cy="2494850"/>
          </a:xfrm>
        </p:spPr>
        <p:txBody>
          <a:bodyPr>
            <a:normAutofit/>
          </a:bodyPr>
          <a:lstStyle/>
          <a:p>
            <a:r>
              <a:rPr lang="en-US" sz="1800" b="1" dirty="0">
                <a:solidFill>
                  <a:srgbClr val="FFFFFF"/>
                </a:solidFill>
              </a:rPr>
              <a:t>Strategies for Addressing Labor Challenges</a:t>
            </a:r>
            <a:br>
              <a:rPr lang="en-US" sz="1800" dirty="0">
                <a:solidFill>
                  <a:srgbClr val="FFFFFF"/>
                </a:solidFill>
              </a:rPr>
            </a:br>
            <a:br>
              <a:rPr lang="en-US" sz="1400" dirty="0">
                <a:solidFill>
                  <a:srgbClr val="FFFFFF"/>
                </a:solidFill>
              </a:rPr>
            </a:br>
            <a:r>
              <a:rPr lang="en-US" sz="1400" dirty="0">
                <a:solidFill>
                  <a:srgbClr val="FFFFFF"/>
                </a:solidFill>
              </a:rPr>
              <a:t>- streamlining immigration processes</a:t>
            </a:r>
            <a:br>
              <a:rPr lang="en-US" sz="1400" dirty="0">
                <a:solidFill>
                  <a:srgbClr val="FFFFFF"/>
                </a:solidFill>
              </a:rPr>
            </a:br>
            <a:br>
              <a:rPr lang="en-US" sz="1400" dirty="0">
                <a:solidFill>
                  <a:srgbClr val="FFFFFF"/>
                </a:solidFill>
              </a:rPr>
            </a:br>
            <a:r>
              <a:rPr lang="en-US" sz="1400" dirty="0">
                <a:solidFill>
                  <a:srgbClr val="FFFFFF"/>
                </a:solidFill>
              </a:rPr>
              <a:t>-Implementing government- backed training</a:t>
            </a:r>
          </a:p>
        </p:txBody>
      </p:sp>
      <p:sp>
        <p:nvSpPr>
          <p:cNvPr id="11" name="Freeform: Shape 10">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322D106-F8B0-1B00-ACB1-1AAF16C2A9D1}"/>
              </a:ext>
            </a:extLst>
          </p:cNvPr>
          <p:cNvSpPr>
            <a:spLocks noGrp="1"/>
          </p:cNvSpPr>
          <p:nvPr>
            <p:ph sz="half" idx="1"/>
          </p:nvPr>
        </p:nvSpPr>
        <p:spPr>
          <a:xfrm>
            <a:off x="4215162" y="610115"/>
            <a:ext cx="2878409" cy="1792281"/>
          </a:xfrm>
        </p:spPr>
        <p:txBody>
          <a:bodyPr anchor="ctr">
            <a:normAutofit/>
          </a:bodyPr>
          <a:lstStyle/>
          <a:p>
            <a:r>
              <a:rPr lang="en-US" sz="1600" dirty="0"/>
              <a:t>Enhancing Employee Well-being</a:t>
            </a:r>
          </a:p>
          <a:p>
            <a:r>
              <a:rPr lang="en-US" sz="1600" dirty="0"/>
              <a:t>Strategic Recruitments Initiatives</a:t>
            </a:r>
          </a:p>
        </p:txBody>
      </p:sp>
      <p:sp>
        <p:nvSpPr>
          <p:cNvPr id="17" name="Freeform: Shape 16">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10F09035-7486-2E18-0627-AB1E40A6357A}"/>
              </a:ext>
            </a:extLst>
          </p:cNvPr>
          <p:cNvSpPr>
            <a:spLocks noGrp="1"/>
          </p:cNvSpPr>
          <p:nvPr>
            <p:ph sz="half" idx="2"/>
          </p:nvPr>
        </p:nvSpPr>
        <p:spPr>
          <a:xfrm>
            <a:off x="8717379" y="4207146"/>
            <a:ext cx="3474621" cy="2780412"/>
          </a:xfrm>
        </p:spPr>
        <p:txBody>
          <a:bodyPr anchor="ctr">
            <a:normAutofit/>
          </a:bodyPr>
          <a:lstStyle/>
          <a:p>
            <a:r>
              <a:rPr lang="en-US" sz="2000" dirty="0"/>
              <a:t>Enhanced Employee Satisfaction</a:t>
            </a:r>
          </a:p>
          <a:p>
            <a:r>
              <a:rPr lang="en-US" sz="2000" dirty="0"/>
              <a:t>Attracting Diverse Talent</a:t>
            </a:r>
          </a:p>
          <a:p>
            <a:r>
              <a:rPr lang="en-US" sz="2000" dirty="0"/>
              <a:t>Operational Efficiency Gains</a:t>
            </a:r>
          </a:p>
        </p:txBody>
      </p:sp>
      <p:sp>
        <p:nvSpPr>
          <p:cNvPr id="5" name="TextBox 4">
            <a:extLst>
              <a:ext uri="{FF2B5EF4-FFF2-40B4-BE49-F238E27FC236}">
                <a16:creationId xmlns:a16="http://schemas.microsoft.com/office/drawing/2014/main" id="{2F7DE899-3E6E-B4E7-7206-3CDD58DD4CC0}"/>
              </a:ext>
            </a:extLst>
          </p:cNvPr>
          <p:cNvSpPr txBox="1"/>
          <p:nvPr/>
        </p:nvSpPr>
        <p:spPr>
          <a:xfrm>
            <a:off x="3913342" y="185738"/>
            <a:ext cx="3530134" cy="646331"/>
          </a:xfrm>
          <a:prstGeom prst="rect">
            <a:avLst/>
          </a:prstGeom>
          <a:noFill/>
        </p:spPr>
        <p:txBody>
          <a:bodyPr wrap="none" rtlCol="0">
            <a:spAutoFit/>
          </a:bodyPr>
          <a:lstStyle/>
          <a:p>
            <a:pPr algn="ctr"/>
            <a:r>
              <a:rPr lang="en-US" b="1" dirty="0"/>
              <a:t>Management Practices to Mitigate </a:t>
            </a:r>
            <a:br>
              <a:rPr lang="en-US" b="1" dirty="0"/>
            </a:br>
            <a:r>
              <a:rPr lang="en-US" b="1" dirty="0"/>
              <a:t>Labor shortages</a:t>
            </a:r>
          </a:p>
        </p:txBody>
      </p:sp>
      <p:sp>
        <p:nvSpPr>
          <p:cNvPr id="14" name="TextBox 13">
            <a:extLst>
              <a:ext uri="{FF2B5EF4-FFF2-40B4-BE49-F238E27FC236}">
                <a16:creationId xmlns:a16="http://schemas.microsoft.com/office/drawing/2014/main" id="{C3FE769E-2130-9954-1DB6-CECE1A46AECC}"/>
              </a:ext>
            </a:extLst>
          </p:cNvPr>
          <p:cNvSpPr txBox="1"/>
          <p:nvPr/>
        </p:nvSpPr>
        <p:spPr>
          <a:xfrm>
            <a:off x="7681088" y="3851915"/>
            <a:ext cx="4730269" cy="369332"/>
          </a:xfrm>
          <a:prstGeom prst="rect">
            <a:avLst/>
          </a:prstGeom>
          <a:noFill/>
        </p:spPr>
        <p:txBody>
          <a:bodyPr wrap="none" rtlCol="0">
            <a:spAutoFit/>
          </a:bodyPr>
          <a:lstStyle/>
          <a:p>
            <a:r>
              <a:rPr lang="en-US" b="1" dirty="0"/>
              <a:t>The importance Of Flexible Work Arrangements</a:t>
            </a:r>
          </a:p>
        </p:txBody>
      </p:sp>
    </p:spTree>
    <p:extLst>
      <p:ext uri="{BB962C8B-B14F-4D97-AF65-F5344CB8AC3E}">
        <p14:creationId xmlns:p14="http://schemas.microsoft.com/office/powerpoint/2010/main" val="19014550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Title 4">
            <a:extLst>
              <a:ext uri="{FF2B5EF4-FFF2-40B4-BE49-F238E27FC236}">
                <a16:creationId xmlns:a16="http://schemas.microsoft.com/office/drawing/2014/main" id="{6C069669-C8B2-3443-1D34-70587F5515F6}"/>
              </a:ext>
            </a:extLst>
          </p:cNvPr>
          <p:cNvSpPr>
            <a:spLocks noGrp="1"/>
          </p:cNvSpPr>
          <p:nvPr>
            <p:ph type="title"/>
          </p:nvPr>
        </p:nvSpPr>
        <p:spPr>
          <a:xfrm>
            <a:off x="1301262" y="590062"/>
            <a:ext cx="5409654" cy="810113"/>
          </a:xfrm>
        </p:spPr>
        <p:txBody>
          <a:bodyPr vert="horz" lIns="91440" tIns="45720" rIns="91440" bIns="45720" rtlCol="0" anchor="b">
            <a:normAutofit fontScale="90000"/>
          </a:bodyPr>
          <a:lstStyle/>
          <a:p>
            <a:r>
              <a:rPr lang="en-US" sz="5600" kern="1200" dirty="0">
                <a:solidFill>
                  <a:srgbClr val="FFFFFF"/>
                </a:solidFill>
                <a:latin typeface="+mj-lt"/>
                <a:ea typeface="+mj-ea"/>
                <a:cs typeface="+mj-cs"/>
              </a:rPr>
              <a:t>References</a:t>
            </a:r>
          </a:p>
        </p:txBody>
      </p:sp>
      <p:sp>
        <p:nvSpPr>
          <p:cNvPr id="2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2"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8" name="Straight Connector 1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C0B37464-7BED-949B-E0BF-4C820FEB0A42}"/>
              </a:ext>
            </a:extLst>
          </p:cNvPr>
          <p:cNvSpPr txBox="1"/>
          <p:nvPr/>
        </p:nvSpPr>
        <p:spPr>
          <a:xfrm>
            <a:off x="1301262" y="1400175"/>
            <a:ext cx="10230933" cy="5131325"/>
          </a:xfrm>
          <a:prstGeom prst="rect">
            <a:avLst/>
          </a:prstGeom>
          <a:noFill/>
        </p:spPr>
        <p:txBody>
          <a:bodyPr wrap="square">
            <a:spAutoFit/>
          </a:bodyPr>
          <a:lstStyle/>
          <a:p>
            <a:pPr algn="just">
              <a:lnSpc>
                <a:spcPct val="150000"/>
              </a:lnSpc>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1.Baum, T.,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Kralj</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A., Robinson, R. N. &amp;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Solnet</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D., 2020. Tourism employment in crisis: A call to action for tourism academics. Journal of Hospitality and Tourism Management, 45, pp.2-10.</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2.⁠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Poulston</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J., 2008. Hospitality workplace problems and poor training: A close relationship. International Journal of Contemporary Hospitality Management, 20(4), pp.412-427.</a:t>
            </a:r>
            <a:endParaRPr lang="en-GB" dirty="0">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 3.⁠ ⁠Smith, A., Jones, B. &amp; White, C., 2021. The impact of COVID-19 on the global hospitality workforce. Tourism and Hospitality Research, 21(2), pp.123-135.</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 4.⁠ ⁠Chiang, F. &amp; Jang, S., 2008. An expectancy theory model for hotel employee motivation. International Journal of Hospitality Management, 27(2), pp.313-322.</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5.⁠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Gursoy</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D., Chi, C.G. &amp; Karadag, E., 2020. The impact of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labor</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shortages on hotel employees' burnout and turnover intentions. International Journal of Hospitality Management, 85, p.102438.</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50000"/>
              </a:lnSpc>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33585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AFFB8B-7C5B-F3F8-7C1C-422775EB987B}"/>
              </a:ext>
            </a:extLst>
          </p:cNvPr>
          <p:cNvSpPr>
            <a:spLocks noGrp="1"/>
          </p:cNvSpPr>
          <p:nvPr>
            <p:ph type="title"/>
          </p:nvPr>
        </p:nvSpPr>
        <p:spPr>
          <a:xfrm>
            <a:off x="1524000" y="1293338"/>
            <a:ext cx="9144000" cy="3274592"/>
          </a:xfrm>
        </p:spPr>
        <p:txBody>
          <a:bodyPr vert="horz" lIns="91440" tIns="45720" rIns="91440" bIns="45720" rtlCol="0" anchor="ctr">
            <a:normAutofit fontScale="90000"/>
          </a:bodyPr>
          <a:lstStyle/>
          <a:p>
            <a:pPr>
              <a:lnSpc>
                <a:spcPct val="150000"/>
              </a:lnSpc>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 6.⁠ ⁠Nickson, D., 2013. Human Resource Management for the Hospitality and Tourism Industries. London: Routledge.</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Times New Roman" panose="02020603050405020304" pitchFamily="18" charset="0"/>
                <a:ea typeface="Aptos" panose="020B0004020202020204" pitchFamily="34" charset="0"/>
                <a:cs typeface="Times New Roman" panose="02020603050405020304" pitchFamily="18" charset="0"/>
              </a:rPr>
              <a:t> 7.⁠ ⁠Baum, T., 2015. Human resource management for tourism, hospitality and leisure: An international perspective. London: Cengage Learning.</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Times New Roman" panose="02020603050405020304" pitchFamily="18" charset="0"/>
                <a:ea typeface="Aptos" panose="020B0004020202020204" pitchFamily="34" charset="0"/>
                <a:cs typeface="Times New Roman" panose="02020603050405020304" pitchFamily="18" charset="0"/>
              </a:rPr>
              <a:t> 8.⁠ ⁠Robinson, R.N. &amp; Beesley, L., 2010. Linking productivity and labour turnover in hotels – An exploratory study. Journal of Human Resources in Hospitality &amp; Tourism, 9(4), pp.336-351.</a:t>
            </a: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Times New Roman" panose="02020603050405020304" pitchFamily="18" charset="0"/>
                <a:ea typeface="Aptos" panose="020B0004020202020204" pitchFamily="34" charset="0"/>
                <a:cs typeface="Times New Roman" panose="02020603050405020304" pitchFamily="18" charset="0"/>
              </a:rPr>
              <a:t> 9.⁠ ⁠British Hospitality Association, 2020. Trends in Employment and Skills in the Hospitality Industry. London: BHA.</a:t>
            </a:r>
            <a:br>
              <a:rPr lang="en-GB" sz="1800" dirty="0">
                <a:effectLst/>
                <a:latin typeface="Times New Roman" panose="02020603050405020304" pitchFamily="18" charset="0"/>
                <a:ea typeface="Aptos" panose="020B0004020202020204" pitchFamily="34" charset="0"/>
                <a:cs typeface="Times New Roman" panose="02020603050405020304" pitchFamily="18" charset="0"/>
              </a:rPr>
            </a:br>
            <a:r>
              <a:rPr lang="en-GB" sz="1800" dirty="0">
                <a:effectLst/>
                <a:latin typeface="Times New Roman" panose="02020603050405020304" pitchFamily="18" charset="0"/>
                <a:ea typeface="Aptos" panose="020B0004020202020204" pitchFamily="34" charset="0"/>
                <a:cs typeface="Times New Roman" panose="02020603050405020304" pitchFamily="18" charset="0"/>
              </a:rPr>
              <a:t>10.⁠ ⁠Yung, R. &amp; Khoo-Lattimore, C., 2019. New realities: Human–robot interaction in hospitality and tourism. International Journal of Contemporary Hospitality Management, 31(10), pp.3746-3763.</a:t>
            </a:r>
            <a:br>
              <a:rPr lang="en-GB" sz="1800" dirty="0">
                <a:effectLst/>
                <a:latin typeface="Aptos" panose="020B0004020202020204" pitchFamily="34" charset="0"/>
                <a:ea typeface="Aptos" panose="020B0004020202020204" pitchFamily="34" charset="0"/>
                <a:cs typeface="Times New Roman" panose="02020603050405020304" pitchFamily="18" charset="0"/>
              </a:rPr>
            </a:br>
            <a:br>
              <a:rPr lang="en-GB" sz="1800" dirty="0">
                <a:effectLst/>
                <a:latin typeface="Aptos" panose="020B0004020202020204" pitchFamily="34" charset="0"/>
                <a:ea typeface="Aptos" panose="020B0004020202020204" pitchFamily="34" charset="0"/>
                <a:cs typeface="Times New Roman" panose="02020603050405020304" pitchFamily="18" charset="0"/>
              </a:rPr>
            </a:br>
            <a:r>
              <a:rPr lang="en-GB" sz="1800" dirty="0">
                <a:effectLst/>
                <a:latin typeface="Times New Roman" panose="02020603050405020304" pitchFamily="18" charset="0"/>
                <a:ea typeface="Aptos" panose="020B0004020202020204" pitchFamily="34" charset="0"/>
                <a:cs typeface="Times New Roman" panose="02020603050405020304" pitchFamily="18" charset="0"/>
              </a:rPr>
              <a:t> </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US" sz="8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2326982"/>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100</TotalTime>
  <Words>1354</Words>
  <Application>Microsoft Macintosh PowerPoint</Application>
  <PresentationFormat>Widescreen</PresentationFormat>
  <Paragraphs>81</Paragraphs>
  <Slides>9</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Calibri</vt:lpstr>
      <vt:lpstr>Calibri Light</vt:lpstr>
      <vt:lpstr>Times New Roman</vt:lpstr>
      <vt:lpstr>Office 2013 - 2022 Theme</vt:lpstr>
      <vt:lpstr>Staff Shortages and Labor Challenges in the Hospitality Sector: A Case Study of IBIS Cambridge Hotel using PESTEL Analysis</vt:lpstr>
      <vt:lpstr>PowerPoint Presentation</vt:lpstr>
      <vt:lpstr>Causes of Labor Shortages in Hospitality</vt:lpstr>
      <vt:lpstr>PowerPoint Presentation</vt:lpstr>
      <vt:lpstr>Overview of PESTLE Analysis Framework</vt:lpstr>
      <vt:lpstr>The hospitality industry must adapt to the increasing demand for flexible working conditions and mental health support, as younger generations prioritise jobs that align with their values and offer a better work-life balance, necessitating a shift in organizational culture and practices to attract and retain talent.</vt:lpstr>
      <vt:lpstr>Strategies for Addressing Labor Challenges  - streamlining immigration processes  -Implementing government- backed training</vt:lpstr>
      <vt:lpstr>References</vt:lpstr>
      <vt:lpstr> 6.⁠ ⁠Nickson, D., 2013. Human Resource Management for the Hospitality and Tourism Industries. London: Routledge.  7.⁠ ⁠Baum, T., 2015. Human resource management for tourism, hospitality and leisure: An international perspective. London: Cengage Learning.  8.⁠ ⁠Robinson, R.N. &amp; Beesley, L., 2010. Linking productivity and labour turnover in hotels – An exploratory study. Journal of Human Resources in Hospitality &amp; Tourism, 9(4), pp.336-351.  9.⁠ ⁠British Hospitality Association, 2020. Trends in Employment and Skills in the Hospitality Industry. London: BHA. 10.⁠ ⁠Yung, R. &amp; Khoo-Lattimore, C., 2019. New realities: Human–robot interaction in hospitality and tourism. International Journal of Contemporary Hospitality Management, 31(10), pp.3746-3763.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 Denis Cristea</dc:creator>
  <cp:lastModifiedBy>Iulia Denis Cristea</cp:lastModifiedBy>
  <cp:revision>1</cp:revision>
  <dcterms:created xsi:type="dcterms:W3CDTF">2024-11-12T09:41:23Z</dcterms:created>
  <dcterms:modified xsi:type="dcterms:W3CDTF">2024-11-12T11:21:57Z</dcterms:modified>
</cp:coreProperties>
</file>