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33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2164-402F-4847-AF5A-64E934E66C7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33F1-F3A8-4902-B490-CCF5071F1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896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2164-402F-4847-AF5A-64E934E66C7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33F1-F3A8-4902-B490-CCF5071F1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764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2164-402F-4847-AF5A-64E934E66C7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33F1-F3A8-4902-B490-CCF5071F1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891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2164-402F-4847-AF5A-64E934E66C7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33F1-F3A8-4902-B490-CCF5071F1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172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2164-402F-4847-AF5A-64E934E66C7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33F1-F3A8-4902-B490-CCF5071F1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933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2164-402F-4847-AF5A-64E934E66C7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33F1-F3A8-4902-B490-CCF5071F1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837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2164-402F-4847-AF5A-64E934E66C7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33F1-F3A8-4902-B490-CCF5071F1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91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2164-402F-4847-AF5A-64E934E66C7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33F1-F3A8-4902-B490-CCF5071F1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6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2164-402F-4847-AF5A-64E934E66C7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33F1-F3A8-4902-B490-CCF5071F1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194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2164-402F-4847-AF5A-64E934E66C7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33F1-F3A8-4902-B490-CCF5071F1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600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2164-402F-4847-AF5A-64E934E66C7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F33F1-F3A8-4902-B490-CCF5071F1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401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A12164-402F-4847-AF5A-64E934E66C7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F33F1-F3A8-4902-B490-CCF5071F1F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908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Leadership – EMPL4013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/>
              <a:t>Week 2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625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Session objectives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What is leadership?</a:t>
            </a:r>
          </a:p>
          <a:p>
            <a:r>
              <a:rPr lang="en-GB" dirty="0"/>
              <a:t>Identify the traits and skills of an effective leader</a:t>
            </a:r>
          </a:p>
          <a:p>
            <a:r>
              <a:rPr lang="en-GB" dirty="0"/>
              <a:t>Key leadership theories</a:t>
            </a:r>
          </a:p>
          <a:p>
            <a:r>
              <a:rPr lang="en-GB" dirty="0"/>
              <a:t>Examine the role, duties and responsibilities of a Team Leader in the workplace</a:t>
            </a:r>
          </a:p>
          <a:p>
            <a:r>
              <a:rPr lang="en-GB" dirty="0"/>
              <a:t>Understand the limits of authority in a Team Leader role</a:t>
            </a:r>
          </a:p>
          <a:p>
            <a:r>
              <a:rPr lang="en-GB" dirty="0"/>
              <a:t>Develop a plan to develop your own leadership potential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1102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Understanding Leadership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is leadership? </a:t>
            </a:r>
          </a:p>
          <a:p>
            <a:r>
              <a:rPr lang="en-GB" dirty="0"/>
              <a:t>Why is leadership important – why do we need leaders?</a:t>
            </a:r>
          </a:p>
          <a:p>
            <a:r>
              <a:rPr lang="en-GB" dirty="0"/>
              <a:t>Leaders – born or bred?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0014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Understanding Leadership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"Leadership is a function of knowing yourself, having a vision that is well communicated, building trust among colleagues, and taking effective action to realize your own leadership potential." </a:t>
            </a:r>
          </a:p>
          <a:p>
            <a:r>
              <a:rPr lang="en-GB" dirty="0" err="1"/>
              <a:t>Prof.</a:t>
            </a:r>
            <a:r>
              <a:rPr lang="en-GB" dirty="0"/>
              <a:t> Warren Bennis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7101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Understanding Leadership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Exercise In pairs </a:t>
            </a:r>
          </a:p>
          <a:p>
            <a:r>
              <a:rPr lang="en-GB" dirty="0"/>
              <a:t>Discuss examples you have come across of strong and weak leadership</a:t>
            </a:r>
          </a:p>
          <a:p>
            <a:endParaRPr lang="en-GB" dirty="0"/>
          </a:p>
          <a:p>
            <a:r>
              <a:rPr lang="en-GB" dirty="0"/>
              <a:t>You can use examples from employment, academic studies or participation in sports clubs and societies (keep anonymous)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0699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Leadership Theory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Early Theories: </a:t>
            </a:r>
          </a:p>
          <a:p>
            <a:endParaRPr lang="en-GB" dirty="0"/>
          </a:p>
          <a:p>
            <a:r>
              <a:rPr lang="en-GB" dirty="0"/>
              <a:t>Great Man Theories 	</a:t>
            </a:r>
          </a:p>
          <a:p>
            <a:r>
              <a:rPr lang="en-GB" dirty="0"/>
              <a:t>Leaders are exceptional people, born with innate qualities, destined to lead </a:t>
            </a:r>
          </a:p>
          <a:p>
            <a:r>
              <a:rPr lang="en-GB" dirty="0"/>
              <a:t>Term 'man' was intentional - concept was primarily male, military and Western </a:t>
            </a:r>
            <a:br>
              <a:rPr lang="en-GB" dirty="0"/>
            </a:br>
            <a:endParaRPr lang="en-GB" dirty="0"/>
          </a:p>
          <a:p>
            <a:r>
              <a:rPr lang="en-GB" dirty="0"/>
              <a:t>Trait Theories 	</a:t>
            </a:r>
          </a:p>
          <a:p>
            <a:r>
              <a:rPr lang="en-GB" dirty="0"/>
              <a:t>Research on traits or qualities associated with leadership are numerous </a:t>
            </a:r>
          </a:p>
          <a:p>
            <a:r>
              <a:rPr lang="en-GB" dirty="0"/>
              <a:t>Traits are hard to measure. For example, how do we measure honesty or integrity?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57884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Leadership Traits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Group Exercise:</a:t>
            </a:r>
          </a:p>
          <a:p>
            <a:r>
              <a:rPr lang="en-GB" dirty="0"/>
              <a:t>Choose leaders YOU admire</a:t>
            </a:r>
          </a:p>
          <a:p>
            <a:r>
              <a:rPr lang="en-GB" dirty="0"/>
              <a:t>What personality traits and skills do they have?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621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Understanding Leadership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408" y="1700808"/>
            <a:ext cx="4618856" cy="4281339"/>
          </a:xfrm>
        </p:spPr>
        <p:txBody>
          <a:bodyPr>
            <a:normAutofit fontScale="47500" lnSpcReduction="20000"/>
          </a:bodyPr>
          <a:lstStyle/>
          <a:p>
            <a:r>
              <a:rPr lang="en-GB" sz="4400" b="1" dirty="0"/>
              <a:t>Traits </a:t>
            </a:r>
            <a:endParaRPr lang="en-GB" sz="4400" b="1" dirty="0" smtClean="0"/>
          </a:p>
          <a:p>
            <a:endParaRPr lang="en-GB" sz="4400" b="1" dirty="0"/>
          </a:p>
          <a:p>
            <a:r>
              <a:rPr lang="en-GB" dirty="0"/>
              <a:t>Adaptable to situations </a:t>
            </a:r>
          </a:p>
          <a:p>
            <a:r>
              <a:rPr lang="en-GB" dirty="0"/>
              <a:t>Alert to social environment </a:t>
            </a:r>
          </a:p>
          <a:p>
            <a:r>
              <a:rPr lang="en-GB" dirty="0"/>
              <a:t>Ambitious and achievement orientated </a:t>
            </a:r>
          </a:p>
          <a:p>
            <a:r>
              <a:rPr lang="en-GB" dirty="0"/>
              <a:t>Assertive </a:t>
            </a:r>
          </a:p>
          <a:p>
            <a:r>
              <a:rPr lang="en-GB" dirty="0"/>
              <a:t>Cooperative </a:t>
            </a:r>
          </a:p>
          <a:p>
            <a:r>
              <a:rPr lang="en-GB" dirty="0"/>
              <a:t>Decisive </a:t>
            </a:r>
          </a:p>
          <a:p>
            <a:r>
              <a:rPr lang="en-GB" dirty="0"/>
              <a:t>Dependable </a:t>
            </a:r>
          </a:p>
          <a:p>
            <a:r>
              <a:rPr lang="en-GB" dirty="0"/>
              <a:t>Dominant (desire to influence others) </a:t>
            </a:r>
          </a:p>
          <a:p>
            <a:r>
              <a:rPr lang="en-GB" dirty="0"/>
              <a:t>Energetic (high activity level) </a:t>
            </a:r>
          </a:p>
          <a:p>
            <a:r>
              <a:rPr lang="en-GB" dirty="0"/>
              <a:t>Persistent </a:t>
            </a:r>
          </a:p>
          <a:p>
            <a:r>
              <a:rPr lang="en-GB" dirty="0"/>
              <a:t>Self-confident </a:t>
            </a:r>
          </a:p>
          <a:p>
            <a:r>
              <a:rPr lang="en-GB" dirty="0"/>
              <a:t>Tolerant of stress </a:t>
            </a:r>
          </a:p>
          <a:p>
            <a:r>
              <a:rPr lang="en-GB" dirty="0"/>
              <a:t>Willing to assume responsibility </a:t>
            </a:r>
          </a:p>
          <a:p>
            <a:r>
              <a:rPr lang="en-GB" dirty="0"/>
              <a:t>	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148064" y="1700808"/>
            <a:ext cx="374441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Skills </a:t>
            </a:r>
            <a:endParaRPr lang="en-GB" sz="2400" b="1" dirty="0" smtClean="0"/>
          </a:p>
          <a:p>
            <a:endParaRPr lang="en-GB" sz="2400" b="1" dirty="0"/>
          </a:p>
          <a:p>
            <a:r>
              <a:rPr lang="en-GB" dirty="0"/>
              <a:t>Clever (intelligent) </a:t>
            </a:r>
          </a:p>
          <a:p>
            <a:r>
              <a:rPr lang="en-GB" dirty="0"/>
              <a:t>Conceptually skilled </a:t>
            </a:r>
          </a:p>
          <a:p>
            <a:r>
              <a:rPr lang="en-GB" dirty="0"/>
              <a:t>Creative </a:t>
            </a:r>
          </a:p>
          <a:p>
            <a:r>
              <a:rPr lang="en-GB" dirty="0"/>
              <a:t>Diplomatic and tactful </a:t>
            </a:r>
          </a:p>
          <a:p>
            <a:r>
              <a:rPr lang="en-GB" dirty="0"/>
              <a:t>Fluent in speaking </a:t>
            </a:r>
          </a:p>
          <a:p>
            <a:r>
              <a:rPr lang="en-GB" dirty="0"/>
              <a:t>Knowledgeable about group task </a:t>
            </a:r>
          </a:p>
          <a:p>
            <a:r>
              <a:rPr lang="en-GB" dirty="0"/>
              <a:t>Organised (administrative ability) </a:t>
            </a:r>
          </a:p>
          <a:p>
            <a:r>
              <a:rPr lang="en-GB" dirty="0"/>
              <a:t>Persuasive </a:t>
            </a:r>
          </a:p>
          <a:p>
            <a:r>
              <a:rPr lang="en-GB" dirty="0"/>
              <a:t>Socially skilled </a:t>
            </a:r>
          </a:p>
          <a:p>
            <a:r>
              <a:rPr lang="en-GB" dirty="0"/>
              <a:t>	</a:t>
            </a:r>
            <a:r>
              <a:rPr lang="en-GB" dirty="0" err="1"/>
              <a:t>Stogdill</a:t>
            </a:r>
            <a:r>
              <a:rPr lang="en-GB" dirty="0"/>
              <a:t>, 1974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920" y="5301794"/>
            <a:ext cx="4097337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0699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Understanding Leadership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GB" dirty="0"/>
              <a:t>Functional Theories (John Adair, Action Centred Leadership, 1970) </a:t>
            </a:r>
          </a:p>
          <a:p>
            <a:r>
              <a:rPr lang="en-GB" dirty="0"/>
              <a:t>Leader is concerned with the interaction of 3 areas:</a:t>
            </a:r>
          </a:p>
          <a:p>
            <a:r>
              <a:rPr lang="en-GB" dirty="0"/>
              <a:t>Task – goal setting, methods and process</a:t>
            </a:r>
          </a:p>
          <a:p>
            <a:r>
              <a:rPr lang="en-GB" dirty="0"/>
              <a:t>Team – effective interaction/communication, </a:t>
            </a:r>
            <a:br>
              <a:rPr lang="en-GB" dirty="0"/>
            </a:br>
            <a:r>
              <a:rPr lang="en-GB" dirty="0"/>
              <a:t>clarify roles, team morale</a:t>
            </a:r>
          </a:p>
          <a:p>
            <a:r>
              <a:rPr lang="en-GB" dirty="0"/>
              <a:t>Individual – attention to behaviour,  feelings, </a:t>
            </a:r>
            <a:br>
              <a:rPr lang="en-GB" dirty="0"/>
            </a:br>
            <a:r>
              <a:rPr lang="en-GB" dirty="0"/>
              <a:t>coaching, CPD</a:t>
            </a:r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101920"/>
            <a:ext cx="1798637" cy="176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5788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en-GB" dirty="0"/>
              <a:t>Understanding Leadership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124744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Behaviourist Theories (Blake and Mouton, Managerial grid, 1964</a:t>
            </a:r>
            <a:r>
              <a:rPr lang="en-GB" dirty="0" smtClean="0"/>
              <a:t>)</a:t>
            </a:r>
            <a:endParaRPr lang="en-GB" dirty="0"/>
          </a:p>
          <a:p>
            <a:r>
              <a:rPr lang="en-GB" dirty="0"/>
              <a:t>Leaders behaviour and actions, rather than their traits and skills e.g. production orientated or people orientated </a:t>
            </a:r>
          </a:p>
          <a:p>
            <a:r>
              <a:rPr lang="en-GB" dirty="0"/>
              <a:t>Different leadership behaviours categorised as ‘leadership styles’ e.g. autocratic, persuasive, consultative, democratic</a:t>
            </a:r>
          </a:p>
          <a:p>
            <a:r>
              <a:rPr lang="en-GB" dirty="0"/>
              <a:t>Doesn’t provide guide to effective leadership in different situations 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1882" y="5229200"/>
            <a:ext cx="1798637" cy="176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6213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New Leadership Theory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/>
          </a:p>
          <a:p>
            <a:r>
              <a:rPr lang="en-GB" dirty="0"/>
              <a:t>Transformational Theory  (Bass and </a:t>
            </a:r>
            <a:r>
              <a:rPr lang="en-GB" dirty="0" err="1"/>
              <a:t>Avolio</a:t>
            </a:r>
            <a:r>
              <a:rPr lang="en-GB" dirty="0"/>
              <a:t>, 1994)</a:t>
            </a:r>
            <a:br>
              <a:rPr lang="en-GB" dirty="0"/>
            </a:br>
            <a:endParaRPr lang="en-GB" dirty="0"/>
          </a:p>
          <a:p>
            <a:r>
              <a:rPr lang="en-GB" dirty="0"/>
              <a:t>Leaders inspire individuals, develop trust, and encourage creativity and personal growth</a:t>
            </a:r>
            <a:br>
              <a:rPr lang="en-GB" dirty="0"/>
            </a:br>
            <a:endParaRPr lang="en-GB" dirty="0"/>
          </a:p>
          <a:p>
            <a:r>
              <a:rPr lang="en-GB" dirty="0"/>
              <a:t>Individuals develop a sense of purpose to benefit the group, organisation or society. This goes beyond their own self-interests and an exchange of rewards or recognition for effort or loyalty.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06993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Understanding Leadership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696146"/>
            <a:ext cx="2157413" cy="2157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899592" y="177281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dirty="0"/>
              <a:t>Ethical Leadership</a:t>
            </a:r>
          </a:p>
          <a:p>
            <a:r>
              <a:rPr lang="en-GB" dirty="0"/>
              <a:t>CSR, sustainability, equality, humanitarianism</a:t>
            </a:r>
          </a:p>
          <a:p>
            <a:r>
              <a:rPr lang="en-GB" dirty="0"/>
              <a:t>Four P’s - Purpose, People, Planet, Probity</a:t>
            </a:r>
          </a:p>
        </p:txBody>
      </p:sp>
    </p:spTree>
    <p:extLst>
      <p:ext uri="{BB962C8B-B14F-4D97-AF65-F5344CB8AC3E}">
        <p14:creationId xmlns:p14="http://schemas.microsoft.com/office/powerpoint/2010/main" val="5657884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Understanding Leadership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Group Exercise </a:t>
            </a:r>
          </a:p>
          <a:p>
            <a:r>
              <a:rPr lang="en-GB" dirty="0"/>
              <a:t>Examine and discuss the Team Leader </a:t>
            </a:r>
          </a:p>
          <a:p>
            <a:r>
              <a:rPr lang="en-GB" dirty="0"/>
              <a:t>Job descriptions</a:t>
            </a:r>
          </a:p>
          <a:p>
            <a:endParaRPr lang="en-GB" dirty="0"/>
          </a:p>
          <a:p>
            <a:r>
              <a:rPr lang="en-GB" dirty="0"/>
              <a:t>What are the key responsibilities of the team leader role?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621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Key Team Leader Responsibilities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Guide/coordinate team members – encourage teamwork and motivate individuals</a:t>
            </a:r>
            <a:br>
              <a:rPr lang="en-GB" dirty="0"/>
            </a:br>
            <a:endParaRPr lang="en-GB" dirty="0"/>
          </a:p>
          <a:p>
            <a:r>
              <a:rPr lang="en-GB" dirty="0"/>
              <a:t>Provide structure for team – set mission and purpose, clarify roles and responsibilities, allocate tasks and set objectives</a:t>
            </a:r>
            <a:br>
              <a:rPr lang="en-GB" dirty="0"/>
            </a:br>
            <a:endParaRPr lang="en-GB" dirty="0"/>
          </a:p>
          <a:p>
            <a:r>
              <a:rPr lang="en-GB" dirty="0"/>
              <a:t>Clarify working methods, practises and protocol</a:t>
            </a:r>
            <a:br>
              <a:rPr lang="en-GB" dirty="0"/>
            </a:br>
            <a:endParaRPr lang="en-GB" dirty="0"/>
          </a:p>
          <a:p>
            <a:r>
              <a:rPr lang="en-GB" dirty="0"/>
              <a:t>Focus on performance – anticipate challenges, monitor performance, delegate and provide CPD support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00198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Understanding Leadership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	Responsibility Vs Accountability?</a:t>
            </a:r>
          </a:p>
          <a:p>
            <a:endParaRPr lang="en-GB" dirty="0"/>
          </a:p>
          <a:p>
            <a:r>
              <a:rPr lang="en-GB" dirty="0"/>
              <a:t>	What does having authority mean?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77381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dirty="0"/>
              <a:t>Accountability the state of being accountable, liable, or answerable</a:t>
            </a:r>
          </a:p>
          <a:p>
            <a:endParaRPr lang="en-GB" dirty="0"/>
          </a:p>
          <a:p>
            <a:r>
              <a:rPr lang="en-GB" dirty="0"/>
              <a:t>Responsibility (for objects, tasks or people)  can be delegated but accountability can not – buck stops with you! </a:t>
            </a:r>
          </a:p>
          <a:p>
            <a:endParaRPr lang="en-GB" dirty="0"/>
          </a:p>
          <a:p>
            <a:r>
              <a:rPr lang="en-GB" dirty="0"/>
              <a:t>A good leader accepts ultimate responsibility: </a:t>
            </a:r>
          </a:p>
          <a:p>
            <a:r>
              <a:rPr lang="en-GB" dirty="0"/>
              <a:t>will give credit to others when delegated responsibilities succeed</a:t>
            </a:r>
          </a:p>
          <a:p>
            <a:r>
              <a:rPr lang="en-GB" dirty="0"/>
              <a:t>will accept blame when delegated responsibilities fail</a:t>
            </a:r>
          </a:p>
          <a:p>
            <a:endParaRPr lang="en-GB" dirty="0"/>
          </a:p>
          <a:p>
            <a:r>
              <a:rPr lang="en-GB" dirty="0"/>
              <a:t>Accountability can not operate fairly without the leader being given full authority for the responsibilities concerned</a:t>
            </a:r>
          </a:p>
          <a:p>
            <a:endParaRPr lang="en-GB" dirty="0"/>
          </a:p>
          <a:p>
            <a:r>
              <a:rPr lang="en-GB" dirty="0"/>
              <a:t>Authority is the power to influence or command thought, opinion or behaviour</a:t>
            </a:r>
          </a:p>
          <a:p>
            <a:endParaRPr lang="en-GB" dirty="0"/>
          </a:p>
          <a:p>
            <a:r>
              <a:rPr lang="en-GB" dirty="0"/>
              <a:t>Cross-functional team – less authority - more difficult to manage</a:t>
            </a:r>
          </a:p>
          <a:p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94" y="548680"/>
            <a:ext cx="7967663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83750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Team Leader Authority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Team Leader authority will vary from role to role dependent on the scope of duties and organisational structure</a:t>
            </a:r>
            <a:br>
              <a:rPr lang="en-GB" dirty="0"/>
            </a:br>
            <a:endParaRPr lang="en-GB" dirty="0"/>
          </a:p>
          <a:p>
            <a:r>
              <a:rPr lang="en-GB" dirty="0"/>
              <a:t>A Team Leader may refer to line management or other</a:t>
            </a:r>
          </a:p>
          <a:p>
            <a:r>
              <a:rPr lang="en-GB" dirty="0"/>
              <a:t>authorities for the following:</a:t>
            </a:r>
            <a:br>
              <a:rPr lang="en-GB" dirty="0"/>
            </a:br>
            <a:r>
              <a:rPr lang="en-GB" dirty="0"/>
              <a:t>  </a:t>
            </a:r>
          </a:p>
          <a:p>
            <a:r>
              <a:rPr lang="en-GB" dirty="0"/>
              <a:t>HR (staff recruitment  and training, performance and discipline, racism or bullying)</a:t>
            </a:r>
          </a:p>
          <a:p>
            <a:r>
              <a:rPr lang="en-GB" dirty="0"/>
              <a:t>Policy and procedures (Health and Safety, changes to working practises)</a:t>
            </a:r>
          </a:p>
          <a:p>
            <a:r>
              <a:rPr lang="en-GB" dirty="0"/>
              <a:t>Budget &amp; resources (allocation and management)</a:t>
            </a:r>
          </a:p>
          <a:p>
            <a:r>
              <a:rPr lang="en-GB" dirty="0"/>
              <a:t>Organisational objectives (strategy, targets)</a:t>
            </a:r>
          </a:p>
          <a:p>
            <a:r>
              <a:rPr lang="en-GB" dirty="0"/>
              <a:t>Managing change (department restructure, office move)</a:t>
            </a:r>
          </a:p>
          <a:p>
            <a:r>
              <a:rPr lang="en-GB" dirty="0"/>
              <a:t>Line management (support and advice, own CPD)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05173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How to improve your leadership skills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Reflect and identify the skills YOU need to lead effectively and create your action plan to develop them</a:t>
            </a:r>
            <a:br>
              <a:rPr lang="en-GB" dirty="0"/>
            </a:br>
            <a:endParaRPr lang="en-GB" dirty="0"/>
          </a:p>
          <a:p>
            <a:r>
              <a:rPr lang="en-GB" dirty="0"/>
              <a:t>Ask for feedback from work colleagues, line managers, tutors, your ‘followers’</a:t>
            </a:r>
            <a:br>
              <a:rPr lang="en-GB" dirty="0"/>
            </a:br>
            <a:endParaRPr lang="en-GB" dirty="0"/>
          </a:p>
          <a:p>
            <a:r>
              <a:rPr lang="en-GB" dirty="0"/>
              <a:t>Practise! Take on responsibility (work, volunteering, clubs &amp; Societies) and reflect on your performance</a:t>
            </a:r>
            <a:br>
              <a:rPr lang="en-GB" dirty="0"/>
            </a:br>
            <a:r>
              <a:rPr lang="en-GB" dirty="0"/>
              <a:t>SIFE - www.youtube.com/watch?v=KB2fOF_gYBg</a:t>
            </a:r>
            <a:br>
              <a:rPr lang="en-GB" dirty="0"/>
            </a:br>
            <a:endParaRPr lang="en-GB" dirty="0"/>
          </a:p>
          <a:p>
            <a:r>
              <a:rPr lang="en-GB" dirty="0"/>
              <a:t>Find a mentor – learn from positive leadership role-models</a:t>
            </a:r>
          </a:p>
          <a:p>
            <a:endParaRPr lang="en-GB" dirty="0"/>
          </a:p>
          <a:p>
            <a:r>
              <a:rPr lang="en-GB" dirty="0"/>
              <a:t>Attend further leadership and management training</a:t>
            </a:r>
          </a:p>
          <a:p>
            <a:endParaRPr lang="en-GB" dirty="0"/>
          </a:p>
          <a:p>
            <a:r>
              <a:rPr lang="en-GB" dirty="0"/>
              <a:t>Use the resources on Exeter Leaders Award ELE pages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17429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Review your performance as a Leader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Individual Exercise:</a:t>
            </a:r>
            <a:br>
              <a:rPr lang="en-GB" dirty="0"/>
            </a:br>
            <a:endParaRPr lang="en-GB" dirty="0"/>
          </a:p>
          <a:p>
            <a:r>
              <a:rPr lang="en-GB" dirty="0"/>
              <a:t>Assess yourself as a Leader </a:t>
            </a:r>
          </a:p>
          <a:p>
            <a:r>
              <a:rPr lang="en-GB" dirty="0"/>
              <a:t>Conduct a SWOT analysis - Strengths, Weaknesses, Opportunities, Threats</a:t>
            </a:r>
          </a:p>
          <a:p>
            <a:r>
              <a:rPr lang="en-GB" dirty="0"/>
              <a:t>	(Use the Results of Leadership Questionnaire you have been completed prior to attending the session)</a:t>
            </a:r>
            <a:br>
              <a:rPr lang="en-GB" dirty="0"/>
            </a:br>
            <a:endParaRPr lang="en-GB" dirty="0"/>
          </a:p>
          <a:p>
            <a:r>
              <a:rPr lang="en-GB" dirty="0"/>
              <a:t>Develop an Action Plan to improve as a leader</a:t>
            </a:r>
          </a:p>
          <a:p>
            <a:r>
              <a:rPr lang="en-GB" dirty="0"/>
              <a:t>list 2 actions you will undertake to address Weaknesses or capitalise on Opportunities identified</a:t>
            </a:r>
          </a:p>
          <a:p>
            <a:r>
              <a:rPr lang="en-GB" dirty="0"/>
              <a:t>Apply SMART targets to your actions – Specific,</a:t>
            </a:r>
          </a:p>
          <a:p>
            <a:r>
              <a:rPr lang="en-GB" dirty="0"/>
              <a:t>		Measurable, Achievable, Realistic, Time-bound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82715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Leadership Review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What is leadership?</a:t>
            </a:r>
          </a:p>
          <a:p>
            <a:r>
              <a:rPr lang="en-GB" dirty="0"/>
              <a:t>Identify the traits and skills of an effective leader</a:t>
            </a:r>
          </a:p>
          <a:p>
            <a:r>
              <a:rPr lang="en-GB" dirty="0"/>
              <a:t>Key leadership theories</a:t>
            </a:r>
          </a:p>
          <a:p>
            <a:r>
              <a:rPr lang="en-GB" dirty="0"/>
              <a:t>Examine the role, duties and responsibilities of a Team Leader in the workplace</a:t>
            </a:r>
          </a:p>
          <a:p>
            <a:r>
              <a:rPr lang="en-GB" dirty="0"/>
              <a:t>Understand the limits of authority in a Team Leader role</a:t>
            </a:r>
          </a:p>
          <a:p>
            <a:r>
              <a:rPr lang="en-GB" dirty="0"/>
              <a:t>Develop a plan to develop your own leadership potential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56806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613</Words>
  <Application>Microsoft Office PowerPoint</Application>
  <PresentationFormat>On-screen Show (4:3)</PresentationFormat>
  <Paragraphs>151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Leadership – EMPL4013</vt:lpstr>
      <vt:lpstr>Session objectives</vt:lpstr>
      <vt:lpstr>Understanding Leadership</vt:lpstr>
      <vt:lpstr>Understanding Leadership</vt:lpstr>
      <vt:lpstr>Understanding Leadership</vt:lpstr>
      <vt:lpstr>Leadership Theory</vt:lpstr>
      <vt:lpstr>Leadership Traits</vt:lpstr>
      <vt:lpstr>Understanding Leadership</vt:lpstr>
      <vt:lpstr>Understanding Leadership</vt:lpstr>
      <vt:lpstr>Understanding Leadership</vt:lpstr>
      <vt:lpstr>New Leadership Theory </vt:lpstr>
      <vt:lpstr>Understanding Leadership</vt:lpstr>
      <vt:lpstr>Understanding Leadership</vt:lpstr>
      <vt:lpstr>Key Team Leader Responsibilities </vt:lpstr>
      <vt:lpstr>Understanding Leadership</vt:lpstr>
      <vt:lpstr>PowerPoint Presentation</vt:lpstr>
      <vt:lpstr>Team Leader Authority </vt:lpstr>
      <vt:lpstr>How to improve your leadership skills</vt:lpstr>
      <vt:lpstr>Review your performance as a Leader </vt:lpstr>
      <vt:lpstr>Leadership Review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4</cp:revision>
  <dcterms:created xsi:type="dcterms:W3CDTF">2017-10-26T05:04:37Z</dcterms:created>
  <dcterms:modified xsi:type="dcterms:W3CDTF">2017-10-26T04:26:26Z</dcterms:modified>
</cp:coreProperties>
</file>